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5"/>
  </p:notesMasterIdLst>
  <p:sldIdLst>
    <p:sldId id="257" r:id="rId5"/>
    <p:sldId id="261" r:id="rId6"/>
    <p:sldId id="262" r:id="rId7"/>
    <p:sldId id="263" r:id="rId8"/>
    <p:sldId id="264" r:id="rId9"/>
    <p:sldId id="265" r:id="rId10"/>
    <p:sldId id="266" r:id="rId11"/>
    <p:sldId id="273" r:id="rId12"/>
    <p:sldId id="269"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994" autoAdjust="0"/>
    <p:restoredTop sz="83316" autoAdjust="0"/>
  </p:normalViewPr>
  <p:slideViewPr>
    <p:cSldViewPr snapToGrid="0">
      <p:cViewPr varScale="1">
        <p:scale>
          <a:sx n="106" d="100"/>
          <a:sy n="106" d="100"/>
        </p:scale>
        <p:origin x="11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708C6F-9BE6-4335-A617-09CE4F189779}" type="datetimeFigureOut">
              <a:rPr lang="en-GB" smtClean="0"/>
              <a:t>11/09/2022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50029-98E3-4A10-8B99-C62C5082C1C5}" type="slidenum">
              <a:rPr lang="en-GB" smtClean="0"/>
              <a:t>‹#›</a:t>
            </a:fld>
            <a:endParaRPr lang="en-GB"/>
          </a:p>
        </p:txBody>
      </p:sp>
    </p:spTree>
    <p:extLst>
      <p:ext uri="{BB962C8B-B14F-4D97-AF65-F5344CB8AC3E}">
        <p14:creationId xmlns:p14="http://schemas.microsoft.com/office/powerpoint/2010/main" val="1077547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50029-98E3-4A10-8B99-C62C5082C1C5}" type="slidenum">
              <a:rPr lang="en-GB" smtClean="0"/>
              <a:t>5</a:t>
            </a:fld>
            <a:endParaRPr lang="en-GB"/>
          </a:p>
        </p:txBody>
      </p:sp>
    </p:spTree>
    <p:extLst>
      <p:ext uri="{BB962C8B-B14F-4D97-AF65-F5344CB8AC3E}">
        <p14:creationId xmlns:p14="http://schemas.microsoft.com/office/powerpoint/2010/main" val="2131704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complete this task and then review the results as a class – which was the mode answer? Why is this? Discuss briefly as a group. Where any option of answer not selected? Why might that be? </a:t>
            </a:r>
          </a:p>
        </p:txBody>
      </p:sp>
      <p:sp>
        <p:nvSpPr>
          <p:cNvPr id="4" name="Slide Number Placeholder 3"/>
          <p:cNvSpPr>
            <a:spLocks noGrp="1"/>
          </p:cNvSpPr>
          <p:nvPr>
            <p:ph type="sldNum" sz="quarter" idx="5"/>
          </p:nvPr>
        </p:nvSpPr>
        <p:spPr/>
        <p:txBody>
          <a:bodyPr/>
          <a:lstStyle/>
          <a:p>
            <a:fld id="{75550029-98E3-4A10-8B99-C62C5082C1C5}" type="slidenum">
              <a:rPr lang="en-GB" smtClean="0"/>
              <a:t>6</a:t>
            </a:fld>
            <a:endParaRPr lang="en-GB"/>
          </a:p>
        </p:txBody>
      </p:sp>
    </p:spTree>
    <p:extLst>
      <p:ext uri="{BB962C8B-B14F-4D97-AF65-F5344CB8AC3E}">
        <p14:creationId xmlns:p14="http://schemas.microsoft.com/office/powerpoint/2010/main" val="2484169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termly overview via the module </a:t>
            </a:r>
            <a:r>
              <a:rPr lang="en-GB" dirty="0" err="1"/>
              <a:t>moodle</a:t>
            </a:r>
            <a:r>
              <a:rPr lang="en-GB" dirty="0"/>
              <a:t> page and read through as a group. You will notice that the format of the most weeks involves a section on a specific critical skill and a specific management theory. </a:t>
            </a:r>
          </a:p>
          <a:p>
            <a:r>
              <a:rPr lang="en-GB" dirty="0"/>
              <a:t>The assignment briefs will be shared </a:t>
            </a:r>
            <a:r>
              <a:rPr lang="en-GB" b="1" dirty="0"/>
              <a:t>next week</a:t>
            </a:r>
            <a:r>
              <a:rPr lang="en-GB" dirty="0"/>
              <a:t>.  </a:t>
            </a:r>
          </a:p>
        </p:txBody>
      </p:sp>
      <p:sp>
        <p:nvSpPr>
          <p:cNvPr id="4" name="Slide Number Placeholder 3"/>
          <p:cNvSpPr>
            <a:spLocks noGrp="1"/>
          </p:cNvSpPr>
          <p:nvPr>
            <p:ph type="sldNum" sz="quarter" idx="5"/>
          </p:nvPr>
        </p:nvSpPr>
        <p:spPr/>
        <p:txBody>
          <a:bodyPr/>
          <a:lstStyle/>
          <a:p>
            <a:fld id="{75550029-98E3-4A10-8B99-C62C5082C1C5}" type="slidenum">
              <a:rPr lang="en-GB" smtClean="0"/>
              <a:t>7</a:t>
            </a:fld>
            <a:endParaRPr lang="en-GB"/>
          </a:p>
        </p:txBody>
      </p:sp>
    </p:spTree>
    <p:extLst>
      <p:ext uri="{BB962C8B-B14F-4D97-AF65-F5344CB8AC3E}">
        <p14:creationId xmlns:p14="http://schemas.microsoft.com/office/powerpoint/2010/main" val="78919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three of the essential books that students should access to support them with the module. In addition, we will be sharing peer reviewed journal article and case studies with the students throughout the coming weeks. </a:t>
            </a:r>
          </a:p>
          <a:p>
            <a:endParaRPr lang="en-GB" dirty="0"/>
          </a:p>
          <a:p>
            <a:r>
              <a:rPr lang="en-GB" dirty="0"/>
              <a:t>Encourage the students to find and access the books on the reading list </a:t>
            </a:r>
          </a:p>
        </p:txBody>
      </p:sp>
      <p:sp>
        <p:nvSpPr>
          <p:cNvPr id="4" name="Slide Number Placeholder 3"/>
          <p:cNvSpPr>
            <a:spLocks noGrp="1"/>
          </p:cNvSpPr>
          <p:nvPr>
            <p:ph type="sldNum" sz="quarter" idx="5"/>
          </p:nvPr>
        </p:nvSpPr>
        <p:spPr/>
        <p:txBody>
          <a:bodyPr/>
          <a:lstStyle/>
          <a:p>
            <a:fld id="{75550029-98E3-4A10-8B99-C62C5082C1C5}" type="slidenum">
              <a:rPr lang="en-GB" smtClean="0"/>
              <a:t>8</a:t>
            </a:fld>
            <a:endParaRPr lang="en-GB"/>
          </a:p>
        </p:txBody>
      </p:sp>
    </p:spTree>
    <p:extLst>
      <p:ext uri="{BB962C8B-B14F-4D97-AF65-F5344CB8AC3E}">
        <p14:creationId xmlns:p14="http://schemas.microsoft.com/office/powerpoint/2010/main" val="3631252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compose and send emails. Reply to each to acknowledge receipt. Ensure that emails are not shared on screen. </a:t>
            </a:r>
          </a:p>
        </p:txBody>
      </p:sp>
      <p:sp>
        <p:nvSpPr>
          <p:cNvPr id="4" name="Slide Number Placeholder 3"/>
          <p:cNvSpPr>
            <a:spLocks noGrp="1"/>
          </p:cNvSpPr>
          <p:nvPr>
            <p:ph type="sldNum" sz="quarter" idx="5"/>
          </p:nvPr>
        </p:nvSpPr>
        <p:spPr/>
        <p:txBody>
          <a:bodyPr/>
          <a:lstStyle/>
          <a:p>
            <a:fld id="{75550029-98E3-4A10-8B99-C62C5082C1C5}" type="slidenum">
              <a:rPr lang="en-GB" smtClean="0"/>
              <a:t>9</a:t>
            </a:fld>
            <a:endParaRPr lang="en-GB"/>
          </a:p>
        </p:txBody>
      </p:sp>
    </p:spTree>
    <p:extLst>
      <p:ext uri="{BB962C8B-B14F-4D97-AF65-F5344CB8AC3E}">
        <p14:creationId xmlns:p14="http://schemas.microsoft.com/office/powerpoint/2010/main" val="4211239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9/11/2022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9/11/2022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9/11/2022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9/11/2022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9/11/2022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librarysearch.uwtsd.ac.uk/permalink/44WHELF_UWTSD/11c0l68/alma99100372101402421" TargetMode="External"/><Relationship Id="rId7" Type="http://schemas.openxmlformats.org/officeDocument/2006/relationships/hyperlink" Target="https://librarysearch.uwtsd.ac.uk/permalink/44WHELF_UWTSD/11c0l68/alma99100308059802421"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librarysearch.uwtsd.ac.uk/permalink/44WHELF_UWTSD/1pbrh66/alma99100359859702421"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Introduction to module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886908"/>
          </a:xfrm>
        </p:spPr>
        <p:txBody>
          <a:bodyPr>
            <a:normAutofit fontScale="77500" lnSpcReduction="20000"/>
          </a:bodyPr>
          <a:lstStyle/>
          <a:p>
            <a:pPr>
              <a:spcAft>
                <a:spcPts val="600"/>
              </a:spcAft>
            </a:pPr>
            <a:r>
              <a:rPr lang="en-US" dirty="0">
                <a:solidFill>
                  <a:schemeClr val="tx1"/>
                </a:solidFill>
              </a:rPr>
              <a:t>BMSW5101_BIRM </a:t>
            </a:r>
          </a:p>
          <a:p>
            <a:pPr>
              <a:spcAft>
                <a:spcPts val="600"/>
              </a:spcAft>
            </a:pPr>
            <a:r>
              <a:rPr lang="en-US" dirty="0">
                <a:solidFill>
                  <a:schemeClr val="tx1"/>
                </a:solidFill>
              </a:rPr>
              <a:t>Developing Critical Thinking in the Workplace</a:t>
            </a:r>
          </a:p>
          <a:p>
            <a:pPr>
              <a:spcAft>
                <a:spcPts val="600"/>
              </a:spcAft>
            </a:pPr>
            <a:r>
              <a:rPr lang="en-US" dirty="0">
                <a:solidFill>
                  <a:schemeClr val="tx1"/>
                </a:solidFill>
              </a:rPr>
              <a:t>Week 1 – Part1</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week’s sessions </a:t>
            </a:r>
          </a:p>
        </p:txBody>
      </p:sp>
      <p:grpSp>
        <p:nvGrpSpPr>
          <p:cNvPr id="14" name="Group 13">
            <a:extLst>
              <a:ext uri="{FF2B5EF4-FFF2-40B4-BE49-F238E27FC236}">
                <a16:creationId xmlns:a16="http://schemas.microsoft.com/office/drawing/2014/main" id="{FC148390-18FC-44E9-BBCA-5284ED90E06E}"/>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B6B073C7-F689-472A-9524-16CB86BB7CA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E4F27B01-09CF-4072-BC81-C54DC8900C5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A6B4B786-39A2-4882-B476-D4F10D2673BD}"/>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We</a:t>
              </a:r>
              <a:r>
                <a:rPr lang="en-US" sz="1500" kern="1200" baseline="0" dirty="0"/>
                <a:t> will explore the term overview</a:t>
              </a:r>
              <a:endParaRPr lang="en-US" sz="1500" kern="1200" dirty="0"/>
            </a:p>
          </p:txBody>
        </p:sp>
      </p:grpSp>
      <p:grpSp>
        <p:nvGrpSpPr>
          <p:cNvPr id="15" name="Group 14">
            <a:extLst>
              <a:ext uri="{FF2B5EF4-FFF2-40B4-BE49-F238E27FC236}">
                <a16:creationId xmlns:a16="http://schemas.microsoft.com/office/drawing/2014/main" id="{ABDD40A8-6F32-4E35-84EB-6766425652EE}"/>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5004BCF0-90C7-4FAD-8D4F-4ACFF9EF1C9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Computer">
              <a:extLst>
                <a:ext uri="{FF2B5EF4-FFF2-40B4-BE49-F238E27FC236}">
                  <a16:creationId xmlns:a16="http://schemas.microsoft.com/office/drawing/2014/main" id="{34C33E22-476F-4288-82DE-057BFB32581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BF4CB73-40DC-48E8-AB2B-D700667B00DF}"/>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Ensure everyone can access the </a:t>
              </a:r>
              <a:r>
                <a:rPr lang="en-US" sz="1500" kern="1200" dirty="0" err="1"/>
                <a:t>moodle</a:t>
              </a:r>
              <a:r>
                <a:rPr lang="en-US" sz="1500" kern="1200" dirty="0"/>
                <a:t> page</a:t>
              </a:r>
            </a:p>
          </p:txBody>
        </p:sp>
      </p:grpSp>
      <p:grpSp>
        <p:nvGrpSpPr>
          <p:cNvPr id="16" name="Group 15">
            <a:extLst>
              <a:ext uri="{FF2B5EF4-FFF2-40B4-BE49-F238E27FC236}">
                <a16:creationId xmlns:a16="http://schemas.microsoft.com/office/drawing/2014/main" id="{8F91D94B-BBF9-480D-9235-8242A02680E0}"/>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ECDCC170-1012-4C3E-BF75-F08EB5EE2936}"/>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Head with Gears">
              <a:extLst>
                <a:ext uri="{FF2B5EF4-FFF2-40B4-BE49-F238E27FC236}">
                  <a16:creationId xmlns:a16="http://schemas.microsoft.com/office/drawing/2014/main" id="{E0558CD3-B668-4D93-A516-CFA88E68AAB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59DCA48-832C-470B-B26E-C142608482C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Introduce critical skills</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BD02-8994-4AA7-9192-2ECBB358913F}"/>
              </a:ext>
            </a:extLst>
          </p:cNvPr>
          <p:cNvSpPr>
            <a:spLocks noGrp="1"/>
          </p:cNvSpPr>
          <p:nvPr>
            <p:ph type="title"/>
          </p:nvPr>
        </p:nvSpPr>
        <p:spPr>
          <a:xfrm>
            <a:off x="452650" y="332239"/>
            <a:ext cx="10058400" cy="1371600"/>
          </a:xfrm>
        </p:spPr>
        <p:txBody>
          <a:bodyPr anchor="ctr">
            <a:normAutofit/>
          </a:bodyPr>
          <a:lstStyle/>
          <a:p>
            <a:r>
              <a:rPr lang="en-GB" dirty="0"/>
              <a:t>Welcome to the module</a:t>
            </a:r>
          </a:p>
        </p:txBody>
      </p:sp>
      <p:sp>
        <p:nvSpPr>
          <p:cNvPr id="3" name="Content Placeholder 2">
            <a:extLst>
              <a:ext uri="{FF2B5EF4-FFF2-40B4-BE49-F238E27FC236}">
                <a16:creationId xmlns:a16="http://schemas.microsoft.com/office/drawing/2014/main" id="{D032AE19-9901-468A-88CE-F52C94930949}"/>
              </a:ext>
            </a:extLst>
          </p:cNvPr>
          <p:cNvSpPr>
            <a:spLocks noGrp="1"/>
          </p:cNvSpPr>
          <p:nvPr>
            <p:ph sz="half" idx="1"/>
          </p:nvPr>
        </p:nvSpPr>
        <p:spPr>
          <a:xfrm>
            <a:off x="711957" y="1751883"/>
            <a:ext cx="5511421" cy="1371600"/>
          </a:xfrm>
        </p:spPr>
        <p:style>
          <a:lnRef idx="2">
            <a:schemeClr val="accent6"/>
          </a:lnRef>
          <a:fillRef idx="1">
            <a:schemeClr val="lt1"/>
          </a:fillRef>
          <a:effectRef idx="0">
            <a:schemeClr val="accent6"/>
          </a:effectRef>
          <a:fontRef idx="minor">
            <a:schemeClr val="dk1"/>
          </a:fontRef>
        </p:style>
        <p:txBody>
          <a:bodyPr>
            <a:normAutofit/>
          </a:bodyPr>
          <a:lstStyle/>
          <a:p>
            <a:r>
              <a:rPr lang="en-GB" dirty="0"/>
              <a:t>Level 5</a:t>
            </a:r>
          </a:p>
          <a:p>
            <a:r>
              <a:rPr lang="en-GB" dirty="0"/>
              <a:t>20 Credit Module </a:t>
            </a:r>
          </a:p>
          <a:p>
            <a:r>
              <a:rPr lang="en-GB" dirty="0"/>
              <a:t>10 weeks of teaching </a:t>
            </a:r>
          </a:p>
        </p:txBody>
      </p:sp>
      <p:sp>
        <p:nvSpPr>
          <p:cNvPr id="6" name="TextBox 5">
            <a:extLst>
              <a:ext uri="{FF2B5EF4-FFF2-40B4-BE49-F238E27FC236}">
                <a16:creationId xmlns:a16="http://schemas.microsoft.com/office/drawing/2014/main" id="{CA92FA01-C35E-49AC-AD53-880AF0CD2F84}"/>
              </a:ext>
            </a:extLst>
          </p:cNvPr>
          <p:cNvSpPr txBox="1"/>
          <p:nvPr/>
        </p:nvSpPr>
        <p:spPr>
          <a:xfrm>
            <a:off x="711958" y="3771869"/>
            <a:ext cx="5511421" cy="1200329"/>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Aims of the module </a:t>
            </a:r>
          </a:p>
          <a:p>
            <a:pPr marL="285750" indent="-285750">
              <a:buFont typeface="Wingdings" panose="05000000000000000000" pitchFamily="2" charset="2"/>
              <a:buChar char="ü"/>
            </a:pPr>
            <a:r>
              <a:rPr lang="en-GB" dirty="0"/>
              <a:t> To develop a critical approach to workplace thinking based on established theoretical models.</a:t>
            </a:r>
          </a:p>
        </p:txBody>
      </p:sp>
      <p:pic>
        <p:nvPicPr>
          <p:cNvPr id="5" name="Picture 4">
            <a:extLst>
              <a:ext uri="{FF2B5EF4-FFF2-40B4-BE49-F238E27FC236}">
                <a16:creationId xmlns:a16="http://schemas.microsoft.com/office/drawing/2014/main" id="{748E62F7-24D7-4E4A-A496-679B6112857F}"/>
              </a:ext>
            </a:extLst>
          </p:cNvPr>
          <p:cNvPicPr>
            <a:picLocks noChangeAspect="1"/>
          </p:cNvPicPr>
          <p:nvPr/>
        </p:nvPicPr>
        <p:blipFill>
          <a:blip r:embed="rId2"/>
          <a:stretch>
            <a:fillRect/>
          </a:stretch>
        </p:blipFill>
        <p:spPr>
          <a:xfrm>
            <a:off x="6633950" y="1751883"/>
            <a:ext cx="5105400" cy="2828925"/>
          </a:xfrm>
          <a:prstGeom prst="rect">
            <a:avLst/>
          </a:prstGeom>
        </p:spPr>
      </p:pic>
    </p:spTree>
    <p:extLst>
      <p:ext uri="{BB962C8B-B14F-4D97-AF65-F5344CB8AC3E}">
        <p14:creationId xmlns:p14="http://schemas.microsoft.com/office/powerpoint/2010/main" val="291059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E06-2FBD-4784-8161-D6744D3AA8C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A00E264-939A-4C4C-8DEB-710C9EBBC504}"/>
              </a:ext>
            </a:extLst>
          </p:cNvPr>
          <p:cNvSpPr>
            <a:spLocks noGrp="1"/>
          </p:cNvSpPr>
          <p:nvPr>
            <p:ph idx="1"/>
          </p:nvPr>
        </p:nvSpPr>
        <p:spPr>
          <a:xfrm>
            <a:off x="548994" y="1823005"/>
            <a:ext cx="5948150" cy="3211990"/>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marL="0" indent="0">
              <a:buNone/>
            </a:pPr>
            <a:r>
              <a:rPr lang="en-GB" sz="1800" dirty="0">
                <a:latin typeface="Arial" panose="020B0604020202020204" pitchFamily="34" charset="0"/>
                <a:cs typeface="Arial" panose="020B0604020202020204" pitchFamily="34" charset="0"/>
              </a:rPr>
              <a:t>Upon the successful completion of this module, you should be able to: </a:t>
            </a:r>
          </a:p>
          <a:p>
            <a:r>
              <a:rPr lang="en-GB" sz="1800" dirty="0"/>
              <a:t>discriminate and analyse the difference between beliefs, attitudes and values within a workplace context; </a:t>
            </a:r>
          </a:p>
          <a:p>
            <a:r>
              <a:rPr lang="en-GB" sz="1800" dirty="0"/>
              <a:t>critically assess your own beliefs, attitudes and value systems and your impact on workplace behaviour;</a:t>
            </a:r>
          </a:p>
          <a:p>
            <a:r>
              <a:rPr lang="en-GB" sz="1800" dirty="0"/>
              <a:t>apply the critical assessment of an appropriate management theory to evaluate how someone with different beliefs, attitudes and values might interpret the theory differently. </a:t>
            </a:r>
            <a:endParaRPr lang="en-GB" dirty="0"/>
          </a:p>
        </p:txBody>
      </p:sp>
      <p:sp>
        <p:nvSpPr>
          <p:cNvPr id="5" name="TextBox 4">
            <a:extLst>
              <a:ext uri="{FF2B5EF4-FFF2-40B4-BE49-F238E27FC236}">
                <a16:creationId xmlns:a16="http://schemas.microsoft.com/office/drawing/2014/main" id="{6655B3B8-9C68-46B3-BA9E-7E8FB01A4ACB}"/>
              </a:ext>
            </a:extLst>
          </p:cNvPr>
          <p:cNvSpPr txBox="1"/>
          <p:nvPr/>
        </p:nvSpPr>
        <p:spPr>
          <a:xfrm>
            <a:off x="711957" y="5431809"/>
            <a:ext cx="1076808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In </a:t>
            </a:r>
            <a:r>
              <a:rPr lang="en-GB" b="1" dirty="0"/>
              <a:t>week 2 </a:t>
            </a:r>
            <a:r>
              <a:rPr lang="en-GB" dirty="0"/>
              <a:t>we will introduce the assignments that will be completed in order to meet these learning outcomes. </a:t>
            </a:r>
          </a:p>
        </p:txBody>
      </p:sp>
      <p:pic>
        <p:nvPicPr>
          <p:cNvPr id="6" name="Picture 5">
            <a:extLst>
              <a:ext uri="{FF2B5EF4-FFF2-40B4-BE49-F238E27FC236}">
                <a16:creationId xmlns:a16="http://schemas.microsoft.com/office/drawing/2014/main" id="{37A79CBE-9C2E-4BA8-9F79-79F5D11FBB55}"/>
              </a:ext>
            </a:extLst>
          </p:cNvPr>
          <p:cNvPicPr>
            <a:picLocks noChangeAspect="1"/>
          </p:cNvPicPr>
          <p:nvPr/>
        </p:nvPicPr>
        <p:blipFill>
          <a:blip r:embed="rId2"/>
          <a:stretch>
            <a:fillRect/>
          </a:stretch>
        </p:blipFill>
        <p:spPr>
          <a:xfrm>
            <a:off x="6697325" y="1823005"/>
            <a:ext cx="5105400" cy="2828925"/>
          </a:xfrm>
          <a:prstGeom prst="rect">
            <a:avLst/>
          </a:prstGeom>
        </p:spPr>
      </p:pic>
    </p:spTree>
    <p:extLst>
      <p:ext uri="{BB962C8B-B14F-4D97-AF65-F5344CB8AC3E}">
        <p14:creationId xmlns:p14="http://schemas.microsoft.com/office/powerpoint/2010/main" val="72907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F1D6-61C3-498E-9A4D-DBAC76FD86F7}"/>
              </a:ext>
            </a:extLst>
          </p:cNvPr>
          <p:cNvSpPr>
            <a:spLocks noGrp="1"/>
          </p:cNvSpPr>
          <p:nvPr>
            <p:ph type="title"/>
          </p:nvPr>
        </p:nvSpPr>
        <p:spPr>
          <a:xfrm>
            <a:off x="2511188" y="642594"/>
            <a:ext cx="8614012" cy="749478"/>
          </a:xfrm>
        </p:spPr>
        <p:txBody>
          <a:bodyPr/>
          <a:lstStyle/>
          <a:p>
            <a:r>
              <a:rPr lang="en-GB" dirty="0"/>
              <a:t>Moodle</a:t>
            </a:r>
          </a:p>
        </p:txBody>
      </p:sp>
      <p:pic>
        <p:nvPicPr>
          <p:cNvPr id="5" name="Content Placeholder 4">
            <a:extLst>
              <a:ext uri="{FF2B5EF4-FFF2-40B4-BE49-F238E27FC236}">
                <a16:creationId xmlns:a16="http://schemas.microsoft.com/office/drawing/2014/main" id="{68B7039C-9B68-44E6-AFC5-E8D7B1245E4D}"/>
              </a:ext>
            </a:extLst>
          </p:cNvPr>
          <p:cNvPicPr>
            <a:picLocks noGrp="1" noChangeAspect="1"/>
          </p:cNvPicPr>
          <p:nvPr>
            <p:ph idx="1"/>
          </p:nvPr>
        </p:nvPicPr>
        <p:blipFill>
          <a:blip r:embed="rId3"/>
          <a:stretch>
            <a:fillRect/>
          </a:stretch>
        </p:blipFill>
        <p:spPr>
          <a:xfrm>
            <a:off x="7127297" y="2429667"/>
            <a:ext cx="2857847" cy="682471"/>
          </a:xfrm>
        </p:spPr>
      </p:pic>
      <p:pic>
        <p:nvPicPr>
          <p:cNvPr id="7" name="Picture 6">
            <a:extLst>
              <a:ext uri="{FF2B5EF4-FFF2-40B4-BE49-F238E27FC236}">
                <a16:creationId xmlns:a16="http://schemas.microsoft.com/office/drawing/2014/main" id="{12E706AD-EFEA-401A-B7D5-68404BE0219A}"/>
              </a:ext>
            </a:extLst>
          </p:cNvPr>
          <p:cNvPicPr>
            <a:picLocks noChangeAspect="1"/>
          </p:cNvPicPr>
          <p:nvPr/>
        </p:nvPicPr>
        <p:blipFill>
          <a:blip r:embed="rId4"/>
          <a:stretch>
            <a:fillRect/>
          </a:stretch>
        </p:blipFill>
        <p:spPr>
          <a:xfrm>
            <a:off x="7127297" y="3395753"/>
            <a:ext cx="2498132" cy="1170296"/>
          </a:xfrm>
          <a:prstGeom prst="rect">
            <a:avLst/>
          </a:prstGeom>
        </p:spPr>
      </p:pic>
      <p:pic>
        <p:nvPicPr>
          <p:cNvPr id="9" name="Picture 8">
            <a:extLst>
              <a:ext uri="{FF2B5EF4-FFF2-40B4-BE49-F238E27FC236}">
                <a16:creationId xmlns:a16="http://schemas.microsoft.com/office/drawing/2014/main" id="{A2EE67B5-80EE-4977-9753-C22B14B1EA7D}"/>
              </a:ext>
            </a:extLst>
          </p:cNvPr>
          <p:cNvPicPr>
            <a:picLocks noChangeAspect="1"/>
          </p:cNvPicPr>
          <p:nvPr/>
        </p:nvPicPr>
        <p:blipFill>
          <a:blip r:embed="rId5"/>
          <a:stretch>
            <a:fillRect/>
          </a:stretch>
        </p:blipFill>
        <p:spPr>
          <a:xfrm>
            <a:off x="620416" y="480669"/>
            <a:ext cx="1695450" cy="1695450"/>
          </a:xfrm>
          <a:prstGeom prst="rect">
            <a:avLst/>
          </a:prstGeom>
        </p:spPr>
      </p:pic>
      <p:sp>
        <p:nvSpPr>
          <p:cNvPr id="10" name="TextBox 9">
            <a:extLst>
              <a:ext uri="{FF2B5EF4-FFF2-40B4-BE49-F238E27FC236}">
                <a16:creationId xmlns:a16="http://schemas.microsoft.com/office/drawing/2014/main" id="{10687A7B-C1CA-4624-B76B-F9DB361CE9AD}"/>
              </a:ext>
            </a:extLst>
          </p:cNvPr>
          <p:cNvSpPr txBox="1"/>
          <p:nvPr/>
        </p:nvSpPr>
        <p:spPr>
          <a:xfrm>
            <a:off x="2511188" y="1596634"/>
            <a:ext cx="8925636" cy="369332"/>
          </a:xfrm>
          <a:prstGeom prst="rect">
            <a:avLst/>
          </a:prstGeom>
          <a:noFill/>
        </p:spPr>
        <p:txBody>
          <a:bodyPr wrap="square" rtlCol="0">
            <a:spAutoFit/>
          </a:bodyPr>
          <a:lstStyle/>
          <a:p>
            <a:r>
              <a:rPr lang="en-GB" dirty="0"/>
              <a:t>Moodle is our virtual learning environment (VLE) here at UWTSD</a:t>
            </a:r>
          </a:p>
        </p:txBody>
      </p:sp>
      <p:sp>
        <p:nvSpPr>
          <p:cNvPr id="11" name="TextBox 10">
            <a:extLst>
              <a:ext uri="{FF2B5EF4-FFF2-40B4-BE49-F238E27FC236}">
                <a16:creationId xmlns:a16="http://schemas.microsoft.com/office/drawing/2014/main" id="{1C0432D6-BB90-4AE4-939C-51F7A88B2008}"/>
              </a:ext>
            </a:extLst>
          </p:cNvPr>
          <p:cNvSpPr txBox="1"/>
          <p:nvPr/>
        </p:nvSpPr>
        <p:spPr>
          <a:xfrm>
            <a:off x="1330099" y="2644269"/>
            <a:ext cx="5302712"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access Moodle – visit the university website </a:t>
            </a:r>
          </a:p>
        </p:txBody>
      </p:sp>
      <p:sp>
        <p:nvSpPr>
          <p:cNvPr id="12" name="TextBox 11">
            <a:extLst>
              <a:ext uri="{FF2B5EF4-FFF2-40B4-BE49-F238E27FC236}">
                <a16:creationId xmlns:a16="http://schemas.microsoft.com/office/drawing/2014/main" id="{EEC34CBB-FE65-407C-BA81-F708C43B2451}"/>
              </a:ext>
            </a:extLst>
          </p:cNvPr>
          <p:cNvSpPr txBox="1"/>
          <p:nvPr/>
        </p:nvSpPr>
        <p:spPr>
          <a:xfrm>
            <a:off x="1330099" y="3549430"/>
            <a:ext cx="5302713"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Follow the quick links tab at the top of the page. </a:t>
            </a:r>
          </a:p>
        </p:txBody>
      </p:sp>
      <p:sp>
        <p:nvSpPr>
          <p:cNvPr id="13" name="TextBox 12">
            <a:extLst>
              <a:ext uri="{FF2B5EF4-FFF2-40B4-BE49-F238E27FC236}">
                <a16:creationId xmlns:a16="http://schemas.microsoft.com/office/drawing/2014/main" id="{514949A2-6C2E-4A9D-A2C7-0F8A417C02D1}"/>
              </a:ext>
            </a:extLst>
          </p:cNvPr>
          <p:cNvSpPr txBox="1"/>
          <p:nvPr/>
        </p:nvSpPr>
        <p:spPr>
          <a:xfrm>
            <a:off x="1330099" y="5225226"/>
            <a:ext cx="500872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Click on the Moodle icon. </a:t>
            </a:r>
          </a:p>
        </p:txBody>
      </p:sp>
      <p:pic>
        <p:nvPicPr>
          <p:cNvPr id="16" name="Picture 15">
            <a:extLst>
              <a:ext uri="{FF2B5EF4-FFF2-40B4-BE49-F238E27FC236}">
                <a16:creationId xmlns:a16="http://schemas.microsoft.com/office/drawing/2014/main" id="{E96E5555-3B08-4147-8CAA-3DA038E231D2}"/>
              </a:ext>
            </a:extLst>
          </p:cNvPr>
          <p:cNvPicPr>
            <a:picLocks noChangeAspect="1"/>
          </p:cNvPicPr>
          <p:nvPr/>
        </p:nvPicPr>
        <p:blipFill>
          <a:blip r:embed="rId5"/>
          <a:stretch>
            <a:fillRect/>
          </a:stretch>
        </p:blipFill>
        <p:spPr>
          <a:xfrm>
            <a:off x="7658410" y="4653568"/>
            <a:ext cx="1561838" cy="1561838"/>
          </a:xfrm>
          <a:prstGeom prst="rect">
            <a:avLst/>
          </a:prstGeom>
        </p:spPr>
      </p:pic>
    </p:spTree>
    <p:extLst>
      <p:ext uri="{BB962C8B-B14F-4D97-AF65-F5344CB8AC3E}">
        <p14:creationId xmlns:p14="http://schemas.microsoft.com/office/powerpoint/2010/main" val="92014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8B47-61F4-4079-AF9A-E341FE7FABD2}"/>
              </a:ext>
            </a:extLst>
          </p:cNvPr>
          <p:cNvSpPr>
            <a:spLocks noGrp="1"/>
          </p:cNvSpPr>
          <p:nvPr>
            <p:ph type="title"/>
          </p:nvPr>
        </p:nvSpPr>
        <p:spPr>
          <a:xfrm>
            <a:off x="5768250" y="711654"/>
            <a:ext cx="5147187" cy="1371600"/>
          </a:xfrm>
        </p:spPr>
        <p:txBody>
          <a:bodyPr>
            <a:normAutofit/>
          </a:bodyPr>
          <a:lstStyle/>
          <a:p>
            <a:r>
              <a:rPr lang="en-GB" dirty="0"/>
              <a:t>Activity   </a:t>
            </a:r>
          </a:p>
        </p:txBody>
      </p:sp>
      <p:sp>
        <p:nvSpPr>
          <p:cNvPr id="7" name="TextBox 6">
            <a:extLst>
              <a:ext uri="{FF2B5EF4-FFF2-40B4-BE49-F238E27FC236}">
                <a16:creationId xmlns:a16="http://schemas.microsoft.com/office/drawing/2014/main" id="{BCD15526-95FA-4DF9-BE95-57DFE8D82325}"/>
              </a:ext>
            </a:extLst>
          </p:cNvPr>
          <p:cNvSpPr txBox="1"/>
          <p:nvPr/>
        </p:nvSpPr>
        <p:spPr>
          <a:xfrm>
            <a:off x="5429036" y="2184135"/>
            <a:ext cx="5486401" cy="70788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Visit</a:t>
            </a:r>
            <a:r>
              <a:rPr lang="en-GB" sz="2000" dirty="0">
                <a:latin typeface="Arial" panose="020B0604020202020204" pitchFamily="34" charset="0"/>
                <a:cs typeface="Arial" panose="020B0604020202020204" pitchFamily="34" charset="0"/>
              </a:rPr>
              <a:t> the module Moodle page and </a:t>
            </a:r>
            <a:r>
              <a:rPr lang="en-GB" sz="2000" b="1" dirty="0">
                <a:latin typeface="Arial" panose="020B0604020202020204" pitchFamily="34" charset="0"/>
                <a:cs typeface="Arial" panose="020B0604020202020204" pitchFamily="34" charset="0"/>
              </a:rPr>
              <a:t>complete</a:t>
            </a:r>
            <a:r>
              <a:rPr lang="en-GB" sz="2000" dirty="0">
                <a:latin typeface="Arial" panose="020B0604020202020204" pitchFamily="34" charset="0"/>
                <a:cs typeface="Arial" panose="020B0604020202020204" pitchFamily="34" charset="0"/>
              </a:rPr>
              <a:t> the choice activity in the week 1 tile. </a:t>
            </a:r>
          </a:p>
        </p:txBody>
      </p:sp>
      <p:sp>
        <p:nvSpPr>
          <p:cNvPr id="8" name="TextBox 7">
            <a:extLst>
              <a:ext uri="{FF2B5EF4-FFF2-40B4-BE49-F238E27FC236}">
                <a16:creationId xmlns:a16="http://schemas.microsoft.com/office/drawing/2014/main" id="{66CC3B58-AB42-4413-9F22-E36DBA1F41CB}"/>
              </a:ext>
            </a:extLst>
          </p:cNvPr>
          <p:cNvSpPr txBox="1"/>
          <p:nvPr/>
        </p:nvSpPr>
        <p:spPr>
          <a:xfrm>
            <a:off x="757085" y="3429000"/>
            <a:ext cx="3746090" cy="224676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The question is: </a:t>
            </a:r>
          </a:p>
          <a:p>
            <a:r>
              <a:rPr lang="en-GB" sz="2000" dirty="0">
                <a:latin typeface="Arial" panose="020B0604020202020204" pitchFamily="34" charset="0"/>
                <a:cs typeface="Arial" panose="020B0604020202020204" pitchFamily="34" charset="0"/>
              </a:rPr>
              <a:t>How do you stop staff from taking strike action?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Select your choice and see the results from the entire group. </a:t>
            </a:r>
          </a:p>
        </p:txBody>
      </p:sp>
      <p:pic>
        <p:nvPicPr>
          <p:cNvPr id="9" name="Picture 8">
            <a:extLst>
              <a:ext uri="{FF2B5EF4-FFF2-40B4-BE49-F238E27FC236}">
                <a16:creationId xmlns:a16="http://schemas.microsoft.com/office/drawing/2014/main" id="{D991BD9A-658C-4504-BC9F-3045384F6619}"/>
              </a:ext>
            </a:extLst>
          </p:cNvPr>
          <p:cNvPicPr>
            <a:picLocks noChangeAspect="1"/>
          </p:cNvPicPr>
          <p:nvPr/>
        </p:nvPicPr>
        <p:blipFill>
          <a:blip r:embed="rId3"/>
          <a:stretch>
            <a:fillRect/>
          </a:stretch>
        </p:blipFill>
        <p:spPr>
          <a:xfrm>
            <a:off x="616741" y="833288"/>
            <a:ext cx="4252783" cy="2356486"/>
          </a:xfrm>
          <a:prstGeom prst="rect">
            <a:avLst/>
          </a:prstGeom>
        </p:spPr>
      </p:pic>
      <p:pic>
        <p:nvPicPr>
          <p:cNvPr id="4" name="Picture 3">
            <a:extLst>
              <a:ext uri="{FF2B5EF4-FFF2-40B4-BE49-F238E27FC236}">
                <a16:creationId xmlns:a16="http://schemas.microsoft.com/office/drawing/2014/main" id="{BA3BD0B3-1C3A-4FD5-9C15-4B4756A6E037}"/>
              </a:ext>
            </a:extLst>
          </p:cNvPr>
          <p:cNvPicPr>
            <a:picLocks noChangeAspect="1"/>
          </p:cNvPicPr>
          <p:nvPr/>
        </p:nvPicPr>
        <p:blipFill>
          <a:blip r:embed="rId4"/>
          <a:stretch>
            <a:fillRect/>
          </a:stretch>
        </p:blipFill>
        <p:spPr>
          <a:xfrm>
            <a:off x="5288827" y="3669011"/>
            <a:ext cx="5543550" cy="1276350"/>
          </a:xfrm>
          <a:prstGeom prst="rect">
            <a:avLst/>
          </a:prstGeom>
        </p:spPr>
      </p:pic>
    </p:spTree>
    <p:extLst>
      <p:ext uri="{BB962C8B-B14F-4D97-AF65-F5344CB8AC3E}">
        <p14:creationId xmlns:p14="http://schemas.microsoft.com/office/powerpoint/2010/main" val="203900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4615-477C-4A4E-A62F-7FC086F4328A}"/>
              </a:ext>
            </a:extLst>
          </p:cNvPr>
          <p:cNvSpPr>
            <a:spLocks noGrp="1"/>
          </p:cNvSpPr>
          <p:nvPr>
            <p:ph type="title"/>
          </p:nvPr>
        </p:nvSpPr>
        <p:spPr/>
        <p:txBody>
          <a:bodyPr/>
          <a:lstStyle/>
          <a:p>
            <a:r>
              <a:rPr lang="en-GB" dirty="0"/>
              <a:t>The module term overview</a:t>
            </a:r>
          </a:p>
        </p:txBody>
      </p:sp>
      <p:sp>
        <p:nvSpPr>
          <p:cNvPr id="3" name="Content Placeholder 2">
            <a:extLst>
              <a:ext uri="{FF2B5EF4-FFF2-40B4-BE49-F238E27FC236}">
                <a16:creationId xmlns:a16="http://schemas.microsoft.com/office/drawing/2014/main" id="{DAD7CA01-04EB-4A43-952F-6FFB94E1C5C4}"/>
              </a:ext>
            </a:extLst>
          </p:cNvPr>
          <p:cNvSpPr>
            <a:spLocks noGrp="1"/>
          </p:cNvSpPr>
          <p:nvPr>
            <p:ph idx="1"/>
          </p:nvPr>
        </p:nvSpPr>
        <p:spPr>
          <a:xfrm>
            <a:off x="5377218" y="2103120"/>
            <a:ext cx="5747982" cy="607806"/>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1900" dirty="0">
                <a:latin typeface="Arial" panose="020B0604020202020204" pitchFamily="34" charset="0"/>
                <a:cs typeface="Arial" panose="020B0604020202020204" pitchFamily="34" charset="0"/>
              </a:rPr>
              <a:t>On the module Moodle page you will find the overview for the term. </a:t>
            </a:r>
          </a:p>
          <a:p>
            <a:endParaRPr lang="en-GB" dirty="0"/>
          </a:p>
        </p:txBody>
      </p:sp>
      <p:sp>
        <p:nvSpPr>
          <p:cNvPr id="6" name="TextBox 5">
            <a:extLst>
              <a:ext uri="{FF2B5EF4-FFF2-40B4-BE49-F238E27FC236}">
                <a16:creationId xmlns:a16="http://schemas.microsoft.com/office/drawing/2014/main" id="{93C1B449-67E3-41E7-992A-001454F768AB}"/>
              </a:ext>
            </a:extLst>
          </p:cNvPr>
          <p:cNvSpPr txBox="1"/>
          <p:nvPr/>
        </p:nvSpPr>
        <p:spPr>
          <a:xfrm>
            <a:off x="1269242" y="3889612"/>
            <a:ext cx="8284191" cy="2325794"/>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DC73842F-4F4C-4845-9758-949946D88DAE}"/>
              </a:ext>
            </a:extLst>
          </p:cNvPr>
          <p:cNvSpPr txBox="1"/>
          <p:nvPr/>
        </p:nvSpPr>
        <p:spPr>
          <a:xfrm>
            <a:off x="1066800" y="3701515"/>
            <a:ext cx="283646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Let us access this document together and look at what we will be covering over the coming weeks. </a:t>
            </a:r>
          </a:p>
        </p:txBody>
      </p:sp>
      <p:pic>
        <p:nvPicPr>
          <p:cNvPr id="5" name="Picture 4">
            <a:extLst>
              <a:ext uri="{FF2B5EF4-FFF2-40B4-BE49-F238E27FC236}">
                <a16:creationId xmlns:a16="http://schemas.microsoft.com/office/drawing/2014/main" id="{D57D61F9-FC81-4D8D-AFA3-21F1B7775129}"/>
              </a:ext>
            </a:extLst>
          </p:cNvPr>
          <p:cNvPicPr>
            <a:picLocks noChangeAspect="1"/>
          </p:cNvPicPr>
          <p:nvPr/>
        </p:nvPicPr>
        <p:blipFill>
          <a:blip r:embed="rId3"/>
          <a:stretch>
            <a:fillRect/>
          </a:stretch>
        </p:blipFill>
        <p:spPr>
          <a:xfrm>
            <a:off x="1066800" y="2137070"/>
            <a:ext cx="2752725" cy="495300"/>
          </a:xfrm>
          <a:prstGeom prst="rect">
            <a:avLst/>
          </a:prstGeom>
        </p:spPr>
      </p:pic>
      <p:pic>
        <p:nvPicPr>
          <p:cNvPr id="11" name="Picture 10">
            <a:extLst>
              <a:ext uri="{FF2B5EF4-FFF2-40B4-BE49-F238E27FC236}">
                <a16:creationId xmlns:a16="http://schemas.microsoft.com/office/drawing/2014/main" id="{ED1680E3-9602-47DE-90E1-6B191607F29F}"/>
              </a:ext>
            </a:extLst>
          </p:cNvPr>
          <p:cNvPicPr>
            <a:picLocks noChangeAspect="1"/>
          </p:cNvPicPr>
          <p:nvPr/>
        </p:nvPicPr>
        <p:blipFill>
          <a:blip r:embed="rId4"/>
          <a:stretch>
            <a:fillRect/>
          </a:stretch>
        </p:blipFill>
        <p:spPr>
          <a:xfrm>
            <a:off x="4647634" y="3244378"/>
            <a:ext cx="6477566" cy="2683932"/>
          </a:xfrm>
          <a:prstGeom prst="rect">
            <a:avLst/>
          </a:prstGeom>
        </p:spPr>
      </p:pic>
    </p:spTree>
    <p:extLst>
      <p:ext uri="{BB962C8B-B14F-4D97-AF65-F5344CB8AC3E}">
        <p14:creationId xmlns:p14="http://schemas.microsoft.com/office/powerpoint/2010/main" val="30078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1A0F1-13E4-4EF0-9261-92FDCEEEDD46}"/>
              </a:ext>
            </a:extLst>
          </p:cNvPr>
          <p:cNvSpPr>
            <a:spLocks noGrp="1"/>
          </p:cNvSpPr>
          <p:nvPr>
            <p:ph type="title"/>
          </p:nvPr>
        </p:nvSpPr>
        <p:spPr/>
        <p:txBody>
          <a:bodyPr/>
          <a:lstStyle/>
          <a:p>
            <a:r>
              <a:rPr lang="en-GB" dirty="0"/>
              <a:t>The Reading List</a:t>
            </a:r>
          </a:p>
        </p:txBody>
      </p:sp>
      <p:sp>
        <p:nvSpPr>
          <p:cNvPr id="3" name="Content Placeholder 2">
            <a:extLst>
              <a:ext uri="{FF2B5EF4-FFF2-40B4-BE49-F238E27FC236}">
                <a16:creationId xmlns:a16="http://schemas.microsoft.com/office/drawing/2014/main" id="{31ED7ABE-7A99-4E4B-9BDD-AF712BEAE379}"/>
              </a:ext>
            </a:extLst>
          </p:cNvPr>
          <p:cNvSpPr>
            <a:spLocks noGrp="1"/>
          </p:cNvSpPr>
          <p:nvPr>
            <p:ph idx="1"/>
          </p:nvPr>
        </p:nvSpPr>
        <p:spPr>
          <a:xfrm>
            <a:off x="2687368" y="2103120"/>
            <a:ext cx="8437831" cy="1138021"/>
          </a:xfrm>
        </p:spPr>
        <p:txBody>
          <a:bodyPr/>
          <a:lstStyle/>
          <a:p>
            <a:r>
              <a:rPr lang="en-GB" dirty="0">
                <a:hlinkClick r:id="rId3"/>
              </a:rPr>
              <a:t>https://librarysearch.uwtsd.ac.uk/permalink/44WHELF_UWTSD/11c0l68/alma99100372101402421</a:t>
            </a:r>
            <a:r>
              <a:rPr lang="en-GB" dirty="0"/>
              <a:t> </a:t>
            </a:r>
          </a:p>
        </p:txBody>
      </p:sp>
      <p:pic>
        <p:nvPicPr>
          <p:cNvPr id="5" name="Picture 4">
            <a:extLst>
              <a:ext uri="{FF2B5EF4-FFF2-40B4-BE49-F238E27FC236}">
                <a16:creationId xmlns:a16="http://schemas.microsoft.com/office/drawing/2014/main" id="{6A623D48-B089-4509-BA68-DF3C24127BFD}"/>
              </a:ext>
            </a:extLst>
          </p:cNvPr>
          <p:cNvPicPr>
            <a:picLocks noChangeAspect="1"/>
          </p:cNvPicPr>
          <p:nvPr/>
        </p:nvPicPr>
        <p:blipFill>
          <a:blip r:embed="rId4"/>
          <a:stretch>
            <a:fillRect/>
          </a:stretch>
        </p:blipFill>
        <p:spPr>
          <a:xfrm>
            <a:off x="1138897" y="2014194"/>
            <a:ext cx="1476375" cy="1885950"/>
          </a:xfrm>
          <a:prstGeom prst="rect">
            <a:avLst/>
          </a:prstGeom>
        </p:spPr>
      </p:pic>
      <p:pic>
        <p:nvPicPr>
          <p:cNvPr id="7" name="Picture 6">
            <a:extLst>
              <a:ext uri="{FF2B5EF4-FFF2-40B4-BE49-F238E27FC236}">
                <a16:creationId xmlns:a16="http://schemas.microsoft.com/office/drawing/2014/main" id="{2FA9338F-4519-42F6-BDEB-02D72CC8B162}"/>
              </a:ext>
            </a:extLst>
          </p:cNvPr>
          <p:cNvPicPr>
            <a:picLocks noChangeAspect="1"/>
          </p:cNvPicPr>
          <p:nvPr/>
        </p:nvPicPr>
        <p:blipFill>
          <a:blip r:embed="rId5"/>
          <a:stretch>
            <a:fillRect/>
          </a:stretch>
        </p:blipFill>
        <p:spPr>
          <a:xfrm>
            <a:off x="9402885" y="2825210"/>
            <a:ext cx="1650218" cy="2149867"/>
          </a:xfrm>
          <a:prstGeom prst="rect">
            <a:avLst/>
          </a:prstGeom>
        </p:spPr>
      </p:pic>
      <p:sp>
        <p:nvSpPr>
          <p:cNvPr id="9" name="TextBox 8">
            <a:extLst>
              <a:ext uri="{FF2B5EF4-FFF2-40B4-BE49-F238E27FC236}">
                <a16:creationId xmlns:a16="http://schemas.microsoft.com/office/drawing/2014/main" id="{623D0733-DA23-449E-9545-CF7172C7213E}"/>
              </a:ext>
            </a:extLst>
          </p:cNvPr>
          <p:cNvSpPr txBox="1"/>
          <p:nvPr/>
        </p:nvSpPr>
        <p:spPr>
          <a:xfrm>
            <a:off x="3045737" y="3204971"/>
            <a:ext cx="6458895" cy="1200329"/>
          </a:xfrm>
          <a:prstGeom prst="rect">
            <a:avLst/>
          </a:prstGeom>
          <a:noFill/>
        </p:spPr>
        <p:txBody>
          <a:bodyPr wrap="square">
            <a:spAutoFit/>
          </a:bodyPr>
          <a:lstStyle/>
          <a:p>
            <a:r>
              <a:rPr lang="en-GB" dirty="0"/>
              <a:t> </a:t>
            </a:r>
            <a:r>
              <a:rPr lang="en-GB" dirty="0">
                <a:hlinkClick r:id="rId6"/>
              </a:rPr>
              <a:t>https://librarysearch.uwtsd.ac.uk/permalink/44WHELF_UWTSD/1pbrh66/alma99100359859702421</a:t>
            </a:r>
            <a:endParaRPr lang="en-GB" dirty="0"/>
          </a:p>
          <a:p>
            <a:endParaRPr lang="en-GB" dirty="0"/>
          </a:p>
        </p:txBody>
      </p:sp>
      <p:sp>
        <p:nvSpPr>
          <p:cNvPr id="11" name="TextBox 10">
            <a:extLst>
              <a:ext uri="{FF2B5EF4-FFF2-40B4-BE49-F238E27FC236}">
                <a16:creationId xmlns:a16="http://schemas.microsoft.com/office/drawing/2014/main" id="{CFDF7E51-0B15-4DB9-87C8-84CE229F9072}"/>
              </a:ext>
            </a:extLst>
          </p:cNvPr>
          <p:cNvSpPr txBox="1"/>
          <p:nvPr/>
        </p:nvSpPr>
        <p:spPr>
          <a:xfrm>
            <a:off x="3045737" y="5134076"/>
            <a:ext cx="6097508" cy="923330"/>
          </a:xfrm>
          <a:prstGeom prst="rect">
            <a:avLst/>
          </a:prstGeom>
          <a:noFill/>
        </p:spPr>
        <p:txBody>
          <a:bodyPr wrap="square">
            <a:spAutoFit/>
          </a:bodyPr>
          <a:lstStyle/>
          <a:p>
            <a:r>
              <a:rPr lang="en-GB" dirty="0">
                <a:hlinkClick r:id="rId7"/>
              </a:rPr>
              <a:t>https://librarysearch.uwtsd.ac.uk/permalink/44WHELF_UWTSD/11c0l68/alma99100308059802421</a:t>
            </a:r>
            <a:endParaRPr lang="en-GB" dirty="0"/>
          </a:p>
          <a:p>
            <a:endParaRPr lang="en-GB" dirty="0"/>
          </a:p>
        </p:txBody>
      </p:sp>
      <p:pic>
        <p:nvPicPr>
          <p:cNvPr id="13" name="Picture 12">
            <a:extLst>
              <a:ext uri="{FF2B5EF4-FFF2-40B4-BE49-F238E27FC236}">
                <a16:creationId xmlns:a16="http://schemas.microsoft.com/office/drawing/2014/main" id="{B175A902-7740-4A13-A8FB-D3BB773B3A7A}"/>
              </a:ext>
            </a:extLst>
          </p:cNvPr>
          <p:cNvPicPr>
            <a:picLocks noChangeAspect="1"/>
          </p:cNvPicPr>
          <p:nvPr/>
        </p:nvPicPr>
        <p:blipFill>
          <a:blip r:embed="rId8"/>
          <a:stretch>
            <a:fillRect/>
          </a:stretch>
        </p:blipFill>
        <p:spPr>
          <a:xfrm>
            <a:off x="1125529" y="4312110"/>
            <a:ext cx="1704975" cy="1885950"/>
          </a:xfrm>
          <a:prstGeom prst="rect">
            <a:avLst/>
          </a:prstGeom>
        </p:spPr>
      </p:pic>
    </p:spTree>
    <p:extLst>
      <p:ext uri="{BB962C8B-B14F-4D97-AF65-F5344CB8AC3E}">
        <p14:creationId xmlns:p14="http://schemas.microsoft.com/office/powerpoint/2010/main" val="444211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B3C-86DF-4D3B-95E1-8F800876F2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D529220-61FE-4DC0-BB6A-98BA179F2B4F}"/>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Send an email to your lecturer. </a:t>
            </a:r>
          </a:p>
          <a:p>
            <a:pPr marL="0" indent="0">
              <a:buNone/>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Subject : Career aspirations </a:t>
            </a:r>
          </a:p>
          <a:p>
            <a:r>
              <a:rPr lang="en-GB" sz="2800" b="1" dirty="0">
                <a:latin typeface="Arial" panose="020B0604020202020204" pitchFamily="34" charset="0"/>
                <a:cs typeface="Arial" panose="020B0604020202020204" pitchFamily="34" charset="0"/>
              </a:rPr>
              <a:t>In your email introduce yourself and write what you aspire to achieve in your career. </a:t>
            </a:r>
          </a:p>
          <a:p>
            <a:pPr marL="0" indent="0">
              <a:buNone/>
            </a:pP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1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E7CFA-7F8B-4EED-BFE2-2659ECD2DA46}"/>
              </a:ext>
            </a:extLst>
          </p:cNvPr>
          <p:cNvSpPr>
            <a:spLocks noGrp="1"/>
          </p:cNvSpPr>
          <p:nvPr>
            <p:ph type="title"/>
          </p:nvPr>
        </p:nvSpPr>
        <p:spPr/>
        <p:txBody>
          <a:bodyPr/>
          <a:lstStyle/>
          <a:p>
            <a:r>
              <a:rPr lang="en-GB" dirty="0"/>
              <a:t>In part 2…</a:t>
            </a:r>
          </a:p>
        </p:txBody>
      </p:sp>
      <p:sp>
        <p:nvSpPr>
          <p:cNvPr id="3" name="Content Placeholder 2">
            <a:extLst>
              <a:ext uri="{FF2B5EF4-FFF2-40B4-BE49-F238E27FC236}">
                <a16:creationId xmlns:a16="http://schemas.microsoft.com/office/drawing/2014/main" id="{F12B9E6B-221B-44F0-8E43-71AE903B250A}"/>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Introduction to </a:t>
            </a:r>
            <a:r>
              <a:rPr lang="en-GB" sz="2000">
                <a:latin typeface="Arial" panose="020B0604020202020204" pitchFamily="34" charset="0"/>
                <a:cs typeface="Arial" panose="020B0604020202020204" pitchFamily="34" charset="0"/>
              </a:rPr>
              <a:t>critical thinking as a learner.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3909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663</TotalTime>
  <Words>564</Words>
  <Application>Microsoft Office PowerPoint</Application>
  <PresentationFormat>Widescreen</PresentationFormat>
  <Paragraphs>56</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Garamond</vt:lpstr>
      <vt:lpstr>Wingdings</vt:lpstr>
      <vt:lpstr>SavonVTI</vt:lpstr>
      <vt:lpstr>Introduction to module</vt:lpstr>
      <vt:lpstr>During this week’s sessions </vt:lpstr>
      <vt:lpstr>Welcome to the module</vt:lpstr>
      <vt:lpstr>LEARNING OUTCOMES</vt:lpstr>
      <vt:lpstr>Moodle</vt:lpstr>
      <vt:lpstr>Activity   </vt:lpstr>
      <vt:lpstr>The module term overview</vt:lpstr>
      <vt:lpstr>The Reading List</vt:lpstr>
      <vt:lpstr>Activity</vt:lpstr>
      <vt:lpstr>In part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Rebecca Kavanagh</dc:creator>
  <cp:lastModifiedBy>Rebecca Stewart</cp:lastModifiedBy>
  <cp:revision>11</cp:revision>
  <dcterms:created xsi:type="dcterms:W3CDTF">2022-01-20T19:32:59Z</dcterms:created>
  <dcterms:modified xsi:type="dcterms:W3CDTF">2022-09-11T20:02:14Z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