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slideMasters/_rels/slideMaster1.xml.rels" ContentType="application/vnd.openxmlformats-package.relationships+xml"/>
  <Override PartName="/ppt/slideMasters/slideMaster1.xml" ContentType="application/vnd.openxmlformats-officedocument.presentationml.slideMaster+xml"/>
  <Override PartName="/ppt/_rels/presentation.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media/image1.png" ContentType="image/png"/>
  <Override PartName="/ppt/media/image2.jpeg" ContentType="image/jpeg"/>
  <Override PartName="/ppt/media/image3.png" ContentType="image/png"/>
  <Override PartName="/ppt/media/image5.jpeg" ContentType="image/jpeg"/>
  <Override PartName="/ppt/media/image4.png" ContentType="image/pn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5.xml.rels" ContentType="application/vnd.openxmlformats-package.relationships+xml"/>
  <Override PartName="/ppt/slides/_rels/slide4.xml.rels" ContentType="application/vnd.openxmlformats-package.relationships+xml"/>
  <Override PartName="/ppt/slides/_rels/slide3.xml.rels" ContentType="application/vnd.openxmlformats-package.relationships+xml"/>
  <Override PartName="/ppt/slides/_rels/slide2.xml.rels" ContentType="application/vnd.openxmlformats-package.relationships+xml"/>
  <Override PartName="/ppt/slides/_rels/slide1.xml.rels" ContentType="application/vnd.openxmlformats-package.relationships+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 id="258" r:id="rId5"/>
    <p:sldId id="259" r:id="rId6"/>
    <p:sldId id="260" r:id="rId7"/>
    <p:sldId id="261" r:id="rId8"/>
    <p:sldId id="262" r:id="rId9"/>
    <p:sldId id="263" r:id="rId10"/>
  </p:sldIdLst>
  <p:sldSz cx="10080625" cy="567055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Gill Sans"/>
            </a:endParaRPr>
          </a:p>
        </p:txBody>
      </p:sp>
      <p:sp>
        <p:nvSpPr>
          <p:cNvPr id="6" name="PlaceHolder 2"/>
          <p:cNvSpPr>
            <a:spLocks noGrp="1"/>
          </p:cNvSpPr>
          <p:nvPr>
            <p:ph/>
          </p:nvPr>
        </p:nvSpPr>
        <p:spPr>
          <a:xfrm>
            <a:off x="504000" y="1326240"/>
            <a:ext cx="9071640" cy="3288240"/>
          </a:xfrm>
          <a:prstGeom prst="rect">
            <a:avLst/>
          </a:prstGeom>
          <a:noFill/>
          <a:ln w="0">
            <a:noFill/>
          </a:ln>
        </p:spPr>
        <p:txBody>
          <a:bodyPr lIns="0" rIns="0" tIns="0" bIns="0" anchor="t">
            <a:normAutofit/>
          </a:bodyPr>
          <a:p>
            <a:pPr indent="0">
              <a:spcBef>
                <a:spcPts val="1414"/>
              </a:spcBef>
              <a:buNone/>
            </a:pPr>
            <a:endParaRPr b="0" lang="en-GB" sz="3200" strike="noStrike" u="none">
              <a:solidFill>
                <a:srgbClr val="000000"/>
              </a:solidFill>
              <a:uFillTx/>
              <a:latin typeface="Gill Sans"/>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580211B9-90AB-42CE-B20F-52AE4253EA37}"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B124E135-6EF5-4636-B7A9-92EF65C1062B}"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Gill Sans"/>
            </a:endParaRPr>
          </a:p>
        </p:txBody>
      </p:sp>
      <p:sp>
        <p:nvSpPr>
          <p:cNvPr id="8" name="PlaceHolder 2"/>
          <p:cNvSpPr>
            <a:spLocks noGrp="1"/>
          </p:cNvSpPr>
          <p:nvPr>
            <p:ph type="subTitle"/>
          </p:nvPr>
        </p:nvSpPr>
        <p:spPr>
          <a:xfrm>
            <a:off x="504000" y="1326240"/>
            <a:ext cx="9071640" cy="328824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Gill Sans"/>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598D7031-961E-4F85-9CF0-84B3D5AF3603}"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mediaAndTx" preserve="1">
  <p:cSld name="Default">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BF4F925D-0A85-4A73-930E-C1DF4C8F4C43}" type="slidenum">
              <a:t>&lt;#&gt;</a:t>
            </a:fld>
          </a:p>
        </p:txBody>
      </p:sp>
      <p:sp>
        <p:nvSpPr>
          <p:cNvPr id="4" name="PlaceHolder 3"/>
          <p:cNvSpPr>
            <a:spLocks noGrp="1"/>
          </p:cNvSpPr>
          <p:nvPr>
            <p:ph type="dt" idx="1"/>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Gill Sans"/>
              </a:rPr>
              <a:t>Click to edit the title text format</a:t>
            </a:r>
            <a:endParaRPr b="0" lang="en-GB" sz="4400" strike="noStrike" u="none">
              <a:solidFill>
                <a:srgbClr val="000000"/>
              </a:solidFill>
              <a:uFillTx/>
              <a:latin typeface="Gill Sans"/>
            </a:endParaRPr>
          </a:p>
        </p:txBody>
      </p:sp>
      <p:sp>
        <p:nvSpPr>
          <p:cNvPr id="1" name="PlaceHolder 2"/>
          <p:cNvSpPr>
            <a:spLocks noGrp="1"/>
          </p:cNvSpPr>
          <p:nvPr>
            <p:ph type="body"/>
          </p:nvPr>
        </p:nvSpPr>
        <p:spPr>
          <a:xfrm>
            <a:off x="504000" y="1326240"/>
            <a:ext cx="9071640" cy="3288240"/>
          </a:xfrm>
          <a:prstGeom prst="rect">
            <a:avLst/>
          </a:prstGeom>
          <a:noFill/>
          <a:ln w="0">
            <a:noFill/>
          </a:ln>
        </p:spPr>
        <p:txBody>
          <a:bodyPr lIns="0" rIns="0" tIns="0" bIns="0" anchor="t">
            <a:normAutofit/>
          </a:bodyPr>
          <a:p>
            <a:pPr marL="432000" indent="-324000">
              <a:spcBef>
                <a:spcPts val="1414"/>
              </a:spcBef>
              <a:buClr>
                <a:srgbClr val="000000"/>
              </a:buClr>
              <a:buSzPct val="45000"/>
              <a:buFont typeface="Wingdings" charset="2"/>
              <a:buChar char=""/>
            </a:pPr>
            <a:r>
              <a:rPr b="0" lang="en-GB" sz="3200" strike="noStrike" u="none">
                <a:solidFill>
                  <a:srgbClr val="000000"/>
                </a:solidFill>
                <a:uFillTx/>
                <a:latin typeface="Gill Sans"/>
              </a:rPr>
              <a:t>Click to edit the outline text format</a:t>
            </a:r>
            <a:endParaRPr b="0" lang="en-GB" sz="3200" strike="noStrike" u="none">
              <a:solidFill>
                <a:srgbClr val="000000"/>
              </a:solidFill>
              <a:uFillTx/>
              <a:latin typeface="Gill Sans"/>
            </a:endParaRPr>
          </a:p>
          <a:p>
            <a:pPr lvl="1" marL="864000" indent="-324000">
              <a:spcBef>
                <a:spcPts val="1131"/>
              </a:spcBef>
              <a:buClr>
                <a:srgbClr val="000000"/>
              </a:buClr>
              <a:buSzPct val="75000"/>
              <a:buFont typeface="Symbol" charset="2"/>
              <a:buChar char=""/>
            </a:pPr>
            <a:r>
              <a:rPr b="0" lang="en-GB" sz="2800" strike="noStrike" u="none">
                <a:solidFill>
                  <a:srgbClr val="000000"/>
                </a:solidFill>
                <a:uFillTx/>
                <a:latin typeface="Gill Sans"/>
              </a:rPr>
              <a:t>Second Outline Level</a:t>
            </a:r>
            <a:endParaRPr b="0" lang="en-GB" sz="2800" strike="noStrike" u="none">
              <a:solidFill>
                <a:srgbClr val="000000"/>
              </a:solidFill>
              <a:uFillTx/>
              <a:latin typeface="Gill Sans"/>
            </a:endParaRPr>
          </a:p>
          <a:p>
            <a:pPr lvl="2" marL="1296000" indent="-288000">
              <a:spcBef>
                <a:spcPts val="845"/>
              </a:spcBef>
              <a:buClr>
                <a:srgbClr val="000000"/>
              </a:buClr>
              <a:buSzPct val="45000"/>
              <a:buFont typeface="Wingdings" charset="2"/>
              <a:buChar char=""/>
            </a:pPr>
            <a:r>
              <a:rPr b="0" lang="en-GB" sz="2400" strike="noStrike" u="none">
                <a:solidFill>
                  <a:srgbClr val="000000"/>
                </a:solidFill>
                <a:uFillTx/>
                <a:latin typeface="Gill Sans"/>
              </a:rPr>
              <a:t>Third Outline Level</a:t>
            </a:r>
            <a:endParaRPr b="0" lang="en-GB" sz="2400" strike="noStrike" u="none">
              <a:solidFill>
                <a:srgbClr val="000000"/>
              </a:solidFill>
              <a:uFillTx/>
              <a:latin typeface="Gill Sans"/>
            </a:endParaRPr>
          </a:p>
          <a:p>
            <a:pPr lvl="3" marL="1728000" indent="-216000">
              <a:spcBef>
                <a:spcPts val="564"/>
              </a:spcBef>
              <a:buClr>
                <a:srgbClr val="000000"/>
              </a:buClr>
              <a:buSzPct val="75000"/>
              <a:buFont typeface="Symbol" charset="2"/>
              <a:buChar char=""/>
            </a:pPr>
            <a:r>
              <a:rPr b="0" lang="en-GB" sz="2000" strike="noStrike" u="none">
                <a:solidFill>
                  <a:srgbClr val="000000"/>
                </a:solidFill>
                <a:uFillTx/>
                <a:latin typeface="Gill Sans"/>
              </a:rPr>
              <a:t>Fourth Outline Level</a:t>
            </a:r>
            <a:endParaRPr b="0" lang="en-GB" sz="2000" strike="noStrike" u="none">
              <a:solidFill>
                <a:srgbClr val="000000"/>
              </a:solidFill>
              <a:uFillTx/>
              <a:latin typeface="Gill Sans"/>
            </a:endParaRPr>
          </a:p>
          <a:p>
            <a:pPr lvl="4" marL="2160000" indent="-216000">
              <a:spcBef>
                <a:spcPts val="281"/>
              </a:spcBef>
              <a:buClr>
                <a:srgbClr val="000000"/>
              </a:buClr>
              <a:buSzPct val="45000"/>
              <a:buFont typeface="Wingdings" charset="2"/>
              <a:buChar char=""/>
            </a:pPr>
            <a:r>
              <a:rPr b="0" lang="en-GB" sz="2000" strike="noStrike" u="none">
                <a:solidFill>
                  <a:srgbClr val="000000"/>
                </a:solidFill>
                <a:uFillTx/>
                <a:latin typeface="Gill Sans"/>
              </a:rPr>
              <a:t>Fifth Outline Level</a:t>
            </a:r>
            <a:endParaRPr b="0" lang="en-GB" sz="2000" strike="noStrike" u="none">
              <a:solidFill>
                <a:srgbClr val="000000"/>
              </a:solidFill>
              <a:uFillTx/>
              <a:latin typeface="Gill Sans"/>
            </a:endParaRPr>
          </a:p>
          <a:p>
            <a:pPr lvl="5" marL="2592000" indent="-216000">
              <a:spcBef>
                <a:spcPts val="281"/>
              </a:spcBef>
              <a:buClr>
                <a:srgbClr val="000000"/>
              </a:buClr>
              <a:buSzPct val="45000"/>
              <a:buFont typeface="Wingdings" charset="2"/>
              <a:buChar char=""/>
            </a:pPr>
            <a:r>
              <a:rPr b="0" lang="en-GB" sz="2000" strike="noStrike" u="none">
                <a:solidFill>
                  <a:srgbClr val="000000"/>
                </a:solidFill>
                <a:uFillTx/>
                <a:latin typeface="Gill Sans"/>
              </a:rPr>
              <a:t>Sixth Outline Level</a:t>
            </a:r>
            <a:endParaRPr b="0" lang="en-GB" sz="2000" strike="noStrike" u="none">
              <a:solidFill>
                <a:srgbClr val="000000"/>
              </a:solidFill>
              <a:uFillTx/>
              <a:latin typeface="Gill Sans"/>
            </a:endParaRPr>
          </a:p>
          <a:p>
            <a:pPr lvl="6" marL="3024000" indent="-216000">
              <a:spcBef>
                <a:spcPts val="281"/>
              </a:spcBef>
              <a:buClr>
                <a:srgbClr val="000000"/>
              </a:buClr>
              <a:buSzPct val="45000"/>
              <a:buFont typeface="Wingdings" charset="2"/>
              <a:buChar char=""/>
            </a:pPr>
            <a:r>
              <a:rPr b="0" lang="en-GB" sz="2000" strike="noStrike" u="none">
                <a:solidFill>
                  <a:srgbClr val="000000"/>
                </a:solidFill>
                <a:uFillTx/>
                <a:latin typeface="Gill Sans"/>
              </a:rPr>
              <a:t>Seventh Outline Level</a:t>
            </a:r>
            <a:endParaRPr b="0" lang="en-GB" sz="2000" strike="noStrike" u="none">
              <a:solidFill>
                <a:srgbClr val="000000"/>
              </a:solidFill>
              <a:uFillTx/>
              <a:latin typeface="Gill Sans"/>
            </a:endParaRPr>
          </a:p>
        </p:txBody>
      </p:sp>
      <p:sp>
        <p:nvSpPr>
          <p:cNvPr id="2" name="PlaceHolder 3"/>
          <p:cNvSpPr>
            <a:spLocks noGrp="1"/>
          </p:cNvSpPr>
          <p:nvPr>
            <p:ph type="dt" idx="1"/>
          </p:nvPr>
        </p:nvSpPr>
        <p:spPr>
          <a:xfrm>
            <a:off x="504000" y="5164920"/>
            <a:ext cx="2348280" cy="390600"/>
          </a:xfrm>
          <a:prstGeom prst="rect">
            <a:avLst/>
          </a:prstGeom>
          <a:noFill/>
          <a:ln w="0">
            <a:noFill/>
          </a:ln>
        </p:spPr>
        <p:txBody>
          <a:bodyPr lIns="0" rIns="0" tIns="0" bIns="0" anchor="t">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
        <p:nvSpPr>
          <p:cNvPr id="3" name="PlaceHolder 4"/>
          <p:cNvSpPr>
            <a:spLocks noGrp="1"/>
          </p:cNvSpPr>
          <p:nvPr>
            <p:ph type="ftr" idx="2"/>
          </p:nvPr>
        </p:nvSpPr>
        <p:spPr>
          <a:xfrm>
            <a:off x="3447360" y="5164920"/>
            <a:ext cx="3195000" cy="390600"/>
          </a:xfrm>
          <a:prstGeom prst="rect">
            <a:avLst/>
          </a:prstGeom>
          <a:noFill/>
          <a:ln w="0">
            <a:noFill/>
          </a:ln>
        </p:spPr>
        <p:txBody>
          <a:bodyPr lIns="0" rIns="0" tIns="0" bIns="0" anchor="t">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4" name="PlaceHolder 5"/>
          <p:cNvSpPr>
            <a:spLocks noGrp="1"/>
          </p:cNvSpPr>
          <p:nvPr>
            <p:ph type="sldNum" idx="3"/>
          </p:nvPr>
        </p:nvSpPr>
        <p:spPr>
          <a:xfrm>
            <a:off x="7227360" y="5164920"/>
            <a:ext cx="2348280" cy="390600"/>
          </a:xfrm>
          <a:prstGeom prst="rect">
            <a:avLst/>
          </a:prstGeom>
          <a:noFill/>
          <a:ln w="0">
            <a:noFill/>
          </a:ln>
        </p:spPr>
        <p:txBody>
          <a:bodyPr lIns="0" rIns="0" tIns="0" bIns="0" anchor="t">
            <a:noAutofit/>
          </a:bodyPr>
          <a:lstStyle>
            <a:lvl1pPr indent="0" algn="r">
              <a:buNone/>
              <a:defRPr b="0" lang="en-GB" sz="1400" strike="noStrike" u="none">
                <a:solidFill>
                  <a:srgbClr val="000000"/>
                </a:solidFill>
                <a:uFillTx/>
                <a:latin typeface="Times New Roman"/>
              </a:defRPr>
            </a:lvl1pPr>
          </a:lstStyle>
          <a:p>
            <a:pPr indent="0" algn="r">
              <a:buNone/>
            </a:pPr>
            <a:fld id="{6ACDE435-0332-495D-B000-5EBDF71CE7B5}" type="slidenum">
              <a:rPr b="0" lang="en-GB" sz="1400" strike="noStrike" u="none">
                <a:solidFill>
                  <a:srgbClr val="000000"/>
                </a:solidFill>
                <a:uFillTx/>
                <a:latin typeface="Times New Roman"/>
              </a:rPr>
              <a:t>&lt;number&gt;</a:t>
            </a:fld>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4.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xml"/>
</Relationships>
</file>

<file path=ppt/slides/_rels/slide6.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9" name="PlaceHolder 1"/>
          <p:cNvSpPr>
            <a:spLocks noGrp="1"/>
          </p:cNvSpPr>
          <p:nvPr>
            <p:ph type="subTitle"/>
          </p:nvPr>
        </p:nvSpPr>
        <p:spPr>
          <a:xfrm>
            <a:off x="1080000" y="225720"/>
            <a:ext cx="7920000" cy="4388400"/>
          </a:xfrm>
          <a:prstGeom prst="rect">
            <a:avLst/>
          </a:prstGeom>
          <a:noFill/>
          <a:ln w="0">
            <a:noFill/>
          </a:ln>
        </p:spPr>
        <p:txBody>
          <a:bodyPr lIns="0" rIns="0" tIns="0" bIns="0" anchor="ctr">
            <a:noAutofit/>
          </a:bodyPr>
          <a:p>
            <a:pPr algn="ctr"/>
            <a:r>
              <a:rPr b="0" lang="en-GB" sz="3200" strike="noStrike" u="none">
                <a:solidFill>
                  <a:srgbClr val="ffffff"/>
                </a:solidFill>
                <a:uFillTx/>
                <a:latin typeface="Gill Sans"/>
              </a:rPr>
              <a:t>Ne sont que III matières à nul homme atandant,</a:t>
            </a:r>
            <a:endParaRPr b="0" lang="en-GB" sz="3200" strike="noStrike" u="none">
              <a:solidFill>
                <a:srgbClr val="ffffff"/>
              </a:solidFill>
              <a:uFillTx/>
              <a:latin typeface="Gill Sans"/>
            </a:endParaRPr>
          </a:p>
          <a:p>
            <a:pPr algn="ctr"/>
            <a:r>
              <a:rPr b="0" lang="en-GB" sz="3200" strike="noStrike" u="none">
                <a:solidFill>
                  <a:srgbClr val="ffffff"/>
                </a:solidFill>
                <a:uFillTx/>
                <a:latin typeface="Gill Sans"/>
              </a:rPr>
              <a:t>De France et de Bretaigne, et de Rome la grant. </a:t>
            </a:r>
            <a:endParaRPr b="0" lang="en-GB" sz="3200" strike="noStrike" u="none">
              <a:solidFill>
                <a:srgbClr val="ffffff"/>
              </a:solidFill>
              <a:uFillTx/>
              <a:latin typeface="Gill Sans"/>
            </a:endParaRPr>
          </a:p>
          <a:p>
            <a:pPr algn="r"/>
            <a:endParaRPr b="0" lang="en-GB" sz="1400" strike="noStrike" u="none">
              <a:solidFill>
                <a:srgbClr val="ffffff"/>
              </a:solidFill>
              <a:uFillTx/>
              <a:latin typeface="Gill Sans"/>
            </a:endParaRPr>
          </a:p>
          <a:p>
            <a:pPr algn="r"/>
            <a:r>
              <a:rPr b="0" lang="en-GB" sz="1400" strike="noStrike" u="none">
                <a:solidFill>
                  <a:srgbClr val="ffffff"/>
                </a:solidFill>
                <a:uFillTx/>
                <a:latin typeface="Gill Sans"/>
              </a:rPr>
              <a:t>Jean Bodel</a:t>
            </a:r>
            <a:endParaRPr b="0" lang="en-GB" sz="14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0" name="PlaceHolder 1"/>
          <p:cNvSpPr>
            <a:spLocks noGrp="1"/>
          </p:cNvSpPr>
          <p:nvPr>
            <p:ph type="title"/>
          </p:nvPr>
        </p:nvSpPr>
        <p:spPr>
          <a:xfrm>
            <a:off x="5220000" y="-402840"/>
            <a:ext cx="4500000" cy="189612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Lucida Blackletter"/>
              </a:rPr>
              <a:t>Chansons de Geste</a:t>
            </a:r>
            <a:endParaRPr b="0" lang="en-GB" sz="4400" strike="noStrike" u="none">
              <a:solidFill>
                <a:srgbClr val="ffffff"/>
              </a:solidFill>
              <a:uFillTx/>
              <a:latin typeface="Gill Sans"/>
            </a:endParaRPr>
          </a:p>
        </p:txBody>
      </p:sp>
      <p:pic>
        <p:nvPicPr>
          <p:cNvPr id="11" name="" descr=""/>
          <p:cNvPicPr/>
          <p:nvPr/>
        </p:nvPicPr>
        <p:blipFill>
          <a:blip r:embed="rId1"/>
          <a:stretch/>
        </p:blipFill>
        <p:spPr>
          <a:xfrm>
            <a:off x="5040000" y="1080000"/>
            <a:ext cx="2700000" cy="4500000"/>
          </a:xfrm>
          <a:prstGeom prst="rect">
            <a:avLst/>
          </a:prstGeom>
          <a:ln w="0">
            <a:noFill/>
          </a:ln>
        </p:spPr>
      </p:pic>
      <p:sp>
        <p:nvSpPr>
          <p:cNvPr id="12" name=""/>
          <p:cNvSpPr/>
          <p:nvPr/>
        </p:nvSpPr>
        <p:spPr>
          <a:xfrm>
            <a:off x="72000" y="179640"/>
            <a:ext cx="4679640" cy="5400000"/>
          </a:xfrm>
          <a:prstGeom prst="wedgeRoundRectCallout">
            <a:avLst>
              <a:gd name="adj1" fmla="val 71629"/>
              <a:gd name="adj2" fmla="val 4472"/>
              <a:gd name="adj3" fmla="val 16667"/>
            </a:avLst>
          </a:prstGeom>
          <a:solidFill>
            <a:srgbClr val="ffffff"/>
          </a:solidFill>
          <a:ln w="0">
            <a:solidFill>
              <a:srgbClr val="000000"/>
            </a:solidFill>
          </a:ln>
        </p:spPr>
        <p:style>
          <a:lnRef idx="0"/>
          <a:fillRef idx="0"/>
          <a:effectRef idx="0"/>
          <a:fontRef idx="minor"/>
        </p:style>
        <p:txBody>
          <a:bodyPr lIns="90000" rIns="90000" tIns="45000" bIns="45000" anchor="ctr">
            <a:noAutofit/>
          </a:bodyPr>
          <a:p>
            <a:pPr>
              <a:lnSpc>
                <a:spcPct val="100000"/>
              </a:lnSpc>
            </a:pPr>
            <a:r>
              <a:rPr b="0" lang="en-GB" sz="2200" strike="noStrike" u="none">
                <a:solidFill>
                  <a:srgbClr val="000000"/>
                </a:solidFill>
                <a:uFillTx/>
                <a:latin typeface="Gill Sans"/>
              </a:rPr>
              <a:t>Plus est hui icest ior oï</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cil qui enseingne vanité,</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mençonge e fable e falseté,</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que cil qui enseigne le voir,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moralité, sen e savoir,</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car vanité est escoutee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e verité est reboutee.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Les fables d’Artur de Bretaigne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e les chançons de Charlemaigne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plus sont cheries e meins viles</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que ne soient les Evangiles;</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plus est escouté li jugliere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que ne soit saint Pol ou saint Piere,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e plus est hui cest jor li fol</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oïz qe saint Pierre ou saint Pol.</a:t>
            </a:r>
            <a:endParaRPr b="0" lang="en-GB" sz="2200" strike="noStrike" u="none">
              <a:solidFill>
                <a:srgbClr val="000000"/>
              </a:solidFill>
              <a:uFillTx/>
              <a:latin typeface="Gill Sans"/>
            </a:endParaRPr>
          </a:p>
        </p:txBody>
      </p:sp>
      <p:sp>
        <p:nvSpPr>
          <p:cNvPr id="13" name=""/>
          <p:cNvSpPr/>
          <p:nvPr/>
        </p:nvSpPr>
        <p:spPr>
          <a:xfrm>
            <a:off x="72000" y="180000"/>
            <a:ext cx="4679640" cy="5400000"/>
          </a:xfrm>
          <a:prstGeom prst="wedgeRoundRectCallout">
            <a:avLst>
              <a:gd name="adj1" fmla="val 71629"/>
              <a:gd name="adj2" fmla="val 4472"/>
              <a:gd name="adj3" fmla="val 16667"/>
            </a:avLst>
          </a:prstGeom>
          <a:solidFill>
            <a:srgbClr val="ffffff"/>
          </a:solidFill>
          <a:ln w="0">
            <a:solidFill>
              <a:srgbClr val="000000"/>
            </a:solidFill>
          </a:ln>
        </p:spPr>
        <p:style>
          <a:lnRef idx="0"/>
          <a:fillRef idx="0"/>
          <a:effectRef idx="0"/>
          <a:fontRef idx="minor"/>
        </p:style>
        <p:txBody>
          <a:bodyPr lIns="90000" rIns="90000" tIns="45000" bIns="45000" anchor="ctr">
            <a:noAutofit/>
          </a:bodyPr>
          <a:p>
            <a:pPr>
              <a:lnSpc>
                <a:spcPct val="100000"/>
              </a:lnSpc>
            </a:pPr>
            <a:r>
              <a:rPr b="0" lang="en-GB" sz="2200" strike="noStrike" u="none">
                <a:solidFill>
                  <a:srgbClr val="000000"/>
                </a:solidFill>
                <a:uFillTx/>
                <a:latin typeface="Gill Sans"/>
              </a:rPr>
              <a:t>We hear more these days</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of those who teach vanity,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fibs, fables, falsehoods,</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than those who teach truth,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morality, sense, and sagacity,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because vanity is listened to</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and truth rebutted.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The stories of Arthur of Britain</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and the songs of Charlemagne</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are more cherished and less reviled than the Gospels.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More often we hear the jongleur</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over Saint Paul or Saint Peter; </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more often we listen to a fool</a:t>
            </a:r>
            <a:endParaRPr b="0" lang="en-GB" sz="2200" strike="noStrike" u="none">
              <a:solidFill>
                <a:srgbClr val="000000"/>
              </a:solidFill>
              <a:uFillTx/>
              <a:latin typeface="Gill Sans"/>
            </a:endParaRPr>
          </a:p>
          <a:p>
            <a:pPr>
              <a:lnSpc>
                <a:spcPct val="100000"/>
              </a:lnSpc>
            </a:pPr>
            <a:r>
              <a:rPr b="0" lang="en-GB" sz="2200" strike="noStrike" u="none">
                <a:solidFill>
                  <a:srgbClr val="000000"/>
                </a:solidFill>
                <a:uFillTx/>
                <a:latin typeface="Gill Sans"/>
              </a:rPr>
              <a:t>over Saint Peter or Saint Paul.</a:t>
            </a:r>
            <a:endParaRPr b="0" lang="en-GB" sz="2200" strike="noStrike" u="none">
              <a:solidFill>
                <a:srgbClr val="000000"/>
              </a:solidFill>
              <a:uFillTx/>
              <a:latin typeface="Gill Sans"/>
            </a:endParaRPr>
          </a:p>
        </p:txBody>
      </p:sp>
      <p:sp>
        <p:nvSpPr>
          <p:cNvPr id="14" name=""/>
          <p:cNvSpPr/>
          <p:nvPr/>
        </p:nvSpPr>
        <p:spPr>
          <a:xfrm>
            <a:off x="7740000" y="1980000"/>
            <a:ext cx="1980000" cy="1800000"/>
          </a:xfrm>
          <a:prstGeom prst="cloudCallout">
            <a:avLst>
              <a:gd name="adj1" fmla="val -69629"/>
              <a:gd name="adj2" fmla="val 68495"/>
            </a:avLst>
          </a:prstGeom>
          <a:solidFill>
            <a:srgbClr val="ffffff"/>
          </a:solidFill>
          <a:ln w="0">
            <a:solidFill>
              <a:srgbClr val="000000"/>
            </a:solidFill>
          </a:ln>
        </p:spPr>
        <p:style>
          <a:lnRef idx="0"/>
          <a:fillRef idx="0"/>
          <a:effectRef idx="0"/>
          <a:fontRef idx="minor"/>
        </p:style>
        <p:txBody>
          <a:bodyPr lIns="90000" rIns="90000" tIns="45000" bIns="45000" anchor="ctr">
            <a:noAutofit/>
          </a:bodyPr>
          <a:p>
            <a:pPr algn="ctr"/>
            <a:r>
              <a:rPr b="0" lang="en-GB" sz="1800" strike="noStrike" u="none">
                <a:solidFill>
                  <a:srgbClr val="000000"/>
                </a:solidFill>
                <a:uFillTx/>
                <a:latin typeface="Fondamento"/>
              </a:rPr>
              <a:t>I’d rather be reading </a:t>
            </a:r>
            <a:r>
              <a:rPr b="0" i="1" lang="en-GB" sz="1800" strike="noStrike" u="none">
                <a:solidFill>
                  <a:srgbClr val="000000"/>
                </a:solidFill>
                <a:uFillTx/>
                <a:latin typeface="Fondamento"/>
              </a:rPr>
              <a:t>Roland</a:t>
            </a:r>
            <a:endParaRPr b="0" lang="en-GB" sz="1800" strike="noStrike" u="none">
              <a:solidFill>
                <a:srgbClr val="000000"/>
              </a:solidFill>
              <a:uFillTx/>
              <a:latin typeface="Fondamento"/>
            </a:endParaRPr>
          </a:p>
        </p:txBody>
      </p:sp>
      <p:sp>
        <p:nvSpPr>
          <p:cNvPr id="15" name=""/>
          <p:cNvSpPr txBox="1"/>
          <p:nvPr/>
        </p:nvSpPr>
        <p:spPr>
          <a:xfrm>
            <a:off x="7920000" y="5039640"/>
            <a:ext cx="1980000" cy="360000"/>
          </a:xfrm>
          <a:prstGeom prst="rect">
            <a:avLst/>
          </a:prstGeom>
          <a:noFill/>
          <a:ln w="0">
            <a:noFill/>
          </a:ln>
        </p:spPr>
        <p:txBody>
          <a:bodyPr lIns="90000" rIns="90000" tIns="45000" bIns="45000" anchor="t">
            <a:noAutofit/>
          </a:bodyPr>
          <a:p>
            <a:r>
              <a:rPr b="0" lang="en-GB" sz="1400" strike="noStrike" u="none">
                <a:solidFill>
                  <a:srgbClr val="ffffff"/>
                </a:solidFill>
                <a:uFillTx/>
                <a:latin typeface="Gill Sans"/>
              </a:rPr>
              <a:t>Angier of St Frideswide</a:t>
            </a:r>
            <a:endParaRPr b="0" lang="en-GB" sz="1400" strike="noStrike" u="none">
              <a:solidFill>
                <a:srgbClr val="ffffff"/>
              </a:solidFill>
              <a:uFillTx/>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0">
                                  <p:stCondLst>
                                    <p:cond delay="0"/>
                                  </p:stCondLst>
                                  <p:childTnLst>
                                    <p:set>
                                      <p:cBhvr>
                                        <p:cTn id="6" dur="1" fill="hold">
                                          <p:stCondLst>
                                            <p:cond delay="0"/>
                                          </p:stCondLst>
                                        </p:cTn>
                                        <p:tgtEl>
                                          <p:spTgt spid="13"/>
                                        </p:tgtEl>
                                        <p:attrNameLst>
                                          <p:attrName>style.visibility</p:attrName>
                                        </p:attrNameLst>
                                      </p:cBhvr>
                                      <p:to>
                                        <p:strVal val="visible"/>
                                      </p:to>
                                    </p:set>
                                    <p:animEffect filter="fade" transition="in">
                                      <p:cBhvr additive="repl">
                                        <p:cTn id="7" dur="2000"/>
                                        <p:tgtEl>
                                          <p:spTgt spid="1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 name=""/>
          <p:cNvSpPr txBox="1"/>
          <p:nvPr/>
        </p:nvSpPr>
        <p:spPr>
          <a:xfrm>
            <a:off x="360000" y="180000"/>
            <a:ext cx="9180000" cy="5220000"/>
          </a:xfrm>
          <a:prstGeom prst="rect">
            <a:avLst/>
          </a:prstGeom>
          <a:noFill/>
          <a:ln w="0">
            <a:noFill/>
          </a:ln>
        </p:spPr>
        <p:txBody>
          <a:bodyPr lIns="90000" rIns="90000" tIns="45000" bIns="45000" anchor="t">
            <a:noAutofit/>
          </a:bodyPr>
          <a:p>
            <a:r>
              <a:rPr b="0" lang="en-GB" sz="2400" strike="noStrike" u="none">
                <a:solidFill>
                  <a:srgbClr val="000000"/>
                </a:solidFill>
                <a:uFillTx/>
                <a:latin typeface="Gill Sans"/>
              </a:rPr>
              <a:t>On the other hand, the Normans passed the whole night in confessing their sins, and received the communion of the Lord’s body in the morning. Their infantry, with bows and arrows, formed the vanguard, while their cavalry, divided into wings, was placed in the rear. The duke, with serene countenance, declaring aloud that God would favour his as being the righteous side, called for his arms; and when, through the haste of his attendants, he had put on his hauberk the hind part before, he corrected the mistake with a laugh, saying "The power of my dukedom shall be turned into a kingdom." Then starting the Song of Roland, in order that the warlike example of that hero might stimulate the soldiers, and calling on God for assistance, the battle commenced on both sides, and was fought with great ardour, neither side giving ground during the greater part of the day…</a:t>
            </a:r>
            <a:endParaRPr b="0" lang="en-GB" sz="2400" strike="noStrike" u="none">
              <a:solidFill>
                <a:srgbClr val="000000"/>
              </a:solidFill>
              <a:uFillTx/>
              <a:latin typeface="Arial"/>
            </a:endParaRPr>
          </a:p>
          <a:p>
            <a:pPr algn="r">
              <a:spcBef>
                <a:spcPts val="1191"/>
              </a:spcBef>
              <a:spcAft>
                <a:spcPts val="992"/>
              </a:spcAft>
            </a:pPr>
            <a:r>
              <a:rPr b="0" lang="en-GB" sz="2400" strike="noStrike" u="none">
                <a:solidFill>
                  <a:srgbClr val="000000"/>
                </a:solidFill>
                <a:uFillTx/>
                <a:latin typeface="Gill Sans"/>
              </a:rPr>
              <a:t>William of Malmesbury (d.c.1143) on the Battle of Hastings</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Chansons de Geste</a:t>
            </a:r>
            <a:endParaRPr b="0" lang="en-GB" sz="4400" strike="noStrike" u="none">
              <a:solidFill>
                <a:srgbClr val="ffffff"/>
              </a:solidFill>
              <a:uFillTx/>
              <a:latin typeface="Gill Sans"/>
            </a:endParaRPr>
          </a:p>
        </p:txBody>
      </p:sp>
      <p:sp>
        <p:nvSpPr>
          <p:cNvPr id="18" name="PlaceHolder 2"/>
          <p:cNvSpPr>
            <a:spLocks noGrp="1"/>
          </p:cNvSpPr>
          <p:nvPr>
            <p:ph/>
          </p:nvPr>
        </p:nvSpPr>
        <p:spPr>
          <a:xfrm>
            <a:off x="504000" y="1326240"/>
            <a:ext cx="9396000" cy="4073760"/>
          </a:xfrm>
          <a:prstGeom prst="rect">
            <a:avLst/>
          </a:prstGeom>
          <a:noFill/>
          <a:ln w="0">
            <a:noFill/>
          </a:ln>
        </p:spPr>
        <p:txBody>
          <a:bodyPr lIns="0" rIns="0" tIns="0" bIns="0" anchor="t">
            <a:normAutofit fontScale="92500" lnSpcReduction="19999"/>
          </a:bodyPr>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Matter of France: Roland, William &amp; many, many more</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ea typeface="PingFang SC"/>
              </a:rPr>
              <a:t>Matter of Britain: Tristan, Lancelot </a:t>
            </a:r>
            <a:r>
              <a:rPr b="0" lang="en-GB" sz="3200" strike="noStrike" u="none">
                <a:solidFill>
                  <a:srgbClr val="ffffff"/>
                </a:solidFill>
                <a:uFillTx/>
                <a:latin typeface="Gill Sans"/>
              </a:rPr>
              <a:t>&amp; many, many more</a:t>
            </a:r>
            <a:endParaRPr b="0" lang="en-GB" sz="3200" strike="noStrike" u="none">
              <a:solidFill>
                <a:srgbClr val="ffffff"/>
              </a:solidFill>
              <a:uFillTx/>
              <a:latin typeface="Gill Sans"/>
            </a:endParaRPr>
          </a:p>
          <a:p>
            <a:pPr indent="0">
              <a:spcBef>
                <a:spcPts val="1414"/>
              </a:spcBef>
              <a:buNone/>
            </a:pPr>
            <a:r>
              <a:rPr b="0" lang="en-GB" sz="3200" strike="noStrike" u="none">
                <a:solidFill>
                  <a:srgbClr val="ffffff"/>
                </a:solidFill>
                <a:uFillTx/>
                <a:latin typeface="Gill Sans"/>
              </a:rPr>
              <a:t>Categorisation? Related text matter:</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Pseudo-Turpin</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Geoffrey of Monmouth</a:t>
            </a:r>
            <a:endParaRPr b="0" lang="en-GB" sz="3200" strike="noStrike" u="none">
              <a:solidFill>
                <a:srgbClr val="ffffff"/>
              </a:solidFill>
              <a:uFillTx/>
              <a:latin typeface="Gill Sans"/>
            </a:endParaRPr>
          </a:p>
          <a:p>
            <a:pPr indent="0">
              <a:spcBef>
                <a:spcPts val="1414"/>
              </a:spcBef>
              <a:buNone/>
            </a:pPr>
            <a:r>
              <a:rPr b="0" lang="en-GB" sz="3200" strike="noStrike" u="none">
                <a:solidFill>
                  <a:srgbClr val="ffffff"/>
                </a:solidFill>
                <a:uFillTx/>
                <a:latin typeface="Gill Sans"/>
              </a:rPr>
              <a:t>Endless debates about:</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what is or isn’t a </a:t>
            </a:r>
            <a:r>
              <a:rPr b="0" i="1" lang="en-GB" sz="3200" strike="noStrike" u="none">
                <a:solidFill>
                  <a:srgbClr val="ffffff"/>
                </a:solidFill>
                <a:uFillTx/>
                <a:latin typeface="Gill Sans"/>
              </a:rPr>
              <a:t>chanson de geste</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insularity (Anglo-Norman, Picard, French???)</a:t>
            </a:r>
            <a:endParaRPr b="0" lang="en-GB" sz="3200" strike="noStrike" u="none">
              <a:solidFill>
                <a:srgbClr val="ffffff"/>
              </a:solidFill>
              <a:uFillTx/>
              <a:latin typeface="Gill Sans"/>
            </a:endParaRPr>
          </a:p>
          <a:p>
            <a:pPr indent="0">
              <a:spcBef>
                <a:spcPts val="1414"/>
              </a:spcBef>
              <a:buNone/>
            </a:pPr>
            <a:endParaRPr b="0" lang="en-GB" sz="3200" strike="noStrike" u="none">
              <a:solidFill>
                <a:srgbClr val="ffffff"/>
              </a:solidFill>
              <a:uFillTx/>
              <a:latin typeface="Gill Sans"/>
            </a:endParaRPr>
          </a:p>
        </p:txBody>
      </p:sp>
      <p:pic>
        <p:nvPicPr>
          <p:cNvPr id="19" name="" descr=""/>
          <p:cNvPicPr/>
          <p:nvPr/>
        </p:nvPicPr>
        <p:blipFill>
          <a:blip r:embed="rId1"/>
          <a:stretch/>
        </p:blipFill>
        <p:spPr>
          <a:xfrm>
            <a:off x="6926760" y="2340000"/>
            <a:ext cx="1713240" cy="231336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0"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Matter of France</a:t>
            </a:r>
            <a:endParaRPr b="0" lang="en-GB" sz="4400" strike="noStrike" u="none">
              <a:solidFill>
                <a:srgbClr val="ffffff"/>
              </a:solidFill>
              <a:uFillTx/>
              <a:latin typeface="Gill Sans"/>
            </a:endParaRPr>
          </a:p>
        </p:txBody>
      </p:sp>
      <p:sp>
        <p:nvSpPr>
          <p:cNvPr id="21" name="PlaceHolder 2"/>
          <p:cNvSpPr>
            <a:spLocks noGrp="1"/>
          </p:cNvSpPr>
          <p:nvPr>
            <p:ph/>
          </p:nvPr>
        </p:nvSpPr>
        <p:spPr>
          <a:xfrm>
            <a:off x="504000" y="1326240"/>
            <a:ext cx="9071640" cy="3288240"/>
          </a:xfrm>
          <a:prstGeom prst="rect">
            <a:avLst/>
          </a:prstGeom>
          <a:noFill/>
          <a:ln w="0">
            <a:noFill/>
          </a:ln>
        </p:spPr>
        <p:txBody>
          <a:bodyPr lIns="0" rIns="0" tIns="0" bIns="0" anchor="t">
            <a:normAutofit fontScale="77500" lnSpcReduction="19999"/>
          </a:bodyPr>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Chanson de Roland</a:t>
            </a:r>
            <a:r>
              <a:rPr b="0" lang="en-GB" sz="3200" strike="noStrike" u="none">
                <a:solidFill>
                  <a:srgbClr val="ffffff"/>
                </a:solidFill>
                <a:uFillTx/>
                <a:latin typeface="Gill Sans"/>
              </a:rPr>
              <a:t> (c.1100)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Gormond et Isembart</a:t>
            </a:r>
            <a:r>
              <a:rPr b="0" lang="en-GB" sz="3200" strike="noStrike" u="none">
                <a:solidFill>
                  <a:srgbClr val="ffffff"/>
                </a:solidFill>
                <a:uFillTx/>
                <a:latin typeface="Gill Sans"/>
              </a:rPr>
              <a:t> (c.1130)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Pseudo-Turpin, </a:t>
            </a:r>
            <a:r>
              <a:rPr b="0" i="1" lang="en-GB" sz="3200" strike="noStrike" u="none">
                <a:solidFill>
                  <a:srgbClr val="ffffff"/>
                </a:solidFill>
                <a:uFillTx/>
                <a:latin typeface="Gill Sans"/>
              </a:rPr>
              <a:t>Chronicle</a:t>
            </a:r>
            <a:r>
              <a:rPr b="0" lang="en-GB" sz="3200" strike="noStrike" u="none">
                <a:solidFill>
                  <a:srgbClr val="ffffff"/>
                </a:solidFill>
                <a:uFillTx/>
                <a:latin typeface="Gill Sans"/>
              </a:rPr>
              <a:t> (c.1140)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Le Pèlerinage de Charlemagne</a:t>
            </a:r>
            <a:r>
              <a:rPr b="0" lang="en-GB" sz="3200" strike="noStrike" u="none">
                <a:solidFill>
                  <a:srgbClr val="ffffff"/>
                </a:solidFill>
                <a:uFillTx/>
                <a:latin typeface="Gill Sans"/>
              </a:rPr>
              <a:t> </a:t>
            </a:r>
            <a:br>
              <a:rPr sz="3200"/>
            </a:br>
            <a:r>
              <a:rPr b="0" lang="en-GB" sz="3200" strike="noStrike" u="none">
                <a:solidFill>
                  <a:srgbClr val="ffffff"/>
                </a:solidFill>
                <a:uFillTx/>
                <a:latin typeface="Gill Sans"/>
              </a:rPr>
              <a:t>(c.1140)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Fierabras</a:t>
            </a:r>
            <a:r>
              <a:rPr b="0" lang="en-GB" sz="3200" strike="noStrike" u="none">
                <a:solidFill>
                  <a:srgbClr val="ffffff"/>
                </a:solidFill>
                <a:uFillTx/>
                <a:latin typeface="Gill Sans"/>
              </a:rPr>
              <a:t> (c.1170)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Aspremont</a:t>
            </a:r>
            <a:r>
              <a:rPr b="0" lang="en-GB" sz="3200" strike="noStrike" u="none">
                <a:solidFill>
                  <a:srgbClr val="ffffff"/>
                </a:solidFill>
                <a:uFillTx/>
                <a:latin typeface="Gill Sans"/>
              </a:rPr>
              <a:t> (c.1190)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Anseïs de Carthage</a:t>
            </a:r>
            <a:r>
              <a:rPr b="0" lang="en-GB" sz="3200" strike="noStrike" u="none">
                <a:solidFill>
                  <a:srgbClr val="ffffff"/>
                </a:solidFill>
                <a:uFillTx/>
                <a:latin typeface="Gill Sans"/>
              </a:rPr>
              <a:t> (c.1200)</a:t>
            </a:r>
            <a:endParaRPr b="0" lang="en-GB" sz="3200" strike="noStrike" u="none">
              <a:solidFill>
                <a:srgbClr val="ffffff"/>
              </a:solidFill>
              <a:uFillTx/>
              <a:latin typeface="Gill Sans"/>
            </a:endParaRPr>
          </a:p>
        </p:txBody>
      </p:sp>
      <p:sp>
        <p:nvSpPr>
          <p:cNvPr id="22" name=""/>
          <p:cNvSpPr txBox="1"/>
          <p:nvPr/>
        </p:nvSpPr>
        <p:spPr>
          <a:xfrm>
            <a:off x="720000" y="5067720"/>
            <a:ext cx="3867480" cy="602280"/>
          </a:xfrm>
          <a:prstGeom prst="rect">
            <a:avLst/>
          </a:prstGeom>
          <a:noFill/>
          <a:ln w="0">
            <a:noFill/>
          </a:ln>
        </p:spPr>
        <p:txBody>
          <a:bodyPr lIns="90000" rIns="90000" tIns="45000" bIns="45000" anchor="t">
            <a:noAutofit/>
          </a:bodyPr>
          <a:p>
            <a:r>
              <a:rPr b="0" lang="en-GB" sz="1800" strike="noStrike" u="none">
                <a:solidFill>
                  <a:srgbClr val="ffffff"/>
                </a:solidFill>
                <a:uFillTx/>
                <a:latin typeface="Lucida Blackletter"/>
              </a:rPr>
              <a:t>See Wikipedia article for longer list!</a:t>
            </a:r>
            <a:endParaRPr b="0" lang="en-GB" sz="1800" strike="noStrike" u="none">
              <a:solidFill>
                <a:srgbClr val="ffffff"/>
              </a:solidFill>
              <a:uFillTx/>
              <a:latin typeface="Arial"/>
            </a:endParaRPr>
          </a:p>
        </p:txBody>
      </p:sp>
      <p:sp>
        <p:nvSpPr>
          <p:cNvPr id="23" name=""/>
          <p:cNvSpPr txBox="1"/>
          <p:nvPr/>
        </p:nvSpPr>
        <p:spPr>
          <a:xfrm>
            <a:off x="6840000" y="4866480"/>
            <a:ext cx="2340000" cy="498600"/>
          </a:xfrm>
          <a:prstGeom prst="rect">
            <a:avLst/>
          </a:prstGeom>
          <a:noFill/>
          <a:ln w="0">
            <a:noFill/>
          </a:ln>
        </p:spPr>
        <p:txBody>
          <a:bodyPr lIns="90000" rIns="90000" tIns="45000" bIns="45000" anchor="t">
            <a:noAutofit/>
          </a:bodyPr>
          <a:p>
            <a:pPr algn="ctr"/>
            <a:r>
              <a:rPr b="0" i="1" lang="en-GB" sz="1400" strike="noStrike" u="none">
                <a:solidFill>
                  <a:srgbClr val="ffffff"/>
                </a:solidFill>
                <a:uFillTx/>
                <a:latin typeface="Gill Sans"/>
              </a:rPr>
              <a:t>Codex Calixtinus</a:t>
            </a:r>
            <a:r>
              <a:rPr b="0" lang="en-GB" sz="1400" strike="noStrike" u="none">
                <a:solidFill>
                  <a:srgbClr val="ffffff"/>
                </a:solidFill>
                <a:uFillTx/>
                <a:latin typeface="Gill Sans"/>
              </a:rPr>
              <a:t>, Santiago de Compostela (c.1140)</a:t>
            </a:r>
            <a:endParaRPr b="0" lang="en-GB" sz="1400" strike="noStrike" u="none">
              <a:solidFill>
                <a:srgbClr val="ffffff"/>
              </a:solidFill>
              <a:uFillTx/>
              <a:latin typeface="Arial"/>
            </a:endParaRPr>
          </a:p>
        </p:txBody>
      </p:sp>
      <p:pic>
        <p:nvPicPr>
          <p:cNvPr id="24" name="" descr=""/>
          <p:cNvPicPr/>
          <p:nvPr/>
        </p:nvPicPr>
        <p:blipFill>
          <a:blip r:embed="rId1"/>
          <a:stretch/>
        </p:blipFill>
        <p:spPr>
          <a:xfrm>
            <a:off x="6624360" y="1152000"/>
            <a:ext cx="2735640" cy="367164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225720"/>
            <a:ext cx="7416000" cy="94644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Matter of Britain</a:t>
            </a:r>
            <a:endParaRPr b="0" lang="en-GB" sz="4400" strike="noStrike" u="none">
              <a:solidFill>
                <a:srgbClr val="ffffff"/>
              </a:solidFill>
              <a:uFillTx/>
              <a:latin typeface="Gill Sans"/>
            </a:endParaRPr>
          </a:p>
        </p:txBody>
      </p:sp>
      <p:sp>
        <p:nvSpPr>
          <p:cNvPr id="26" name="PlaceHolder 2"/>
          <p:cNvSpPr>
            <a:spLocks noGrp="1"/>
          </p:cNvSpPr>
          <p:nvPr>
            <p:ph/>
          </p:nvPr>
        </p:nvSpPr>
        <p:spPr>
          <a:xfrm>
            <a:off x="504000" y="1326240"/>
            <a:ext cx="7776000" cy="3713760"/>
          </a:xfrm>
          <a:prstGeom prst="rect">
            <a:avLst/>
          </a:prstGeom>
          <a:noFill/>
          <a:ln w="0">
            <a:noFill/>
          </a:ln>
        </p:spPr>
        <p:txBody>
          <a:bodyPr lIns="0" rIns="0" tIns="0" bIns="0" anchor="t">
            <a:normAutofit fontScale="92500" lnSpcReduction="9999"/>
          </a:bodyPr>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Geoffrey of Monmouth (c.1136)</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Culhwch and Olwen</a:t>
            </a:r>
            <a:r>
              <a:rPr b="0" lang="en-GB" sz="3200" strike="noStrike" u="none">
                <a:solidFill>
                  <a:srgbClr val="ffffff"/>
                </a:solidFill>
                <a:uFillTx/>
                <a:latin typeface="Gill Sans"/>
              </a:rPr>
              <a:t> (s.xi</a:t>
            </a:r>
            <a:r>
              <a:rPr b="0" lang="en-GB" sz="3200" strike="noStrike" u="none" baseline="33000">
                <a:solidFill>
                  <a:srgbClr val="ffffff"/>
                </a:solidFill>
                <a:uFillTx/>
                <a:latin typeface="Gill Sans"/>
              </a:rPr>
              <a:t>in</a:t>
            </a:r>
            <a:r>
              <a:rPr b="0" lang="en-GB" sz="3200" strike="noStrike" u="none">
                <a:solidFill>
                  <a:srgbClr val="ffffff"/>
                </a:solidFill>
                <a:uFillTx/>
                <a:latin typeface="Gill Sans"/>
              </a:rPr>
              <a:t>)</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Tristan</a:t>
            </a:r>
            <a:r>
              <a:rPr b="0" lang="en-GB" sz="3200" strike="noStrike" u="none">
                <a:solidFill>
                  <a:srgbClr val="ffffff"/>
                </a:solidFill>
                <a:uFillTx/>
                <a:latin typeface="Gill Sans"/>
              </a:rPr>
              <a:t> (Béroul, c.1150)</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Wace: </a:t>
            </a:r>
            <a:r>
              <a:rPr b="0" i="1" lang="en-GB" sz="3200" strike="noStrike" u="none">
                <a:solidFill>
                  <a:srgbClr val="ffffff"/>
                </a:solidFill>
                <a:uFillTx/>
                <a:latin typeface="Gill Sans"/>
              </a:rPr>
              <a:t>Roman de Brut</a:t>
            </a:r>
            <a:r>
              <a:rPr b="0" lang="en-GB" sz="3200" strike="noStrike" u="none">
                <a:solidFill>
                  <a:srgbClr val="ffffff"/>
                </a:solidFill>
                <a:uFillTx/>
                <a:latin typeface="Gill Sans"/>
              </a:rPr>
              <a:t> (1155)</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Chrétien de Troyes: </a:t>
            </a:r>
            <a:r>
              <a:rPr b="0" i="1" lang="en-GB" sz="3200" strike="noStrike" u="none">
                <a:solidFill>
                  <a:srgbClr val="ffffff"/>
                </a:solidFill>
                <a:uFillTx/>
                <a:latin typeface="Gill Sans"/>
              </a:rPr>
              <a:t>Erec and Enide</a:t>
            </a:r>
            <a:r>
              <a:rPr b="0" lang="en-GB" sz="3200" strike="noStrike" u="none">
                <a:solidFill>
                  <a:srgbClr val="ffffff"/>
                </a:solidFill>
                <a:uFillTx/>
                <a:latin typeface="Gill Sans"/>
              </a:rPr>
              <a:t> (c. 1170); </a:t>
            </a:r>
            <a:r>
              <a:rPr b="0" i="1" lang="en-GB" sz="3200" strike="noStrike" u="none">
                <a:solidFill>
                  <a:srgbClr val="ffffff"/>
                </a:solidFill>
                <a:uFillTx/>
                <a:latin typeface="Gill Sans"/>
              </a:rPr>
              <a:t>Cligès</a:t>
            </a:r>
            <a:r>
              <a:rPr b="0" lang="en-GB" sz="3200" strike="noStrike" u="none">
                <a:solidFill>
                  <a:srgbClr val="ffffff"/>
                </a:solidFill>
                <a:uFillTx/>
                <a:latin typeface="Gill Sans"/>
              </a:rPr>
              <a:t> (c. 1176); </a:t>
            </a:r>
            <a:r>
              <a:rPr b="0" i="1" lang="en-GB" sz="3200" strike="noStrike" u="none">
                <a:solidFill>
                  <a:srgbClr val="ffffff"/>
                </a:solidFill>
                <a:uFillTx/>
                <a:latin typeface="Gill Sans"/>
              </a:rPr>
              <a:t>Yvain </a:t>
            </a:r>
            <a:r>
              <a:rPr b="0" lang="en-GB" sz="3200" strike="noStrike" u="none">
                <a:solidFill>
                  <a:srgbClr val="ffffff"/>
                </a:solidFill>
                <a:uFillTx/>
                <a:latin typeface="Gill Sans"/>
              </a:rPr>
              <a:t>(c.1177), </a:t>
            </a:r>
            <a:r>
              <a:rPr b="0" i="1" lang="en-GB" sz="3200" strike="noStrike" u="none">
                <a:solidFill>
                  <a:srgbClr val="ffffff"/>
                </a:solidFill>
                <a:uFillTx/>
                <a:latin typeface="Gill Sans"/>
              </a:rPr>
              <a:t>Lancelot</a:t>
            </a:r>
            <a:r>
              <a:rPr b="0" lang="en-GB" sz="3200" strike="noStrike" u="none">
                <a:solidFill>
                  <a:srgbClr val="ffffff"/>
                </a:solidFill>
                <a:uFillTx/>
                <a:latin typeface="Gill Sans"/>
              </a:rPr>
              <a:t> (c.1177)</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Chanson de Saisnes</a:t>
            </a:r>
            <a:r>
              <a:rPr b="0" lang="en-GB" sz="3200" strike="noStrike" u="none">
                <a:solidFill>
                  <a:srgbClr val="ffffff"/>
                </a:solidFill>
                <a:uFillTx/>
                <a:latin typeface="Gill Sans"/>
              </a:rPr>
              <a:t> (Jean Bodel, c.1200)</a:t>
            </a:r>
            <a:endParaRPr b="0" lang="en-GB" sz="3200" strike="noStrike" u="none">
              <a:solidFill>
                <a:srgbClr val="ffffff"/>
              </a:solidFill>
              <a:uFillTx/>
              <a:latin typeface="Gill Sans"/>
            </a:endParaRPr>
          </a:p>
        </p:txBody>
      </p:sp>
      <p:pic>
        <p:nvPicPr>
          <p:cNvPr id="27" name="" descr=""/>
          <p:cNvPicPr/>
          <p:nvPr/>
        </p:nvPicPr>
        <p:blipFill>
          <a:blip r:embed="rId1"/>
          <a:stretch/>
        </p:blipFill>
        <p:spPr>
          <a:xfrm>
            <a:off x="7020000" y="521280"/>
            <a:ext cx="2755080" cy="2898720"/>
          </a:xfrm>
          <a:prstGeom prst="rect">
            <a:avLst/>
          </a:prstGeom>
          <a:ln w="0">
            <a:noFill/>
          </a:ln>
        </p:spPr>
      </p:pic>
      <p:sp>
        <p:nvSpPr>
          <p:cNvPr id="28" name=""/>
          <p:cNvSpPr txBox="1"/>
          <p:nvPr/>
        </p:nvSpPr>
        <p:spPr>
          <a:xfrm>
            <a:off x="7020000" y="5112000"/>
            <a:ext cx="3060000" cy="498600"/>
          </a:xfrm>
          <a:prstGeom prst="rect">
            <a:avLst/>
          </a:prstGeom>
          <a:noFill/>
          <a:ln w="0">
            <a:noFill/>
          </a:ln>
        </p:spPr>
        <p:txBody>
          <a:bodyPr lIns="90000" rIns="90000" tIns="45000" bIns="45000" anchor="t">
            <a:noAutofit/>
          </a:bodyPr>
          <a:p>
            <a:r>
              <a:rPr b="0" lang="en-GB" sz="1400" strike="noStrike" u="none">
                <a:solidFill>
                  <a:srgbClr val="ffffff"/>
                </a:solidFill>
                <a:uFillTx/>
                <a:latin typeface="Gill Sans"/>
              </a:rPr>
              <a:t>Illustration: Merlin building Stonehenge, </a:t>
            </a:r>
            <a:r>
              <a:rPr b="0" i="1" lang="en-GB" sz="1400" strike="noStrike" u="none">
                <a:solidFill>
                  <a:srgbClr val="ffffff"/>
                </a:solidFill>
                <a:uFillTx/>
                <a:latin typeface="Gill Sans"/>
              </a:rPr>
              <a:t>Brut</a:t>
            </a:r>
            <a:r>
              <a:rPr b="0" lang="en-GB" sz="1400" strike="noStrike" u="none">
                <a:solidFill>
                  <a:srgbClr val="ffffff"/>
                </a:solidFill>
                <a:uFillTx/>
                <a:latin typeface="Gill Sans"/>
              </a:rPr>
              <a:t>, BL MS Egerton 3028 (s.xiv</a:t>
            </a:r>
            <a:r>
              <a:rPr b="0" lang="en-GB" sz="1400" strike="noStrike" u="none" baseline="33000">
                <a:solidFill>
                  <a:srgbClr val="ffffff"/>
                </a:solidFill>
                <a:uFillTx/>
                <a:latin typeface="Gill Sans"/>
              </a:rPr>
              <a:t>in</a:t>
            </a:r>
            <a:r>
              <a:rPr b="0" lang="en-GB" sz="1400" strike="noStrike" u="none">
                <a:solidFill>
                  <a:srgbClr val="ffffff"/>
                </a:solidFill>
                <a:uFillTx/>
                <a:latin typeface="Gill Sans"/>
              </a:rPr>
              <a:t>)</a:t>
            </a:r>
            <a:endParaRPr b="0" lang="en-GB" sz="14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5720"/>
            <a:ext cx="9071640" cy="94644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Gill Sans"/>
              </a:rPr>
              <a:t>Task: </a:t>
            </a:r>
            <a:endParaRPr b="0" lang="en-GB" sz="4400" strike="noStrike" u="none">
              <a:solidFill>
                <a:srgbClr val="000000"/>
              </a:solidFill>
              <a:uFillTx/>
              <a:latin typeface="Gill Sans"/>
            </a:endParaRPr>
          </a:p>
        </p:txBody>
      </p:sp>
      <p:sp>
        <p:nvSpPr>
          <p:cNvPr id="30" name="PlaceHolder 2"/>
          <p:cNvSpPr>
            <a:spLocks noGrp="1"/>
          </p:cNvSpPr>
          <p:nvPr>
            <p:ph/>
          </p:nvPr>
        </p:nvSpPr>
        <p:spPr>
          <a:xfrm>
            <a:off x="504000" y="1326240"/>
            <a:ext cx="9071640" cy="3288240"/>
          </a:xfrm>
          <a:prstGeom prst="rect">
            <a:avLst/>
          </a:prstGeom>
          <a:noFill/>
          <a:ln w="0">
            <a:noFill/>
          </a:ln>
        </p:spPr>
        <p:txBody>
          <a:bodyPr lIns="0" rIns="0" tIns="0" bIns="0" anchor="t">
            <a:normAutofit fontScale="92500" lnSpcReduction="9999"/>
          </a:bodyPr>
          <a:p>
            <a:pPr marL="432000" indent="-324000">
              <a:spcBef>
                <a:spcPts val="1414"/>
              </a:spcBef>
              <a:buClr>
                <a:srgbClr val="000000"/>
              </a:buClr>
              <a:buSzPct val="45000"/>
              <a:buFont typeface="Wingdings" charset="2"/>
              <a:buChar char=""/>
            </a:pPr>
            <a:r>
              <a:rPr b="0" lang="en-GB" sz="3200" strike="noStrike" u="none">
                <a:solidFill>
                  <a:srgbClr val="000000"/>
                </a:solidFill>
                <a:uFillTx/>
                <a:latin typeface="Gill Sans"/>
              </a:rPr>
              <a:t>Divide up the </a:t>
            </a:r>
            <a:r>
              <a:rPr b="0" i="1" lang="en-GB" sz="3200" strike="noStrike" u="none">
                <a:solidFill>
                  <a:srgbClr val="000000"/>
                </a:solidFill>
                <a:uFillTx/>
                <a:latin typeface="Gill Sans"/>
              </a:rPr>
              <a:t>chansons</a:t>
            </a:r>
            <a:r>
              <a:rPr b="0" lang="en-GB" sz="3200" strike="noStrike" u="none">
                <a:solidFill>
                  <a:srgbClr val="000000"/>
                </a:solidFill>
                <a:uFillTx/>
                <a:latin typeface="Gill Sans"/>
              </a:rPr>
              <a:t> and histories (list below)</a:t>
            </a:r>
            <a:endParaRPr b="0" lang="en-GB" sz="3200" strike="noStrike" u="none">
              <a:solidFill>
                <a:srgbClr val="000000"/>
              </a:solidFill>
              <a:uFillTx/>
              <a:latin typeface="Gill Sans"/>
            </a:endParaRPr>
          </a:p>
          <a:p>
            <a:pPr marL="432000" indent="-324000">
              <a:spcBef>
                <a:spcPts val="1414"/>
              </a:spcBef>
              <a:buClr>
                <a:srgbClr val="000000"/>
              </a:buClr>
              <a:buSzPct val="45000"/>
              <a:buFont typeface="Wingdings" charset="2"/>
              <a:buChar char=""/>
            </a:pPr>
            <a:r>
              <a:rPr b="0" lang="en-GB" sz="3200" strike="noStrike" u="none">
                <a:solidFill>
                  <a:srgbClr val="000000"/>
                </a:solidFill>
                <a:uFillTx/>
                <a:latin typeface="Gill Sans"/>
              </a:rPr>
              <a:t>Research: subject matter (plot), earliest MS, subsequent MSS (number, location), author (known or unknown)</a:t>
            </a:r>
            <a:endParaRPr b="0" lang="en-GB" sz="3200" strike="noStrike" u="none">
              <a:solidFill>
                <a:srgbClr val="000000"/>
              </a:solidFill>
              <a:uFillTx/>
              <a:latin typeface="Gill Sans"/>
            </a:endParaRPr>
          </a:p>
          <a:p>
            <a:pPr marL="432000" indent="-324000">
              <a:spcBef>
                <a:spcPts val="1414"/>
              </a:spcBef>
              <a:buClr>
                <a:srgbClr val="000000"/>
              </a:buClr>
              <a:buSzPct val="45000"/>
              <a:buFont typeface="Wingdings" charset="2"/>
              <a:buChar char=""/>
            </a:pPr>
            <a:r>
              <a:rPr b="0" lang="en-GB" sz="3200" strike="noStrike" u="none">
                <a:solidFill>
                  <a:srgbClr val="000000"/>
                </a:solidFill>
                <a:uFillTx/>
                <a:latin typeface="Gill Sans"/>
              </a:rPr>
              <a:t>How Norman?</a:t>
            </a:r>
            <a:endParaRPr b="0" lang="en-GB" sz="3200" strike="noStrike" u="none">
              <a:solidFill>
                <a:srgbClr val="000000"/>
              </a:solidFill>
              <a:uFillTx/>
              <a:latin typeface="Gill Sans"/>
            </a:endParaRPr>
          </a:p>
          <a:p>
            <a:pPr marL="432000" indent="-324000">
              <a:spcBef>
                <a:spcPts val="1414"/>
              </a:spcBef>
              <a:buClr>
                <a:srgbClr val="000000"/>
              </a:buClr>
              <a:buSzPct val="45000"/>
              <a:buFont typeface="Wingdings" charset="2"/>
              <a:buChar char=""/>
            </a:pPr>
            <a:r>
              <a:rPr b="0" lang="en-GB" sz="3200" strike="noStrike" u="none">
                <a:solidFill>
                  <a:srgbClr val="000000"/>
                </a:solidFill>
                <a:uFillTx/>
                <a:latin typeface="Gill Sans"/>
              </a:rPr>
              <a:t>5-minute feedback</a:t>
            </a:r>
            <a:endParaRPr b="0" lang="en-GB" sz="3200" strike="noStrike" u="none">
              <a:solidFill>
                <a:srgbClr val="000000"/>
              </a:solidFill>
              <a:uFillTx/>
              <a:latin typeface="Gill Sans"/>
            </a:endParaRPr>
          </a:p>
          <a:p>
            <a:pPr indent="0">
              <a:spcBef>
                <a:spcPts val="1414"/>
              </a:spcBef>
              <a:buNone/>
            </a:pPr>
            <a:r>
              <a:rPr b="0" i="1" lang="en-GB" sz="3200" strike="noStrike" u="none">
                <a:solidFill>
                  <a:srgbClr val="000000"/>
                </a:solidFill>
                <a:uFillTx/>
                <a:latin typeface="Gill Sans"/>
              </a:rPr>
              <a:t>yes, all right, you can use Wikipedia…</a:t>
            </a:r>
            <a:endParaRPr b="0" lang="en-GB" sz="3200" strike="noStrike" u="none">
              <a:solidFill>
                <a:srgbClr val="000000"/>
              </a:solidFill>
              <a:uFillTx/>
              <a:latin typeface="Gill Sans"/>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225720"/>
            <a:ext cx="4176000" cy="94644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Chansons &amp;c</a:t>
            </a:r>
            <a:endParaRPr b="0" lang="en-GB" sz="4400" strike="noStrike" u="none">
              <a:solidFill>
                <a:srgbClr val="ffffff"/>
              </a:solidFill>
              <a:uFillTx/>
              <a:latin typeface="Gill Sans"/>
            </a:endParaRPr>
          </a:p>
        </p:txBody>
      </p:sp>
      <p:sp>
        <p:nvSpPr>
          <p:cNvPr id="32" name="PlaceHolder 2"/>
          <p:cNvSpPr>
            <a:spLocks noGrp="1"/>
          </p:cNvSpPr>
          <p:nvPr>
            <p:ph/>
          </p:nvPr>
        </p:nvSpPr>
        <p:spPr>
          <a:xfrm>
            <a:off x="504000" y="1326240"/>
            <a:ext cx="9071640" cy="4073760"/>
          </a:xfrm>
          <a:prstGeom prst="rect">
            <a:avLst/>
          </a:prstGeom>
          <a:noFill/>
          <a:ln w="0">
            <a:noFill/>
          </a:ln>
        </p:spPr>
        <p:txBody>
          <a:bodyPr lIns="0" rIns="0" tIns="0" bIns="0" anchor="t">
            <a:normAutofit fontScale="92500" lnSpcReduction="19999"/>
          </a:bodyPr>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Geoffrey of Monmouth, </a:t>
            </a:r>
            <a:r>
              <a:rPr b="0" i="1" lang="en-GB" sz="3200" strike="noStrike" u="none">
                <a:solidFill>
                  <a:srgbClr val="ffffff"/>
                </a:solidFill>
                <a:uFillTx/>
                <a:latin typeface="Gill Sans"/>
              </a:rPr>
              <a:t>Historia</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Chanson de Roland</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Pseudo-Turpin</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Culhwch and Olwen</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Wace, </a:t>
            </a:r>
            <a:r>
              <a:rPr b="0" i="1" lang="en-GB" sz="3200" strike="noStrike" u="none">
                <a:solidFill>
                  <a:srgbClr val="ffffff"/>
                </a:solidFill>
                <a:uFillTx/>
                <a:latin typeface="Gill Sans"/>
              </a:rPr>
              <a:t>Brut</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lang="en-GB" sz="3200" strike="noStrike" u="none">
                <a:solidFill>
                  <a:srgbClr val="ffffff"/>
                </a:solidFill>
                <a:uFillTx/>
                <a:latin typeface="Gill Sans"/>
              </a:rPr>
              <a:t>Chrétien de Troyes</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Chanson de Saisnes</a:t>
            </a:r>
            <a:endParaRPr b="0" lang="en-GB" sz="3200" strike="noStrike" u="none">
              <a:solidFill>
                <a:srgbClr val="ffffff"/>
              </a:solidFill>
              <a:uFillTx/>
              <a:latin typeface="Gill Sans"/>
            </a:endParaRPr>
          </a:p>
          <a:p>
            <a:pPr marL="432000" indent="-324000">
              <a:spcBef>
                <a:spcPts val="1414"/>
              </a:spcBef>
              <a:buClr>
                <a:srgbClr val="ffffff"/>
              </a:buClr>
              <a:buSzPct val="45000"/>
              <a:buFont typeface="Wingdings" charset="2"/>
              <a:buChar char=""/>
            </a:pPr>
            <a:r>
              <a:rPr b="0" i="1" lang="en-GB" sz="3200" strike="noStrike" u="none">
                <a:solidFill>
                  <a:srgbClr val="ffffff"/>
                </a:solidFill>
                <a:uFillTx/>
                <a:latin typeface="Gill Sans"/>
              </a:rPr>
              <a:t>Gormond et Isembart</a:t>
            </a:r>
            <a:endParaRPr b="0" lang="en-GB" sz="3200" strike="noStrike" u="none">
              <a:solidFill>
                <a:srgbClr val="ffffff"/>
              </a:solidFill>
              <a:uFillTx/>
              <a:latin typeface="Gill Sans"/>
            </a:endParaRPr>
          </a:p>
        </p:txBody>
      </p:sp>
      <p:pic>
        <p:nvPicPr>
          <p:cNvPr id="33" name="" descr=""/>
          <p:cNvPicPr/>
          <p:nvPr/>
        </p:nvPicPr>
        <p:blipFill>
          <a:blip r:embed="rId1"/>
          <a:stretch/>
        </p:blipFill>
        <p:spPr>
          <a:xfrm>
            <a:off x="6216120" y="0"/>
            <a:ext cx="3636000" cy="568800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66</TotalTime>
  <Application>LibreOffice/24.8.3.2$MacOSX_X86_64 LibreOffice_project/48a6bac9e7e268aeb4c3483fcf825c94556d9f92</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2025-03-08T07:04:02Z</dcterms:created>
  <dc:creator>KRH</dc:creator>
  <dc:description/>
  <dc:language>en-GB</dc:language>
  <cp:lastModifiedBy>KRH</cp:lastModifiedBy>
  <dcterms:modified xsi:type="dcterms:W3CDTF">2025-03-08T10:55:18Z</dcterms:modified>
  <cp:revision>5</cp:revision>
  <dc:subject/>
  <dc:title/>
</cp:coreProperties>
</file>