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62" r:id="rId4"/>
    <p:sldId id="264" r:id="rId5"/>
    <p:sldId id="265" r:id="rId6"/>
    <p:sldId id="266" r:id="rId7"/>
    <p:sldId id="257" r:id="rId8"/>
    <p:sldId id="267" r:id="rId9"/>
    <p:sldId id="268" r:id="rId10"/>
    <p:sldId id="269" r:id="rId11"/>
    <p:sldId id="258" r:id="rId12"/>
    <p:sldId id="271" r:id="rId13"/>
    <p:sldId id="259" r:id="rId14"/>
    <p:sldId id="261" r:id="rId15"/>
    <p:sldId id="272" r:id="rId16"/>
    <p:sldId id="260" r:id="rId17"/>
    <p:sldId id="273" r:id="rId18"/>
    <p:sldId id="275" r:id="rId19"/>
    <p:sldId id="274" r:id="rId20"/>
    <p:sldId id="280" r:id="rId21"/>
    <p:sldId id="281" r:id="rId22"/>
    <p:sldId id="276" r:id="rId23"/>
    <p:sldId id="277" r:id="rId24"/>
    <p:sldId id="278" r:id="rId25"/>
    <p:sldId id="279" r:id="rId26"/>
    <p:sldId id="282" r:id="rId27"/>
    <p:sldId id="284" r:id="rId28"/>
    <p:sldId id="285" r:id="rId29"/>
    <p:sldId id="286" r:id="rId30"/>
    <p:sldId id="28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2" d="100"/>
          <a:sy n="122" d="100"/>
        </p:scale>
        <p:origin x="128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74785F-8965-4F46-90C3-295671A85F1C}" type="datetimeFigureOut">
              <a:rPr lang="en-GB" smtClean="0"/>
              <a:pPr/>
              <a:t>01/11/2016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88A411-8EEC-4544-ADC9-1A040869520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74785F-8965-4F46-90C3-295671A85F1C}" type="datetimeFigureOut">
              <a:rPr lang="en-GB" smtClean="0"/>
              <a:pPr/>
              <a:t>01/11/2016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88A411-8EEC-4544-ADC9-1A040869520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30.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eg"/><Relationship Id="rId1" Type="http://schemas.openxmlformats.org/officeDocument/2006/relationships/slideLayout" Target="../slideLayouts/slideLayout2.xml"/><Relationship Id="rId5" Type="http://schemas.openxmlformats.org/officeDocument/2006/relationships/image" Target="../media/image55.jpeg"/><Relationship Id="rId4" Type="http://schemas.openxmlformats.org/officeDocument/2006/relationships/image" Target="../media/image5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1331640" y="2204864"/>
            <a:ext cx="6400800" cy="3960440"/>
          </a:xfrm>
        </p:spPr>
        <p:txBody>
          <a:bodyPr>
            <a:normAutofit fontScale="77500" lnSpcReduction="20000"/>
          </a:bodyPr>
          <a:lstStyle/>
          <a:p>
            <a:pPr algn="l"/>
            <a:r>
              <a:rPr lang="en-GB" sz="2800" dirty="0" smtClean="0"/>
              <a:t>Pre- Georgian		pre 1500’s</a:t>
            </a:r>
          </a:p>
          <a:p>
            <a:pPr algn="l"/>
            <a:r>
              <a:rPr lang="en-GB" sz="2800" dirty="0" smtClean="0"/>
              <a:t>Georgian		1714-1837</a:t>
            </a:r>
          </a:p>
          <a:p>
            <a:pPr algn="l"/>
            <a:r>
              <a:rPr lang="en-GB" sz="2800" dirty="0" smtClean="0"/>
              <a:t>Victorian		1837-1901</a:t>
            </a:r>
          </a:p>
          <a:p>
            <a:pPr algn="l"/>
            <a:r>
              <a:rPr lang="en-GB" sz="2800" dirty="0" smtClean="0"/>
              <a:t>Edwardian		1901-1920</a:t>
            </a:r>
          </a:p>
          <a:p>
            <a:pPr algn="l"/>
            <a:r>
              <a:rPr lang="en-GB" sz="2800" dirty="0" smtClean="0"/>
              <a:t>1920’s</a:t>
            </a:r>
          </a:p>
          <a:p>
            <a:pPr algn="l"/>
            <a:r>
              <a:rPr lang="en-GB" sz="2800" dirty="0" smtClean="0"/>
              <a:t>1930’s</a:t>
            </a:r>
          </a:p>
          <a:p>
            <a:pPr algn="l"/>
            <a:r>
              <a:rPr lang="en-GB" sz="2800" dirty="0" smtClean="0"/>
              <a:t>1950’s</a:t>
            </a:r>
          </a:p>
          <a:p>
            <a:pPr algn="l"/>
            <a:r>
              <a:rPr lang="en-GB" sz="2800" dirty="0" smtClean="0"/>
              <a:t>1960’s</a:t>
            </a:r>
          </a:p>
          <a:p>
            <a:pPr algn="l"/>
            <a:r>
              <a:rPr lang="en-GB" sz="2800" dirty="0" smtClean="0"/>
              <a:t>1970’s</a:t>
            </a:r>
          </a:p>
          <a:p>
            <a:pPr algn="l"/>
            <a:r>
              <a:rPr lang="en-GB" sz="2800" dirty="0" smtClean="0"/>
              <a:t>1980’s-2000</a:t>
            </a:r>
          </a:p>
          <a:p>
            <a:pPr algn="l"/>
            <a:r>
              <a:rPr lang="en-GB" sz="2800" dirty="0" smtClean="0"/>
              <a:t>2000-2016</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5436096" y="692696"/>
            <a:ext cx="3312368" cy="2512717"/>
          </a:xfrm>
          <a:prstGeom prst="rect">
            <a:avLst/>
          </a:prstGeom>
          <a:noFill/>
          <a:ln w="9525">
            <a:noFill/>
            <a:miter lim="800000"/>
            <a:headEnd/>
            <a:tailEnd/>
          </a:ln>
        </p:spPr>
      </p:pic>
      <p:pic>
        <p:nvPicPr>
          <p:cNvPr id="6147" name="Picture 3"/>
          <p:cNvPicPr>
            <a:picLocks noChangeAspect="1" noChangeArrowheads="1"/>
          </p:cNvPicPr>
          <p:nvPr/>
        </p:nvPicPr>
        <p:blipFill>
          <a:blip r:embed="rId3" cstate="print"/>
          <a:srcRect/>
          <a:stretch>
            <a:fillRect/>
          </a:stretch>
        </p:blipFill>
        <p:spPr bwMode="auto">
          <a:xfrm>
            <a:off x="683568" y="332656"/>
            <a:ext cx="3329425" cy="2513766"/>
          </a:xfrm>
          <a:prstGeom prst="rect">
            <a:avLst/>
          </a:prstGeom>
          <a:noFill/>
          <a:ln w="9525">
            <a:noFill/>
            <a:miter lim="800000"/>
            <a:headEnd/>
            <a:tailEnd/>
          </a:ln>
        </p:spPr>
      </p:pic>
      <p:sp>
        <p:nvSpPr>
          <p:cNvPr id="6" name="TextBox 5"/>
          <p:cNvSpPr txBox="1"/>
          <p:nvPr/>
        </p:nvSpPr>
        <p:spPr>
          <a:xfrm>
            <a:off x="611560" y="2996952"/>
            <a:ext cx="2664296" cy="369332"/>
          </a:xfrm>
          <a:prstGeom prst="rect">
            <a:avLst/>
          </a:prstGeom>
          <a:noFill/>
        </p:spPr>
        <p:txBody>
          <a:bodyPr wrap="square" rtlCol="0">
            <a:spAutoFit/>
          </a:bodyPr>
          <a:lstStyle/>
          <a:p>
            <a:r>
              <a:rPr lang="en-GB" dirty="0" err="1" smtClean="0">
                <a:solidFill>
                  <a:schemeClr val="bg1">
                    <a:lumMod val="50000"/>
                  </a:schemeClr>
                </a:solidFill>
              </a:rPr>
              <a:t>Corfe</a:t>
            </a:r>
            <a:r>
              <a:rPr lang="en-GB" dirty="0" smtClean="0">
                <a:solidFill>
                  <a:schemeClr val="bg1">
                    <a:lumMod val="50000"/>
                  </a:schemeClr>
                </a:solidFill>
              </a:rPr>
              <a:t>, Dorset, pre 1540</a:t>
            </a:r>
            <a:endParaRPr lang="en-GB" dirty="0">
              <a:solidFill>
                <a:schemeClr val="bg1">
                  <a:lumMod val="50000"/>
                </a:schemeClr>
              </a:solidFill>
            </a:endParaRPr>
          </a:p>
        </p:txBody>
      </p:sp>
      <p:sp>
        <p:nvSpPr>
          <p:cNvPr id="8" name="TextBox 7"/>
          <p:cNvSpPr txBox="1"/>
          <p:nvPr/>
        </p:nvSpPr>
        <p:spPr>
          <a:xfrm>
            <a:off x="5436096" y="3212976"/>
            <a:ext cx="3168352" cy="369332"/>
          </a:xfrm>
          <a:prstGeom prst="rect">
            <a:avLst/>
          </a:prstGeom>
          <a:noFill/>
        </p:spPr>
        <p:txBody>
          <a:bodyPr wrap="square" rtlCol="0">
            <a:spAutoFit/>
          </a:bodyPr>
          <a:lstStyle/>
          <a:p>
            <a:r>
              <a:rPr lang="en-GB" dirty="0" smtClean="0">
                <a:solidFill>
                  <a:schemeClr val="bg1">
                    <a:lumMod val="50000"/>
                  </a:schemeClr>
                </a:solidFill>
              </a:rPr>
              <a:t>A street in York</a:t>
            </a:r>
            <a:endParaRPr lang="en-GB" dirty="0">
              <a:solidFill>
                <a:schemeClr val="bg1">
                  <a:lumMod val="50000"/>
                </a:schemeClr>
              </a:solidFill>
            </a:endParaRPr>
          </a:p>
        </p:txBody>
      </p:sp>
      <p:sp>
        <p:nvSpPr>
          <p:cNvPr id="10" name="TextBox 9"/>
          <p:cNvSpPr txBox="1"/>
          <p:nvPr/>
        </p:nvSpPr>
        <p:spPr>
          <a:xfrm>
            <a:off x="5183560" y="5805264"/>
            <a:ext cx="3960440" cy="369332"/>
          </a:xfrm>
          <a:prstGeom prst="rect">
            <a:avLst/>
          </a:prstGeom>
          <a:noFill/>
        </p:spPr>
        <p:txBody>
          <a:bodyPr wrap="square" rtlCol="0">
            <a:spAutoFit/>
          </a:bodyPr>
          <a:lstStyle/>
          <a:p>
            <a:r>
              <a:rPr lang="en-GB" dirty="0" smtClean="0"/>
              <a:t> </a:t>
            </a:r>
            <a:r>
              <a:rPr lang="en-GB" dirty="0" smtClean="0">
                <a:solidFill>
                  <a:schemeClr val="bg1">
                    <a:lumMod val="50000"/>
                  </a:schemeClr>
                </a:solidFill>
              </a:rPr>
              <a:t>Tudor &amp; Elizabethan period 1540-1603</a:t>
            </a:r>
            <a:endParaRPr lang="en-GB" dirty="0">
              <a:solidFill>
                <a:schemeClr val="bg1">
                  <a:lumMod val="50000"/>
                </a:schemeClr>
              </a:solidFill>
            </a:endParaRPr>
          </a:p>
        </p:txBody>
      </p:sp>
      <p:pic>
        <p:nvPicPr>
          <p:cNvPr id="6148" name="Picture 4"/>
          <p:cNvPicPr>
            <a:picLocks noChangeAspect="1" noChangeArrowheads="1"/>
          </p:cNvPicPr>
          <p:nvPr/>
        </p:nvPicPr>
        <p:blipFill>
          <a:blip r:embed="rId4" cstate="print"/>
          <a:srcRect/>
          <a:stretch>
            <a:fillRect/>
          </a:stretch>
        </p:blipFill>
        <p:spPr bwMode="auto">
          <a:xfrm>
            <a:off x="5580112" y="3645024"/>
            <a:ext cx="2863999" cy="218007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1331640" y="2348880"/>
            <a:ext cx="6400800" cy="3960440"/>
          </a:xfrm>
        </p:spPr>
        <p:txBody>
          <a:bodyPr>
            <a:normAutofit fontScale="62500" lnSpcReduction="20000"/>
          </a:bodyPr>
          <a:lstStyle/>
          <a:p>
            <a:pPr algn="l"/>
            <a:r>
              <a:rPr lang="en-GB" sz="5800" dirty="0" smtClean="0"/>
              <a:t>Georgian</a:t>
            </a:r>
          </a:p>
          <a:p>
            <a:pPr algn="just"/>
            <a:r>
              <a:rPr lang="en-GB" sz="5100" dirty="0"/>
              <a:t>The </a:t>
            </a:r>
            <a:r>
              <a:rPr lang="en-GB" sz="5100" b="1" dirty="0"/>
              <a:t>Georgian period</a:t>
            </a:r>
            <a:r>
              <a:rPr lang="en-GB" sz="5100" dirty="0"/>
              <a:t> spans from 1714 to 1830, when four successive Kings on the throne had that name, going from George I to George IV. The term is </a:t>
            </a:r>
            <a:r>
              <a:rPr lang="en-GB" sz="5100" dirty="0" smtClean="0"/>
              <a:t>also </a:t>
            </a:r>
            <a:r>
              <a:rPr lang="en-GB" sz="5100" dirty="0"/>
              <a:t>used to refer to buildings built in the reign of King </a:t>
            </a:r>
            <a:r>
              <a:rPr lang="en-GB" sz="5100" dirty="0" smtClean="0"/>
              <a:t>William, </a:t>
            </a:r>
            <a:r>
              <a:rPr lang="en-GB" sz="5100" dirty="0"/>
              <a:t>who ruled </a:t>
            </a:r>
            <a:r>
              <a:rPr lang="en-GB" sz="5100" dirty="0" smtClean="0"/>
              <a:t>from 1830 to 1837.</a:t>
            </a:r>
            <a:endParaRPr lang="en-GB" sz="51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endParaRPr lang="en-GB" dirty="0">
              <a:solidFill>
                <a:srgbClr val="FF0000"/>
              </a:solidFill>
            </a:endParaRPr>
          </a:p>
        </p:txBody>
      </p:sp>
      <p:sp>
        <p:nvSpPr>
          <p:cNvPr id="3" name="Subtitle 2"/>
          <p:cNvSpPr>
            <a:spLocks noGrp="1"/>
          </p:cNvSpPr>
          <p:nvPr>
            <p:ph type="subTitle" idx="1"/>
          </p:nvPr>
        </p:nvSpPr>
        <p:spPr>
          <a:xfrm>
            <a:off x="467544" y="764704"/>
            <a:ext cx="7920880" cy="5976664"/>
          </a:xfrm>
        </p:spPr>
        <p:txBody>
          <a:bodyPr>
            <a:normAutofit/>
          </a:bodyPr>
          <a:lstStyle/>
          <a:p>
            <a:pPr algn="l"/>
            <a:r>
              <a:rPr lang="en-GB" sz="5800" dirty="0" smtClean="0"/>
              <a:t>Georgian Style</a:t>
            </a:r>
          </a:p>
          <a:p>
            <a:pPr algn="just"/>
            <a:r>
              <a:rPr lang="en-GB" dirty="0" smtClean="0"/>
              <a:t>As the country, particularly England, became more affluent, they wanted to reflect this new wealth in their buildings.</a:t>
            </a:r>
          </a:p>
          <a:p>
            <a:pPr algn="just"/>
            <a:r>
              <a:rPr lang="en-GB" dirty="0" smtClean="0">
                <a:solidFill>
                  <a:schemeClr val="bg1">
                    <a:lumMod val="50000"/>
                  </a:schemeClr>
                </a:solidFill>
              </a:rPr>
              <a:t>The Georgian architecture was copied from the Greek &amp; Roman styles which signified power and dominance.</a:t>
            </a:r>
          </a:p>
          <a:p>
            <a:pPr algn="just"/>
            <a:endParaRPr lang="en-GB" dirty="0" smtClean="0"/>
          </a:p>
          <a:p>
            <a:pPr algn="just"/>
            <a:endParaRPr lang="en-GB" sz="46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endParaRPr lang="en-GB" dirty="0">
              <a:solidFill>
                <a:schemeClr val="bg1">
                  <a:lumMod val="50000"/>
                </a:schemeClr>
              </a:solidFill>
            </a:endParaRPr>
          </a:p>
        </p:txBody>
      </p:sp>
      <p:pic>
        <p:nvPicPr>
          <p:cNvPr id="2050" name="Picture 2"/>
          <p:cNvPicPr>
            <a:picLocks noChangeAspect="1" noChangeArrowheads="1"/>
          </p:cNvPicPr>
          <p:nvPr/>
        </p:nvPicPr>
        <p:blipFill>
          <a:blip r:embed="rId2" cstate="print"/>
          <a:srcRect/>
          <a:stretch>
            <a:fillRect/>
          </a:stretch>
        </p:blipFill>
        <p:spPr bwMode="auto">
          <a:xfrm>
            <a:off x="251520" y="188640"/>
            <a:ext cx="4277954" cy="2990081"/>
          </a:xfrm>
          <a:prstGeom prst="rect">
            <a:avLst/>
          </a:prstGeom>
          <a:noFill/>
          <a:ln w="9525">
            <a:noFill/>
            <a:miter lim="800000"/>
            <a:headEnd/>
            <a:tailEnd/>
          </a:ln>
        </p:spPr>
      </p:pic>
      <p:pic>
        <p:nvPicPr>
          <p:cNvPr id="2051" name="Picture 3"/>
          <p:cNvPicPr>
            <a:picLocks noChangeAspect="1" noChangeArrowheads="1"/>
          </p:cNvPicPr>
          <p:nvPr/>
        </p:nvPicPr>
        <p:blipFill>
          <a:blip r:embed="rId3" cstate="print"/>
          <a:srcRect/>
          <a:stretch>
            <a:fillRect/>
          </a:stretch>
        </p:blipFill>
        <p:spPr bwMode="auto">
          <a:xfrm>
            <a:off x="4499992" y="2564904"/>
            <a:ext cx="4343400" cy="2581275"/>
          </a:xfrm>
          <a:prstGeom prst="rect">
            <a:avLst/>
          </a:prstGeom>
          <a:noFill/>
          <a:ln w="9525">
            <a:noFill/>
            <a:miter lim="800000"/>
            <a:headEnd/>
            <a:tailEnd/>
          </a:ln>
        </p:spPr>
      </p:pic>
      <p:sp>
        <p:nvSpPr>
          <p:cNvPr id="6" name="TextBox 5"/>
          <p:cNvSpPr txBox="1"/>
          <p:nvPr/>
        </p:nvSpPr>
        <p:spPr>
          <a:xfrm>
            <a:off x="4644008" y="5157192"/>
            <a:ext cx="3312368" cy="369332"/>
          </a:xfrm>
          <a:prstGeom prst="rect">
            <a:avLst/>
          </a:prstGeom>
          <a:noFill/>
        </p:spPr>
        <p:txBody>
          <a:bodyPr wrap="square" rtlCol="0">
            <a:spAutoFit/>
          </a:bodyPr>
          <a:lstStyle/>
          <a:p>
            <a:r>
              <a:rPr lang="en-GB" dirty="0" smtClean="0">
                <a:solidFill>
                  <a:schemeClr val="bg1">
                    <a:lumMod val="50000"/>
                  </a:schemeClr>
                </a:solidFill>
              </a:rPr>
              <a:t>The Bank of England</a:t>
            </a:r>
            <a:endParaRPr lang="en-GB" dirty="0">
              <a:solidFill>
                <a:schemeClr val="bg1">
                  <a:lumMod val="50000"/>
                </a:schemeClr>
              </a:solidFill>
            </a:endParaRPr>
          </a:p>
        </p:txBody>
      </p:sp>
      <p:sp>
        <p:nvSpPr>
          <p:cNvPr id="7" name="TextBox 6"/>
          <p:cNvSpPr txBox="1"/>
          <p:nvPr/>
        </p:nvSpPr>
        <p:spPr>
          <a:xfrm>
            <a:off x="323528" y="3284984"/>
            <a:ext cx="4104456" cy="369332"/>
          </a:xfrm>
          <a:prstGeom prst="rect">
            <a:avLst/>
          </a:prstGeom>
          <a:noFill/>
        </p:spPr>
        <p:txBody>
          <a:bodyPr wrap="square" rtlCol="0">
            <a:spAutoFit/>
          </a:bodyPr>
          <a:lstStyle/>
          <a:p>
            <a:r>
              <a:rPr lang="en-GB" dirty="0" smtClean="0">
                <a:solidFill>
                  <a:schemeClr val="bg1">
                    <a:lumMod val="50000"/>
                  </a:schemeClr>
                </a:solidFill>
              </a:rPr>
              <a:t>A Greek public building 100yrs BC</a:t>
            </a:r>
            <a:endParaRPr lang="en-GB" dirty="0">
              <a:solidFill>
                <a:schemeClr val="bg1">
                  <a:lumMod val="50000"/>
                </a:schemeClr>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2" cstate="print"/>
          <a:srcRect/>
          <a:stretch>
            <a:fillRect/>
          </a:stretch>
        </p:blipFill>
        <p:spPr bwMode="auto">
          <a:xfrm>
            <a:off x="251520" y="188640"/>
            <a:ext cx="3400425" cy="1695450"/>
          </a:xfrm>
          <a:prstGeom prst="rect">
            <a:avLst/>
          </a:prstGeom>
          <a:noFill/>
          <a:ln w="9525">
            <a:noFill/>
            <a:miter lim="800000"/>
            <a:headEnd/>
            <a:tailEnd/>
          </a:ln>
        </p:spPr>
      </p:pic>
      <p:pic>
        <p:nvPicPr>
          <p:cNvPr id="3075" name="Picture 3"/>
          <p:cNvPicPr>
            <a:picLocks noChangeAspect="1" noChangeArrowheads="1"/>
          </p:cNvPicPr>
          <p:nvPr/>
        </p:nvPicPr>
        <p:blipFill>
          <a:blip r:embed="rId3" cstate="print"/>
          <a:srcRect/>
          <a:stretch>
            <a:fillRect/>
          </a:stretch>
        </p:blipFill>
        <p:spPr bwMode="auto">
          <a:xfrm>
            <a:off x="2771800" y="1340768"/>
            <a:ext cx="6228184" cy="2680753"/>
          </a:xfrm>
          <a:prstGeom prst="rect">
            <a:avLst/>
          </a:prstGeom>
          <a:noFill/>
          <a:ln w="9525">
            <a:noFill/>
            <a:miter lim="800000"/>
            <a:headEnd/>
            <a:tailEnd/>
          </a:ln>
        </p:spPr>
      </p:pic>
      <p:sp>
        <p:nvSpPr>
          <p:cNvPr id="6" name="TextBox 5"/>
          <p:cNvSpPr txBox="1"/>
          <p:nvPr/>
        </p:nvSpPr>
        <p:spPr>
          <a:xfrm>
            <a:off x="4211960" y="4077072"/>
            <a:ext cx="2808312" cy="369332"/>
          </a:xfrm>
          <a:prstGeom prst="rect">
            <a:avLst/>
          </a:prstGeom>
          <a:noFill/>
        </p:spPr>
        <p:txBody>
          <a:bodyPr wrap="square" rtlCol="0">
            <a:spAutoFit/>
          </a:bodyPr>
          <a:lstStyle/>
          <a:p>
            <a:r>
              <a:rPr lang="en-GB" dirty="0" err="1" smtClean="0">
                <a:solidFill>
                  <a:schemeClr val="bg1">
                    <a:lumMod val="50000"/>
                  </a:schemeClr>
                </a:solidFill>
              </a:rPr>
              <a:t>Nostell</a:t>
            </a:r>
            <a:r>
              <a:rPr lang="en-GB" dirty="0" smtClean="0">
                <a:solidFill>
                  <a:schemeClr val="bg1">
                    <a:lumMod val="50000"/>
                  </a:schemeClr>
                </a:solidFill>
              </a:rPr>
              <a:t> Priory, Yorkshire</a:t>
            </a:r>
            <a:endParaRPr lang="en-GB" dirty="0">
              <a:solidFill>
                <a:schemeClr val="bg1">
                  <a:lumMod val="50000"/>
                </a:schemeClr>
              </a:solidFill>
            </a:endParaRPr>
          </a:p>
        </p:txBody>
      </p:sp>
      <p:pic>
        <p:nvPicPr>
          <p:cNvPr id="3076" name="Picture 4"/>
          <p:cNvPicPr>
            <a:picLocks noChangeAspect="1" noChangeArrowheads="1"/>
          </p:cNvPicPr>
          <p:nvPr/>
        </p:nvPicPr>
        <p:blipFill>
          <a:blip r:embed="rId4" cstate="print"/>
          <a:srcRect/>
          <a:stretch>
            <a:fillRect/>
          </a:stretch>
        </p:blipFill>
        <p:spPr bwMode="auto">
          <a:xfrm>
            <a:off x="539552" y="3140968"/>
            <a:ext cx="3360773" cy="2521223"/>
          </a:xfrm>
          <a:prstGeom prst="rect">
            <a:avLst/>
          </a:prstGeom>
          <a:noFill/>
          <a:ln w="9525">
            <a:noFill/>
            <a:miter lim="800000"/>
            <a:headEnd/>
            <a:tailEnd/>
          </a:ln>
        </p:spPr>
      </p:pic>
      <p:sp>
        <p:nvSpPr>
          <p:cNvPr id="8" name="TextBox 7"/>
          <p:cNvSpPr txBox="1"/>
          <p:nvPr/>
        </p:nvSpPr>
        <p:spPr>
          <a:xfrm>
            <a:off x="539552" y="5661248"/>
            <a:ext cx="2304256" cy="369332"/>
          </a:xfrm>
          <a:prstGeom prst="rect">
            <a:avLst/>
          </a:prstGeom>
          <a:noFill/>
        </p:spPr>
        <p:txBody>
          <a:bodyPr wrap="square" rtlCol="0">
            <a:spAutoFit/>
          </a:bodyPr>
          <a:lstStyle/>
          <a:p>
            <a:r>
              <a:rPr lang="en-GB" dirty="0" smtClean="0">
                <a:solidFill>
                  <a:schemeClr val="bg1">
                    <a:lumMod val="50000"/>
                  </a:schemeClr>
                </a:solidFill>
              </a:rPr>
              <a:t>Royal Crescent, Bath</a:t>
            </a:r>
            <a:endParaRPr lang="en-GB" dirty="0">
              <a:solidFill>
                <a:schemeClr val="bg1">
                  <a:lumMod val="50000"/>
                </a:schemeClr>
              </a:solidFill>
            </a:endParaRPr>
          </a:p>
        </p:txBody>
      </p:sp>
      <p:pic>
        <p:nvPicPr>
          <p:cNvPr id="3077" name="Picture 5"/>
          <p:cNvPicPr>
            <a:picLocks noChangeAspect="1" noChangeArrowheads="1"/>
          </p:cNvPicPr>
          <p:nvPr/>
        </p:nvPicPr>
        <p:blipFill>
          <a:blip r:embed="rId5" cstate="print"/>
          <a:srcRect/>
          <a:stretch>
            <a:fillRect/>
          </a:stretch>
        </p:blipFill>
        <p:spPr bwMode="auto">
          <a:xfrm>
            <a:off x="7236296" y="3573016"/>
            <a:ext cx="1605202" cy="2150889"/>
          </a:xfrm>
          <a:prstGeom prst="rect">
            <a:avLst/>
          </a:prstGeom>
          <a:noFill/>
          <a:ln w="9525">
            <a:noFill/>
            <a:miter lim="800000"/>
            <a:headEnd/>
            <a:tailEnd/>
          </a:ln>
        </p:spPr>
      </p:pic>
      <p:sp>
        <p:nvSpPr>
          <p:cNvPr id="10" name="TextBox 9"/>
          <p:cNvSpPr txBox="1"/>
          <p:nvPr/>
        </p:nvSpPr>
        <p:spPr>
          <a:xfrm>
            <a:off x="6516216" y="5733256"/>
            <a:ext cx="2304256" cy="646331"/>
          </a:xfrm>
          <a:prstGeom prst="rect">
            <a:avLst/>
          </a:prstGeom>
          <a:noFill/>
        </p:spPr>
        <p:txBody>
          <a:bodyPr wrap="square" rtlCol="0">
            <a:spAutoFit/>
          </a:bodyPr>
          <a:lstStyle/>
          <a:p>
            <a:r>
              <a:rPr lang="en-GB" dirty="0" smtClean="0">
                <a:solidFill>
                  <a:schemeClr val="bg1">
                    <a:lumMod val="50000"/>
                  </a:schemeClr>
                </a:solidFill>
              </a:rPr>
              <a:t>Mid-Georgian, 1740, Stamford </a:t>
            </a:r>
            <a:endParaRPr lang="en-GB" dirty="0">
              <a:solidFill>
                <a:schemeClr val="bg1">
                  <a:lumMod val="50000"/>
                </a:schemeClr>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1331640" y="2348880"/>
            <a:ext cx="6400800" cy="3960440"/>
          </a:xfrm>
        </p:spPr>
        <p:txBody>
          <a:bodyPr>
            <a:normAutofit/>
          </a:bodyPr>
          <a:lstStyle/>
          <a:p>
            <a:pPr algn="l"/>
            <a:r>
              <a:rPr lang="en-GB" sz="3600" dirty="0" smtClean="0"/>
              <a:t>Victorian</a:t>
            </a:r>
          </a:p>
          <a:p>
            <a:pPr algn="just"/>
            <a:r>
              <a:rPr lang="en-GB" dirty="0" smtClean="0"/>
              <a:t>The </a:t>
            </a:r>
            <a:r>
              <a:rPr lang="en-GB" b="1" dirty="0" smtClean="0"/>
              <a:t>Victorian era</a:t>
            </a:r>
            <a:r>
              <a:rPr lang="en-GB" dirty="0" smtClean="0"/>
              <a:t> of British history was the period of Queen Victoria's reign from 20 June 1837 until her death, on 22 January 1901.</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ChangeAspect="1" noChangeArrowheads="1"/>
          </p:cNvPicPr>
          <p:nvPr/>
        </p:nvPicPr>
        <p:blipFill>
          <a:blip r:embed="rId2" cstate="print"/>
          <a:srcRect/>
          <a:stretch>
            <a:fillRect/>
          </a:stretch>
        </p:blipFill>
        <p:spPr bwMode="auto">
          <a:xfrm>
            <a:off x="323528" y="1268760"/>
            <a:ext cx="3512815" cy="1883760"/>
          </a:xfrm>
          <a:prstGeom prst="rect">
            <a:avLst/>
          </a:prstGeom>
          <a:noFill/>
          <a:ln w="9525">
            <a:noFill/>
            <a:miter lim="800000"/>
            <a:headEnd/>
            <a:tailEnd/>
          </a:ln>
        </p:spPr>
      </p:pic>
      <p:sp>
        <p:nvSpPr>
          <p:cNvPr id="5" name="TextBox 4"/>
          <p:cNvSpPr txBox="1"/>
          <p:nvPr/>
        </p:nvSpPr>
        <p:spPr>
          <a:xfrm>
            <a:off x="251520" y="3212976"/>
            <a:ext cx="3312368" cy="369332"/>
          </a:xfrm>
          <a:prstGeom prst="rect">
            <a:avLst/>
          </a:prstGeom>
          <a:noFill/>
        </p:spPr>
        <p:txBody>
          <a:bodyPr wrap="square" rtlCol="0">
            <a:spAutoFit/>
          </a:bodyPr>
          <a:lstStyle/>
          <a:p>
            <a:r>
              <a:rPr lang="en-GB" dirty="0" smtClean="0">
                <a:solidFill>
                  <a:schemeClr val="bg1">
                    <a:lumMod val="50000"/>
                  </a:schemeClr>
                </a:solidFill>
              </a:rPr>
              <a:t>North Western Hotel, Liverpool</a:t>
            </a:r>
            <a:endParaRPr lang="en-GB" dirty="0">
              <a:solidFill>
                <a:schemeClr val="bg1">
                  <a:lumMod val="50000"/>
                </a:schemeClr>
              </a:solidFill>
            </a:endParaRPr>
          </a:p>
        </p:txBody>
      </p:sp>
      <p:pic>
        <p:nvPicPr>
          <p:cNvPr id="4099" name="Picture 3"/>
          <p:cNvPicPr>
            <a:picLocks noChangeAspect="1" noChangeArrowheads="1"/>
          </p:cNvPicPr>
          <p:nvPr/>
        </p:nvPicPr>
        <p:blipFill>
          <a:blip r:embed="rId3" cstate="print"/>
          <a:srcRect/>
          <a:stretch>
            <a:fillRect/>
          </a:stretch>
        </p:blipFill>
        <p:spPr bwMode="auto">
          <a:xfrm>
            <a:off x="4499992" y="1700808"/>
            <a:ext cx="3267075" cy="2095500"/>
          </a:xfrm>
          <a:prstGeom prst="rect">
            <a:avLst/>
          </a:prstGeom>
          <a:noFill/>
          <a:ln w="9525">
            <a:noFill/>
            <a:miter lim="800000"/>
            <a:headEnd/>
            <a:tailEnd/>
          </a:ln>
        </p:spPr>
      </p:pic>
      <p:sp>
        <p:nvSpPr>
          <p:cNvPr id="7" name="TextBox 6"/>
          <p:cNvSpPr txBox="1"/>
          <p:nvPr/>
        </p:nvSpPr>
        <p:spPr>
          <a:xfrm>
            <a:off x="4499992" y="3861048"/>
            <a:ext cx="3384376" cy="369332"/>
          </a:xfrm>
          <a:prstGeom prst="rect">
            <a:avLst/>
          </a:prstGeom>
          <a:noFill/>
        </p:spPr>
        <p:txBody>
          <a:bodyPr wrap="square" rtlCol="0">
            <a:spAutoFit/>
          </a:bodyPr>
          <a:lstStyle/>
          <a:p>
            <a:r>
              <a:rPr lang="en-GB" dirty="0" smtClean="0">
                <a:solidFill>
                  <a:schemeClr val="bg1">
                    <a:lumMod val="50000"/>
                  </a:schemeClr>
                </a:solidFill>
              </a:rPr>
              <a:t>Houses of Parliament, London</a:t>
            </a:r>
            <a:endParaRPr lang="en-GB" dirty="0">
              <a:solidFill>
                <a:schemeClr val="bg1">
                  <a:lumMod val="50000"/>
                </a:schemeClr>
              </a:solidFill>
            </a:endParaRPr>
          </a:p>
        </p:txBody>
      </p:sp>
      <p:pic>
        <p:nvPicPr>
          <p:cNvPr id="4100" name="Picture 4"/>
          <p:cNvPicPr>
            <a:picLocks noGrp="1" noChangeAspect="1" noChangeArrowheads="1"/>
          </p:cNvPicPr>
          <p:nvPr>
            <p:ph idx="1"/>
          </p:nvPr>
        </p:nvPicPr>
        <p:blipFill>
          <a:blip r:embed="rId4" cstate="print"/>
          <a:srcRect/>
          <a:stretch>
            <a:fillRect/>
          </a:stretch>
        </p:blipFill>
        <p:spPr bwMode="auto">
          <a:xfrm>
            <a:off x="1187624" y="3933056"/>
            <a:ext cx="3232841" cy="2409131"/>
          </a:xfrm>
          <a:prstGeom prst="rect">
            <a:avLst/>
          </a:prstGeom>
          <a:noFill/>
          <a:ln w="9525">
            <a:noFill/>
            <a:miter lim="800000"/>
            <a:headEnd/>
            <a:tailEnd/>
          </a:ln>
        </p:spPr>
      </p:pic>
      <p:sp>
        <p:nvSpPr>
          <p:cNvPr id="9" name="TextBox 8"/>
          <p:cNvSpPr txBox="1"/>
          <p:nvPr/>
        </p:nvSpPr>
        <p:spPr>
          <a:xfrm>
            <a:off x="1187624" y="6381328"/>
            <a:ext cx="3240360" cy="369332"/>
          </a:xfrm>
          <a:prstGeom prst="rect">
            <a:avLst/>
          </a:prstGeom>
          <a:noFill/>
        </p:spPr>
        <p:txBody>
          <a:bodyPr wrap="square" rtlCol="0">
            <a:spAutoFit/>
          </a:bodyPr>
          <a:lstStyle/>
          <a:p>
            <a:r>
              <a:rPr lang="en-GB" dirty="0" smtClean="0">
                <a:solidFill>
                  <a:schemeClr val="bg1">
                    <a:lumMod val="50000"/>
                  </a:schemeClr>
                </a:solidFill>
              </a:rPr>
              <a:t>Park Hotel, Queen St, Cardiff</a:t>
            </a:r>
            <a:endParaRPr lang="en-GB" dirty="0">
              <a:solidFill>
                <a:schemeClr val="bg1">
                  <a:lumMod val="50000"/>
                </a:schemeClr>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ChangeAspect="1" noChangeArrowheads="1"/>
          </p:cNvPicPr>
          <p:nvPr/>
        </p:nvPicPr>
        <p:blipFill>
          <a:blip r:embed="rId2" cstate="print"/>
          <a:srcRect/>
          <a:stretch>
            <a:fillRect/>
          </a:stretch>
        </p:blipFill>
        <p:spPr bwMode="auto">
          <a:xfrm>
            <a:off x="323528" y="404664"/>
            <a:ext cx="3141807" cy="2650232"/>
          </a:xfrm>
          <a:prstGeom prst="rect">
            <a:avLst/>
          </a:prstGeom>
          <a:noFill/>
          <a:ln w="9525">
            <a:noFill/>
            <a:miter lim="800000"/>
            <a:headEnd/>
            <a:tailEnd/>
          </a:ln>
        </p:spPr>
      </p:pic>
      <p:sp>
        <p:nvSpPr>
          <p:cNvPr id="5" name="TextBox 4"/>
          <p:cNvSpPr txBox="1"/>
          <p:nvPr/>
        </p:nvSpPr>
        <p:spPr>
          <a:xfrm>
            <a:off x="323528" y="3212976"/>
            <a:ext cx="3168352" cy="369332"/>
          </a:xfrm>
          <a:prstGeom prst="rect">
            <a:avLst/>
          </a:prstGeom>
          <a:noFill/>
        </p:spPr>
        <p:txBody>
          <a:bodyPr wrap="square" rtlCol="0">
            <a:spAutoFit/>
          </a:bodyPr>
          <a:lstStyle/>
          <a:p>
            <a:r>
              <a:rPr lang="en-GB" dirty="0" smtClean="0">
                <a:solidFill>
                  <a:schemeClr val="bg1">
                    <a:lumMod val="50000"/>
                  </a:schemeClr>
                </a:solidFill>
              </a:rPr>
              <a:t>Large Victorian house, London</a:t>
            </a:r>
            <a:endParaRPr lang="en-GB" dirty="0">
              <a:solidFill>
                <a:schemeClr val="bg1">
                  <a:lumMod val="50000"/>
                </a:schemeClr>
              </a:solidFill>
            </a:endParaRPr>
          </a:p>
        </p:txBody>
      </p:sp>
      <p:pic>
        <p:nvPicPr>
          <p:cNvPr id="5123" name="Picture 3"/>
          <p:cNvPicPr>
            <a:picLocks noChangeAspect="1" noChangeArrowheads="1"/>
          </p:cNvPicPr>
          <p:nvPr/>
        </p:nvPicPr>
        <p:blipFill>
          <a:blip r:embed="rId3" cstate="print"/>
          <a:srcRect/>
          <a:stretch>
            <a:fillRect/>
          </a:stretch>
        </p:blipFill>
        <p:spPr bwMode="auto">
          <a:xfrm>
            <a:off x="4427984" y="116632"/>
            <a:ext cx="3816424" cy="3408459"/>
          </a:xfrm>
          <a:prstGeom prst="rect">
            <a:avLst/>
          </a:prstGeom>
          <a:noFill/>
          <a:ln w="9525">
            <a:noFill/>
            <a:miter lim="800000"/>
            <a:headEnd/>
            <a:tailEnd/>
          </a:ln>
        </p:spPr>
      </p:pic>
      <p:sp>
        <p:nvSpPr>
          <p:cNvPr id="7" name="TextBox 6"/>
          <p:cNvSpPr txBox="1"/>
          <p:nvPr/>
        </p:nvSpPr>
        <p:spPr>
          <a:xfrm>
            <a:off x="4427984" y="3573016"/>
            <a:ext cx="4032448" cy="369332"/>
          </a:xfrm>
          <a:prstGeom prst="rect">
            <a:avLst/>
          </a:prstGeom>
          <a:noFill/>
        </p:spPr>
        <p:txBody>
          <a:bodyPr wrap="square" rtlCol="0">
            <a:spAutoFit/>
          </a:bodyPr>
          <a:lstStyle/>
          <a:p>
            <a:r>
              <a:rPr lang="en-GB" dirty="0" smtClean="0">
                <a:solidFill>
                  <a:schemeClr val="bg1">
                    <a:lumMod val="50000"/>
                  </a:schemeClr>
                </a:solidFill>
              </a:rPr>
              <a:t>Large Victorian House, Park Place, Cardiff</a:t>
            </a:r>
            <a:endParaRPr lang="en-GB" dirty="0">
              <a:solidFill>
                <a:schemeClr val="bg1">
                  <a:lumMod val="50000"/>
                </a:schemeClr>
              </a:solidFill>
            </a:endParaRPr>
          </a:p>
        </p:txBody>
      </p:sp>
      <p:pic>
        <p:nvPicPr>
          <p:cNvPr id="5124" name="Picture 4"/>
          <p:cNvPicPr>
            <a:picLocks noChangeAspect="1" noChangeArrowheads="1"/>
          </p:cNvPicPr>
          <p:nvPr/>
        </p:nvPicPr>
        <p:blipFill>
          <a:blip r:embed="rId4" cstate="print"/>
          <a:srcRect/>
          <a:stretch>
            <a:fillRect/>
          </a:stretch>
        </p:blipFill>
        <p:spPr bwMode="auto">
          <a:xfrm>
            <a:off x="539552" y="3933056"/>
            <a:ext cx="2966467" cy="2003993"/>
          </a:xfrm>
          <a:prstGeom prst="rect">
            <a:avLst/>
          </a:prstGeom>
          <a:noFill/>
          <a:ln w="9525">
            <a:noFill/>
            <a:miter lim="800000"/>
            <a:headEnd/>
            <a:tailEnd/>
          </a:ln>
        </p:spPr>
      </p:pic>
      <p:sp>
        <p:nvSpPr>
          <p:cNvPr id="9" name="TextBox 8"/>
          <p:cNvSpPr txBox="1"/>
          <p:nvPr/>
        </p:nvSpPr>
        <p:spPr>
          <a:xfrm>
            <a:off x="539552" y="6021288"/>
            <a:ext cx="3024336" cy="369332"/>
          </a:xfrm>
          <a:prstGeom prst="rect">
            <a:avLst/>
          </a:prstGeom>
          <a:noFill/>
        </p:spPr>
        <p:txBody>
          <a:bodyPr wrap="square" rtlCol="0">
            <a:spAutoFit/>
          </a:bodyPr>
          <a:lstStyle/>
          <a:p>
            <a:r>
              <a:rPr lang="en-GB" dirty="0" smtClean="0">
                <a:solidFill>
                  <a:schemeClr val="bg1">
                    <a:lumMod val="50000"/>
                  </a:schemeClr>
                </a:solidFill>
              </a:rPr>
              <a:t>Victoria Rd, London</a:t>
            </a:r>
            <a:endParaRPr lang="en-GB" dirty="0">
              <a:solidFill>
                <a:schemeClr val="bg1">
                  <a:lumMod val="50000"/>
                </a:schemeClr>
              </a:solidFill>
            </a:endParaRPr>
          </a:p>
        </p:txBody>
      </p:sp>
      <p:pic>
        <p:nvPicPr>
          <p:cNvPr id="5125" name="Picture 5"/>
          <p:cNvPicPr>
            <a:picLocks noGrp="1" noChangeAspect="1" noChangeArrowheads="1"/>
          </p:cNvPicPr>
          <p:nvPr>
            <p:ph idx="1"/>
          </p:nvPr>
        </p:nvPicPr>
        <p:blipFill>
          <a:blip r:embed="rId5" cstate="print"/>
          <a:srcRect/>
          <a:stretch>
            <a:fillRect/>
          </a:stretch>
        </p:blipFill>
        <p:spPr bwMode="auto">
          <a:xfrm>
            <a:off x="4211960" y="4077072"/>
            <a:ext cx="3071429" cy="2038096"/>
          </a:xfrm>
          <a:prstGeom prst="rect">
            <a:avLst/>
          </a:prstGeom>
          <a:noFill/>
          <a:ln w="9525">
            <a:noFill/>
            <a:miter lim="800000"/>
            <a:headEnd/>
            <a:tailEnd/>
          </a:ln>
        </p:spPr>
      </p:pic>
      <p:sp>
        <p:nvSpPr>
          <p:cNvPr id="11" name="TextBox 10"/>
          <p:cNvSpPr txBox="1"/>
          <p:nvPr/>
        </p:nvSpPr>
        <p:spPr>
          <a:xfrm>
            <a:off x="4211960" y="6237312"/>
            <a:ext cx="3168352" cy="369332"/>
          </a:xfrm>
          <a:prstGeom prst="rect">
            <a:avLst/>
          </a:prstGeom>
          <a:noFill/>
        </p:spPr>
        <p:txBody>
          <a:bodyPr wrap="square" rtlCol="0">
            <a:spAutoFit/>
          </a:bodyPr>
          <a:lstStyle/>
          <a:p>
            <a:r>
              <a:rPr lang="en-GB" dirty="0" smtClean="0">
                <a:solidFill>
                  <a:schemeClr val="bg1">
                    <a:lumMod val="50000"/>
                  </a:schemeClr>
                </a:solidFill>
              </a:rPr>
              <a:t>Cathedral Rd, Cardiff</a:t>
            </a:r>
            <a:endParaRPr lang="en-GB" dirty="0">
              <a:solidFill>
                <a:schemeClr val="bg1">
                  <a:lumMod val="50000"/>
                </a:schemeClr>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7170" name="Picture 2"/>
          <p:cNvPicPr>
            <a:picLocks noGrp="1" noChangeAspect="1" noChangeArrowheads="1"/>
          </p:cNvPicPr>
          <p:nvPr>
            <p:ph idx="1"/>
          </p:nvPr>
        </p:nvPicPr>
        <p:blipFill>
          <a:blip r:embed="rId2" cstate="print"/>
          <a:srcRect/>
          <a:stretch>
            <a:fillRect/>
          </a:stretch>
        </p:blipFill>
        <p:spPr bwMode="auto">
          <a:xfrm>
            <a:off x="331671" y="188640"/>
            <a:ext cx="2598936" cy="3465248"/>
          </a:xfrm>
          <a:prstGeom prst="rect">
            <a:avLst/>
          </a:prstGeom>
          <a:noFill/>
          <a:ln w="9525">
            <a:noFill/>
            <a:miter lim="800000"/>
            <a:headEnd/>
            <a:tailEnd/>
          </a:ln>
        </p:spPr>
      </p:pic>
      <p:pic>
        <p:nvPicPr>
          <p:cNvPr id="7171" name="Picture 3"/>
          <p:cNvPicPr>
            <a:picLocks noChangeAspect="1" noChangeArrowheads="1"/>
          </p:cNvPicPr>
          <p:nvPr/>
        </p:nvPicPr>
        <p:blipFill>
          <a:blip r:embed="rId3" cstate="print"/>
          <a:srcRect/>
          <a:stretch>
            <a:fillRect/>
          </a:stretch>
        </p:blipFill>
        <p:spPr bwMode="auto">
          <a:xfrm>
            <a:off x="3156443" y="1882759"/>
            <a:ext cx="3096344" cy="2325429"/>
          </a:xfrm>
          <a:prstGeom prst="rect">
            <a:avLst/>
          </a:prstGeom>
          <a:noFill/>
          <a:ln w="9525">
            <a:noFill/>
            <a:miter lim="800000"/>
            <a:headEnd/>
            <a:tailEnd/>
          </a:ln>
        </p:spPr>
      </p:pic>
      <p:sp>
        <p:nvSpPr>
          <p:cNvPr id="6" name="TextBox 5"/>
          <p:cNvSpPr txBox="1"/>
          <p:nvPr/>
        </p:nvSpPr>
        <p:spPr>
          <a:xfrm>
            <a:off x="323528" y="3820398"/>
            <a:ext cx="2160240" cy="369332"/>
          </a:xfrm>
          <a:prstGeom prst="rect">
            <a:avLst/>
          </a:prstGeom>
          <a:noFill/>
        </p:spPr>
        <p:txBody>
          <a:bodyPr wrap="square" rtlCol="0">
            <a:spAutoFit/>
          </a:bodyPr>
          <a:lstStyle/>
          <a:p>
            <a:r>
              <a:rPr lang="en-GB" dirty="0" smtClean="0">
                <a:solidFill>
                  <a:schemeClr val="bg1">
                    <a:lumMod val="50000"/>
                  </a:schemeClr>
                </a:solidFill>
              </a:rPr>
              <a:t>Mid-Victorian</a:t>
            </a:r>
            <a:endParaRPr lang="en-GB" dirty="0">
              <a:solidFill>
                <a:schemeClr val="bg1">
                  <a:lumMod val="50000"/>
                </a:schemeClr>
              </a:solidFill>
            </a:endParaRPr>
          </a:p>
        </p:txBody>
      </p:sp>
      <p:sp>
        <p:nvSpPr>
          <p:cNvPr id="7" name="TextBox 6"/>
          <p:cNvSpPr txBox="1"/>
          <p:nvPr/>
        </p:nvSpPr>
        <p:spPr>
          <a:xfrm>
            <a:off x="3131840" y="4187523"/>
            <a:ext cx="2043560" cy="369332"/>
          </a:xfrm>
          <a:prstGeom prst="rect">
            <a:avLst/>
          </a:prstGeom>
          <a:noFill/>
        </p:spPr>
        <p:txBody>
          <a:bodyPr wrap="square" rtlCol="0">
            <a:spAutoFit/>
          </a:bodyPr>
          <a:lstStyle/>
          <a:p>
            <a:r>
              <a:rPr lang="en-GB" dirty="0" smtClean="0">
                <a:solidFill>
                  <a:schemeClr val="bg1">
                    <a:lumMod val="50000"/>
                  </a:schemeClr>
                </a:solidFill>
              </a:rPr>
              <a:t>Late Victorian</a:t>
            </a:r>
            <a:endParaRPr lang="en-GB" dirty="0">
              <a:solidFill>
                <a:schemeClr val="bg1">
                  <a:lumMod val="50000"/>
                </a:schemeClr>
              </a:solidFill>
            </a:endParaRPr>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10717" y="-254252"/>
            <a:ext cx="2808312" cy="21103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65425" y="1651167"/>
            <a:ext cx="2907208" cy="1633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6612827" y="3427831"/>
            <a:ext cx="2736304" cy="369332"/>
          </a:xfrm>
          <a:prstGeom prst="rect">
            <a:avLst/>
          </a:prstGeom>
          <a:noFill/>
        </p:spPr>
        <p:txBody>
          <a:bodyPr wrap="square" rtlCol="0">
            <a:spAutoFit/>
          </a:bodyPr>
          <a:lstStyle/>
          <a:p>
            <a:r>
              <a:rPr lang="en-GB" dirty="0" smtClean="0">
                <a:solidFill>
                  <a:schemeClr val="bg1">
                    <a:lumMod val="50000"/>
                  </a:schemeClr>
                </a:solidFill>
              </a:rPr>
              <a:t>Back to Back design</a:t>
            </a:r>
            <a:endParaRPr lang="en-GB" dirty="0">
              <a:solidFill>
                <a:schemeClr val="bg1">
                  <a:lumMod val="50000"/>
                </a:schemeClr>
              </a:solidFill>
            </a:endParaRPr>
          </a:p>
        </p:txBody>
      </p:sp>
      <p:pic>
        <p:nvPicPr>
          <p:cNvPr id="102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9512" y="4408019"/>
            <a:ext cx="2779960" cy="21766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35027" y="3820398"/>
            <a:ext cx="3168005" cy="2397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09072" y="4595144"/>
            <a:ext cx="3152006" cy="2290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1331640" y="2348880"/>
            <a:ext cx="6400800" cy="3960440"/>
          </a:xfrm>
        </p:spPr>
        <p:txBody>
          <a:bodyPr>
            <a:normAutofit/>
          </a:bodyPr>
          <a:lstStyle/>
          <a:p>
            <a:pPr algn="l"/>
            <a:r>
              <a:rPr lang="en-GB" sz="3600" dirty="0" smtClean="0"/>
              <a:t>Edwardian</a:t>
            </a:r>
          </a:p>
          <a:p>
            <a:pPr algn="l"/>
            <a:r>
              <a:rPr lang="en-GB" dirty="0"/>
              <a:t>The </a:t>
            </a:r>
            <a:r>
              <a:rPr lang="en-GB" b="1" dirty="0" smtClean="0"/>
              <a:t>Edwardian  </a:t>
            </a:r>
            <a:r>
              <a:rPr lang="en-GB" b="1" dirty="0"/>
              <a:t>period</a:t>
            </a:r>
            <a:r>
              <a:rPr lang="en-GB" dirty="0"/>
              <a:t> spans from </a:t>
            </a:r>
            <a:r>
              <a:rPr lang="en-GB" dirty="0" smtClean="0"/>
              <a:t>1901 </a:t>
            </a:r>
            <a:r>
              <a:rPr lang="en-GB" dirty="0"/>
              <a:t>to </a:t>
            </a:r>
            <a:r>
              <a:rPr lang="en-GB" dirty="0" smtClean="0"/>
              <a:t>1920, 9 years after the death of King Edward.</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323528" y="764704"/>
            <a:ext cx="4248150" cy="2590800"/>
          </a:xfrm>
          <a:prstGeom prst="rect">
            <a:avLst/>
          </a:prstGeom>
          <a:noFill/>
          <a:ln w="9525">
            <a:noFill/>
            <a:miter lim="800000"/>
            <a:headEnd/>
            <a:tailEnd/>
          </a:ln>
        </p:spPr>
      </p:pic>
      <p:pic>
        <p:nvPicPr>
          <p:cNvPr id="8195" name="Picture 3"/>
          <p:cNvPicPr>
            <a:picLocks noChangeAspect="1" noChangeArrowheads="1"/>
          </p:cNvPicPr>
          <p:nvPr/>
        </p:nvPicPr>
        <p:blipFill>
          <a:blip r:embed="rId3" cstate="print"/>
          <a:srcRect/>
          <a:stretch>
            <a:fillRect/>
          </a:stretch>
        </p:blipFill>
        <p:spPr bwMode="auto">
          <a:xfrm>
            <a:off x="4716016" y="2348880"/>
            <a:ext cx="3752850" cy="2828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971600" y="1772816"/>
            <a:ext cx="6400800" cy="3960440"/>
          </a:xfrm>
        </p:spPr>
        <p:txBody>
          <a:bodyPr>
            <a:normAutofit fontScale="25000" lnSpcReduction="20000"/>
          </a:bodyPr>
          <a:lstStyle/>
          <a:p>
            <a:pPr algn="l"/>
            <a:r>
              <a:rPr lang="en-GB" sz="11100" dirty="0" smtClean="0"/>
              <a:t>The 1920’s</a:t>
            </a:r>
          </a:p>
          <a:p>
            <a:pPr algn="just"/>
            <a:r>
              <a:rPr lang="en-GB" sz="9800" dirty="0" smtClean="0"/>
              <a:t>The 1920s changed the face of Britain forever with an explosion in new houses, mainly for the growing middle classes.</a:t>
            </a:r>
          </a:p>
          <a:p>
            <a:pPr algn="just"/>
            <a:r>
              <a:rPr lang="en-GB" sz="9800" dirty="0" smtClean="0"/>
              <a:t>After the end of the First World War planners constructed new estates, mainly in suburban areas, and the majority were made up of semi-detached houses built in pairs.</a:t>
            </a:r>
          </a:p>
          <a:p>
            <a:pPr algn="just"/>
            <a:r>
              <a:rPr lang="en-GB" sz="9800" dirty="0" smtClean="0"/>
              <a:t>In 1920 there were eight million homes in Britain and within 15 years this had risen to 12 million.</a:t>
            </a:r>
          </a:p>
          <a:p>
            <a:pPr algn="l"/>
            <a:endParaRPr lang="en-GB" sz="9800" dirty="0" smtClean="0"/>
          </a:p>
          <a:p>
            <a:r>
              <a:rPr lang="en-GB" sz="9800" dirty="0" smtClean="0"/>
              <a:t/>
            </a:r>
            <a:br>
              <a:rPr lang="en-GB" sz="9800" dirty="0" smtClean="0"/>
            </a:br>
            <a:r>
              <a:rPr lang="en-GB" sz="4000" dirty="0" smtClean="0"/>
              <a:t/>
            </a:r>
            <a:br>
              <a:rPr lang="en-GB" sz="4000" dirty="0" smtClean="0"/>
            </a:br>
            <a:endParaRPr lang="en-GB" sz="51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endParaRPr lang="en-GB" dirty="0">
              <a:solidFill>
                <a:srgbClr val="FF0000"/>
              </a:solidFill>
            </a:endParaRPr>
          </a:p>
        </p:txBody>
      </p:sp>
      <p:sp>
        <p:nvSpPr>
          <p:cNvPr id="3" name="Subtitle 2"/>
          <p:cNvSpPr>
            <a:spLocks noGrp="1"/>
          </p:cNvSpPr>
          <p:nvPr>
            <p:ph type="subTitle" idx="1"/>
          </p:nvPr>
        </p:nvSpPr>
        <p:spPr>
          <a:xfrm>
            <a:off x="251520" y="476672"/>
            <a:ext cx="6984776" cy="3744416"/>
          </a:xfrm>
        </p:spPr>
        <p:txBody>
          <a:bodyPr>
            <a:normAutofit fontScale="25000" lnSpcReduction="20000"/>
          </a:bodyPr>
          <a:lstStyle/>
          <a:p>
            <a:pPr algn="l"/>
            <a:r>
              <a:rPr lang="en-GB" sz="11100" dirty="0" smtClean="0"/>
              <a:t>The 1920’s</a:t>
            </a:r>
          </a:p>
          <a:p>
            <a:pPr algn="l"/>
            <a:r>
              <a:rPr lang="en-GB" sz="9800" dirty="0" smtClean="0"/>
              <a:t>Many of these properties were designed for modern life, with larger kitchens, dining rooms and bedrooms, as well as spacious gardens for children to play in.</a:t>
            </a:r>
          </a:p>
          <a:p>
            <a:pPr algn="l"/>
            <a:r>
              <a:rPr lang="en-GB" sz="9800" dirty="0" smtClean="0"/>
              <a:t>It also coincided with the growth in the great British cul-de-sac.</a:t>
            </a:r>
            <a:br>
              <a:rPr lang="en-GB" sz="9800" dirty="0" smtClean="0"/>
            </a:br>
            <a:r>
              <a:rPr lang="en-GB" sz="9800" dirty="0" smtClean="0"/>
              <a:t>The majority of these new homes were built along or close to the UK's railway lines, making it possible for residents to commute to their nearest town or city centres for work and leisure activities.</a:t>
            </a:r>
            <a:br>
              <a:rPr lang="en-GB" sz="9800" dirty="0" smtClean="0"/>
            </a:br>
            <a:r>
              <a:rPr lang="en-GB" sz="9800" dirty="0" smtClean="0"/>
              <a:t>A typical semi in London cost £750 90 years ago and anyone who could afford one was considered a 'high-flyer'. Wales price would be half of the London price.</a:t>
            </a:r>
          </a:p>
          <a:p>
            <a:r>
              <a:rPr lang="en-GB" sz="9800" dirty="0" smtClean="0"/>
              <a:t/>
            </a:r>
            <a:br>
              <a:rPr lang="en-GB" sz="9800" dirty="0" smtClean="0"/>
            </a:br>
            <a:r>
              <a:rPr lang="en-GB" sz="4000" dirty="0" smtClean="0"/>
              <a:t/>
            </a:r>
            <a:br>
              <a:rPr lang="en-GB" sz="4000" dirty="0" smtClean="0"/>
            </a:br>
            <a:endParaRPr lang="en-GB" sz="5100" dirty="0"/>
          </a:p>
        </p:txBody>
      </p:sp>
      <p:pic>
        <p:nvPicPr>
          <p:cNvPr id="1026" name="Picture 2"/>
          <p:cNvPicPr>
            <a:picLocks noChangeAspect="1" noChangeArrowheads="1"/>
          </p:cNvPicPr>
          <p:nvPr/>
        </p:nvPicPr>
        <p:blipFill>
          <a:blip r:embed="rId2" cstate="print"/>
          <a:srcRect/>
          <a:stretch>
            <a:fillRect/>
          </a:stretch>
        </p:blipFill>
        <p:spPr bwMode="auto">
          <a:xfrm rot="1439390">
            <a:off x="6904493" y="4897362"/>
            <a:ext cx="2638425" cy="1762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9218" name="Picture 2"/>
          <p:cNvPicPr>
            <a:picLocks noChangeAspect="1" noChangeArrowheads="1"/>
          </p:cNvPicPr>
          <p:nvPr/>
        </p:nvPicPr>
        <p:blipFill>
          <a:blip r:embed="rId2" cstate="print"/>
          <a:srcRect/>
          <a:stretch>
            <a:fillRect/>
          </a:stretch>
        </p:blipFill>
        <p:spPr bwMode="auto">
          <a:xfrm>
            <a:off x="539552" y="1340768"/>
            <a:ext cx="4857125" cy="3234680"/>
          </a:xfrm>
          <a:prstGeom prst="rect">
            <a:avLst/>
          </a:prstGeom>
          <a:noFill/>
          <a:ln w="9525">
            <a:noFill/>
            <a:miter lim="800000"/>
            <a:headEnd/>
            <a:tailEnd/>
          </a:ln>
        </p:spPr>
      </p:pic>
      <p:sp>
        <p:nvSpPr>
          <p:cNvPr id="5" name="TextBox 4"/>
          <p:cNvSpPr txBox="1"/>
          <p:nvPr/>
        </p:nvSpPr>
        <p:spPr>
          <a:xfrm>
            <a:off x="5580112" y="1844824"/>
            <a:ext cx="3384376" cy="646331"/>
          </a:xfrm>
          <a:prstGeom prst="rect">
            <a:avLst/>
          </a:prstGeom>
          <a:noFill/>
        </p:spPr>
        <p:txBody>
          <a:bodyPr wrap="square" rtlCol="0">
            <a:spAutoFit/>
          </a:bodyPr>
          <a:lstStyle/>
          <a:p>
            <a:r>
              <a:rPr lang="en-GB" dirty="0" smtClean="0">
                <a:solidFill>
                  <a:schemeClr val="bg1">
                    <a:lumMod val="50000"/>
                  </a:schemeClr>
                </a:solidFill>
              </a:rPr>
              <a:t>The start of the era of council built housing.</a:t>
            </a:r>
            <a:endParaRPr lang="en-GB" dirty="0">
              <a:solidFill>
                <a:schemeClr val="bg1">
                  <a:lumMod val="50000"/>
                </a:schemeClr>
              </a:solidFill>
            </a:endParaRPr>
          </a:p>
        </p:txBody>
      </p:sp>
      <p:sp>
        <p:nvSpPr>
          <p:cNvPr id="6" name="TextBox 5"/>
          <p:cNvSpPr txBox="1"/>
          <p:nvPr/>
        </p:nvSpPr>
        <p:spPr>
          <a:xfrm>
            <a:off x="539552" y="4653136"/>
            <a:ext cx="1368152" cy="369332"/>
          </a:xfrm>
          <a:prstGeom prst="rect">
            <a:avLst/>
          </a:prstGeom>
          <a:noFill/>
        </p:spPr>
        <p:txBody>
          <a:bodyPr wrap="square" rtlCol="0">
            <a:spAutoFit/>
          </a:bodyPr>
          <a:lstStyle/>
          <a:p>
            <a:r>
              <a:rPr lang="en-GB" dirty="0" smtClean="0">
                <a:solidFill>
                  <a:schemeClr val="bg1">
                    <a:lumMod val="50000"/>
                  </a:schemeClr>
                </a:solidFill>
              </a:rPr>
              <a:t>Leeds</a:t>
            </a:r>
            <a:endParaRPr lang="en-GB" dirty="0">
              <a:solidFill>
                <a:schemeClr val="bg1">
                  <a:lumMod val="50000"/>
                </a:schemeClr>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1043608" y="2060848"/>
            <a:ext cx="6400800" cy="3960440"/>
          </a:xfrm>
        </p:spPr>
        <p:txBody>
          <a:bodyPr>
            <a:normAutofit fontScale="70000" lnSpcReduction="20000"/>
          </a:bodyPr>
          <a:lstStyle/>
          <a:p>
            <a:pPr algn="l"/>
            <a:r>
              <a:rPr lang="en-GB" sz="3900" dirty="0" smtClean="0"/>
              <a:t>1930’s</a:t>
            </a:r>
          </a:p>
          <a:p>
            <a:pPr algn="just"/>
            <a:r>
              <a:rPr lang="en-GB" dirty="0" smtClean="0"/>
              <a:t>The 1930’s saw a boom in house building, everyone wanted to own their own home and around the country new suburban developments began to appear. Houses tended to be  semi-detached and owned rather than rented.</a:t>
            </a:r>
          </a:p>
          <a:p>
            <a:pPr algn="just"/>
            <a:r>
              <a:rPr lang="en-GB" dirty="0" smtClean="0"/>
              <a:t>Gone were the huge rooms. Today’s families wanted an up to date family house with a lounge, dining room, kitchen and three bedrooms. Internal plumbing was an essential requirement. </a:t>
            </a:r>
          </a:p>
          <a:p>
            <a:pPr algn="l"/>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42" name="Picture 2"/>
          <p:cNvPicPr>
            <a:picLocks noGrp="1" noChangeAspect="1" noChangeArrowheads="1"/>
          </p:cNvPicPr>
          <p:nvPr>
            <p:ph idx="1"/>
          </p:nvPr>
        </p:nvPicPr>
        <p:blipFill>
          <a:blip r:embed="rId2" cstate="print"/>
          <a:srcRect/>
          <a:stretch>
            <a:fillRect/>
          </a:stretch>
        </p:blipFill>
        <p:spPr bwMode="auto">
          <a:xfrm>
            <a:off x="323528" y="980728"/>
            <a:ext cx="3226761" cy="2379483"/>
          </a:xfrm>
          <a:prstGeom prst="rect">
            <a:avLst/>
          </a:prstGeom>
          <a:noFill/>
          <a:ln w="9525">
            <a:noFill/>
            <a:miter lim="800000"/>
            <a:headEnd/>
            <a:tailEnd/>
          </a:ln>
        </p:spPr>
      </p:pic>
      <p:pic>
        <p:nvPicPr>
          <p:cNvPr id="10243" name="Picture 3"/>
          <p:cNvPicPr>
            <a:picLocks noChangeAspect="1" noChangeArrowheads="1"/>
          </p:cNvPicPr>
          <p:nvPr/>
        </p:nvPicPr>
        <p:blipFill>
          <a:blip r:embed="rId3" cstate="print"/>
          <a:srcRect/>
          <a:stretch>
            <a:fillRect/>
          </a:stretch>
        </p:blipFill>
        <p:spPr bwMode="auto">
          <a:xfrm>
            <a:off x="323528" y="3501008"/>
            <a:ext cx="2956047" cy="2511946"/>
          </a:xfrm>
          <a:prstGeom prst="rect">
            <a:avLst/>
          </a:prstGeom>
          <a:noFill/>
          <a:ln w="9525">
            <a:noFill/>
            <a:miter lim="800000"/>
            <a:headEnd/>
            <a:tailEnd/>
          </a:ln>
        </p:spPr>
      </p:pic>
      <p:sp>
        <p:nvSpPr>
          <p:cNvPr id="8" name="TextBox 7"/>
          <p:cNvSpPr txBox="1"/>
          <p:nvPr/>
        </p:nvSpPr>
        <p:spPr>
          <a:xfrm>
            <a:off x="323528" y="6165304"/>
            <a:ext cx="2736304" cy="646331"/>
          </a:xfrm>
          <a:prstGeom prst="rect">
            <a:avLst/>
          </a:prstGeom>
          <a:noFill/>
        </p:spPr>
        <p:txBody>
          <a:bodyPr wrap="square" rtlCol="0">
            <a:spAutoFit/>
          </a:bodyPr>
          <a:lstStyle/>
          <a:p>
            <a:r>
              <a:rPr lang="en-GB" dirty="0" smtClean="0">
                <a:solidFill>
                  <a:schemeClr val="bg1">
                    <a:lumMod val="50000"/>
                  </a:schemeClr>
                </a:solidFill>
              </a:rPr>
              <a:t>1930’s house in the Art Deco style, Luton</a:t>
            </a:r>
            <a:endParaRPr lang="en-GB" dirty="0">
              <a:solidFill>
                <a:schemeClr val="bg1">
                  <a:lumMod val="50000"/>
                </a:schemeClr>
              </a:solidFill>
            </a:endParaRPr>
          </a:p>
        </p:txBody>
      </p:sp>
      <p:pic>
        <p:nvPicPr>
          <p:cNvPr id="10244" name="Picture 4"/>
          <p:cNvPicPr>
            <a:picLocks noChangeAspect="1" noChangeArrowheads="1"/>
          </p:cNvPicPr>
          <p:nvPr/>
        </p:nvPicPr>
        <p:blipFill>
          <a:blip r:embed="rId4" cstate="print"/>
          <a:srcRect/>
          <a:stretch>
            <a:fillRect/>
          </a:stretch>
        </p:blipFill>
        <p:spPr bwMode="auto">
          <a:xfrm>
            <a:off x="3923928" y="620688"/>
            <a:ext cx="3528392" cy="2868319"/>
          </a:xfrm>
          <a:prstGeom prst="rect">
            <a:avLst/>
          </a:prstGeom>
          <a:noFill/>
          <a:ln w="9525">
            <a:noFill/>
            <a:miter lim="800000"/>
            <a:headEnd/>
            <a:tailEnd/>
          </a:ln>
        </p:spPr>
      </p:pic>
      <p:sp>
        <p:nvSpPr>
          <p:cNvPr id="10" name="TextBox 9"/>
          <p:cNvSpPr txBox="1"/>
          <p:nvPr/>
        </p:nvSpPr>
        <p:spPr>
          <a:xfrm>
            <a:off x="3923928" y="3573016"/>
            <a:ext cx="4320480" cy="369332"/>
          </a:xfrm>
          <a:prstGeom prst="rect">
            <a:avLst/>
          </a:prstGeom>
          <a:noFill/>
        </p:spPr>
        <p:txBody>
          <a:bodyPr wrap="square" rtlCol="0">
            <a:spAutoFit/>
          </a:bodyPr>
          <a:lstStyle/>
          <a:p>
            <a:r>
              <a:rPr lang="en-GB" dirty="0" smtClean="0">
                <a:solidFill>
                  <a:schemeClr val="bg1">
                    <a:lumMod val="50000"/>
                  </a:schemeClr>
                </a:solidFill>
              </a:rPr>
              <a:t>1930’s semi, with later garage addition</a:t>
            </a:r>
            <a:endParaRPr lang="en-GB" dirty="0">
              <a:solidFill>
                <a:schemeClr val="bg1">
                  <a:lumMod val="50000"/>
                </a:schemeClr>
              </a:solidFill>
            </a:endParaRPr>
          </a:p>
        </p:txBody>
      </p:sp>
      <p:pic>
        <p:nvPicPr>
          <p:cNvPr id="10245" name="Picture 5"/>
          <p:cNvPicPr>
            <a:picLocks noChangeAspect="1" noChangeArrowheads="1"/>
          </p:cNvPicPr>
          <p:nvPr/>
        </p:nvPicPr>
        <p:blipFill>
          <a:blip r:embed="rId5" cstate="print"/>
          <a:srcRect/>
          <a:stretch>
            <a:fillRect/>
          </a:stretch>
        </p:blipFill>
        <p:spPr bwMode="auto">
          <a:xfrm>
            <a:off x="4067944" y="3933056"/>
            <a:ext cx="3168352" cy="2109156"/>
          </a:xfrm>
          <a:prstGeom prst="rect">
            <a:avLst/>
          </a:prstGeom>
          <a:noFill/>
          <a:ln w="9525">
            <a:noFill/>
            <a:miter lim="800000"/>
            <a:headEnd/>
            <a:tailEnd/>
          </a:ln>
        </p:spPr>
      </p:pic>
      <p:sp>
        <p:nvSpPr>
          <p:cNvPr id="12" name="TextBox 11"/>
          <p:cNvSpPr txBox="1"/>
          <p:nvPr/>
        </p:nvSpPr>
        <p:spPr>
          <a:xfrm>
            <a:off x="3995936" y="6165304"/>
            <a:ext cx="4248472" cy="369332"/>
          </a:xfrm>
          <a:prstGeom prst="rect">
            <a:avLst/>
          </a:prstGeom>
          <a:noFill/>
        </p:spPr>
        <p:txBody>
          <a:bodyPr wrap="square" rtlCol="0">
            <a:spAutoFit/>
          </a:bodyPr>
          <a:lstStyle/>
          <a:p>
            <a:r>
              <a:rPr lang="en-GB" dirty="0" smtClean="0">
                <a:solidFill>
                  <a:schemeClr val="bg1">
                    <a:lumMod val="50000"/>
                  </a:schemeClr>
                </a:solidFill>
              </a:rPr>
              <a:t>Rear of Sunray Villa, Port Talbot</a:t>
            </a:r>
            <a:endParaRPr lang="en-GB" dirty="0">
              <a:solidFill>
                <a:schemeClr val="bg1">
                  <a:lumMod val="50000"/>
                </a:schemeClr>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899592" y="1772816"/>
            <a:ext cx="7344816" cy="4680520"/>
          </a:xfrm>
        </p:spPr>
        <p:txBody>
          <a:bodyPr>
            <a:normAutofit fontScale="92500" lnSpcReduction="10000"/>
          </a:bodyPr>
          <a:lstStyle/>
          <a:p>
            <a:pPr algn="l"/>
            <a:r>
              <a:rPr lang="en-GB" sz="3600" dirty="0" smtClean="0"/>
              <a:t>1950’s</a:t>
            </a:r>
          </a:p>
          <a:p>
            <a:pPr algn="just"/>
            <a:r>
              <a:rPr lang="en-GB" dirty="0" smtClean="0"/>
              <a:t>Houses were smaller than pre-war ones and American influences were beginning to appear internally.</a:t>
            </a:r>
          </a:p>
          <a:p>
            <a:pPr algn="just"/>
            <a:r>
              <a:rPr lang="en-GB" dirty="0" smtClean="0"/>
              <a:t>This was the age of the consumer. The post-war boom brought massive changes in the home; it was out with the old and in with the new. Open-plan living was introduced, and the fitted kitchen with its brand new appliances was the housewife's domain. </a:t>
            </a:r>
          </a:p>
          <a:p>
            <a:pPr algn="just"/>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1266" name="Picture 2"/>
          <p:cNvPicPr>
            <a:picLocks noChangeAspect="1" noChangeArrowheads="1"/>
          </p:cNvPicPr>
          <p:nvPr/>
        </p:nvPicPr>
        <p:blipFill>
          <a:blip r:embed="rId2" cstate="print"/>
          <a:srcRect/>
          <a:stretch>
            <a:fillRect/>
          </a:stretch>
        </p:blipFill>
        <p:spPr bwMode="auto">
          <a:xfrm>
            <a:off x="683568" y="1340768"/>
            <a:ext cx="3219676" cy="2402582"/>
          </a:xfrm>
          <a:prstGeom prst="rect">
            <a:avLst/>
          </a:prstGeom>
          <a:noFill/>
          <a:ln w="9525">
            <a:noFill/>
            <a:miter lim="800000"/>
            <a:headEnd/>
            <a:tailEnd/>
          </a:ln>
        </p:spPr>
      </p:pic>
      <p:pic>
        <p:nvPicPr>
          <p:cNvPr id="11267" name="Picture 3"/>
          <p:cNvPicPr>
            <a:picLocks noChangeAspect="1" noChangeArrowheads="1"/>
          </p:cNvPicPr>
          <p:nvPr/>
        </p:nvPicPr>
        <p:blipFill>
          <a:blip r:embed="rId3" cstate="print"/>
          <a:srcRect/>
          <a:stretch>
            <a:fillRect/>
          </a:stretch>
        </p:blipFill>
        <p:spPr bwMode="auto">
          <a:xfrm>
            <a:off x="4355976" y="3140968"/>
            <a:ext cx="3649588" cy="2439141"/>
          </a:xfrm>
          <a:prstGeom prst="rect">
            <a:avLst/>
          </a:prstGeom>
          <a:noFill/>
          <a:ln w="9525">
            <a:noFill/>
            <a:miter lim="800000"/>
            <a:headEnd/>
            <a:tailEnd/>
          </a:ln>
        </p:spPr>
      </p:pic>
      <p:pic>
        <p:nvPicPr>
          <p:cNvPr id="11268" name="Picture 4"/>
          <p:cNvPicPr>
            <a:picLocks noChangeAspect="1" noChangeArrowheads="1"/>
          </p:cNvPicPr>
          <p:nvPr/>
        </p:nvPicPr>
        <p:blipFill>
          <a:blip r:embed="rId4" cstate="print"/>
          <a:srcRect/>
          <a:stretch>
            <a:fillRect/>
          </a:stretch>
        </p:blipFill>
        <p:spPr bwMode="auto">
          <a:xfrm>
            <a:off x="899592" y="3933056"/>
            <a:ext cx="3388419" cy="242029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4338" name="Picture 2"/>
          <p:cNvPicPr>
            <a:picLocks noChangeAspect="1" noChangeArrowheads="1"/>
          </p:cNvPicPr>
          <p:nvPr/>
        </p:nvPicPr>
        <p:blipFill>
          <a:blip r:embed="rId2" cstate="print"/>
          <a:srcRect/>
          <a:stretch>
            <a:fillRect/>
          </a:stretch>
        </p:blipFill>
        <p:spPr bwMode="auto">
          <a:xfrm>
            <a:off x="323528" y="260648"/>
            <a:ext cx="5533469" cy="3995341"/>
          </a:xfrm>
          <a:prstGeom prst="rect">
            <a:avLst/>
          </a:prstGeom>
          <a:noFill/>
          <a:ln w="9525">
            <a:noFill/>
            <a:miter lim="800000"/>
            <a:headEnd/>
            <a:tailEnd/>
          </a:ln>
        </p:spPr>
      </p:pic>
      <p:pic>
        <p:nvPicPr>
          <p:cNvPr id="14339" name="Picture 3"/>
          <p:cNvPicPr>
            <a:picLocks noChangeAspect="1" noChangeArrowheads="1"/>
          </p:cNvPicPr>
          <p:nvPr/>
        </p:nvPicPr>
        <p:blipFill>
          <a:blip r:embed="rId3" cstate="print"/>
          <a:srcRect/>
          <a:stretch>
            <a:fillRect/>
          </a:stretch>
        </p:blipFill>
        <p:spPr bwMode="auto">
          <a:xfrm>
            <a:off x="5652120" y="3573016"/>
            <a:ext cx="3009900" cy="2924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FF0000"/>
                </a:solidFill>
              </a:rPr>
              <a:t>Non-Traditional Housing of the 1940’s-1950’s</a:t>
            </a:r>
            <a:endParaRPr lang="en-GB" dirty="0">
              <a:solidFill>
                <a:srgbClr val="FF0000"/>
              </a:solidFill>
            </a:endParaRPr>
          </a:p>
        </p:txBody>
      </p:sp>
      <p:pic>
        <p:nvPicPr>
          <p:cNvPr id="15362" name="Picture 2"/>
          <p:cNvPicPr>
            <a:picLocks noChangeAspect="1" noChangeArrowheads="1"/>
          </p:cNvPicPr>
          <p:nvPr/>
        </p:nvPicPr>
        <p:blipFill>
          <a:blip r:embed="rId2" cstate="print"/>
          <a:srcRect/>
          <a:stretch>
            <a:fillRect/>
          </a:stretch>
        </p:blipFill>
        <p:spPr bwMode="auto">
          <a:xfrm>
            <a:off x="467544" y="1196752"/>
            <a:ext cx="3251220" cy="2781871"/>
          </a:xfrm>
          <a:prstGeom prst="rect">
            <a:avLst/>
          </a:prstGeom>
          <a:noFill/>
          <a:ln w="9525">
            <a:noFill/>
            <a:miter lim="800000"/>
            <a:headEnd/>
            <a:tailEnd/>
          </a:ln>
        </p:spPr>
      </p:pic>
      <p:sp>
        <p:nvSpPr>
          <p:cNvPr id="6" name="TextBox 5"/>
          <p:cNvSpPr txBox="1"/>
          <p:nvPr/>
        </p:nvSpPr>
        <p:spPr>
          <a:xfrm>
            <a:off x="4067944" y="1988840"/>
            <a:ext cx="4032448" cy="1200329"/>
          </a:xfrm>
          <a:prstGeom prst="rect">
            <a:avLst/>
          </a:prstGeom>
          <a:noFill/>
        </p:spPr>
        <p:txBody>
          <a:bodyPr wrap="square" rtlCol="0">
            <a:spAutoFit/>
          </a:bodyPr>
          <a:lstStyle/>
          <a:p>
            <a:r>
              <a:rPr lang="en-GB" dirty="0" err="1" smtClean="0">
                <a:solidFill>
                  <a:schemeClr val="bg1">
                    <a:lumMod val="50000"/>
                  </a:schemeClr>
                </a:solidFill>
              </a:rPr>
              <a:t>Airey</a:t>
            </a:r>
            <a:r>
              <a:rPr lang="en-GB" dirty="0" smtClean="0">
                <a:solidFill>
                  <a:schemeClr val="bg1">
                    <a:lumMod val="50000"/>
                  </a:schemeClr>
                </a:solidFill>
              </a:rPr>
              <a:t> houses shown in their traditional concrete panel design. Over 26000 houses were built in England and Wales between 1945-55.</a:t>
            </a:r>
            <a:endParaRPr lang="en-GB" dirty="0">
              <a:solidFill>
                <a:schemeClr val="bg1">
                  <a:lumMod val="50000"/>
                </a:schemeClr>
              </a:solidFill>
            </a:endParaRPr>
          </a:p>
        </p:txBody>
      </p:sp>
      <p:pic>
        <p:nvPicPr>
          <p:cNvPr id="15363" name="Picture 3"/>
          <p:cNvPicPr>
            <a:picLocks noGrp="1" noChangeAspect="1" noChangeArrowheads="1"/>
          </p:cNvPicPr>
          <p:nvPr>
            <p:ph idx="1"/>
          </p:nvPr>
        </p:nvPicPr>
        <p:blipFill>
          <a:blip r:embed="rId3" cstate="print"/>
          <a:srcRect/>
          <a:stretch>
            <a:fillRect/>
          </a:stretch>
        </p:blipFill>
        <p:spPr bwMode="auto">
          <a:xfrm>
            <a:off x="5220072" y="3645024"/>
            <a:ext cx="3210939" cy="2115442"/>
          </a:xfrm>
          <a:prstGeom prst="rect">
            <a:avLst/>
          </a:prstGeom>
          <a:noFill/>
          <a:ln w="9525">
            <a:noFill/>
            <a:miter lim="800000"/>
            <a:headEnd/>
            <a:tailEnd/>
          </a:ln>
        </p:spPr>
      </p:pic>
      <p:sp>
        <p:nvSpPr>
          <p:cNvPr id="8" name="TextBox 7"/>
          <p:cNvSpPr txBox="1"/>
          <p:nvPr/>
        </p:nvSpPr>
        <p:spPr>
          <a:xfrm>
            <a:off x="5220072" y="5877272"/>
            <a:ext cx="3096344" cy="369332"/>
          </a:xfrm>
          <a:prstGeom prst="rect">
            <a:avLst/>
          </a:prstGeom>
          <a:noFill/>
        </p:spPr>
        <p:txBody>
          <a:bodyPr wrap="square" rtlCol="0">
            <a:spAutoFit/>
          </a:bodyPr>
          <a:lstStyle/>
          <a:p>
            <a:r>
              <a:rPr lang="en-GB" dirty="0" smtClean="0">
                <a:solidFill>
                  <a:schemeClr val="bg1">
                    <a:lumMod val="50000"/>
                  </a:schemeClr>
                </a:solidFill>
              </a:rPr>
              <a:t>The Halifax (the tin box)</a:t>
            </a:r>
            <a:endParaRPr lang="en-GB" dirty="0">
              <a:solidFill>
                <a:schemeClr val="bg1">
                  <a:lumMod val="50000"/>
                </a:schemeClr>
              </a:solidFill>
            </a:endParaRPr>
          </a:p>
        </p:txBody>
      </p:sp>
      <p:pic>
        <p:nvPicPr>
          <p:cNvPr id="15364" name="Picture 4"/>
          <p:cNvPicPr>
            <a:picLocks noChangeAspect="1" noChangeArrowheads="1"/>
          </p:cNvPicPr>
          <p:nvPr/>
        </p:nvPicPr>
        <p:blipFill>
          <a:blip r:embed="rId4" cstate="print"/>
          <a:srcRect/>
          <a:stretch>
            <a:fillRect/>
          </a:stretch>
        </p:blipFill>
        <p:spPr bwMode="auto">
          <a:xfrm>
            <a:off x="827584" y="4077072"/>
            <a:ext cx="3593207" cy="2030080"/>
          </a:xfrm>
          <a:prstGeom prst="rect">
            <a:avLst/>
          </a:prstGeom>
          <a:noFill/>
          <a:ln w="9525">
            <a:noFill/>
            <a:miter lim="800000"/>
            <a:headEnd/>
            <a:tailEnd/>
          </a:ln>
        </p:spPr>
      </p:pic>
      <p:sp>
        <p:nvSpPr>
          <p:cNvPr id="10" name="TextBox 9"/>
          <p:cNvSpPr txBox="1"/>
          <p:nvPr/>
        </p:nvSpPr>
        <p:spPr>
          <a:xfrm>
            <a:off x="827584" y="6237312"/>
            <a:ext cx="3600400" cy="369332"/>
          </a:xfrm>
          <a:prstGeom prst="rect">
            <a:avLst/>
          </a:prstGeom>
          <a:noFill/>
        </p:spPr>
        <p:txBody>
          <a:bodyPr wrap="square" rtlCol="0">
            <a:spAutoFit/>
          </a:bodyPr>
          <a:lstStyle/>
          <a:p>
            <a:r>
              <a:rPr lang="en-GB" dirty="0" smtClean="0"/>
              <a:t>The ‘Cornish’</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899592" y="1772816"/>
            <a:ext cx="7344816" cy="4680520"/>
          </a:xfrm>
        </p:spPr>
        <p:txBody>
          <a:bodyPr>
            <a:normAutofit fontScale="92500" lnSpcReduction="20000"/>
          </a:bodyPr>
          <a:lstStyle/>
          <a:p>
            <a:pPr algn="l"/>
            <a:r>
              <a:rPr lang="en-GB" sz="3600" dirty="0" smtClean="0"/>
              <a:t>1960’s</a:t>
            </a:r>
          </a:p>
          <a:p>
            <a:pPr algn="just"/>
            <a:r>
              <a:rPr lang="en-GB" dirty="0" smtClean="0"/>
              <a:t>Houses were usually simpler in style. Pre-war housing had followed a style known as "Mock Tudor". Houses had featured oak beams, pebble-dashing and large bay windows. They were much criticised by the architectural establishment of the time, but were what the people liked. Through the fifties, and increasingly in the sixties, fashions changed. Everything that had gone before was abandoned in favour of a brave new world.</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2290" name="Picture 2"/>
          <p:cNvPicPr>
            <a:picLocks noChangeAspect="1" noChangeArrowheads="1"/>
          </p:cNvPicPr>
          <p:nvPr/>
        </p:nvPicPr>
        <p:blipFill>
          <a:blip r:embed="rId2" cstate="print"/>
          <a:srcRect/>
          <a:stretch>
            <a:fillRect/>
          </a:stretch>
        </p:blipFill>
        <p:spPr bwMode="auto">
          <a:xfrm>
            <a:off x="5076056" y="692696"/>
            <a:ext cx="3769593" cy="2521015"/>
          </a:xfrm>
          <a:prstGeom prst="rect">
            <a:avLst/>
          </a:prstGeom>
          <a:noFill/>
          <a:ln w="9525">
            <a:noFill/>
            <a:miter lim="800000"/>
            <a:headEnd/>
            <a:tailEnd/>
          </a:ln>
        </p:spPr>
      </p:pic>
      <p:pic>
        <p:nvPicPr>
          <p:cNvPr id="12291" name="Picture 3"/>
          <p:cNvPicPr>
            <a:picLocks noChangeAspect="1" noChangeArrowheads="1"/>
          </p:cNvPicPr>
          <p:nvPr/>
        </p:nvPicPr>
        <p:blipFill>
          <a:blip r:embed="rId3" cstate="print"/>
          <a:srcRect/>
          <a:stretch>
            <a:fillRect/>
          </a:stretch>
        </p:blipFill>
        <p:spPr bwMode="auto">
          <a:xfrm>
            <a:off x="539552" y="3645024"/>
            <a:ext cx="3109143" cy="2159917"/>
          </a:xfrm>
          <a:prstGeom prst="rect">
            <a:avLst/>
          </a:prstGeom>
          <a:noFill/>
          <a:ln w="9525">
            <a:noFill/>
            <a:miter lim="800000"/>
            <a:headEnd/>
            <a:tailEnd/>
          </a:ln>
        </p:spPr>
      </p:pic>
      <p:pic>
        <p:nvPicPr>
          <p:cNvPr id="12292" name="Picture 4"/>
          <p:cNvPicPr>
            <a:picLocks noGrp="1" noChangeAspect="1" noChangeArrowheads="1"/>
          </p:cNvPicPr>
          <p:nvPr>
            <p:ph idx="1"/>
          </p:nvPr>
        </p:nvPicPr>
        <p:blipFill>
          <a:blip r:embed="rId4" cstate="print"/>
          <a:srcRect/>
          <a:stretch>
            <a:fillRect/>
          </a:stretch>
        </p:blipFill>
        <p:spPr bwMode="auto">
          <a:xfrm>
            <a:off x="5004048" y="4077072"/>
            <a:ext cx="2985715" cy="2004762"/>
          </a:xfrm>
          <a:prstGeom prst="rect">
            <a:avLst/>
          </a:prstGeom>
          <a:noFill/>
          <a:ln w="9525">
            <a:noFill/>
            <a:miter lim="800000"/>
            <a:headEnd/>
            <a:tailEnd/>
          </a:ln>
        </p:spPr>
      </p:pic>
      <p:pic>
        <p:nvPicPr>
          <p:cNvPr id="12293" name="Picture 5"/>
          <p:cNvPicPr>
            <a:picLocks noChangeAspect="1" noChangeArrowheads="1"/>
          </p:cNvPicPr>
          <p:nvPr/>
        </p:nvPicPr>
        <p:blipFill>
          <a:blip r:embed="rId5" cstate="print"/>
          <a:srcRect/>
          <a:stretch>
            <a:fillRect/>
          </a:stretch>
        </p:blipFill>
        <p:spPr bwMode="auto">
          <a:xfrm>
            <a:off x="467544" y="0"/>
            <a:ext cx="4018698" cy="314096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899592" y="1772816"/>
            <a:ext cx="7344816" cy="4680520"/>
          </a:xfrm>
        </p:spPr>
        <p:txBody>
          <a:bodyPr>
            <a:normAutofit/>
          </a:bodyPr>
          <a:lstStyle/>
          <a:p>
            <a:pPr algn="l"/>
            <a:r>
              <a:rPr lang="en-GB" sz="3600" dirty="0" smtClean="0"/>
              <a:t>1970’s</a:t>
            </a:r>
          </a:p>
          <a:p>
            <a:pPr algn="just"/>
            <a:r>
              <a:rPr lang="en-GB" dirty="0" smtClean="0"/>
              <a:t>Mostly forgotten, 1970’s architecture was uninspiring. This era saw the idea of ‘living in the sky’ reach its peak, so to speak. Town centre redevelopment saw the first shopping precincts with town centre buildings bulldozed away forever. </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3314" name="Picture 2"/>
          <p:cNvPicPr>
            <a:picLocks noChangeAspect="1" noChangeArrowheads="1"/>
          </p:cNvPicPr>
          <p:nvPr/>
        </p:nvPicPr>
        <p:blipFill>
          <a:blip r:embed="rId2" cstate="print"/>
          <a:srcRect/>
          <a:stretch>
            <a:fillRect/>
          </a:stretch>
        </p:blipFill>
        <p:spPr bwMode="auto">
          <a:xfrm>
            <a:off x="4211960" y="1556792"/>
            <a:ext cx="4536504" cy="2223602"/>
          </a:xfrm>
          <a:prstGeom prst="rect">
            <a:avLst/>
          </a:prstGeom>
          <a:noFill/>
          <a:ln w="9525">
            <a:noFill/>
            <a:miter lim="800000"/>
            <a:headEnd/>
            <a:tailEnd/>
          </a:ln>
        </p:spPr>
      </p:pic>
      <p:pic>
        <p:nvPicPr>
          <p:cNvPr id="13315" name="Picture 3"/>
          <p:cNvPicPr>
            <a:picLocks noChangeAspect="1" noChangeArrowheads="1"/>
          </p:cNvPicPr>
          <p:nvPr/>
        </p:nvPicPr>
        <p:blipFill>
          <a:blip r:embed="rId3" cstate="print"/>
          <a:srcRect/>
          <a:stretch>
            <a:fillRect/>
          </a:stretch>
        </p:blipFill>
        <p:spPr bwMode="auto">
          <a:xfrm>
            <a:off x="323528" y="332656"/>
            <a:ext cx="3387266" cy="2821881"/>
          </a:xfrm>
          <a:prstGeom prst="rect">
            <a:avLst/>
          </a:prstGeom>
          <a:noFill/>
          <a:ln w="9525">
            <a:noFill/>
            <a:miter lim="800000"/>
            <a:headEnd/>
            <a:tailEnd/>
          </a:ln>
        </p:spPr>
      </p:pic>
      <p:pic>
        <p:nvPicPr>
          <p:cNvPr id="13316" name="Picture 4"/>
          <p:cNvPicPr>
            <a:picLocks noGrp="1" noChangeAspect="1" noChangeArrowheads="1"/>
          </p:cNvPicPr>
          <p:nvPr>
            <p:ph idx="1"/>
          </p:nvPr>
        </p:nvPicPr>
        <p:blipFill>
          <a:blip r:embed="rId4" cstate="print"/>
          <a:srcRect/>
          <a:stretch>
            <a:fillRect/>
          </a:stretch>
        </p:blipFill>
        <p:spPr bwMode="auto">
          <a:xfrm>
            <a:off x="4427984" y="4077072"/>
            <a:ext cx="3038095" cy="2304762"/>
          </a:xfrm>
          <a:prstGeom prst="rect">
            <a:avLst/>
          </a:prstGeom>
          <a:noFill/>
          <a:ln w="9525">
            <a:noFill/>
            <a:miter lim="800000"/>
            <a:headEnd/>
            <a:tailEnd/>
          </a:ln>
        </p:spPr>
      </p:pic>
      <p:pic>
        <p:nvPicPr>
          <p:cNvPr id="13317" name="Picture 5"/>
          <p:cNvPicPr>
            <a:picLocks noChangeAspect="1" noChangeArrowheads="1"/>
          </p:cNvPicPr>
          <p:nvPr/>
        </p:nvPicPr>
        <p:blipFill>
          <a:blip r:embed="rId5" cstate="print"/>
          <a:srcRect/>
          <a:stretch>
            <a:fillRect/>
          </a:stretch>
        </p:blipFill>
        <p:spPr bwMode="auto">
          <a:xfrm>
            <a:off x="1115616" y="3284984"/>
            <a:ext cx="2613633" cy="311658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899592" y="1772816"/>
            <a:ext cx="7344816" cy="4680520"/>
          </a:xfrm>
        </p:spPr>
        <p:txBody>
          <a:bodyPr>
            <a:normAutofit lnSpcReduction="10000"/>
          </a:bodyPr>
          <a:lstStyle/>
          <a:p>
            <a:pPr algn="l"/>
            <a:r>
              <a:rPr lang="en-GB" sz="3600" dirty="0" smtClean="0"/>
              <a:t>1980’s -2000</a:t>
            </a:r>
          </a:p>
          <a:p>
            <a:pPr algn="just"/>
            <a:r>
              <a:rPr lang="en-GB" dirty="0" smtClean="0"/>
              <a:t>Housing in this period was characterised by more complex interiors. Due to the massive rise in fuel prices, designers became more aware of insulation. Whilst secondary double glazing was a feature of the late 1970’s, the 1980’s saw double glazed units being installed as standard. Cavity wall insulation appeared as standard.</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7904" y="260648"/>
            <a:ext cx="8229600" cy="1143000"/>
          </a:xfrm>
        </p:spPr>
        <p:txBody>
          <a:bodyPr/>
          <a:lstStyle/>
          <a:p>
            <a:endParaRPr lang="en-GB" dirty="0"/>
          </a:p>
        </p:txBody>
      </p:sp>
      <p:sp>
        <p:nvSpPr>
          <p:cNvPr id="3" name="Content Placeholder 2"/>
          <p:cNvSpPr>
            <a:spLocks noGrp="1"/>
          </p:cNvSpPr>
          <p:nvPr>
            <p:ph idx="1"/>
          </p:nvPr>
        </p:nvSpPr>
        <p:spPr>
          <a:xfrm>
            <a:off x="395536" y="332656"/>
            <a:ext cx="8229600" cy="4525963"/>
          </a:xfrm>
        </p:spPr>
        <p:txBody>
          <a:bodyPr/>
          <a:lstStyle/>
          <a:p>
            <a:pPr>
              <a:buNone/>
            </a:pPr>
            <a:r>
              <a:rPr lang="en-GB" dirty="0" smtClean="0">
                <a:solidFill>
                  <a:schemeClr val="bg1">
                    <a:lumMod val="50000"/>
                  </a:schemeClr>
                </a:solidFill>
              </a:rPr>
              <a:t>From the 1970’s to the 1990’s homes saw a remarkable increase of 5.5° in temperature because of the increased energy efficiency.</a:t>
            </a:r>
          </a:p>
          <a:p>
            <a:pPr>
              <a:buNone/>
            </a:pPr>
            <a:r>
              <a:rPr lang="en-GB" dirty="0" smtClean="0">
                <a:solidFill>
                  <a:schemeClr val="bg1">
                    <a:lumMod val="50000"/>
                  </a:schemeClr>
                </a:solidFill>
              </a:rPr>
              <a:t>Central heating was standard.</a:t>
            </a:r>
          </a:p>
          <a:p>
            <a:pPr>
              <a:buNone/>
            </a:pPr>
            <a:r>
              <a:rPr lang="en-GB" dirty="0" smtClean="0">
                <a:solidFill>
                  <a:schemeClr val="bg1">
                    <a:lumMod val="50000"/>
                  </a:schemeClr>
                </a:solidFill>
              </a:rPr>
              <a:t>The kitchen became the most important room in the home, a place to cook, eat and entertain.</a:t>
            </a:r>
          </a:p>
          <a:p>
            <a:pPr>
              <a:buNone/>
            </a:pPr>
            <a:r>
              <a:rPr lang="en-GB" dirty="0" smtClean="0">
                <a:solidFill>
                  <a:schemeClr val="bg1">
                    <a:lumMod val="50000"/>
                  </a:schemeClr>
                </a:solidFill>
              </a:rPr>
              <a:t>Kitchen/Diners became more popular.</a:t>
            </a:r>
          </a:p>
          <a:p>
            <a:pPr>
              <a:buNone/>
            </a:pPr>
            <a:r>
              <a:rPr lang="en-GB" dirty="0" smtClean="0">
                <a:solidFill>
                  <a:schemeClr val="bg1">
                    <a:lumMod val="50000"/>
                  </a:schemeClr>
                </a:solidFill>
              </a:rPr>
              <a:t>Housing density increased per acre.</a:t>
            </a:r>
            <a:endParaRPr lang="en-GB" dirty="0">
              <a:solidFill>
                <a:schemeClr val="bg1">
                  <a:lumMod val="50000"/>
                </a:schemeClr>
              </a:solidFill>
            </a:endParaRPr>
          </a:p>
        </p:txBody>
      </p:sp>
      <p:pic>
        <p:nvPicPr>
          <p:cNvPr id="4" name="Picture 2"/>
          <p:cNvPicPr>
            <a:picLocks noChangeAspect="1" noChangeArrowheads="1"/>
          </p:cNvPicPr>
          <p:nvPr/>
        </p:nvPicPr>
        <p:blipFill>
          <a:blip r:embed="rId2" cstate="print"/>
          <a:srcRect/>
          <a:stretch>
            <a:fillRect/>
          </a:stretch>
        </p:blipFill>
        <p:spPr bwMode="auto">
          <a:xfrm>
            <a:off x="6516216" y="4005064"/>
            <a:ext cx="2304256" cy="25573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normAutofit/>
          </a:bodyPr>
          <a:lstStyle/>
          <a:p>
            <a:r>
              <a:rPr lang="en-GB" dirty="0" smtClean="0">
                <a:solidFill>
                  <a:srgbClr val="FF0000"/>
                </a:solidFill>
              </a:rPr>
              <a:t>From the Georgian Period</a:t>
            </a:r>
            <a:br>
              <a:rPr lang="en-GB" dirty="0" smtClean="0">
                <a:solidFill>
                  <a:srgbClr val="FF0000"/>
                </a:solidFill>
              </a:rPr>
            </a:br>
            <a:r>
              <a:rPr lang="en-GB" dirty="0" smtClean="0">
                <a:solidFill>
                  <a:srgbClr val="FF0000"/>
                </a:solidFill>
              </a:rPr>
              <a:t> to 2016</a:t>
            </a:r>
            <a:endParaRPr lang="en-GB" dirty="0">
              <a:solidFill>
                <a:srgbClr val="FF0000"/>
              </a:solidFill>
            </a:endParaRPr>
          </a:p>
        </p:txBody>
      </p:sp>
      <p:sp>
        <p:nvSpPr>
          <p:cNvPr id="3" name="Subtitle 2"/>
          <p:cNvSpPr>
            <a:spLocks noGrp="1"/>
          </p:cNvSpPr>
          <p:nvPr>
            <p:ph type="subTitle" idx="1"/>
          </p:nvPr>
        </p:nvSpPr>
        <p:spPr>
          <a:xfrm>
            <a:off x="899592" y="1772816"/>
            <a:ext cx="7344816" cy="4680520"/>
          </a:xfrm>
        </p:spPr>
        <p:txBody>
          <a:bodyPr>
            <a:normAutofit lnSpcReduction="10000"/>
          </a:bodyPr>
          <a:lstStyle/>
          <a:p>
            <a:pPr algn="l"/>
            <a:r>
              <a:rPr lang="en-GB" sz="3600" dirty="0" smtClean="0"/>
              <a:t>2000 – to present</a:t>
            </a:r>
          </a:p>
          <a:p>
            <a:pPr algn="just"/>
            <a:r>
              <a:rPr lang="en-GB" dirty="0" smtClean="0"/>
              <a:t>We have seen modern housing copying earlier periods but with the advantage of greater insulation and security and a huge increase in comfort. The expectation nowadays is that the home will have more than one bathroom. The loft space has now become a living area, all that despite our actual internal and external area is 50% of a home 100years ago.</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7410" name="Picture 2"/>
          <p:cNvPicPr>
            <a:picLocks noChangeAspect="1" noChangeArrowheads="1"/>
          </p:cNvPicPr>
          <p:nvPr/>
        </p:nvPicPr>
        <p:blipFill>
          <a:blip r:embed="rId2" cstate="print"/>
          <a:srcRect/>
          <a:stretch>
            <a:fillRect/>
          </a:stretch>
        </p:blipFill>
        <p:spPr bwMode="auto">
          <a:xfrm>
            <a:off x="4860032" y="476672"/>
            <a:ext cx="4017723" cy="2949699"/>
          </a:xfrm>
          <a:prstGeom prst="rect">
            <a:avLst/>
          </a:prstGeom>
          <a:noFill/>
          <a:ln w="9525">
            <a:noFill/>
            <a:miter lim="800000"/>
            <a:headEnd/>
            <a:tailEnd/>
          </a:ln>
        </p:spPr>
      </p:pic>
      <p:pic>
        <p:nvPicPr>
          <p:cNvPr id="17411" name="Picture 3"/>
          <p:cNvPicPr>
            <a:picLocks noChangeAspect="1" noChangeArrowheads="1"/>
          </p:cNvPicPr>
          <p:nvPr/>
        </p:nvPicPr>
        <p:blipFill>
          <a:blip r:embed="rId3" cstate="print"/>
          <a:srcRect/>
          <a:stretch>
            <a:fillRect/>
          </a:stretch>
        </p:blipFill>
        <p:spPr bwMode="auto">
          <a:xfrm>
            <a:off x="539552" y="1340768"/>
            <a:ext cx="3338952" cy="2216845"/>
          </a:xfrm>
          <a:prstGeom prst="rect">
            <a:avLst/>
          </a:prstGeom>
          <a:noFill/>
          <a:ln w="9525">
            <a:noFill/>
            <a:miter lim="800000"/>
            <a:headEnd/>
            <a:tailEnd/>
          </a:ln>
        </p:spPr>
      </p:pic>
      <p:pic>
        <p:nvPicPr>
          <p:cNvPr id="17412" name="Picture 4"/>
          <p:cNvPicPr>
            <a:picLocks noChangeAspect="1" noChangeArrowheads="1"/>
          </p:cNvPicPr>
          <p:nvPr/>
        </p:nvPicPr>
        <p:blipFill>
          <a:blip r:embed="rId4" cstate="print"/>
          <a:srcRect/>
          <a:stretch>
            <a:fillRect/>
          </a:stretch>
        </p:blipFill>
        <p:spPr bwMode="auto">
          <a:xfrm>
            <a:off x="899592" y="3485520"/>
            <a:ext cx="4464496" cy="273099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Poundbury</a:t>
            </a:r>
            <a:r>
              <a:rPr lang="en-GB" dirty="0" smtClean="0"/>
              <a:t>, Dorset</a:t>
            </a:r>
            <a:endParaRPr lang="en-GB"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1520" y="1340768"/>
            <a:ext cx="4773321" cy="2665013"/>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797012">
            <a:off x="4472611" y="1579376"/>
            <a:ext cx="4283968" cy="2805545"/>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0399" y="3821123"/>
            <a:ext cx="3779912" cy="2501575"/>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803917">
            <a:off x="4476695" y="4309413"/>
            <a:ext cx="3491880" cy="2073573"/>
          </a:xfrm>
          <a:prstGeom prst="rect">
            <a:avLst/>
          </a:prstGeom>
        </p:spPr>
      </p:pic>
    </p:spTree>
    <p:extLst>
      <p:ext uri="{BB962C8B-B14F-4D97-AF65-F5344CB8AC3E}">
        <p14:creationId xmlns:p14="http://schemas.microsoft.com/office/powerpoint/2010/main" val="3531218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349</TotalTime>
  <Words>874</Words>
  <Application>Microsoft Office PowerPoint</Application>
  <PresentationFormat>On-screen Show (4:3)</PresentationFormat>
  <Paragraphs>88</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Office Theme</vt:lpstr>
      <vt:lpstr>From the Georgian Period  to 2016</vt:lpstr>
      <vt:lpstr>PowerPoint Presentation</vt:lpstr>
      <vt:lpstr>From the Georgian Period  to 2016</vt:lpstr>
      <vt:lpstr>PowerPoint Presentation</vt:lpstr>
      <vt:lpstr>PowerPoint Presentation</vt:lpstr>
      <vt:lpstr>PowerPoint Presentation</vt:lpstr>
      <vt:lpstr>From the Georgian Period  to 2016</vt:lpstr>
      <vt:lpstr>PowerPoint Presentation</vt:lpstr>
      <vt:lpstr>PowerPoint Presentation</vt:lpstr>
      <vt:lpstr>PowerPoint Presentation</vt:lpstr>
      <vt:lpstr>From the Georgian Period  to 2016</vt:lpstr>
      <vt:lpstr>PowerPoint Presentation</vt:lpstr>
      <vt:lpstr>From the Georgian Period  to 2016</vt:lpstr>
      <vt:lpstr>PowerPoint Presentation</vt:lpstr>
      <vt:lpstr>PowerPoint Presentation</vt:lpstr>
      <vt:lpstr>From the Georgian Period  to 2016</vt:lpstr>
      <vt:lpstr>PowerPoint Presentation</vt:lpstr>
      <vt:lpstr>From the Georgian Period  to 2016</vt:lpstr>
      <vt:lpstr>PowerPoint Presentation</vt:lpstr>
      <vt:lpstr>PowerPoint Presentation</vt:lpstr>
      <vt:lpstr>Non-Traditional Housing of the 1940’s-1950’s</vt:lpstr>
      <vt:lpstr>From the Georgian Period  to 2016</vt:lpstr>
      <vt:lpstr>PowerPoint Presentation</vt:lpstr>
      <vt:lpstr>From the Georgian Period  to 2016</vt:lpstr>
      <vt:lpstr>PowerPoint Presentation</vt:lpstr>
      <vt:lpstr>From the Georgian Period  to 2016</vt:lpstr>
      <vt:lpstr>PowerPoint Presentation</vt:lpstr>
      <vt:lpstr>From the Georgian Period  to 2016</vt:lpstr>
      <vt:lpstr>PowerPoint Presentation</vt:lpstr>
      <vt:lpstr>Poundbury, Dorset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Georgian Period  to 2016</dc:title>
  <dc:creator>Jeff</dc:creator>
  <cp:lastModifiedBy>Jeff</cp:lastModifiedBy>
  <cp:revision>47</cp:revision>
  <dcterms:created xsi:type="dcterms:W3CDTF">2016-01-03T11:10:04Z</dcterms:created>
  <dcterms:modified xsi:type="dcterms:W3CDTF">2016-11-01T10:59:55Z</dcterms:modified>
</cp:coreProperties>
</file>