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8"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364"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01E08A-6347-4303-829C-460B36C22DD8}" type="datetimeFigureOut">
              <a:rPr lang="en-US" smtClean="0"/>
              <a:t>3/8/2026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AA14CB-0729-453B-B04C-B781ECC027A0}" type="slidenum">
              <a:rPr lang="en-US" smtClean="0"/>
              <a:t>‹#›</a:t>
            </a:fld>
            <a:endParaRPr lang="en-US"/>
          </a:p>
        </p:txBody>
      </p:sp>
    </p:spTree>
    <p:extLst>
      <p:ext uri="{BB962C8B-B14F-4D97-AF65-F5344CB8AC3E}">
        <p14:creationId xmlns:p14="http://schemas.microsoft.com/office/powerpoint/2010/main" val="3675045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AA14CB-0729-453B-B04C-B781ECC027A0}" type="slidenum">
              <a:rPr lang="en-US" smtClean="0"/>
              <a:t>2</a:t>
            </a:fld>
            <a:endParaRPr lang="en-US"/>
          </a:p>
        </p:txBody>
      </p:sp>
    </p:spTree>
    <p:extLst>
      <p:ext uri="{BB962C8B-B14F-4D97-AF65-F5344CB8AC3E}">
        <p14:creationId xmlns:p14="http://schemas.microsoft.com/office/powerpoint/2010/main" val="2829912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E33737E-F4F7-469B-A64B-C14241E34761}"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88035B-1931-4F37-B7B9-7A38C50BDC40}"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8505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33737E-F4F7-469B-A64B-C14241E34761}"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88035B-1931-4F37-B7B9-7A38C50BDC40}" type="slidenum">
              <a:rPr lang="en-US" smtClean="0"/>
              <a:t>‹#›</a:t>
            </a:fld>
            <a:endParaRPr lang="en-US"/>
          </a:p>
        </p:txBody>
      </p:sp>
    </p:spTree>
    <p:extLst>
      <p:ext uri="{BB962C8B-B14F-4D97-AF65-F5344CB8AC3E}">
        <p14:creationId xmlns:p14="http://schemas.microsoft.com/office/powerpoint/2010/main" val="922361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E33737E-F4F7-469B-A64B-C14241E34761}"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88035B-1931-4F37-B7B9-7A38C50BDC40}"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7504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33737E-F4F7-469B-A64B-C14241E34761}"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88035B-1931-4F37-B7B9-7A38C50BDC40}" type="slidenum">
              <a:rPr lang="en-US" smtClean="0"/>
              <a:t>‹#›</a:t>
            </a:fld>
            <a:endParaRPr lang="en-US"/>
          </a:p>
        </p:txBody>
      </p:sp>
    </p:spTree>
    <p:extLst>
      <p:ext uri="{BB962C8B-B14F-4D97-AF65-F5344CB8AC3E}">
        <p14:creationId xmlns:p14="http://schemas.microsoft.com/office/powerpoint/2010/main" val="3152106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33737E-F4F7-469B-A64B-C14241E34761}" type="datetimeFigureOut">
              <a:rPr lang="en-US" smtClean="0"/>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588035B-1931-4F37-B7B9-7A38C50BDC40}" type="slidenum">
              <a:rPr lang="en-US" smtClean="0"/>
              <a:t>‹#›</a:t>
            </a:fld>
            <a:endParaRPr lang="en-US"/>
          </a:p>
        </p:txBody>
      </p:sp>
    </p:spTree>
    <p:extLst>
      <p:ext uri="{BB962C8B-B14F-4D97-AF65-F5344CB8AC3E}">
        <p14:creationId xmlns:p14="http://schemas.microsoft.com/office/powerpoint/2010/main" val="526776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33737E-F4F7-469B-A64B-C14241E34761}" type="datetimeFigureOut">
              <a:rPr lang="en-US" smtClean="0"/>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588035B-1931-4F37-B7B9-7A38C50BDC40}" type="slidenum">
              <a:rPr lang="en-US" smtClean="0"/>
              <a:t>‹#›</a:t>
            </a:fld>
            <a:endParaRPr lang="en-US"/>
          </a:p>
        </p:txBody>
      </p:sp>
    </p:spTree>
    <p:extLst>
      <p:ext uri="{BB962C8B-B14F-4D97-AF65-F5344CB8AC3E}">
        <p14:creationId xmlns:p14="http://schemas.microsoft.com/office/powerpoint/2010/main" val="278928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33737E-F4F7-469B-A64B-C14241E34761}" type="datetimeFigureOut">
              <a:rPr lang="en-US" smtClean="0"/>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588035B-1931-4F37-B7B9-7A38C50BDC40}" type="slidenum">
              <a:rPr lang="en-US" smtClean="0"/>
              <a:t>‹#›</a:t>
            </a:fld>
            <a:endParaRPr lang="en-US"/>
          </a:p>
        </p:txBody>
      </p:sp>
    </p:spTree>
    <p:extLst>
      <p:ext uri="{BB962C8B-B14F-4D97-AF65-F5344CB8AC3E}">
        <p14:creationId xmlns:p14="http://schemas.microsoft.com/office/powerpoint/2010/main" val="2363220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E33737E-F4F7-469B-A64B-C14241E34761}"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88035B-1931-4F37-B7B9-7A38C50BDC40}" type="slidenum">
              <a:rPr lang="en-US" smtClean="0"/>
              <a:t>‹#›</a:t>
            </a:fld>
            <a:endParaRPr lang="en-US"/>
          </a:p>
        </p:txBody>
      </p:sp>
    </p:spTree>
    <p:extLst>
      <p:ext uri="{BB962C8B-B14F-4D97-AF65-F5344CB8AC3E}">
        <p14:creationId xmlns:p14="http://schemas.microsoft.com/office/powerpoint/2010/main" val="719513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E33737E-F4F7-469B-A64B-C14241E34761}"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88035B-1931-4F37-B7B9-7A38C50BDC40}"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3973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33737E-F4F7-469B-A64B-C14241E34761}"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88035B-1931-4F37-B7B9-7A38C50BDC40}" type="slidenum">
              <a:rPr lang="en-US" smtClean="0"/>
              <a:t>‹#›</a:t>
            </a:fld>
            <a:endParaRPr lang="en-US"/>
          </a:p>
        </p:txBody>
      </p:sp>
    </p:spTree>
    <p:extLst>
      <p:ext uri="{BB962C8B-B14F-4D97-AF65-F5344CB8AC3E}">
        <p14:creationId xmlns:p14="http://schemas.microsoft.com/office/powerpoint/2010/main" val="1978450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33737E-F4F7-469B-A64B-C14241E34761}"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88035B-1931-4F37-B7B9-7A38C50BDC40}"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0073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E33737E-F4F7-469B-A64B-C14241E34761}" type="datetimeFigureOut">
              <a:rPr lang="en-US" smtClean="0"/>
              <a:t>3/8/2026</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588035B-1931-4F37-B7B9-7A38C50BDC40}"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49256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www.gartner.com/en/documents/5399863" TargetMode="External"/><Relationship Id="rId7"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idc.com/promo/wearablevendor" TargetMode="External"/><Relationship Id="rId5" Type="http://schemas.openxmlformats.org/officeDocument/2006/relationships/hyperlink" Target="https://investor.hp.com/news-events/news/news-details/2023/HP-Inc.-Reports-Fiscal-2023-Full-Year-and-Fourth-Quarter-Results/default.aspx" TargetMode="External"/><Relationship Id="rId4" Type="http://schemas.openxmlformats.org/officeDocument/2006/relationships/hyperlink" Target="https://www.hp.com/us-en/newsroom/press-releases/2021/hp-inc-announces-ambitious-climate-action-goals.html" TargetMode="Externa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t>HP Vitality: “Extending Productivity to Your Wrist”</a:t>
            </a:r>
            <a:br>
              <a:rPr lang="en-US" dirty="0"/>
            </a:br>
            <a:endParaRPr lang="en-GB" dirty="0"/>
          </a:p>
        </p:txBody>
      </p:sp>
      <p:sp>
        <p:nvSpPr>
          <p:cNvPr id="3" name="Content Placeholder 2"/>
          <p:cNvSpPr>
            <a:spLocks noGrp="1"/>
          </p:cNvSpPr>
          <p:nvPr>
            <p:ph idx="1"/>
          </p:nvPr>
        </p:nvSpPr>
        <p:spPr>
          <a:xfrm>
            <a:off x="3172408" y="2705878"/>
            <a:ext cx="6036906" cy="2976465"/>
          </a:xfrm>
        </p:spPr>
        <p:txBody>
          <a:bodyPr/>
          <a:lstStyle/>
          <a:p>
            <a:pPr algn="just"/>
            <a:r>
              <a:rPr lang="en-US" dirty="0"/>
              <a:t>Name       : Murali Krishna Reddy Rachamalla</a:t>
            </a:r>
          </a:p>
          <a:p>
            <a:pPr algn="just"/>
            <a:r>
              <a:rPr lang="en-US" dirty="0"/>
              <a:t>Student ID : 2507632</a:t>
            </a:r>
          </a:p>
          <a:p>
            <a:pPr algn="just"/>
            <a:r>
              <a:rPr lang="en-US" dirty="0"/>
              <a:t>Module     : Marketing Management</a:t>
            </a:r>
          </a:p>
          <a:p>
            <a:pPr algn="just"/>
            <a:r>
              <a:rPr lang="en-US" dirty="0"/>
              <a:t>Code        : LCMB7024</a:t>
            </a:r>
          </a:p>
          <a:p>
            <a:endParaRPr lang="en-GB" dirty="0"/>
          </a:p>
        </p:txBody>
      </p:sp>
    </p:spTree>
    <p:extLst>
      <p:ext uri="{BB962C8B-B14F-4D97-AF65-F5344CB8AC3E}">
        <p14:creationId xmlns:p14="http://schemas.microsoft.com/office/powerpoint/2010/main" val="1555227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FFC000"/>
        </a:solidFill>
        <a:effectLst/>
      </p:bgPr>
    </p:bg>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E31F6905-DB8F-8C5B-C1D3-4D13661E53F5}"/>
              </a:ext>
            </a:extLst>
          </p:cNvPr>
          <p:cNvSpPr/>
          <p:nvPr/>
        </p:nvSpPr>
        <p:spPr>
          <a:xfrm>
            <a:off x="2535381" y="-232570"/>
            <a:ext cx="5038899" cy="1412240"/>
          </a:xfrm>
          <a:prstGeom prst="ellipse">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4000" dirty="0">
              <a:ln>
                <a:solidFill>
                  <a:schemeClr val="accent4">
                    <a:lumMod val="20000"/>
                    <a:lumOff val="80000"/>
                  </a:schemeClr>
                </a:solidFill>
              </a:ln>
              <a:solidFill>
                <a:schemeClr val="tx1"/>
              </a:solidFill>
              <a:effectLst>
                <a:outerShdw blurRad="50800" dist="38100" dir="2700000" algn="tl" rotWithShape="0">
                  <a:prstClr val="black">
                    <a:alpha val="40000"/>
                  </a:prstClr>
                </a:outerShdw>
                <a:reflection blurRad="6350" stA="55000" endA="300" endPos="45500" dir="5400000" sy="-100000" algn="bl" rotWithShape="0"/>
              </a:effectLst>
            </a:endParaRPr>
          </a:p>
        </p:txBody>
      </p:sp>
      <p:sp>
        <p:nvSpPr>
          <p:cNvPr id="3" name="Rectangle 1">
            <a:extLst>
              <a:ext uri="{FF2B5EF4-FFF2-40B4-BE49-F238E27FC236}">
                <a16:creationId xmlns:a16="http://schemas.microsoft.com/office/drawing/2014/main" id="{D062C6A8-F819-DC57-340A-1E52828478A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4" name="Rectangle 2">
            <a:extLst>
              <a:ext uri="{FF2B5EF4-FFF2-40B4-BE49-F238E27FC236}">
                <a16:creationId xmlns:a16="http://schemas.microsoft.com/office/drawing/2014/main" id="{12A83DF6-C748-C212-3B39-8EE0BBFB2366}"/>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 name="Rectangle 3">
            <a:extLst>
              <a:ext uri="{FF2B5EF4-FFF2-40B4-BE49-F238E27FC236}">
                <a16:creationId xmlns:a16="http://schemas.microsoft.com/office/drawing/2014/main" id="{A1AC0B5D-4232-1614-6D87-21B0136DC779}"/>
              </a:ext>
            </a:extLst>
          </p:cNvPr>
          <p:cNvSpPr>
            <a:spLocks noChangeArrowheads="1"/>
          </p:cNvSpPr>
          <p:nvPr/>
        </p:nvSpPr>
        <p:spPr bwMode="auto">
          <a:xfrm>
            <a:off x="304800" y="304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 name="TextBox 8">
            <a:extLst>
              <a:ext uri="{FF2B5EF4-FFF2-40B4-BE49-F238E27FC236}">
                <a16:creationId xmlns:a16="http://schemas.microsoft.com/office/drawing/2014/main" id="{7DA159A8-A7A1-3C7C-8FAE-55214B9E2724}"/>
              </a:ext>
            </a:extLst>
          </p:cNvPr>
          <p:cNvSpPr txBox="1"/>
          <p:nvPr/>
        </p:nvSpPr>
        <p:spPr>
          <a:xfrm>
            <a:off x="3547256" y="977899"/>
            <a:ext cx="3920343" cy="2200602"/>
          </a:xfrm>
          <a:prstGeom prst="rect">
            <a:avLst/>
          </a:prstGeom>
          <a:noFill/>
        </p:spPr>
        <p:txBody>
          <a:bodyPr wrap="square">
            <a:spAutoFit/>
          </a:bodyPr>
          <a:lstStyle/>
          <a:p>
            <a:pPr algn="ctr"/>
            <a:r>
              <a:rPr lang="en-US" sz="1600" b="1" dirty="0"/>
              <a:t>Introduction to the Company and Brand Extension</a:t>
            </a:r>
          </a:p>
          <a:p>
            <a:pPr algn="ctr"/>
            <a:endParaRPr lang="en-US" sz="2800" dirty="0">
              <a:solidFill>
                <a:schemeClr val="accent2"/>
              </a:solidFill>
              <a:latin typeface="Bahnschrift Condensed" panose="020B0502040204020203" pitchFamily="34" charset="0"/>
            </a:endParaRPr>
          </a:p>
          <a:p>
            <a:pPr algn="just"/>
            <a:r>
              <a:rPr lang="en-US" sz="1100" dirty="0"/>
              <a:t>HP Inc., established in 1939, is a global technology leader in personal computing and printing, with fiscal 2023 net revenue of $53.7 billion (HP Inc., 2023). The brand extension, HP Vitality, introduces smartwatches integrating productivity tools like instant printing and health monitoring, leveraging HP's hardware expertise for professional users. This extends the brand into wearables, promising seamless ecosystem connectivity.</a:t>
            </a:r>
          </a:p>
        </p:txBody>
      </p:sp>
      <p:sp>
        <p:nvSpPr>
          <p:cNvPr id="11" name="TextBox 10">
            <a:extLst>
              <a:ext uri="{FF2B5EF4-FFF2-40B4-BE49-F238E27FC236}">
                <a16:creationId xmlns:a16="http://schemas.microsoft.com/office/drawing/2014/main" id="{1CA9D38C-A5F2-1CBD-19B7-6E7B0D08F710}"/>
              </a:ext>
            </a:extLst>
          </p:cNvPr>
          <p:cNvSpPr txBox="1"/>
          <p:nvPr/>
        </p:nvSpPr>
        <p:spPr>
          <a:xfrm>
            <a:off x="0" y="2208782"/>
            <a:ext cx="3267148" cy="4124206"/>
          </a:xfrm>
          <a:prstGeom prst="rect">
            <a:avLst/>
          </a:prstGeom>
          <a:noFill/>
        </p:spPr>
        <p:txBody>
          <a:bodyPr wrap="square">
            <a:spAutoFit/>
          </a:bodyPr>
          <a:lstStyle/>
          <a:p>
            <a:pPr algn="ctr"/>
            <a:r>
              <a:rPr lang="en-US" dirty="0">
                <a:latin typeface="ADLaM Display" panose="02010000000000000000" pitchFamily="2" charset="0"/>
                <a:ea typeface="ADLaM Display" panose="02010000000000000000" pitchFamily="2" charset="0"/>
                <a:cs typeface="ADLaM Display" panose="02010000000000000000" pitchFamily="2" charset="0"/>
              </a:rPr>
              <a:t>Market Appeal and Emerging Trends</a:t>
            </a:r>
          </a:p>
          <a:p>
            <a:r>
              <a:rPr lang="en-US" sz="1600" dirty="0"/>
              <a:t>HP Vitality appeals to hybrid workers amid rising remote work trends, with the wearables market projected to reach 644 million units and $90 billion by 2028 (Gartner, 2024). It addresses health awareness post-COVID, offering AI-driven stress tracking and app integration, attracting professionals seeking efficiency. Investors benefit from 9.6% year-over-year growth potential (IDC, 2025), while customers gain reliable, value-added tech.</a:t>
            </a:r>
          </a:p>
          <a:p>
            <a:pPr algn="just"/>
            <a:endParaRPr lang="en-US"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17" name="TextBox 16">
            <a:extLst>
              <a:ext uri="{FF2B5EF4-FFF2-40B4-BE49-F238E27FC236}">
                <a16:creationId xmlns:a16="http://schemas.microsoft.com/office/drawing/2014/main" id="{8431255F-F488-266F-7D81-5522C7828929}"/>
              </a:ext>
            </a:extLst>
          </p:cNvPr>
          <p:cNvSpPr txBox="1"/>
          <p:nvPr/>
        </p:nvSpPr>
        <p:spPr>
          <a:xfrm>
            <a:off x="7664305" y="1732258"/>
            <a:ext cx="4617720" cy="2800767"/>
          </a:xfrm>
          <a:prstGeom prst="rect">
            <a:avLst/>
          </a:prstGeom>
          <a:noFill/>
        </p:spPr>
        <p:txBody>
          <a:bodyPr wrap="square">
            <a:spAutoFit/>
          </a:bodyPr>
          <a:lstStyle/>
          <a:p>
            <a:pPr algn="ctr"/>
            <a:r>
              <a:rPr lang="en-GB" sz="1600" b="1" dirty="0"/>
              <a:t>Alignment with Sustainability Goals</a:t>
            </a:r>
          </a:p>
          <a:p>
            <a:r>
              <a:rPr lang="en-US" sz="1600" dirty="0"/>
              <a:t>HP Vitality uses 50% recycled materials and energy-efficient components, supporting HP's net zero greenhouse gas emissions goal by 2040 (HP Inc., 2021). This reduces e-waste through circular design, aligning with consumer demand for eco-friendly products. For investors, it enhances brand value; for customers, it promotes sustainable living without compromising performance.</a:t>
            </a:r>
          </a:p>
          <a:p>
            <a:pPr algn="just"/>
            <a:endParaRPr lang="en-GB" sz="1600" b="1" dirty="0"/>
          </a:p>
          <a:p>
            <a:pPr algn="ctr"/>
            <a:endParaRPr lang="en-US" sz="1600" dirty="0">
              <a:latin typeface="Book Antiqua" panose="02040602050305030304" pitchFamily="18" charset="0"/>
            </a:endParaRPr>
          </a:p>
        </p:txBody>
      </p:sp>
      <p:sp>
        <p:nvSpPr>
          <p:cNvPr id="18" name="Rectangle 4">
            <a:extLst>
              <a:ext uri="{FF2B5EF4-FFF2-40B4-BE49-F238E27FC236}">
                <a16:creationId xmlns:a16="http://schemas.microsoft.com/office/drawing/2014/main" id="{BC5B2D32-4E89-FD31-223E-DE2F0B946B48}"/>
              </a:ext>
            </a:extLst>
          </p:cNvPr>
          <p:cNvSpPr>
            <a:spLocks noChangeArrowheads="1"/>
          </p:cNvSpPr>
          <p:nvPr/>
        </p:nvSpPr>
        <p:spPr bwMode="auto">
          <a:xfrm>
            <a:off x="45720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9" name="Rectangle 5">
            <a:extLst>
              <a:ext uri="{FF2B5EF4-FFF2-40B4-BE49-F238E27FC236}">
                <a16:creationId xmlns:a16="http://schemas.microsoft.com/office/drawing/2014/main" id="{6A445B82-EF31-2D89-34F5-3F82C9236783}"/>
              </a:ext>
            </a:extLst>
          </p:cNvPr>
          <p:cNvSpPr>
            <a:spLocks noChangeArrowheads="1"/>
          </p:cNvSpPr>
          <p:nvPr/>
        </p:nvSpPr>
        <p:spPr bwMode="auto">
          <a:xfrm>
            <a:off x="2987040" y="147935"/>
            <a:ext cx="439568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a:r>
              <a:rPr lang="en-US" b="1" dirty="0"/>
              <a:t>HP Vitality: “Extending Productivity to Your Wrist”</a:t>
            </a:r>
          </a:p>
          <a:p>
            <a:pPr algn="ctr"/>
            <a:endParaRPr lang="en-US" b="1" dirty="0"/>
          </a:p>
        </p:txBody>
      </p:sp>
      <p:sp>
        <p:nvSpPr>
          <p:cNvPr id="16" name="TextBox 15"/>
          <p:cNvSpPr txBox="1"/>
          <p:nvPr/>
        </p:nvSpPr>
        <p:spPr>
          <a:xfrm>
            <a:off x="262364" y="147936"/>
            <a:ext cx="2230581" cy="1413164"/>
          </a:xfrm>
          <a:prstGeom prst="rect">
            <a:avLst/>
          </a:prstGeom>
          <a:noFill/>
        </p:spPr>
        <p:txBody>
          <a:bodyPr wrap="square" rtlCol="0">
            <a:spAutoFit/>
          </a:bodyPr>
          <a:lstStyle/>
          <a:p>
            <a:endParaRPr lang="en-GB" dirty="0"/>
          </a:p>
        </p:txBody>
      </p:sp>
      <p:sp>
        <p:nvSpPr>
          <p:cNvPr id="26" name="TextBox 25"/>
          <p:cNvSpPr txBox="1"/>
          <p:nvPr/>
        </p:nvSpPr>
        <p:spPr>
          <a:xfrm>
            <a:off x="7928543" y="4369762"/>
            <a:ext cx="3662795" cy="2585323"/>
          </a:xfrm>
          <a:prstGeom prst="rect">
            <a:avLst/>
          </a:prstGeom>
          <a:noFill/>
        </p:spPr>
        <p:txBody>
          <a:bodyPr wrap="square" rtlCol="0">
            <a:spAutoFit/>
          </a:bodyPr>
          <a:lstStyle/>
          <a:p>
            <a:pPr algn="ctr"/>
            <a:r>
              <a:rPr lang="en-AU" dirty="0">
                <a:latin typeface="Bahnschrift" panose="020B0502040204020203" pitchFamily="34" charset="0"/>
              </a:rPr>
              <a:t>References</a:t>
            </a:r>
          </a:p>
          <a:p>
            <a:r>
              <a:rPr lang="en-US" sz="900" dirty="0"/>
              <a:t>Gartner (2024) </a:t>
            </a:r>
            <a:r>
              <a:rPr lang="en-US" sz="900" i="1" dirty="0"/>
              <a:t>Forecast Analysis: Wearable Electronic Devices, Worldwide</a:t>
            </a:r>
            <a:r>
              <a:rPr lang="en-US" sz="900" dirty="0"/>
              <a:t>. Available at: </a:t>
            </a:r>
            <a:r>
              <a:rPr lang="en-US" sz="900" dirty="0">
                <a:hlinkClick r:id="rId3"/>
              </a:rPr>
              <a:t>https://www.gartner.com/en/documents/5399863</a:t>
            </a:r>
            <a:r>
              <a:rPr lang="en-US" sz="900" dirty="0"/>
              <a:t> (Accessed: 19 February 2026).</a:t>
            </a:r>
          </a:p>
          <a:p>
            <a:r>
              <a:rPr lang="en-US" sz="900" dirty="0"/>
              <a:t>HP Inc. (2021) </a:t>
            </a:r>
            <a:r>
              <a:rPr lang="en-US" sz="900" i="1" dirty="0"/>
              <a:t>HP Inc. Announces Ambitious Climate Action Goals</a:t>
            </a:r>
            <a:r>
              <a:rPr lang="en-US" sz="900" dirty="0"/>
              <a:t>. Available at: </a:t>
            </a:r>
            <a:r>
              <a:rPr lang="en-US" sz="900" dirty="0">
                <a:hlinkClick r:id="rId4"/>
              </a:rPr>
              <a:t>https://www.hp.com/us-en/newsroom/press-releases/2021/hp-inc-announces-ambitious-climate-action-goals.html</a:t>
            </a:r>
            <a:r>
              <a:rPr lang="en-US" sz="900" dirty="0"/>
              <a:t> (Accessed: 19 February 2026).</a:t>
            </a:r>
          </a:p>
          <a:p>
            <a:r>
              <a:rPr lang="en-US" sz="900" dirty="0"/>
              <a:t>HP Inc. (2023) </a:t>
            </a:r>
            <a:r>
              <a:rPr lang="en-US" sz="900" i="1" dirty="0"/>
              <a:t>HP Inc. Reports Fiscal 2023 Full Year and Fourth Quarter Results</a:t>
            </a:r>
            <a:r>
              <a:rPr lang="en-US" sz="900" dirty="0"/>
              <a:t>. Available at: </a:t>
            </a:r>
            <a:r>
              <a:rPr lang="en-US" sz="900" dirty="0">
                <a:hlinkClick r:id="rId5"/>
              </a:rPr>
              <a:t>https://investor.hp.com/news-events/news/news-details/2023/HP-Inc.-Reports-Fiscal-2023-Full-Year-and-Fourth-Quarter-Results/default.aspx</a:t>
            </a:r>
            <a:r>
              <a:rPr lang="en-US" sz="900" dirty="0"/>
              <a:t> (Accessed: 19 February 2026).</a:t>
            </a:r>
          </a:p>
          <a:p>
            <a:r>
              <a:rPr lang="en-US" sz="900" dirty="0"/>
              <a:t>IDC (2025) </a:t>
            </a:r>
            <a:r>
              <a:rPr lang="en-US" sz="900" i="1" dirty="0"/>
              <a:t>Wearable Devices Market Insights</a:t>
            </a:r>
            <a:r>
              <a:rPr lang="en-US" sz="900" dirty="0"/>
              <a:t>. Available at: </a:t>
            </a:r>
            <a:r>
              <a:rPr lang="en-US" sz="900" dirty="0">
                <a:hlinkClick r:id="rId6"/>
              </a:rPr>
              <a:t>https://www.idc.com/promo/wearablevendor</a:t>
            </a:r>
            <a:r>
              <a:rPr lang="en-US" sz="900" dirty="0"/>
              <a:t> (Accessed: 19 February 2026).</a:t>
            </a:r>
            <a:endParaRPr lang="en-AU" sz="900" dirty="0">
              <a:latin typeface="Bahnschrift" panose="020B0502040204020203" pitchFamily="34" charset="0"/>
            </a:endParaRPr>
          </a:p>
          <a:p>
            <a:pPr algn="ctr"/>
            <a:endParaRPr lang="en-AU" dirty="0">
              <a:latin typeface="Bahnschrift" panose="020B0502040204020203" pitchFamily="34" charset="0"/>
            </a:endParaRPr>
          </a:p>
        </p:txBody>
      </p:sp>
      <p:pic>
        <p:nvPicPr>
          <p:cNvPr id="5" name="Picture 4"/>
          <p:cNvPicPr>
            <a:picLocks noChangeAspect="1"/>
          </p:cNvPicPr>
          <p:nvPr/>
        </p:nvPicPr>
        <p:blipFill>
          <a:blip r:embed="rId7"/>
          <a:stretch>
            <a:fillRect/>
          </a:stretch>
        </p:blipFill>
        <p:spPr>
          <a:xfrm>
            <a:off x="0" y="-9918"/>
            <a:ext cx="2987040" cy="1879594"/>
          </a:xfrm>
          <a:prstGeom prst="rect">
            <a:avLst/>
          </a:prstGeom>
        </p:spPr>
      </p:pic>
      <p:pic>
        <p:nvPicPr>
          <p:cNvPr id="8" name="Picture 7"/>
          <p:cNvPicPr>
            <a:picLocks noChangeAspect="1"/>
          </p:cNvPicPr>
          <p:nvPr/>
        </p:nvPicPr>
        <p:blipFill>
          <a:blip r:embed="rId8"/>
          <a:stretch>
            <a:fillRect/>
          </a:stretch>
        </p:blipFill>
        <p:spPr>
          <a:xfrm>
            <a:off x="8025939" y="20810"/>
            <a:ext cx="3468005" cy="1690861"/>
          </a:xfrm>
          <a:prstGeom prst="rect">
            <a:avLst/>
          </a:prstGeom>
        </p:spPr>
      </p:pic>
      <p:pic>
        <p:nvPicPr>
          <p:cNvPr id="10" name="Picture 9"/>
          <p:cNvPicPr>
            <a:picLocks noChangeAspect="1"/>
          </p:cNvPicPr>
          <p:nvPr/>
        </p:nvPicPr>
        <p:blipFill>
          <a:blip r:embed="rId9"/>
          <a:stretch>
            <a:fillRect/>
          </a:stretch>
        </p:blipFill>
        <p:spPr>
          <a:xfrm>
            <a:off x="3461657" y="3699199"/>
            <a:ext cx="4005942" cy="2633789"/>
          </a:xfrm>
          <a:prstGeom prst="rect">
            <a:avLst/>
          </a:prstGeom>
        </p:spPr>
      </p:pic>
    </p:spTree>
    <p:extLst>
      <p:ext uri="{BB962C8B-B14F-4D97-AF65-F5344CB8AC3E}">
        <p14:creationId xmlns:p14="http://schemas.microsoft.com/office/powerpoint/2010/main" val="31487468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1293</TotalTime>
  <Words>424</Words>
  <Application>Microsoft Office PowerPoint</Application>
  <PresentationFormat>Widescreen</PresentationFormat>
  <Paragraphs>19</Paragraphs>
  <Slides>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vt:i4>
      </vt:variant>
    </vt:vector>
  </HeadingPairs>
  <TitlesOfParts>
    <vt:vector size="11" baseType="lpstr">
      <vt:lpstr>ADLaM Display</vt:lpstr>
      <vt:lpstr>Bahnschrift</vt:lpstr>
      <vt:lpstr>Bahnschrift Condensed</vt:lpstr>
      <vt:lpstr>Book Antiqua</vt:lpstr>
      <vt:lpstr>Calibri</vt:lpstr>
      <vt:lpstr>Tw Cen MT</vt:lpstr>
      <vt:lpstr>Tw Cen MT Condensed</vt:lpstr>
      <vt:lpstr>Wingdings 3</vt:lpstr>
      <vt:lpstr>Integral</vt:lpstr>
      <vt:lpstr>HP Vitality: “Extending Productivity to Your Wrist”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reddygaaru02@outlook.com</cp:lastModifiedBy>
  <cp:revision>18</cp:revision>
  <dcterms:created xsi:type="dcterms:W3CDTF">2024-04-11T07:57:43Z</dcterms:created>
  <dcterms:modified xsi:type="dcterms:W3CDTF">2026-03-08T00:54:47Z</dcterms:modified>
</cp:coreProperties>
</file>