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fntdata" ContentType="application/x-fontdata"/>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7" r:id="rId2"/>
    <p:sldId id="256" r:id="rId3"/>
  </p:sldIdLst>
  <p:sldSz cx="9753600" cy="7315200"/>
  <p:notesSz cx="6858000" cy="9144000"/>
  <p:embeddedFontLst>
    <p:embeddedFont>
      <p:font typeface="Calibri" pitchFamily="34" charset="0"/>
      <p:regular r:id="rId4"/>
      <p:bold r:id="rId5"/>
      <p:italic r:id="rId6"/>
      <p:boldItalic r:id="rId7"/>
    </p:embeddedFont>
    <p:embeddedFont>
      <p:font typeface="Nunito 2 Bold" charset="0"/>
      <p:regular r:id="rId8"/>
    </p:embeddedFont>
    <p:embeddedFont>
      <p:font typeface="Nunito 2" charset="0"/>
      <p:regular r:id="rId9"/>
    </p:embeddedFont>
    <p:embeddedFont>
      <p:font typeface="Nunito 1" charset="0"/>
      <p:regular r:id="rId1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p:scale>
          <a:sx n="100" d="100"/>
          <a:sy n="100" d="100"/>
        </p:scale>
        <p:origin x="-754" y="-364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5.fntdata"/><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font" Target="fonts/font4.fntdata"/><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3.fntdata"/><Relationship Id="rId11" Type="http://schemas.openxmlformats.org/officeDocument/2006/relationships/presProps" Target="presProps.xml"/><Relationship Id="rId5" Type="http://schemas.openxmlformats.org/officeDocument/2006/relationships/font" Target="fonts/font2.fntdata"/><Relationship Id="rId10" Type="http://schemas.openxmlformats.org/officeDocument/2006/relationships/font" Target="fonts/font7.fntdata"/><Relationship Id="rId4" Type="http://schemas.openxmlformats.org/officeDocument/2006/relationships/font" Target="fonts/font1.fntdata"/><Relationship Id="rId9" Type="http://schemas.openxmlformats.org/officeDocument/2006/relationships/font" Target="fonts/font6.fntdata"/><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4/5/2026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4/5/2026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4/5/2026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4/5/2026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4/5/2026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4/5/2026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4/5/2026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gif"/><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openxmlformats.org/officeDocument/2006/relationships/hyperlink" Target="https://pdfs.semanticscholar.org/b6fd/4bd3f3571308384c4f6e2a04212ef87d21d9.pdf" TargetMode="External"/><Relationship Id="rId3" Type="http://schemas.openxmlformats.org/officeDocument/2006/relationships/image" Target="../media/image3.svg"/><Relationship Id="rId7" Type="http://schemas.openxmlformats.org/officeDocument/2006/relationships/hyperlink" Target="https://www.emerald.com/apjml/article/36/5/1131/1217283" TargetMode="External"/><Relationship Id="rId2" Type="http://schemas.openxmlformats.org/officeDocument/2006/relationships/image" Target="../media/image2.svg"/><Relationship Id="rId1" Type="http://schemas.openxmlformats.org/officeDocument/2006/relationships/slideLayout" Target="../slideLayouts/slideLayout7.xml"/><Relationship Id="rId6" Type="http://schemas.openxmlformats.org/officeDocument/2006/relationships/hyperlink" Target="https://avesis.erciyes.edu.tr/yayin/524ce06f-ab57-4469-bc95-24957d67324c/medya-habercilik-alani-ve-sosyal-sermaye-iliskisi-tocqueville-putnam-ve-bourdieu-baglaminda-kuramsal-bir-inceleme/document.pdf#page=212" TargetMode="External"/><Relationship Id="rId5" Type="http://schemas.openxmlformats.org/officeDocument/2006/relationships/hyperlink" Target="https://www.sciencedirect.com/science/article/pii/S0969698924004296" TargetMode="External"/><Relationship Id="rId4" Type="http://schemas.openxmlformats.org/officeDocument/2006/relationships/image" Target="../media/image2.png"/><Relationship Id="rId9"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a:extLst>
              <a:ext uri="{FF2B5EF4-FFF2-40B4-BE49-F238E27FC236}">
                <a16:creationId xmlns="" xmlns:a16="http://schemas.microsoft.com/office/drawing/2014/main" id="{44004808-BFA7-C5E6-081F-98F9AC570CA5}"/>
              </a:ext>
            </a:extLst>
          </p:cNvPr>
          <p:cNvSpPr>
            <a:spLocks noChangeArrowheads="1"/>
          </p:cNvSpPr>
          <p:nvPr/>
        </p:nvSpPr>
        <p:spPr bwMode="auto">
          <a:xfrm>
            <a:off x="0" y="0"/>
            <a:ext cx="9753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IN"/>
          </a:p>
        </p:txBody>
      </p:sp>
      <p:pic>
        <p:nvPicPr>
          <p:cNvPr id="1025" name="Image 1">
            <a:extLst>
              <a:ext uri="{FF2B5EF4-FFF2-40B4-BE49-F238E27FC236}">
                <a16:creationId xmlns="" xmlns:a16="http://schemas.microsoft.com/office/drawing/2014/main" id="{EB42A245-E396-B7D9-23D6-D3F61EC29F6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67000" y="76200"/>
            <a:ext cx="3381375" cy="1352550"/>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3">
            <a:extLst>
              <a:ext uri="{FF2B5EF4-FFF2-40B4-BE49-F238E27FC236}">
                <a16:creationId xmlns="" xmlns:a16="http://schemas.microsoft.com/office/drawing/2014/main" id="{D810B53C-93CE-07B6-E957-402274111CF7}"/>
              </a:ext>
            </a:extLst>
          </p:cNvPr>
          <p:cNvSpPr>
            <a:spLocks noChangeArrowheads="1"/>
          </p:cNvSpPr>
          <p:nvPr/>
        </p:nvSpPr>
        <p:spPr bwMode="auto">
          <a:xfrm>
            <a:off x="3154213" y="-9164088"/>
            <a:ext cx="2713187" cy="153888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endParaRPr kumimoji="0" lang="en-GB" altLang="en-US" sz="1400" b="1" i="0" u="none" strike="noStrike" cap="none" normalizeH="0" baseline="0" dirty="0">
              <a:ln>
                <a:noFill/>
              </a:ln>
              <a:solidFill>
                <a:schemeClr val="tx1"/>
              </a:solidFill>
              <a:effectLst/>
              <a:latin typeface="Arial" panose="020B0604020202020204" pitchFamily="34" charset="0"/>
              <a:ea typeface="Droid Sans"/>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lang="en-GB" altLang="en-US" sz="1400" b="1" dirty="0">
              <a:latin typeface="Arial" panose="020B0604020202020204" pitchFamily="34" charset="0"/>
              <a:ea typeface="Droid Sans"/>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GB" altLang="en-US" sz="1400" b="1" i="0" u="none" strike="noStrike" cap="none" normalizeH="0" baseline="0" dirty="0">
              <a:ln>
                <a:noFill/>
              </a:ln>
              <a:solidFill>
                <a:schemeClr val="tx1"/>
              </a:solidFill>
              <a:effectLst/>
              <a:latin typeface="Arial" panose="020B0604020202020204" pitchFamily="34" charset="0"/>
              <a:ea typeface="Droid Sans"/>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lang="en-GB" altLang="en-US" sz="1400" b="1" dirty="0">
              <a:latin typeface="Arial" panose="020B0604020202020204" pitchFamily="34" charset="0"/>
              <a:ea typeface="Droid Sans"/>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GB" altLang="en-US" sz="1400" b="1" i="0" u="none" strike="noStrike" cap="none" normalizeH="0" baseline="0" dirty="0">
              <a:ln>
                <a:noFill/>
              </a:ln>
              <a:solidFill>
                <a:schemeClr val="tx1"/>
              </a:solidFill>
              <a:effectLst/>
              <a:latin typeface="Arial" panose="020B0604020202020204" pitchFamily="34" charset="0"/>
              <a:ea typeface="Droid Sans"/>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lang="en-GB" altLang="en-US" sz="1400" b="1" dirty="0">
              <a:latin typeface="Arial" panose="020B0604020202020204" pitchFamily="34" charset="0"/>
              <a:ea typeface="Droid Sans"/>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GB" altLang="en-US" sz="1400" b="1" i="0" u="none" strike="noStrike" cap="none" normalizeH="0" baseline="0" dirty="0">
              <a:ln>
                <a:noFill/>
              </a:ln>
              <a:solidFill>
                <a:schemeClr val="tx1"/>
              </a:solidFill>
              <a:effectLst/>
              <a:latin typeface="Arial" panose="020B0604020202020204" pitchFamily="34" charset="0"/>
              <a:ea typeface="Droid Sans"/>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lang="en-GB" altLang="en-US" sz="1400" b="1" dirty="0">
              <a:latin typeface="Arial" panose="020B0604020202020204" pitchFamily="34" charset="0"/>
              <a:ea typeface="Droid Sans"/>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GB" altLang="en-US" sz="1400" b="1" i="0" u="none" strike="noStrike" cap="none" normalizeH="0" baseline="0" dirty="0">
              <a:ln>
                <a:noFill/>
              </a:ln>
              <a:solidFill>
                <a:schemeClr val="tx1"/>
              </a:solidFill>
              <a:effectLst/>
              <a:latin typeface="Arial" panose="020B0604020202020204" pitchFamily="34" charset="0"/>
              <a:ea typeface="Droid Sans"/>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lang="en-GB" altLang="en-US" sz="1400" b="1" dirty="0">
              <a:latin typeface="Arial" panose="020B0604020202020204" pitchFamily="34" charset="0"/>
              <a:ea typeface="Droid Sans"/>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GB" altLang="en-US" sz="1400" b="1" i="0" u="none" strike="noStrike" cap="none" normalizeH="0" baseline="0" dirty="0">
              <a:ln>
                <a:noFill/>
              </a:ln>
              <a:solidFill>
                <a:schemeClr val="tx1"/>
              </a:solidFill>
              <a:effectLst/>
              <a:latin typeface="Arial" panose="020B0604020202020204" pitchFamily="34" charset="0"/>
              <a:ea typeface="Droid Sans"/>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lang="en-GB" altLang="en-US" sz="1400" b="1" dirty="0">
              <a:latin typeface="Arial" panose="020B0604020202020204" pitchFamily="34" charset="0"/>
              <a:ea typeface="Droid Sans"/>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GB" altLang="en-US" sz="1400" b="1" i="0" u="none" strike="noStrike" cap="none" normalizeH="0" baseline="0" dirty="0">
              <a:ln>
                <a:noFill/>
              </a:ln>
              <a:solidFill>
                <a:schemeClr val="tx1"/>
              </a:solidFill>
              <a:effectLst/>
              <a:latin typeface="Arial" panose="020B0604020202020204" pitchFamily="34" charset="0"/>
              <a:ea typeface="Droid Sans"/>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lang="en-GB" altLang="en-US" sz="1400" b="1" dirty="0">
              <a:latin typeface="Arial" panose="020B0604020202020204" pitchFamily="34" charset="0"/>
              <a:ea typeface="Droid Sans"/>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GB" altLang="en-US" sz="1400" b="1" i="0" u="none" strike="noStrike" cap="none" normalizeH="0" baseline="0" dirty="0">
              <a:ln>
                <a:noFill/>
              </a:ln>
              <a:solidFill>
                <a:schemeClr val="tx1"/>
              </a:solidFill>
              <a:effectLst/>
              <a:latin typeface="Arial" panose="020B0604020202020204" pitchFamily="34" charset="0"/>
              <a:ea typeface="Droid Sans"/>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lang="en-GB" altLang="en-US" sz="1400" b="1" dirty="0">
              <a:latin typeface="Arial" panose="020B0604020202020204" pitchFamily="34" charset="0"/>
              <a:ea typeface="Droid Sans"/>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GB" altLang="en-US" sz="1400" b="1" i="0" u="none" strike="noStrike" cap="none" normalizeH="0" baseline="0" dirty="0">
              <a:ln>
                <a:noFill/>
              </a:ln>
              <a:solidFill>
                <a:schemeClr val="tx1"/>
              </a:solidFill>
              <a:effectLst/>
              <a:latin typeface="Arial" panose="020B0604020202020204" pitchFamily="34" charset="0"/>
              <a:ea typeface="Droid Sans"/>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lang="en-GB" altLang="en-US" sz="1400" b="1" dirty="0">
              <a:latin typeface="Arial" panose="020B0604020202020204" pitchFamily="34" charset="0"/>
              <a:ea typeface="Droid Sans"/>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GB" altLang="en-US" sz="1400" b="1" i="0" u="none" strike="noStrike" cap="none" normalizeH="0" baseline="0" dirty="0">
              <a:ln>
                <a:noFill/>
              </a:ln>
              <a:solidFill>
                <a:schemeClr val="tx1"/>
              </a:solidFill>
              <a:effectLst/>
              <a:latin typeface="Arial" panose="020B0604020202020204" pitchFamily="34" charset="0"/>
              <a:ea typeface="Droid Sans"/>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lang="en-GB" altLang="en-US" sz="1400" b="1" dirty="0">
              <a:latin typeface="Arial" panose="020B0604020202020204" pitchFamily="34" charset="0"/>
              <a:ea typeface="Droid Sans"/>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GB" altLang="en-US" sz="1400" b="1" i="0" u="none" strike="noStrike" cap="none" normalizeH="0" baseline="0" dirty="0">
              <a:ln>
                <a:noFill/>
              </a:ln>
              <a:solidFill>
                <a:schemeClr val="tx1"/>
              </a:solidFill>
              <a:effectLst/>
              <a:latin typeface="Arial" panose="020B0604020202020204" pitchFamily="34" charset="0"/>
              <a:ea typeface="Droid Sans"/>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lang="en-GB" altLang="en-US" sz="1400" b="1" dirty="0">
              <a:latin typeface="Arial" panose="020B0604020202020204" pitchFamily="34" charset="0"/>
              <a:ea typeface="Droid Sans"/>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GB" altLang="en-US" sz="1400" b="1" i="0" u="none" strike="noStrike" cap="none" normalizeH="0" baseline="0" dirty="0">
              <a:ln>
                <a:noFill/>
              </a:ln>
              <a:solidFill>
                <a:schemeClr val="tx1"/>
              </a:solidFill>
              <a:effectLst/>
              <a:latin typeface="Arial" panose="020B0604020202020204" pitchFamily="34" charset="0"/>
              <a:ea typeface="Droid Sans"/>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lang="en-GB" altLang="en-US" sz="1400" b="1" dirty="0">
              <a:latin typeface="Arial" panose="020B0604020202020204" pitchFamily="34" charset="0"/>
              <a:ea typeface="Droid Sans"/>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GB" altLang="en-US" sz="1400" b="1" i="0" u="none" strike="noStrike" cap="none" normalizeH="0" baseline="0" dirty="0">
              <a:ln>
                <a:noFill/>
              </a:ln>
              <a:solidFill>
                <a:schemeClr val="tx1"/>
              </a:solidFill>
              <a:effectLst/>
              <a:latin typeface="Arial" panose="020B0604020202020204" pitchFamily="34" charset="0"/>
              <a:ea typeface="Droid Sans"/>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lang="en-GB" altLang="en-US" sz="1400" b="1" dirty="0">
              <a:latin typeface="Arial" panose="020B0604020202020204" pitchFamily="34" charset="0"/>
              <a:ea typeface="Droid Sans"/>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GB" altLang="en-US" sz="1400" b="1" i="0" u="none" strike="noStrike" cap="none" normalizeH="0" baseline="0" dirty="0">
              <a:ln>
                <a:noFill/>
              </a:ln>
              <a:solidFill>
                <a:schemeClr val="tx1"/>
              </a:solidFill>
              <a:effectLst/>
              <a:latin typeface="Arial" panose="020B0604020202020204" pitchFamily="34" charset="0"/>
              <a:ea typeface="Droid Sans"/>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lang="en-GB" altLang="en-US" sz="1400" b="1" dirty="0">
              <a:latin typeface="Arial" panose="020B0604020202020204" pitchFamily="34" charset="0"/>
              <a:ea typeface="Droid Sans"/>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GB" altLang="en-US" sz="1400" b="1" i="0" u="none" strike="noStrike" cap="none" normalizeH="0" baseline="0" dirty="0">
              <a:ln>
                <a:noFill/>
              </a:ln>
              <a:solidFill>
                <a:schemeClr val="tx1"/>
              </a:solidFill>
              <a:effectLst/>
              <a:latin typeface="Arial" panose="020B0604020202020204" pitchFamily="34" charset="0"/>
              <a:ea typeface="Droid Sans"/>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lang="en-GB" altLang="en-US" sz="1400" b="1" dirty="0">
              <a:latin typeface="Arial" panose="020B0604020202020204" pitchFamily="34" charset="0"/>
              <a:ea typeface="Droid Sans"/>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GB" altLang="en-US" sz="1400" b="1" i="0" u="none" strike="noStrike" cap="none" normalizeH="0" baseline="0" dirty="0">
              <a:ln>
                <a:noFill/>
              </a:ln>
              <a:solidFill>
                <a:schemeClr val="tx1"/>
              </a:solidFill>
              <a:effectLst/>
              <a:latin typeface="Arial" panose="020B0604020202020204" pitchFamily="34" charset="0"/>
              <a:ea typeface="Droid Sans"/>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lang="en-GB" altLang="en-US" sz="1400" b="1" dirty="0">
              <a:latin typeface="Arial" panose="020B0604020202020204" pitchFamily="34" charset="0"/>
              <a:ea typeface="Droid Sans"/>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GB" altLang="en-US" sz="1400" b="1" i="0" u="none" strike="noStrike" cap="none" normalizeH="0" baseline="0" dirty="0">
              <a:ln>
                <a:noFill/>
              </a:ln>
              <a:solidFill>
                <a:schemeClr val="tx1"/>
              </a:solidFill>
              <a:effectLst/>
              <a:latin typeface="Arial" panose="020B0604020202020204" pitchFamily="34" charset="0"/>
              <a:ea typeface="Droid Sans"/>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lang="en-GB" altLang="en-US" sz="1400" b="1" dirty="0">
              <a:latin typeface="Arial" panose="020B0604020202020204" pitchFamily="34" charset="0"/>
              <a:ea typeface="Droid Sans"/>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GB" altLang="en-US" sz="1400" b="1" i="0" u="none" strike="noStrike" cap="none" normalizeH="0" baseline="0" dirty="0">
              <a:ln>
                <a:noFill/>
              </a:ln>
              <a:solidFill>
                <a:schemeClr val="tx1"/>
              </a:solidFill>
              <a:effectLst/>
              <a:latin typeface="Arial" panose="020B0604020202020204" pitchFamily="34" charset="0"/>
              <a:ea typeface="Droid Sans"/>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lang="en-GB" altLang="en-US" sz="1400" b="1" dirty="0">
              <a:latin typeface="Arial" panose="020B0604020202020204" pitchFamily="34" charset="0"/>
              <a:ea typeface="Droid Sans"/>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GB" altLang="en-US" sz="1400" b="1" i="0" u="none" strike="noStrike" cap="none" normalizeH="0" baseline="0" dirty="0">
              <a:ln>
                <a:noFill/>
              </a:ln>
              <a:solidFill>
                <a:schemeClr val="tx1"/>
              </a:solidFill>
              <a:effectLst/>
              <a:latin typeface="Arial" panose="020B0604020202020204" pitchFamily="34" charset="0"/>
              <a:ea typeface="Droid Sans"/>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lang="en-GB" altLang="en-US" sz="1400" b="1" dirty="0">
              <a:latin typeface="Arial" panose="020B0604020202020204" pitchFamily="34" charset="0"/>
              <a:ea typeface="Droid Sans"/>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GB" altLang="en-US" sz="1400" b="1" i="0" u="none" strike="noStrike" cap="none" normalizeH="0" baseline="0" dirty="0">
              <a:ln>
                <a:noFill/>
              </a:ln>
              <a:solidFill>
                <a:schemeClr val="tx1"/>
              </a:solidFill>
              <a:effectLst/>
              <a:latin typeface="Arial" panose="020B0604020202020204" pitchFamily="34" charset="0"/>
              <a:ea typeface="Droid Sans"/>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lang="en-GB" altLang="en-US" sz="1400" b="1" dirty="0">
              <a:latin typeface="Arial" panose="020B0604020202020204" pitchFamily="34" charset="0"/>
              <a:ea typeface="Droid Sans"/>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GB" altLang="en-US" sz="1400" b="1" i="0" u="none" strike="noStrike" cap="none" normalizeH="0" baseline="0" dirty="0">
              <a:ln>
                <a:noFill/>
              </a:ln>
              <a:solidFill>
                <a:schemeClr val="tx1"/>
              </a:solidFill>
              <a:effectLst/>
              <a:latin typeface="Arial" panose="020B0604020202020204" pitchFamily="34" charset="0"/>
              <a:ea typeface="Droid Sans"/>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lang="en-GB" altLang="en-US" sz="1400" b="1" dirty="0">
              <a:latin typeface="Arial" panose="020B0604020202020204" pitchFamily="34" charset="0"/>
              <a:ea typeface="Droid Sans"/>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GB" altLang="en-US" sz="1400" b="1" i="0" u="none" strike="noStrike" cap="none" normalizeH="0" baseline="0" dirty="0">
              <a:ln>
                <a:noFill/>
              </a:ln>
              <a:solidFill>
                <a:schemeClr val="tx1"/>
              </a:solidFill>
              <a:effectLst/>
              <a:latin typeface="Arial" panose="020B0604020202020204" pitchFamily="34" charset="0"/>
              <a:ea typeface="Droid Sans"/>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lang="en-GB" altLang="en-US" sz="1400" b="1" dirty="0">
              <a:latin typeface="Arial" panose="020B0604020202020204" pitchFamily="34" charset="0"/>
              <a:ea typeface="Droid Sans"/>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GB" altLang="en-US" sz="1400" b="1" i="0" u="none" strike="noStrike" cap="none" normalizeH="0" baseline="0" dirty="0">
              <a:ln>
                <a:noFill/>
              </a:ln>
              <a:solidFill>
                <a:schemeClr val="tx1"/>
              </a:solidFill>
              <a:effectLst/>
              <a:latin typeface="Arial" panose="020B0604020202020204" pitchFamily="34" charset="0"/>
              <a:ea typeface="Droid Sans"/>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lang="en-GB" altLang="en-US" sz="1400" b="1" dirty="0">
              <a:latin typeface="Arial" panose="020B0604020202020204" pitchFamily="34" charset="0"/>
              <a:ea typeface="Droid Sans"/>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GB" altLang="en-US" sz="1400" b="1" i="0" u="none" strike="noStrike" cap="none" normalizeH="0" baseline="0" dirty="0">
              <a:ln>
                <a:noFill/>
              </a:ln>
              <a:solidFill>
                <a:schemeClr val="tx1"/>
              </a:solidFill>
              <a:effectLst/>
              <a:latin typeface="Arial" panose="020B0604020202020204" pitchFamily="34" charset="0"/>
              <a:ea typeface="Droid Sans"/>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lang="en-GB" altLang="en-US" sz="1400" b="1" dirty="0">
              <a:latin typeface="Arial" panose="020B0604020202020204" pitchFamily="34" charset="0"/>
              <a:ea typeface="Droid Sans"/>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GB" altLang="en-US" sz="1400" b="1" i="0" u="none" strike="noStrike" cap="none" normalizeH="0" baseline="0" dirty="0">
              <a:ln>
                <a:noFill/>
              </a:ln>
              <a:solidFill>
                <a:schemeClr val="tx1"/>
              </a:solidFill>
              <a:effectLst/>
              <a:latin typeface="Arial" panose="020B0604020202020204" pitchFamily="34" charset="0"/>
              <a:ea typeface="Droid Sans"/>
              <a:cs typeface="Arial" panose="020B0604020202020204" pitchFamily="34" charset="0"/>
            </a:endParaRPr>
          </a:p>
          <a:p>
            <a:pPr lvl="0" algn="ctr" eaLnBrk="0" fontAlgn="base" hangingPunct="0">
              <a:spcBef>
                <a:spcPct val="0"/>
              </a:spcBef>
              <a:spcAft>
                <a:spcPct val="0"/>
              </a:spcAft>
            </a:pPr>
            <a:r>
              <a:rPr lang="en-IN" sz="1400" dirty="0" smtClean="0"/>
              <a:t>POSTER: element 1</a:t>
            </a:r>
            <a:endParaRPr lang="en-GB" altLang="en-US" sz="1400" b="1" dirty="0">
              <a:latin typeface="Arial" panose="020B0604020202020204" pitchFamily="34" charset="0"/>
              <a:ea typeface="Droid Sans"/>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GB" altLang="en-US" sz="1400" b="1" i="0" u="none" strike="noStrike" cap="none" normalizeH="0" baseline="0" dirty="0">
              <a:ln>
                <a:noFill/>
              </a:ln>
              <a:solidFill>
                <a:schemeClr val="tx1"/>
              </a:solidFill>
              <a:effectLst/>
              <a:latin typeface="Arial" panose="020B0604020202020204" pitchFamily="34" charset="0"/>
              <a:ea typeface="Droid Sans"/>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400" b="1" i="0" u="none" strike="noStrike" cap="none" normalizeH="0" baseline="0" dirty="0">
                <a:ln>
                  <a:noFill/>
                </a:ln>
                <a:solidFill>
                  <a:schemeClr val="tx1"/>
                </a:solidFill>
                <a:effectLst/>
                <a:latin typeface="Arial" panose="020B0604020202020204" pitchFamily="34" charset="0"/>
                <a:ea typeface="Droid Sans"/>
                <a:cs typeface="Arial" panose="020B0604020202020204" pitchFamily="34" charset="0"/>
              </a:rPr>
              <a:t>Student Name</a:t>
            </a:r>
            <a:r>
              <a:rPr kumimoji="0" lang="en-GB" altLang="en-US" sz="1400" b="1" i="0" u="none" strike="noStrike" cap="none" normalizeH="0" baseline="0" dirty="0" smtClean="0">
                <a:ln>
                  <a:noFill/>
                </a:ln>
                <a:solidFill>
                  <a:schemeClr val="tx1"/>
                </a:solidFill>
                <a:effectLst/>
                <a:latin typeface="Arial" panose="020B0604020202020204" pitchFamily="34" charset="0"/>
                <a:ea typeface="Droid Sans"/>
                <a:cs typeface="Arial" panose="020B0604020202020204" pitchFamily="34" charset="0"/>
              </a:rPr>
              <a:t>: </a:t>
            </a:r>
            <a:r>
              <a:rPr lang="en-GB" altLang="en-US" sz="1200" dirty="0" smtClean="0">
                <a:latin typeface="Arial" panose="020B0604020202020204" pitchFamily="34" charset="0"/>
                <a:ea typeface="Droid Sans"/>
                <a:cs typeface="Arial" panose="020B0604020202020204" pitchFamily="34" charset="0"/>
              </a:rPr>
              <a:t>HIRABEN</a:t>
            </a:r>
            <a:r>
              <a:rPr lang="en-GB" altLang="en-US" sz="1200" b="1" dirty="0" smtClean="0">
                <a:latin typeface="Arial" panose="020B0604020202020204" pitchFamily="34" charset="0"/>
                <a:ea typeface="Droid Sans"/>
                <a:cs typeface="Arial" panose="020B0604020202020204" pitchFamily="34" charset="0"/>
              </a:rPr>
              <a:t> </a:t>
            </a:r>
            <a:r>
              <a:rPr lang="en-GB" altLang="en-US" sz="1200" dirty="0" smtClean="0">
                <a:latin typeface="Arial" panose="020B0604020202020204" pitchFamily="34" charset="0"/>
                <a:ea typeface="Droid Sans"/>
                <a:cs typeface="Arial" panose="020B0604020202020204" pitchFamily="34" charset="0"/>
              </a:rPr>
              <a:t>RAMA MODHVADIYA</a:t>
            </a:r>
            <a:endParaRPr kumimoji="0" lang="en-GB" altLang="en-US" sz="600" b="0" i="0" u="none" strike="noStrike" cap="none" normalizeH="0" baseline="0" dirty="0">
              <a:ln>
                <a:noFill/>
              </a:ln>
              <a:solidFill>
                <a:schemeClr val="tx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400" b="1" i="0" u="none" strike="noStrike" cap="none" normalizeH="0" baseline="0" dirty="0">
                <a:ln>
                  <a:noFill/>
                </a:ln>
                <a:solidFill>
                  <a:schemeClr val="tx1"/>
                </a:solidFill>
                <a:effectLst/>
                <a:latin typeface="Arial" panose="020B0604020202020204" pitchFamily="34" charset="0"/>
                <a:ea typeface="Droid Sans"/>
                <a:cs typeface="Arial" panose="020B0604020202020204" pitchFamily="34" charset="0"/>
              </a:rPr>
              <a:t>Student </a:t>
            </a:r>
            <a:r>
              <a:rPr kumimoji="0" lang="en-GB" altLang="en-US" sz="1400" b="1" i="0" u="none" strike="noStrike" cap="none" normalizeH="0" baseline="0" dirty="0" smtClean="0">
                <a:ln>
                  <a:noFill/>
                </a:ln>
                <a:solidFill>
                  <a:schemeClr val="tx1"/>
                </a:solidFill>
                <a:effectLst/>
                <a:latin typeface="Arial" panose="020B0604020202020204" pitchFamily="34" charset="0"/>
                <a:ea typeface="Droid Sans"/>
                <a:cs typeface="Arial" panose="020B0604020202020204" pitchFamily="34" charset="0"/>
              </a:rPr>
              <a:t>ID: </a:t>
            </a:r>
            <a:r>
              <a:rPr kumimoji="0" lang="en-GB" altLang="en-US" sz="1400" i="0" u="none" strike="noStrike" cap="none" normalizeH="0" baseline="0" dirty="0" smtClean="0">
                <a:ln>
                  <a:noFill/>
                </a:ln>
                <a:solidFill>
                  <a:schemeClr val="tx1"/>
                </a:solidFill>
                <a:effectLst/>
                <a:latin typeface="Arial" panose="020B0604020202020204" pitchFamily="34" charset="0"/>
                <a:ea typeface="Droid Sans"/>
                <a:cs typeface="Arial" panose="020B0604020202020204" pitchFamily="34" charset="0"/>
              </a:rPr>
              <a:t>2532030</a:t>
            </a:r>
            <a:endParaRPr kumimoji="0" lang="en-GB" altLang="en-US" sz="1400" b="1"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GB" altLang="en-US" sz="1400" b="1"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lang="en-GB" altLang="en-US" sz="600" dirty="0"/>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400" b="1" i="0" u="none" strike="noStrike" cap="none" normalizeH="0" baseline="0" dirty="0">
                <a:ln>
                  <a:noFill/>
                </a:ln>
                <a:solidFill>
                  <a:schemeClr val="tx1"/>
                </a:solidFill>
                <a:effectLst/>
                <a:latin typeface="Arial" panose="020B0604020202020204" pitchFamily="34" charset="0"/>
                <a:ea typeface="Droid Sans"/>
                <a:cs typeface="Arial" panose="020B0604020202020204" pitchFamily="34" charset="0"/>
              </a:rPr>
              <a:t>Module Name: Marketing</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400" b="1" i="0" u="none" strike="noStrike" cap="none" normalizeH="0" baseline="0" dirty="0">
                <a:ln>
                  <a:noFill/>
                </a:ln>
                <a:solidFill>
                  <a:schemeClr val="tx1"/>
                </a:solidFill>
                <a:effectLst/>
                <a:latin typeface="Arial" panose="020B0604020202020204" pitchFamily="34" charset="0"/>
                <a:ea typeface="Droid Sans"/>
                <a:cs typeface="Arial" panose="020B0604020202020204" pitchFamily="34" charset="0"/>
              </a:rPr>
              <a:t> Management</a:t>
            </a: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GB" altLang="en-US" sz="600" b="0" i="0" u="none" strike="noStrike" cap="none" normalizeH="0" baseline="0" dirty="0">
              <a:ln>
                <a:noFill/>
              </a:ln>
              <a:solidFill>
                <a:schemeClr val="tx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400" b="1" i="0" u="none" strike="noStrike" cap="none" normalizeH="0" baseline="0" dirty="0">
                <a:ln>
                  <a:noFill/>
                </a:ln>
                <a:solidFill>
                  <a:schemeClr val="tx1"/>
                </a:solidFill>
                <a:effectLst/>
                <a:latin typeface="Arial" panose="020B0604020202020204" pitchFamily="34" charset="0"/>
                <a:ea typeface="Droid Sans"/>
                <a:cs typeface="Arial" panose="020B0604020202020204" pitchFamily="34" charset="0"/>
              </a:rPr>
              <a:t>Module Code: </a:t>
            </a:r>
            <a:r>
              <a:rPr kumimoji="0" lang="en-GB" altLang="en-US" sz="1400" b="1" i="0" u="none" strike="noStrike" cap="none" normalizeH="0" baseline="0" dirty="0" smtClean="0">
                <a:ln>
                  <a:noFill/>
                </a:ln>
                <a:solidFill>
                  <a:schemeClr val="tx1"/>
                </a:solidFill>
                <a:effectLst/>
                <a:latin typeface="Arial" panose="020B0604020202020204" pitchFamily="34" charset="0"/>
                <a:ea typeface="Droid Sans"/>
                <a:cs typeface="Arial" panose="020B0604020202020204" pitchFamily="34" charset="0"/>
              </a:rPr>
              <a:t>LCMB7024</a:t>
            </a: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GB" altLang="en-US" sz="1400" b="1" i="0" u="none" strike="noStrike" cap="none" normalizeH="0" baseline="0" dirty="0">
              <a:ln>
                <a:noFill/>
              </a:ln>
              <a:solidFill>
                <a:schemeClr val="tx1"/>
              </a:solidFill>
              <a:effectLst/>
              <a:latin typeface="Arial" panose="020B0604020202020204" pitchFamily="34" charset="0"/>
              <a:ea typeface="Droid Sans"/>
              <a:cs typeface="Arial" panose="020B0604020202020204" pitchFamily="34" charset="0"/>
            </a:endParaRPr>
          </a:p>
          <a:p>
            <a:pPr algn="ctr" eaLnBrk="0" fontAlgn="base" hangingPunct="0">
              <a:spcBef>
                <a:spcPct val="0"/>
              </a:spcBef>
              <a:spcAft>
                <a:spcPct val="0"/>
              </a:spcAft>
            </a:pPr>
            <a:r>
              <a:rPr lang="en-GB" sz="1400" b="1" dirty="0"/>
              <a:t>Programme:</a:t>
            </a:r>
            <a:r>
              <a:rPr lang="en-GB" sz="1400" dirty="0"/>
              <a:t> Master of Business Administration (MBA</a:t>
            </a:r>
            <a:r>
              <a:rPr lang="en-GB" sz="1400" dirty="0" smtClean="0"/>
              <a:t>)</a:t>
            </a:r>
            <a:endParaRPr lang="en-IN" sz="1400" dirty="0"/>
          </a:p>
          <a:p>
            <a:pPr algn="ctr" eaLnBrk="0" fontAlgn="base" hangingPunct="0">
              <a:spcBef>
                <a:spcPct val="0"/>
              </a:spcBef>
              <a:spcAft>
                <a:spcPct val="0"/>
              </a:spcAft>
            </a:pPr>
            <a:endParaRPr kumimoji="0" lang="en-GB" altLang="en-US" sz="600" b="0" i="0" u="none" strike="noStrike" cap="none" normalizeH="0" baseline="0" dirty="0">
              <a:ln>
                <a:noFill/>
              </a:ln>
              <a:solidFill>
                <a:schemeClr val="tx1"/>
              </a:solidFill>
              <a:effectLst/>
            </a:endParaRPr>
          </a:p>
          <a:p>
            <a:pPr lvl="0" algn="ctr" eaLnBrk="0" fontAlgn="base" hangingPunct="0">
              <a:spcBef>
                <a:spcPct val="0"/>
              </a:spcBef>
              <a:spcAft>
                <a:spcPct val="0"/>
              </a:spcAft>
            </a:pPr>
            <a:r>
              <a:rPr kumimoji="0" lang="en-GB" altLang="en-US" sz="1400" b="1" i="0" u="none" strike="noStrike" cap="none" normalizeH="0" baseline="0" dirty="0">
                <a:ln>
                  <a:noFill/>
                </a:ln>
                <a:solidFill>
                  <a:schemeClr val="tx1"/>
                </a:solidFill>
                <a:effectLst/>
                <a:latin typeface="Arial" panose="020B0604020202020204" pitchFamily="34" charset="0"/>
                <a:ea typeface="Droid Sans"/>
                <a:cs typeface="Arial" panose="020B0604020202020204" pitchFamily="34" charset="0"/>
              </a:rPr>
              <a:t>Lecturer</a:t>
            </a:r>
            <a:r>
              <a:rPr kumimoji="0" lang="en-GB" altLang="en-US" sz="1400" b="1" i="0" u="none" strike="noStrike" cap="none" normalizeH="0" baseline="0" dirty="0">
                <a:ln>
                  <a:noFill/>
                </a:ln>
                <a:solidFill>
                  <a:schemeClr val="tx1"/>
                </a:solidFill>
                <a:effectLst/>
                <a:latin typeface="Times New Roman" panose="02020603050405020304" pitchFamily="18" charset="0"/>
                <a:ea typeface="Droid Sans"/>
                <a:cs typeface="Arial" panose="020B0604020202020204" pitchFamily="34" charset="0"/>
              </a:rPr>
              <a:t>’</a:t>
            </a:r>
            <a:r>
              <a:rPr kumimoji="0" lang="en-GB" altLang="en-US" sz="1400" b="1" i="0" u="none" strike="noStrike" cap="none" normalizeH="0" baseline="0" dirty="0">
                <a:ln>
                  <a:noFill/>
                </a:ln>
                <a:solidFill>
                  <a:schemeClr val="tx1"/>
                </a:solidFill>
                <a:effectLst/>
                <a:latin typeface="Arial" panose="020B0604020202020204" pitchFamily="34" charset="0"/>
                <a:ea typeface="Droid Sans"/>
                <a:cs typeface="Arial" panose="020B0604020202020204" pitchFamily="34" charset="0"/>
              </a:rPr>
              <a:t>s Name</a:t>
            </a:r>
            <a:r>
              <a:rPr kumimoji="0" lang="en-GB" altLang="en-US" sz="1400" b="1" i="0" u="none" strike="noStrike" cap="none" normalizeH="0" baseline="0" dirty="0" smtClean="0">
                <a:ln>
                  <a:noFill/>
                </a:ln>
                <a:solidFill>
                  <a:schemeClr val="tx1"/>
                </a:solidFill>
                <a:effectLst/>
                <a:latin typeface="Arial" panose="020B0604020202020204" pitchFamily="34" charset="0"/>
                <a:ea typeface="Droid Sans"/>
                <a:cs typeface="Arial" panose="020B0604020202020204" pitchFamily="34" charset="0"/>
              </a:rPr>
              <a:t>:</a:t>
            </a:r>
            <a:r>
              <a:rPr lang="en-IN" sz="800" dirty="0"/>
              <a:t> </a:t>
            </a:r>
            <a:r>
              <a:rPr lang="en-IN" sz="800" dirty="0" smtClean="0"/>
              <a:t> </a:t>
            </a:r>
            <a:r>
              <a:rPr lang="en-IN" sz="1200" dirty="0" smtClean="0"/>
              <a:t>LAILA MAAZOUZ</a:t>
            </a:r>
            <a:r>
              <a:rPr lang="en-IN" sz="800" dirty="0" smtClean="0"/>
              <a:t> </a:t>
            </a:r>
            <a:endParaRPr kumimoji="0" lang="en-GB" altLang="en-US" sz="600" b="0" i="0" u="none" strike="noStrike" cap="none" normalizeH="0" baseline="0" dirty="0">
              <a:ln>
                <a:noFill/>
              </a:ln>
              <a:solidFill>
                <a:schemeClr val="tx1"/>
              </a:solidFill>
              <a:effectLst/>
            </a:endParaRPr>
          </a:p>
          <a:p>
            <a:pPr lvl="0" algn="ctr" eaLnBrk="0" fontAlgn="base" hangingPunct="0">
              <a:spcBef>
                <a:spcPct val="0"/>
              </a:spcBef>
              <a:spcAft>
                <a:spcPct val="0"/>
              </a:spcAft>
            </a:pPr>
            <a:r>
              <a:rPr lang="en-GB" sz="1400" b="1" dirty="0"/>
              <a:t>University:</a:t>
            </a:r>
            <a:r>
              <a:rPr lang="en-GB" sz="1400" dirty="0"/>
              <a:t> University of Wales Trinity Saint David </a:t>
            </a:r>
            <a:endParaRPr lang="en-GB" sz="1400" dirty="0" smtClean="0"/>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GB" altLang="en-US" sz="1400" b="1" i="0" u="none" strike="noStrike" cap="none" normalizeH="0" baseline="0" dirty="0">
              <a:ln>
                <a:noFill/>
              </a:ln>
              <a:solidFill>
                <a:schemeClr val="tx1"/>
              </a:solidFill>
              <a:effectLst/>
              <a:latin typeface="Arial" panose="020B0604020202020204" pitchFamily="34" charset="0"/>
              <a:ea typeface="Droid Sans"/>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GB" altLang="en-US" sz="600" b="0" i="0" u="none" strike="noStrike" cap="none" normalizeH="0" baseline="0" dirty="0">
              <a:ln>
                <a:noFill/>
              </a:ln>
              <a:solidFill>
                <a:schemeClr val="tx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400" b="1" i="0" u="none" strike="noStrike" cap="none" normalizeH="0" baseline="0" dirty="0">
                <a:ln>
                  <a:noFill/>
                </a:ln>
                <a:solidFill>
                  <a:schemeClr val="tx1"/>
                </a:solidFill>
                <a:effectLst/>
                <a:latin typeface="Arial" panose="020B0604020202020204" pitchFamily="34" charset="0"/>
                <a:ea typeface="Droid Sans"/>
                <a:cs typeface="Arial" panose="020B0604020202020204" pitchFamily="34" charset="0"/>
              </a:rPr>
              <a:t>Term 1</a:t>
            </a: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7135293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A29191"/>
        </a:solidFill>
        <a:effectLst/>
      </p:bgPr>
    </p:bg>
    <p:spTree>
      <p:nvGrpSpPr>
        <p:cNvPr id="1" name=""/>
        <p:cNvGrpSpPr/>
        <p:nvPr/>
      </p:nvGrpSpPr>
      <p:grpSpPr>
        <a:xfrm>
          <a:off x="0" y="0"/>
          <a:ext cx="0" cy="0"/>
          <a:chOff x="0" y="0"/>
          <a:chExt cx="0" cy="0"/>
        </a:xfrm>
      </p:grpSpPr>
      <p:sp>
        <p:nvSpPr>
          <p:cNvPr id="2" name="Freeform 2"/>
          <p:cNvSpPr/>
          <p:nvPr/>
        </p:nvSpPr>
        <p:spPr>
          <a:xfrm>
            <a:off x="7072469" y="-238659"/>
            <a:ext cx="2955636" cy="2926080"/>
          </a:xfrm>
          <a:custGeom>
            <a:avLst/>
            <a:gdLst/>
            <a:ahLst/>
            <a:cxnLst/>
            <a:rect l="l" t="t" r="r" b="b"/>
            <a:pathLst>
              <a:path w="2955636" h="2926080">
                <a:moveTo>
                  <a:pt x="0" y="0"/>
                </a:moveTo>
                <a:lnTo>
                  <a:pt x="2955636" y="0"/>
                </a:lnTo>
                <a:lnTo>
                  <a:pt x="2955636" y="2926080"/>
                </a:lnTo>
                <a:lnTo>
                  <a:pt x="0" y="2926080"/>
                </a:lnTo>
                <a:lnTo>
                  <a:pt x="0" y="0"/>
                </a:lnTo>
                <a:close/>
              </a:path>
            </a:pathLst>
          </a:custGeom>
          <a:blipFill>
            <a:blip>
              <a:alphaModFix amt="12000"/>
              <a:extLst>
                <a:ext uri="{96DAC541-7B7A-43D3-8B79-37D633B846F1}">
                  <asvg:svgBlip xmlns="" xmlns:asvg="http://schemas.microsoft.com/office/drawing/2016/SVG/main" r:embed="rId2"/>
                </a:ext>
              </a:extLst>
            </a:blip>
            <a:stretch>
              <a:fillRect/>
            </a:stretch>
          </a:blipFill>
        </p:spPr>
        <p:txBody>
          <a:bodyPr/>
          <a:lstStyle/>
          <a:p>
            <a:endParaRPr lang="en-IN"/>
          </a:p>
        </p:txBody>
      </p:sp>
      <p:sp>
        <p:nvSpPr>
          <p:cNvPr id="3" name="Freeform 3"/>
          <p:cNvSpPr/>
          <p:nvPr/>
        </p:nvSpPr>
        <p:spPr>
          <a:xfrm flipH="1" flipV="1">
            <a:off x="-1105971" y="3830334"/>
            <a:ext cx="4915593" cy="4866437"/>
          </a:xfrm>
          <a:custGeom>
            <a:avLst/>
            <a:gdLst/>
            <a:ahLst/>
            <a:cxnLst/>
            <a:rect l="l" t="t" r="r" b="b"/>
            <a:pathLst>
              <a:path w="4915593" h="4866437">
                <a:moveTo>
                  <a:pt x="4915593" y="4866438"/>
                </a:moveTo>
                <a:lnTo>
                  <a:pt x="0" y="4866438"/>
                </a:lnTo>
                <a:lnTo>
                  <a:pt x="0" y="0"/>
                </a:lnTo>
                <a:lnTo>
                  <a:pt x="4915593" y="0"/>
                </a:lnTo>
                <a:lnTo>
                  <a:pt x="4915593" y="4866438"/>
                </a:lnTo>
                <a:close/>
              </a:path>
            </a:pathLst>
          </a:custGeom>
          <a:blipFill>
            <a:blip>
              <a:alphaModFix amt="12000"/>
              <a:extLst>
                <a:ext uri="{96DAC541-7B7A-43D3-8B79-37D633B846F1}">
                  <asvg:svgBlip xmlns="" xmlns:asvg="http://schemas.microsoft.com/office/drawing/2016/SVG/main" r:embed="rId2"/>
                </a:ext>
              </a:extLst>
            </a:blip>
            <a:stretch>
              <a:fillRect/>
            </a:stretch>
          </a:blipFill>
        </p:spPr>
        <p:txBody>
          <a:bodyPr/>
          <a:lstStyle/>
          <a:p>
            <a:endParaRPr lang="en-IN"/>
          </a:p>
        </p:txBody>
      </p:sp>
      <p:sp>
        <p:nvSpPr>
          <p:cNvPr id="4" name="Freeform 4"/>
          <p:cNvSpPr/>
          <p:nvPr/>
        </p:nvSpPr>
        <p:spPr>
          <a:xfrm>
            <a:off x="673769" y="5499222"/>
            <a:ext cx="114239" cy="160900"/>
          </a:xfrm>
          <a:custGeom>
            <a:avLst/>
            <a:gdLst/>
            <a:ahLst/>
            <a:cxnLst/>
            <a:rect l="l" t="t" r="r" b="b"/>
            <a:pathLst>
              <a:path w="114239" h="160900">
                <a:moveTo>
                  <a:pt x="0" y="0"/>
                </a:moveTo>
                <a:lnTo>
                  <a:pt x="114238" y="0"/>
                </a:lnTo>
                <a:lnTo>
                  <a:pt x="114238" y="160899"/>
                </a:lnTo>
                <a:lnTo>
                  <a:pt x="0" y="160899"/>
                </a:lnTo>
                <a:lnTo>
                  <a:pt x="0" y="0"/>
                </a:lnTo>
                <a:close/>
              </a:path>
            </a:pathLst>
          </a:custGeom>
          <a:blipFill>
            <a:blip>
              <a:extLst>
                <a:ext uri="{96DAC541-7B7A-43D3-8B79-37D633B846F1}">
                  <asvg:svgBlip xmlns="" xmlns:asvg="http://schemas.microsoft.com/office/drawing/2016/SVG/main" r:embed="rId3"/>
                </a:ext>
              </a:extLst>
            </a:blip>
            <a:stretch>
              <a:fillRect/>
            </a:stretch>
          </a:blipFill>
        </p:spPr>
        <p:txBody>
          <a:bodyPr/>
          <a:lstStyle/>
          <a:p>
            <a:endParaRPr lang="en-IN"/>
          </a:p>
        </p:txBody>
      </p:sp>
      <p:grpSp>
        <p:nvGrpSpPr>
          <p:cNvPr id="5" name="Group 5"/>
          <p:cNvGrpSpPr/>
          <p:nvPr/>
        </p:nvGrpSpPr>
        <p:grpSpPr>
          <a:xfrm>
            <a:off x="429029" y="1850058"/>
            <a:ext cx="2848287" cy="1966205"/>
            <a:chOff x="0" y="0"/>
            <a:chExt cx="1054921" cy="728224"/>
          </a:xfrm>
        </p:grpSpPr>
        <p:sp>
          <p:nvSpPr>
            <p:cNvPr id="6" name="Freeform 6"/>
            <p:cNvSpPr/>
            <p:nvPr/>
          </p:nvSpPr>
          <p:spPr>
            <a:xfrm>
              <a:off x="0" y="0"/>
              <a:ext cx="1054921" cy="728224"/>
            </a:xfrm>
            <a:custGeom>
              <a:avLst/>
              <a:gdLst/>
              <a:ahLst/>
              <a:cxnLst/>
              <a:rect l="l" t="t" r="r" b="b"/>
              <a:pathLst>
                <a:path w="1054921" h="728224">
                  <a:moveTo>
                    <a:pt x="95133" y="0"/>
                  </a:moveTo>
                  <a:lnTo>
                    <a:pt x="959788" y="0"/>
                  </a:lnTo>
                  <a:cubicBezTo>
                    <a:pt x="985019" y="0"/>
                    <a:pt x="1009216" y="10023"/>
                    <a:pt x="1027057" y="27864"/>
                  </a:cubicBezTo>
                  <a:cubicBezTo>
                    <a:pt x="1044898" y="45705"/>
                    <a:pt x="1054921" y="69902"/>
                    <a:pt x="1054921" y="95133"/>
                  </a:cubicBezTo>
                  <a:lnTo>
                    <a:pt x="1054921" y="633091"/>
                  </a:lnTo>
                  <a:cubicBezTo>
                    <a:pt x="1054921" y="685631"/>
                    <a:pt x="1012329" y="728224"/>
                    <a:pt x="959788" y="728224"/>
                  </a:cubicBezTo>
                  <a:lnTo>
                    <a:pt x="95133" y="728224"/>
                  </a:lnTo>
                  <a:cubicBezTo>
                    <a:pt x="69902" y="728224"/>
                    <a:pt x="45705" y="718201"/>
                    <a:pt x="27864" y="700360"/>
                  </a:cubicBezTo>
                  <a:cubicBezTo>
                    <a:pt x="10023" y="682519"/>
                    <a:pt x="0" y="658322"/>
                    <a:pt x="0" y="633091"/>
                  </a:cubicBezTo>
                  <a:lnTo>
                    <a:pt x="0" y="95133"/>
                  </a:lnTo>
                  <a:cubicBezTo>
                    <a:pt x="0" y="69902"/>
                    <a:pt x="10023" y="45705"/>
                    <a:pt x="27864" y="27864"/>
                  </a:cubicBezTo>
                  <a:cubicBezTo>
                    <a:pt x="45705" y="10023"/>
                    <a:pt x="69902" y="0"/>
                    <a:pt x="95133" y="0"/>
                  </a:cubicBezTo>
                  <a:close/>
                </a:path>
              </a:pathLst>
            </a:custGeom>
            <a:solidFill>
              <a:srgbClr val="782226"/>
            </a:solidFill>
            <a:ln w="38100" cap="rnd">
              <a:solidFill>
                <a:srgbClr val="000000"/>
              </a:solidFill>
              <a:prstDash val="solid"/>
              <a:round/>
            </a:ln>
          </p:spPr>
          <p:txBody>
            <a:bodyPr/>
            <a:lstStyle/>
            <a:p>
              <a:endParaRPr lang="en-IN"/>
            </a:p>
          </p:txBody>
        </p:sp>
        <p:sp>
          <p:nvSpPr>
            <p:cNvPr id="7" name="TextBox 7"/>
            <p:cNvSpPr txBox="1"/>
            <p:nvPr/>
          </p:nvSpPr>
          <p:spPr>
            <a:xfrm>
              <a:off x="0" y="-47625"/>
              <a:ext cx="1054921" cy="775849"/>
            </a:xfrm>
            <a:prstGeom prst="rect">
              <a:avLst/>
            </a:prstGeom>
          </p:spPr>
          <p:txBody>
            <a:bodyPr lIns="50800" tIns="50800" rIns="50800" bIns="50800" rtlCol="0" anchor="ctr"/>
            <a:lstStyle/>
            <a:p>
              <a:pPr algn="ctr">
                <a:lnSpc>
                  <a:spcPts val="1960"/>
                </a:lnSpc>
              </a:pPr>
              <a:endParaRPr/>
            </a:p>
          </p:txBody>
        </p:sp>
      </p:grpSp>
      <p:grpSp>
        <p:nvGrpSpPr>
          <p:cNvPr id="8" name="Group 8"/>
          <p:cNvGrpSpPr/>
          <p:nvPr/>
        </p:nvGrpSpPr>
        <p:grpSpPr>
          <a:xfrm>
            <a:off x="324691" y="4076253"/>
            <a:ext cx="5362220" cy="1551066"/>
            <a:chOff x="0" y="0"/>
            <a:chExt cx="1180888" cy="765121"/>
          </a:xfrm>
        </p:grpSpPr>
        <p:sp>
          <p:nvSpPr>
            <p:cNvPr id="9" name="Freeform 9"/>
            <p:cNvSpPr/>
            <p:nvPr/>
          </p:nvSpPr>
          <p:spPr>
            <a:xfrm>
              <a:off x="0" y="0"/>
              <a:ext cx="1180888" cy="765121"/>
            </a:xfrm>
            <a:custGeom>
              <a:avLst/>
              <a:gdLst/>
              <a:ahLst/>
              <a:cxnLst/>
              <a:rect l="l" t="t" r="r" b="b"/>
              <a:pathLst>
                <a:path w="1180888" h="765121">
                  <a:moveTo>
                    <a:pt x="84985" y="0"/>
                  </a:moveTo>
                  <a:lnTo>
                    <a:pt x="1095903" y="0"/>
                  </a:lnTo>
                  <a:cubicBezTo>
                    <a:pt x="1142839" y="0"/>
                    <a:pt x="1180888" y="38049"/>
                    <a:pt x="1180888" y="84985"/>
                  </a:cubicBezTo>
                  <a:lnTo>
                    <a:pt x="1180888" y="680135"/>
                  </a:lnTo>
                  <a:cubicBezTo>
                    <a:pt x="1180888" y="727071"/>
                    <a:pt x="1142839" y="765121"/>
                    <a:pt x="1095903" y="765121"/>
                  </a:cubicBezTo>
                  <a:lnTo>
                    <a:pt x="84985" y="765121"/>
                  </a:lnTo>
                  <a:cubicBezTo>
                    <a:pt x="38049" y="765121"/>
                    <a:pt x="0" y="727071"/>
                    <a:pt x="0" y="680135"/>
                  </a:cubicBezTo>
                  <a:lnTo>
                    <a:pt x="0" y="84985"/>
                  </a:lnTo>
                  <a:cubicBezTo>
                    <a:pt x="0" y="38049"/>
                    <a:pt x="38049" y="0"/>
                    <a:pt x="84985" y="0"/>
                  </a:cubicBezTo>
                  <a:close/>
                </a:path>
              </a:pathLst>
            </a:custGeom>
            <a:solidFill>
              <a:srgbClr val="782226"/>
            </a:solidFill>
            <a:ln w="38100" cap="rnd">
              <a:solidFill>
                <a:srgbClr val="000000"/>
              </a:solidFill>
              <a:prstDash val="solid"/>
              <a:round/>
            </a:ln>
          </p:spPr>
          <p:txBody>
            <a:bodyPr/>
            <a:lstStyle/>
            <a:p>
              <a:endParaRPr lang="en-IN"/>
            </a:p>
          </p:txBody>
        </p:sp>
        <p:sp>
          <p:nvSpPr>
            <p:cNvPr id="10" name="TextBox 10"/>
            <p:cNvSpPr txBox="1"/>
            <p:nvPr/>
          </p:nvSpPr>
          <p:spPr>
            <a:xfrm>
              <a:off x="0" y="-47625"/>
              <a:ext cx="1180888" cy="812746"/>
            </a:xfrm>
            <a:prstGeom prst="rect">
              <a:avLst/>
            </a:prstGeom>
          </p:spPr>
          <p:txBody>
            <a:bodyPr lIns="50800" tIns="50800" rIns="50800" bIns="50800" rtlCol="0" anchor="ctr"/>
            <a:lstStyle/>
            <a:p>
              <a:pPr algn="ctr">
                <a:lnSpc>
                  <a:spcPts val="1960"/>
                </a:lnSpc>
              </a:pPr>
              <a:endParaRPr/>
            </a:p>
          </p:txBody>
        </p:sp>
      </p:grpSp>
      <p:grpSp>
        <p:nvGrpSpPr>
          <p:cNvPr id="11" name="Group 11"/>
          <p:cNvGrpSpPr/>
          <p:nvPr/>
        </p:nvGrpSpPr>
        <p:grpSpPr>
          <a:xfrm>
            <a:off x="3420457" y="1867457"/>
            <a:ext cx="2994833" cy="1916425"/>
            <a:chOff x="0" y="0"/>
            <a:chExt cx="1109197" cy="709787"/>
          </a:xfrm>
        </p:grpSpPr>
        <p:sp>
          <p:nvSpPr>
            <p:cNvPr id="12" name="Freeform 12"/>
            <p:cNvSpPr/>
            <p:nvPr/>
          </p:nvSpPr>
          <p:spPr>
            <a:xfrm>
              <a:off x="0" y="0"/>
              <a:ext cx="1109197" cy="709787"/>
            </a:xfrm>
            <a:custGeom>
              <a:avLst/>
              <a:gdLst/>
              <a:ahLst/>
              <a:cxnLst/>
              <a:rect l="l" t="t" r="r" b="b"/>
              <a:pathLst>
                <a:path w="1109197" h="709787">
                  <a:moveTo>
                    <a:pt x="90478" y="0"/>
                  </a:moveTo>
                  <a:lnTo>
                    <a:pt x="1018719" y="0"/>
                  </a:lnTo>
                  <a:cubicBezTo>
                    <a:pt x="1042716" y="0"/>
                    <a:pt x="1065729" y="9533"/>
                    <a:pt x="1082697" y="26500"/>
                  </a:cubicBezTo>
                  <a:cubicBezTo>
                    <a:pt x="1099665" y="43468"/>
                    <a:pt x="1109197" y="66482"/>
                    <a:pt x="1109197" y="90478"/>
                  </a:cubicBezTo>
                  <a:lnTo>
                    <a:pt x="1109197" y="619309"/>
                  </a:lnTo>
                  <a:cubicBezTo>
                    <a:pt x="1109197" y="669278"/>
                    <a:pt x="1068689" y="709787"/>
                    <a:pt x="1018719" y="709787"/>
                  </a:cubicBezTo>
                  <a:lnTo>
                    <a:pt x="90478" y="709787"/>
                  </a:lnTo>
                  <a:cubicBezTo>
                    <a:pt x="40508" y="709787"/>
                    <a:pt x="0" y="669278"/>
                    <a:pt x="0" y="619309"/>
                  </a:cubicBezTo>
                  <a:lnTo>
                    <a:pt x="0" y="90478"/>
                  </a:lnTo>
                  <a:cubicBezTo>
                    <a:pt x="0" y="40508"/>
                    <a:pt x="40508" y="0"/>
                    <a:pt x="90478" y="0"/>
                  </a:cubicBezTo>
                  <a:close/>
                </a:path>
              </a:pathLst>
            </a:custGeom>
            <a:solidFill>
              <a:srgbClr val="782226"/>
            </a:solidFill>
            <a:ln w="38100" cap="rnd">
              <a:solidFill>
                <a:srgbClr val="000000"/>
              </a:solidFill>
              <a:prstDash val="solid"/>
              <a:round/>
            </a:ln>
          </p:spPr>
          <p:txBody>
            <a:bodyPr/>
            <a:lstStyle/>
            <a:p>
              <a:endParaRPr lang="en-IN"/>
            </a:p>
          </p:txBody>
        </p:sp>
        <p:sp>
          <p:nvSpPr>
            <p:cNvPr id="13" name="TextBox 13"/>
            <p:cNvSpPr txBox="1"/>
            <p:nvPr/>
          </p:nvSpPr>
          <p:spPr>
            <a:xfrm>
              <a:off x="0" y="-47625"/>
              <a:ext cx="1109197" cy="757412"/>
            </a:xfrm>
            <a:prstGeom prst="rect">
              <a:avLst/>
            </a:prstGeom>
          </p:spPr>
          <p:txBody>
            <a:bodyPr lIns="50800" tIns="50800" rIns="50800" bIns="50800" rtlCol="0" anchor="ctr"/>
            <a:lstStyle/>
            <a:p>
              <a:pPr algn="ctr">
                <a:lnSpc>
                  <a:spcPts val="1960"/>
                </a:lnSpc>
              </a:pPr>
              <a:endParaRPr/>
            </a:p>
          </p:txBody>
        </p:sp>
      </p:grpSp>
      <p:grpSp>
        <p:nvGrpSpPr>
          <p:cNvPr id="14" name="Group 14"/>
          <p:cNvGrpSpPr/>
          <p:nvPr/>
        </p:nvGrpSpPr>
        <p:grpSpPr>
          <a:xfrm>
            <a:off x="222398" y="5769977"/>
            <a:ext cx="3083822" cy="1331384"/>
            <a:chOff x="0" y="0"/>
            <a:chExt cx="837581" cy="765121"/>
          </a:xfrm>
        </p:grpSpPr>
        <p:sp>
          <p:nvSpPr>
            <p:cNvPr id="15" name="Freeform 15"/>
            <p:cNvSpPr/>
            <p:nvPr/>
          </p:nvSpPr>
          <p:spPr>
            <a:xfrm>
              <a:off x="0" y="0"/>
              <a:ext cx="837581" cy="765121"/>
            </a:xfrm>
            <a:custGeom>
              <a:avLst/>
              <a:gdLst/>
              <a:ahLst/>
              <a:cxnLst/>
              <a:rect l="l" t="t" r="r" b="b"/>
              <a:pathLst>
                <a:path w="837581" h="765121">
                  <a:moveTo>
                    <a:pt x="119819" y="0"/>
                  </a:moveTo>
                  <a:lnTo>
                    <a:pt x="717762" y="0"/>
                  </a:lnTo>
                  <a:cubicBezTo>
                    <a:pt x="749540" y="0"/>
                    <a:pt x="780017" y="12624"/>
                    <a:pt x="802487" y="35094"/>
                  </a:cubicBezTo>
                  <a:cubicBezTo>
                    <a:pt x="824958" y="57565"/>
                    <a:pt x="837581" y="88041"/>
                    <a:pt x="837581" y="119819"/>
                  </a:cubicBezTo>
                  <a:lnTo>
                    <a:pt x="837581" y="645302"/>
                  </a:lnTo>
                  <a:cubicBezTo>
                    <a:pt x="837581" y="677080"/>
                    <a:pt x="824958" y="707556"/>
                    <a:pt x="802487" y="730026"/>
                  </a:cubicBezTo>
                  <a:cubicBezTo>
                    <a:pt x="780017" y="752497"/>
                    <a:pt x="749540" y="765121"/>
                    <a:pt x="717762" y="765121"/>
                  </a:cubicBezTo>
                  <a:lnTo>
                    <a:pt x="119819" y="765121"/>
                  </a:lnTo>
                  <a:cubicBezTo>
                    <a:pt x="88041" y="765121"/>
                    <a:pt x="57565" y="752497"/>
                    <a:pt x="35094" y="730026"/>
                  </a:cubicBezTo>
                  <a:cubicBezTo>
                    <a:pt x="12624" y="707556"/>
                    <a:pt x="0" y="677080"/>
                    <a:pt x="0" y="645302"/>
                  </a:cubicBezTo>
                  <a:lnTo>
                    <a:pt x="0" y="119819"/>
                  </a:lnTo>
                  <a:cubicBezTo>
                    <a:pt x="0" y="88041"/>
                    <a:pt x="12624" y="57565"/>
                    <a:pt x="35094" y="35094"/>
                  </a:cubicBezTo>
                  <a:cubicBezTo>
                    <a:pt x="57565" y="12624"/>
                    <a:pt x="88041" y="0"/>
                    <a:pt x="119819" y="0"/>
                  </a:cubicBezTo>
                  <a:close/>
                </a:path>
              </a:pathLst>
            </a:custGeom>
            <a:solidFill>
              <a:srgbClr val="782226"/>
            </a:solidFill>
            <a:ln w="38100" cap="rnd">
              <a:solidFill>
                <a:srgbClr val="000000"/>
              </a:solidFill>
              <a:prstDash val="solid"/>
              <a:round/>
            </a:ln>
          </p:spPr>
          <p:txBody>
            <a:bodyPr/>
            <a:lstStyle/>
            <a:p>
              <a:endParaRPr lang="en-IN" dirty="0"/>
            </a:p>
          </p:txBody>
        </p:sp>
        <p:sp>
          <p:nvSpPr>
            <p:cNvPr id="16" name="TextBox 16"/>
            <p:cNvSpPr txBox="1"/>
            <p:nvPr/>
          </p:nvSpPr>
          <p:spPr>
            <a:xfrm>
              <a:off x="0" y="-47625"/>
              <a:ext cx="837581" cy="812746"/>
            </a:xfrm>
            <a:prstGeom prst="rect">
              <a:avLst/>
            </a:prstGeom>
          </p:spPr>
          <p:txBody>
            <a:bodyPr lIns="50800" tIns="50800" rIns="50800" bIns="50800" rtlCol="0" anchor="ctr"/>
            <a:lstStyle/>
            <a:p>
              <a:pPr algn="ctr">
                <a:lnSpc>
                  <a:spcPts val="1960"/>
                </a:lnSpc>
              </a:pPr>
              <a:endParaRPr/>
            </a:p>
          </p:txBody>
        </p:sp>
      </p:grpSp>
      <p:grpSp>
        <p:nvGrpSpPr>
          <p:cNvPr id="17" name="Group 17"/>
          <p:cNvGrpSpPr/>
          <p:nvPr/>
        </p:nvGrpSpPr>
        <p:grpSpPr>
          <a:xfrm>
            <a:off x="6558165" y="1808095"/>
            <a:ext cx="2720321" cy="1967119"/>
            <a:chOff x="0" y="0"/>
            <a:chExt cx="1007526" cy="844379"/>
          </a:xfrm>
        </p:grpSpPr>
        <p:sp>
          <p:nvSpPr>
            <p:cNvPr id="18" name="Freeform 18"/>
            <p:cNvSpPr/>
            <p:nvPr/>
          </p:nvSpPr>
          <p:spPr>
            <a:xfrm>
              <a:off x="0" y="0"/>
              <a:ext cx="1007526" cy="844379"/>
            </a:xfrm>
            <a:custGeom>
              <a:avLst/>
              <a:gdLst/>
              <a:ahLst/>
              <a:cxnLst/>
              <a:rect l="l" t="t" r="r" b="b"/>
              <a:pathLst>
                <a:path w="1007526" h="844379">
                  <a:moveTo>
                    <a:pt x="99609" y="0"/>
                  </a:moveTo>
                  <a:lnTo>
                    <a:pt x="907918" y="0"/>
                  </a:lnTo>
                  <a:cubicBezTo>
                    <a:pt x="962930" y="0"/>
                    <a:pt x="1007526" y="44596"/>
                    <a:pt x="1007526" y="99609"/>
                  </a:cubicBezTo>
                  <a:lnTo>
                    <a:pt x="1007526" y="744770"/>
                  </a:lnTo>
                  <a:cubicBezTo>
                    <a:pt x="1007526" y="799782"/>
                    <a:pt x="962930" y="844379"/>
                    <a:pt x="907918" y="844379"/>
                  </a:cubicBezTo>
                  <a:lnTo>
                    <a:pt x="99609" y="844379"/>
                  </a:lnTo>
                  <a:cubicBezTo>
                    <a:pt x="73191" y="844379"/>
                    <a:pt x="47855" y="833884"/>
                    <a:pt x="29175" y="815204"/>
                  </a:cubicBezTo>
                  <a:cubicBezTo>
                    <a:pt x="10494" y="796524"/>
                    <a:pt x="0" y="771188"/>
                    <a:pt x="0" y="744770"/>
                  </a:cubicBezTo>
                  <a:lnTo>
                    <a:pt x="0" y="99609"/>
                  </a:lnTo>
                  <a:cubicBezTo>
                    <a:pt x="0" y="44596"/>
                    <a:pt x="44596" y="0"/>
                    <a:pt x="99609" y="0"/>
                  </a:cubicBezTo>
                  <a:close/>
                </a:path>
              </a:pathLst>
            </a:custGeom>
            <a:solidFill>
              <a:srgbClr val="782226"/>
            </a:solidFill>
            <a:ln w="38100" cap="rnd">
              <a:solidFill>
                <a:srgbClr val="000000"/>
              </a:solidFill>
              <a:prstDash val="solid"/>
              <a:round/>
            </a:ln>
          </p:spPr>
          <p:txBody>
            <a:bodyPr/>
            <a:lstStyle/>
            <a:p>
              <a:endParaRPr lang="en-IN"/>
            </a:p>
          </p:txBody>
        </p:sp>
        <p:sp>
          <p:nvSpPr>
            <p:cNvPr id="19" name="TextBox 19"/>
            <p:cNvSpPr txBox="1"/>
            <p:nvPr/>
          </p:nvSpPr>
          <p:spPr>
            <a:xfrm>
              <a:off x="0" y="-47625"/>
              <a:ext cx="1007526" cy="892004"/>
            </a:xfrm>
            <a:prstGeom prst="rect">
              <a:avLst/>
            </a:prstGeom>
          </p:spPr>
          <p:txBody>
            <a:bodyPr lIns="50800" tIns="50800" rIns="50800" bIns="50800" rtlCol="0" anchor="ctr"/>
            <a:lstStyle/>
            <a:p>
              <a:pPr algn="ctr">
                <a:lnSpc>
                  <a:spcPts val="1960"/>
                </a:lnSpc>
              </a:pPr>
              <a:endParaRPr/>
            </a:p>
          </p:txBody>
        </p:sp>
      </p:grpSp>
      <p:sp>
        <p:nvSpPr>
          <p:cNvPr id="20" name="TextBox 20"/>
          <p:cNvSpPr txBox="1"/>
          <p:nvPr/>
        </p:nvSpPr>
        <p:spPr>
          <a:xfrm>
            <a:off x="704426" y="5983213"/>
            <a:ext cx="1551781" cy="257175"/>
          </a:xfrm>
          <a:prstGeom prst="rect">
            <a:avLst/>
          </a:prstGeom>
        </p:spPr>
        <p:txBody>
          <a:bodyPr lIns="0" tIns="0" rIns="0" bIns="0" rtlCol="0" anchor="t">
            <a:spAutoFit/>
          </a:bodyPr>
          <a:lstStyle/>
          <a:p>
            <a:pPr algn="just">
              <a:lnSpc>
                <a:spcPts val="2160"/>
              </a:lnSpc>
            </a:pPr>
            <a:r>
              <a:rPr lang="en-US" sz="1800" spc="-54" dirty="0">
                <a:solidFill>
                  <a:srgbClr val="FFEB80"/>
                </a:solidFill>
                <a:latin typeface="Nunito 1"/>
                <a:ea typeface="Nunito 1"/>
                <a:cs typeface="Nunito 1"/>
                <a:sym typeface="Nunito 1"/>
              </a:rPr>
              <a:t>CONCLUSION</a:t>
            </a:r>
          </a:p>
        </p:txBody>
      </p:sp>
      <p:grpSp>
        <p:nvGrpSpPr>
          <p:cNvPr id="21" name="Group 21"/>
          <p:cNvGrpSpPr/>
          <p:nvPr/>
        </p:nvGrpSpPr>
        <p:grpSpPr>
          <a:xfrm>
            <a:off x="673769" y="320470"/>
            <a:ext cx="8348311" cy="1353424"/>
            <a:chOff x="0" y="0"/>
            <a:chExt cx="3091967" cy="604484"/>
          </a:xfrm>
        </p:grpSpPr>
        <p:sp>
          <p:nvSpPr>
            <p:cNvPr id="22" name="Freeform 22"/>
            <p:cNvSpPr/>
            <p:nvPr/>
          </p:nvSpPr>
          <p:spPr>
            <a:xfrm>
              <a:off x="0" y="0"/>
              <a:ext cx="3091967" cy="604484"/>
            </a:xfrm>
            <a:custGeom>
              <a:avLst/>
              <a:gdLst/>
              <a:ahLst/>
              <a:cxnLst/>
              <a:rect l="l" t="t" r="r" b="b"/>
              <a:pathLst>
                <a:path w="3091967" h="604484">
                  <a:moveTo>
                    <a:pt x="32458" y="0"/>
                  </a:moveTo>
                  <a:lnTo>
                    <a:pt x="3059509" y="0"/>
                  </a:lnTo>
                  <a:cubicBezTo>
                    <a:pt x="3077435" y="0"/>
                    <a:pt x="3091967" y="14532"/>
                    <a:pt x="3091967" y="32458"/>
                  </a:cubicBezTo>
                  <a:lnTo>
                    <a:pt x="3091967" y="572026"/>
                  </a:lnTo>
                  <a:cubicBezTo>
                    <a:pt x="3091967" y="589952"/>
                    <a:pt x="3077435" y="604484"/>
                    <a:pt x="3059509" y="604484"/>
                  </a:cubicBezTo>
                  <a:lnTo>
                    <a:pt x="32458" y="604484"/>
                  </a:lnTo>
                  <a:cubicBezTo>
                    <a:pt x="14532" y="604484"/>
                    <a:pt x="0" y="589952"/>
                    <a:pt x="0" y="572026"/>
                  </a:cubicBezTo>
                  <a:lnTo>
                    <a:pt x="0" y="32458"/>
                  </a:lnTo>
                  <a:cubicBezTo>
                    <a:pt x="0" y="14532"/>
                    <a:pt x="14532" y="0"/>
                    <a:pt x="32458" y="0"/>
                  </a:cubicBezTo>
                  <a:close/>
                </a:path>
              </a:pathLst>
            </a:custGeom>
            <a:solidFill>
              <a:srgbClr val="782226"/>
            </a:solidFill>
            <a:ln w="38100" cap="rnd">
              <a:solidFill>
                <a:srgbClr val="000000"/>
              </a:solidFill>
              <a:prstDash val="solid"/>
              <a:round/>
            </a:ln>
          </p:spPr>
          <p:txBody>
            <a:bodyPr/>
            <a:lstStyle/>
            <a:p>
              <a:endParaRPr lang="en-IN"/>
            </a:p>
          </p:txBody>
        </p:sp>
        <p:sp>
          <p:nvSpPr>
            <p:cNvPr id="23" name="TextBox 23"/>
            <p:cNvSpPr txBox="1"/>
            <p:nvPr/>
          </p:nvSpPr>
          <p:spPr>
            <a:xfrm>
              <a:off x="0" y="-47625"/>
              <a:ext cx="3091967" cy="652109"/>
            </a:xfrm>
            <a:prstGeom prst="rect">
              <a:avLst/>
            </a:prstGeom>
          </p:spPr>
          <p:txBody>
            <a:bodyPr lIns="50800" tIns="50800" rIns="50800" bIns="50800" rtlCol="0" anchor="ctr"/>
            <a:lstStyle/>
            <a:p>
              <a:pPr algn="ctr">
                <a:lnSpc>
                  <a:spcPts val="1960"/>
                </a:lnSpc>
              </a:pPr>
              <a:endParaRPr/>
            </a:p>
          </p:txBody>
        </p:sp>
      </p:grpSp>
      <p:grpSp>
        <p:nvGrpSpPr>
          <p:cNvPr id="24" name="Group 24"/>
          <p:cNvGrpSpPr/>
          <p:nvPr/>
        </p:nvGrpSpPr>
        <p:grpSpPr>
          <a:xfrm>
            <a:off x="3513407" y="5713015"/>
            <a:ext cx="2277794" cy="1414257"/>
            <a:chOff x="0" y="0"/>
            <a:chExt cx="1039154" cy="818478"/>
          </a:xfrm>
        </p:grpSpPr>
        <p:sp>
          <p:nvSpPr>
            <p:cNvPr id="25" name="Freeform 25"/>
            <p:cNvSpPr/>
            <p:nvPr/>
          </p:nvSpPr>
          <p:spPr>
            <a:xfrm>
              <a:off x="0" y="0"/>
              <a:ext cx="1039154" cy="818478"/>
            </a:xfrm>
            <a:custGeom>
              <a:avLst/>
              <a:gdLst/>
              <a:ahLst/>
              <a:cxnLst/>
              <a:rect l="l" t="t" r="r" b="b"/>
              <a:pathLst>
                <a:path w="1039154" h="818478">
                  <a:moveTo>
                    <a:pt x="96577" y="0"/>
                  </a:moveTo>
                  <a:lnTo>
                    <a:pt x="942577" y="0"/>
                  </a:lnTo>
                  <a:cubicBezTo>
                    <a:pt x="968191" y="0"/>
                    <a:pt x="992755" y="10175"/>
                    <a:pt x="1010867" y="28287"/>
                  </a:cubicBezTo>
                  <a:cubicBezTo>
                    <a:pt x="1028979" y="46398"/>
                    <a:pt x="1039154" y="70963"/>
                    <a:pt x="1039154" y="96577"/>
                  </a:cubicBezTo>
                  <a:lnTo>
                    <a:pt x="1039154" y="721901"/>
                  </a:lnTo>
                  <a:cubicBezTo>
                    <a:pt x="1039154" y="747515"/>
                    <a:pt x="1028979" y="772080"/>
                    <a:pt x="1010867" y="790191"/>
                  </a:cubicBezTo>
                  <a:cubicBezTo>
                    <a:pt x="992755" y="808303"/>
                    <a:pt x="968191" y="818478"/>
                    <a:pt x="942577" y="818478"/>
                  </a:cubicBezTo>
                  <a:lnTo>
                    <a:pt x="96577" y="818478"/>
                  </a:lnTo>
                  <a:cubicBezTo>
                    <a:pt x="70963" y="818478"/>
                    <a:pt x="46398" y="808303"/>
                    <a:pt x="28287" y="790191"/>
                  </a:cubicBezTo>
                  <a:cubicBezTo>
                    <a:pt x="10175" y="772080"/>
                    <a:pt x="0" y="747515"/>
                    <a:pt x="0" y="721901"/>
                  </a:cubicBezTo>
                  <a:lnTo>
                    <a:pt x="0" y="96577"/>
                  </a:lnTo>
                  <a:cubicBezTo>
                    <a:pt x="0" y="70963"/>
                    <a:pt x="10175" y="46398"/>
                    <a:pt x="28287" y="28287"/>
                  </a:cubicBezTo>
                  <a:cubicBezTo>
                    <a:pt x="46398" y="10175"/>
                    <a:pt x="70963" y="0"/>
                    <a:pt x="96577" y="0"/>
                  </a:cubicBezTo>
                  <a:close/>
                </a:path>
              </a:pathLst>
            </a:custGeom>
            <a:solidFill>
              <a:srgbClr val="782226"/>
            </a:solidFill>
            <a:ln w="38100" cap="rnd">
              <a:solidFill>
                <a:srgbClr val="000000"/>
              </a:solidFill>
              <a:prstDash val="solid"/>
              <a:round/>
            </a:ln>
          </p:spPr>
          <p:txBody>
            <a:bodyPr/>
            <a:lstStyle/>
            <a:p>
              <a:endParaRPr lang="en-IN"/>
            </a:p>
          </p:txBody>
        </p:sp>
        <p:sp>
          <p:nvSpPr>
            <p:cNvPr id="26" name="TextBox 26"/>
            <p:cNvSpPr txBox="1"/>
            <p:nvPr/>
          </p:nvSpPr>
          <p:spPr>
            <a:xfrm>
              <a:off x="0" y="-47625"/>
              <a:ext cx="1039154" cy="866103"/>
            </a:xfrm>
            <a:prstGeom prst="rect">
              <a:avLst/>
            </a:prstGeom>
          </p:spPr>
          <p:txBody>
            <a:bodyPr lIns="50800" tIns="50800" rIns="50800" bIns="50800" rtlCol="0" anchor="ctr"/>
            <a:lstStyle/>
            <a:p>
              <a:pPr algn="ctr">
                <a:lnSpc>
                  <a:spcPts val="1960"/>
                </a:lnSpc>
              </a:pPr>
              <a:endParaRPr/>
            </a:p>
          </p:txBody>
        </p:sp>
      </p:grpSp>
      <p:sp>
        <p:nvSpPr>
          <p:cNvPr id="27" name="Freeform 27"/>
          <p:cNvSpPr/>
          <p:nvPr/>
        </p:nvSpPr>
        <p:spPr>
          <a:xfrm>
            <a:off x="7090862" y="465862"/>
            <a:ext cx="1242441" cy="1165848"/>
          </a:xfrm>
          <a:custGeom>
            <a:avLst/>
            <a:gdLst/>
            <a:ahLst/>
            <a:cxnLst/>
            <a:rect l="l" t="t" r="r" b="b"/>
            <a:pathLst>
              <a:path w="1448506" h="1448506">
                <a:moveTo>
                  <a:pt x="0" y="0"/>
                </a:moveTo>
                <a:lnTo>
                  <a:pt x="1448506" y="0"/>
                </a:lnTo>
                <a:lnTo>
                  <a:pt x="1448506" y="1448506"/>
                </a:lnTo>
                <a:lnTo>
                  <a:pt x="0" y="1448506"/>
                </a:lnTo>
                <a:lnTo>
                  <a:pt x="0" y="0"/>
                </a:lnTo>
                <a:close/>
              </a:path>
            </a:pathLst>
          </a:custGeom>
          <a:blipFill>
            <a:blip r:embed="rId4"/>
            <a:stretch>
              <a:fillRect/>
            </a:stretch>
          </a:blipFill>
        </p:spPr>
        <p:txBody>
          <a:bodyPr/>
          <a:lstStyle/>
          <a:p>
            <a:endParaRPr lang="en-IN" dirty="0"/>
          </a:p>
        </p:txBody>
      </p:sp>
      <p:sp>
        <p:nvSpPr>
          <p:cNvPr id="28" name="TextBox 28"/>
          <p:cNvSpPr txBox="1"/>
          <p:nvPr/>
        </p:nvSpPr>
        <p:spPr>
          <a:xfrm>
            <a:off x="704426" y="2494051"/>
            <a:ext cx="2297493" cy="1082517"/>
          </a:xfrm>
          <a:prstGeom prst="rect">
            <a:avLst/>
          </a:prstGeom>
        </p:spPr>
        <p:txBody>
          <a:bodyPr lIns="0" tIns="0" rIns="0" bIns="0" rtlCol="0" anchor="t">
            <a:spAutoFit/>
          </a:bodyPr>
          <a:lstStyle/>
          <a:p>
            <a:pPr algn="just">
              <a:lnSpc>
                <a:spcPts val="1120"/>
              </a:lnSpc>
            </a:pPr>
            <a:r>
              <a:rPr lang="en-US" sz="800" spc="-24">
                <a:solidFill>
                  <a:srgbClr val="FFFFE5"/>
                </a:solidFill>
                <a:latin typeface="Nunito 2"/>
                <a:ea typeface="Nunito 2"/>
                <a:cs typeface="Nunito 2"/>
                <a:sym typeface="Nunito 2"/>
              </a:rPr>
              <a:t>This presentation will explore the brand extension strategy of Coca-Cola, which is an internationally recognised brand of drinks, which has a good brand image and emotional attachment of consumers. With its logical brand communication and innovation, Coca-Cola has preserved its relevance in the online age (Armutlu, 2023).</a:t>
            </a:r>
          </a:p>
          <a:p>
            <a:pPr algn="just">
              <a:lnSpc>
                <a:spcPts val="1120"/>
              </a:lnSpc>
              <a:spcBef>
                <a:spcPct val="0"/>
              </a:spcBef>
            </a:pPr>
            <a:endParaRPr lang="en-US" sz="800" spc="-24">
              <a:solidFill>
                <a:srgbClr val="FFFFE5"/>
              </a:solidFill>
              <a:latin typeface="Nunito 2"/>
              <a:ea typeface="Nunito 2"/>
              <a:cs typeface="Nunito 2"/>
              <a:sym typeface="Nunito 2"/>
            </a:endParaRPr>
          </a:p>
        </p:txBody>
      </p:sp>
      <p:sp>
        <p:nvSpPr>
          <p:cNvPr id="29" name="TextBox 29"/>
          <p:cNvSpPr txBox="1"/>
          <p:nvPr/>
        </p:nvSpPr>
        <p:spPr>
          <a:xfrm>
            <a:off x="704426" y="2116017"/>
            <a:ext cx="2297493" cy="257175"/>
          </a:xfrm>
          <a:prstGeom prst="rect">
            <a:avLst/>
          </a:prstGeom>
        </p:spPr>
        <p:txBody>
          <a:bodyPr lIns="0" tIns="0" rIns="0" bIns="0" rtlCol="0" anchor="t">
            <a:spAutoFit/>
          </a:bodyPr>
          <a:lstStyle/>
          <a:p>
            <a:pPr algn="just">
              <a:lnSpc>
                <a:spcPts val="2160"/>
              </a:lnSpc>
            </a:pPr>
            <a:r>
              <a:rPr lang="en-US" sz="1800" spc="-54">
                <a:solidFill>
                  <a:srgbClr val="FFEB80"/>
                </a:solidFill>
                <a:latin typeface="Nunito 1"/>
                <a:ea typeface="Nunito 1"/>
                <a:cs typeface="Nunito 1"/>
                <a:sym typeface="Nunito 1"/>
              </a:rPr>
              <a:t>INTRODUCTION</a:t>
            </a:r>
          </a:p>
        </p:txBody>
      </p:sp>
      <p:sp>
        <p:nvSpPr>
          <p:cNvPr id="30" name="TextBox 30"/>
          <p:cNvSpPr txBox="1"/>
          <p:nvPr/>
        </p:nvSpPr>
        <p:spPr>
          <a:xfrm>
            <a:off x="666160" y="4897813"/>
            <a:ext cx="4744040" cy="639919"/>
          </a:xfrm>
          <a:prstGeom prst="rect">
            <a:avLst/>
          </a:prstGeom>
        </p:spPr>
        <p:txBody>
          <a:bodyPr wrap="square" lIns="0" tIns="0" rIns="0" bIns="0" rtlCol="0" anchor="t">
            <a:spAutoFit/>
          </a:bodyPr>
          <a:lstStyle/>
          <a:p>
            <a:pPr algn="just">
              <a:lnSpc>
                <a:spcPts val="960"/>
              </a:lnSpc>
            </a:pPr>
            <a:r>
              <a:rPr lang="en-US" sz="800" b="1" spc="-24" dirty="0">
                <a:solidFill>
                  <a:srgbClr val="FFFFE5"/>
                </a:solidFill>
                <a:latin typeface="Nunito 2 Bold"/>
                <a:ea typeface="Nunito 2 Bold"/>
                <a:cs typeface="Nunito 2 Bold"/>
                <a:sym typeface="Nunito 2 Bold"/>
              </a:rPr>
              <a:t>This extension is a reaction to the growing demand among the consumers to buy health-conscious, low-sugary, and functional beverages. The consumers in modern days would be interested in products that have extra features like energy and wellness. Brand extensions that have a proper fit with the lifestyle of the consumer and trends greatly enhance purchase intention (He, Xiang and Wang, 2024).</a:t>
            </a:r>
          </a:p>
          <a:p>
            <a:pPr algn="just">
              <a:lnSpc>
                <a:spcPts val="960"/>
              </a:lnSpc>
            </a:pPr>
            <a:endParaRPr lang="en-US" sz="800" b="1" spc="-24" dirty="0">
              <a:solidFill>
                <a:srgbClr val="FFFFE5"/>
              </a:solidFill>
              <a:latin typeface="Nunito 2 Bold"/>
              <a:ea typeface="Nunito 2 Bold"/>
              <a:cs typeface="Nunito 2 Bold"/>
              <a:sym typeface="Nunito 2 Bold"/>
            </a:endParaRPr>
          </a:p>
        </p:txBody>
      </p:sp>
      <p:sp>
        <p:nvSpPr>
          <p:cNvPr id="31" name="TextBox 31"/>
          <p:cNvSpPr txBox="1"/>
          <p:nvPr/>
        </p:nvSpPr>
        <p:spPr>
          <a:xfrm>
            <a:off x="632444" y="4285119"/>
            <a:ext cx="4607839" cy="282129"/>
          </a:xfrm>
          <a:prstGeom prst="rect">
            <a:avLst/>
          </a:prstGeom>
        </p:spPr>
        <p:txBody>
          <a:bodyPr wrap="square" lIns="0" tIns="0" rIns="0" bIns="0" rtlCol="0" anchor="t">
            <a:spAutoFit/>
          </a:bodyPr>
          <a:lstStyle/>
          <a:p>
            <a:pPr algn="just">
              <a:lnSpc>
                <a:spcPts val="2160"/>
              </a:lnSpc>
            </a:pPr>
            <a:r>
              <a:rPr lang="en-US" sz="1800" spc="-54" dirty="0">
                <a:solidFill>
                  <a:srgbClr val="FFEB80"/>
                </a:solidFill>
                <a:latin typeface="Nunito 1"/>
                <a:ea typeface="Nunito 1"/>
                <a:cs typeface="Nunito 1"/>
                <a:sym typeface="Nunito 1"/>
              </a:rPr>
              <a:t>BRAND EXTENSION AND CURRENT TRENDS</a:t>
            </a:r>
          </a:p>
        </p:txBody>
      </p:sp>
      <p:sp>
        <p:nvSpPr>
          <p:cNvPr id="32" name="TextBox 32"/>
          <p:cNvSpPr txBox="1"/>
          <p:nvPr/>
        </p:nvSpPr>
        <p:spPr>
          <a:xfrm>
            <a:off x="3663840" y="2116017"/>
            <a:ext cx="2297493" cy="257175"/>
          </a:xfrm>
          <a:prstGeom prst="rect">
            <a:avLst/>
          </a:prstGeom>
        </p:spPr>
        <p:txBody>
          <a:bodyPr lIns="0" tIns="0" rIns="0" bIns="0" rtlCol="0" anchor="t">
            <a:spAutoFit/>
          </a:bodyPr>
          <a:lstStyle/>
          <a:p>
            <a:pPr algn="just">
              <a:lnSpc>
                <a:spcPts val="2160"/>
              </a:lnSpc>
            </a:pPr>
            <a:r>
              <a:rPr lang="en-US" sz="1800" spc="-54">
                <a:solidFill>
                  <a:srgbClr val="FFEB80"/>
                </a:solidFill>
                <a:latin typeface="Nunito 1"/>
                <a:ea typeface="Nunito 1"/>
                <a:cs typeface="Nunito 1"/>
                <a:sym typeface="Nunito 1"/>
              </a:rPr>
              <a:t>BRAND EXTENSION</a:t>
            </a:r>
          </a:p>
        </p:txBody>
      </p:sp>
      <p:sp>
        <p:nvSpPr>
          <p:cNvPr id="33" name="TextBox 33"/>
          <p:cNvSpPr txBox="1"/>
          <p:nvPr/>
        </p:nvSpPr>
        <p:spPr>
          <a:xfrm>
            <a:off x="6716153" y="2574558"/>
            <a:ext cx="2268633" cy="948314"/>
          </a:xfrm>
          <a:prstGeom prst="rect">
            <a:avLst/>
          </a:prstGeom>
        </p:spPr>
        <p:txBody>
          <a:bodyPr lIns="0" tIns="0" rIns="0" bIns="0" rtlCol="0" anchor="t">
            <a:spAutoFit/>
          </a:bodyPr>
          <a:lstStyle/>
          <a:p>
            <a:pPr algn="just">
              <a:lnSpc>
                <a:spcPts val="960"/>
              </a:lnSpc>
            </a:pPr>
            <a:r>
              <a:rPr lang="en-US" sz="800" b="1" spc="-24">
                <a:solidFill>
                  <a:srgbClr val="FFFFE5"/>
                </a:solidFill>
                <a:latin typeface="Nunito 2 Bold"/>
                <a:ea typeface="Nunito 2 Bold"/>
                <a:cs typeface="Nunito 2 Bold"/>
                <a:sym typeface="Nunito 2 Bold"/>
              </a:rPr>
              <a:t>Coca-Cola Energy+ Hydration is aimed at claims of sustainability due to the use of recyclable packaging, less sugar in it, and natural products. These activities relate to the sustainability objectives of Coca-Cola and build the brand image. Customers also trust and stay loyal to the sustainability driven strategies (Ling et al., 2023).</a:t>
            </a:r>
          </a:p>
          <a:p>
            <a:pPr algn="just">
              <a:lnSpc>
                <a:spcPts val="960"/>
              </a:lnSpc>
            </a:pPr>
            <a:endParaRPr lang="en-US" sz="800" b="1" spc="-24">
              <a:solidFill>
                <a:srgbClr val="FFFFE5"/>
              </a:solidFill>
              <a:latin typeface="Nunito 2 Bold"/>
              <a:ea typeface="Nunito 2 Bold"/>
              <a:cs typeface="Nunito 2 Bold"/>
              <a:sym typeface="Nunito 2 Bold"/>
            </a:endParaRPr>
          </a:p>
        </p:txBody>
      </p:sp>
      <p:sp>
        <p:nvSpPr>
          <p:cNvPr id="34" name="TextBox 34"/>
          <p:cNvSpPr txBox="1"/>
          <p:nvPr/>
        </p:nvSpPr>
        <p:spPr>
          <a:xfrm>
            <a:off x="6716153" y="1932144"/>
            <a:ext cx="2268633" cy="523875"/>
          </a:xfrm>
          <a:prstGeom prst="rect">
            <a:avLst/>
          </a:prstGeom>
        </p:spPr>
        <p:txBody>
          <a:bodyPr lIns="0" tIns="0" rIns="0" bIns="0" rtlCol="0" anchor="t">
            <a:spAutoFit/>
          </a:bodyPr>
          <a:lstStyle/>
          <a:p>
            <a:pPr algn="just">
              <a:lnSpc>
                <a:spcPts val="2160"/>
              </a:lnSpc>
            </a:pPr>
            <a:r>
              <a:rPr lang="en-US" sz="1800" spc="-54">
                <a:solidFill>
                  <a:srgbClr val="FFEB80"/>
                </a:solidFill>
                <a:latin typeface="Nunito 1"/>
                <a:ea typeface="Nunito 1"/>
                <a:cs typeface="Nunito 1"/>
                <a:sym typeface="Nunito 1"/>
              </a:rPr>
              <a:t>BRAND EXTENSION AND SUSTAINABILITY</a:t>
            </a:r>
          </a:p>
        </p:txBody>
      </p:sp>
      <p:sp>
        <p:nvSpPr>
          <p:cNvPr id="35" name="TextBox 35"/>
          <p:cNvSpPr txBox="1"/>
          <p:nvPr/>
        </p:nvSpPr>
        <p:spPr>
          <a:xfrm>
            <a:off x="577243" y="6277174"/>
            <a:ext cx="2546957" cy="768159"/>
          </a:xfrm>
          <a:prstGeom prst="rect">
            <a:avLst/>
          </a:prstGeom>
        </p:spPr>
        <p:txBody>
          <a:bodyPr wrap="square" lIns="0" tIns="0" rIns="0" bIns="0" rtlCol="0" anchor="t">
            <a:spAutoFit/>
          </a:bodyPr>
          <a:lstStyle/>
          <a:p>
            <a:pPr algn="just">
              <a:lnSpc>
                <a:spcPts val="960"/>
              </a:lnSpc>
            </a:pPr>
            <a:r>
              <a:rPr lang="en-US" sz="800" b="1" spc="-24" dirty="0">
                <a:solidFill>
                  <a:srgbClr val="FFFFE5"/>
                </a:solidFill>
                <a:latin typeface="Nunito 2 Bold"/>
                <a:ea typeface="Nunito 2 Bold"/>
                <a:cs typeface="Nunito 2 Bold"/>
                <a:sym typeface="Nunito 2 Bold"/>
              </a:rPr>
              <a:t>Coca-Cola Energy+ Hydration Extension takes advantage of high brand equity that enables it to respond to changing customer demands. It follows the health trends, promotes sustainability, and improves long-term customer loyalty, which preconditions the future development of Coca-Cola.</a:t>
            </a:r>
          </a:p>
        </p:txBody>
      </p:sp>
      <p:sp>
        <p:nvSpPr>
          <p:cNvPr id="36" name="TextBox 36"/>
          <p:cNvSpPr txBox="1"/>
          <p:nvPr/>
        </p:nvSpPr>
        <p:spPr>
          <a:xfrm>
            <a:off x="3663840" y="2456019"/>
            <a:ext cx="2504848" cy="1185393"/>
          </a:xfrm>
          <a:prstGeom prst="rect">
            <a:avLst/>
          </a:prstGeom>
        </p:spPr>
        <p:txBody>
          <a:bodyPr lIns="0" tIns="0" rIns="0" bIns="0" rtlCol="0" anchor="t">
            <a:spAutoFit/>
          </a:bodyPr>
          <a:lstStyle/>
          <a:p>
            <a:pPr algn="just">
              <a:lnSpc>
                <a:spcPts val="960"/>
              </a:lnSpc>
            </a:pPr>
            <a:r>
              <a:rPr lang="en-US" sz="800" b="1" spc="-24" dirty="0">
                <a:solidFill>
                  <a:srgbClr val="FFFFE5"/>
                </a:solidFill>
                <a:latin typeface="Nunito 2 Bold"/>
                <a:ea typeface="Nunito 2 Bold"/>
                <a:cs typeface="Nunito 2 Bold"/>
                <a:sym typeface="Nunito 2 Bold"/>
              </a:rPr>
              <a:t>The extension to be successful is Coca-Cola Energy+ Hydration, a functional drink, which has a combination of essential vitamins, natural caffeine and hydration. This extension is taking advantage of the brand equity of Coca-Cola to venture into the rising functional drinks market. Good brand extensions could empower consumer acceptance provided they are in line with the already established brand identity (Zhang, Guo and Qu, 2025).</a:t>
            </a:r>
          </a:p>
          <a:p>
            <a:pPr algn="just">
              <a:lnSpc>
                <a:spcPts val="960"/>
              </a:lnSpc>
            </a:pPr>
            <a:endParaRPr lang="en-US" sz="800" b="1" spc="-24" dirty="0">
              <a:solidFill>
                <a:srgbClr val="FFFFE5"/>
              </a:solidFill>
              <a:latin typeface="Nunito 2 Bold"/>
              <a:ea typeface="Nunito 2 Bold"/>
              <a:cs typeface="Nunito 2 Bold"/>
              <a:sym typeface="Nunito 2 Bold"/>
            </a:endParaRPr>
          </a:p>
        </p:txBody>
      </p:sp>
      <p:sp>
        <p:nvSpPr>
          <p:cNvPr id="37" name="TextBox 37"/>
          <p:cNvSpPr txBox="1"/>
          <p:nvPr/>
        </p:nvSpPr>
        <p:spPr>
          <a:xfrm>
            <a:off x="918250" y="636694"/>
            <a:ext cx="5496774" cy="628650"/>
          </a:xfrm>
          <a:prstGeom prst="rect">
            <a:avLst/>
          </a:prstGeom>
        </p:spPr>
        <p:txBody>
          <a:bodyPr lIns="0" tIns="0" rIns="0" bIns="0" rtlCol="0" anchor="t">
            <a:spAutoFit/>
          </a:bodyPr>
          <a:lstStyle/>
          <a:p>
            <a:pPr algn="just">
              <a:lnSpc>
                <a:spcPts val="2520"/>
              </a:lnSpc>
            </a:pPr>
            <a:r>
              <a:rPr lang="en-US" sz="2100" spc="-63" dirty="0">
                <a:solidFill>
                  <a:srgbClr val="FFEB80"/>
                </a:solidFill>
                <a:latin typeface="Nunito 1"/>
                <a:ea typeface="Nunito 1"/>
                <a:cs typeface="Nunito 1"/>
                <a:sym typeface="Nunito 1"/>
              </a:rPr>
              <a:t>Coca-Cola Energy+ Hydration: A Strategic Brand Extension for the Functional Beverage Market</a:t>
            </a:r>
          </a:p>
        </p:txBody>
      </p:sp>
      <p:sp>
        <p:nvSpPr>
          <p:cNvPr id="38" name="TextBox 38"/>
          <p:cNvSpPr txBox="1"/>
          <p:nvPr/>
        </p:nvSpPr>
        <p:spPr>
          <a:xfrm>
            <a:off x="3887216" y="5823144"/>
            <a:ext cx="1353067" cy="304800"/>
          </a:xfrm>
          <a:prstGeom prst="rect">
            <a:avLst/>
          </a:prstGeom>
        </p:spPr>
        <p:txBody>
          <a:bodyPr lIns="0" tIns="0" rIns="0" bIns="0" rtlCol="0" anchor="t">
            <a:spAutoFit/>
          </a:bodyPr>
          <a:lstStyle/>
          <a:p>
            <a:pPr algn="just">
              <a:lnSpc>
                <a:spcPts val="2400"/>
              </a:lnSpc>
            </a:pPr>
            <a:r>
              <a:rPr lang="en-US" sz="2000" spc="-60" dirty="0">
                <a:solidFill>
                  <a:srgbClr val="FFEB80"/>
                </a:solidFill>
                <a:latin typeface="Nunito 1"/>
                <a:ea typeface="Nunito 1"/>
                <a:cs typeface="Nunito 1"/>
                <a:sym typeface="Nunito 1"/>
              </a:rPr>
              <a:t>References</a:t>
            </a:r>
          </a:p>
        </p:txBody>
      </p:sp>
      <p:sp>
        <p:nvSpPr>
          <p:cNvPr id="39" name="TextBox 39"/>
          <p:cNvSpPr txBox="1"/>
          <p:nvPr/>
        </p:nvSpPr>
        <p:spPr>
          <a:xfrm>
            <a:off x="3648095" y="6157661"/>
            <a:ext cx="2038816" cy="893193"/>
          </a:xfrm>
          <a:prstGeom prst="rect">
            <a:avLst/>
          </a:prstGeom>
        </p:spPr>
        <p:txBody>
          <a:bodyPr wrap="square" lIns="0" tIns="0" rIns="0" bIns="0" rtlCol="0" anchor="t">
            <a:spAutoFit/>
          </a:bodyPr>
          <a:lstStyle/>
          <a:p>
            <a:pPr algn="just">
              <a:lnSpc>
                <a:spcPts val="480"/>
              </a:lnSpc>
            </a:pPr>
            <a:r>
              <a:rPr lang="en-US" sz="300" b="1" spc="-12" dirty="0">
                <a:solidFill>
                  <a:srgbClr val="FFFFE5"/>
                </a:solidFill>
                <a:latin typeface="Nunito 2 Bold"/>
                <a:ea typeface="Nunito 2 Bold"/>
                <a:cs typeface="Nunito 2 Bold"/>
                <a:sym typeface="Nunito 2 Bold"/>
              </a:rPr>
              <a:t>Zhang, Y., Guo, X. and Qu, Y., 2025. Brand extension or co-branding: The consumer's attribution of responsibility to the crossover strategies of heritage brands. Journal of Retailing and Consumer Services, 82, p.104133.</a:t>
            </a:r>
            <a:r>
              <a:rPr lang="en-US" sz="300" b="1" u="sng" spc="-12" dirty="0">
                <a:solidFill>
                  <a:srgbClr val="FFFFE5"/>
                </a:solidFill>
                <a:latin typeface="Nunito 2 Bold"/>
                <a:ea typeface="Nunito 2 Bold"/>
                <a:cs typeface="Nunito 2 Bold"/>
                <a:sym typeface="Nunito 2 Bold"/>
                <a:hlinkClick r:id="rId5" tooltip="https://www.sciencedirect.com/science/article/pii/S0969698924004296"/>
              </a:rPr>
              <a:t>https://www.sciencedirect.com/science/article/pii/S0969698924004296</a:t>
            </a:r>
            <a:r>
              <a:rPr lang="en-US" sz="300" b="1" spc="-12" dirty="0">
                <a:solidFill>
                  <a:srgbClr val="FFFFE5"/>
                </a:solidFill>
                <a:latin typeface="Nunito 2 Bold"/>
                <a:ea typeface="Nunito 2 Bold"/>
                <a:cs typeface="Nunito 2 Bold"/>
                <a:sym typeface="Nunito 2 Bold"/>
              </a:rPr>
              <a:t> </a:t>
            </a:r>
          </a:p>
          <a:p>
            <a:pPr algn="just">
              <a:lnSpc>
                <a:spcPts val="480"/>
              </a:lnSpc>
            </a:pPr>
            <a:r>
              <a:rPr lang="en-US" sz="300" b="1" spc="-12" dirty="0" err="1">
                <a:solidFill>
                  <a:srgbClr val="FFFFE5"/>
                </a:solidFill>
                <a:latin typeface="Nunito 2 Bold"/>
                <a:ea typeface="Nunito 2 Bold"/>
                <a:cs typeface="Nunito 2 Bold"/>
                <a:sym typeface="Nunito 2 Bold"/>
              </a:rPr>
              <a:t>Armutlu</a:t>
            </a:r>
            <a:r>
              <a:rPr lang="en-US" sz="300" b="1" spc="-12" dirty="0">
                <a:solidFill>
                  <a:srgbClr val="FFFFE5"/>
                </a:solidFill>
                <a:latin typeface="Nunito 2 Bold"/>
                <a:ea typeface="Nunito 2 Bold"/>
                <a:cs typeface="Nunito 2 Bold"/>
                <a:sym typeface="Nunito 2 Bold"/>
              </a:rPr>
              <a:t>, İ.İ., 2023. The Digital Era Effect on Brand Image and Brand Communication: The Coca-Cola Case Studies. In </a:t>
            </a:r>
            <a:r>
              <a:rPr lang="en-US" sz="300" b="1" spc="-12" dirty="0" err="1">
                <a:solidFill>
                  <a:srgbClr val="FFFFE5"/>
                </a:solidFill>
                <a:latin typeface="Nunito 2 Bold"/>
                <a:ea typeface="Nunito 2 Bold"/>
                <a:cs typeface="Nunito 2 Bold"/>
                <a:sym typeface="Nunito 2 Bold"/>
              </a:rPr>
              <a:t>İletişim</a:t>
            </a:r>
            <a:r>
              <a:rPr lang="en-US" sz="300" b="1" spc="-12" dirty="0">
                <a:solidFill>
                  <a:srgbClr val="FFFFE5"/>
                </a:solidFill>
                <a:latin typeface="Nunito 2 Bold"/>
                <a:ea typeface="Nunito 2 Bold"/>
                <a:cs typeface="Nunito 2 Bold"/>
                <a:sym typeface="Nunito 2 Bold"/>
              </a:rPr>
              <a:t> </a:t>
            </a:r>
            <a:r>
              <a:rPr lang="en-US" sz="300" b="1" spc="-12" dirty="0" err="1">
                <a:solidFill>
                  <a:srgbClr val="FFFFE5"/>
                </a:solidFill>
                <a:latin typeface="Nunito 2 Bold"/>
                <a:ea typeface="Nunito 2 Bold"/>
                <a:cs typeface="Nunito 2 Bold"/>
                <a:sym typeface="Nunito 2 Bold"/>
              </a:rPr>
              <a:t>Bilimlerinde</a:t>
            </a:r>
            <a:r>
              <a:rPr lang="en-US" sz="300" b="1" spc="-12" dirty="0">
                <a:solidFill>
                  <a:srgbClr val="FFFFE5"/>
                </a:solidFill>
                <a:latin typeface="Nunito 2 Bold"/>
                <a:ea typeface="Nunito 2 Bold"/>
                <a:cs typeface="Nunito 2 Bold"/>
                <a:sym typeface="Nunito 2 Bold"/>
              </a:rPr>
              <a:t> Son </a:t>
            </a:r>
            <a:r>
              <a:rPr lang="en-US" sz="300" b="1" spc="-12" dirty="0" err="1">
                <a:solidFill>
                  <a:srgbClr val="FFFFE5"/>
                </a:solidFill>
                <a:latin typeface="Nunito 2 Bold"/>
                <a:ea typeface="Nunito 2 Bold"/>
                <a:cs typeface="Nunito 2 Bold"/>
                <a:sym typeface="Nunito 2 Bold"/>
              </a:rPr>
              <a:t>Yaklaşımlar</a:t>
            </a:r>
            <a:r>
              <a:rPr lang="en-US" sz="300" b="1" spc="-12" dirty="0">
                <a:solidFill>
                  <a:srgbClr val="FFFFE5"/>
                </a:solidFill>
                <a:latin typeface="Nunito 2 Bold"/>
                <a:ea typeface="Nunito 2 Bold"/>
                <a:cs typeface="Nunito 2 Bold"/>
                <a:sym typeface="Nunito 2 Bold"/>
              </a:rPr>
              <a:t> (pp. 203-221). Özgür </a:t>
            </a:r>
            <a:r>
              <a:rPr lang="en-US" sz="300" b="1" spc="-12" dirty="0" err="1">
                <a:solidFill>
                  <a:srgbClr val="FFFFE5"/>
                </a:solidFill>
                <a:latin typeface="Nunito 2 Bold"/>
                <a:ea typeface="Nunito 2 Bold"/>
                <a:cs typeface="Nunito 2 Bold"/>
                <a:sym typeface="Nunito 2 Bold"/>
              </a:rPr>
              <a:t>Yayın</a:t>
            </a:r>
            <a:r>
              <a:rPr lang="en-US" sz="300" b="1" spc="-12" dirty="0">
                <a:solidFill>
                  <a:srgbClr val="FFFFE5"/>
                </a:solidFill>
                <a:latin typeface="Nunito 2 Bold"/>
                <a:ea typeface="Nunito 2 Bold"/>
                <a:cs typeface="Nunito 2 Bold"/>
                <a:sym typeface="Nunito 2 Bold"/>
              </a:rPr>
              <a:t> </a:t>
            </a:r>
            <a:r>
              <a:rPr lang="en-US" sz="300" b="1" spc="-12" dirty="0" err="1">
                <a:solidFill>
                  <a:srgbClr val="FFFFE5"/>
                </a:solidFill>
                <a:latin typeface="Nunito 2 Bold"/>
                <a:ea typeface="Nunito 2 Bold"/>
                <a:cs typeface="Nunito 2 Bold"/>
                <a:sym typeface="Nunito 2 Bold"/>
              </a:rPr>
              <a:t>Dağıtım</a:t>
            </a:r>
            <a:r>
              <a:rPr lang="en-US" sz="300" b="1" spc="-12" dirty="0">
                <a:solidFill>
                  <a:srgbClr val="FFFFE5"/>
                </a:solidFill>
                <a:latin typeface="Nunito 2 Bold"/>
                <a:ea typeface="Nunito 2 Bold"/>
                <a:cs typeface="Nunito 2 Bold"/>
                <a:sym typeface="Nunito 2 Bold"/>
              </a:rPr>
              <a:t> Ltd. </a:t>
            </a:r>
            <a:r>
              <a:rPr lang="en-US" sz="300" b="1" spc="-12" dirty="0" err="1">
                <a:solidFill>
                  <a:srgbClr val="FFFFE5"/>
                </a:solidFill>
                <a:latin typeface="Nunito 2 Bold"/>
                <a:ea typeface="Nunito 2 Bold"/>
                <a:cs typeface="Nunito 2 Bold"/>
                <a:sym typeface="Nunito 2 Bold"/>
              </a:rPr>
              <a:t>Şti</a:t>
            </a:r>
            <a:r>
              <a:rPr lang="en-US" sz="300" b="1" spc="-12" dirty="0">
                <a:solidFill>
                  <a:srgbClr val="FFFFE5"/>
                </a:solidFill>
                <a:latin typeface="Nunito 2 Bold"/>
                <a:ea typeface="Nunito 2 Bold"/>
                <a:cs typeface="Nunito 2 Bold"/>
                <a:sym typeface="Nunito 2 Bold"/>
              </a:rPr>
              <a:t>..</a:t>
            </a:r>
            <a:r>
              <a:rPr lang="en-US" sz="300" b="1" u="sng" spc="-12" dirty="0">
                <a:solidFill>
                  <a:srgbClr val="FFFFE5"/>
                </a:solidFill>
                <a:latin typeface="Nunito 2 Bold"/>
                <a:ea typeface="Nunito 2 Bold"/>
                <a:cs typeface="Nunito 2 Bold"/>
                <a:sym typeface="Nunito 2 Bold"/>
                <a:hlinkClick r:id="rId6" tooltip="https://avesis.erciyes.edu.tr/yayin/524ce06f-ab57-4469-bc95-24957d67324c/medya-habercilik-alani-ve-sosyal-sermaye-iliskisi-tocqueville-putnam-ve-bourdieu-baglaminda-kuramsal-bir-inceleme/document.pdf#page=212"/>
              </a:rPr>
              <a:t>https://avesis.erciyes.edu.tr/</a:t>
            </a:r>
            <a:r>
              <a:rPr lang="en-US" sz="300" b="1" u="sng" spc="-12" dirty="0" err="1">
                <a:solidFill>
                  <a:srgbClr val="FFFFE5"/>
                </a:solidFill>
                <a:latin typeface="Nunito 2 Bold"/>
                <a:ea typeface="Nunito 2 Bold"/>
                <a:cs typeface="Nunito 2 Bold"/>
                <a:sym typeface="Nunito 2 Bold"/>
                <a:hlinkClick r:id="rId6" tooltip="https://avesis.erciyes.edu.tr/yayin/524ce06f-ab57-4469-bc95-24957d67324c/medya-habercilik-alani-ve-sosyal-sermaye-iliskisi-tocqueville-putnam-ve-bourdieu-baglaminda-kuramsal-bir-inceleme/document.pdf#page=212"/>
              </a:rPr>
              <a:t>yayin</a:t>
            </a:r>
            <a:r>
              <a:rPr lang="en-US" sz="300" b="1" u="sng" spc="-12" dirty="0">
                <a:solidFill>
                  <a:srgbClr val="FFFFE5"/>
                </a:solidFill>
                <a:latin typeface="Nunito 2 Bold"/>
                <a:ea typeface="Nunito 2 Bold"/>
                <a:cs typeface="Nunito 2 Bold"/>
                <a:sym typeface="Nunito 2 Bold"/>
                <a:hlinkClick r:id="rId6" tooltip="https://avesis.erciyes.edu.tr/yayin/524ce06f-ab57-4469-bc95-24957d67324c/medya-habercilik-alani-ve-sosyal-sermaye-iliskisi-tocqueville-putnam-ve-bourdieu-baglaminda-kuramsal-bir-inceleme/document.pdf#page=212"/>
              </a:rPr>
              <a:t>/524ce06f-ab57-4469-bc95-24957d67324c/medya-habercilik-alani-ve-sosyal-sermaye-iliskisi-tocqueville-putnam-ve-bourdieu-baglaminda-kuramsal-bir-inceleme/</a:t>
            </a:r>
            <a:r>
              <a:rPr lang="en-US" sz="300" b="1" u="sng" spc="-12" dirty="0" err="1">
                <a:solidFill>
                  <a:srgbClr val="FFFFE5"/>
                </a:solidFill>
                <a:latin typeface="Nunito 2 Bold"/>
                <a:ea typeface="Nunito 2 Bold"/>
                <a:cs typeface="Nunito 2 Bold"/>
                <a:sym typeface="Nunito 2 Bold"/>
                <a:hlinkClick r:id="rId6" tooltip="https://avesis.erciyes.edu.tr/yayin/524ce06f-ab57-4469-bc95-24957d67324c/medya-habercilik-alani-ve-sosyal-sermaye-iliskisi-tocqueville-putnam-ve-bourdieu-baglaminda-kuramsal-bir-inceleme/document.pdf#page=212"/>
              </a:rPr>
              <a:t>document.pdf#page</a:t>
            </a:r>
            <a:r>
              <a:rPr lang="en-US" sz="300" b="1" u="sng" spc="-12" dirty="0">
                <a:solidFill>
                  <a:srgbClr val="FFFFE5"/>
                </a:solidFill>
                <a:latin typeface="Nunito 2 Bold"/>
                <a:ea typeface="Nunito 2 Bold"/>
                <a:cs typeface="Nunito 2 Bold"/>
                <a:sym typeface="Nunito 2 Bold"/>
                <a:hlinkClick r:id="rId6" tooltip="https://avesis.erciyes.edu.tr/yayin/524ce06f-ab57-4469-bc95-24957d67324c/medya-habercilik-alani-ve-sosyal-sermaye-iliskisi-tocqueville-putnam-ve-bourdieu-baglaminda-kuramsal-bir-inceleme/document.pdf#page=212"/>
              </a:rPr>
              <a:t>=212</a:t>
            </a:r>
            <a:r>
              <a:rPr lang="en-US" sz="300" b="1" spc="-12" dirty="0">
                <a:solidFill>
                  <a:srgbClr val="FFFFE5"/>
                </a:solidFill>
                <a:latin typeface="Nunito 2 Bold"/>
                <a:ea typeface="Nunito 2 Bold"/>
                <a:cs typeface="Nunito 2 Bold"/>
                <a:sym typeface="Nunito 2 Bold"/>
              </a:rPr>
              <a:t> </a:t>
            </a:r>
          </a:p>
          <a:p>
            <a:pPr algn="just">
              <a:lnSpc>
                <a:spcPts val="480"/>
              </a:lnSpc>
            </a:pPr>
            <a:r>
              <a:rPr lang="en-US" sz="300" b="1" spc="-12" dirty="0">
                <a:solidFill>
                  <a:srgbClr val="FFFFE5"/>
                </a:solidFill>
                <a:latin typeface="Nunito 2 Bold"/>
                <a:ea typeface="Nunito 2 Bold"/>
                <a:cs typeface="Nunito 2 Bold"/>
                <a:sym typeface="Nunito 2 Bold"/>
              </a:rPr>
              <a:t>He, J., Xiang, J. and Wang, J., 2024. Extension of heritage brands and consumer purchase intention with the moderating role of pop culture involvement: an empirical analysis of </a:t>
            </a:r>
            <a:r>
              <a:rPr lang="en-US" sz="300" b="1" spc="-12" dirty="0" err="1">
                <a:solidFill>
                  <a:srgbClr val="FFFFE5"/>
                </a:solidFill>
                <a:latin typeface="Nunito 2 Bold"/>
                <a:ea typeface="Nunito 2 Bold"/>
                <a:cs typeface="Nunito 2 Bold"/>
                <a:sym typeface="Nunito 2 Bold"/>
              </a:rPr>
              <a:t>time-honoured</a:t>
            </a:r>
            <a:r>
              <a:rPr lang="en-US" sz="300" b="1" spc="-12" dirty="0">
                <a:solidFill>
                  <a:srgbClr val="FFFFE5"/>
                </a:solidFill>
                <a:latin typeface="Nunito 2 Bold"/>
                <a:ea typeface="Nunito 2 Bold"/>
                <a:cs typeface="Nunito 2 Bold"/>
                <a:sym typeface="Nunito 2 Bold"/>
              </a:rPr>
              <a:t> brands in China. Asia Pacific Journal of Marketing and Logistics, 36(5), pp.1131-1149.</a:t>
            </a:r>
            <a:r>
              <a:rPr lang="en-US" sz="300" b="1" u="sng" spc="-12" dirty="0">
                <a:solidFill>
                  <a:srgbClr val="FFFFE5"/>
                </a:solidFill>
                <a:latin typeface="Nunito 2 Bold"/>
                <a:ea typeface="Nunito 2 Bold"/>
                <a:cs typeface="Nunito 2 Bold"/>
                <a:sym typeface="Nunito 2 Bold"/>
                <a:hlinkClick r:id="rId7" tooltip="https://www.emerald.com/apjml/article/36/5/1131/1217283"/>
              </a:rPr>
              <a:t>https://www.emerald.com/apjml/article/36/5/1131/1217283</a:t>
            </a:r>
            <a:r>
              <a:rPr lang="en-US" sz="300" b="1" spc="-12" dirty="0">
                <a:solidFill>
                  <a:srgbClr val="FFFFE5"/>
                </a:solidFill>
                <a:latin typeface="Nunito 2 Bold"/>
                <a:ea typeface="Nunito 2 Bold"/>
                <a:cs typeface="Nunito 2 Bold"/>
                <a:sym typeface="Nunito 2 Bold"/>
              </a:rPr>
              <a:t> </a:t>
            </a:r>
          </a:p>
          <a:p>
            <a:pPr algn="just">
              <a:lnSpc>
                <a:spcPts val="480"/>
              </a:lnSpc>
            </a:pPr>
            <a:r>
              <a:rPr lang="en-US" sz="300" b="1" spc="-12" dirty="0">
                <a:solidFill>
                  <a:srgbClr val="FFFFE5"/>
                </a:solidFill>
                <a:latin typeface="Nunito 2 Bold"/>
                <a:ea typeface="Nunito 2 Bold"/>
                <a:cs typeface="Nunito 2 Bold"/>
                <a:sym typeface="Nunito 2 Bold"/>
              </a:rPr>
              <a:t>Ling, G.Y., </a:t>
            </a:r>
            <a:r>
              <a:rPr lang="en-US" sz="300" b="1" spc="-12" dirty="0" err="1">
                <a:solidFill>
                  <a:srgbClr val="FFFFE5"/>
                </a:solidFill>
                <a:latin typeface="Nunito 2 Bold"/>
                <a:ea typeface="Nunito 2 Bold"/>
                <a:cs typeface="Nunito 2 Bold"/>
                <a:sym typeface="Nunito 2 Bold"/>
              </a:rPr>
              <a:t>Yuang</a:t>
            </a:r>
            <a:r>
              <a:rPr lang="en-US" sz="300" b="1" spc="-12" dirty="0">
                <a:solidFill>
                  <a:srgbClr val="FFFFE5"/>
                </a:solidFill>
                <a:latin typeface="Nunito 2 Bold"/>
                <a:ea typeface="Nunito 2 Bold"/>
                <a:cs typeface="Nunito 2 Bold"/>
                <a:sym typeface="Nunito 2 Bold"/>
              </a:rPr>
              <a:t>, G., Zhicheng, G., Xuan, G.T.X., Maharani, C.D., </a:t>
            </a:r>
            <a:r>
              <a:rPr lang="en-US" sz="300" b="1" spc="-12" dirty="0" err="1">
                <a:solidFill>
                  <a:srgbClr val="FFFFE5"/>
                </a:solidFill>
                <a:latin typeface="Nunito 2 Bold"/>
                <a:ea typeface="Nunito 2 Bold"/>
                <a:cs typeface="Nunito 2 Bold"/>
                <a:sym typeface="Nunito 2 Bold"/>
              </a:rPr>
              <a:t>Genira</a:t>
            </a:r>
            <a:r>
              <a:rPr lang="en-US" sz="300" b="1" spc="-12" dirty="0">
                <a:solidFill>
                  <a:srgbClr val="FFFFE5"/>
                </a:solidFill>
                <a:latin typeface="Nunito 2 Bold"/>
                <a:ea typeface="Nunito 2 Bold"/>
                <a:cs typeface="Nunito 2 Bold"/>
                <a:sym typeface="Nunito 2 Bold"/>
              </a:rPr>
              <a:t>, C.F., Tyagi, N. and </a:t>
            </a:r>
            <a:r>
              <a:rPr lang="en-US" sz="300" b="1" spc="-12" dirty="0" err="1">
                <a:solidFill>
                  <a:srgbClr val="FFFFE5"/>
                </a:solidFill>
                <a:latin typeface="Nunito 2 Bold"/>
                <a:ea typeface="Nunito 2 Bold"/>
                <a:cs typeface="Nunito 2 Bold"/>
                <a:sym typeface="Nunito 2 Bold"/>
              </a:rPr>
              <a:t>Saidhanyakumar</a:t>
            </a:r>
            <a:r>
              <a:rPr lang="en-US" sz="300" b="1" spc="-12" dirty="0">
                <a:solidFill>
                  <a:srgbClr val="FFFFE5"/>
                </a:solidFill>
                <a:latin typeface="Nunito 2 Bold"/>
                <a:ea typeface="Nunito 2 Bold"/>
                <a:cs typeface="Nunito 2 Bold"/>
                <a:sym typeface="Nunito 2 Bold"/>
              </a:rPr>
              <a:t>, M., 2023. Analysis of Factors Affecting Brand Loyalty: A Study of Coca-Cola. Asia Pacific Journal of Management and Education, 6(3), pp.16-29.</a:t>
            </a:r>
            <a:r>
              <a:rPr lang="en-US" sz="300" b="1" u="sng" spc="-12" dirty="0">
                <a:solidFill>
                  <a:srgbClr val="FFFFE5"/>
                </a:solidFill>
                <a:latin typeface="Nunito 2 Bold"/>
                <a:ea typeface="Nunito 2 Bold"/>
                <a:cs typeface="Nunito 2 Bold"/>
                <a:sym typeface="Nunito 2 Bold"/>
                <a:hlinkClick r:id="rId8" tooltip="https://pdfs.semanticscholar.org/b6fd/4bd3f3571308384c4f6e2a04212ef87d21d9.pdf"/>
              </a:rPr>
              <a:t>https://pdfs.semanticscholar.org/b6fd/4bd3f3571308384c4f6e2a04212ef87d21d9.pdf</a:t>
            </a:r>
            <a:r>
              <a:rPr lang="en-US" sz="300" b="1" spc="-12" dirty="0">
                <a:solidFill>
                  <a:srgbClr val="FFFFE5"/>
                </a:solidFill>
                <a:latin typeface="Nunito 2 Bold"/>
                <a:ea typeface="Nunito 2 Bold"/>
                <a:cs typeface="Nunito 2 Bold"/>
                <a:sym typeface="Nunito 2 Bold"/>
              </a:rPr>
              <a:t> </a:t>
            </a:r>
          </a:p>
          <a:p>
            <a:pPr algn="just">
              <a:lnSpc>
                <a:spcPts val="480"/>
              </a:lnSpc>
            </a:pPr>
            <a:endParaRPr lang="en-US" sz="300" b="1" spc="-12" dirty="0">
              <a:solidFill>
                <a:srgbClr val="FFFFE5"/>
              </a:solidFill>
              <a:latin typeface="Nunito 2 Bold"/>
              <a:ea typeface="Nunito 2 Bold"/>
              <a:cs typeface="Nunito 2 Bold"/>
              <a:sym typeface="Nunito 2 Bold"/>
            </a:endParaRPr>
          </a:p>
        </p:txBody>
      </p:sp>
      <p:pic>
        <p:nvPicPr>
          <p:cNvPr id="1026" name="Picture 2" descr="Coca-Cola (Coke) Facts and Statistics (Updated for 2024) - Investing.com">
            <a:extLst>
              <a:ext uri="{FF2B5EF4-FFF2-40B4-BE49-F238E27FC236}">
                <a16:creationId xmlns="" xmlns:a16="http://schemas.microsoft.com/office/drawing/2014/main" id="{63A7E0F5-E5C1-706E-4FDE-73B020CC7495}"/>
              </a:ext>
            </a:extLst>
          </p:cNvPr>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6130085" y="4125850"/>
            <a:ext cx="3226986" cy="2151324"/>
          </a:xfrm>
          <a:prstGeom prst="rect">
            <a:avLst/>
          </a:prstGeom>
          <a:noFill/>
          <a:extLst>
            <a:ext uri="{909E8E84-426E-40DD-AFC4-6F175D3DCCD1}">
              <a14:hiddenFill xmlns:a14="http://schemas.microsoft.com/office/drawing/2010/main">
                <a:solidFill>
                  <a:srgbClr val="FFFFFF"/>
                </a:solidFill>
              </a14:hiddenFill>
            </a:ext>
          </a:extLst>
        </p:spPr>
      </p:pic>
      <p:sp>
        <p:nvSpPr>
          <p:cNvPr id="44" name="TextBox 43">
            <a:extLst>
              <a:ext uri="{FF2B5EF4-FFF2-40B4-BE49-F238E27FC236}">
                <a16:creationId xmlns="" xmlns:a16="http://schemas.microsoft.com/office/drawing/2014/main" id="{DEF5168B-4695-173B-5D61-6A14C578E626}"/>
              </a:ext>
            </a:extLst>
          </p:cNvPr>
          <p:cNvSpPr txBox="1"/>
          <p:nvPr/>
        </p:nvSpPr>
        <p:spPr>
          <a:xfrm>
            <a:off x="6168688" y="6377175"/>
            <a:ext cx="3226986" cy="200055"/>
          </a:xfrm>
          <a:prstGeom prst="rect">
            <a:avLst/>
          </a:prstGeom>
          <a:noFill/>
        </p:spPr>
        <p:txBody>
          <a:bodyPr wrap="square">
            <a:spAutoFit/>
          </a:bodyPr>
          <a:lstStyle/>
          <a:p>
            <a:pPr algn="ctr"/>
            <a:r>
              <a:rPr lang="en-IN" sz="700" dirty="0"/>
              <a:t>https://www.investing.com/academy/statistics/coca-cola-statistics/</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23</TotalTime>
  <Words>571</Words>
  <Application>Microsoft Office PowerPoint</Application>
  <PresentationFormat>Custom</PresentationFormat>
  <Paragraphs>84</Paragraphs>
  <Slides>2</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vt:i4>
      </vt:variant>
    </vt:vector>
  </HeadingPairs>
  <TitlesOfParts>
    <vt:vector size="10" baseType="lpstr">
      <vt:lpstr>Arial</vt:lpstr>
      <vt:lpstr>Times New Roman</vt:lpstr>
      <vt:lpstr>Calibri</vt:lpstr>
      <vt:lpstr>Nunito 2 Bold</vt:lpstr>
      <vt:lpstr>Nunito 2</vt:lpstr>
      <vt:lpstr>Droid Sans</vt:lpstr>
      <vt:lpstr>Nunito 1</vt:lpstr>
      <vt:lpstr>Office Theme</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dc:creator>
  <cp:lastModifiedBy>Admin</cp:lastModifiedBy>
  <cp:revision>3</cp:revision>
  <dcterms:created xsi:type="dcterms:W3CDTF">2006-08-16T00:00:00Z</dcterms:created>
  <dcterms:modified xsi:type="dcterms:W3CDTF">2026-04-05T09:00:00Z</dcterms:modified>
  <dc:identifier>DAG3vUQp75c</dc:identifier>
</cp:coreProperties>
</file>