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4" autoAdjust="0"/>
    <p:restoredTop sz="65747" autoAdjust="0"/>
  </p:normalViewPr>
  <p:slideViewPr>
    <p:cSldViewPr snapToGrid="0">
      <p:cViewPr varScale="1">
        <p:scale>
          <a:sx n="43" d="100"/>
          <a:sy n="43" d="100"/>
        </p:scale>
        <p:origin x="177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155268-6B03-4EF1-8E65-457647D8E0D5}" type="datetimeFigureOut">
              <a:rPr lang="en-GB" smtClean="0"/>
              <a:t>19/11/2025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6CA319-76D0-4993-A381-9ED53C68F725}" type="slidenum">
              <a:rPr lang="en-GB" smtClean="0"/>
              <a:t>‹#›</a:t>
            </a:fld>
            <a:endParaRPr lang="en-GB"/>
          </a:p>
        </p:txBody>
      </p:sp>
    </p:spTree>
    <p:extLst>
      <p:ext uri="{BB962C8B-B14F-4D97-AF65-F5344CB8AC3E}">
        <p14:creationId xmlns:p14="http://schemas.microsoft.com/office/powerpoint/2010/main" val="12439351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PK" dirty="0"/>
          </a:p>
        </p:txBody>
      </p:sp>
      <p:sp>
        <p:nvSpPr>
          <p:cNvPr id="4" name="Slide Number Placeholder 3"/>
          <p:cNvSpPr>
            <a:spLocks noGrp="1"/>
          </p:cNvSpPr>
          <p:nvPr>
            <p:ph type="sldNum" sz="quarter" idx="5"/>
          </p:nvPr>
        </p:nvSpPr>
        <p:spPr/>
        <p:txBody>
          <a:bodyPr/>
          <a:lstStyle/>
          <a:p>
            <a:fld id="{C16CA319-76D0-4993-A381-9ED53C68F725}" type="slidenum">
              <a:rPr lang="en-GB" smtClean="0"/>
              <a:t>1</a:t>
            </a:fld>
            <a:endParaRPr lang="en-GB"/>
          </a:p>
        </p:txBody>
      </p:sp>
    </p:spTree>
    <p:extLst>
      <p:ext uri="{BB962C8B-B14F-4D97-AF65-F5344CB8AC3E}">
        <p14:creationId xmlns:p14="http://schemas.microsoft.com/office/powerpoint/2010/main" val="41861269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2000" b="1" kern="1200" dirty="0">
                <a:solidFill>
                  <a:schemeClr val="tx1"/>
                </a:solidFill>
                <a:effectLst/>
                <a:latin typeface="Arial" panose="020B0604020202020204" pitchFamily="34" charset="0"/>
                <a:ea typeface="+mn-ea"/>
                <a:cs typeface="Arial" panose="020B0604020202020204" pitchFamily="34" charset="0"/>
              </a:rPr>
              <a:t>INTRODUCTION</a:t>
            </a:r>
          </a:p>
          <a:p>
            <a:pPr algn="just"/>
            <a:r>
              <a:rPr lang="en-GB" sz="2000" kern="1200" dirty="0">
                <a:solidFill>
                  <a:schemeClr val="tx1"/>
                </a:solidFill>
                <a:effectLst/>
                <a:latin typeface="Arial" panose="020B0604020202020204" pitchFamily="34" charset="0"/>
                <a:ea typeface="+mn-ea"/>
                <a:cs typeface="Arial" panose="020B0604020202020204" pitchFamily="34" charset="0"/>
              </a:rPr>
              <a:t>In this presentation, I will seek to unravel sustainability as a modern theme that defines the future of the hotel and hospitality industry. The concept of sustainability has become imperative since guests, governments, and investors require hotels to minimise environmental effects without compromising the quality of services (</a:t>
            </a:r>
            <a:r>
              <a:rPr lang="en-GB" sz="2000" kern="1200" dirty="0" err="1">
                <a:solidFill>
                  <a:schemeClr val="tx1"/>
                </a:solidFill>
                <a:effectLst/>
                <a:latin typeface="Arial" panose="020B0604020202020204" pitchFamily="34" charset="0"/>
                <a:ea typeface="+mn-ea"/>
                <a:cs typeface="Arial" panose="020B0604020202020204" pitchFamily="34" charset="0"/>
              </a:rPr>
              <a:t>Papademetriou</a:t>
            </a:r>
            <a:r>
              <a:rPr lang="en-GB" sz="2000" kern="1200" dirty="0">
                <a:solidFill>
                  <a:schemeClr val="tx1"/>
                </a:solidFill>
                <a:effectLst/>
                <a:latin typeface="Arial" panose="020B0604020202020204" pitchFamily="34" charset="0"/>
                <a:ea typeface="+mn-ea"/>
                <a:cs typeface="Arial" panose="020B0604020202020204" pitchFamily="34" charset="0"/>
              </a:rPr>
              <a:t> et al, 2023). Hotels are being compelled to change due to issues like global warming, escalating energy prices, and the production of waste (Preziosi et al., 2022). This study explores the reasons why sustainability is important not only as a moral issue but as a business strategy, which affects the satisfaction of the guests, the brand image, and profitability in the hotel sector (</a:t>
            </a:r>
            <a:r>
              <a:rPr lang="en-GB" sz="2000" kern="1200" dirty="0" err="1">
                <a:solidFill>
                  <a:schemeClr val="tx1"/>
                </a:solidFill>
                <a:effectLst/>
                <a:latin typeface="Arial" panose="020B0604020202020204" pitchFamily="34" charset="0"/>
                <a:ea typeface="+mn-ea"/>
                <a:cs typeface="Arial" panose="020B0604020202020204" pitchFamily="34" charset="0"/>
              </a:rPr>
              <a:t>Alagirisamy</a:t>
            </a:r>
            <a:r>
              <a:rPr lang="en-GB" sz="2000" kern="1200" dirty="0">
                <a:solidFill>
                  <a:schemeClr val="tx1"/>
                </a:solidFill>
                <a:effectLst/>
                <a:latin typeface="Arial" panose="020B0604020202020204" pitchFamily="34" charset="0"/>
                <a:ea typeface="+mn-ea"/>
                <a:cs typeface="Arial" panose="020B0604020202020204" pitchFamily="34" charset="0"/>
              </a:rPr>
              <a:t> and Ramesh, 2021).</a:t>
            </a:r>
          </a:p>
          <a:p>
            <a:pPr algn="just"/>
            <a:endParaRPr lang="en-GB" sz="20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C16CA319-76D0-4993-A381-9ED53C68F725}" type="slidenum">
              <a:rPr lang="en-GB" smtClean="0"/>
              <a:t>2</a:t>
            </a:fld>
            <a:endParaRPr lang="en-GB"/>
          </a:p>
        </p:txBody>
      </p:sp>
    </p:spTree>
    <p:extLst>
      <p:ext uri="{BB962C8B-B14F-4D97-AF65-F5344CB8AC3E}">
        <p14:creationId xmlns:p14="http://schemas.microsoft.com/office/powerpoint/2010/main" val="28910605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000" b="1" kern="1200" dirty="0">
                <a:solidFill>
                  <a:schemeClr val="tx1"/>
                </a:solidFill>
                <a:effectLst/>
                <a:latin typeface="Arial" panose="020B0604020202020204" pitchFamily="34" charset="0"/>
                <a:ea typeface="+mn-ea"/>
                <a:cs typeface="Arial" panose="020B0604020202020204" pitchFamily="34" charset="0"/>
              </a:rPr>
              <a:t>INTRODUCTION</a:t>
            </a:r>
          </a:p>
          <a:p>
            <a:r>
              <a:rPr lang="en-GB" sz="2000" kern="1200" dirty="0">
                <a:solidFill>
                  <a:schemeClr val="tx1"/>
                </a:solidFill>
                <a:effectLst/>
                <a:latin typeface="Arial" panose="020B0604020202020204" pitchFamily="34" charset="0"/>
                <a:ea typeface="+mn-ea"/>
                <a:cs typeface="Arial" panose="020B0604020202020204" pitchFamily="34" charset="0"/>
              </a:rPr>
              <a:t>Sustainability is one of the areas that the hotel industry is embracing in order to stay competitive. The examples of Hilton, Accor, and IHG brands explain how the operational resilience is built through energy-saving systems, water management, and waste reduction initiatives (IHG, 2022). These examples confirm the fact that sustainable practises cease to be the option of business success but the condition of its long-term success (Zhao, 2020). When sustainability is associated with environmental responsibility and financial performance, hotels will satisfy the expectations of guests and governmental regulations (Al-</a:t>
            </a:r>
            <a:r>
              <a:rPr lang="en-GB" sz="2000" kern="1200" dirty="0" err="1">
                <a:solidFill>
                  <a:schemeClr val="tx1"/>
                </a:solidFill>
                <a:effectLst/>
                <a:latin typeface="Arial" panose="020B0604020202020204" pitchFamily="34" charset="0"/>
                <a:ea typeface="+mn-ea"/>
                <a:cs typeface="Arial" panose="020B0604020202020204" pitchFamily="34" charset="0"/>
              </a:rPr>
              <a:t>Rawashdeh</a:t>
            </a:r>
            <a:r>
              <a:rPr lang="en-GB" sz="2000" kern="1200" dirty="0">
                <a:solidFill>
                  <a:schemeClr val="tx1"/>
                </a:solidFill>
                <a:effectLst/>
                <a:latin typeface="Arial" panose="020B0604020202020204" pitchFamily="34" charset="0"/>
                <a:ea typeface="+mn-ea"/>
                <a:cs typeface="Arial" panose="020B0604020202020204" pitchFamily="34" charset="0"/>
              </a:rPr>
              <a:t> et al., 2023). It is on this basis that the introduction leads to the analysis of theory, applications in the industry and issues of implementing sustainability in the operation of global hotels.</a:t>
            </a:r>
          </a:p>
          <a:p>
            <a:endParaRPr lang="en-GB" sz="20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C16CA319-76D0-4993-A381-9ED53C68F725}" type="slidenum">
              <a:rPr lang="en-GB" smtClean="0"/>
              <a:t>3</a:t>
            </a:fld>
            <a:endParaRPr lang="en-GB"/>
          </a:p>
        </p:txBody>
      </p:sp>
    </p:spTree>
    <p:extLst>
      <p:ext uri="{BB962C8B-B14F-4D97-AF65-F5344CB8AC3E}">
        <p14:creationId xmlns:p14="http://schemas.microsoft.com/office/powerpoint/2010/main" val="8884558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2000" b="1" kern="1200" dirty="0">
                <a:solidFill>
                  <a:schemeClr val="tx1"/>
                </a:solidFill>
                <a:effectLst/>
                <a:latin typeface="Arial" panose="020B0604020202020204" pitchFamily="34" charset="0"/>
                <a:ea typeface="+mn-ea"/>
                <a:cs typeface="Arial" panose="020B0604020202020204" pitchFamily="34" charset="0"/>
              </a:rPr>
              <a:t>LITERATURE REVIEW </a:t>
            </a:r>
          </a:p>
          <a:p>
            <a:pPr algn="just"/>
            <a:r>
              <a:rPr lang="en-GB" sz="2000" kern="1200" dirty="0">
                <a:solidFill>
                  <a:schemeClr val="tx1"/>
                </a:solidFill>
                <a:effectLst/>
                <a:latin typeface="Arial" panose="020B0604020202020204" pitchFamily="34" charset="0"/>
                <a:ea typeface="+mn-ea"/>
                <a:cs typeface="Arial" panose="020B0604020202020204" pitchFamily="34" charset="0"/>
              </a:rPr>
              <a:t>It has been shown in literature that sustainability is the driver of environmental performance, operations efficiency and consumer preference (</a:t>
            </a:r>
            <a:r>
              <a:rPr lang="en-GB" sz="2000" kern="1200" dirty="0" err="1">
                <a:solidFill>
                  <a:schemeClr val="tx1"/>
                </a:solidFill>
                <a:effectLst/>
                <a:latin typeface="Arial" panose="020B0604020202020204" pitchFamily="34" charset="0"/>
                <a:ea typeface="+mn-ea"/>
                <a:cs typeface="Arial" panose="020B0604020202020204" pitchFamily="34" charset="0"/>
              </a:rPr>
              <a:t>Abdou</a:t>
            </a:r>
            <a:r>
              <a:rPr lang="en-GB" sz="2000" kern="1200" dirty="0">
                <a:solidFill>
                  <a:schemeClr val="tx1"/>
                </a:solidFill>
                <a:effectLst/>
                <a:latin typeface="Arial" panose="020B0604020202020204" pitchFamily="34" charset="0"/>
                <a:ea typeface="+mn-ea"/>
                <a:cs typeface="Arial" panose="020B0604020202020204" pitchFamily="34" charset="0"/>
              </a:rPr>
              <a:t> et al, 2020). Research indicates that green programmes like energy-saving lights, water saving and renewable energy systems increase cost effectiveness and satisfaction by the guests (Smith and Williams, 2020). Sustainability is becoming a strategic instrument and this need is also associated with good leadership, employee education, and alignment with corporate culture (Sinha and </a:t>
            </a:r>
            <a:r>
              <a:rPr lang="en-GB" sz="2000" kern="1200" dirty="0" err="1">
                <a:solidFill>
                  <a:schemeClr val="tx1"/>
                </a:solidFill>
                <a:effectLst/>
                <a:latin typeface="Arial" panose="020B0604020202020204" pitchFamily="34" charset="0"/>
                <a:ea typeface="+mn-ea"/>
                <a:cs typeface="Arial" panose="020B0604020202020204" pitchFamily="34" charset="0"/>
              </a:rPr>
              <a:t>Fukey</a:t>
            </a:r>
            <a:r>
              <a:rPr lang="en-GB" sz="2000" kern="1200" dirty="0">
                <a:solidFill>
                  <a:schemeClr val="tx1"/>
                </a:solidFill>
                <a:effectLst/>
                <a:latin typeface="Arial" panose="020B0604020202020204" pitchFamily="34" charset="0"/>
                <a:ea typeface="+mn-ea"/>
                <a:cs typeface="Arial" panose="020B0604020202020204" pitchFamily="34" charset="0"/>
              </a:rPr>
              <a:t>, 2020). In</a:t>
            </a:r>
            <a:r>
              <a:rPr lang="en-GB" sz="2000" kern="1200" baseline="0" dirty="0">
                <a:solidFill>
                  <a:schemeClr val="tx1"/>
                </a:solidFill>
                <a:effectLst/>
                <a:latin typeface="Arial" panose="020B0604020202020204" pitchFamily="34" charset="0"/>
                <a:ea typeface="+mn-ea"/>
                <a:cs typeface="Arial" panose="020B0604020202020204" pitchFamily="34" charset="0"/>
              </a:rPr>
              <a:t> summary</a:t>
            </a:r>
            <a:r>
              <a:rPr lang="en-GB" sz="2000" kern="1200" dirty="0">
                <a:solidFill>
                  <a:schemeClr val="tx1"/>
                </a:solidFill>
                <a:effectLst/>
                <a:latin typeface="Arial" panose="020B0604020202020204" pitchFamily="34" charset="0"/>
                <a:ea typeface="+mn-ea"/>
                <a:cs typeface="Arial" panose="020B0604020202020204" pitchFamily="34" charset="0"/>
              </a:rPr>
              <a:t>, theory contributes to the notion that going green is not just a morally right thing to do but also offers the direct impact on the performance and competitiveness of the hotel (Lu et al., 2020).</a:t>
            </a:r>
          </a:p>
          <a:p>
            <a:pPr algn="just"/>
            <a:endParaRPr lang="en-GB" sz="20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C16CA319-76D0-4993-A381-9ED53C68F725}" type="slidenum">
              <a:rPr lang="en-GB" smtClean="0"/>
              <a:t>4</a:t>
            </a:fld>
            <a:endParaRPr lang="en-GB"/>
          </a:p>
        </p:txBody>
      </p:sp>
    </p:spTree>
    <p:extLst>
      <p:ext uri="{BB962C8B-B14F-4D97-AF65-F5344CB8AC3E}">
        <p14:creationId xmlns:p14="http://schemas.microsoft.com/office/powerpoint/2010/main" val="25860298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2000" b="1" kern="1200" dirty="0">
                <a:solidFill>
                  <a:schemeClr val="tx1"/>
                </a:solidFill>
                <a:effectLst/>
                <a:latin typeface="Arial" panose="020B0604020202020204" pitchFamily="34" charset="0"/>
                <a:ea typeface="+mn-ea"/>
                <a:cs typeface="Arial" panose="020B0604020202020204" pitchFamily="34" charset="0"/>
              </a:rPr>
              <a:t>LITERATURE REVIEW </a:t>
            </a:r>
          </a:p>
          <a:p>
            <a:pPr algn="just"/>
            <a:r>
              <a:rPr lang="en-GB" sz="2000" kern="1200" dirty="0">
                <a:solidFill>
                  <a:schemeClr val="tx1"/>
                </a:solidFill>
                <a:effectLst/>
                <a:latin typeface="Arial" panose="020B0604020202020204" pitchFamily="34" charset="0"/>
                <a:ea typeface="+mn-ea"/>
                <a:cs typeface="Arial" panose="020B0604020202020204" pitchFamily="34" charset="0"/>
              </a:rPr>
              <a:t>Irrespective of the advantages, there are still obstacles. Slow adoption is caused by high initial costs, organisational resistance, and unskilled labour (</a:t>
            </a:r>
            <a:r>
              <a:rPr lang="en-GB" sz="2000" kern="1200" dirty="0" err="1">
                <a:solidFill>
                  <a:schemeClr val="tx1"/>
                </a:solidFill>
                <a:effectLst/>
                <a:latin typeface="Arial" panose="020B0604020202020204" pitchFamily="34" charset="0"/>
                <a:ea typeface="+mn-ea"/>
                <a:cs typeface="Arial" panose="020B0604020202020204" pitchFamily="34" charset="0"/>
              </a:rPr>
              <a:t>Journeault</a:t>
            </a:r>
            <a:r>
              <a:rPr lang="en-GB" sz="2000" kern="1200" dirty="0">
                <a:solidFill>
                  <a:schemeClr val="tx1"/>
                </a:solidFill>
                <a:effectLst/>
                <a:latin typeface="Arial" panose="020B0604020202020204" pitchFamily="34" charset="0"/>
                <a:ea typeface="+mn-ea"/>
                <a:cs typeface="Arial" panose="020B0604020202020204" pitchFamily="34" charset="0"/>
              </a:rPr>
              <a:t> et al, 2021). The implementation requires employee awareness and training to succeed (</a:t>
            </a:r>
            <a:r>
              <a:rPr lang="en-GB" sz="2000" kern="1200" dirty="0" err="1">
                <a:solidFill>
                  <a:schemeClr val="tx1"/>
                </a:solidFill>
                <a:effectLst/>
                <a:latin typeface="Arial" panose="020B0604020202020204" pitchFamily="34" charset="0"/>
                <a:ea typeface="+mn-ea"/>
                <a:cs typeface="Arial" panose="020B0604020202020204" pitchFamily="34" charset="0"/>
              </a:rPr>
              <a:t>Javaid</a:t>
            </a:r>
            <a:r>
              <a:rPr lang="en-GB" sz="2000" kern="1200" dirty="0">
                <a:solidFill>
                  <a:schemeClr val="tx1"/>
                </a:solidFill>
                <a:effectLst/>
                <a:latin typeface="Arial" panose="020B0604020202020204" pitchFamily="34" charset="0"/>
                <a:ea typeface="+mn-ea"/>
                <a:cs typeface="Arial" panose="020B0604020202020204" pitchFamily="34" charset="0"/>
              </a:rPr>
              <a:t> et al., 2022). With the effective use of technological innovations, such as smart HVAC, the </a:t>
            </a:r>
            <a:r>
              <a:rPr lang="en-GB" sz="2000" kern="1200" dirty="0" err="1">
                <a:solidFill>
                  <a:schemeClr val="tx1"/>
                </a:solidFill>
                <a:effectLst/>
                <a:latin typeface="Arial" panose="020B0604020202020204" pitchFamily="34" charset="0"/>
                <a:ea typeface="+mn-ea"/>
                <a:cs typeface="Arial" panose="020B0604020202020204" pitchFamily="34" charset="0"/>
              </a:rPr>
              <a:t>IoT</a:t>
            </a:r>
            <a:r>
              <a:rPr lang="en-GB" sz="2000" kern="1200" dirty="0">
                <a:solidFill>
                  <a:schemeClr val="tx1"/>
                </a:solidFill>
                <a:effectLst/>
                <a:latin typeface="Arial" panose="020B0604020202020204" pitchFamily="34" charset="0"/>
                <a:ea typeface="+mn-ea"/>
                <a:cs typeface="Arial" panose="020B0604020202020204" pitchFamily="34" charset="0"/>
              </a:rPr>
              <a:t> sensors, and renewable energy, energy consumption can be decreased by up to 30 percent (</a:t>
            </a:r>
            <a:r>
              <a:rPr lang="en-GB" sz="2000" kern="1200" dirty="0" err="1">
                <a:solidFill>
                  <a:schemeClr val="tx1"/>
                </a:solidFill>
                <a:effectLst/>
                <a:latin typeface="Arial" panose="020B0604020202020204" pitchFamily="34" charset="0"/>
                <a:ea typeface="+mn-ea"/>
                <a:cs typeface="Arial" panose="020B0604020202020204" pitchFamily="34" charset="0"/>
              </a:rPr>
              <a:t>Varriale</a:t>
            </a:r>
            <a:r>
              <a:rPr lang="en-GB" sz="2000" kern="1200" dirty="0">
                <a:solidFill>
                  <a:schemeClr val="tx1"/>
                </a:solidFill>
                <a:effectLst/>
                <a:latin typeface="Arial" panose="020B0604020202020204" pitchFamily="34" charset="0"/>
                <a:ea typeface="+mn-ea"/>
                <a:cs typeface="Arial" panose="020B0604020202020204" pitchFamily="34" charset="0"/>
              </a:rPr>
              <a:t> et al., 2024). Recent studies emphasise the importance of setting a balance between financial, operational, and social concerns to ensure the attainment of sustainable transformation (Zhao and Zhou, 2020). The knowledge of these enablers and impediments enables hotels to make evidence-based strategic decisions on sustainability (</a:t>
            </a:r>
            <a:r>
              <a:rPr lang="en-GB" sz="2000" kern="1200" dirty="0" err="1">
                <a:solidFill>
                  <a:schemeClr val="tx1"/>
                </a:solidFill>
                <a:effectLst/>
                <a:latin typeface="Arial" panose="020B0604020202020204" pitchFamily="34" charset="0"/>
                <a:ea typeface="+mn-ea"/>
                <a:cs typeface="Arial" panose="020B0604020202020204" pitchFamily="34" charset="0"/>
              </a:rPr>
              <a:t>Jemat</a:t>
            </a:r>
            <a:r>
              <a:rPr lang="en-GB" sz="2000" kern="1200" dirty="0">
                <a:solidFill>
                  <a:schemeClr val="tx1"/>
                </a:solidFill>
                <a:effectLst/>
                <a:latin typeface="Arial" panose="020B0604020202020204" pitchFamily="34" charset="0"/>
                <a:ea typeface="+mn-ea"/>
                <a:cs typeface="Arial" panose="020B0604020202020204" pitchFamily="34" charset="0"/>
              </a:rPr>
              <a:t> et al., 2023).</a:t>
            </a:r>
          </a:p>
          <a:p>
            <a:pPr algn="just"/>
            <a:endParaRPr lang="en-GB" sz="20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C16CA319-76D0-4993-A381-9ED53C68F725}" type="slidenum">
              <a:rPr lang="en-GB" smtClean="0"/>
              <a:t>5</a:t>
            </a:fld>
            <a:endParaRPr lang="en-GB"/>
          </a:p>
        </p:txBody>
      </p:sp>
    </p:spTree>
    <p:extLst>
      <p:ext uri="{BB962C8B-B14F-4D97-AF65-F5344CB8AC3E}">
        <p14:creationId xmlns:p14="http://schemas.microsoft.com/office/powerpoint/2010/main" val="9614210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2000" b="1" kern="1200" dirty="0">
                <a:solidFill>
                  <a:schemeClr val="tx1"/>
                </a:solidFill>
                <a:effectLst/>
                <a:latin typeface="Arial" panose="020B0604020202020204" pitchFamily="34" charset="0"/>
                <a:ea typeface="+mn-ea"/>
                <a:cs typeface="Arial" panose="020B0604020202020204" pitchFamily="34" charset="0"/>
              </a:rPr>
              <a:t>METHOD / PESTEL ANALYSIS </a:t>
            </a:r>
          </a:p>
          <a:p>
            <a:pPr algn="just"/>
            <a:r>
              <a:rPr lang="en-GB" sz="2000" kern="1200" dirty="0">
                <a:solidFill>
                  <a:schemeClr val="tx1"/>
                </a:solidFill>
                <a:effectLst/>
                <a:latin typeface="Arial" panose="020B0604020202020204" pitchFamily="34" charset="0"/>
                <a:ea typeface="+mn-ea"/>
                <a:cs typeface="Arial" panose="020B0604020202020204" pitchFamily="34" charset="0"/>
              </a:rPr>
              <a:t>A PESTEL model has been applied to examine sustainability in hospitality by addressing the issues of political, economic, social, technological, environmental and legal. On a political scale, governments provide incentives and regulations to promote the practise of going green (Chong, 2023). Sustainable practises lower expenses and appeal to environmentally responsible consumers, economically (</a:t>
            </a:r>
            <a:r>
              <a:rPr lang="en-GB" sz="2000" kern="1200" dirty="0" err="1">
                <a:solidFill>
                  <a:schemeClr val="tx1"/>
                </a:solidFill>
                <a:effectLst/>
                <a:latin typeface="Arial" panose="020B0604020202020204" pitchFamily="34" charset="0"/>
                <a:ea typeface="+mn-ea"/>
                <a:cs typeface="Arial" panose="020B0604020202020204" pitchFamily="34" charset="0"/>
              </a:rPr>
              <a:t>Simpeh</a:t>
            </a:r>
            <a:r>
              <a:rPr lang="en-GB" sz="2000" kern="1200" dirty="0">
                <a:solidFill>
                  <a:schemeClr val="tx1"/>
                </a:solidFill>
                <a:effectLst/>
                <a:latin typeface="Arial" panose="020B0604020202020204" pitchFamily="34" charset="0"/>
                <a:ea typeface="+mn-ea"/>
                <a:cs typeface="Arial" panose="020B0604020202020204" pitchFamily="34" charset="0"/>
              </a:rPr>
              <a:t> et al., 2021). Guests are becoming more demanding in terms of responsible activities in social aspects, which affects the reputation of the hotel (Zhao and Zhou, 2020). This model features the role of various external forces in defining the sustainability of hotels by stating that the hotels need to modify operations to satisfy the regulatory, market, and social requirements to remain competitive and experienced long-term development (</a:t>
            </a:r>
            <a:r>
              <a:rPr lang="en-GB" sz="2000" kern="1200" dirty="0" err="1">
                <a:solidFill>
                  <a:schemeClr val="tx1"/>
                </a:solidFill>
                <a:effectLst/>
                <a:latin typeface="Arial" panose="020B0604020202020204" pitchFamily="34" charset="0"/>
                <a:ea typeface="+mn-ea"/>
                <a:cs typeface="Arial" panose="020B0604020202020204" pitchFamily="34" charset="0"/>
              </a:rPr>
              <a:t>Alam</a:t>
            </a:r>
            <a:r>
              <a:rPr lang="en-GB" sz="2000" kern="1200" dirty="0">
                <a:solidFill>
                  <a:schemeClr val="tx1"/>
                </a:solidFill>
                <a:effectLst/>
                <a:latin typeface="Arial" panose="020B0604020202020204" pitchFamily="34" charset="0"/>
                <a:ea typeface="+mn-ea"/>
                <a:cs typeface="Arial" panose="020B0604020202020204" pitchFamily="34" charset="0"/>
              </a:rPr>
              <a:t> et al., 2022).</a:t>
            </a:r>
          </a:p>
          <a:p>
            <a:pPr algn="just"/>
            <a:endParaRPr lang="en-GB" sz="20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C16CA319-76D0-4993-A381-9ED53C68F725}" type="slidenum">
              <a:rPr lang="en-GB" smtClean="0"/>
              <a:t>6</a:t>
            </a:fld>
            <a:endParaRPr lang="en-GB"/>
          </a:p>
        </p:txBody>
      </p:sp>
    </p:spTree>
    <p:extLst>
      <p:ext uri="{BB962C8B-B14F-4D97-AF65-F5344CB8AC3E}">
        <p14:creationId xmlns:p14="http://schemas.microsoft.com/office/powerpoint/2010/main" val="38320386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2000" b="1" kern="1200" dirty="0">
                <a:solidFill>
                  <a:schemeClr val="tx1"/>
                </a:solidFill>
                <a:effectLst/>
                <a:latin typeface="Arial" panose="020B0604020202020204" pitchFamily="34" charset="0"/>
                <a:ea typeface="+mn-ea"/>
                <a:cs typeface="Arial" panose="020B0604020202020204" pitchFamily="34" charset="0"/>
              </a:rPr>
              <a:t>METHOD / PESTEL ANALYSIS </a:t>
            </a:r>
          </a:p>
          <a:p>
            <a:pPr algn="just"/>
            <a:r>
              <a:rPr lang="en-GB" sz="2000" kern="1200" dirty="0">
                <a:solidFill>
                  <a:schemeClr val="tx1"/>
                </a:solidFill>
                <a:effectLst/>
                <a:latin typeface="Arial" panose="020B0604020202020204" pitchFamily="34" charset="0"/>
                <a:ea typeface="+mn-ea"/>
                <a:cs typeface="Arial" panose="020B0604020202020204" pitchFamily="34" charset="0"/>
              </a:rPr>
              <a:t>Sustainability focuses on technological and environmental issues. Solar, wind, and smart </a:t>
            </a:r>
            <a:r>
              <a:rPr lang="en-GB" sz="2000" kern="1200" dirty="0" err="1">
                <a:solidFill>
                  <a:schemeClr val="tx1"/>
                </a:solidFill>
                <a:effectLst/>
                <a:latin typeface="Arial" panose="020B0604020202020204" pitchFamily="34" charset="0"/>
                <a:ea typeface="+mn-ea"/>
                <a:cs typeface="Arial" panose="020B0604020202020204" pitchFamily="34" charset="0"/>
              </a:rPr>
              <a:t>IoT</a:t>
            </a:r>
            <a:r>
              <a:rPr lang="en-GB" sz="2000" kern="1200" dirty="0">
                <a:solidFill>
                  <a:schemeClr val="tx1"/>
                </a:solidFill>
                <a:effectLst/>
                <a:latin typeface="Arial" panose="020B0604020202020204" pitchFamily="34" charset="0"/>
                <a:ea typeface="+mn-ea"/>
                <a:cs typeface="Arial" panose="020B0604020202020204" pitchFamily="34" charset="0"/>
              </a:rPr>
              <a:t> systems help to save a lot of energy, water, and waste, which leads to a significant reduction in emissions and expenses (</a:t>
            </a:r>
            <a:r>
              <a:rPr lang="en-GB" sz="2000" kern="1200" dirty="0" err="1">
                <a:solidFill>
                  <a:schemeClr val="tx1"/>
                </a:solidFill>
                <a:effectLst/>
                <a:latin typeface="Arial" panose="020B0604020202020204" pitchFamily="34" charset="0"/>
                <a:ea typeface="+mn-ea"/>
                <a:cs typeface="Arial" panose="020B0604020202020204" pitchFamily="34" charset="0"/>
              </a:rPr>
              <a:t>Maduta</a:t>
            </a:r>
            <a:r>
              <a:rPr lang="en-GB" sz="2000" kern="1200" dirty="0">
                <a:solidFill>
                  <a:schemeClr val="tx1"/>
                </a:solidFill>
                <a:effectLst/>
                <a:latin typeface="Arial" panose="020B0604020202020204" pitchFamily="34" charset="0"/>
                <a:ea typeface="+mn-ea"/>
                <a:cs typeface="Arial" panose="020B0604020202020204" pitchFamily="34" charset="0"/>
              </a:rPr>
              <a:t> et al., 2023). In legal terms, the compliance requirements are forced by regulations, such as </a:t>
            </a:r>
            <a:r>
              <a:rPr lang="en-GB" sz="2000" kern="1200" dirty="0" err="1">
                <a:solidFill>
                  <a:schemeClr val="tx1"/>
                </a:solidFill>
                <a:effectLst/>
                <a:latin typeface="Arial" panose="020B0604020202020204" pitchFamily="34" charset="0"/>
                <a:ea typeface="+mn-ea"/>
                <a:cs typeface="Arial" panose="020B0604020202020204" pitchFamily="34" charset="0"/>
              </a:rPr>
              <a:t>CALGreen</a:t>
            </a:r>
            <a:r>
              <a:rPr lang="en-GB" sz="2000" kern="1200" dirty="0">
                <a:solidFill>
                  <a:schemeClr val="tx1"/>
                </a:solidFill>
                <a:effectLst/>
                <a:latin typeface="Arial" panose="020B0604020202020204" pitchFamily="34" charset="0"/>
                <a:ea typeface="+mn-ea"/>
                <a:cs typeface="Arial" panose="020B0604020202020204" pitchFamily="34" charset="0"/>
              </a:rPr>
              <a:t> in California or EU energy efficiency directives (</a:t>
            </a:r>
            <a:r>
              <a:rPr lang="en-GB" sz="2000" kern="1200" dirty="0" err="1">
                <a:solidFill>
                  <a:schemeClr val="tx1"/>
                </a:solidFill>
                <a:effectLst/>
                <a:latin typeface="Arial" panose="020B0604020202020204" pitchFamily="34" charset="0"/>
                <a:ea typeface="+mn-ea"/>
                <a:cs typeface="Arial" panose="020B0604020202020204" pitchFamily="34" charset="0"/>
              </a:rPr>
              <a:t>Kuo</a:t>
            </a:r>
            <a:r>
              <a:rPr lang="en-GB" sz="2000" kern="1200" dirty="0">
                <a:solidFill>
                  <a:schemeClr val="tx1"/>
                </a:solidFill>
                <a:effectLst/>
                <a:latin typeface="Arial" panose="020B0604020202020204" pitchFamily="34" charset="0"/>
                <a:ea typeface="+mn-ea"/>
                <a:cs typeface="Arial" panose="020B0604020202020204" pitchFamily="34" charset="0"/>
              </a:rPr>
              <a:t> et al, 2021). Money ability will make large hotel chains implement these innovations more quickly, and small hotels are constrained (Bei and </a:t>
            </a:r>
            <a:r>
              <a:rPr lang="en-GB" sz="2000" kern="1200" dirty="0" err="1">
                <a:solidFill>
                  <a:schemeClr val="tx1"/>
                </a:solidFill>
                <a:effectLst/>
                <a:latin typeface="Arial" panose="020B0604020202020204" pitchFamily="34" charset="0"/>
                <a:ea typeface="+mn-ea"/>
                <a:cs typeface="Arial" panose="020B0604020202020204" pitchFamily="34" charset="0"/>
              </a:rPr>
              <a:t>Celata</a:t>
            </a:r>
            <a:r>
              <a:rPr lang="en-GB" sz="2000" kern="1200" dirty="0">
                <a:solidFill>
                  <a:schemeClr val="tx1"/>
                </a:solidFill>
                <a:effectLst/>
                <a:latin typeface="Arial" panose="020B0604020202020204" pitchFamily="34" charset="0"/>
                <a:ea typeface="+mn-ea"/>
                <a:cs typeface="Arial" panose="020B0604020202020204" pitchFamily="34" charset="0"/>
              </a:rPr>
              <a:t>, 2023). Case studies indicate that sustainability enhances the operational efficiency, brand image, and regulatory compliance, which may be used to give industry-wide policy and practise recommendations (Hilton, 2023).</a:t>
            </a:r>
          </a:p>
          <a:p>
            <a:pPr algn="just"/>
            <a:endParaRPr lang="en-GB" sz="20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C16CA319-76D0-4993-A381-9ED53C68F725}" type="slidenum">
              <a:rPr lang="en-GB" smtClean="0"/>
              <a:t>7</a:t>
            </a:fld>
            <a:endParaRPr lang="en-GB"/>
          </a:p>
        </p:txBody>
      </p:sp>
    </p:spTree>
    <p:extLst>
      <p:ext uri="{BB962C8B-B14F-4D97-AF65-F5344CB8AC3E}">
        <p14:creationId xmlns:p14="http://schemas.microsoft.com/office/powerpoint/2010/main" val="19935862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2000" b="1" kern="1200" dirty="0">
                <a:solidFill>
                  <a:schemeClr val="tx1"/>
                </a:solidFill>
                <a:effectLst/>
                <a:latin typeface="Arial" panose="020B0604020202020204" pitchFamily="34" charset="0"/>
                <a:ea typeface="+mn-ea"/>
                <a:cs typeface="Arial" panose="020B0604020202020204" pitchFamily="34" charset="0"/>
              </a:rPr>
              <a:t>CONCLUSION</a:t>
            </a:r>
          </a:p>
          <a:p>
            <a:pPr algn="just"/>
            <a:r>
              <a:rPr lang="en-GB" sz="2000" kern="1200" dirty="0">
                <a:solidFill>
                  <a:schemeClr val="tx1"/>
                </a:solidFill>
                <a:effectLst/>
                <a:latin typeface="Arial" panose="020B0604020202020204" pitchFamily="34" charset="0"/>
                <a:ea typeface="+mn-ea"/>
                <a:cs typeface="Arial" panose="020B0604020202020204" pitchFamily="34" charset="0"/>
              </a:rPr>
              <a:t>The issue of sustainability is no more a choice but a running requirement of hotels. Green practises enhance the satisfaction of the guests, brand loyalty, and profitability. The PESTEL analysis has revealed the fact that several forces such as regulatory requirements, consumers demand and technological innovation affect sustainability. By incorporating the sustainability in corporate culture, staff training, and operations, the hotels can achieve environmental, social and economic goals. This is an affirmation of the strategic value of sustainability to the contemporary hospitality management.</a:t>
            </a:r>
          </a:p>
          <a:p>
            <a:pPr algn="just"/>
            <a:endParaRPr lang="en-GB" sz="20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C16CA319-76D0-4993-A381-9ED53C68F725}" type="slidenum">
              <a:rPr lang="en-GB" smtClean="0"/>
              <a:t>8</a:t>
            </a:fld>
            <a:endParaRPr lang="en-GB"/>
          </a:p>
        </p:txBody>
      </p:sp>
    </p:spTree>
    <p:extLst>
      <p:ext uri="{BB962C8B-B14F-4D97-AF65-F5344CB8AC3E}">
        <p14:creationId xmlns:p14="http://schemas.microsoft.com/office/powerpoint/2010/main" val="22002942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2000" b="1" kern="1200" dirty="0">
                <a:solidFill>
                  <a:schemeClr val="tx1"/>
                </a:solidFill>
                <a:effectLst/>
                <a:latin typeface="Arial" panose="020B0604020202020204" pitchFamily="34" charset="0"/>
                <a:ea typeface="+mn-ea"/>
                <a:cs typeface="Arial" panose="020B0604020202020204" pitchFamily="34" charset="0"/>
              </a:rPr>
              <a:t>CONCLUSION </a:t>
            </a:r>
          </a:p>
          <a:p>
            <a:pPr algn="just"/>
            <a:r>
              <a:rPr lang="en-GB" sz="2000" kern="1200" dirty="0">
                <a:solidFill>
                  <a:schemeClr val="tx1"/>
                </a:solidFill>
                <a:effectLst/>
                <a:latin typeface="Arial" panose="020B0604020202020204" pitchFamily="34" charset="0"/>
                <a:ea typeface="+mn-ea"/>
                <a:cs typeface="Arial" panose="020B0604020202020204" pitchFamily="34" charset="0"/>
              </a:rPr>
              <a:t>The high initial expenses and the organisational resistance are the challenges that the hotels can meet, yet the leaders of the industry demonstrate that the improvement is possible. Sustainability provides its competitive advantage, operational efficiency and social responsibility benefits. The future of hospitality industry will be determined by how well it combines the sustainable operations with guest experience and corporate strategy. Resilience and long-term profitability can be attained by learning through case studies, embracing technological innovations and engaging staff in a way that will minimise environmental impact. The industry is faced with a challenge and opportunity associated with sustainability.</a:t>
            </a:r>
          </a:p>
          <a:p>
            <a:pPr algn="just"/>
            <a:endParaRPr lang="en-GB" sz="20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C16CA319-76D0-4993-A381-9ED53C68F725}" type="slidenum">
              <a:rPr lang="en-GB" smtClean="0"/>
              <a:t>9</a:t>
            </a:fld>
            <a:endParaRPr lang="en-GB"/>
          </a:p>
        </p:txBody>
      </p:sp>
    </p:spTree>
    <p:extLst>
      <p:ext uri="{BB962C8B-B14F-4D97-AF65-F5344CB8AC3E}">
        <p14:creationId xmlns:p14="http://schemas.microsoft.com/office/powerpoint/2010/main" val="34476282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2000" b="1" kern="1200" dirty="0">
                <a:solidFill>
                  <a:schemeClr val="tx1"/>
                </a:solidFill>
                <a:effectLst/>
                <a:latin typeface="Arial" panose="020B0604020202020204" pitchFamily="34" charset="0"/>
                <a:ea typeface="+mn-ea"/>
                <a:cs typeface="Arial" panose="020B0604020202020204" pitchFamily="34" charset="0"/>
              </a:rPr>
              <a:t>RECOMMENDATIONS</a:t>
            </a:r>
          </a:p>
          <a:p>
            <a:pPr algn="just"/>
            <a:r>
              <a:rPr lang="en-GB" sz="2000" kern="1200" dirty="0">
                <a:solidFill>
                  <a:schemeClr val="tx1"/>
                </a:solidFill>
                <a:effectLst/>
                <a:latin typeface="Arial" panose="020B0604020202020204" pitchFamily="34" charset="0"/>
                <a:ea typeface="+mn-ea"/>
                <a:cs typeface="Arial" panose="020B0604020202020204" pitchFamily="34" charset="0"/>
              </a:rPr>
              <a:t>The further work should be directed at energy, water and waste reduction with the help of renewable energy systems and efficiency enhancement (</a:t>
            </a:r>
            <a:r>
              <a:rPr lang="en-GB" sz="2000" kern="1200" dirty="0" err="1">
                <a:solidFill>
                  <a:schemeClr val="tx1"/>
                </a:solidFill>
                <a:effectLst/>
                <a:latin typeface="Arial" panose="020B0604020202020204" pitchFamily="34" charset="0"/>
                <a:ea typeface="+mn-ea"/>
                <a:cs typeface="Arial" panose="020B0604020202020204" pitchFamily="34" charset="0"/>
              </a:rPr>
              <a:t>GreenTech</a:t>
            </a:r>
            <a:r>
              <a:rPr lang="en-GB" sz="2000" kern="1200" dirty="0">
                <a:solidFill>
                  <a:schemeClr val="tx1"/>
                </a:solidFill>
                <a:effectLst/>
                <a:latin typeface="Arial" panose="020B0604020202020204" pitchFamily="34" charset="0"/>
                <a:ea typeface="+mn-ea"/>
                <a:cs typeface="Arial" panose="020B0604020202020204" pitchFamily="34" charset="0"/>
              </a:rPr>
              <a:t>, 2023). The governments and associations must offer incentives, certifications, and training programmes to assist the hotels, especially SMEs to implement sustainable technologies (</a:t>
            </a:r>
            <a:r>
              <a:rPr lang="en-GB" sz="2000" kern="1200" dirty="0" err="1">
                <a:solidFill>
                  <a:schemeClr val="tx1"/>
                </a:solidFill>
                <a:effectLst/>
                <a:latin typeface="Arial" panose="020B0604020202020204" pitchFamily="34" charset="0"/>
                <a:ea typeface="+mn-ea"/>
                <a:cs typeface="Arial" panose="020B0604020202020204" pitchFamily="34" charset="0"/>
              </a:rPr>
              <a:t>Haldorai</a:t>
            </a:r>
            <a:r>
              <a:rPr lang="en-GB" sz="2000" kern="1200" dirty="0">
                <a:solidFill>
                  <a:schemeClr val="tx1"/>
                </a:solidFill>
                <a:effectLst/>
                <a:latin typeface="Arial" panose="020B0604020202020204" pitchFamily="34" charset="0"/>
                <a:ea typeface="+mn-ea"/>
                <a:cs typeface="Arial" panose="020B0604020202020204" pitchFamily="34" charset="0"/>
              </a:rPr>
              <a:t> et al, 2021). Corporate culture should also incorporate sustainability, where the leadership shows its commitment and staff develops the culture, with a consistent implementation rate (Kantabutra and </a:t>
            </a:r>
            <a:r>
              <a:rPr lang="en-GB" sz="2000" kern="1200" dirty="0" err="1">
                <a:solidFill>
                  <a:schemeClr val="tx1"/>
                </a:solidFill>
                <a:effectLst/>
                <a:latin typeface="Arial" panose="020B0604020202020204" pitchFamily="34" charset="0"/>
                <a:ea typeface="+mn-ea"/>
                <a:cs typeface="Arial" panose="020B0604020202020204" pitchFamily="34" charset="0"/>
              </a:rPr>
              <a:t>Ketprapakorn</a:t>
            </a:r>
            <a:r>
              <a:rPr lang="en-GB" sz="2000" kern="1200" dirty="0">
                <a:solidFill>
                  <a:schemeClr val="tx1"/>
                </a:solidFill>
                <a:effectLst/>
                <a:latin typeface="Arial" panose="020B0604020202020204" pitchFamily="34" charset="0"/>
                <a:ea typeface="+mn-ea"/>
                <a:cs typeface="Arial" panose="020B0604020202020204" pitchFamily="34" charset="0"/>
              </a:rPr>
              <a:t>, 2020). Cooperation with environmentally friendly suppliers additionally minimises the impact on the environment and promotes the idea of the circular economy (S and </a:t>
            </a:r>
            <a:r>
              <a:rPr lang="en-GB" sz="2000" kern="1200" dirty="0" err="1">
                <a:solidFill>
                  <a:schemeClr val="tx1"/>
                </a:solidFill>
                <a:effectLst/>
                <a:latin typeface="Arial" panose="020B0604020202020204" pitchFamily="34" charset="0"/>
                <a:ea typeface="+mn-ea"/>
                <a:cs typeface="Arial" panose="020B0604020202020204" pitchFamily="34" charset="0"/>
              </a:rPr>
              <a:t>Khandare</a:t>
            </a:r>
            <a:r>
              <a:rPr lang="en-GB" sz="2000" kern="1200" dirty="0">
                <a:solidFill>
                  <a:schemeClr val="tx1"/>
                </a:solidFill>
                <a:effectLst/>
                <a:latin typeface="Arial" panose="020B0604020202020204" pitchFamily="34" charset="0"/>
                <a:ea typeface="+mn-ea"/>
                <a:cs typeface="Arial" panose="020B0604020202020204" pitchFamily="34" charset="0"/>
              </a:rPr>
              <a:t>, 2024).</a:t>
            </a:r>
          </a:p>
          <a:p>
            <a:pPr algn="just"/>
            <a:r>
              <a:rPr lang="en-GB" sz="2000" kern="1200" dirty="0">
                <a:solidFill>
                  <a:schemeClr val="tx1"/>
                </a:solidFill>
                <a:effectLst/>
                <a:latin typeface="Arial" panose="020B0604020202020204" pitchFamily="34" charset="0"/>
                <a:ea typeface="+mn-ea"/>
                <a:cs typeface="Arial" panose="020B0604020202020204" pitchFamily="34" charset="0"/>
              </a:rPr>
              <a:t> </a:t>
            </a:r>
          </a:p>
          <a:p>
            <a:pPr algn="just"/>
            <a:endParaRPr lang="en-GB" sz="20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C16CA319-76D0-4993-A381-9ED53C68F725}" type="slidenum">
              <a:rPr lang="en-GB" smtClean="0"/>
              <a:t>10</a:t>
            </a:fld>
            <a:endParaRPr lang="en-GB"/>
          </a:p>
        </p:txBody>
      </p:sp>
    </p:spTree>
    <p:extLst>
      <p:ext uri="{BB962C8B-B14F-4D97-AF65-F5344CB8AC3E}">
        <p14:creationId xmlns:p14="http://schemas.microsoft.com/office/powerpoint/2010/main" val="5545922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000" b="1" kern="1200" dirty="0">
                <a:solidFill>
                  <a:schemeClr val="tx1"/>
                </a:solidFill>
                <a:effectLst/>
                <a:latin typeface="Arial" panose="020B0604020202020204" pitchFamily="34" charset="0"/>
                <a:ea typeface="+mn-ea"/>
                <a:cs typeface="Arial" panose="020B0604020202020204" pitchFamily="34" charset="0"/>
              </a:rPr>
              <a:t>RECOMMENDATIONS</a:t>
            </a:r>
          </a:p>
          <a:p>
            <a:r>
              <a:rPr lang="en-GB" sz="2000" kern="1200" dirty="0">
                <a:solidFill>
                  <a:schemeClr val="tx1"/>
                </a:solidFill>
                <a:effectLst/>
                <a:latin typeface="Arial" panose="020B0604020202020204" pitchFamily="34" charset="0"/>
                <a:ea typeface="+mn-ea"/>
                <a:cs typeface="Arial" panose="020B0604020202020204" pitchFamily="34" charset="0"/>
              </a:rPr>
              <a:t>Hotels must also engage in proactive sustainability communication to guests through websites, booking portals, social media, and improve their engagement and reputation (</a:t>
            </a:r>
            <a:r>
              <a:rPr lang="en-GB" sz="2000" kern="1200" dirty="0" err="1">
                <a:solidFill>
                  <a:schemeClr val="tx1"/>
                </a:solidFill>
                <a:effectLst/>
                <a:latin typeface="Arial" panose="020B0604020202020204" pitchFamily="34" charset="0"/>
                <a:ea typeface="+mn-ea"/>
                <a:cs typeface="Arial" panose="020B0604020202020204" pitchFamily="34" charset="0"/>
              </a:rPr>
              <a:t>Alam</a:t>
            </a:r>
            <a:r>
              <a:rPr lang="en-GB" sz="2000" kern="1200" dirty="0">
                <a:solidFill>
                  <a:schemeClr val="tx1"/>
                </a:solidFill>
                <a:effectLst/>
                <a:latin typeface="Arial" panose="020B0604020202020204" pitchFamily="34" charset="0"/>
                <a:ea typeface="+mn-ea"/>
                <a:cs typeface="Arial" panose="020B0604020202020204" pitchFamily="34" charset="0"/>
              </a:rPr>
              <a:t> et al., 2022). The constantly improved monitoring systems can be measured through carbon footprint, energy consumption, and waste management (Al-</a:t>
            </a:r>
            <a:r>
              <a:rPr lang="en-GB" sz="2000" kern="1200" dirty="0" err="1">
                <a:solidFill>
                  <a:schemeClr val="tx1"/>
                </a:solidFill>
                <a:effectLst/>
                <a:latin typeface="Arial" panose="020B0604020202020204" pitchFamily="34" charset="0"/>
                <a:ea typeface="+mn-ea"/>
                <a:cs typeface="Arial" panose="020B0604020202020204" pitchFamily="34" charset="0"/>
              </a:rPr>
              <a:t>Rawashdeh</a:t>
            </a:r>
            <a:r>
              <a:rPr lang="en-GB" sz="2000" kern="1200" dirty="0">
                <a:solidFill>
                  <a:schemeClr val="tx1"/>
                </a:solidFill>
                <a:effectLst/>
                <a:latin typeface="Arial" panose="020B0604020202020204" pitchFamily="34" charset="0"/>
                <a:ea typeface="+mn-ea"/>
                <a:cs typeface="Arial" panose="020B0604020202020204" pitchFamily="34" charset="0"/>
              </a:rPr>
              <a:t> et al., 2023). Sustainability measures are confirmed through adoption of certification programmes like Green Key or LEED and appeal to environmentally aware travellers (Hilton, 2023). Altogether, integrating sustainability in operations, culture, and engagement with guests makes the hotels gain over the long term and minimise environmental impact, which offers a strategic guideline to ride industry resiliency and competitive edge in the future (</a:t>
            </a:r>
            <a:r>
              <a:rPr lang="en-GB" sz="2000" kern="1200" dirty="0" err="1">
                <a:solidFill>
                  <a:schemeClr val="tx1"/>
                </a:solidFill>
                <a:effectLst/>
                <a:latin typeface="Arial" panose="020B0604020202020204" pitchFamily="34" charset="0"/>
                <a:ea typeface="+mn-ea"/>
                <a:cs typeface="Arial" panose="020B0604020202020204" pitchFamily="34" charset="0"/>
              </a:rPr>
              <a:t>Abdou</a:t>
            </a:r>
            <a:r>
              <a:rPr lang="en-GB" sz="2000" kern="1200" dirty="0">
                <a:solidFill>
                  <a:schemeClr val="tx1"/>
                </a:solidFill>
                <a:effectLst/>
                <a:latin typeface="Arial" panose="020B0604020202020204" pitchFamily="34" charset="0"/>
                <a:ea typeface="+mn-ea"/>
                <a:cs typeface="Arial" panose="020B0604020202020204" pitchFamily="34" charset="0"/>
              </a:rPr>
              <a:t> et al, 2020).</a:t>
            </a:r>
          </a:p>
          <a:p>
            <a:endParaRPr lang="en-GB" sz="20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C16CA319-76D0-4993-A381-9ED53C68F725}" type="slidenum">
              <a:rPr lang="en-GB" smtClean="0"/>
              <a:t>11</a:t>
            </a:fld>
            <a:endParaRPr lang="en-GB"/>
          </a:p>
        </p:txBody>
      </p:sp>
    </p:spTree>
    <p:extLst>
      <p:ext uri="{BB962C8B-B14F-4D97-AF65-F5344CB8AC3E}">
        <p14:creationId xmlns:p14="http://schemas.microsoft.com/office/powerpoint/2010/main" val="23164123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51BDBCB-ED26-4F31-8EDF-E719115E38D5}" type="datetimeFigureOut">
              <a:rPr lang="en-GB" smtClean="0"/>
              <a:t>19/11/2025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72D791-F94F-4706-B1CC-E2CF219155E2}" type="slidenum">
              <a:rPr lang="en-GB" smtClean="0"/>
              <a:t>‹#›</a:t>
            </a:fld>
            <a:endParaRPr lang="en-GB"/>
          </a:p>
        </p:txBody>
      </p:sp>
    </p:spTree>
    <p:extLst>
      <p:ext uri="{BB962C8B-B14F-4D97-AF65-F5344CB8AC3E}">
        <p14:creationId xmlns:p14="http://schemas.microsoft.com/office/powerpoint/2010/main" val="3626885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1BDBCB-ED26-4F31-8EDF-E719115E38D5}" type="datetimeFigureOut">
              <a:rPr lang="en-GB" smtClean="0"/>
              <a:t>19/11/2025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72D791-F94F-4706-B1CC-E2CF219155E2}" type="slidenum">
              <a:rPr lang="en-GB" smtClean="0"/>
              <a:t>‹#›</a:t>
            </a:fld>
            <a:endParaRPr lang="en-GB"/>
          </a:p>
        </p:txBody>
      </p:sp>
    </p:spTree>
    <p:extLst>
      <p:ext uri="{BB962C8B-B14F-4D97-AF65-F5344CB8AC3E}">
        <p14:creationId xmlns:p14="http://schemas.microsoft.com/office/powerpoint/2010/main" val="21897002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1BDBCB-ED26-4F31-8EDF-E719115E38D5}" type="datetimeFigureOut">
              <a:rPr lang="en-GB" smtClean="0"/>
              <a:t>19/11/2025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72D791-F94F-4706-B1CC-E2CF219155E2}" type="slidenum">
              <a:rPr lang="en-GB" smtClean="0"/>
              <a:t>‹#›</a:t>
            </a:fld>
            <a:endParaRPr lang="en-GB"/>
          </a:p>
        </p:txBody>
      </p:sp>
    </p:spTree>
    <p:extLst>
      <p:ext uri="{BB962C8B-B14F-4D97-AF65-F5344CB8AC3E}">
        <p14:creationId xmlns:p14="http://schemas.microsoft.com/office/powerpoint/2010/main" val="16989527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51BDBCB-ED26-4F31-8EDF-E719115E38D5}" type="datetimeFigureOut">
              <a:rPr lang="en-GB" smtClean="0"/>
              <a:t>19/11/2025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72D791-F94F-4706-B1CC-E2CF219155E2}" type="slidenum">
              <a:rPr lang="en-GB" smtClean="0"/>
              <a:t>‹#›</a:t>
            </a:fld>
            <a:endParaRPr lang="en-GB"/>
          </a:p>
        </p:txBody>
      </p:sp>
    </p:spTree>
    <p:extLst>
      <p:ext uri="{BB962C8B-B14F-4D97-AF65-F5344CB8AC3E}">
        <p14:creationId xmlns:p14="http://schemas.microsoft.com/office/powerpoint/2010/main" val="32253271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51BDBCB-ED26-4F31-8EDF-E719115E38D5}" type="datetimeFigureOut">
              <a:rPr lang="en-GB" smtClean="0"/>
              <a:t>19/11/2025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872D791-F94F-4706-B1CC-E2CF219155E2}" type="slidenum">
              <a:rPr lang="en-GB" smtClean="0"/>
              <a:t>‹#›</a:t>
            </a:fld>
            <a:endParaRPr lang="en-GB"/>
          </a:p>
        </p:txBody>
      </p:sp>
    </p:spTree>
    <p:extLst>
      <p:ext uri="{BB962C8B-B14F-4D97-AF65-F5344CB8AC3E}">
        <p14:creationId xmlns:p14="http://schemas.microsoft.com/office/powerpoint/2010/main" val="39489002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51BDBCB-ED26-4F31-8EDF-E719115E38D5}" type="datetimeFigureOut">
              <a:rPr lang="en-GB" smtClean="0"/>
              <a:t>19/11/2025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872D791-F94F-4706-B1CC-E2CF219155E2}" type="slidenum">
              <a:rPr lang="en-GB" smtClean="0"/>
              <a:t>‹#›</a:t>
            </a:fld>
            <a:endParaRPr lang="en-GB"/>
          </a:p>
        </p:txBody>
      </p:sp>
    </p:spTree>
    <p:extLst>
      <p:ext uri="{BB962C8B-B14F-4D97-AF65-F5344CB8AC3E}">
        <p14:creationId xmlns:p14="http://schemas.microsoft.com/office/powerpoint/2010/main" val="26684026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1BDBCB-ED26-4F31-8EDF-E719115E38D5}" type="datetimeFigureOut">
              <a:rPr lang="en-GB" smtClean="0"/>
              <a:t>19/11/2025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872D791-F94F-4706-B1CC-E2CF219155E2}" type="slidenum">
              <a:rPr lang="en-GB" smtClean="0"/>
              <a:t>‹#›</a:t>
            </a:fld>
            <a:endParaRPr lang="en-GB"/>
          </a:p>
        </p:txBody>
      </p:sp>
    </p:spTree>
    <p:extLst>
      <p:ext uri="{BB962C8B-B14F-4D97-AF65-F5344CB8AC3E}">
        <p14:creationId xmlns:p14="http://schemas.microsoft.com/office/powerpoint/2010/main" val="7650454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51BDBCB-ED26-4F31-8EDF-E719115E38D5}" type="datetimeFigureOut">
              <a:rPr lang="en-GB" smtClean="0"/>
              <a:t>19/11/2025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72D791-F94F-4706-B1CC-E2CF219155E2}" type="slidenum">
              <a:rPr lang="en-GB" smtClean="0"/>
              <a:t>‹#›</a:t>
            </a:fld>
            <a:endParaRPr lang="en-GB"/>
          </a:p>
        </p:txBody>
      </p:sp>
    </p:spTree>
    <p:extLst>
      <p:ext uri="{BB962C8B-B14F-4D97-AF65-F5344CB8AC3E}">
        <p14:creationId xmlns:p14="http://schemas.microsoft.com/office/powerpoint/2010/main" val="17375088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51BDBCB-ED26-4F31-8EDF-E719115E38D5}" type="datetimeFigureOut">
              <a:rPr lang="en-GB" smtClean="0"/>
              <a:t>19/11/2025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72D791-F94F-4706-B1CC-E2CF219155E2}" type="slidenum">
              <a:rPr lang="en-GB" smtClean="0"/>
              <a:t>‹#›</a:t>
            </a:fld>
            <a:endParaRPr lang="en-GB"/>
          </a:p>
        </p:txBody>
      </p:sp>
    </p:spTree>
    <p:extLst>
      <p:ext uri="{BB962C8B-B14F-4D97-AF65-F5344CB8AC3E}">
        <p14:creationId xmlns:p14="http://schemas.microsoft.com/office/powerpoint/2010/main" val="35650155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51BDBCB-ED26-4F31-8EDF-E719115E38D5}" type="datetimeFigureOut">
              <a:rPr lang="en-GB" smtClean="0"/>
              <a:t>19/11/2025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72D791-F94F-4706-B1CC-E2CF219155E2}" type="slidenum">
              <a:rPr lang="en-GB" smtClean="0"/>
              <a:t>‹#›</a:t>
            </a:fld>
            <a:endParaRPr lang="en-GB"/>
          </a:p>
        </p:txBody>
      </p:sp>
    </p:spTree>
    <p:extLst>
      <p:ext uri="{BB962C8B-B14F-4D97-AF65-F5344CB8AC3E}">
        <p14:creationId xmlns:p14="http://schemas.microsoft.com/office/powerpoint/2010/main" val="6485892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51BDBCB-ED26-4F31-8EDF-E719115E38D5}" type="datetimeFigureOut">
              <a:rPr lang="en-GB" smtClean="0"/>
              <a:t>19/11/2025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72D791-F94F-4706-B1CC-E2CF219155E2}" type="slidenum">
              <a:rPr lang="en-GB" smtClean="0"/>
              <a:t>‹#›</a:t>
            </a:fld>
            <a:endParaRPr lang="en-GB"/>
          </a:p>
        </p:txBody>
      </p:sp>
    </p:spTree>
    <p:extLst>
      <p:ext uri="{BB962C8B-B14F-4D97-AF65-F5344CB8AC3E}">
        <p14:creationId xmlns:p14="http://schemas.microsoft.com/office/powerpoint/2010/main" val="28146008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51BDBCB-ED26-4F31-8EDF-E719115E38D5}" type="datetimeFigureOut">
              <a:rPr lang="en-GB" smtClean="0"/>
              <a:t>19/11/2025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72D791-F94F-4706-B1CC-E2CF219155E2}"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9603158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51BDBCB-ED26-4F31-8EDF-E719115E38D5}" type="datetimeFigureOut">
              <a:rPr lang="en-GB" smtClean="0"/>
              <a:t>19/11/2025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72D791-F94F-4706-B1CC-E2CF219155E2}" type="slidenum">
              <a:rPr lang="en-GB" smtClean="0"/>
              <a:t>‹#›</a:t>
            </a:fld>
            <a:endParaRPr lang="en-GB"/>
          </a:p>
        </p:txBody>
      </p:sp>
    </p:spTree>
    <p:extLst>
      <p:ext uri="{BB962C8B-B14F-4D97-AF65-F5344CB8AC3E}">
        <p14:creationId xmlns:p14="http://schemas.microsoft.com/office/powerpoint/2010/main" val="30527591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51BDBCB-ED26-4F31-8EDF-E719115E38D5}" type="datetimeFigureOut">
              <a:rPr lang="en-GB" smtClean="0"/>
              <a:t>19/11/2025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872D791-F94F-4706-B1CC-E2CF219155E2}" type="slidenum">
              <a:rPr lang="en-GB" smtClean="0"/>
              <a:t>‹#›</a:t>
            </a:fld>
            <a:endParaRPr lang="en-GB"/>
          </a:p>
        </p:txBody>
      </p:sp>
    </p:spTree>
    <p:extLst>
      <p:ext uri="{BB962C8B-B14F-4D97-AF65-F5344CB8AC3E}">
        <p14:creationId xmlns:p14="http://schemas.microsoft.com/office/powerpoint/2010/main" val="27874066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51BDBCB-ED26-4F31-8EDF-E719115E38D5}" type="datetimeFigureOut">
              <a:rPr lang="en-GB" smtClean="0"/>
              <a:t>19/11/2025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872D791-F94F-4706-B1CC-E2CF219155E2}" type="slidenum">
              <a:rPr lang="en-GB" smtClean="0"/>
              <a:t>‹#›</a:t>
            </a:fld>
            <a:endParaRPr lang="en-GB"/>
          </a:p>
        </p:txBody>
      </p:sp>
    </p:spTree>
    <p:extLst>
      <p:ext uri="{BB962C8B-B14F-4D97-AF65-F5344CB8AC3E}">
        <p14:creationId xmlns:p14="http://schemas.microsoft.com/office/powerpoint/2010/main" val="20496747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1BDBCB-ED26-4F31-8EDF-E719115E38D5}" type="datetimeFigureOut">
              <a:rPr lang="en-GB" smtClean="0"/>
              <a:t>19/11/2025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72D791-F94F-4706-B1CC-E2CF219155E2}" type="slidenum">
              <a:rPr lang="en-GB" smtClean="0"/>
              <a:t>‹#›</a:t>
            </a:fld>
            <a:endParaRPr lang="en-GB"/>
          </a:p>
        </p:txBody>
      </p:sp>
    </p:spTree>
    <p:extLst>
      <p:ext uri="{BB962C8B-B14F-4D97-AF65-F5344CB8AC3E}">
        <p14:creationId xmlns:p14="http://schemas.microsoft.com/office/powerpoint/2010/main" val="15415113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1BDBCB-ED26-4F31-8EDF-E719115E38D5}" type="datetimeFigureOut">
              <a:rPr lang="en-GB" smtClean="0"/>
              <a:t>19/11/2025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72D791-F94F-4706-B1CC-E2CF219155E2}" type="slidenum">
              <a:rPr lang="en-GB" smtClean="0"/>
              <a:t>‹#›</a:t>
            </a:fld>
            <a:endParaRPr lang="en-GB"/>
          </a:p>
        </p:txBody>
      </p:sp>
    </p:spTree>
    <p:extLst>
      <p:ext uri="{BB962C8B-B14F-4D97-AF65-F5344CB8AC3E}">
        <p14:creationId xmlns:p14="http://schemas.microsoft.com/office/powerpoint/2010/main" val="8275238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351BDBCB-ED26-4F31-8EDF-E719115E38D5}" type="datetimeFigureOut">
              <a:rPr lang="en-GB" smtClean="0"/>
              <a:t>19/11/2025</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2872D791-F94F-4706-B1CC-E2CF219155E2}" type="slidenum">
              <a:rPr lang="en-GB" smtClean="0"/>
              <a:t>‹#›</a:t>
            </a:fld>
            <a:endParaRPr lang="en-GB"/>
          </a:p>
        </p:txBody>
      </p:sp>
    </p:spTree>
    <p:extLst>
      <p:ext uri="{BB962C8B-B14F-4D97-AF65-F5344CB8AC3E}">
        <p14:creationId xmlns:p14="http://schemas.microsoft.com/office/powerpoint/2010/main" val="1500864663"/>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007/978-981-16-5543-2_25" TargetMode="External"/><Relationship Id="rId2" Type="http://schemas.openxmlformats.org/officeDocument/2006/relationships/hyperlink" Target="https://doi.org/10.3390/su12229624" TargetMode="External"/><Relationship Id="rId1" Type="http://schemas.openxmlformats.org/officeDocument/2006/relationships/slideLayout" Target="../slideLayouts/slideLayout2.xml"/><Relationship Id="rId5" Type="http://schemas.openxmlformats.org/officeDocument/2006/relationships/hyperlink" Target="https://doi.org/10.3390/su15097529" TargetMode="External"/><Relationship Id="rId4" Type="http://schemas.openxmlformats.org/officeDocument/2006/relationships/hyperlink" Target="https://openurl.ebsco.com/"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diva-portal.org/" TargetMode="External"/><Relationship Id="rId2" Type="http://schemas.openxmlformats.org/officeDocument/2006/relationships/hyperlink" Target="https://doi.org/10.1016/j.annals.2023.103605" TargetMode="External"/><Relationship Id="rId1" Type="http://schemas.openxmlformats.org/officeDocument/2006/relationships/slideLayout" Target="../slideLayouts/slideLayout2.xml"/><Relationship Id="rId5" Type="http://schemas.openxmlformats.org/officeDocument/2006/relationships/hyperlink" Target="https://www.hilton.com/" TargetMode="External"/><Relationship Id="rId4" Type="http://schemas.openxmlformats.org/officeDocument/2006/relationships/hyperlink" Target="https://doi.org/10.1016/j.tourman.2021.104431"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016/j.susoc.2022.01.008" TargetMode="External"/><Relationship Id="rId2" Type="http://schemas.openxmlformats.org/officeDocument/2006/relationships/hyperlink" Target="https://www.ihgplc.com/" TargetMode="External"/><Relationship Id="rId1" Type="http://schemas.openxmlformats.org/officeDocument/2006/relationships/slideLayout" Target="../slideLayouts/slideLayout2.xml"/><Relationship Id="rId5" Type="http://schemas.openxmlformats.org/officeDocument/2006/relationships/hyperlink" Target="https://doi.org/10.1016/j.jenvman.2021.112349" TargetMode="External"/><Relationship Id="rId4" Type="http://schemas.openxmlformats.org/officeDocument/2006/relationships/hyperlink" Target="https://doi.org/10.37934/araset.29.2.7280"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080/09669582.2021.1931254" TargetMode="External"/><Relationship Id="rId2" Type="http://schemas.openxmlformats.org/officeDocument/2006/relationships/hyperlink" Target="https://doi.org/10.1016/j.jclepro.2020.122292" TargetMode="External"/><Relationship Id="rId1" Type="http://schemas.openxmlformats.org/officeDocument/2006/relationships/slideLayout" Target="../slideLayouts/slideLayout2.xml"/><Relationship Id="rId4" Type="http://schemas.openxmlformats.org/officeDocument/2006/relationships/hyperlink" Target="https://doi.org/10.3390/su15108251"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108/ijbpa-02-2021-0019" TargetMode="External"/><Relationship Id="rId2" Type="http://schemas.openxmlformats.org/officeDocument/2006/relationships/hyperlink" Target="https://doi.org/10.3390/su14063575" TargetMode="External"/><Relationship Id="rId1" Type="http://schemas.openxmlformats.org/officeDocument/2006/relationships/slideLayout" Target="../slideLayouts/slideLayout2.xml"/><Relationship Id="rId5" Type="http://schemas.openxmlformats.org/officeDocument/2006/relationships/hyperlink" Target="https://doi.org/10.1002/sd.3139" TargetMode="External"/><Relationship Id="rId4" Type="http://schemas.openxmlformats.org/officeDocument/2006/relationships/hyperlink" Target="https://doi.org/10.1201/9781003002482-5"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diva-portal.org/" TargetMode="External"/><Relationship Id="rId2" Type="http://schemas.openxmlformats.org/officeDocument/2006/relationships/hyperlink" Target="https://doi.org/10.1016/j.ijhm.2020.10274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pic>
        <p:nvPicPr>
          <p:cNvPr id="5" name="Picture 4" descr="Low angle view of modern financial skyscrapers into the sky">
            <a:extLst>
              <a:ext uri="{FF2B5EF4-FFF2-40B4-BE49-F238E27FC236}">
                <a16:creationId xmlns:a16="http://schemas.microsoft.com/office/drawing/2014/main" id="{169C837D-6105-7150-143B-962E92CCDDC2}"/>
              </a:ext>
            </a:extLst>
          </p:cNvPr>
          <p:cNvPicPr>
            <a:picLocks noChangeAspect="1"/>
          </p:cNvPicPr>
          <p:nvPr/>
        </p:nvPicPr>
        <p:blipFill>
          <a:blip r:embed="rId4">
            <a:alphaModFix amt="35000"/>
            <a:grayscl/>
          </a:blip>
          <a:srcRect t="15730"/>
          <a:stretch>
            <a:fill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FC23C8D4-BD3D-4473-B3D0-89011586B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32000">
                <a:schemeClr val="bg2">
                  <a:lumMod val="75000"/>
                  <a:alpha val="5000"/>
                </a:schemeClr>
              </a:gs>
              <a:gs pos="100000">
                <a:schemeClr val="bg2">
                  <a:lumMod val="40000"/>
                </a:schemeClr>
              </a:gs>
            </a:gsLst>
            <a:path path="circle">
              <a:fillToRect l="50000" t="5000" r="50000" b="95000"/>
            </a:path>
            <a:tileRect/>
          </a:gradFill>
          <a:ln w="9525" cap="flat" cmpd="sng" algn="ctr">
            <a:no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 name="Title 1"/>
          <p:cNvSpPr>
            <a:spLocks noGrp="1"/>
          </p:cNvSpPr>
          <p:nvPr>
            <p:ph type="ctrTitle"/>
          </p:nvPr>
        </p:nvSpPr>
        <p:spPr>
          <a:xfrm>
            <a:off x="1595269" y="1122363"/>
            <a:ext cx="9001462" cy="2387600"/>
          </a:xfrm>
        </p:spPr>
        <p:txBody>
          <a:bodyPr>
            <a:normAutofit/>
          </a:bodyPr>
          <a:lstStyle/>
          <a:p>
            <a:r>
              <a:rPr lang="en-US" sz="4100" b="1">
                <a:effectLst>
                  <a:outerShdw blurRad="38100" dist="38100" dir="2700000" algn="tl">
                    <a:srgbClr val="000000">
                      <a:alpha val="43137"/>
                    </a:srgbClr>
                  </a:outerShdw>
                </a:effectLst>
              </a:rPr>
              <a:t>Sustainability in The Hotel and Hospitality Sector: Future Directions and Best Practices</a:t>
            </a:r>
            <a:endParaRPr lang="en-GB" sz="4100" b="1">
              <a:effectLst>
                <a:outerShdw blurRad="38100" dist="38100" dir="2700000" algn="tl">
                  <a:srgbClr val="000000">
                    <a:alpha val="43137"/>
                  </a:srgbClr>
                </a:outerShdw>
              </a:effectLst>
            </a:endParaRPr>
          </a:p>
        </p:txBody>
      </p:sp>
      <p:sp>
        <p:nvSpPr>
          <p:cNvPr id="3" name="Subtitle 2"/>
          <p:cNvSpPr>
            <a:spLocks noGrp="1"/>
          </p:cNvSpPr>
          <p:nvPr>
            <p:ph type="subTitle" idx="1"/>
          </p:nvPr>
        </p:nvSpPr>
        <p:spPr>
          <a:xfrm>
            <a:off x="1595269" y="3602038"/>
            <a:ext cx="9001462" cy="1655762"/>
          </a:xfrm>
        </p:spPr>
        <p:txBody>
          <a:bodyPr>
            <a:normAutofit/>
          </a:bodyPr>
          <a:lstStyle/>
          <a:p>
            <a:pPr>
              <a:lnSpc>
                <a:spcPct val="110000"/>
              </a:lnSpc>
            </a:pPr>
            <a:r>
              <a:rPr lang="en-US" sz="1700" b="1"/>
              <a:t>Student Name: </a:t>
            </a:r>
            <a:r>
              <a:rPr lang="en-US" sz="1700" b="1" err="1"/>
              <a:t>Waheed</a:t>
            </a:r>
            <a:r>
              <a:rPr lang="en-US" sz="1700" b="1"/>
              <a:t> </a:t>
            </a:r>
            <a:r>
              <a:rPr lang="en-US" sz="1700" b="1" err="1"/>
              <a:t>Farid</a:t>
            </a:r>
            <a:endParaRPr lang="en-GB" sz="1700"/>
          </a:p>
          <a:p>
            <a:pPr>
              <a:lnSpc>
                <a:spcPct val="110000"/>
              </a:lnSpc>
            </a:pPr>
            <a:r>
              <a:rPr lang="en-US" sz="1700" b="1"/>
              <a:t>Student ID: 2019666</a:t>
            </a:r>
            <a:endParaRPr lang="en-GB" sz="1700"/>
          </a:p>
          <a:p>
            <a:pPr>
              <a:lnSpc>
                <a:spcPct val="110000"/>
              </a:lnSpc>
            </a:pPr>
            <a:r>
              <a:rPr lang="en-US" sz="1700" b="1"/>
              <a:t>International Hotel Management</a:t>
            </a:r>
            <a:endParaRPr lang="en-GB" sz="1700"/>
          </a:p>
          <a:p>
            <a:pPr>
              <a:lnSpc>
                <a:spcPct val="110000"/>
              </a:lnSpc>
            </a:pPr>
            <a:r>
              <a:rPr lang="en-US" sz="1700" b="1"/>
              <a:t>BMIH6001</a:t>
            </a:r>
            <a:endParaRPr lang="en-GB" sz="1700"/>
          </a:p>
          <a:p>
            <a:pPr>
              <a:lnSpc>
                <a:spcPct val="110000"/>
              </a:lnSpc>
            </a:pPr>
            <a:endParaRPr lang="en-GB" sz="1700"/>
          </a:p>
        </p:txBody>
      </p:sp>
    </p:spTree>
    <p:extLst>
      <p:ext uri="{BB962C8B-B14F-4D97-AF65-F5344CB8AC3E}">
        <p14:creationId xmlns:p14="http://schemas.microsoft.com/office/powerpoint/2010/main" val="28509211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pic>
        <p:nvPicPr>
          <p:cNvPr id="7" name="Picture 6" descr="Low angle view of building corner against the clear blue sky">
            <a:extLst>
              <a:ext uri="{FF2B5EF4-FFF2-40B4-BE49-F238E27FC236}">
                <a16:creationId xmlns:a16="http://schemas.microsoft.com/office/drawing/2014/main" id="{DFFF2171-446F-AED9-498E-48DB7A936CCA}"/>
              </a:ext>
            </a:extLst>
          </p:cNvPr>
          <p:cNvPicPr>
            <a:picLocks noChangeAspect="1"/>
          </p:cNvPicPr>
          <p:nvPr/>
        </p:nvPicPr>
        <p:blipFill>
          <a:blip r:embed="rId4">
            <a:alphaModFix amt="35000"/>
          </a:blip>
          <a:srcRect t="17284" b="7738"/>
          <a:stretch>
            <a:fillRect/>
          </a:stretch>
        </p:blipFill>
        <p:spPr>
          <a:xfrm>
            <a:off x="20" y="2030"/>
            <a:ext cx="12191980" cy="6855970"/>
          </a:xfrm>
          <a:prstGeom prst="rect">
            <a:avLst/>
          </a:prstGeom>
        </p:spPr>
      </p:pic>
      <p:sp>
        <p:nvSpPr>
          <p:cNvPr id="11" name="Rectangle 10">
            <a:extLst>
              <a:ext uri="{FF2B5EF4-FFF2-40B4-BE49-F238E27FC236}">
                <a16:creationId xmlns:a16="http://schemas.microsoft.com/office/drawing/2014/main" id="{4DE0D6BE-330A-422D-9BD9-1E18F73C6E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32000">
                <a:schemeClr val="bg2">
                  <a:lumMod val="75000"/>
                  <a:alpha val="3000"/>
                </a:schemeClr>
              </a:gs>
              <a:gs pos="100000">
                <a:sysClr val="windowText" lastClr="000000">
                  <a:alpha val="70000"/>
                </a:sysClr>
              </a:gs>
            </a:gsLst>
            <a:path path="circle">
              <a:fillToRect l="50000" t="5000" r="50000" b="95000"/>
            </a:path>
            <a:tileRect/>
          </a:gradFill>
          <a:ln w="9525" cap="flat" cmpd="sng" algn="ctr">
            <a:no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 name="Title 1"/>
          <p:cNvSpPr>
            <a:spLocks noGrp="1"/>
          </p:cNvSpPr>
          <p:nvPr>
            <p:ph type="title"/>
          </p:nvPr>
        </p:nvSpPr>
        <p:spPr>
          <a:xfrm>
            <a:off x="913795" y="609600"/>
            <a:ext cx="10353761" cy="1326321"/>
          </a:xfrm>
        </p:spPr>
        <p:txBody>
          <a:bodyPr>
            <a:normAutofit/>
          </a:bodyPr>
          <a:lstStyle/>
          <a:p>
            <a:r>
              <a:rPr lang="en-GB" sz="4000" b="1" dirty="0">
                <a:latin typeface="Times New Roman" panose="02020603050405020304" pitchFamily="18" charset="0"/>
                <a:cs typeface="Times New Roman" panose="02020603050405020304" pitchFamily="18" charset="0"/>
              </a:rPr>
              <a:t>INTRODUCTION</a:t>
            </a:r>
            <a:endParaRPr lang="en-GB" sz="4000" dirty="0">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913795" y="2096064"/>
            <a:ext cx="10353762" cy="3695136"/>
          </a:xfrm>
        </p:spPr>
        <p:txBody>
          <a:bodyPr>
            <a:normAutofit/>
          </a:bodyPr>
          <a:lstStyle/>
          <a:p>
            <a:pPr algn="just">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In this presentation, I will seek to unravel sustainability as a modern theme that defines the future of the hotel and hospitality industry. </a:t>
            </a:r>
          </a:p>
          <a:p>
            <a:pPr algn="just">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The concept of sustainability has become imperative since guests, governments, and investors require hotels to minimise environmental effects without compromising the quality of services (Papademetriou et al, 2023). </a:t>
            </a:r>
          </a:p>
          <a:p>
            <a:pPr algn="just">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This study explores the reasons why sustainability is important not only as a moral issue but as a business strategy, which affects the satisfaction of the guests, the brand image, and profitability in the hotel sector (</a:t>
            </a:r>
            <a:r>
              <a:rPr lang="en-GB" dirty="0" err="1">
                <a:latin typeface="Times New Roman" panose="02020603050405020304" pitchFamily="18" charset="0"/>
                <a:cs typeface="Times New Roman" panose="02020603050405020304" pitchFamily="18" charset="0"/>
              </a:rPr>
              <a:t>Alagirisamy</a:t>
            </a:r>
            <a:r>
              <a:rPr lang="en-GB" dirty="0">
                <a:latin typeface="Times New Roman" panose="02020603050405020304" pitchFamily="18" charset="0"/>
                <a:cs typeface="Times New Roman" panose="02020603050405020304" pitchFamily="18" charset="0"/>
              </a:rPr>
              <a:t> and Ramesh, 2021).</a:t>
            </a:r>
          </a:p>
          <a:p>
            <a:pPr algn="just">
              <a:buFont typeface="Wingdings" panose="05000000000000000000" pitchFamily="2" charset="2"/>
              <a:buChar char="v"/>
            </a:pPr>
            <a:endParaRPr lang="en-GB"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v"/>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225628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35836" y="255111"/>
            <a:ext cx="4754022" cy="1326321"/>
          </a:xfrm>
        </p:spPr>
        <p:txBody>
          <a:bodyPr>
            <a:normAutofit/>
          </a:bodyPr>
          <a:lstStyle/>
          <a:p>
            <a:r>
              <a:rPr lang="en-GB" sz="4000" b="1" dirty="0">
                <a:latin typeface="Times New Roman" panose="02020603050405020304" pitchFamily="18" charset="0"/>
                <a:cs typeface="Times New Roman" panose="02020603050405020304" pitchFamily="18" charset="0"/>
              </a:rPr>
              <a:t>INTRODUCTION</a:t>
            </a:r>
            <a:endParaRPr lang="en-GB"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4"/>
          <a:srcRect l="27075" r="22480" b="-1"/>
          <a:stretch>
            <a:fillRect/>
          </a:stretch>
        </p:blipFill>
        <p:spPr>
          <a:xfrm>
            <a:off x="20" y="10"/>
            <a:ext cx="6095980" cy="6857990"/>
          </a:xfrm>
          <a:prstGeom prst="rect">
            <a:avLst/>
          </a:prstGeom>
        </p:spPr>
      </p:pic>
      <p:sp>
        <p:nvSpPr>
          <p:cNvPr id="3" name="Content Placeholder 2"/>
          <p:cNvSpPr>
            <a:spLocks noGrp="1"/>
          </p:cNvSpPr>
          <p:nvPr>
            <p:ph idx="1"/>
          </p:nvPr>
        </p:nvSpPr>
        <p:spPr>
          <a:xfrm>
            <a:off x="6335114" y="1581432"/>
            <a:ext cx="5678466" cy="3695136"/>
          </a:xfrm>
        </p:spPr>
        <p:txBody>
          <a:bodyPr>
            <a:noAutofit/>
          </a:bodyPr>
          <a:lstStyle/>
          <a:p>
            <a:pPr algn="just">
              <a:lnSpc>
                <a:spcPct val="110000"/>
              </a:lnSpc>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The examples of Hilton, Accor, and IHG brands explain how operational resilience is built through energy-saving systems, water management, and waste reduction initiatives (IHG, 2022). </a:t>
            </a:r>
          </a:p>
          <a:p>
            <a:pPr algn="just">
              <a:lnSpc>
                <a:spcPct val="110000"/>
              </a:lnSpc>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These examples confirm the fact that sustainable practises cease to be the option of business success but the condition of its long-term success (Zhao, 2020). </a:t>
            </a:r>
          </a:p>
          <a:p>
            <a:pPr algn="just">
              <a:lnSpc>
                <a:spcPct val="110000"/>
              </a:lnSpc>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When sustainability is associated with environmental responsibility and financial performance, hotels will satisfy the expectations of guests and governmental regulations (Al-Rawashdeh et al., 2023). </a:t>
            </a:r>
          </a:p>
        </p:txBody>
      </p:sp>
      <p:cxnSp>
        <p:nvCxnSpPr>
          <p:cNvPr id="10" name="Straight Connector 9">
            <a:extLst>
              <a:ext uri="{FF2B5EF4-FFF2-40B4-BE49-F238E27FC236}">
                <a16:creationId xmlns:a16="http://schemas.microsoft.com/office/drawing/2014/main" id="{E0DCF65E-F84E-483D-83D7-A1616D5691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06560" y="45720"/>
            <a:ext cx="0" cy="6766560"/>
          </a:xfrm>
          <a:prstGeom prst="line">
            <a:avLst/>
          </a:prstGeom>
          <a:ln w="190500" cap="sq">
            <a:solidFill>
              <a:srgbClr val="FFFFFF"/>
            </a:solidFill>
            <a:miter lim="800000"/>
          </a:ln>
          <a:scene3d>
            <a:camera prst="orthographicFront"/>
            <a:lightRig rig="twoPt" dir="t">
              <a:rot lat="0" lon="0" rev="7200000"/>
            </a:lightRig>
          </a:scene3d>
          <a:sp3d>
            <a:bevelT w="25400" h="19050"/>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33184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625150" y="403639"/>
            <a:ext cx="4754022" cy="1326321"/>
          </a:xfrm>
        </p:spPr>
        <p:txBody>
          <a:bodyPr>
            <a:normAutofit/>
          </a:bodyPr>
          <a:lstStyle/>
          <a:p>
            <a:r>
              <a:rPr lang="en-GB" sz="4000" b="1" dirty="0">
                <a:latin typeface="Times New Roman" panose="02020603050405020304" pitchFamily="18" charset="0"/>
                <a:cs typeface="Times New Roman" panose="02020603050405020304" pitchFamily="18" charset="0"/>
              </a:rPr>
              <a:t>LITERATURE</a:t>
            </a:r>
            <a:r>
              <a:rPr lang="en-GB" sz="4000" b="1" dirty="0"/>
              <a:t> REVIEW </a:t>
            </a:r>
          </a:p>
        </p:txBody>
      </p:sp>
      <p:pic>
        <p:nvPicPr>
          <p:cNvPr id="4" name="Picture 3"/>
          <p:cNvPicPr>
            <a:picLocks noChangeAspect="1"/>
          </p:cNvPicPr>
          <p:nvPr/>
        </p:nvPicPr>
        <p:blipFill>
          <a:blip r:embed="rId4"/>
          <a:srcRect t="4397" r="-2" b="20508"/>
          <a:stretch>
            <a:fillRect/>
          </a:stretch>
        </p:blipFill>
        <p:spPr>
          <a:xfrm>
            <a:off x="20" y="10"/>
            <a:ext cx="6095980" cy="6857990"/>
          </a:xfrm>
          <a:prstGeom prst="rect">
            <a:avLst/>
          </a:prstGeom>
        </p:spPr>
      </p:pic>
      <p:sp>
        <p:nvSpPr>
          <p:cNvPr id="3" name="Content Placeholder 2"/>
          <p:cNvSpPr>
            <a:spLocks noGrp="1"/>
          </p:cNvSpPr>
          <p:nvPr>
            <p:ph idx="1"/>
          </p:nvPr>
        </p:nvSpPr>
        <p:spPr>
          <a:xfrm>
            <a:off x="6117122" y="1729960"/>
            <a:ext cx="5770078" cy="3695136"/>
          </a:xfrm>
        </p:spPr>
        <p:txBody>
          <a:bodyPr>
            <a:noAutofit/>
          </a:bodyPr>
          <a:lstStyle/>
          <a:p>
            <a:pPr algn="just">
              <a:lnSpc>
                <a:spcPct val="110000"/>
              </a:lnSpc>
              <a:buFont typeface="Wingdings" panose="05000000000000000000" pitchFamily="2" charset="2"/>
              <a:buChar char="v"/>
            </a:pPr>
            <a:r>
              <a:rPr lang="en-GB" dirty="0"/>
              <a:t>It has been shown in literature that sustainability is the driver of environmental performance, operations efficiency and consumer preference (Abdou et al, 2020). </a:t>
            </a:r>
          </a:p>
          <a:p>
            <a:pPr algn="just">
              <a:lnSpc>
                <a:spcPct val="110000"/>
              </a:lnSpc>
              <a:buFont typeface="Wingdings" panose="05000000000000000000" pitchFamily="2" charset="2"/>
              <a:buChar char="v"/>
            </a:pPr>
            <a:r>
              <a:rPr lang="en-GB" dirty="0"/>
              <a:t>Research indicates that green programmes like energy-saving lights, water saving and renewable energy systems increase cost effectiveness and satisfaction by the guests (Smith and Williams, 2020). </a:t>
            </a:r>
          </a:p>
          <a:p>
            <a:pPr algn="just">
              <a:lnSpc>
                <a:spcPct val="110000"/>
              </a:lnSpc>
              <a:buFont typeface="Wingdings" panose="05000000000000000000" pitchFamily="2" charset="2"/>
              <a:buChar char="v"/>
            </a:pPr>
            <a:r>
              <a:rPr lang="en-GB" dirty="0"/>
              <a:t>Sustainability is becoming a strategic instrument and this need is also associated with good leadership, employee education, and alignment with corporate culture (Sinha and </a:t>
            </a:r>
            <a:r>
              <a:rPr lang="en-GB" dirty="0" err="1"/>
              <a:t>Fukey</a:t>
            </a:r>
            <a:r>
              <a:rPr lang="en-GB" dirty="0"/>
              <a:t>, 2020). </a:t>
            </a:r>
          </a:p>
        </p:txBody>
      </p:sp>
      <p:cxnSp>
        <p:nvCxnSpPr>
          <p:cNvPr id="9" name="Straight Connector 8">
            <a:extLst>
              <a:ext uri="{FF2B5EF4-FFF2-40B4-BE49-F238E27FC236}">
                <a16:creationId xmlns:a16="http://schemas.microsoft.com/office/drawing/2014/main" id="{E0DCF65E-F84E-483D-83D7-A1616D5691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06560" y="45720"/>
            <a:ext cx="0" cy="6766560"/>
          </a:xfrm>
          <a:prstGeom prst="line">
            <a:avLst/>
          </a:prstGeom>
          <a:ln w="190500" cap="sq">
            <a:solidFill>
              <a:srgbClr val="FFFFFF"/>
            </a:solidFill>
            <a:miter lim="800000"/>
          </a:ln>
          <a:scene3d>
            <a:camera prst="orthographicFront"/>
            <a:lightRig rig="twoPt" dir="t">
              <a:rot lat="0" lon="0" rev="7200000"/>
            </a:lightRig>
          </a:scene3d>
          <a:sp3d>
            <a:bevelT w="25400" h="19050"/>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68024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just"/>
            <a:r>
              <a:rPr lang="en-GB" sz="4000" b="1" dirty="0">
                <a:latin typeface="Times New Roman" panose="02020603050405020304" pitchFamily="18" charset="0"/>
                <a:cs typeface="Times New Roman" panose="02020603050405020304" pitchFamily="18" charset="0"/>
              </a:rPr>
              <a:t>LITERATURE</a:t>
            </a:r>
            <a:r>
              <a:rPr lang="en-GB" sz="4000" b="1" dirty="0"/>
              <a:t> REVIEW </a:t>
            </a:r>
            <a:endParaRPr lang="en-GB" sz="4000" dirty="0"/>
          </a:p>
        </p:txBody>
      </p:sp>
      <p:sp>
        <p:nvSpPr>
          <p:cNvPr id="3" name="Content Placeholder 2"/>
          <p:cNvSpPr>
            <a:spLocks noGrp="1"/>
          </p:cNvSpPr>
          <p:nvPr>
            <p:ph idx="1"/>
          </p:nvPr>
        </p:nvSpPr>
        <p:spPr>
          <a:xfrm>
            <a:off x="709863" y="1690688"/>
            <a:ext cx="10278979" cy="4838450"/>
          </a:xfrm>
        </p:spPr>
        <p:txBody>
          <a:bodyPr>
            <a:noAutofit/>
          </a:bodyPr>
          <a:lstStyle/>
          <a:p>
            <a:pPr algn="just">
              <a:lnSpc>
                <a:spcPct val="170000"/>
              </a:lnSpc>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Irrespective of the advantages, there are still obstacles. Slow adoption is caused by high initial costs, organisational resistance, and unskilled labour (</a:t>
            </a:r>
            <a:r>
              <a:rPr lang="en-GB" sz="2000" dirty="0" err="1">
                <a:latin typeface="Times New Roman" panose="02020603050405020304" pitchFamily="18" charset="0"/>
                <a:cs typeface="Times New Roman" panose="02020603050405020304" pitchFamily="18" charset="0"/>
              </a:rPr>
              <a:t>Journeault</a:t>
            </a:r>
            <a:r>
              <a:rPr lang="en-GB" sz="2000" dirty="0">
                <a:latin typeface="Times New Roman" panose="02020603050405020304" pitchFamily="18" charset="0"/>
                <a:cs typeface="Times New Roman" panose="02020603050405020304" pitchFamily="18" charset="0"/>
              </a:rPr>
              <a:t> et al, 2021). </a:t>
            </a:r>
          </a:p>
          <a:p>
            <a:pPr algn="just">
              <a:lnSpc>
                <a:spcPct val="170000"/>
              </a:lnSpc>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With the effective use of technological innovations, such as smart HVAC, the </a:t>
            </a:r>
            <a:r>
              <a:rPr lang="en-GB" sz="2000" dirty="0" err="1">
                <a:latin typeface="Times New Roman" panose="02020603050405020304" pitchFamily="18" charset="0"/>
                <a:cs typeface="Times New Roman" panose="02020603050405020304" pitchFamily="18" charset="0"/>
              </a:rPr>
              <a:t>IoT</a:t>
            </a:r>
            <a:r>
              <a:rPr lang="en-GB" sz="2000" dirty="0">
                <a:latin typeface="Times New Roman" panose="02020603050405020304" pitchFamily="18" charset="0"/>
                <a:cs typeface="Times New Roman" panose="02020603050405020304" pitchFamily="18" charset="0"/>
              </a:rPr>
              <a:t> sensors, and renewable energy, energy consumption can be decreased by up to 30 percent (</a:t>
            </a:r>
            <a:r>
              <a:rPr lang="en-GB" sz="2000" dirty="0" err="1">
                <a:latin typeface="Times New Roman" panose="02020603050405020304" pitchFamily="18" charset="0"/>
                <a:cs typeface="Times New Roman" panose="02020603050405020304" pitchFamily="18" charset="0"/>
              </a:rPr>
              <a:t>Varriale</a:t>
            </a:r>
            <a:r>
              <a:rPr lang="en-GB" sz="2000" dirty="0">
                <a:latin typeface="Times New Roman" panose="02020603050405020304" pitchFamily="18" charset="0"/>
                <a:cs typeface="Times New Roman" panose="02020603050405020304" pitchFamily="18" charset="0"/>
              </a:rPr>
              <a:t> et al., 2024). </a:t>
            </a:r>
          </a:p>
          <a:p>
            <a:pPr algn="just">
              <a:lnSpc>
                <a:spcPct val="170000"/>
              </a:lnSpc>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Recent studies emphasise the importance of setting a balance between financial, operational, and social concerns to ensure the attainment of sustainable transformation (Zhao and Zhou, 2020). </a:t>
            </a:r>
          </a:p>
          <a:p>
            <a:pPr algn="just">
              <a:lnSpc>
                <a:spcPct val="170000"/>
              </a:lnSpc>
              <a:buFont typeface="Wingdings" panose="05000000000000000000" pitchFamily="2" charset="2"/>
              <a:buChar char="v"/>
            </a:pP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145169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0073" y="172619"/>
            <a:ext cx="10515600" cy="1325563"/>
          </a:xfrm>
        </p:spPr>
        <p:txBody>
          <a:bodyPr>
            <a:normAutofit/>
          </a:bodyPr>
          <a:lstStyle/>
          <a:p>
            <a:pPr algn="just"/>
            <a:r>
              <a:rPr lang="en-GB" sz="4000" b="1" dirty="0">
                <a:latin typeface="Times New Roman" panose="02020603050405020304" pitchFamily="18" charset="0"/>
                <a:cs typeface="Times New Roman" panose="02020603050405020304" pitchFamily="18" charset="0"/>
              </a:rPr>
              <a:t>METHOD</a:t>
            </a:r>
            <a:r>
              <a:rPr lang="en-GB" sz="4000" b="1" dirty="0"/>
              <a:t> / PESTEL ANALYSIS </a:t>
            </a:r>
            <a:endParaRPr lang="en-GB" sz="4000" dirty="0"/>
          </a:p>
        </p:txBody>
      </p:sp>
      <p:sp>
        <p:nvSpPr>
          <p:cNvPr id="3" name="Content Placeholder 2"/>
          <p:cNvSpPr>
            <a:spLocks noGrp="1"/>
          </p:cNvSpPr>
          <p:nvPr>
            <p:ph idx="1"/>
          </p:nvPr>
        </p:nvSpPr>
        <p:spPr>
          <a:xfrm>
            <a:off x="469229" y="1498182"/>
            <a:ext cx="10631908" cy="5016334"/>
          </a:xfrm>
        </p:spPr>
        <p:txBody>
          <a:bodyPr>
            <a:noAutofit/>
          </a:bodyPr>
          <a:lstStyle/>
          <a:p>
            <a:pPr algn="just">
              <a:lnSpc>
                <a:spcPct val="170000"/>
              </a:lnSpc>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A PESTEL model has been applied to examine sustainability in hospitality by addressing the issues of political, economic, social, technological, environmental and legal. </a:t>
            </a:r>
          </a:p>
          <a:p>
            <a:pPr algn="just">
              <a:lnSpc>
                <a:spcPct val="170000"/>
              </a:lnSpc>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On a political scale, governments provide incentives and regulations to promote the practise of going green (Chong, 2023). </a:t>
            </a:r>
          </a:p>
          <a:p>
            <a:pPr algn="just">
              <a:lnSpc>
                <a:spcPct val="170000"/>
              </a:lnSpc>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Sustainable practises lower expenses and appeal to environmentally responsible consumers, economically (</a:t>
            </a:r>
            <a:r>
              <a:rPr lang="en-GB" sz="2000" dirty="0" err="1">
                <a:latin typeface="Times New Roman" panose="02020603050405020304" pitchFamily="18" charset="0"/>
                <a:cs typeface="Times New Roman" panose="02020603050405020304" pitchFamily="18" charset="0"/>
              </a:rPr>
              <a:t>Simpeh</a:t>
            </a:r>
            <a:r>
              <a:rPr lang="en-GB" sz="2000" dirty="0">
                <a:latin typeface="Times New Roman" panose="02020603050405020304" pitchFamily="18" charset="0"/>
                <a:cs typeface="Times New Roman" panose="02020603050405020304" pitchFamily="18" charset="0"/>
              </a:rPr>
              <a:t> et al., 2021). </a:t>
            </a:r>
          </a:p>
          <a:p>
            <a:pPr algn="just">
              <a:lnSpc>
                <a:spcPct val="170000"/>
              </a:lnSpc>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Guests are becoming more demanding in terms of responsible activities in social aspects, which affects the reputation of the hotel (Zhao and Zhou, 2020). </a:t>
            </a:r>
          </a:p>
          <a:p>
            <a:pPr algn="just">
              <a:lnSpc>
                <a:spcPct val="170000"/>
              </a:lnSpc>
              <a:buFont typeface="Wingdings" panose="05000000000000000000" pitchFamily="2" charset="2"/>
              <a:buChar char="v"/>
            </a:pP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629114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sz="4000" b="1" dirty="0">
                <a:latin typeface="Times New Roman" panose="02020603050405020304" pitchFamily="18" charset="0"/>
                <a:cs typeface="Times New Roman" panose="02020603050405020304" pitchFamily="18" charset="0"/>
              </a:rPr>
              <a:t>METHOD</a:t>
            </a:r>
            <a:r>
              <a:rPr lang="en-GB" b="1" dirty="0"/>
              <a:t> / PESTEL ANALYSIS </a:t>
            </a:r>
            <a:endParaRPr lang="en-GB" dirty="0"/>
          </a:p>
        </p:txBody>
      </p:sp>
      <p:sp>
        <p:nvSpPr>
          <p:cNvPr id="3" name="Content Placeholder 2"/>
          <p:cNvSpPr>
            <a:spLocks noGrp="1"/>
          </p:cNvSpPr>
          <p:nvPr>
            <p:ph idx="1"/>
          </p:nvPr>
        </p:nvSpPr>
        <p:spPr>
          <a:xfrm>
            <a:off x="838199" y="1825624"/>
            <a:ext cx="10214811" cy="4831849"/>
          </a:xfrm>
        </p:spPr>
        <p:txBody>
          <a:bodyPr>
            <a:noAutofit/>
          </a:bodyPr>
          <a:lstStyle/>
          <a:p>
            <a:pPr algn="just">
              <a:lnSpc>
                <a:spcPct val="170000"/>
              </a:lnSpc>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Sustainability focuses on technological and environmental issues. </a:t>
            </a:r>
          </a:p>
          <a:p>
            <a:pPr algn="just">
              <a:lnSpc>
                <a:spcPct val="170000"/>
              </a:lnSpc>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Solar, wind, and smart </a:t>
            </a:r>
            <a:r>
              <a:rPr lang="en-GB" sz="2000" dirty="0" err="1">
                <a:latin typeface="Times New Roman" panose="02020603050405020304" pitchFamily="18" charset="0"/>
                <a:cs typeface="Times New Roman" panose="02020603050405020304" pitchFamily="18" charset="0"/>
              </a:rPr>
              <a:t>IoT</a:t>
            </a:r>
            <a:r>
              <a:rPr lang="en-GB" sz="2000" dirty="0">
                <a:latin typeface="Times New Roman" panose="02020603050405020304" pitchFamily="18" charset="0"/>
                <a:cs typeface="Times New Roman" panose="02020603050405020304" pitchFamily="18" charset="0"/>
              </a:rPr>
              <a:t> systems help to save a lot of energy, water, and waste, which leads to a significant reduction in emissions and expenses (</a:t>
            </a:r>
            <a:r>
              <a:rPr lang="en-GB" sz="2000" dirty="0" err="1">
                <a:latin typeface="Times New Roman" panose="02020603050405020304" pitchFamily="18" charset="0"/>
                <a:cs typeface="Times New Roman" panose="02020603050405020304" pitchFamily="18" charset="0"/>
              </a:rPr>
              <a:t>Maduta</a:t>
            </a:r>
            <a:r>
              <a:rPr lang="en-GB" sz="2000" dirty="0">
                <a:latin typeface="Times New Roman" panose="02020603050405020304" pitchFamily="18" charset="0"/>
                <a:cs typeface="Times New Roman" panose="02020603050405020304" pitchFamily="18" charset="0"/>
              </a:rPr>
              <a:t> et al., 2023). </a:t>
            </a:r>
          </a:p>
          <a:p>
            <a:pPr algn="just">
              <a:lnSpc>
                <a:spcPct val="170000"/>
              </a:lnSpc>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In legal terms, the compliance requirements are forced by regulations, such as </a:t>
            </a:r>
            <a:r>
              <a:rPr lang="en-GB" sz="2000" dirty="0" err="1">
                <a:latin typeface="Times New Roman" panose="02020603050405020304" pitchFamily="18" charset="0"/>
                <a:cs typeface="Times New Roman" panose="02020603050405020304" pitchFamily="18" charset="0"/>
              </a:rPr>
              <a:t>CALGreen</a:t>
            </a:r>
            <a:r>
              <a:rPr lang="en-GB" sz="2000" dirty="0">
                <a:latin typeface="Times New Roman" panose="02020603050405020304" pitchFamily="18" charset="0"/>
                <a:cs typeface="Times New Roman" panose="02020603050405020304" pitchFamily="18" charset="0"/>
              </a:rPr>
              <a:t> in California or EU energy efficiency directives (</a:t>
            </a:r>
            <a:r>
              <a:rPr lang="en-GB" sz="2000" dirty="0" err="1">
                <a:latin typeface="Times New Roman" panose="02020603050405020304" pitchFamily="18" charset="0"/>
                <a:cs typeface="Times New Roman" panose="02020603050405020304" pitchFamily="18" charset="0"/>
              </a:rPr>
              <a:t>Kuo</a:t>
            </a:r>
            <a:r>
              <a:rPr lang="en-GB" sz="2000" dirty="0">
                <a:latin typeface="Times New Roman" panose="02020603050405020304" pitchFamily="18" charset="0"/>
                <a:cs typeface="Times New Roman" panose="02020603050405020304" pitchFamily="18" charset="0"/>
              </a:rPr>
              <a:t> et al, 2021). </a:t>
            </a:r>
          </a:p>
          <a:p>
            <a:pPr algn="just">
              <a:lnSpc>
                <a:spcPct val="170000"/>
              </a:lnSpc>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Money ability will make large hotel chains implement these innovations more quickly, and small hotels are constrained (Bei and </a:t>
            </a:r>
            <a:r>
              <a:rPr lang="en-GB" sz="2000" dirty="0" err="1">
                <a:latin typeface="Times New Roman" panose="02020603050405020304" pitchFamily="18" charset="0"/>
                <a:cs typeface="Times New Roman" panose="02020603050405020304" pitchFamily="18" charset="0"/>
              </a:rPr>
              <a:t>Celata</a:t>
            </a:r>
            <a:r>
              <a:rPr lang="en-GB" sz="2000" dirty="0">
                <a:latin typeface="Times New Roman" panose="02020603050405020304" pitchFamily="18" charset="0"/>
                <a:cs typeface="Times New Roman" panose="02020603050405020304" pitchFamily="18" charset="0"/>
              </a:rPr>
              <a:t>, 2023). </a:t>
            </a:r>
          </a:p>
        </p:txBody>
      </p:sp>
    </p:spTree>
    <p:extLst>
      <p:ext uri="{BB962C8B-B14F-4D97-AF65-F5344CB8AC3E}">
        <p14:creationId xmlns:p14="http://schemas.microsoft.com/office/powerpoint/2010/main" val="554105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just"/>
            <a:r>
              <a:rPr lang="en-GB" sz="4000" b="1" dirty="0">
                <a:latin typeface="Times New Roman" panose="02020603050405020304" pitchFamily="18" charset="0"/>
                <a:cs typeface="Times New Roman" panose="02020603050405020304" pitchFamily="18" charset="0"/>
              </a:rPr>
              <a:t>CONCLUSION</a:t>
            </a:r>
            <a:endParaRPr lang="en-GB" sz="4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97569" y="1514225"/>
            <a:ext cx="9926052" cy="5063038"/>
          </a:xfrm>
        </p:spPr>
        <p:txBody>
          <a:bodyPr>
            <a:noAutofit/>
          </a:bodyPr>
          <a:lstStyle/>
          <a:p>
            <a:pPr algn="just">
              <a:lnSpc>
                <a:spcPct val="150000"/>
              </a:lnSpc>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The issue of sustainability is no more a choice but a running requirement of hotels. </a:t>
            </a:r>
          </a:p>
          <a:p>
            <a:pPr algn="just">
              <a:lnSpc>
                <a:spcPct val="150000"/>
              </a:lnSpc>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Green practises enhance the satisfaction of the guests, brand loyalty, and profitability. </a:t>
            </a:r>
          </a:p>
          <a:p>
            <a:pPr algn="just">
              <a:lnSpc>
                <a:spcPct val="150000"/>
              </a:lnSpc>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The PESTEL analysis has revealed the fact that several forces such as regulatory requirements, consumers demand and technological innovation affect sustainability. </a:t>
            </a:r>
          </a:p>
          <a:p>
            <a:pPr algn="just">
              <a:lnSpc>
                <a:spcPct val="150000"/>
              </a:lnSpc>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By incorporating the sustainability in corporate culture, staff training, and operations, the hotels can achieve environmental, social and economic goals. </a:t>
            </a:r>
          </a:p>
          <a:p>
            <a:pPr algn="just">
              <a:lnSpc>
                <a:spcPct val="150000"/>
              </a:lnSpc>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This is an affirmation of the strategic value of sustainability to the contemporary hospitality management.</a:t>
            </a:r>
          </a:p>
          <a:p>
            <a:pPr algn="just">
              <a:lnSpc>
                <a:spcPct val="150000"/>
              </a:lnSpc>
              <a:buFont typeface="Wingdings" panose="05000000000000000000" pitchFamily="2" charset="2"/>
              <a:buChar char="v"/>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374250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just"/>
            <a:r>
              <a:rPr lang="en-GB" sz="4000" b="1" dirty="0">
                <a:latin typeface="Times New Roman" panose="02020603050405020304" pitchFamily="18" charset="0"/>
                <a:cs typeface="Times New Roman" panose="02020603050405020304" pitchFamily="18" charset="0"/>
              </a:rPr>
              <a:t>CONCLUSION</a:t>
            </a:r>
            <a:r>
              <a:rPr lang="en-GB" sz="4000" b="1" dirty="0"/>
              <a:t> </a:t>
            </a:r>
            <a:endParaRPr lang="en-GB" sz="4000" dirty="0"/>
          </a:p>
        </p:txBody>
      </p:sp>
      <p:sp>
        <p:nvSpPr>
          <p:cNvPr id="3" name="Content Placeholder 2"/>
          <p:cNvSpPr>
            <a:spLocks noGrp="1"/>
          </p:cNvSpPr>
          <p:nvPr>
            <p:ph idx="1"/>
          </p:nvPr>
        </p:nvSpPr>
        <p:spPr>
          <a:xfrm>
            <a:off x="433137" y="1825624"/>
            <a:ext cx="11325726" cy="4815808"/>
          </a:xfrm>
        </p:spPr>
        <p:txBody>
          <a:bodyPr>
            <a:noAutofit/>
          </a:bodyPr>
          <a:lstStyle/>
          <a:p>
            <a:pPr algn="just">
              <a:lnSpc>
                <a:spcPct val="170000"/>
              </a:lnSpc>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The high initial expenses and the organisational resistance are the challenges that the hotels can meet, yet the leaders of the industry demonstrate that the improvement is possible. </a:t>
            </a:r>
          </a:p>
          <a:p>
            <a:pPr algn="just">
              <a:lnSpc>
                <a:spcPct val="170000"/>
              </a:lnSpc>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The future of hospitality industry will be determined by how well it combines the sustainable operations with guest experience and corporate strategy. </a:t>
            </a:r>
          </a:p>
          <a:p>
            <a:pPr algn="just">
              <a:lnSpc>
                <a:spcPct val="170000"/>
              </a:lnSpc>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Resilience and long-term profitability can be attained by learning through case studies, embracing technological innovations and engaging staff in a way that will minimise environmental impact. </a:t>
            </a:r>
          </a:p>
          <a:p>
            <a:pPr algn="just">
              <a:lnSpc>
                <a:spcPct val="170000"/>
              </a:lnSpc>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The industry is faced with a challenge and opportunity associated with sustainability.</a:t>
            </a:r>
          </a:p>
          <a:p>
            <a:pPr algn="just">
              <a:lnSpc>
                <a:spcPct val="170000"/>
              </a:lnSpc>
              <a:buFont typeface="Wingdings" panose="05000000000000000000" pitchFamily="2" charset="2"/>
              <a:buChar char="v"/>
            </a:pP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99792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RECOMMENDATIONS</a:t>
            </a:r>
            <a:br>
              <a:rPr lang="en-GB" b="1" dirty="0"/>
            </a:br>
            <a:endParaRPr lang="en-GB" dirty="0"/>
          </a:p>
        </p:txBody>
      </p:sp>
      <p:sp>
        <p:nvSpPr>
          <p:cNvPr id="3" name="Content Placeholder 2"/>
          <p:cNvSpPr>
            <a:spLocks noGrp="1"/>
          </p:cNvSpPr>
          <p:nvPr>
            <p:ph idx="1"/>
          </p:nvPr>
        </p:nvSpPr>
        <p:spPr>
          <a:xfrm>
            <a:off x="1507617" y="1428959"/>
            <a:ext cx="9478878" cy="5429041"/>
          </a:xfrm>
        </p:spPr>
        <p:txBody>
          <a:bodyPr>
            <a:noAutofit/>
          </a:bodyPr>
          <a:lstStyle/>
          <a:p>
            <a:pPr marL="571500" indent="-342900" algn="just">
              <a:lnSpc>
                <a:spcPct val="150000"/>
              </a:lnSpc>
              <a:spcBef>
                <a:spcPts val="0"/>
              </a:spcBef>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The further work should be directed at energy, water and waste reduction with the help of renewable energy systems and efficiency enhancement (</a:t>
            </a:r>
            <a:r>
              <a:rPr lang="en-GB" sz="2000" dirty="0" err="1">
                <a:latin typeface="Times New Roman" panose="02020603050405020304" pitchFamily="18" charset="0"/>
                <a:cs typeface="Times New Roman" panose="02020603050405020304" pitchFamily="18" charset="0"/>
              </a:rPr>
              <a:t>GreenTech</a:t>
            </a:r>
            <a:r>
              <a:rPr lang="en-GB" sz="2000" dirty="0">
                <a:latin typeface="Times New Roman" panose="02020603050405020304" pitchFamily="18" charset="0"/>
                <a:cs typeface="Times New Roman" panose="02020603050405020304" pitchFamily="18" charset="0"/>
              </a:rPr>
              <a:t>, 2023). </a:t>
            </a:r>
          </a:p>
          <a:p>
            <a:pPr marL="571500" indent="-342900" algn="just">
              <a:lnSpc>
                <a:spcPct val="150000"/>
              </a:lnSpc>
              <a:spcBef>
                <a:spcPts val="0"/>
              </a:spcBef>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The governments and associations must offer incentives, certifications, and training programmes to assist the hotels, especially SMEs to implement sustainable technologies (</a:t>
            </a:r>
            <a:r>
              <a:rPr lang="en-GB" sz="2000" dirty="0" err="1">
                <a:latin typeface="Times New Roman" panose="02020603050405020304" pitchFamily="18" charset="0"/>
                <a:cs typeface="Times New Roman" panose="02020603050405020304" pitchFamily="18" charset="0"/>
              </a:rPr>
              <a:t>Haldorai</a:t>
            </a:r>
            <a:r>
              <a:rPr lang="en-GB" sz="2000" dirty="0">
                <a:latin typeface="Times New Roman" panose="02020603050405020304" pitchFamily="18" charset="0"/>
                <a:cs typeface="Times New Roman" panose="02020603050405020304" pitchFamily="18" charset="0"/>
              </a:rPr>
              <a:t> et al, 2021). </a:t>
            </a:r>
          </a:p>
          <a:p>
            <a:pPr marL="571500" indent="-342900" algn="just">
              <a:lnSpc>
                <a:spcPct val="150000"/>
              </a:lnSpc>
              <a:spcBef>
                <a:spcPts val="0"/>
              </a:spcBef>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Corporate culture should also incorporate sustainability, where the leadership shows its commitment and staff develops the culture, with a consistent implementation rate (Kantabutra and </a:t>
            </a:r>
            <a:r>
              <a:rPr lang="en-GB" sz="2000" dirty="0" err="1">
                <a:latin typeface="Times New Roman" panose="02020603050405020304" pitchFamily="18" charset="0"/>
                <a:cs typeface="Times New Roman" panose="02020603050405020304" pitchFamily="18" charset="0"/>
              </a:rPr>
              <a:t>Ketprapakorn</a:t>
            </a:r>
            <a:r>
              <a:rPr lang="en-GB" sz="2000" dirty="0">
                <a:latin typeface="Times New Roman" panose="02020603050405020304" pitchFamily="18" charset="0"/>
                <a:cs typeface="Times New Roman" panose="02020603050405020304" pitchFamily="18" charset="0"/>
              </a:rPr>
              <a:t>, 2020). </a:t>
            </a:r>
          </a:p>
          <a:p>
            <a:pPr marL="571500" indent="-342900" algn="just">
              <a:lnSpc>
                <a:spcPct val="150000"/>
              </a:lnSpc>
              <a:spcBef>
                <a:spcPts val="0"/>
              </a:spcBef>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Cooperation with environmentally friendly suppliers additionally minimises the impact on the environment and promotes the idea of the circular economy (S and </a:t>
            </a:r>
            <a:r>
              <a:rPr lang="en-GB" sz="2000" dirty="0" err="1">
                <a:latin typeface="Times New Roman" panose="02020603050405020304" pitchFamily="18" charset="0"/>
                <a:cs typeface="Times New Roman" panose="02020603050405020304" pitchFamily="18" charset="0"/>
              </a:rPr>
              <a:t>Khandare</a:t>
            </a:r>
            <a:r>
              <a:rPr lang="en-GB" sz="2000" dirty="0">
                <a:latin typeface="Times New Roman" panose="02020603050405020304" pitchFamily="18" charset="0"/>
                <a:cs typeface="Times New Roman" panose="02020603050405020304" pitchFamily="18" charset="0"/>
              </a:rPr>
              <a:t>, 2024).</a:t>
            </a:r>
          </a:p>
        </p:txBody>
      </p:sp>
    </p:spTree>
    <p:extLst>
      <p:ext uri="{BB962C8B-B14F-4D97-AF65-F5344CB8AC3E}">
        <p14:creationId xmlns:p14="http://schemas.microsoft.com/office/powerpoint/2010/main" val="37097414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b="1" dirty="0">
                <a:latin typeface="Times New Roman" panose="02020603050405020304" pitchFamily="18" charset="0"/>
                <a:cs typeface="Times New Roman" panose="02020603050405020304" pitchFamily="18" charset="0"/>
              </a:rPr>
              <a:t>RECOMMENDATIONS</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69231" y="1408529"/>
            <a:ext cx="10631906" cy="5248945"/>
          </a:xfrm>
        </p:spPr>
        <p:txBody>
          <a:bodyPr>
            <a:noAutofit/>
          </a:bodyPr>
          <a:lstStyle/>
          <a:p>
            <a:pPr marL="571500" indent="-342900" algn="just">
              <a:lnSpc>
                <a:spcPct val="150000"/>
              </a:lnSpc>
              <a:spcBef>
                <a:spcPts val="0"/>
              </a:spcBef>
              <a:buFont typeface="Wingdings" panose="05000000000000000000" pitchFamily="2" charset="2"/>
              <a:buChar char="v"/>
            </a:pPr>
            <a:r>
              <a:rPr lang="en-GB" sz="2000" dirty="0"/>
              <a:t>Hotels must also engage in proactive sustainability communication to guests through websites, booking portals, social media, and improve their engagement and reputation (</a:t>
            </a:r>
            <a:r>
              <a:rPr lang="en-GB" sz="2000" dirty="0" err="1"/>
              <a:t>Alam</a:t>
            </a:r>
            <a:r>
              <a:rPr lang="en-GB" sz="2000" dirty="0"/>
              <a:t> et al., 2022). </a:t>
            </a:r>
          </a:p>
          <a:p>
            <a:pPr marL="571500" indent="-342900" algn="just">
              <a:lnSpc>
                <a:spcPct val="150000"/>
              </a:lnSpc>
              <a:spcBef>
                <a:spcPts val="0"/>
              </a:spcBef>
              <a:buFont typeface="Wingdings" panose="05000000000000000000" pitchFamily="2" charset="2"/>
              <a:buChar char="v"/>
            </a:pPr>
            <a:r>
              <a:rPr lang="en-GB" sz="2000" dirty="0"/>
              <a:t>The constantly improved monitoring systems can be measured through carbon footprint, energy consumption, and waste management (Al-</a:t>
            </a:r>
            <a:r>
              <a:rPr lang="en-GB" sz="2000" dirty="0" err="1"/>
              <a:t>Rawashdeh</a:t>
            </a:r>
            <a:r>
              <a:rPr lang="en-GB" sz="2000" dirty="0"/>
              <a:t> et al., 2023). </a:t>
            </a:r>
          </a:p>
          <a:p>
            <a:pPr marL="571500" indent="-342900" algn="just">
              <a:lnSpc>
                <a:spcPct val="150000"/>
              </a:lnSpc>
              <a:spcBef>
                <a:spcPts val="0"/>
              </a:spcBef>
              <a:buFont typeface="Wingdings" panose="05000000000000000000" pitchFamily="2" charset="2"/>
              <a:buChar char="v"/>
            </a:pPr>
            <a:r>
              <a:rPr lang="en-GB" sz="2000" dirty="0"/>
              <a:t>Sustainability measures are confirmed through adoption of certification programmes like Green Key or LEED and appeal to environmentally aware travellers (Hilton, 2023). </a:t>
            </a:r>
          </a:p>
          <a:p>
            <a:pPr marL="571500" indent="-342900" algn="just">
              <a:lnSpc>
                <a:spcPct val="150000"/>
              </a:lnSpc>
              <a:spcBef>
                <a:spcPts val="0"/>
              </a:spcBef>
              <a:buFont typeface="Wingdings" panose="05000000000000000000" pitchFamily="2" charset="2"/>
              <a:buChar char="v"/>
            </a:pPr>
            <a:r>
              <a:rPr lang="en-GB" sz="2000" dirty="0"/>
              <a:t>Altogether, integrating sustainability in operations, culture, and engagement with guests makes the hotels gain over the long term and minimise environmental impact, which offers a strategic guideline to ride industry resiliency and competitive edge in the future (</a:t>
            </a:r>
            <a:r>
              <a:rPr lang="en-GB" sz="2000" dirty="0" err="1"/>
              <a:t>Abdou</a:t>
            </a:r>
            <a:r>
              <a:rPr lang="en-GB" sz="2000" dirty="0"/>
              <a:t> et al, 2020).</a:t>
            </a:r>
          </a:p>
          <a:p>
            <a:pPr marL="571500" indent="-342900" algn="just">
              <a:lnSpc>
                <a:spcPct val="150000"/>
              </a:lnSpc>
              <a:spcBef>
                <a:spcPts val="0"/>
              </a:spcBef>
              <a:buFont typeface="Wingdings" panose="05000000000000000000" pitchFamily="2" charset="2"/>
              <a:buChar char="v"/>
            </a:pPr>
            <a:endParaRPr lang="en-GB" sz="2000" dirty="0"/>
          </a:p>
        </p:txBody>
      </p:sp>
    </p:spTree>
    <p:extLst>
      <p:ext uri="{BB962C8B-B14F-4D97-AF65-F5344CB8AC3E}">
        <p14:creationId xmlns:p14="http://schemas.microsoft.com/office/powerpoint/2010/main" val="40620811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b="1" dirty="0"/>
              <a:t>References</a:t>
            </a:r>
            <a:endParaRPr lang="en-GB" dirty="0"/>
          </a:p>
        </p:txBody>
      </p:sp>
      <p:sp>
        <p:nvSpPr>
          <p:cNvPr id="3" name="Content Placeholder 2"/>
          <p:cNvSpPr>
            <a:spLocks noGrp="1"/>
          </p:cNvSpPr>
          <p:nvPr>
            <p:ph idx="1"/>
          </p:nvPr>
        </p:nvSpPr>
        <p:spPr>
          <a:xfrm>
            <a:off x="507331" y="1552909"/>
            <a:ext cx="11460080" cy="5120607"/>
          </a:xfrm>
        </p:spPr>
        <p:txBody>
          <a:bodyPr>
            <a:noAutofit/>
          </a:bodyPr>
          <a:lstStyle/>
          <a:p>
            <a:pPr indent="0" algn="just">
              <a:lnSpc>
                <a:spcPct val="150000"/>
              </a:lnSpc>
              <a:spcBef>
                <a:spcPts val="0"/>
              </a:spcBef>
            </a:pPr>
            <a:r>
              <a:rPr lang="en-GB" sz="2000" dirty="0" err="1"/>
              <a:t>Abdou</a:t>
            </a:r>
            <a:r>
              <a:rPr lang="en-GB" sz="2000" dirty="0"/>
              <a:t>, A.H., Hassan, T.H. and </a:t>
            </a:r>
            <a:r>
              <a:rPr lang="en-GB" sz="2000" dirty="0" err="1"/>
              <a:t>Dief</a:t>
            </a:r>
            <a:r>
              <a:rPr lang="en-GB" sz="2000" dirty="0"/>
              <a:t>, M.M.E. (2020) ‘A description of green hotel practices and their role in achieving sustainable development,’ </a:t>
            </a:r>
            <a:r>
              <a:rPr lang="en-GB" sz="2000" i="1" dirty="0"/>
              <a:t>Sustainability</a:t>
            </a:r>
            <a:r>
              <a:rPr lang="en-GB" sz="2000" dirty="0"/>
              <a:t>, 12(22), p. 9624. </a:t>
            </a:r>
            <a:r>
              <a:rPr lang="en-GB" sz="2000" u="sng" dirty="0">
                <a:hlinkClick r:id="rId2"/>
              </a:rPr>
              <a:t>https://doi.org/10.3390/su12229624</a:t>
            </a:r>
            <a:endParaRPr lang="en-GB" sz="2000" dirty="0"/>
          </a:p>
          <a:p>
            <a:pPr indent="0" algn="just">
              <a:lnSpc>
                <a:spcPct val="150000"/>
              </a:lnSpc>
              <a:spcBef>
                <a:spcPts val="0"/>
              </a:spcBef>
            </a:pPr>
            <a:r>
              <a:rPr lang="en-GB" sz="2000" dirty="0" err="1"/>
              <a:t>Alagirisamy</a:t>
            </a:r>
            <a:r>
              <a:rPr lang="en-GB" sz="2000" dirty="0"/>
              <a:t>, B. and Ramesh, P. (2021) ‘Smart Sustainable Cities: Principles and Future Trends,’ in </a:t>
            </a:r>
            <a:r>
              <a:rPr lang="en-GB" sz="2000" i="1" dirty="0"/>
              <a:t>Lecture Notes in Civil Engineering</a:t>
            </a:r>
            <a:r>
              <a:rPr lang="en-GB" sz="2000" dirty="0"/>
              <a:t>, pp. 301–316. </a:t>
            </a:r>
            <a:r>
              <a:rPr lang="en-GB" sz="2000" u="sng" dirty="0">
                <a:hlinkClick r:id="rId3"/>
              </a:rPr>
              <a:t>https://doi.org/10.1007/978-981-16-5543-2_25</a:t>
            </a:r>
            <a:endParaRPr lang="en-GB" sz="2000" dirty="0"/>
          </a:p>
          <a:p>
            <a:pPr indent="0" algn="just">
              <a:lnSpc>
                <a:spcPct val="150000"/>
              </a:lnSpc>
              <a:spcBef>
                <a:spcPts val="0"/>
              </a:spcBef>
            </a:pPr>
            <a:r>
              <a:rPr lang="en-GB" sz="2000" dirty="0" err="1"/>
              <a:t>Alam</a:t>
            </a:r>
            <a:r>
              <a:rPr lang="en-GB" sz="2000" dirty="0"/>
              <a:t>, S.H. et al. (2022) </a:t>
            </a:r>
            <a:r>
              <a:rPr lang="en-GB" sz="2000" i="1" dirty="0"/>
              <a:t>Destination Environmental Branding and Sustainable Eco-Conscious Consumer.</a:t>
            </a:r>
            <a:r>
              <a:rPr lang="en-GB" sz="2000" dirty="0"/>
              <a:t> </a:t>
            </a:r>
            <a:r>
              <a:rPr lang="en-GB" sz="2000" dirty="0" err="1"/>
              <a:t>EBSCOHost</a:t>
            </a:r>
            <a:r>
              <a:rPr lang="en-GB" sz="2000" dirty="0"/>
              <a:t>. </a:t>
            </a:r>
            <a:r>
              <a:rPr lang="en-GB" sz="2000" u="sng" dirty="0">
                <a:hlinkClick r:id="rId4"/>
              </a:rPr>
              <a:t>https://openurl.ebsco.com</a:t>
            </a:r>
            <a:endParaRPr lang="en-GB" sz="2000" dirty="0"/>
          </a:p>
          <a:p>
            <a:pPr indent="0" algn="just">
              <a:lnSpc>
                <a:spcPct val="150000"/>
              </a:lnSpc>
              <a:spcBef>
                <a:spcPts val="0"/>
              </a:spcBef>
            </a:pPr>
            <a:r>
              <a:rPr lang="en-GB" sz="2000" dirty="0"/>
              <a:t>Al-</a:t>
            </a:r>
            <a:r>
              <a:rPr lang="en-GB" sz="2000" dirty="0" err="1"/>
              <a:t>Rawashdeh</a:t>
            </a:r>
            <a:r>
              <a:rPr lang="en-GB" sz="2000" dirty="0"/>
              <a:t>, H. et al. (2023) ‘Performance Analysis of a Hybrid Renewable-Energy System for Green Buildings to Improve Efficiency and Reduce GHG Emissions with Multiple Scenarios,’ </a:t>
            </a:r>
            <a:r>
              <a:rPr lang="en-GB" sz="2000" i="1" dirty="0"/>
              <a:t>Sustainability</a:t>
            </a:r>
            <a:r>
              <a:rPr lang="en-GB" sz="2000" dirty="0"/>
              <a:t>, 15(9), p. 7529. </a:t>
            </a:r>
            <a:r>
              <a:rPr lang="en-GB" sz="2000" u="sng" dirty="0">
                <a:hlinkClick r:id="rId5"/>
              </a:rPr>
              <a:t>https://doi.org/10.3390/su15097529</a:t>
            </a:r>
            <a:endParaRPr lang="en-GB" sz="2000" dirty="0"/>
          </a:p>
          <a:p>
            <a:pPr indent="0" algn="just">
              <a:lnSpc>
                <a:spcPct val="150000"/>
              </a:lnSpc>
              <a:spcBef>
                <a:spcPts val="0"/>
              </a:spcBef>
            </a:pPr>
            <a:endParaRPr lang="en-GB" sz="2000" dirty="0"/>
          </a:p>
        </p:txBody>
      </p:sp>
    </p:spTree>
    <p:extLst>
      <p:ext uri="{BB962C8B-B14F-4D97-AF65-F5344CB8AC3E}">
        <p14:creationId xmlns:p14="http://schemas.microsoft.com/office/powerpoint/2010/main" val="16751237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2980" y="381167"/>
            <a:ext cx="10515600" cy="1325563"/>
          </a:xfrm>
        </p:spPr>
        <p:txBody>
          <a:bodyPr/>
          <a:lstStyle/>
          <a:p>
            <a:r>
              <a:rPr lang="en-GB" sz="4000" b="1" dirty="0">
                <a:latin typeface="Times New Roman" panose="02020603050405020304" pitchFamily="18" charset="0"/>
                <a:cs typeface="Times New Roman" panose="02020603050405020304" pitchFamily="18" charset="0"/>
              </a:rPr>
              <a:t>References</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36885" y="1825624"/>
            <a:ext cx="11742820" cy="4863934"/>
          </a:xfrm>
        </p:spPr>
        <p:txBody>
          <a:bodyPr>
            <a:noAutofit/>
          </a:bodyPr>
          <a:lstStyle/>
          <a:p>
            <a:pPr marL="0" indent="0" algn="just">
              <a:lnSpc>
                <a:spcPct val="150000"/>
              </a:lnSpc>
              <a:spcBef>
                <a:spcPts val="0"/>
              </a:spcBef>
            </a:pPr>
            <a:r>
              <a:rPr lang="en-GB" sz="2000" dirty="0">
                <a:latin typeface="Times New Roman" panose="02020603050405020304" pitchFamily="18" charset="0"/>
                <a:cs typeface="Times New Roman" panose="02020603050405020304" pitchFamily="18" charset="0"/>
              </a:rPr>
              <a:t>Bei, G. and </a:t>
            </a:r>
            <a:r>
              <a:rPr lang="en-GB" sz="2000" dirty="0" err="1">
                <a:latin typeface="Times New Roman" panose="02020603050405020304" pitchFamily="18" charset="0"/>
                <a:cs typeface="Times New Roman" panose="02020603050405020304" pitchFamily="18" charset="0"/>
              </a:rPr>
              <a:t>Celata</a:t>
            </a:r>
            <a:r>
              <a:rPr lang="en-GB" sz="2000" dirty="0">
                <a:latin typeface="Times New Roman" panose="02020603050405020304" pitchFamily="18" charset="0"/>
                <a:cs typeface="Times New Roman" panose="02020603050405020304" pitchFamily="18" charset="0"/>
              </a:rPr>
              <a:t>, F. (2023) ‘Challenges and effects of short-term rentals regulation,’ </a:t>
            </a:r>
            <a:r>
              <a:rPr lang="en-GB" sz="2000" i="1" dirty="0">
                <a:latin typeface="Times New Roman" panose="02020603050405020304" pitchFamily="18" charset="0"/>
                <a:cs typeface="Times New Roman" panose="02020603050405020304" pitchFamily="18" charset="0"/>
              </a:rPr>
              <a:t>Annals of Tourism Research</a:t>
            </a:r>
            <a:r>
              <a:rPr lang="en-GB" sz="2000" dirty="0">
                <a:latin typeface="Times New Roman" panose="02020603050405020304" pitchFamily="18" charset="0"/>
                <a:cs typeface="Times New Roman" panose="02020603050405020304" pitchFamily="18" charset="0"/>
              </a:rPr>
              <a:t>, 101, p. 103605. </a:t>
            </a:r>
            <a:r>
              <a:rPr lang="en-GB" sz="2000" u="sng" dirty="0">
                <a:latin typeface="Times New Roman" panose="02020603050405020304" pitchFamily="18" charset="0"/>
                <a:cs typeface="Times New Roman" panose="02020603050405020304" pitchFamily="18" charset="0"/>
                <a:hlinkClick r:id="rId2"/>
              </a:rPr>
              <a:t>https://doi.org/10.1016/j.annals.2023.103605</a:t>
            </a:r>
            <a:endParaRPr lang="en-GB" sz="2000" dirty="0">
              <a:latin typeface="Times New Roman" panose="02020603050405020304" pitchFamily="18" charset="0"/>
              <a:cs typeface="Times New Roman" panose="02020603050405020304" pitchFamily="18" charset="0"/>
            </a:endParaRPr>
          </a:p>
          <a:p>
            <a:pPr marL="0" indent="0" algn="just">
              <a:lnSpc>
                <a:spcPct val="150000"/>
              </a:lnSpc>
              <a:spcBef>
                <a:spcPts val="0"/>
              </a:spcBef>
            </a:pPr>
            <a:r>
              <a:rPr lang="en-GB" sz="2000" dirty="0">
                <a:latin typeface="Times New Roman" panose="02020603050405020304" pitchFamily="18" charset="0"/>
                <a:cs typeface="Times New Roman" panose="02020603050405020304" pitchFamily="18" charset="0"/>
              </a:rPr>
              <a:t>Chong, K.-M.M.Y. (2023) </a:t>
            </a:r>
            <a:r>
              <a:rPr lang="en-GB" sz="2000" i="1" dirty="0">
                <a:latin typeface="Times New Roman" panose="02020603050405020304" pitchFamily="18" charset="0"/>
                <a:cs typeface="Times New Roman" panose="02020603050405020304" pitchFamily="18" charset="0"/>
              </a:rPr>
              <a:t>Sustainability-oriented Business Model: An analysis of sustainable practices in the context of a luxury hotel.</a:t>
            </a:r>
            <a:r>
              <a:rPr lang="en-GB" sz="2000" dirty="0">
                <a:latin typeface="Times New Roman" panose="02020603050405020304" pitchFamily="18" charset="0"/>
                <a:cs typeface="Times New Roman" panose="02020603050405020304" pitchFamily="18" charset="0"/>
              </a:rPr>
              <a:t> </a:t>
            </a:r>
            <a:r>
              <a:rPr lang="en-GB" sz="2000" u="sng" dirty="0">
                <a:latin typeface="Times New Roman" panose="02020603050405020304" pitchFamily="18" charset="0"/>
                <a:cs typeface="Times New Roman" panose="02020603050405020304" pitchFamily="18" charset="0"/>
                <a:hlinkClick r:id="rId3"/>
              </a:rPr>
              <a:t>https://www.diva-portal.org</a:t>
            </a:r>
            <a:endParaRPr lang="en-GB" sz="2000" dirty="0">
              <a:latin typeface="Times New Roman" panose="02020603050405020304" pitchFamily="18" charset="0"/>
              <a:cs typeface="Times New Roman" panose="02020603050405020304" pitchFamily="18" charset="0"/>
            </a:endParaRPr>
          </a:p>
          <a:p>
            <a:pPr marL="0" indent="0" algn="just">
              <a:lnSpc>
                <a:spcPct val="150000"/>
              </a:lnSpc>
              <a:spcBef>
                <a:spcPts val="0"/>
              </a:spcBef>
            </a:pPr>
            <a:r>
              <a:rPr lang="en-GB" sz="2000" dirty="0" err="1">
                <a:latin typeface="Times New Roman" panose="02020603050405020304" pitchFamily="18" charset="0"/>
                <a:cs typeface="Times New Roman" panose="02020603050405020304" pitchFamily="18" charset="0"/>
              </a:rPr>
              <a:t>GreenTech</a:t>
            </a:r>
            <a:r>
              <a:rPr lang="en-GB" sz="2000" dirty="0">
                <a:latin typeface="Times New Roman" panose="02020603050405020304" pitchFamily="18" charset="0"/>
                <a:cs typeface="Times New Roman" panose="02020603050405020304" pitchFamily="18" charset="0"/>
              </a:rPr>
              <a:t> (2023) </a:t>
            </a:r>
            <a:r>
              <a:rPr lang="en-GB" sz="2000" i="1" dirty="0">
                <a:latin typeface="Times New Roman" panose="02020603050405020304" pitchFamily="18" charset="0"/>
                <a:cs typeface="Times New Roman" panose="02020603050405020304" pitchFamily="18" charset="0"/>
              </a:rPr>
              <a:t>Intelligent Energy Systems in Hotels: Impact Report.</a:t>
            </a:r>
            <a:endParaRPr lang="en-GB" sz="2000" dirty="0">
              <a:latin typeface="Times New Roman" panose="02020603050405020304" pitchFamily="18" charset="0"/>
              <a:cs typeface="Times New Roman" panose="02020603050405020304" pitchFamily="18" charset="0"/>
            </a:endParaRPr>
          </a:p>
          <a:p>
            <a:pPr marL="0" indent="0" algn="just">
              <a:lnSpc>
                <a:spcPct val="150000"/>
              </a:lnSpc>
              <a:spcBef>
                <a:spcPts val="0"/>
              </a:spcBef>
            </a:pPr>
            <a:r>
              <a:rPr lang="en-GB" sz="2000" dirty="0" err="1">
                <a:latin typeface="Times New Roman" panose="02020603050405020304" pitchFamily="18" charset="0"/>
                <a:cs typeface="Times New Roman" panose="02020603050405020304" pitchFamily="18" charset="0"/>
              </a:rPr>
              <a:t>Haldorai</a:t>
            </a:r>
            <a:r>
              <a:rPr lang="en-GB" sz="2000" dirty="0">
                <a:latin typeface="Times New Roman" panose="02020603050405020304" pitchFamily="18" charset="0"/>
                <a:cs typeface="Times New Roman" panose="02020603050405020304" pitchFamily="18" charset="0"/>
              </a:rPr>
              <a:t>, K., Kim, W.G. and Garcia, R.L.F. (2021) ‘Top management green commitment and green intellectual capital as enablers of hotel environmental performance: The mediating role of green human resource management,’ </a:t>
            </a:r>
            <a:r>
              <a:rPr lang="en-GB" sz="2000" i="1" dirty="0">
                <a:latin typeface="Times New Roman" panose="02020603050405020304" pitchFamily="18" charset="0"/>
                <a:cs typeface="Times New Roman" panose="02020603050405020304" pitchFamily="18" charset="0"/>
              </a:rPr>
              <a:t>Tourism Management</a:t>
            </a:r>
            <a:r>
              <a:rPr lang="en-GB" sz="2000" dirty="0">
                <a:latin typeface="Times New Roman" panose="02020603050405020304" pitchFamily="18" charset="0"/>
                <a:cs typeface="Times New Roman" panose="02020603050405020304" pitchFamily="18" charset="0"/>
              </a:rPr>
              <a:t>, 88, p. 104431. </a:t>
            </a:r>
            <a:r>
              <a:rPr lang="en-GB" sz="2000" u="sng" dirty="0">
                <a:latin typeface="Times New Roman" panose="02020603050405020304" pitchFamily="18" charset="0"/>
                <a:cs typeface="Times New Roman" panose="02020603050405020304" pitchFamily="18" charset="0"/>
                <a:hlinkClick r:id="rId4"/>
              </a:rPr>
              <a:t>https://doi.org/10.1016/j.tourman.2021.104431</a:t>
            </a:r>
            <a:endParaRPr lang="en-GB" sz="2000" u="sng" dirty="0">
              <a:latin typeface="Times New Roman" panose="02020603050405020304" pitchFamily="18" charset="0"/>
              <a:cs typeface="Times New Roman" panose="02020603050405020304" pitchFamily="18" charset="0"/>
            </a:endParaRPr>
          </a:p>
          <a:p>
            <a:pPr marL="0" indent="0" algn="just">
              <a:lnSpc>
                <a:spcPct val="150000"/>
              </a:lnSpc>
              <a:spcBef>
                <a:spcPts val="0"/>
              </a:spcBef>
            </a:pPr>
            <a:r>
              <a:rPr lang="en-GB" sz="2000" dirty="0">
                <a:latin typeface="Times New Roman" panose="02020603050405020304" pitchFamily="18" charset="0"/>
                <a:cs typeface="Times New Roman" panose="02020603050405020304" pitchFamily="18" charset="0"/>
              </a:rPr>
              <a:t>Hilton (2023) </a:t>
            </a:r>
            <a:r>
              <a:rPr lang="en-GB" sz="2000" i="1" dirty="0">
                <a:latin typeface="Times New Roman" panose="02020603050405020304" pitchFamily="18" charset="0"/>
                <a:cs typeface="Times New Roman" panose="02020603050405020304" pitchFamily="18" charset="0"/>
              </a:rPr>
              <a:t>Travel with Purpose – Sustainability Initiatives.</a:t>
            </a:r>
            <a:r>
              <a:rPr lang="en-GB" sz="2000" dirty="0">
                <a:latin typeface="Times New Roman" panose="02020603050405020304" pitchFamily="18" charset="0"/>
                <a:cs typeface="Times New Roman" panose="02020603050405020304" pitchFamily="18" charset="0"/>
              </a:rPr>
              <a:t> </a:t>
            </a:r>
            <a:r>
              <a:rPr lang="en-GB" sz="2000" u="sng" dirty="0">
                <a:latin typeface="Times New Roman" panose="02020603050405020304" pitchFamily="18" charset="0"/>
                <a:cs typeface="Times New Roman" panose="02020603050405020304" pitchFamily="18" charset="0"/>
                <a:hlinkClick r:id="rId5"/>
              </a:rPr>
              <a:t>https://www.hilton.com</a:t>
            </a:r>
            <a:endParaRPr lang="en-GB" sz="2000" dirty="0">
              <a:latin typeface="Times New Roman" panose="02020603050405020304" pitchFamily="18" charset="0"/>
              <a:cs typeface="Times New Roman" panose="02020603050405020304" pitchFamily="18" charset="0"/>
            </a:endParaRPr>
          </a:p>
          <a:p>
            <a:pPr marL="0" indent="0" algn="just">
              <a:lnSpc>
                <a:spcPct val="150000"/>
              </a:lnSpc>
              <a:spcBef>
                <a:spcPts val="0"/>
              </a:spcBef>
              <a:buNone/>
            </a:pP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377309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2769" y="365125"/>
            <a:ext cx="10515600" cy="1325563"/>
          </a:xfrm>
        </p:spPr>
        <p:txBody>
          <a:bodyPr/>
          <a:lstStyle/>
          <a:p>
            <a:r>
              <a:rPr lang="en-GB" sz="4000" b="1" dirty="0">
                <a:latin typeface="Times New Roman" panose="02020603050405020304" pitchFamily="18" charset="0"/>
                <a:cs typeface="Times New Roman" panose="02020603050405020304" pitchFamily="18" charset="0"/>
              </a:rPr>
              <a:t>References</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92769" y="1268063"/>
            <a:ext cx="11823031" cy="4879975"/>
          </a:xfrm>
        </p:spPr>
        <p:txBody>
          <a:bodyPr>
            <a:noAutofit/>
          </a:bodyPr>
          <a:lstStyle/>
          <a:p>
            <a:pPr marL="0" indent="0" algn="just">
              <a:lnSpc>
                <a:spcPct val="170000"/>
              </a:lnSpc>
              <a:spcBef>
                <a:spcPts val="0"/>
              </a:spcBef>
            </a:pPr>
            <a:r>
              <a:rPr lang="en-GB" dirty="0">
                <a:latin typeface="Times New Roman" panose="02020603050405020304" pitchFamily="18" charset="0"/>
                <a:cs typeface="Times New Roman" panose="02020603050405020304" pitchFamily="18" charset="0"/>
              </a:rPr>
              <a:t>IHG (2022) </a:t>
            </a:r>
            <a:r>
              <a:rPr lang="en-GB" i="1" dirty="0">
                <a:latin typeface="Times New Roman" panose="02020603050405020304" pitchFamily="18" charset="0"/>
                <a:cs typeface="Times New Roman" panose="02020603050405020304" pitchFamily="18" charset="0"/>
              </a:rPr>
              <a:t>IHG's Journey to Net Zero.</a:t>
            </a:r>
            <a:r>
              <a:rPr lang="en-GB" dirty="0">
                <a:latin typeface="Times New Roman" panose="02020603050405020304" pitchFamily="18" charset="0"/>
                <a:cs typeface="Times New Roman" panose="02020603050405020304" pitchFamily="18" charset="0"/>
              </a:rPr>
              <a:t> </a:t>
            </a:r>
            <a:r>
              <a:rPr lang="en-GB" u="sng" dirty="0">
                <a:latin typeface="Times New Roman" panose="02020603050405020304" pitchFamily="18" charset="0"/>
                <a:cs typeface="Times New Roman" panose="02020603050405020304" pitchFamily="18" charset="0"/>
                <a:hlinkClick r:id="rId2"/>
              </a:rPr>
              <a:t>https://www.ihgplc.com</a:t>
            </a:r>
            <a:endParaRPr lang="en-GB" dirty="0">
              <a:latin typeface="Times New Roman" panose="02020603050405020304" pitchFamily="18" charset="0"/>
              <a:cs typeface="Times New Roman" panose="02020603050405020304" pitchFamily="18" charset="0"/>
            </a:endParaRPr>
          </a:p>
          <a:p>
            <a:pPr marL="0" indent="0" algn="just">
              <a:lnSpc>
                <a:spcPct val="170000"/>
              </a:lnSpc>
              <a:spcBef>
                <a:spcPts val="0"/>
              </a:spcBef>
            </a:pPr>
            <a:r>
              <a:rPr lang="en-GB" dirty="0" err="1">
                <a:latin typeface="Times New Roman" panose="02020603050405020304" pitchFamily="18" charset="0"/>
                <a:cs typeface="Times New Roman" panose="02020603050405020304" pitchFamily="18" charset="0"/>
              </a:rPr>
              <a:t>Javaid</a:t>
            </a:r>
            <a:r>
              <a:rPr lang="en-GB" dirty="0">
                <a:latin typeface="Times New Roman" panose="02020603050405020304" pitchFamily="18" charset="0"/>
                <a:cs typeface="Times New Roman" panose="02020603050405020304" pitchFamily="18" charset="0"/>
              </a:rPr>
              <a:t>, M. et al. (2022) ‘Understanding the adoption of Industry 4.0 technologies in improving environmental sustainability,’ </a:t>
            </a:r>
            <a:r>
              <a:rPr lang="en-GB" i="1" dirty="0">
                <a:latin typeface="Times New Roman" panose="02020603050405020304" pitchFamily="18" charset="0"/>
                <a:cs typeface="Times New Roman" panose="02020603050405020304" pitchFamily="18" charset="0"/>
              </a:rPr>
              <a:t>Sustainable Operations and Computers</a:t>
            </a:r>
            <a:r>
              <a:rPr lang="en-GB" dirty="0">
                <a:latin typeface="Times New Roman" panose="02020603050405020304" pitchFamily="18" charset="0"/>
                <a:cs typeface="Times New Roman" panose="02020603050405020304" pitchFamily="18" charset="0"/>
              </a:rPr>
              <a:t>, 3, pp. 203–217. </a:t>
            </a:r>
            <a:r>
              <a:rPr lang="en-GB" u="sng" dirty="0">
                <a:latin typeface="Times New Roman" panose="02020603050405020304" pitchFamily="18" charset="0"/>
                <a:cs typeface="Times New Roman" panose="02020603050405020304" pitchFamily="18" charset="0"/>
                <a:hlinkClick r:id="rId3"/>
              </a:rPr>
              <a:t>https://doi.org/10.1016/j.susoc.2022.01.008</a:t>
            </a:r>
            <a:endParaRPr lang="en-GB" u="sng" dirty="0">
              <a:latin typeface="Times New Roman" panose="02020603050405020304" pitchFamily="18" charset="0"/>
              <a:cs typeface="Times New Roman" panose="02020603050405020304" pitchFamily="18" charset="0"/>
            </a:endParaRPr>
          </a:p>
          <a:p>
            <a:pPr marL="0" indent="0" algn="just">
              <a:lnSpc>
                <a:spcPct val="170000"/>
              </a:lnSpc>
              <a:spcBef>
                <a:spcPts val="0"/>
              </a:spcBef>
            </a:pPr>
            <a:r>
              <a:rPr lang="en-GB" dirty="0" err="1">
                <a:latin typeface="Times New Roman" panose="02020603050405020304" pitchFamily="18" charset="0"/>
                <a:cs typeface="Times New Roman" panose="02020603050405020304" pitchFamily="18" charset="0"/>
              </a:rPr>
              <a:t>Jemat</a:t>
            </a:r>
            <a:r>
              <a:rPr lang="en-GB" dirty="0">
                <a:latin typeface="Times New Roman" panose="02020603050405020304" pitchFamily="18" charset="0"/>
                <a:cs typeface="Times New Roman" panose="02020603050405020304" pitchFamily="18" charset="0"/>
              </a:rPr>
              <a:t>, N.A. et al. (2023) ‘Energy Efficiency Improvement and Strategies in Malaysian Office Buildings (Tropical Climate): a review,’ </a:t>
            </a:r>
            <a:r>
              <a:rPr lang="en-GB" i="1" dirty="0">
                <a:latin typeface="Times New Roman" panose="02020603050405020304" pitchFamily="18" charset="0"/>
                <a:cs typeface="Times New Roman" panose="02020603050405020304" pitchFamily="18" charset="0"/>
              </a:rPr>
              <a:t>Journal of Advanced Research in Applied Sciences and Engineering Technology</a:t>
            </a:r>
            <a:r>
              <a:rPr lang="en-GB" dirty="0">
                <a:latin typeface="Times New Roman" panose="02020603050405020304" pitchFamily="18" charset="0"/>
                <a:cs typeface="Times New Roman" panose="02020603050405020304" pitchFamily="18" charset="0"/>
              </a:rPr>
              <a:t>, 29(2), pp. 72–80. </a:t>
            </a:r>
            <a:r>
              <a:rPr lang="en-GB" u="sng" dirty="0">
                <a:latin typeface="Times New Roman" panose="02020603050405020304" pitchFamily="18" charset="0"/>
                <a:cs typeface="Times New Roman" panose="02020603050405020304" pitchFamily="18" charset="0"/>
                <a:hlinkClick r:id="rId4"/>
              </a:rPr>
              <a:t>https://doi.org/10.37934/araset.29.2.7280</a:t>
            </a:r>
            <a:endParaRPr lang="en-GB" dirty="0">
              <a:latin typeface="Times New Roman" panose="02020603050405020304" pitchFamily="18" charset="0"/>
              <a:cs typeface="Times New Roman" panose="02020603050405020304" pitchFamily="18" charset="0"/>
            </a:endParaRPr>
          </a:p>
          <a:p>
            <a:pPr marL="0" indent="0" algn="just">
              <a:lnSpc>
                <a:spcPct val="170000"/>
              </a:lnSpc>
              <a:spcBef>
                <a:spcPts val="0"/>
              </a:spcBef>
            </a:pPr>
            <a:r>
              <a:rPr lang="en-GB" dirty="0" err="1">
                <a:latin typeface="Times New Roman" panose="02020603050405020304" pitchFamily="18" charset="0"/>
                <a:cs typeface="Times New Roman" panose="02020603050405020304" pitchFamily="18" charset="0"/>
              </a:rPr>
              <a:t>Journeault</a:t>
            </a:r>
            <a:r>
              <a:rPr lang="en-GB" dirty="0">
                <a:latin typeface="Times New Roman" panose="02020603050405020304" pitchFamily="18" charset="0"/>
                <a:cs typeface="Times New Roman" panose="02020603050405020304" pitchFamily="18" charset="0"/>
              </a:rPr>
              <a:t>, M., </a:t>
            </a:r>
            <a:r>
              <a:rPr lang="en-GB" dirty="0" err="1">
                <a:latin typeface="Times New Roman" panose="02020603050405020304" pitchFamily="18" charset="0"/>
                <a:cs typeface="Times New Roman" panose="02020603050405020304" pitchFamily="18" charset="0"/>
              </a:rPr>
              <a:t>Perron</a:t>
            </a:r>
            <a:r>
              <a:rPr lang="en-GB" dirty="0">
                <a:latin typeface="Times New Roman" panose="02020603050405020304" pitchFamily="18" charset="0"/>
                <a:cs typeface="Times New Roman" panose="02020603050405020304" pitchFamily="18" charset="0"/>
              </a:rPr>
              <a:t>, A. and </a:t>
            </a:r>
            <a:r>
              <a:rPr lang="en-GB" dirty="0" err="1">
                <a:latin typeface="Times New Roman" panose="02020603050405020304" pitchFamily="18" charset="0"/>
                <a:cs typeface="Times New Roman" panose="02020603050405020304" pitchFamily="18" charset="0"/>
              </a:rPr>
              <a:t>Vallières</a:t>
            </a:r>
            <a:r>
              <a:rPr lang="en-GB" dirty="0">
                <a:latin typeface="Times New Roman" panose="02020603050405020304" pitchFamily="18" charset="0"/>
                <a:cs typeface="Times New Roman" panose="02020603050405020304" pitchFamily="18" charset="0"/>
              </a:rPr>
              <a:t>, L. (2021) ‘The collaborative roles of stakeholders in supporting the adoption of sustainability in SMEs,’ </a:t>
            </a:r>
            <a:r>
              <a:rPr lang="en-GB" i="1" dirty="0">
                <a:latin typeface="Times New Roman" panose="02020603050405020304" pitchFamily="18" charset="0"/>
                <a:cs typeface="Times New Roman" panose="02020603050405020304" pitchFamily="18" charset="0"/>
              </a:rPr>
              <a:t>Journal of Environmental Management</a:t>
            </a:r>
            <a:r>
              <a:rPr lang="en-GB" dirty="0">
                <a:latin typeface="Times New Roman" panose="02020603050405020304" pitchFamily="18" charset="0"/>
                <a:cs typeface="Times New Roman" panose="02020603050405020304" pitchFamily="18" charset="0"/>
              </a:rPr>
              <a:t>, 287, p. 112349. </a:t>
            </a:r>
            <a:r>
              <a:rPr lang="en-GB" u="sng" dirty="0">
                <a:latin typeface="Times New Roman" panose="02020603050405020304" pitchFamily="18" charset="0"/>
                <a:cs typeface="Times New Roman" panose="02020603050405020304" pitchFamily="18" charset="0"/>
                <a:hlinkClick r:id="rId5"/>
              </a:rPr>
              <a:t>https://doi.org/10.1016/j.jenvman.2021.112349</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502325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9074" y="204704"/>
            <a:ext cx="10515600" cy="1325563"/>
          </a:xfrm>
        </p:spPr>
        <p:txBody>
          <a:bodyPr/>
          <a:lstStyle/>
          <a:p>
            <a:r>
              <a:rPr lang="en-GB" sz="4000" b="1" dirty="0">
                <a:latin typeface="Times New Roman" panose="02020603050405020304" pitchFamily="18" charset="0"/>
                <a:cs typeface="Times New Roman" panose="02020603050405020304" pitchFamily="18" charset="0"/>
              </a:rPr>
              <a:t>References</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09074" y="1690688"/>
            <a:ext cx="11417968" cy="5167312"/>
          </a:xfrm>
        </p:spPr>
        <p:txBody>
          <a:bodyPr>
            <a:noAutofit/>
          </a:bodyPr>
          <a:lstStyle/>
          <a:p>
            <a:pPr marL="0" indent="0" algn="just">
              <a:lnSpc>
                <a:spcPct val="170000"/>
              </a:lnSpc>
              <a:spcBef>
                <a:spcPts val="0"/>
              </a:spcBef>
            </a:pPr>
            <a:r>
              <a:rPr lang="en-GB" sz="2000" dirty="0">
                <a:latin typeface="Times New Roman" panose="02020603050405020304" pitchFamily="18" charset="0"/>
                <a:cs typeface="Times New Roman" panose="02020603050405020304" pitchFamily="18" charset="0"/>
              </a:rPr>
              <a:t>Kantabutra, S. and </a:t>
            </a:r>
            <a:r>
              <a:rPr lang="en-GB" sz="2000" dirty="0" err="1">
                <a:latin typeface="Times New Roman" panose="02020603050405020304" pitchFamily="18" charset="0"/>
                <a:cs typeface="Times New Roman" panose="02020603050405020304" pitchFamily="18" charset="0"/>
              </a:rPr>
              <a:t>Ketprapakorn</a:t>
            </a:r>
            <a:r>
              <a:rPr lang="en-GB" sz="2000" dirty="0">
                <a:latin typeface="Times New Roman" panose="02020603050405020304" pitchFamily="18" charset="0"/>
                <a:cs typeface="Times New Roman" panose="02020603050405020304" pitchFamily="18" charset="0"/>
              </a:rPr>
              <a:t>, N. (2020) ‘Toward a theory of corporate sustainability: A theoretical integration and exploration,’ </a:t>
            </a:r>
            <a:r>
              <a:rPr lang="en-GB" sz="2000" i="1" dirty="0">
                <a:latin typeface="Times New Roman" panose="02020603050405020304" pitchFamily="18" charset="0"/>
                <a:cs typeface="Times New Roman" panose="02020603050405020304" pitchFamily="18" charset="0"/>
              </a:rPr>
              <a:t>Journal of Cleaner Production</a:t>
            </a:r>
            <a:r>
              <a:rPr lang="en-GB" sz="2000" dirty="0">
                <a:latin typeface="Times New Roman" panose="02020603050405020304" pitchFamily="18" charset="0"/>
                <a:cs typeface="Times New Roman" panose="02020603050405020304" pitchFamily="18" charset="0"/>
              </a:rPr>
              <a:t>, 270, p. 122292. </a:t>
            </a:r>
            <a:r>
              <a:rPr lang="en-GB" sz="2000" u="sng" dirty="0">
                <a:latin typeface="Times New Roman" panose="02020603050405020304" pitchFamily="18" charset="0"/>
                <a:cs typeface="Times New Roman" panose="02020603050405020304" pitchFamily="18" charset="0"/>
                <a:hlinkClick r:id="rId2"/>
              </a:rPr>
              <a:t>https://doi.org/10.1016/j.jclepro.2020.122292</a:t>
            </a:r>
            <a:endParaRPr lang="en-GB" sz="2000" dirty="0">
              <a:latin typeface="Times New Roman" panose="02020603050405020304" pitchFamily="18" charset="0"/>
              <a:cs typeface="Times New Roman" panose="02020603050405020304" pitchFamily="18" charset="0"/>
            </a:endParaRPr>
          </a:p>
          <a:p>
            <a:pPr marL="0" indent="0" algn="just">
              <a:lnSpc>
                <a:spcPct val="170000"/>
              </a:lnSpc>
              <a:spcBef>
                <a:spcPts val="0"/>
              </a:spcBef>
            </a:pPr>
            <a:r>
              <a:rPr lang="en-GB" sz="2000" dirty="0" err="1">
                <a:latin typeface="Times New Roman" panose="02020603050405020304" pitchFamily="18" charset="0"/>
                <a:cs typeface="Times New Roman" panose="02020603050405020304" pitchFamily="18" charset="0"/>
              </a:rPr>
              <a:t>Kuo</a:t>
            </a:r>
            <a:r>
              <a:rPr lang="en-GB" sz="2000" dirty="0">
                <a:latin typeface="Times New Roman" panose="02020603050405020304" pitchFamily="18" charset="0"/>
                <a:cs typeface="Times New Roman" panose="02020603050405020304" pitchFamily="18" charset="0"/>
              </a:rPr>
              <a:t>, F.-I., Fang, W.-T. and </a:t>
            </a:r>
            <a:r>
              <a:rPr lang="en-GB" sz="2000" dirty="0" err="1">
                <a:latin typeface="Times New Roman" panose="02020603050405020304" pitchFamily="18" charset="0"/>
                <a:cs typeface="Times New Roman" panose="02020603050405020304" pitchFamily="18" charset="0"/>
              </a:rPr>
              <a:t>LePage</a:t>
            </a:r>
            <a:r>
              <a:rPr lang="en-GB" sz="2000" dirty="0">
                <a:latin typeface="Times New Roman" panose="02020603050405020304" pitchFamily="18" charset="0"/>
                <a:cs typeface="Times New Roman" panose="02020603050405020304" pitchFamily="18" charset="0"/>
              </a:rPr>
              <a:t>, B.A. (2021) ‘Proactive environmental strategies in the hotel industry: eco-innovation, green competitive advantage, and green core competence,’ </a:t>
            </a:r>
            <a:r>
              <a:rPr lang="en-GB" sz="2000" i="1" dirty="0">
                <a:latin typeface="Times New Roman" panose="02020603050405020304" pitchFamily="18" charset="0"/>
                <a:cs typeface="Times New Roman" panose="02020603050405020304" pitchFamily="18" charset="0"/>
              </a:rPr>
              <a:t>Journal of Sustainable Tourism</a:t>
            </a:r>
            <a:r>
              <a:rPr lang="en-GB" sz="2000" dirty="0">
                <a:latin typeface="Times New Roman" panose="02020603050405020304" pitchFamily="18" charset="0"/>
                <a:cs typeface="Times New Roman" panose="02020603050405020304" pitchFamily="18" charset="0"/>
              </a:rPr>
              <a:t>, 30(6), pp. 1240–1261. </a:t>
            </a:r>
            <a:r>
              <a:rPr lang="en-GB" sz="2000" u="sng" dirty="0">
                <a:latin typeface="Times New Roman" panose="02020603050405020304" pitchFamily="18" charset="0"/>
                <a:cs typeface="Times New Roman" panose="02020603050405020304" pitchFamily="18" charset="0"/>
                <a:hlinkClick r:id="rId3"/>
              </a:rPr>
              <a:t>https://doi.org/10.1080/09669582.2021.1931254</a:t>
            </a:r>
            <a:endParaRPr lang="en-GB" sz="2000" dirty="0">
              <a:latin typeface="Times New Roman" panose="02020603050405020304" pitchFamily="18" charset="0"/>
              <a:cs typeface="Times New Roman" panose="02020603050405020304" pitchFamily="18" charset="0"/>
            </a:endParaRPr>
          </a:p>
          <a:p>
            <a:pPr marL="0" indent="0" algn="just">
              <a:lnSpc>
                <a:spcPct val="170000"/>
              </a:lnSpc>
              <a:spcBef>
                <a:spcPts val="0"/>
              </a:spcBef>
            </a:pPr>
            <a:r>
              <a:rPr lang="en-GB" sz="2000" dirty="0" err="1">
                <a:effectLst/>
                <a:latin typeface="Times New Roman" panose="02020603050405020304" pitchFamily="18" charset="0"/>
                <a:ea typeface="Calibri" panose="020F0502020204030204" pitchFamily="34" charset="0"/>
                <a:cs typeface="Times New Roman" panose="02020603050405020304" pitchFamily="18" charset="0"/>
              </a:rPr>
              <a:t>Papademetriou</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C., </a:t>
            </a:r>
            <a:r>
              <a:rPr lang="en-GB" sz="2000" dirty="0" err="1">
                <a:effectLst/>
                <a:latin typeface="Times New Roman" panose="02020603050405020304" pitchFamily="18" charset="0"/>
                <a:ea typeface="Calibri" panose="020F0502020204030204" pitchFamily="34" charset="0"/>
                <a:cs typeface="Times New Roman" panose="02020603050405020304" pitchFamily="18" charset="0"/>
              </a:rPr>
              <a:t>Anastasiadou</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S. and </a:t>
            </a:r>
            <a:r>
              <a:rPr lang="en-GB" sz="2000" dirty="0" err="1">
                <a:effectLst/>
                <a:latin typeface="Times New Roman" panose="02020603050405020304" pitchFamily="18" charset="0"/>
                <a:ea typeface="Calibri" panose="020F0502020204030204" pitchFamily="34" charset="0"/>
                <a:cs typeface="Times New Roman" panose="02020603050405020304" pitchFamily="18" charset="0"/>
              </a:rPr>
              <a:t>Papalexandris</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S. (2023) ‘The effect of sustainable human resource management practices on customer satisfaction, service quality, and institutional performance in hotel businesses,’ </a:t>
            </a:r>
            <a:r>
              <a:rPr lang="en-GB" sz="2000" i="1" dirty="0">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15(10), p. 8251. </a:t>
            </a:r>
            <a:r>
              <a:rPr lang="en-GB" sz="20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https://doi.org/10.3390/su15108251</a:t>
            </a:r>
            <a:endParaRPr lang="en-GB" sz="2000" dirty="0">
              <a:latin typeface="Times New Roman" panose="02020603050405020304" pitchFamily="18" charset="0"/>
              <a:ea typeface="Calibri" panose="020F0502020204030204" pitchFamily="34"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237743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695" y="365125"/>
            <a:ext cx="10515600" cy="1325563"/>
          </a:xfrm>
        </p:spPr>
        <p:txBody>
          <a:bodyPr/>
          <a:lstStyle/>
          <a:p>
            <a:r>
              <a:rPr lang="en-GB" b="1" dirty="0"/>
              <a:t>References</a:t>
            </a:r>
            <a:endParaRPr lang="en-GB" dirty="0"/>
          </a:p>
        </p:txBody>
      </p:sp>
      <p:sp>
        <p:nvSpPr>
          <p:cNvPr id="3" name="Content Placeholder 2"/>
          <p:cNvSpPr>
            <a:spLocks noGrp="1"/>
          </p:cNvSpPr>
          <p:nvPr>
            <p:ph idx="1"/>
          </p:nvPr>
        </p:nvSpPr>
        <p:spPr>
          <a:xfrm>
            <a:off x="533400" y="1690688"/>
            <a:ext cx="11257547" cy="5167312"/>
          </a:xfrm>
        </p:spPr>
        <p:txBody>
          <a:bodyPr>
            <a:noAutofit/>
          </a:bodyPr>
          <a:lstStyle/>
          <a:p>
            <a:pPr marL="0" indent="0" algn="just">
              <a:lnSpc>
                <a:spcPct val="150000"/>
              </a:lnSpc>
              <a:spcBef>
                <a:spcPts val="0"/>
              </a:spcBef>
            </a:pPr>
            <a:r>
              <a:rPr lang="en-GB" sz="2000" dirty="0">
                <a:effectLst/>
                <a:latin typeface="Arial" panose="020B0604020202020204" pitchFamily="34" charset="0"/>
                <a:ea typeface="Calibri" panose="020F0502020204030204" pitchFamily="34" charset="0"/>
                <a:cs typeface="Times New Roman" panose="02020603050405020304" pitchFamily="18" charset="0"/>
              </a:rPr>
              <a:t>Preziosi, M. et al. (2022) ‘Delighting Hotel Guests with Sustainability: Revamping Importance-Performance Analysis in the Light of the Three-Factor Theory of Customer Satisfaction,’ </a:t>
            </a:r>
            <a:r>
              <a:rPr lang="en-GB" sz="2000" i="1" dirty="0">
                <a:effectLst/>
                <a:latin typeface="Arial" panose="020B0604020202020204" pitchFamily="34" charset="0"/>
                <a:ea typeface="Calibri" panose="020F0502020204030204" pitchFamily="34" charset="0"/>
                <a:cs typeface="Times New Roman" panose="02020603050405020304" pitchFamily="18" charset="0"/>
              </a:rPr>
              <a:t>Sustainability</a:t>
            </a:r>
            <a:r>
              <a:rPr lang="en-GB" sz="2000" dirty="0">
                <a:effectLst/>
                <a:latin typeface="Arial" panose="020B0604020202020204" pitchFamily="34" charset="0"/>
                <a:ea typeface="Calibri" panose="020F0502020204030204" pitchFamily="34" charset="0"/>
                <a:cs typeface="Times New Roman" panose="02020603050405020304" pitchFamily="18" charset="0"/>
              </a:rPr>
              <a:t>, 14(6), p. 3575. </a:t>
            </a:r>
            <a:r>
              <a:rPr lang="en-GB" sz="2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https://doi.org/10.3390/su14063575</a:t>
            </a:r>
            <a:endParaRPr lang="en-GB" sz="2000" dirty="0">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50000"/>
              </a:lnSpc>
              <a:spcBef>
                <a:spcPts val="0"/>
              </a:spcBef>
            </a:pPr>
            <a:r>
              <a:rPr lang="en-GB" sz="2000" dirty="0" err="1">
                <a:effectLst/>
                <a:latin typeface="Arial" panose="020B0604020202020204" pitchFamily="34" charset="0"/>
                <a:ea typeface="Calibri" panose="020F0502020204030204" pitchFamily="34" charset="0"/>
                <a:cs typeface="Times New Roman" panose="02020603050405020304" pitchFamily="18" charset="0"/>
              </a:rPr>
              <a:t>Simpeh</a:t>
            </a:r>
            <a:r>
              <a:rPr lang="en-GB" sz="2000" dirty="0">
                <a:effectLst/>
                <a:latin typeface="Arial" panose="020B0604020202020204" pitchFamily="34" charset="0"/>
                <a:ea typeface="Calibri" panose="020F0502020204030204" pitchFamily="34" charset="0"/>
                <a:cs typeface="Times New Roman" panose="02020603050405020304" pitchFamily="18" charset="0"/>
              </a:rPr>
              <a:t>, E.K. et al. (2021) ‘Improving the energy efficiency of HVAC systems in buildings: a review of best practices,’ </a:t>
            </a:r>
            <a:r>
              <a:rPr lang="en-GB" sz="2000" i="1" dirty="0">
                <a:effectLst/>
                <a:latin typeface="Arial" panose="020B0604020202020204" pitchFamily="34" charset="0"/>
                <a:ea typeface="Calibri" panose="020F0502020204030204" pitchFamily="34" charset="0"/>
                <a:cs typeface="Times New Roman" panose="02020603050405020304" pitchFamily="18" charset="0"/>
              </a:rPr>
              <a:t>International Journal of Building Pathology and Adaptation</a:t>
            </a:r>
            <a:r>
              <a:rPr lang="en-GB" sz="2000" dirty="0">
                <a:effectLst/>
                <a:latin typeface="Arial" panose="020B0604020202020204" pitchFamily="34" charset="0"/>
                <a:ea typeface="Calibri" panose="020F0502020204030204" pitchFamily="34" charset="0"/>
                <a:cs typeface="Times New Roman" panose="02020603050405020304" pitchFamily="18" charset="0"/>
              </a:rPr>
              <a:t>, 40(2), pp. 165–182. </a:t>
            </a:r>
            <a:r>
              <a:rPr lang="en-GB" sz="2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https://doi.org/10.1108/ijbpa-02-2021-0019</a:t>
            </a:r>
            <a:endParaRPr lang="en-GB" sz="2000" dirty="0">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50000"/>
              </a:lnSpc>
              <a:spcBef>
                <a:spcPts val="0"/>
              </a:spcBef>
            </a:pPr>
            <a:r>
              <a:rPr lang="en-GB" sz="2000" dirty="0">
                <a:effectLst/>
                <a:latin typeface="Arial" panose="020B0604020202020204" pitchFamily="34" charset="0"/>
                <a:ea typeface="Calibri" panose="020F0502020204030204" pitchFamily="34" charset="0"/>
                <a:cs typeface="Times New Roman" panose="02020603050405020304" pitchFamily="18" charset="0"/>
              </a:rPr>
              <a:t>Sinha, M. and </a:t>
            </a:r>
            <a:r>
              <a:rPr lang="en-GB" sz="2000" dirty="0" err="1">
                <a:effectLst/>
                <a:latin typeface="Arial" panose="020B0604020202020204" pitchFamily="34" charset="0"/>
                <a:ea typeface="Calibri" panose="020F0502020204030204" pitchFamily="34" charset="0"/>
                <a:cs typeface="Times New Roman" panose="02020603050405020304" pitchFamily="18" charset="0"/>
              </a:rPr>
              <a:t>Fukey</a:t>
            </a:r>
            <a:r>
              <a:rPr lang="en-GB" sz="2000" dirty="0">
                <a:effectLst/>
                <a:latin typeface="Arial" panose="020B0604020202020204" pitchFamily="34" charset="0"/>
                <a:ea typeface="Calibri" panose="020F0502020204030204" pitchFamily="34" charset="0"/>
                <a:cs typeface="Times New Roman" panose="02020603050405020304" pitchFamily="18" charset="0"/>
              </a:rPr>
              <a:t>, L.N. (2020) ‘Circular economy,’ in CRC Press eBooks, pp. 89–117. </a:t>
            </a:r>
            <a:r>
              <a:rPr lang="en-GB" sz="2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https://doi.org/10.1201/9781003002482-5</a:t>
            </a:r>
            <a:endParaRPr lang="en-GB" sz="2000" dirty="0">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50000"/>
              </a:lnSpc>
              <a:spcBef>
                <a:spcPts val="0"/>
              </a:spcBef>
            </a:pPr>
            <a:r>
              <a:rPr lang="en-GB" sz="2000" dirty="0" err="1">
                <a:effectLst/>
                <a:latin typeface="Arial" panose="020B0604020202020204" pitchFamily="34" charset="0"/>
                <a:ea typeface="Calibri" panose="020F0502020204030204" pitchFamily="34" charset="0"/>
                <a:cs typeface="Times New Roman" panose="02020603050405020304" pitchFamily="18" charset="0"/>
              </a:rPr>
              <a:t>Varriale</a:t>
            </a:r>
            <a:r>
              <a:rPr lang="en-GB" sz="2000" dirty="0">
                <a:effectLst/>
                <a:latin typeface="Arial" panose="020B0604020202020204" pitchFamily="34" charset="0"/>
                <a:ea typeface="Calibri" panose="020F0502020204030204" pitchFamily="34" charset="0"/>
                <a:cs typeface="Times New Roman" panose="02020603050405020304" pitchFamily="18" charset="0"/>
              </a:rPr>
              <a:t>, V. et al. (2024) ‘Unleashing digital transformation to achieve the sustainable development goals across multiple sectors,’ </a:t>
            </a:r>
            <a:r>
              <a:rPr lang="en-GB" sz="2000" i="1" dirty="0">
                <a:effectLst/>
                <a:latin typeface="Arial" panose="020B0604020202020204" pitchFamily="34" charset="0"/>
                <a:ea typeface="Calibri" panose="020F0502020204030204" pitchFamily="34" charset="0"/>
                <a:cs typeface="Times New Roman" panose="02020603050405020304" pitchFamily="18" charset="0"/>
              </a:rPr>
              <a:t>Sustainable Development</a:t>
            </a:r>
            <a:r>
              <a:rPr lang="en-GB" sz="2000" dirty="0">
                <a:effectLst/>
                <a:latin typeface="Arial" panose="020B0604020202020204" pitchFamily="34" charset="0"/>
                <a:ea typeface="Calibri" panose="020F0502020204030204" pitchFamily="34" charset="0"/>
                <a:cs typeface="Times New Roman" panose="02020603050405020304" pitchFamily="18" charset="0"/>
              </a:rPr>
              <a:t> [Preprint]. </a:t>
            </a:r>
            <a:r>
              <a:rPr lang="en-GB" sz="2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https://doi.org/10.1002/sd.3139</a:t>
            </a:r>
            <a:endParaRPr lang="en-GB" sz="20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pPr>
            <a:endParaRPr lang="en-GB" sz="2000" dirty="0"/>
          </a:p>
        </p:txBody>
      </p:sp>
    </p:spTree>
    <p:extLst>
      <p:ext uri="{BB962C8B-B14F-4D97-AF65-F5344CB8AC3E}">
        <p14:creationId xmlns:p14="http://schemas.microsoft.com/office/powerpoint/2010/main" val="37935995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a:t>
            </a:r>
            <a:endParaRPr lang="en-GB" dirty="0"/>
          </a:p>
        </p:txBody>
      </p:sp>
      <p:sp>
        <p:nvSpPr>
          <p:cNvPr id="3" name="Content Placeholder 2"/>
          <p:cNvSpPr>
            <a:spLocks noGrp="1"/>
          </p:cNvSpPr>
          <p:nvPr>
            <p:ph idx="1"/>
          </p:nvPr>
        </p:nvSpPr>
        <p:spPr/>
        <p:txBody>
          <a:bodyPr>
            <a:normAutofit/>
          </a:bodyPr>
          <a:lstStyle/>
          <a:p>
            <a:pPr marL="0" indent="0" algn="just">
              <a:lnSpc>
                <a:spcPct val="150000"/>
              </a:lnSpc>
              <a:spcBef>
                <a:spcPts val="0"/>
              </a:spcBef>
            </a:pPr>
            <a:r>
              <a:rPr lang="en-GB" sz="2000" dirty="0">
                <a:effectLst/>
                <a:latin typeface="Arial" panose="020B0604020202020204" pitchFamily="34" charset="0"/>
                <a:ea typeface="Calibri" panose="020F0502020204030204" pitchFamily="34" charset="0"/>
                <a:cs typeface="Times New Roman" panose="02020603050405020304" pitchFamily="18" charset="0"/>
              </a:rPr>
              <a:t>Zhao, H. and Zhou, Q. (2020) ‘Socially responsible human resource management and hotel employee organisational citizenship behaviour for the environment: A social cognitive perspective,’ </a:t>
            </a:r>
            <a:r>
              <a:rPr lang="en-GB" sz="2000" i="1" dirty="0">
                <a:effectLst/>
                <a:latin typeface="Arial" panose="020B0604020202020204" pitchFamily="34" charset="0"/>
                <a:ea typeface="Calibri" panose="020F0502020204030204" pitchFamily="34" charset="0"/>
                <a:cs typeface="Times New Roman" panose="02020603050405020304" pitchFamily="18" charset="0"/>
              </a:rPr>
              <a:t>International Journal of Hospitality Management</a:t>
            </a:r>
            <a:r>
              <a:rPr lang="en-GB" sz="2000" dirty="0">
                <a:effectLst/>
                <a:latin typeface="Arial" panose="020B0604020202020204" pitchFamily="34" charset="0"/>
                <a:ea typeface="Calibri" panose="020F0502020204030204" pitchFamily="34" charset="0"/>
                <a:cs typeface="Times New Roman" panose="02020603050405020304" pitchFamily="18" charset="0"/>
              </a:rPr>
              <a:t>, 95, p. 102749. </a:t>
            </a:r>
            <a:r>
              <a:rPr lang="en-GB" sz="2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https://doi.org/10.1016/j.ijhm.2020.102749</a:t>
            </a:r>
            <a:endParaRPr lang="en-GB" sz="2000" dirty="0">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50000"/>
              </a:lnSpc>
              <a:spcBef>
                <a:spcPts val="0"/>
              </a:spcBef>
            </a:pPr>
            <a:r>
              <a:rPr lang="en-GB" sz="2000" dirty="0">
                <a:effectLst/>
                <a:latin typeface="Arial" panose="020B0604020202020204" pitchFamily="34" charset="0"/>
                <a:ea typeface="Calibri" panose="020F0502020204030204" pitchFamily="34" charset="0"/>
                <a:cs typeface="Times New Roman" panose="02020603050405020304" pitchFamily="18" charset="0"/>
              </a:rPr>
              <a:t>Zhao, Z. (2020) </a:t>
            </a:r>
            <a:r>
              <a:rPr lang="en-GB" sz="2000" i="1" dirty="0">
                <a:effectLst/>
                <a:latin typeface="Arial" panose="020B0604020202020204" pitchFamily="34" charset="0"/>
                <a:ea typeface="Calibri" panose="020F0502020204030204" pitchFamily="34" charset="0"/>
                <a:cs typeface="Times New Roman" panose="02020603050405020304" pitchFamily="18" charset="0"/>
              </a:rPr>
              <a:t>A comparative study on differences in sustainable development of hotels in Sweden and China.</a:t>
            </a:r>
            <a:r>
              <a:rPr lang="en-GB" sz="2000" dirty="0">
                <a:effectLst/>
                <a:latin typeface="Arial" panose="020B0604020202020204" pitchFamily="34" charset="0"/>
                <a:ea typeface="Calibri" panose="020F0502020204030204" pitchFamily="34" charset="0"/>
                <a:cs typeface="Times New Roman" panose="02020603050405020304" pitchFamily="18" charset="0"/>
              </a:rPr>
              <a:t> </a:t>
            </a:r>
            <a:r>
              <a:rPr lang="en-GB" sz="2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https://www.diva-portal.org</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2000" dirty="0"/>
          </a:p>
        </p:txBody>
      </p:sp>
    </p:spTree>
    <p:extLst>
      <p:ext uri="{BB962C8B-B14F-4D97-AF65-F5344CB8AC3E}">
        <p14:creationId xmlns:p14="http://schemas.microsoft.com/office/powerpoint/2010/main" val="96628319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TM04033921[[fn=Damask]]</Template>
  <TotalTime>40</TotalTime>
  <Words>3321</Words>
  <Application>Microsoft Office PowerPoint</Application>
  <PresentationFormat>Widescreen</PresentationFormat>
  <Paragraphs>112</Paragraphs>
  <Slides>17</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Bookman Old Style</vt:lpstr>
      <vt:lpstr>Calibri</vt:lpstr>
      <vt:lpstr>Rockwell</vt:lpstr>
      <vt:lpstr>Times New Roman</vt:lpstr>
      <vt:lpstr>Wingdings</vt:lpstr>
      <vt:lpstr>Damask</vt:lpstr>
      <vt:lpstr>Sustainability in The Hotel and Hospitality Sector: Future Directions and Best Practices</vt:lpstr>
      <vt:lpstr>INTRODUCTION</vt:lpstr>
      <vt:lpstr>INTRODUCTION</vt:lpstr>
      <vt:lpstr>LITERATURE REVIEW </vt:lpstr>
      <vt:lpstr>LITERATURE REVIEW </vt:lpstr>
      <vt:lpstr>METHOD / PESTEL ANALYSIS </vt:lpstr>
      <vt:lpstr>METHOD / PESTEL ANALYSIS </vt:lpstr>
      <vt:lpstr>CONCLUSION</vt:lpstr>
      <vt:lpstr>CONCLUSION </vt:lpstr>
      <vt:lpstr>RECOMMENDATIONS </vt:lpstr>
      <vt:lpstr>RECOMMENDATIONS</vt:lpstr>
      <vt:lpstr>References</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 in The Hotel and Hospitality Sector: Future Directions and Best Practices</dc:title>
  <dc:creator>Admin</dc:creator>
  <cp:lastModifiedBy>abc dc</cp:lastModifiedBy>
  <cp:revision>8</cp:revision>
  <dcterms:created xsi:type="dcterms:W3CDTF">2025-11-17T06:55:09Z</dcterms:created>
  <dcterms:modified xsi:type="dcterms:W3CDTF">2025-11-18T19:53:47Z</dcterms:modified>
</cp:coreProperties>
</file>