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7"/>
  </p:notesMasterIdLst>
  <p:sldIdLst>
    <p:sldId id="264" r:id="rId5"/>
    <p:sldId id="313" r:id="rId6"/>
    <p:sldId id="314" r:id="rId7"/>
    <p:sldId id="315" r:id="rId8"/>
    <p:sldId id="316" r:id="rId9"/>
    <p:sldId id="317" r:id="rId10"/>
    <p:sldId id="324" r:id="rId11"/>
    <p:sldId id="318" r:id="rId12"/>
    <p:sldId id="319" r:id="rId13"/>
    <p:sldId id="320" r:id="rId14"/>
    <p:sldId id="323" r:id="rId15"/>
    <p:sldId id="32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9" autoAdjust="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6DBDFE-DD3D-4291-A404-1B97A83A6EA8}" type="datetimeFigureOut">
              <a:rPr lang="en-US" smtClean="0"/>
              <a:t>4/27/2023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456DE3-4E01-4AFD-AD42-42312842ED89}" type="slidenum">
              <a:rPr lang="en-US" smtClean="0"/>
              <a:t>‹#›</a:t>
            </a:fld>
            <a:endParaRPr lang="en-US" dirty="0"/>
          </a:p>
        </p:txBody>
      </p:sp>
    </p:spTree>
    <p:extLst>
      <p:ext uri="{BB962C8B-B14F-4D97-AF65-F5344CB8AC3E}">
        <p14:creationId xmlns:p14="http://schemas.microsoft.com/office/powerpoint/2010/main" val="702961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9870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4/27/2023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18470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4/27/2023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7588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4/27/2023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1697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4/27/2023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0058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4/27/2023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2073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4/27/2023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358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4/27/2023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75327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4/27/2023</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32160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4/27/2023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09910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4/27/2023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72090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www.bircu-journal.com/index.php/birle" TargetMode="External"/><Relationship Id="rId3" Type="http://schemas.openxmlformats.org/officeDocument/2006/relationships/hyperlink" Target="https://www.kingsfund.org.uk/sites/default/files/field/field_publication_file/leadership-leadership-development-health-care-feb-2015.pdf" TargetMode="External"/><Relationship Id="rId7" Type="http://schemas.openxmlformats.org/officeDocument/2006/relationships/hyperlink" Target="https://books.google.co.uk/books?id=fKk5DQAAQBAJ&amp;pg=PT423&amp;dq=strength+characteristics+skills+in+industry&amp;hl=en&amp;newbks=1&amp;newbks_redir=0&amp;source=gb_mobile_search&amp;ovdme=1&amp;sa=X&amp;ved=2ahUKEwiH56ak78j-AhVSfMAKHab6A90Q6AF6BAgDEAM" TargetMode="External"/><Relationship Id="rId2" Type="http://schemas.openxmlformats.org/officeDocument/2006/relationships/hyperlink" Target="https://www.researchgate.net/publication/319367788-SWOT-ANALYSIS-A-THEORETICAL-REVIEW" TargetMode="External"/><Relationship Id="rId1" Type="http://schemas.openxmlformats.org/officeDocument/2006/relationships/slideLayout" Target="../slideLayouts/slideLayout2.xml"/><Relationship Id="rId6" Type="http://schemas.openxmlformats.org/officeDocument/2006/relationships/hyperlink" Target="https://www.healthcareers.nhs.uk/explore-roles/midwifery" TargetMode="External"/><Relationship Id="rId5" Type="http://schemas.openxmlformats.org/officeDocument/2006/relationships/hyperlink" Target="https://evidence.nihr.ac.uk/alert/communication-problems-are-top-of-patients-concerns-about-hospital-care/" TargetMode="External"/><Relationship Id="rId4" Type="http://schemas.openxmlformats.org/officeDocument/2006/relationships/hyperlink" Target="https://social.hays.com/2016/04/26/how-to-use-a-swot-analysis-to-pass-your-inter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40">
          <a:fgClr>
            <a:schemeClr val="bg2">
              <a:lumMod val="90000"/>
            </a:schemeClr>
          </a:fgClr>
          <a:bgClr>
            <a:schemeClr val="bg1"/>
          </a:bgClr>
        </a:pattFill>
        <a:effectLst/>
      </p:bgPr>
    </p:bg>
    <p:spTree>
      <p:nvGrpSpPr>
        <p:cNvPr id="1" name=""/>
        <p:cNvGrpSpPr/>
        <p:nvPr/>
      </p:nvGrpSpPr>
      <p:grpSpPr>
        <a:xfrm>
          <a:off x="0" y="0"/>
          <a:ext cx="0" cy="0"/>
          <a:chOff x="0" y="0"/>
          <a:chExt cx="0" cy="0"/>
        </a:xfrm>
      </p:grpSpPr>
      <p:pic>
        <p:nvPicPr>
          <p:cNvPr id="8" name="Picture 7" descr="flower illustrations">
            <a:extLst>
              <a:ext uri="{FF2B5EF4-FFF2-40B4-BE49-F238E27FC236}">
                <a16:creationId xmlns:a16="http://schemas.microsoft.com/office/drawing/2014/main" id="{46768272-0F6A-4E58-A45C-F10D015D8952}"/>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20" y="0"/>
            <a:ext cx="12191980" cy="6858000"/>
          </a:xfrm>
          <a:prstGeom prst="rect">
            <a:avLst/>
          </a:prstGeom>
          <a:effectLst>
            <a:glow rad="127000">
              <a:schemeClr val="bg1">
                <a:lumMod val="75000"/>
              </a:schemeClr>
            </a:glow>
          </a:effectLst>
        </p:spPr>
      </p:pic>
      <p:sp useBgFill="1">
        <p:nvSpPr>
          <p:cNvPr id="73" name="Rectangle 72">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5" name="Rectangle 74">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771132" y="2091263"/>
            <a:ext cx="8649738" cy="2590800"/>
          </a:xfrm>
          <a:effectLst>
            <a:glow rad="127000">
              <a:schemeClr val="bg2">
                <a:lumMod val="10000"/>
              </a:schemeClr>
            </a:glow>
          </a:effectLst>
        </p:spPr>
        <p:txBody>
          <a:bodyPr>
            <a:normAutofit/>
          </a:bodyPr>
          <a:lstStyle/>
          <a:p>
            <a:r>
              <a:rPr lang="en-GB" sz="6000" b="1" dirty="0">
                <a:effectLst>
                  <a:outerShdw blurRad="38100" dist="38100" dir="2700000" algn="tl">
                    <a:srgbClr val="000000">
                      <a:alpha val="43137"/>
                    </a:srgbClr>
                  </a:outerShdw>
                </a:effectLst>
              </a:rPr>
              <a:t>Assignment 2 - </a:t>
            </a:r>
            <a:br>
              <a:rPr lang="en-GB" sz="6000" b="1" dirty="0">
                <a:effectLst>
                  <a:outerShdw blurRad="38100" dist="38100" dir="2700000" algn="tl">
                    <a:srgbClr val="000000">
                      <a:alpha val="43137"/>
                    </a:srgbClr>
                  </a:outerShdw>
                </a:effectLst>
              </a:rPr>
            </a:br>
            <a:r>
              <a:rPr lang="en-GB" sz="6000" b="1" dirty="0">
                <a:effectLst>
                  <a:outerShdw blurRad="38100" dist="38100" dir="2700000" algn="tl">
                    <a:srgbClr val="000000">
                      <a:alpha val="43137"/>
                    </a:srgbClr>
                  </a:outerShdw>
                </a:effectLst>
              </a:rPr>
              <a:t>Group presentation</a:t>
            </a:r>
            <a:endParaRPr lang="en-US" sz="6000" b="1" dirty="0">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447799" y="4453462"/>
            <a:ext cx="9296400" cy="806907"/>
          </a:xfrm>
        </p:spPr>
        <p:txBody>
          <a:bodyPr>
            <a:normAutofit/>
          </a:bodyPr>
          <a:lstStyle/>
          <a:p>
            <a:pPr>
              <a:spcAft>
                <a:spcPts val="600"/>
              </a:spcAft>
            </a:pPr>
            <a:r>
              <a:rPr lang="en-US" dirty="0">
                <a:solidFill>
                  <a:schemeClr val="tx1"/>
                </a:solidFill>
              </a:rPr>
              <a:t>By Kisha </a:t>
            </a:r>
            <a:r>
              <a:rPr lang="en-US" dirty="0" err="1">
                <a:solidFill>
                  <a:schemeClr val="tx1"/>
                </a:solidFill>
              </a:rPr>
              <a:t>Moyo</a:t>
            </a:r>
            <a:r>
              <a:rPr lang="en-US" dirty="0">
                <a:solidFill>
                  <a:schemeClr val="tx1"/>
                </a:solidFill>
              </a:rPr>
              <a:t>, Melissa Tavares, </a:t>
            </a:r>
            <a:r>
              <a:rPr lang="en-US" dirty="0" err="1">
                <a:solidFill>
                  <a:schemeClr val="tx1"/>
                </a:solidFill>
              </a:rPr>
              <a:t>Norense</a:t>
            </a:r>
            <a:r>
              <a:rPr lang="en-US" dirty="0">
                <a:solidFill>
                  <a:schemeClr val="tx1"/>
                </a:solidFill>
              </a:rPr>
              <a:t> </a:t>
            </a:r>
            <a:r>
              <a:rPr lang="en-US" dirty="0" err="1">
                <a:solidFill>
                  <a:schemeClr val="tx1"/>
                </a:solidFill>
              </a:rPr>
              <a:t>Oghagbon</a:t>
            </a:r>
            <a:r>
              <a:rPr lang="en-US" dirty="0">
                <a:solidFill>
                  <a:schemeClr val="tx1"/>
                </a:solidFill>
              </a:rPr>
              <a:t>, Hannah </a:t>
            </a:r>
            <a:r>
              <a:rPr lang="en-US" dirty="0" err="1">
                <a:solidFill>
                  <a:schemeClr val="tx1"/>
                </a:solidFill>
              </a:rPr>
              <a:t>Granelli</a:t>
            </a:r>
            <a:r>
              <a:rPr lang="en-US" dirty="0">
                <a:solidFill>
                  <a:schemeClr val="tx1"/>
                </a:solidFill>
              </a:rPr>
              <a:t> and Courtney Mupemhi </a:t>
            </a:r>
            <a:endParaRPr lang="en-US" dirty="0"/>
          </a:p>
          <a:p>
            <a:pPr>
              <a:spcAft>
                <a:spcPts val="600"/>
              </a:spcAft>
            </a:pPr>
            <a:endParaRPr lang="en-US" sz="1800" dirty="0"/>
          </a:p>
        </p:txBody>
      </p:sp>
      <p:sp>
        <p:nvSpPr>
          <p:cNvPr id="77" name="Rectangle 76">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9" name="Straight Connector 78">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DA700056-E200-5F5F-77CD-0786043FB759}"/>
              </a:ext>
            </a:extLst>
          </p:cNvPr>
          <p:cNvSpPr txBox="1"/>
          <p:nvPr/>
        </p:nvSpPr>
        <p:spPr>
          <a:xfrm>
            <a:off x="2838236" y="2105305"/>
            <a:ext cx="6231276" cy="369332"/>
          </a:xfrm>
          <a:prstGeom prst="rect">
            <a:avLst/>
          </a:prstGeom>
          <a:noFill/>
        </p:spPr>
        <p:txBody>
          <a:bodyPr wrap="square">
            <a:spAutoFit/>
          </a:bodyPr>
          <a:lstStyle/>
          <a:p>
            <a:r>
              <a:rPr lang="en-GB" dirty="0"/>
              <a:t>BMNS4012 – Industry Engagement and Professionalism</a:t>
            </a:r>
          </a:p>
        </p:txBody>
      </p:sp>
    </p:spTree>
    <p:extLst>
      <p:ext uri="{BB962C8B-B14F-4D97-AF65-F5344CB8AC3E}">
        <p14:creationId xmlns:p14="http://schemas.microsoft.com/office/powerpoint/2010/main" val="42028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CD3D6-BC3F-7DCE-2352-291BA1520C6C}"/>
              </a:ext>
            </a:extLst>
          </p:cNvPr>
          <p:cNvSpPr>
            <a:spLocks noGrp="1"/>
          </p:cNvSpPr>
          <p:nvPr>
            <p:ph type="title"/>
          </p:nvPr>
        </p:nvSpPr>
        <p:spPr/>
        <p:txBody>
          <a:bodyPr/>
          <a:lstStyle/>
          <a:p>
            <a:r>
              <a:rPr lang="en-GB" dirty="0"/>
              <a:t>                          </a:t>
            </a:r>
            <a:r>
              <a:rPr lang="en-GB"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 </a:t>
            </a:r>
            <a:endParaRPr lang="en-ZW"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961CF45-D27D-C1C2-5F8D-99B2778A0FE2}"/>
              </a:ext>
            </a:extLst>
          </p:cNvPr>
          <p:cNvSpPr>
            <a:spLocks noGrp="1"/>
          </p:cNvSpPr>
          <p:nvPr>
            <p:ph idx="1"/>
          </p:nvPr>
        </p:nvSpPr>
        <p:spPr>
          <a:gradFill flip="none" rotWithShape="1">
            <a:gsLst>
              <a:gs pos="0">
                <a:schemeClr val="bg2">
                  <a:lumMod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circle">
              <a:fillToRect l="100000" t="100000"/>
            </a:path>
            <a:tileRect r="-100000" b="-100000"/>
          </a:gradFill>
        </p:spPr>
        <p:txBody>
          <a:bodyPr>
            <a:normAutofit/>
          </a:bodyPr>
          <a:lstStyle/>
          <a:p>
            <a:pPr marL="0" indent="0">
              <a:buNone/>
            </a:pPr>
            <a:r>
              <a:rPr lang="en-GB" sz="2000" dirty="0">
                <a:latin typeface="Arial" panose="020B0604020202020204" pitchFamily="34" charset="0"/>
                <a:cs typeface="Arial" panose="020B0604020202020204" pitchFamily="34" charset="0"/>
              </a:rPr>
              <a:t>During this presentation:</a:t>
            </a:r>
          </a:p>
          <a:p>
            <a:r>
              <a:rPr lang="en-GB" sz="2000" dirty="0">
                <a:latin typeface="Arial" panose="020B0604020202020204" pitchFamily="34" charset="0"/>
                <a:cs typeface="Arial" panose="020B0604020202020204" pitchFamily="34" charset="0"/>
              </a:rPr>
              <a:t>Considering our interviews and the comments we got</a:t>
            </a:r>
          </a:p>
          <a:p>
            <a:r>
              <a:rPr lang="en-GB" sz="2000" dirty="0">
                <a:latin typeface="Arial" panose="020B0604020202020204" pitchFamily="34" charset="0"/>
                <a:cs typeface="Arial" panose="020B0604020202020204" pitchFamily="34" charset="0"/>
              </a:rPr>
              <a:t>Performing a SWOT analysis to pinpoint our opportunities, threats, weaknesses, and strengths</a:t>
            </a:r>
            <a:endParaRPr lang="en-ZW"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5466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2">
                <a:lumMod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27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B1EB6-9282-33B9-B5E9-232811FD9D4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              What is SWOT Analysis?</a:t>
            </a:r>
            <a:endParaRPr lang="en-ZW"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4579ADE-E06F-0808-2955-814F57621A2F}"/>
              </a:ext>
            </a:extLst>
          </p:cNvPr>
          <p:cNvSpPr>
            <a:spLocks noGrp="1"/>
          </p:cNvSpPr>
          <p:nvPr>
            <p:ph idx="1"/>
          </p:nvPr>
        </p:nvSpPr>
        <p:spPr>
          <a:xfrm>
            <a:off x="1066799" y="2103120"/>
            <a:ext cx="10378611" cy="3849624"/>
          </a:xfrm>
          <a:gradFill flip="none" rotWithShape="1">
            <a:gsLst>
              <a:gs pos="0">
                <a:schemeClr val="bg2">
                  <a:lumMod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2700000" scaled="1"/>
            <a:tileRect/>
          </a:gradFill>
        </p:spPr>
        <p:txBody>
          <a:bodyPr>
            <a:normAutofit/>
          </a:bodyPr>
          <a:lstStyle/>
          <a:p>
            <a:r>
              <a:rPr lang="en-GB" sz="2000" dirty="0">
                <a:latin typeface="Arial" panose="020B0604020202020204" pitchFamily="34" charset="0"/>
                <a:cs typeface="Arial" panose="020B0604020202020204" pitchFamily="34" charset="0"/>
              </a:rPr>
              <a:t>A SWOT analysis is a framework for identifying an organization's opportunities, threats, weaknesses, and strengths, according to Fine (2009). These words make up the SWOT acronym. The major goal of SWOT analysis is to increase people's understanding of the factors that go into deciding on a plan of action for a firm or formulating a corporate strategy. </a:t>
            </a:r>
            <a:endParaRPr lang="en-ZW"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4132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bg2">
                <a:lumMod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D9346-1BB3-C51D-66CE-CF11EFEF5BCF}"/>
              </a:ext>
            </a:extLst>
          </p:cNvPr>
          <p:cNvSpPr>
            <a:spLocks noGrp="1"/>
          </p:cNvSpPr>
          <p:nvPr>
            <p:ph type="title"/>
          </p:nvPr>
        </p:nvSpPr>
        <p:spPr/>
        <p:txBody>
          <a:bodyPr/>
          <a:lstStyle/>
          <a:p>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SWOT Analysis - Strengths</a:t>
            </a:r>
            <a:endParaRPr lang="en-ZW"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CAC6B61-5C6C-82FD-517A-F4BF9DD78AAF}"/>
              </a:ext>
            </a:extLst>
          </p:cNvPr>
          <p:cNvSpPr>
            <a:spLocks noGrp="1"/>
          </p:cNvSpPr>
          <p:nvPr>
            <p:ph idx="1"/>
          </p:nvPr>
        </p:nvSpPr>
        <p:spPr>
          <a:gradFill>
            <a:gsLst>
              <a:gs pos="0">
                <a:schemeClr val="bg2">
                  <a:lumMod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2700000" scaled="1"/>
          </a:gradFill>
        </p:spPr>
        <p:txBody>
          <a:bodyPr>
            <a:normAutofit fontScale="92500" lnSpcReduction="10000"/>
          </a:bodyPr>
          <a:lstStyle/>
          <a:p>
            <a:r>
              <a:rPr lang="en-GB" sz="2400" dirty="0">
                <a:cs typeface="Calibri"/>
              </a:rPr>
              <a:t>character traits that include knowledge, attributes, skills and talents</a:t>
            </a:r>
          </a:p>
          <a:p>
            <a:r>
              <a:rPr lang="en-GB" sz="2400" dirty="0">
                <a:cs typeface="Calibri"/>
              </a:rPr>
              <a:t>Brining skills from a work place that are a positive impact </a:t>
            </a:r>
          </a:p>
          <a:p>
            <a:r>
              <a:rPr lang="en-GB" sz="2400" dirty="0">
                <a:cs typeface="Calibri"/>
              </a:rPr>
              <a:t>Confidence in engaging and having self control </a:t>
            </a:r>
          </a:p>
          <a:p>
            <a:r>
              <a:rPr lang="en-GB" sz="2400" dirty="0">
                <a:cs typeface="Calibri"/>
              </a:rPr>
              <a:t>having a great amount of knowledge to share</a:t>
            </a:r>
          </a:p>
          <a:p>
            <a:r>
              <a:rPr lang="en-GB" sz="2400" dirty="0">
                <a:cs typeface="Calibri"/>
              </a:rPr>
              <a:t>Showing great communication skills when providing an answer, an example would be in a interview </a:t>
            </a:r>
          </a:p>
          <a:p>
            <a:endParaRPr lang="en-GB" sz="2400" dirty="0">
              <a:cs typeface="Calibri"/>
            </a:endParaRPr>
          </a:p>
          <a:p>
            <a:pPr marL="0" indent="0">
              <a:buNone/>
            </a:pPr>
            <a:r>
              <a:rPr lang="en-GB" sz="2400" dirty="0">
                <a:cs typeface="Calibri"/>
              </a:rPr>
              <a:t>Having Industry skills such critical thinking, problem solving, teamwork work collaboration and professionalism and strong work ethic. </a:t>
            </a:r>
          </a:p>
          <a:p>
            <a:endParaRPr lang="en-ZW"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6598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EED1F-317C-0F2D-33F5-6BC014844F2A}"/>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cs typeface="Calibri Light"/>
              </a:rPr>
              <a:t>               </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Communication Skills</a:t>
            </a:r>
            <a:endParaRPr lang="en-ZW"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2984C7B-5C14-8431-974A-C5F45F7955A9}"/>
              </a:ext>
            </a:extLst>
          </p:cNvPr>
          <p:cNvSpPr>
            <a:spLocks noGrp="1"/>
          </p:cNvSpPr>
          <p:nvPr>
            <p:ph idx="1"/>
          </p:nvPr>
        </p:nvSpPr>
        <p:spPr>
          <a:xfrm>
            <a:off x="1066800" y="2014194"/>
            <a:ext cx="10058400" cy="3938550"/>
          </a:xfrm>
          <a:gradFill>
            <a:gsLst>
              <a:gs pos="0">
                <a:schemeClr val="bg2">
                  <a:lumMod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2700000" scaled="1"/>
          </a:gradFill>
        </p:spPr>
        <p:txBody>
          <a:bodyPr>
            <a:normAutofit/>
          </a:bodyPr>
          <a:lstStyle/>
          <a:p>
            <a:r>
              <a:rPr lang="en-GB" sz="2000" dirty="0">
                <a:latin typeface="Arial" panose="020B0604020202020204" pitchFamily="34" charset="0"/>
                <a:cs typeface="Arial" panose="020B0604020202020204" pitchFamily="34" charset="0"/>
              </a:rPr>
              <a:t>Enhances clinical results (both in terms of treatment and safety measures) and diagnostic precision.</a:t>
            </a:r>
          </a:p>
          <a:p>
            <a:r>
              <a:rPr lang="en-GB" sz="2000" dirty="0">
                <a:latin typeface="Arial" panose="020B0604020202020204" pitchFamily="34" charset="0"/>
                <a:cs typeface="Arial" panose="020B0604020202020204" pitchFamily="34" charset="0"/>
              </a:rPr>
              <a:t>Encourages more patient-</a:t>
            </a:r>
            <a:r>
              <a:rPr lang="en-GB" sz="2000" dirty="0" err="1">
                <a:latin typeface="Arial" panose="020B0604020202020204" pitchFamily="34" charset="0"/>
                <a:cs typeface="Arial" panose="020B0604020202020204" pitchFamily="34" charset="0"/>
              </a:rPr>
              <a:t>centered</a:t>
            </a:r>
            <a:r>
              <a:rPr lang="en-GB" sz="2000" dirty="0">
                <a:latin typeface="Arial" panose="020B0604020202020204" pitchFamily="34" charset="0"/>
                <a:cs typeface="Arial" panose="020B0604020202020204" pitchFamily="34" charset="0"/>
              </a:rPr>
              <a:t> treatment choices, </a:t>
            </a:r>
            <a:r>
              <a:rPr lang="en-GB" sz="2000" dirty="0">
                <a:cs typeface="Calibri"/>
              </a:rPr>
              <a:t>Reduces the risk of malpractice claims in healthcare settings (Howick et al, 2018)</a:t>
            </a:r>
            <a:endParaRPr lang="en-GB" sz="2000" dirty="0"/>
          </a:p>
          <a:p>
            <a:r>
              <a:rPr lang="en-GB" sz="2000" dirty="0">
                <a:latin typeface="Arial" panose="020B0604020202020204" pitchFamily="34" charset="0"/>
                <a:cs typeface="Arial" panose="020B0604020202020204" pitchFamily="34" charset="0"/>
              </a:rPr>
              <a:t>The National Health Service (NHS) Survey, in which 579 NHS service customers participated between 2017 and 2018, discovered 1155 unique "incidents of concern“ Uncertainty regarding when patients could eat, confusion about when they were scheduled for surgery, and unneeded missed meals. The National Institute for Health and Care Research. (2019).</a:t>
            </a:r>
            <a:endParaRPr lang="en-ZW"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8949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9A988-295E-C109-6744-1F5FD156FC7D}"/>
              </a:ext>
            </a:extLst>
          </p:cNvPr>
          <p:cNvSpPr>
            <a:spLocks noGrp="1"/>
          </p:cNvSpPr>
          <p:nvPr>
            <p:ph type="title"/>
          </p:nvPr>
        </p:nvSpPr>
        <p:spPr/>
        <p:txBody>
          <a:bodyPr/>
          <a:lstStyle/>
          <a:p>
            <a:r>
              <a:rPr lang="en-GB" sz="4000" dirty="0"/>
              <a:t>              </a:t>
            </a: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SWOT Analysis – Weakness </a:t>
            </a:r>
            <a:endParaRPr lang="en-ZW"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2EE069B-822E-BB76-B821-EA76B746E43F}"/>
              </a:ext>
            </a:extLst>
          </p:cNvPr>
          <p:cNvSpPr>
            <a:spLocks noGrp="1"/>
          </p:cNvSpPr>
          <p:nvPr>
            <p:ph idx="1"/>
          </p:nvPr>
        </p:nvSpPr>
        <p:spPr>
          <a:gradFill>
            <a:gsLst>
              <a:gs pos="0">
                <a:schemeClr val="bg2">
                  <a:lumMod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2700000" scaled="1"/>
          </a:gradFill>
        </p:spPr>
        <p:txBody>
          <a:bodyPr/>
          <a:lstStyle/>
          <a:p>
            <a:r>
              <a:rPr lang="en-GB" dirty="0"/>
              <a:t>Weaknesses are signs that show you where you must improve</a:t>
            </a:r>
          </a:p>
          <a:p>
            <a:r>
              <a:rPr lang="en-GB" dirty="0"/>
              <a:t>Weaknesses come with disadvantages as it prevents you from getting your achievements and looks unprofessional </a:t>
            </a:r>
          </a:p>
          <a:p>
            <a:r>
              <a:rPr lang="en-GB" dirty="0"/>
              <a:t>This also has a huge impact in the organisation if you are not being able to get everything done correctly </a:t>
            </a:r>
          </a:p>
          <a:p>
            <a:r>
              <a:rPr lang="en-GB" dirty="0"/>
              <a:t>Every business conducts a swot analysis to make sure the business is not failing </a:t>
            </a:r>
          </a:p>
          <a:p>
            <a:r>
              <a:rPr lang="en-GB" dirty="0"/>
              <a:t>Imagine you are a business manager, and you get put into a position where they ask you </a:t>
            </a:r>
            <a:r>
              <a:rPr lang="en-GB" b="1" dirty="0"/>
              <a:t>what advantages does your company lack?</a:t>
            </a:r>
          </a:p>
          <a:p>
            <a:r>
              <a:rPr lang="en-GB" dirty="0"/>
              <a:t>Everyone has a weakness which they must be overcome to be a part of a business</a:t>
            </a:r>
          </a:p>
          <a:p>
            <a:endParaRPr lang="en-ZW" dirty="0"/>
          </a:p>
        </p:txBody>
      </p:sp>
    </p:spTree>
    <p:extLst>
      <p:ext uri="{BB962C8B-B14F-4D97-AF65-F5344CB8AC3E}">
        <p14:creationId xmlns:p14="http://schemas.microsoft.com/office/powerpoint/2010/main" val="1164647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06555-4BFA-7DA4-7A48-E98966D23DEE}"/>
              </a:ext>
            </a:extLst>
          </p:cNvPr>
          <p:cNvSpPr>
            <a:spLocks noGrp="1"/>
          </p:cNvSpPr>
          <p:nvPr>
            <p:ph type="title"/>
          </p:nvPr>
        </p:nvSpPr>
        <p:spPr/>
        <p:txBody>
          <a:bodyPr/>
          <a:lstStyle/>
          <a:p>
            <a:r>
              <a:rPr lang="en-GB" dirty="0"/>
              <a:t>Weaknesses</a:t>
            </a:r>
          </a:p>
        </p:txBody>
      </p:sp>
      <p:sp>
        <p:nvSpPr>
          <p:cNvPr id="3" name="Content Placeholder 2">
            <a:extLst>
              <a:ext uri="{FF2B5EF4-FFF2-40B4-BE49-F238E27FC236}">
                <a16:creationId xmlns:a16="http://schemas.microsoft.com/office/drawing/2014/main" id="{44D83A8F-76A4-43EC-4D2F-FB1D3495FC03}"/>
              </a:ext>
            </a:extLst>
          </p:cNvPr>
          <p:cNvSpPr>
            <a:spLocks noGrp="1"/>
          </p:cNvSpPr>
          <p:nvPr>
            <p:ph idx="1"/>
          </p:nvPr>
        </p:nvSpPr>
        <p:spPr/>
        <p:txBody>
          <a:bodyPr/>
          <a:lstStyle/>
          <a:p>
            <a:r>
              <a:rPr lang="en-GB" dirty="0"/>
              <a:t>examples of weaknesses in a business:</a:t>
            </a:r>
          </a:p>
          <a:p>
            <a:r>
              <a:rPr lang="en-GB" dirty="0"/>
              <a:t>Having unmotivated employees: which has a huge impact on the company's look</a:t>
            </a:r>
          </a:p>
          <a:p>
            <a:r>
              <a:rPr lang="en-GB" dirty="0"/>
              <a:t>Not having the same skills as the business, you are competing with </a:t>
            </a:r>
          </a:p>
          <a:p>
            <a:r>
              <a:rPr lang="en-GB" dirty="0"/>
              <a:t>(</a:t>
            </a:r>
            <a:r>
              <a:rPr lang="en-GB" b="1" dirty="0"/>
              <a:t>jean </a:t>
            </a:r>
            <a:r>
              <a:rPr lang="en-GB" b="1" dirty="0" err="1"/>
              <a:t>piaget</a:t>
            </a:r>
            <a:r>
              <a:rPr lang="en-GB" dirty="0"/>
              <a:t>) proposed one of the most famous theories regarding cognitive development which she defines it as a process of how we think, she believes that our weaknesses have everything to do with our thinking, memory, judgement, observation and selective attention, since young age. </a:t>
            </a:r>
          </a:p>
          <a:p>
            <a:r>
              <a:rPr lang="en-GB" dirty="0"/>
              <a:t>Does everyone here agree or disagree with the statement and why? "everyone's weaknesses comes from a young age?" </a:t>
            </a:r>
          </a:p>
          <a:p>
            <a:r>
              <a:rPr lang="en-GB" dirty="0"/>
              <a:t>In my opinion I believe that there is no right or wrong answer as some people overcome their weakness over time and start improving </a:t>
            </a:r>
          </a:p>
          <a:p>
            <a:endParaRPr lang="en-GB" dirty="0"/>
          </a:p>
        </p:txBody>
      </p:sp>
    </p:spTree>
    <p:extLst>
      <p:ext uri="{BB962C8B-B14F-4D97-AF65-F5344CB8AC3E}">
        <p14:creationId xmlns:p14="http://schemas.microsoft.com/office/powerpoint/2010/main" val="676140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F6085-DA71-91DF-3B53-0FE73E9A9697}"/>
              </a:ext>
            </a:extLst>
          </p:cNvPr>
          <p:cNvSpPr>
            <a:spLocks noGrp="1"/>
          </p:cNvSpPr>
          <p:nvPr>
            <p:ph type="title"/>
          </p:nvPr>
        </p:nvSpPr>
        <p:spPr/>
        <p:txBody>
          <a:bodyPr/>
          <a:lstStyle/>
          <a:p>
            <a:r>
              <a:rPr lang="en-GB" dirty="0">
                <a:cs typeface="Calibri Light"/>
              </a:rPr>
              <a:t>                     </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Leadership Skills</a:t>
            </a:r>
            <a:endParaRPr lang="en-ZW"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3CB493E-65EA-EC32-14D0-9C8BCC61060E}"/>
              </a:ext>
            </a:extLst>
          </p:cNvPr>
          <p:cNvSpPr>
            <a:spLocks noGrp="1"/>
          </p:cNvSpPr>
          <p:nvPr>
            <p:ph idx="1"/>
          </p:nvPr>
        </p:nvSpPr>
        <p:spPr>
          <a:gradFill>
            <a:gsLst>
              <a:gs pos="0">
                <a:schemeClr val="bg2">
                  <a:lumMod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2700000" scaled="1"/>
          </a:gradFill>
        </p:spPr>
        <p:txBody>
          <a:bodyPr>
            <a:normAutofit/>
          </a:bodyPr>
          <a:lstStyle/>
          <a:p>
            <a:r>
              <a:rPr lang="en-GB" sz="2000" dirty="0">
                <a:latin typeface="Arial" panose="020B0604020202020204" pitchFamily="34" charset="0"/>
                <a:cs typeface="Arial" panose="020B0604020202020204" pitchFamily="34" charset="0"/>
              </a:rPr>
              <a:t>In order to foster "strong commitment to collaborative cross-team and cross-boundary working," leadership is crucial in any healthcare setting (Faculty of Medical Leadership and Management, 2015).</a:t>
            </a:r>
          </a:p>
          <a:p>
            <a:pPr marL="342900" indent="-342900">
              <a:buFont typeface="Arial"/>
              <a:buChar char="•"/>
            </a:pPr>
            <a:r>
              <a:rPr lang="en-GB" sz="2000" dirty="0">
                <a:latin typeface="Arial" panose="020B0604020202020204" pitchFamily="34" charset="0"/>
                <a:cs typeface="Arial" panose="020B0604020202020204" pitchFamily="34" charset="0"/>
              </a:rPr>
              <a:t>Encourages communication</a:t>
            </a:r>
            <a:endParaRPr lang="en-US" sz="2000" dirty="0">
              <a:latin typeface="Arial" panose="020B0604020202020204" pitchFamily="34" charset="0"/>
              <a:cs typeface="Arial" panose="020B0604020202020204" pitchFamily="34" charset="0"/>
            </a:endParaRPr>
          </a:p>
          <a:p>
            <a:pPr marL="342900" indent="-342900">
              <a:buFont typeface="Arial"/>
              <a:buChar char="•"/>
            </a:pPr>
            <a:r>
              <a:rPr lang="en-GB" sz="2000" dirty="0">
                <a:latin typeface="Arial" panose="020B0604020202020204" pitchFamily="34" charset="0"/>
                <a:cs typeface="Arial" panose="020B0604020202020204" pitchFamily="34" charset="0"/>
              </a:rPr>
              <a:t>Encourages sharing knowledge with other team members</a:t>
            </a:r>
          </a:p>
          <a:p>
            <a:pPr marL="342900" indent="-342900">
              <a:buFont typeface="Arial"/>
              <a:buChar char="•"/>
            </a:pPr>
            <a:r>
              <a:rPr lang="en-GB" sz="2000" dirty="0">
                <a:latin typeface="Arial" panose="020B0604020202020204" pitchFamily="34" charset="0"/>
                <a:cs typeface="Arial" panose="020B0604020202020204" pitchFamily="34" charset="0"/>
              </a:rPr>
              <a:t>Reducing the 'level of complexity within healthcare organisations' </a:t>
            </a:r>
          </a:p>
          <a:p>
            <a:pPr marL="342900" indent="-342900">
              <a:buFont typeface="Arial"/>
              <a:buChar char="•"/>
            </a:pPr>
            <a:r>
              <a:rPr lang="en-GB" sz="2000" dirty="0">
                <a:latin typeface="Arial" panose="020B0604020202020204" pitchFamily="34" charset="0"/>
                <a:cs typeface="Arial" panose="020B0604020202020204" pitchFamily="34" charset="0"/>
              </a:rPr>
              <a:t>'Enhances healthcare management' (Al-Sawai, 2013)</a:t>
            </a:r>
          </a:p>
          <a:p>
            <a:endParaRPr lang="en-ZW"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7360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249C3-4CAD-92C9-2342-C4FB679E9AB3}"/>
              </a:ext>
            </a:extLst>
          </p:cNvPr>
          <p:cNvSpPr>
            <a:spLocks noGrp="1"/>
          </p:cNvSpPr>
          <p:nvPr>
            <p:ph type="title"/>
          </p:nvPr>
        </p:nvSpPr>
        <p:spPr/>
        <p:txBody>
          <a:bodyPr/>
          <a:lstStyle/>
          <a:p>
            <a:r>
              <a:rPr lang="en-GB" dirty="0">
                <a:cs typeface="Calibri Light"/>
              </a:rPr>
              <a:t>                     </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Opportunities </a:t>
            </a:r>
            <a:endParaRPr lang="en-ZW"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3E4EFA5-7CD1-3A3A-E611-A68BAE734F86}"/>
              </a:ext>
            </a:extLst>
          </p:cNvPr>
          <p:cNvSpPr>
            <a:spLocks noGrp="1"/>
          </p:cNvSpPr>
          <p:nvPr>
            <p:ph idx="1"/>
          </p:nvPr>
        </p:nvSpPr>
        <p:spPr>
          <a:xfrm>
            <a:off x="903269" y="2092846"/>
            <a:ext cx="10385461" cy="3849624"/>
          </a:xfrm>
          <a:gradFill>
            <a:gsLst>
              <a:gs pos="0">
                <a:schemeClr val="bg2">
                  <a:lumMod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2700000" scaled="1"/>
          </a:gradFill>
        </p:spPr>
        <p:txBody>
          <a:bodyPr>
            <a:normAutofit/>
          </a:bodyPr>
          <a:lstStyle/>
          <a:p>
            <a:r>
              <a:rPr lang="en-GB" sz="2000" kern="100" dirty="0">
                <a:effectLst/>
                <a:latin typeface="Arial" panose="020B0604020202020204" pitchFamily="34" charset="0"/>
                <a:ea typeface="Calibri" panose="020F0502020204030204" pitchFamily="34" charset="0"/>
                <a:cs typeface="Arial" panose="020B0604020202020204" pitchFamily="34" charset="0"/>
              </a:rPr>
              <a:t>Raeburn (2022) claims that prospects discovered through SWOT analysis were based on the individual's current strengths and weaknesses, together with any outside activities that would be able to put them in a competitive position. This may change depending on the areas where there is room for improvement that were not covered by the first two sections of the analysis.</a:t>
            </a:r>
            <a:endParaRPr lang="en-ZW" sz="20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Possibilities from actual medical interviews:</a:t>
            </a:r>
          </a:p>
          <a:p>
            <a:r>
              <a:rPr lang="en-GB" sz="2000" dirty="0">
                <a:latin typeface="Arial" panose="020B0604020202020204" pitchFamily="34" charset="0"/>
                <a:cs typeface="Arial" panose="020B0604020202020204" pitchFamily="34" charset="0"/>
              </a:rPr>
              <a:t>new position Collaborate with numerous seasoned health specialists, Improve one's own abilities, such as leadership, communication, and problem-solving. Advance to more specialised or advanced positions, such as management, research, or teaching (NHS Health Careers, 2018).</a:t>
            </a:r>
            <a:endParaRPr lang="en-ZW"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3071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0828D-AD35-1837-2CC5-336591843390}"/>
              </a:ext>
            </a:extLst>
          </p:cNvPr>
          <p:cNvSpPr>
            <a:spLocks noGrp="1"/>
          </p:cNvSpPr>
          <p:nvPr>
            <p:ph type="title"/>
          </p:nvPr>
        </p:nvSpPr>
        <p:spPr/>
        <p:txBody>
          <a:bodyPr/>
          <a:lstStyle/>
          <a:p>
            <a:r>
              <a:rPr lang="en-GB" sz="4000" dirty="0"/>
              <a:t>               </a:t>
            </a: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SWOT Analysis - Threats</a:t>
            </a:r>
            <a:endParaRPr lang="en-ZW"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FE94C94-9E6A-8231-3992-ABC95D8CFB23}"/>
              </a:ext>
            </a:extLst>
          </p:cNvPr>
          <p:cNvSpPr>
            <a:spLocks noGrp="1"/>
          </p:cNvSpPr>
          <p:nvPr>
            <p:ph idx="1"/>
          </p:nvPr>
        </p:nvSpPr>
        <p:spPr>
          <a:gradFill>
            <a:gsLst>
              <a:gs pos="0">
                <a:schemeClr val="bg2">
                  <a:lumMod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2700000" scaled="1"/>
          </a:gradFill>
        </p:spPr>
        <p:txBody>
          <a:bodyPr/>
          <a:lstStyle/>
          <a:p>
            <a:pPr marL="0" indent="0">
              <a:buNone/>
            </a:pPr>
            <a:r>
              <a:rPr lang="en-GB" sz="2000" dirty="0">
                <a:latin typeface="Arial" panose="020B0604020202020204" pitchFamily="34" charset="0"/>
                <a:cs typeface="Arial" panose="020B0604020202020204" pitchFamily="34" charset="0"/>
              </a:rPr>
              <a:t>Competition from other applicants</a:t>
            </a:r>
          </a:p>
          <a:p>
            <a:pPr marL="742950" lvl="1" indent="-285750">
              <a:buFont typeface="Arial"/>
              <a:buChar char="•"/>
            </a:pPr>
            <a:r>
              <a:rPr lang="en-GB" sz="2000" dirty="0">
                <a:latin typeface="Arial" panose="020B0604020202020204" pitchFamily="34" charset="0"/>
                <a:cs typeface="Arial" panose="020B0604020202020204" pitchFamily="34" charset="0"/>
              </a:rPr>
              <a:t>May have more experience/qualifications</a:t>
            </a:r>
          </a:p>
          <a:p>
            <a:pPr marL="742950" lvl="1" indent="-285750">
              <a:buFont typeface="Arial"/>
              <a:buChar char="•"/>
            </a:pPr>
            <a:r>
              <a:rPr lang="en-GB" sz="2000" dirty="0">
                <a:latin typeface="Arial" panose="020B0604020202020204" pitchFamily="34" charset="0"/>
                <a:cs typeface="Arial" panose="020B0604020202020204" pitchFamily="34" charset="0"/>
              </a:rPr>
              <a:t>May be better prepared for the interview</a:t>
            </a:r>
          </a:p>
          <a:p>
            <a:pPr marL="742950" lvl="1" indent="-285750">
              <a:buFont typeface="Arial"/>
              <a:buChar char="•"/>
            </a:pPr>
            <a:r>
              <a:rPr lang="en-GB" sz="2000" dirty="0">
                <a:latin typeface="Arial" panose="020B0604020202020204" pitchFamily="34" charset="0"/>
                <a:cs typeface="Arial" panose="020B0604020202020204" pitchFamily="34" charset="0"/>
              </a:rPr>
              <a:t>May have a more suitable skillset</a:t>
            </a:r>
          </a:p>
          <a:p>
            <a:pPr marL="0" indent="0">
              <a:buNone/>
            </a:pPr>
            <a:r>
              <a:rPr lang="en-GB" sz="2000" dirty="0">
                <a:latin typeface="Arial" panose="020B0604020202020204" pitchFamily="34" charset="0"/>
                <a:cs typeface="Arial" panose="020B0604020202020204" pitchFamily="34" charset="0"/>
              </a:rPr>
              <a:t>How to mitigate this threat:</a:t>
            </a:r>
          </a:p>
          <a:p>
            <a:pPr marL="742950" lvl="1" indent="-285750">
              <a:buFont typeface="Arial"/>
              <a:buChar char="•"/>
            </a:pPr>
            <a:r>
              <a:rPr lang="en-GB" sz="2000" dirty="0">
                <a:latin typeface="Arial" panose="020B0604020202020204" pitchFamily="34" charset="0"/>
                <a:cs typeface="Arial" panose="020B0604020202020204" pitchFamily="34" charset="0"/>
              </a:rPr>
              <a:t>Ensure a full understanding of the job role you are applying for</a:t>
            </a:r>
          </a:p>
          <a:p>
            <a:pPr marL="742950" lvl="1" indent="-285750">
              <a:buFont typeface="Arial"/>
              <a:buChar char="•"/>
            </a:pPr>
            <a:r>
              <a:rPr lang="en-GB" sz="2000" dirty="0">
                <a:latin typeface="Arial" panose="020B0604020202020204" pitchFamily="34" charset="0"/>
                <a:cs typeface="Arial" panose="020B0604020202020204" pitchFamily="34" charset="0"/>
              </a:rPr>
              <a:t>Ensure you have the necessary skills and experience</a:t>
            </a:r>
          </a:p>
          <a:p>
            <a:pPr marL="742950" lvl="1" indent="-285750">
              <a:buFont typeface="Arial"/>
              <a:buChar char="•"/>
            </a:pPr>
            <a:r>
              <a:rPr lang="en-GB" sz="2000" dirty="0">
                <a:latin typeface="Arial" panose="020B0604020202020204" pitchFamily="34" charset="0"/>
                <a:cs typeface="Arial" panose="020B0604020202020204" pitchFamily="34" charset="0"/>
              </a:rPr>
              <a:t>Prepare answers to questions about skills and experience (O'Rourke, 2020).</a:t>
            </a:r>
          </a:p>
          <a:p>
            <a:endParaRPr lang="en-ZW" dirty="0"/>
          </a:p>
        </p:txBody>
      </p:sp>
    </p:spTree>
    <p:extLst>
      <p:ext uri="{BB962C8B-B14F-4D97-AF65-F5344CB8AC3E}">
        <p14:creationId xmlns:p14="http://schemas.microsoft.com/office/powerpoint/2010/main" val="7866495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FB237-FF40-2483-AAB8-5429367B13BB}"/>
              </a:ext>
            </a:extLst>
          </p:cNvPr>
          <p:cNvSpPr>
            <a:spLocks noGrp="1"/>
          </p:cNvSpPr>
          <p:nvPr>
            <p:ph type="title"/>
          </p:nvPr>
        </p:nvSpPr>
        <p:spPr/>
        <p:txBody>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SWOT Analysis - Threats</a:t>
            </a:r>
            <a:endParaRPr lang="en-GB" dirty="0"/>
          </a:p>
        </p:txBody>
      </p:sp>
      <p:sp>
        <p:nvSpPr>
          <p:cNvPr id="3" name="Content Placeholder 2">
            <a:extLst>
              <a:ext uri="{FF2B5EF4-FFF2-40B4-BE49-F238E27FC236}">
                <a16:creationId xmlns:a16="http://schemas.microsoft.com/office/drawing/2014/main" id="{A8CF07A5-F17D-B979-7E97-BF6F7B641085}"/>
              </a:ext>
            </a:extLst>
          </p:cNvPr>
          <p:cNvSpPr>
            <a:spLocks noGrp="1"/>
          </p:cNvSpPr>
          <p:nvPr>
            <p:ph idx="1"/>
          </p:nvPr>
        </p:nvSpPr>
        <p:spPr/>
        <p:txBody>
          <a:bodyPr/>
          <a:lstStyle/>
          <a:p>
            <a:pPr algn="just">
              <a:lnSpc>
                <a:spcPct val="150000"/>
              </a:lnSpc>
            </a:pPr>
            <a:r>
              <a:rPr lang="en-GB" sz="1800" dirty="0"/>
              <a:t>Fear of the interview stems from worries that the next applicant will do better or may possess the greatest credentials and more talents than I do.</a:t>
            </a:r>
          </a:p>
          <a:p>
            <a:pPr algn="just">
              <a:lnSpc>
                <a:spcPct val="150000"/>
              </a:lnSpc>
            </a:pPr>
            <a:r>
              <a:rPr lang="en-GB" sz="1800" dirty="0"/>
              <a:t>Using racial slurs as an example, workplace bullying can lead to low self-esteem.</a:t>
            </a:r>
          </a:p>
          <a:p>
            <a:pPr algn="just">
              <a:lnSpc>
                <a:spcPct val="150000"/>
              </a:lnSpc>
            </a:pPr>
            <a:r>
              <a:rPr lang="en-GB" sz="1800" dirty="0"/>
              <a:t>I'm afraid I won't be able to manage work and life. </a:t>
            </a:r>
          </a:p>
          <a:p>
            <a:pPr algn="just">
              <a:lnSpc>
                <a:spcPct val="150000"/>
              </a:lnSpc>
            </a:pPr>
            <a:endParaRPr lang="en-GB" sz="1800" dirty="0"/>
          </a:p>
          <a:p>
            <a:pPr algn="just">
              <a:lnSpc>
                <a:spcPct val="150000"/>
              </a:lnSpc>
            </a:pPr>
            <a:r>
              <a:rPr lang="en-GB" sz="1800" dirty="0" err="1"/>
              <a:t>Gurel</a:t>
            </a:r>
            <a:r>
              <a:rPr lang="en-GB" sz="1800" dirty="0"/>
              <a:t> (2017) claims that are based on situations that show actualization based on behaviour. Given that this is associated with the circumstances' undesirable characteristics. It has negative aspects as a result, some of which could have been prevented.</a:t>
            </a:r>
          </a:p>
          <a:p>
            <a:endParaRPr lang="en-GB" dirty="0"/>
          </a:p>
        </p:txBody>
      </p:sp>
    </p:spTree>
    <p:extLst>
      <p:ext uri="{BB962C8B-B14F-4D97-AF65-F5344CB8AC3E}">
        <p14:creationId xmlns:p14="http://schemas.microsoft.com/office/powerpoint/2010/main" val="388136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C78CE-FA73-674D-55E7-E77AEA937045}"/>
              </a:ext>
            </a:extLst>
          </p:cNvPr>
          <p:cNvSpPr>
            <a:spLocks noGrp="1"/>
          </p:cNvSpPr>
          <p:nvPr>
            <p:ph type="title"/>
          </p:nvPr>
        </p:nvSpPr>
        <p:spPr/>
        <p:txBody>
          <a:bodyPr/>
          <a:lstStyle/>
          <a:p>
            <a:r>
              <a:rPr lang="en-GB" dirty="0">
                <a:cs typeface="Calibri Light"/>
              </a:rPr>
              <a:t>                          </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endParaRPr lang="en-ZW"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1BBAE17-5532-CCB6-6798-403AF1DF4217}"/>
              </a:ext>
            </a:extLst>
          </p:cNvPr>
          <p:cNvSpPr>
            <a:spLocks noGrp="1"/>
          </p:cNvSpPr>
          <p:nvPr>
            <p:ph idx="1"/>
          </p:nvPr>
        </p:nvSpPr>
        <p:spPr>
          <a:xfrm>
            <a:off x="842481" y="1839074"/>
            <a:ext cx="10695397" cy="4113670"/>
          </a:xfrm>
          <a:gradFill>
            <a:gsLst>
              <a:gs pos="0">
                <a:schemeClr val="bg2">
                  <a:lumMod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2700000" scaled="1"/>
          </a:gradFill>
        </p:spPr>
        <p:txBody>
          <a:bodyPr>
            <a:normAutofit fontScale="55000" lnSpcReduction="20000"/>
          </a:bodyPr>
          <a:lstStyle/>
          <a:p>
            <a:r>
              <a:rPr lang="en-GB" sz="1600" dirty="0">
                <a:cs typeface="Calibri"/>
              </a:rPr>
              <a:t>Al-Sawai (2013), ‘</a:t>
            </a:r>
            <a:r>
              <a:rPr lang="en-GB" sz="1600" i="1" dirty="0">
                <a:cs typeface="Calibri"/>
              </a:rPr>
              <a:t>Leadership of Healthcare Professionals: Where Do We Stand?</a:t>
            </a:r>
            <a:r>
              <a:rPr lang="en-GB" sz="1600" dirty="0">
                <a:cs typeface="Calibri"/>
              </a:rPr>
              <a:t>’, </a:t>
            </a:r>
            <a:r>
              <a:rPr lang="en-GB" sz="1600" dirty="0" err="1">
                <a:cs typeface="Calibri"/>
              </a:rPr>
              <a:t>p.g.</a:t>
            </a:r>
            <a:r>
              <a:rPr lang="en-GB" sz="1600" dirty="0">
                <a:cs typeface="Calibri"/>
              </a:rPr>
              <a:t> 285-287, Oman Medical Journal</a:t>
            </a:r>
          </a:p>
          <a:p>
            <a:r>
              <a:rPr lang="en-GB" sz="1600" dirty="0">
                <a:effectLst/>
                <a:latin typeface="Times New Roman"/>
                <a:ea typeface="DengXian"/>
                <a:cs typeface="Times New Roman"/>
              </a:rPr>
              <a:t>Fine, G. L. (2009) The Swot Analysis: Using your Strength to overcome Weaknesses, Using Opportunities to overcome Threats.</a:t>
            </a:r>
            <a:r>
              <a:rPr lang="en-GB" sz="1600" dirty="0">
                <a:latin typeface="Times New Roman"/>
                <a:ea typeface="DengXian"/>
                <a:cs typeface="Times New Roman"/>
              </a:rPr>
              <a:t> </a:t>
            </a:r>
            <a:endParaRPr lang="en-GB" sz="1600" dirty="0">
              <a:effectLst/>
              <a:latin typeface="Times New Roman" panose="02020603050405020304" pitchFamily="18" charset="0"/>
              <a:ea typeface="DengXian" panose="02010600030101010101" pitchFamily="2" charset="-122"/>
              <a:cs typeface="Times New Roman" panose="02020603050405020304" pitchFamily="18" charset="0"/>
            </a:endParaRPr>
          </a:p>
          <a:p>
            <a:r>
              <a:rPr lang="en-GB" sz="1600" dirty="0" err="1">
                <a:cs typeface="Calibri"/>
              </a:rPr>
              <a:t>Gurel</a:t>
            </a:r>
            <a:r>
              <a:rPr lang="en-GB" sz="1600" dirty="0">
                <a:cs typeface="Calibri"/>
              </a:rPr>
              <a:t>, E. (2017) (PDF) SWOT ANALYSIS: A theoretical review – </a:t>
            </a:r>
            <a:r>
              <a:rPr lang="en-GB" sz="1600" dirty="0" err="1">
                <a:cs typeface="Calibri"/>
              </a:rPr>
              <a:t>researchgate</a:t>
            </a:r>
            <a:r>
              <a:rPr lang="en-GB" sz="1600" dirty="0">
                <a:cs typeface="Calibri"/>
              </a:rPr>
              <a:t>. Available at: </a:t>
            </a:r>
            <a:r>
              <a:rPr lang="en-GB" sz="1600" dirty="0">
                <a:cs typeface="Calibri"/>
                <a:hlinkClick r:id="rId2"/>
              </a:rPr>
              <a:t>https://www.researchgate.net/publication/319367788-SWOT-ANALYSIS-A-THEORETICAL-REVIEW</a:t>
            </a:r>
            <a:r>
              <a:rPr lang="en-GB" sz="1600" dirty="0">
                <a:cs typeface="Calibri"/>
              </a:rPr>
              <a:t> (Accessed: April 26</a:t>
            </a:r>
            <a:r>
              <a:rPr lang="en-GB" sz="1600" baseline="30000" dirty="0">
                <a:cs typeface="Calibri"/>
              </a:rPr>
              <a:t>th 2023).</a:t>
            </a:r>
            <a:endParaRPr lang="en-GB" sz="1600" dirty="0">
              <a:cs typeface="Calibri"/>
            </a:endParaRPr>
          </a:p>
          <a:p>
            <a:r>
              <a:rPr lang="en-GB" sz="1600" dirty="0">
                <a:cs typeface="Calibri"/>
              </a:rPr>
              <a:t>Faculty of Medical Leadership and Management (2015), ‘</a:t>
            </a:r>
            <a:r>
              <a:rPr lang="en-GB" sz="1600" i="1" dirty="0">
                <a:cs typeface="Calibri"/>
              </a:rPr>
              <a:t>Leadership and Leadership Development in Health Care: The Evidence Base’, </a:t>
            </a:r>
            <a:r>
              <a:rPr lang="en-GB" sz="1600" dirty="0">
                <a:cs typeface="Calibri"/>
              </a:rPr>
              <a:t>available at: </a:t>
            </a:r>
            <a:r>
              <a:rPr lang="en-GB" sz="1600" u="sng" dirty="0">
                <a:solidFill>
                  <a:srgbClr val="0563C1"/>
                </a:solidFill>
                <a:cs typeface="Calibri"/>
                <a:hlinkClick r:id="rId3"/>
              </a:rPr>
              <a:t>https://www.kingsfund.org.uk/sites/default/files/field/field_publication_file/leadership-leadership-development-health-care-feb-2015.pdf</a:t>
            </a:r>
            <a:r>
              <a:rPr lang="en-GB" sz="1600" dirty="0">
                <a:cs typeface="Calibri"/>
              </a:rPr>
              <a:t> (Accessed: 17</a:t>
            </a:r>
            <a:r>
              <a:rPr lang="en-GB" sz="1600" baseline="30000" dirty="0">
                <a:cs typeface="Calibri"/>
              </a:rPr>
              <a:t>th</a:t>
            </a:r>
            <a:r>
              <a:rPr lang="en-GB" sz="1600" dirty="0">
                <a:cs typeface="Calibri"/>
              </a:rPr>
              <a:t> of April, 2023)</a:t>
            </a:r>
          </a:p>
          <a:p>
            <a:r>
              <a:rPr lang="en-GB" sz="1600" dirty="0">
                <a:cs typeface="Calibri"/>
              </a:rPr>
              <a:t>Howick, J., </a:t>
            </a:r>
            <a:r>
              <a:rPr lang="en-GB" sz="1600" dirty="0" err="1">
                <a:cs typeface="Calibri"/>
              </a:rPr>
              <a:t>Moscrop</a:t>
            </a:r>
            <a:r>
              <a:rPr lang="en-GB" sz="1600" dirty="0">
                <a:cs typeface="Calibri"/>
              </a:rPr>
              <a:t>, A., </a:t>
            </a:r>
            <a:r>
              <a:rPr lang="en-GB" sz="1600" dirty="0" err="1">
                <a:cs typeface="Calibri"/>
              </a:rPr>
              <a:t>Onakpoya</a:t>
            </a:r>
            <a:r>
              <a:rPr lang="en-GB" sz="1600" dirty="0">
                <a:cs typeface="Calibri"/>
              </a:rPr>
              <a:t>, I. (2018), ‘</a:t>
            </a:r>
            <a:r>
              <a:rPr lang="en-GB" sz="1600" i="1" dirty="0">
                <a:cs typeface="Calibri"/>
              </a:rPr>
              <a:t>Effects of empathic communication in healthcare consultations: a systematic review and meta-analysis</a:t>
            </a:r>
            <a:r>
              <a:rPr lang="en-GB" sz="1600" dirty="0">
                <a:cs typeface="Calibri"/>
              </a:rPr>
              <a:t>', vol. 111, issue 7, Journal of Royal Society of Medicine</a:t>
            </a:r>
          </a:p>
          <a:p>
            <a:r>
              <a:rPr lang="en-GB" sz="1600" dirty="0">
                <a:cs typeface="Calibri"/>
              </a:rPr>
              <a:t>O’Rourke (2020), Hays, ‘How to use a SWOT analysis to pass your interview’, available at: </a:t>
            </a:r>
            <a:r>
              <a:rPr lang="en-GB" sz="1600" u="sng" dirty="0">
                <a:solidFill>
                  <a:srgbClr val="0563C1"/>
                </a:solidFill>
                <a:cs typeface="Calibri"/>
                <a:hlinkClick r:id="rId4"/>
              </a:rPr>
              <a:t>https://social.hays.com/2016/04/26/how-to-use-a-swot-analysis-to-pass-your-interview/</a:t>
            </a:r>
            <a:r>
              <a:rPr lang="en-GB" sz="1600" dirty="0">
                <a:cs typeface="Calibri"/>
              </a:rPr>
              <a:t> (Accessed: 11</a:t>
            </a:r>
            <a:r>
              <a:rPr lang="en-GB" sz="1600" baseline="30000" dirty="0">
                <a:cs typeface="Calibri"/>
              </a:rPr>
              <a:t>th</a:t>
            </a:r>
            <a:r>
              <a:rPr lang="en-GB" sz="1600" dirty="0">
                <a:cs typeface="Calibri"/>
              </a:rPr>
              <a:t> of April, 2023)</a:t>
            </a:r>
          </a:p>
          <a:p>
            <a:r>
              <a:rPr lang="en-GB" sz="1600" dirty="0">
                <a:cs typeface="Calibri"/>
              </a:rPr>
              <a:t>National Institute for Health and Care Research (2019), ‘</a:t>
            </a:r>
            <a:r>
              <a:rPr lang="en-GB" sz="1600" i="1" dirty="0">
                <a:cs typeface="Calibri"/>
              </a:rPr>
              <a:t>Communication problems are top of patients’ concerns about hospital care</a:t>
            </a:r>
            <a:r>
              <a:rPr lang="en-GB" sz="1600" dirty="0">
                <a:cs typeface="Calibri"/>
              </a:rPr>
              <a:t>’, available at: </a:t>
            </a:r>
            <a:r>
              <a:rPr lang="en-GB" sz="1600" u="sng" dirty="0">
                <a:solidFill>
                  <a:srgbClr val="0563C1"/>
                </a:solidFill>
                <a:cs typeface="Calibri"/>
                <a:hlinkClick r:id="rId5"/>
              </a:rPr>
              <a:t>https://evidence.nihr.ac.uk/alert/communication-problems-are-top-of-patients-concerns-about-hospital-care/</a:t>
            </a:r>
            <a:r>
              <a:rPr lang="en-GB" sz="1600" dirty="0">
                <a:cs typeface="Calibri"/>
              </a:rPr>
              <a:t> (Accessed: 17</a:t>
            </a:r>
            <a:r>
              <a:rPr lang="en-GB" sz="1600" baseline="30000" dirty="0">
                <a:cs typeface="Calibri"/>
              </a:rPr>
              <a:t>th</a:t>
            </a:r>
            <a:r>
              <a:rPr lang="en-GB" sz="1600" dirty="0">
                <a:cs typeface="Calibri"/>
              </a:rPr>
              <a:t> of April, 2023)</a:t>
            </a:r>
          </a:p>
          <a:p>
            <a:r>
              <a:rPr lang="en-GB" sz="1600" dirty="0">
                <a:cs typeface="Calibri"/>
              </a:rPr>
              <a:t>NHS Health Careers (2018), ‘</a:t>
            </a:r>
            <a:r>
              <a:rPr lang="en-GB" sz="1600" i="1" dirty="0">
                <a:cs typeface="Calibri"/>
              </a:rPr>
              <a:t>Explore Roles: Midwifery</a:t>
            </a:r>
            <a:r>
              <a:rPr lang="en-GB" sz="1600" dirty="0">
                <a:cs typeface="Calibri"/>
              </a:rPr>
              <a:t>’, available at: </a:t>
            </a:r>
            <a:r>
              <a:rPr lang="en-GB" sz="1600" u="sng" dirty="0">
                <a:solidFill>
                  <a:srgbClr val="0563C1"/>
                </a:solidFill>
                <a:cs typeface="Calibri"/>
                <a:hlinkClick r:id="rId6"/>
              </a:rPr>
              <a:t>https://www.healthcareers.nhs.uk/explore-roles/midwifery</a:t>
            </a:r>
            <a:r>
              <a:rPr lang="en-GB" sz="1600" dirty="0">
                <a:cs typeface="Calibri"/>
              </a:rPr>
              <a:t> (Accessed: 11</a:t>
            </a:r>
            <a:r>
              <a:rPr lang="en-GB" sz="1600" baseline="30000" dirty="0">
                <a:cs typeface="Calibri"/>
              </a:rPr>
              <a:t>th</a:t>
            </a:r>
            <a:r>
              <a:rPr lang="en-GB" sz="1600" dirty="0">
                <a:cs typeface="Calibri"/>
              </a:rPr>
              <a:t> of April, 2023)</a:t>
            </a:r>
          </a:p>
          <a:p>
            <a:r>
              <a:rPr lang="en-GB" sz="1600" dirty="0">
                <a:cs typeface="Calibri"/>
              </a:rPr>
              <a:t>Encyclopaedia of industrial and organisational psychology (2007) job characteristic theory </a:t>
            </a:r>
            <a:r>
              <a:rPr lang="en-GB" sz="1600" dirty="0" err="1">
                <a:cs typeface="Calibri"/>
              </a:rPr>
              <a:t>pg</a:t>
            </a:r>
            <a:r>
              <a:rPr lang="en-GB" sz="1600" dirty="0">
                <a:cs typeface="Calibri"/>
              </a:rPr>
              <a:t> 385 </a:t>
            </a:r>
            <a:r>
              <a:rPr lang="en-GB" sz="1600" dirty="0">
                <a:cs typeface="Calibri"/>
                <a:hlinkClick r:id="rId7"/>
              </a:rPr>
              <a:t>https://books.google.co.uk/books?id=fKk5DQAAQBAJ&amp;pg=PT423&amp;dq=strength+characteristics+skills+in+industry&amp;hl=en&amp;newbks=1&amp;newbks_redir=0&amp;source=gb_mobile_search&amp;ovdme=1&amp;sa=X&amp;ved=2ahUKEwiH56ak78j</a:t>
            </a:r>
            <a:r>
              <a:rPr lang="en-GB" sz="1000" dirty="0">
                <a:cs typeface="Calibri"/>
                <a:hlinkClick r:id="rId7"/>
              </a:rPr>
              <a:t>-AhVSfMAKHab6A90Q6AF6BAgDEAM</a:t>
            </a:r>
          </a:p>
          <a:p>
            <a:r>
              <a:rPr lang="en-GB" sz="1800" dirty="0" err="1">
                <a:solidFill>
                  <a:srgbClr val="000000"/>
                </a:solidFill>
                <a:ea typeface="+mn-lt"/>
                <a:cs typeface="+mn-lt"/>
              </a:rPr>
              <a:t>Alahmad</a:t>
            </a:r>
            <a:r>
              <a:rPr lang="en-GB" sz="1800" dirty="0">
                <a:solidFill>
                  <a:srgbClr val="000000"/>
                </a:solidFill>
                <a:ea typeface="+mn-lt"/>
                <a:cs typeface="+mn-lt"/>
              </a:rPr>
              <a:t>, Mana. The Role of Form–Focused Instruction on Foreign Language Learners. </a:t>
            </a:r>
            <a:endParaRPr lang="en-GB" sz="1800" dirty="0">
              <a:solidFill>
                <a:srgbClr val="404040"/>
              </a:solidFill>
              <a:ea typeface="+mn-lt"/>
              <a:cs typeface="Calibri"/>
            </a:endParaRPr>
          </a:p>
          <a:p>
            <a:r>
              <a:rPr lang="en-GB" sz="1800" dirty="0">
                <a:solidFill>
                  <a:srgbClr val="000000"/>
                </a:solidFill>
                <a:ea typeface="+mn-lt"/>
                <a:cs typeface="+mn-lt"/>
              </a:rPr>
              <a:t>Budapest International Research and Critics in Linguistics and Education (</a:t>
            </a:r>
            <a:r>
              <a:rPr lang="en-GB" sz="1800" dirty="0" err="1">
                <a:solidFill>
                  <a:srgbClr val="000000"/>
                </a:solidFill>
                <a:ea typeface="+mn-lt"/>
                <a:cs typeface="+mn-lt"/>
              </a:rPr>
              <a:t>BirLE</a:t>
            </a:r>
            <a:r>
              <a:rPr lang="en-GB" sz="1800" dirty="0">
                <a:solidFill>
                  <a:srgbClr val="000000"/>
                </a:solidFill>
                <a:ea typeface="+mn-lt"/>
                <a:cs typeface="+mn-lt"/>
              </a:rPr>
              <a:t>) </a:t>
            </a:r>
            <a:endParaRPr lang="en-GB" sz="1800" dirty="0"/>
          </a:p>
          <a:p>
            <a:r>
              <a:rPr lang="en-GB" sz="1800" dirty="0">
                <a:solidFill>
                  <a:srgbClr val="000000"/>
                </a:solidFill>
                <a:ea typeface="+mn-lt"/>
                <a:cs typeface="+mn-lt"/>
              </a:rPr>
              <a:t>Journal Volume 2, No 4, November 2019, Page: 44-53 e-ISSN: 2655-1470 (Online), p-</a:t>
            </a:r>
            <a:endParaRPr lang="en-GB" sz="1800" dirty="0"/>
          </a:p>
          <a:p>
            <a:r>
              <a:rPr lang="en-GB" sz="1800" dirty="0">
                <a:solidFill>
                  <a:srgbClr val="000000"/>
                </a:solidFill>
                <a:ea typeface="+mn-lt"/>
                <a:cs typeface="+mn-lt"/>
              </a:rPr>
              <a:t>ISSN: 2655-2647 (Print) </a:t>
            </a:r>
            <a:r>
              <a:rPr lang="en-GB" sz="1800" dirty="0">
                <a:solidFill>
                  <a:srgbClr val="000000"/>
                </a:solidFill>
                <a:ea typeface="+mn-lt"/>
                <a:cs typeface="+mn-lt"/>
                <a:hlinkClick r:id="rId8"/>
              </a:rPr>
              <a:t>www.bircu-journal.com/index.php/birle</a:t>
            </a:r>
            <a:endParaRPr lang="en-GB" sz="1800" dirty="0"/>
          </a:p>
          <a:p>
            <a:endParaRPr lang="en-ZW" dirty="0"/>
          </a:p>
        </p:txBody>
      </p:sp>
    </p:spTree>
    <p:extLst>
      <p:ext uri="{BB962C8B-B14F-4D97-AF65-F5344CB8AC3E}">
        <p14:creationId xmlns:p14="http://schemas.microsoft.com/office/powerpoint/2010/main" val="6690959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6">
    <a:dk1>
      <a:sysClr val="windowText" lastClr="000000"/>
    </a:dk1>
    <a:lt1>
      <a:sysClr val="window" lastClr="FFFFFF"/>
    </a:lt1>
    <a:dk2>
      <a:srgbClr val="121316"/>
    </a:dk2>
    <a:lt2>
      <a:srgbClr val="FEFCF7"/>
    </a:lt2>
    <a:accent1>
      <a:srgbClr val="8394A4"/>
    </a:accent1>
    <a:accent2>
      <a:srgbClr val="65739F"/>
    </a:accent2>
    <a:accent3>
      <a:srgbClr val="B2AC8A"/>
    </a:accent3>
    <a:accent4>
      <a:srgbClr val="879BB3"/>
    </a:accent4>
    <a:accent5>
      <a:srgbClr val="D7B579"/>
    </a:accent5>
    <a:accent6>
      <a:srgbClr val="8A9B89"/>
    </a:accent6>
    <a:hlink>
      <a:srgbClr val="85C4D2"/>
    </a:hlink>
    <a:folHlink>
      <a:srgbClr val="8E8CA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259D436-C82E-43E0-8A01-53DF9CED6032}">
  <ds:schemaRefs>
    <ds:schemaRef ds:uri="http://schemas.microsoft.com/sharepoint/v3/contenttype/forms"/>
  </ds:schemaRefs>
</ds:datastoreItem>
</file>

<file path=customXml/itemProps2.xml><?xml version="1.0" encoding="utf-8"?>
<ds:datastoreItem xmlns:ds="http://schemas.openxmlformats.org/officeDocument/2006/customXml" ds:itemID="{1F91CDEB-92ED-41DC-BF33-2916A76876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6BCBFB-BBC7-42F1-95CD-058E172363A0}">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{9A573CFD-5886-486B-ADF4-77A3BBCF050B}tf11531919_win32</Template>
  <TotalTime>66</TotalTime>
  <Words>1363</Words>
  <Application>Microsoft Office PowerPoint</Application>
  <PresentationFormat>Widescreen</PresentationFormat>
  <Paragraphs>75</Paragraphs>
  <Slides>12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Avenir Next LT Pro</vt:lpstr>
      <vt:lpstr>Avenir Next LT Pro Light</vt:lpstr>
      <vt:lpstr>Calibri</vt:lpstr>
      <vt:lpstr>Garamond</vt:lpstr>
      <vt:lpstr>Times New Roman</vt:lpstr>
      <vt:lpstr>SavonVTI</vt:lpstr>
      <vt:lpstr>Assignment 2 -  Group presentation</vt:lpstr>
      <vt:lpstr>                          Introduction </vt:lpstr>
      <vt:lpstr>              What is SWOT Analysis?</vt:lpstr>
      <vt:lpstr>         SWOT Analysis - Strengths</vt:lpstr>
      <vt:lpstr>               Communication Skills</vt:lpstr>
      <vt:lpstr>              SWOT Analysis – Weakness </vt:lpstr>
      <vt:lpstr>Weaknesses</vt:lpstr>
      <vt:lpstr>                     Leadership Skills</vt:lpstr>
      <vt:lpstr>                     Opportunities </vt:lpstr>
      <vt:lpstr>               SWOT Analysis - Threats</vt:lpstr>
      <vt:lpstr>SWOT Analysis - Threats</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2 -  Group presentation</dc:title>
  <dc:creator>Rukudzo Mupemhi</dc:creator>
  <cp:lastModifiedBy>Norense Oghagbon (2203687)</cp:lastModifiedBy>
  <cp:revision>5</cp:revision>
  <dcterms:created xsi:type="dcterms:W3CDTF">2023-04-26T23:27:06Z</dcterms:created>
  <dcterms:modified xsi:type="dcterms:W3CDTF">2023-04-27T10:16:12Z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