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8"/>
  </p:notesMasterIdLst>
  <p:sldIdLst>
    <p:sldId id="257" r:id="rId2"/>
    <p:sldId id="273" r:id="rId3"/>
    <p:sldId id="274" r:id="rId4"/>
    <p:sldId id="275" r:id="rId5"/>
    <p:sldId id="276" r:id="rId6"/>
    <p:sldId id="277" r:id="rId7"/>
    <p:sldId id="278" r:id="rId8"/>
    <p:sldId id="279" r:id="rId9"/>
    <p:sldId id="280" r:id="rId10"/>
    <p:sldId id="281" r:id="rId11"/>
    <p:sldId id="282" r:id="rId12"/>
    <p:sldId id="283" r:id="rId13"/>
    <p:sldId id="284" r:id="rId14"/>
    <p:sldId id="285" r:id="rId15"/>
    <p:sldId id="286" r:id="rId16"/>
    <p:sldId id="28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92" autoAdjust="0"/>
    <p:restoredTop sz="78095" autoAdjust="0"/>
  </p:normalViewPr>
  <p:slideViewPr>
    <p:cSldViewPr snapToGrid="0">
      <p:cViewPr varScale="1">
        <p:scale>
          <a:sx n="98" d="100"/>
          <a:sy n="98" d="100"/>
        </p:scale>
        <p:origin x="2040"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A7DCE3-22D6-4F00-A0C8-C4011F92B29C}" type="datetimeFigureOut">
              <a:rPr lang="en-GB" smtClean="0"/>
              <a:t>04/12/2021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BA1C3-4FB4-46D0-B8D6-5DC54FACD18D}" type="slidenum">
              <a:rPr lang="en-GB" smtClean="0"/>
              <a:t>‹#›</a:t>
            </a:fld>
            <a:endParaRPr lang="en-GB"/>
          </a:p>
        </p:txBody>
      </p:sp>
    </p:spTree>
    <p:extLst>
      <p:ext uri="{BB962C8B-B14F-4D97-AF65-F5344CB8AC3E}">
        <p14:creationId xmlns:p14="http://schemas.microsoft.com/office/powerpoint/2010/main" val="1138151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FBA1C3-4FB4-46D0-B8D6-5DC54FACD18D}" type="slidenum">
              <a:rPr lang="en-GB" smtClean="0"/>
              <a:t>1</a:t>
            </a:fld>
            <a:endParaRPr lang="en-GB"/>
          </a:p>
        </p:txBody>
      </p:sp>
    </p:spTree>
    <p:extLst>
      <p:ext uri="{BB962C8B-B14F-4D97-AF65-F5344CB8AC3E}">
        <p14:creationId xmlns:p14="http://schemas.microsoft.com/office/powerpoint/2010/main" val="2349436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Introduction</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In this report, the concepts of management information systems (MIS) will be explored in the context of the company Tesco. Firstly, how Tesco benefits from the usage of information systems will be explained. Secondly, an information system implemented by Tesco will be chosen and then described in terms of its inputs, processes, and outputs. Thirdly, the ways in which the IS/IT systems used by Tesco helps it to achieve a competitive advantage will be discussed using the Porter’s generic competitive strategy framework. Next, the challenges for Tesco in implementing a new enterprise resource planning (ERP) system and the ways to overcome these challenges will be explained. Lastly, a plan outlining the steps Tesco should take in implementing a new ERP system will be prepared.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4800" b="1" dirty="0"/>
          </a:p>
        </p:txBody>
      </p:sp>
      <p:sp>
        <p:nvSpPr>
          <p:cNvPr id="4" name="Slide Number Placeholder 3"/>
          <p:cNvSpPr>
            <a:spLocks noGrp="1"/>
          </p:cNvSpPr>
          <p:nvPr>
            <p:ph type="sldNum" sz="quarter" idx="5"/>
          </p:nvPr>
        </p:nvSpPr>
        <p:spPr/>
        <p:txBody>
          <a:bodyPr/>
          <a:lstStyle/>
          <a:p>
            <a:fld id="{5AFBA1C3-4FB4-46D0-B8D6-5DC54FACD18D}" type="slidenum">
              <a:rPr lang="en-GB" smtClean="0"/>
              <a:t>2</a:t>
            </a:fld>
            <a:endParaRPr lang="en-GB"/>
          </a:p>
        </p:txBody>
      </p:sp>
    </p:spTree>
    <p:extLst>
      <p:ext uri="{BB962C8B-B14F-4D97-AF65-F5344CB8AC3E}">
        <p14:creationId xmlns:p14="http://schemas.microsoft.com/office/powerpoint/2010/main" val="4188723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Benefits to Tesco from using information systems</a:t>
            </a:r>
          </a:p>
          <a:p>
            <a:pPr marL="0" marR="0">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rPr>
              <a:t>An information system refers to a systematic arrangement of information so as to ensure the availability of such information for managers whenever and for whatever purpose they require such information (Stair and Reynolds, 2012). Information systems are instrumental in Tesco’s delivery of impressive profitability. Management at all levels of Tesco essentially utilise information systems technology to manage, assess, and run the functional units with great efficiency. Information systems enable Tesco to take a retrospective glance at how the company has performed in the past, is performing currently, and hopes to perform in the future. Firstly, information systems are useful for generating statements regarding the firm’s expenditure per month and this helps every manager to make critical decisions (</a:t>
            </a:r>
            <a:r>
              <a:rPr lang="en-GB" sz="1800" dirty="0" err="1">
                <a:effectLst/>
                <a:latin typeface="Arial" panose="020B0604020202020204" pitchFamily="34" charset="0"/>
                <a:ea typeface="Times New Roman" panose="02020603050405020304" pitchFamily="18" charset="0"/>
              </a:rPr>
              <a:t>Baltzan</a:t>
            </a:r>
            <a:r>
              <a:rPr lang="en-GB" sz="1800" dirty="0">
                <a:effectLst/>
                <a:latin typeface="Arial" panose="020B0604020202020204" pitchFamily="34" charset="0"/>
                <a:ea typeface="Times New Roman" panose="02020603050405020304" pitchFamily="18" charset="0"/>
              </a:rPr>
              <a:t>, 2018). Secondly, information systems are useful for tracking the working hours of each employee within a certain timeframe (Laudon and Laudon, 2019). </a:t>
            </a:r>
            <a:endParaRPr lang="en-US" sz="4800" b="1" dirty="0"/>
          </a:p>
        </p:txBody>
      </p:sp>
      <p:sp>
        <p:nvSpPr>
          <p:cNvPr id="4" name="Slide Number Placeholder 3"/>
          <p:cNvSpPr>
            <a:spLocks noGrp="1"/>
          </p:cNvSpPr>
          <p:nvPr>
            <p:ph type="sldNum" sz="quarter" idx="5"/>
          </p:nvPr>
        </p:nvSpPr>
        <p:spPr/>
        <p:txBody>
          <a:bodyPr/>
          <a:lstStyle/>
          <a:p>
            <a:fld id="{5AFBA1C3-4FB4-46D0-B8D6-5DC54FACD18D}" type="slidenum">
              <a:rPr lang="en-GB" smtClean="0"/>
              <a:t>3</a:t>
            </a:fld>
            <a:endParaRPr lang="en-GB"/>
          </a:p>
        </p:txBody>
      </p:sp>
    </p:spTree>
    <p:extLst>
      <p:ext uri="{BB962C8B-B14F-4D97-AF65-F5344CB8AC3E}">
        <p14:creationId xmlns:p14="http://schemas.microsoft.com/office/powerpoint/2010/main" val="366639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Benefits to Tesco from using information systems</a:t>
            </a:r>
          </a:p>
          <a:p>
            <a:pPr marL="0" marR="0" lvl="0" indent="0" algn="l" defTabSz="914400" rtl="0" eaLnBrk="1" fontAlgn="auto" latinLnBrk="0" hangingPunct="1">
              <a:lnSpc>
                <a:spcPct val="150000"/>
              </a:lnSpc>
              <a:spcBef>
                <a:spcPts val="120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Arial" panose="020B0604020202020204" pitchFamily="34" charset="0"/>
              </a:rPr>
              <a:t>Thirdly, information systems are utilised by managers at Tesco for gaining in-depth insights into consumer behaviour. Tesco had undertaken implementation of an information system known as G.O.L.D in the year 1998. The G.O.L.D system allowed for easy handling of selling products, dealing with merchandises, buying deals, optimising of inventories, and appropriate pricing. Another information system used by Tesco is the Oracle Marketing platform for dealing with the activities of the marketing function. Furthermore, Tesco uses Oracle Business Intelligence (BI) Analytics to plan its tasks related to producing goods and services. Moreover, Tesco has leveraged the value provided by the Internet as an information system to obtain competitive edge over competitors.</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nSpc>
                <a:spcPct val="150000"/>
              </a:lnSpc>
              <a:spcBef>
                <a:spcPts val="1200"/>
              </a:spcBef>
              <a:spcAft>
                <a:spcPts val="0"/>
              </a:spcAft>
            </a:pPr>
            <a:endParaRPr lang="en-GB" sz="1800" b="1"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4</a:t>
            </a:fld>
            <a:endParaRPr lang="en-GB"/>
          </a:p>
        </p:txBody>
      </p:sp>
    </p:spTree>
    <p:extLst>
      <p:ext uri="{BB962C8B-B14F-4D97-AF65-F5344CB8AC3E}">
        <p14:creationId xmlns:p14="http://schemas.microsoft.com/office/powerpoint/2010/main" val="8623475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Inputs, Processing, and Outputs of Tesco’s Warehouse Management System</a:t>
            </a:r>
          </a:p>
          <a:p>
            <a:pPr marL="0" marR="0">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rPr>
              <a:t>In supply chains, information systems are capable of offering improvements in the firm’s performances while lowering expenses (</a:t>
            </a:r>
            <a:r>
              <a:rPr lang="en-GB" sz="1800" dirty="0" err="1">
                <a:effectLst/>
                <a:latin typeface="Arial" panose="020B0604020202020204" pitchFamily="34" charset="0"/>
                <a:ea typeface="Times New Roman" panose="02020603050405020304" pitchFamily="18" charset="0"/>
              </a:rPr>
              <a:t>O’brien</a:t>
            </a:r>
            <a:r>
              <a:rPr lang="en-GB" sz="1800" dirty="0">
                <a:effectLst/>
                <a:latin typeface="Arial" panose="020B0604020202020204" pitchFamily="34" charset="0"/>
                <a:ea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rPr>
              <a:t>Marakas</a:t>
            </a:r>
            <a:r>
              <a:rPr lang="en-GB" sz="1800" dirty="0">
                <a:effectLst/>
                <a:latin typeface="Arial" panose="020B0604020202020204" pitchFamily="34" charset="0"/>
                <a:ea typeface="Times New Roman" panose="02020603050405020304" pitchFamily="18" charset="0"/>
              </a:rPr>
              <a:t>, 2011). At Tesco, the Oracle Retail Warehouse Management System enables Tesco to standardise its supply chain activities nationally and internationally. The inputs into this information system firstly include guidance as to which tasks should be prioritized and how proximate the users are. Employees' performances can be used as inputs as well as dashboards to monitor activities of employees. The processing of this information system firstly includes picking, replenishing locations, the activities to load, and the activities to ship (Tate et al., 2015). The information system gives directions to Tesco’s employees regarding how they should work in the facilities concerning fulfilment of operational targets.</a:t>
            </a:r>
            <a:endParaRPr lang="en-GB" sz="1800" b="1"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5</a:t>
            </a:fld>
            <a:endParaRPr lang="en-GB"/>
          </a:p>
        </p:txBody>
      </p:sp>
    </p:spTree>
    <p:extLst>
      <p:ext uri="{BB962C8B-B14F-4D97-AF65-F5344CB8AC3E}">
        <p14:creationId xmlns:p14="http://schemas.microsoft.com/office/powerpoint/2010/main" val="3639286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Inputs, Processing, and Outputs of Tesco’s Warehouse Management System</a:t>
            </a: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output of Warehouse Management System includes the activities to schedule appointments for certain purchasing order quantities, issuing advance shipping notice (ASN), flexibly receive pallet-level delivery, blind receipts, and so on (</a:t>
            </a:r>
            <a:r>
              <a:rPr lang="en-GB" sz="1800" dirty="0" err="1">
                <a:effectLst/>
                <a:latin typeface="Arial" panose="020B0604020202020204" pitchFamily="34" charset="0"/>
                <a:ea typeface="Times New Roman" panose="02020603050405020304" pitchFamily="18" charset="0"/>
                <a:cs typeface="Arial" panose="020B0604020202020204" pitchFamily="34" charset="0"/>
              </a:rPr>
              <a:t>Barata</a:t>
            </a:r>
            <a:r>
              <a:rPr lang="en-GB" sz="1800" dirty="0">
                <a:effectLst/>
                <a:latin typeface="Arial" panose="020B0604020202020204" pitchFamily="34" charset="0"/>
                <a:ea typeface="Times New Roman" panose="02020603050405020304" pitchFamily="18" charset="0"/>
                <a:cs typeface="Arial" panose="020B0604020202020204" pitchFamily="34" charset="0"/>
              </a:rPr>
              <a:t> and Cunha, 2015). The system also produces output of monitoring the conformity of vendors with product specifications. There is a high-performance Task Management System integrated into the system which assigns tasks to employees based on specified criterion. Tesco’s Warehouse Management System is fully functioning in all of the company’s retail outlets and warehouses.</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6</a:t>
            </a:fld>
            <a:endParaRPr lang="en-GB"/>
          </a:p>
        </p:txBody>
      </p:sp>
    </p:spTree>
    <p:extLst>
      <p:ext uri="{BB962C8B-B14F-4D97-AF65-F5344CB8AC3E}">
        <p14:creationId xmlns:p14="http://schemas.microsoft.com/office/powerpoint/2010/main" val="28098618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IS/IT Systems for Achieving Competitive Advantage in Tesco</a:t>
            </a:r>
          </a:p>
          <a:p>
            <a:pPr marL="0" marR="0">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rPr>
              <a:t>Porter’s generic competitive strategies enable an organisation to attain competitive advantage based on three elements which are cost leadership, differentiation, and focus. Cost leadership strategy concerns production of standardised products at a lower per-unit expense for customers that are sensitive to high prices. Differentiation strategy aims to produce products and services that are regarded as unique in the industry and is targeted towards customers that are relatively insensitive to prices. Focus strategy refers to production of products and services which satisfy the demands of smaller groups of customers.</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7</a:t>
            </a:fld>
            <a:endParaRPr lang="en-GB"/>
          </a:p>
        </p:txBody>
      </p:sp>
    </p:spTree>
    <p:extLst>
      <p:ext uri="{BB962C8B-B14F-4D97-AF65-F5344CB8AC3E}">
        <p14:creationId xmlns:p14="http://schemas.microsoft.com/office/powerpoint/2010/main" val="1671026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IS/IT Systems for Achieving Competitive Advantage in Tesco</a:t>
            </a: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The Porter’s generic competitive strategy framework has been shown in the figure below:</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8</a:t>
            </a:fld>
            <a:endParaRPr lang="en-GB"/>
          </a:p>
        </p:txBody>
      </p:sp>
    </p:spTree>
    <p:extLst>
      <p:ext uri="{BB962C8B-B14F-4D97-AF65-F5344CB8AC3E}">
        <p14:creationId xmlns:p14="http://schemas.microsoft.com/office/powerpoint/2010/main" val="850613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IS/IT Systems for Achieving Competitive Advantage in Tesco</a:t>
            </a:r>
          </a:p>
          <a:p>
            <a:pPr marL="0" marR="0">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rPr>
              <a:t>Tesco is able to adopt the three major strategies simultaneously to obtain a competitive advantage by means of it IS/IT systems. Firstly, the IS/IT systems of Tesco enable the firm to achieve cost leadership by ensuring efficiency in managing its extensive value chain</a:t>
            </a:r>
            <a:r>
              <a:rPr lang="en-GB" sz="1800" b="1" dirty="0">
                <a:effectLst/>
                <a:latin typeface="Arial" panose="020B0604020202020204" pitchFamily="34" charset="0"/>
                <a:ea typeface="Times New Roman" panose="02020603050405020304" pitchFamily="18" charset="0"/>
              </a:rPr>
              <a:t>. </a:t>
            </a:r>
            <a:r>
              <a:rPr lang="en-GB" sz="1800" dirty="0">
                <a:effectLst/>
                <a:latin typeface="Arial" panose="020B0604020202020204" pitchFamily="34" charset="0"/>
                <a:ea typeface="Times New Roman" panose="02020603050405020304" pitchFamily="18" charset="0"/>
              </a:rPr>
              <a:t>Secondly, the IS/IT systems of Tesco enable the firm to achieve differentiation by putting emphasis on the products’ attractive features. Thirdly, the IS/IT systems of Tesco have enabled it to achieve focus because whichever market Tesco decides to serve is sure to have all of its various demands met by Tesco’s products. Through usage of the IS/IT systems, Tesco is capable of engaging in niche marketing for some of its product lines. </a:t>
            </a:r>
            <a:endParaRPr lang="en-GB" sz="1800" b="1"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9</a:t>
            </a:fld>
            <a:endParaRPr lang="en-GB"/>
          </a:p>
        </p:txBody>
      </p:sp>
    </p:spTree>
    <p:extLst>
      <p:ext uri="{BB962C8B-B14F-4D97-AF65-F5344CB8AC3E}">
        <p14:creationId xmlns:p14="http://schemas.microsoft.com/office/powerpoint/2010/main" val="416065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Challenges in Implementing Enterprise Resource Planning (ERP) System at Tesco and Overcoming Them</a:t>
            </a: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Tesco could face the following challenges in implementing ERP system within the organisation: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Complex Project Management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There are numerous stages involved in implementing ERP such as discovering and making plans, designs, developments, data migration, conducting tests, deploying resources, supports and post-launch updates. To overcome this challenge, a robust project and people management procedure needs to be applied. </a:t>
            </a:r>
            <a:endParaRPr lang="en-GB" sz="1800" b="1"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10</a:t>
            </a:fld>
            <a:endParaRPr lang="en-GB"/>
          </a:p>
        </p:txBody>
      </p:sp>
    </p:spTree>
    <p:extLst>
      <p:ext uri="{BB962C8B-B14F-4D97-AF65-F5344CB8AC3E}">
        <p14:creationId xmlns:p14="http://schemas.microsoft.com/office/powerpoint/2010/main" val="36963156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Challenges in Implementing Enterprise Resource Planning (ERP) System at Tesco and Overcoming Them</a:t>
            </a: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Complex Project Planning</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Tesco may engage in underestimation of the timeframe and budgets required to successfully implement ERP. To overcome this challenge, a clarified and realistic planning procedure must be followed from the beginning of the project. </a:t>
            </a: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Technically Integrating Data</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Data migration represents the transfer of data from numerous old systems into the enterprise resource planning (ERP) database (</a:t>
            </a:r>
            <a:r>
              <a:rPr lang="en-GB" sz="1800" dirty="0" err="1">
                <a:effectLst/>
                <a:latin typeface="Arial" panose="020B0604020202020204" pitchFamily="34" charset="0"/>
                <a:ea typeface="Times New Roman" panose="02020603050405020304" pitchFamily="18" charset="0"/>
              </a:rPr>
              <a:t>Shaul</a:t>
            </a:r>
            <a:r>
              <a:rPr lang="en-GB" sz="1800" dirty="0">
                <a:effectLst/>
                <a:latin typeface="Arial" panose="020B0604020202020204" pitchFamily="34" charset="0"/>
                <a:ea typeface="Times New Roman" panose="02020603050405020304" pitchFamily="18" charset="0"/>
              </a:rPr>
              <a:t> and Tauber, 2013). To overcome this challenge, proper planning of data migration is essential in keeping the entirety of the project of implementing ERP on track and within the estimated budgets. </a:t>
            </a:r>
            <a:endParaRPr lang="en-GB" sz="1800" b="1"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11</a:t>
            </a:fld>
            <a:endParaRPr lang="en-GB"/>
          </a:p>
        </p:txBody>
      </p:sp>
    </p:spTree>
    <p:extLst>
      <p:ext uri="{BB962C8B-B14F-4D97-AF65-F5344CB8AC3E}">
        <p14:creationId xmlns:p14="http://schemas.microsoft.com/office/powerpoint/2010/main" val="31848311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Challenges in Implementing Enterprise Resource Planning (ERP) System at Tesco and Overcoming Them</a:t>
            </a: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Ensuring Quality of Data</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Since several functions are interacting with similar consumers, goods, and orders, a firm could possess duplicated versions of the same information in its system (</a:t>
            </a:r>
            <a:r>
              <a:rPr lang="en-GB" sz="1800" dirty="0" err="1">
                <a:effectLst/>
                <a:latin typeface="Arial" panose="020B0604020202020204" pitchFamily="34" charset="0"/>
                <a:ea typeface="Times New Roman" panose="02020603050405020304" pitchFamily="18" charset="0"/>
              </a:rPr>
              <a:t>Kallunki</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Laitinen</a:t>
            </a:r>
            <a:r>
              <a:rPr lang="en-GB" sz="1800" dirty="0">
                <a:effectLst/>
                <a:latin typeface="Arial" panose="020B0604020202020204" pitchFamily="34" charset="0"/>
                <a:ea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rPr>
              <a:t>Silvola</a:t>
            </a:r>
            <a:r>
              <a:rPr lang="en-GB" sz="1800" dirty="0">
                <a:effectLst/>
                <a:latin typeface="Arial" panose="020B0604020202020204" pitchFamily="34" charset="0"/>
                <a:ea typeface="Times New Roman" panose="02020603050405020304" pitchFamily="18" charset="0"/>
              </a:rPr>
              <a:t>, 2011). To overcome this challenge, the need to ensure data quality could be an overwhelming initiative. </a:t>
            </a:r>
          </a:p>
          <a:p>
            <a:pPr marL="0" marR="0" algn="just">
              <a:lnSpc>
                <a:spcPct val="150000"/>
              </a:lnSpc>
              <a:spcBef>
                <a:spcPts val="0"/>
              </a:spcBef>
              <a:spcAft>
                <a:spcPts val="800"/>
              </a:spcAft>
            </a:pPr>
            <a:r>
              <a:rPr lang="en-GB" sz="1800" b="1" dirty="0">
                <a:effectLst/>
                <a:latin typeface="Arial" panose="020B0604020202020204" pitchFamily="34" charset="0"/>
                <a:ea typeface="Times New Roman" panose="02020603050405020304" pitchFamily="18" charset="0"/>
              </a:rPr>
              <a:t>Massive Change Management</a:t>
            </a: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rPr>
              <a:t>Implementing ERP at Tesco entails much more than simply adopting a newer software system. To overcome this challenge, it is important to acknowledge that resisting change could be a major obstacle. </a:t>
            </a:r>
            <a:endParaRPr lang="en-GB" sz="1800" b="1"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12</a:t>
            </a:fld>
            <a:endParaRPr lang="en-GB"/>
          </a:p>
        </p:txBody>
      </p:sp>
    </p:spTree>
    <p:extLst>
      <p:ext uri="{BB962C8B-B14F-4D97-AF65-F5344CB8AC3E}">
        <p14:creationId xmlns:p14="http://schemas.microsoft.com/office/powerpoint/2010/main" val="27697014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Challenges in Implementing Enterprise Resource Planning (ERP) System at Tesco and Overcoming Them</a:t>
            </a:r>
          </a:p>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Huge Cost Overruns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An ERP project is notorious for exceeding the initial budget once the implementing process is started.</a:t>
            </a:r>
          </a:p>
          <a:p>
            <a:r>
              <a:rPr lang="en-GB" sz="1800" dirty="0">
                <a:effectLst/>
                <a:latin typeface="Arial" panose="020B0604020202020204" pitchFamily="34" charset="0"/>
                <a:ea typeface="Times New Roman" panose="02020603050405020304" pitchFamily="18" charset="0"/>
              </a:rPr>
              <a:t>To overcome this challenge, Tesco needs to account for the aforementioned expenses and other expenses which are usually ignored. </a:t>
            </a:r>
            <a:endParaRPr lang="en-GB" sz="2800" dirty="0">
              <a:latin typeface="Arial" panose="020B0604020202020204" pitchFamily="34" charset="0"/>
              <a:ea typeface="Times New Roman" panose="02020603050405020304" pitchFamily="18" charset="0"/>
            </a:endParaRPr>
          </a:p>
          <a:p>
            <a:endParaRPr lang="en-GB" sz="2800" dirty="0">
              <a:latin typeface="Arial" panose="020B0604020202020204" pitchFamily="34" charset="0"/>
            </a:endParaRPr>
          </a:p>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Continuously Improving</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Implementing ERP at Tesco does not constitute a one-stop initiative which ends once the newer system is functional.</a:t>
            </a:r>
          </a:p>
          <a:p>
            <a:r>
              <a:rPr lang="en-GB" sz="1800" dirty="0">
                <a:effectLst/>
                <a:latin typeface="Arial" panose="020B0604020202020204" pitchFamily="34" charset="0"/>
                <a:ea typeface="Times New Roman" panose="02020603050405020304" pitchFamily="18" charset="0"/>
              </a:rPr>
              <a:t>To overcome this challenge, it is necessary for Tesco to engage in periodically reviewing for assessing if the system is still satisfying the company’s needs. </a:t>
            </a:r>
            <a:endParaRPr lang="en-GB" sz="2800" dirty="0"/>
          </a:p>
          <a:p>
            <a:pPr marL="0" marR="0">
              <a:lnSpc>
                <a:spcPct val="150000"/>
              </a:lnSpc>
              <a:spcBef>
                <a:spcPts val="1200"/>
              </a:spcBef>
              <a:spcAft>
                <a:spcPts val="0"/>
              </a:spcAft>
            </a:pPr>
            <a:endParaRPr lang="en-GB" sz="1800" b="1"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13</a:t>
            </a:fld>
            <a:endParaRPr lang="en-GB"/>
          </a:p>
        </p:txBody>
      </p:sp>
    </p:spTree>
    <p:extLst>
      <p:ext uri="{BB962C8B-B14F-4D97-AF65-F5344CB8AC3E}">
        <p14:creationId xmlns:p14="http://schemas.microsoft.com/office/powerpoint/2010/main" val="14264405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dirty="0">
                <a:effectLst/>
                <a:latin typeface="Arial" panose="020B0604020202020204" pitchFamily="34" charset="0"/>
                <a:ea typeface="Times New Roman" panose="02020603050405020304" pitchFamily="18" charset="0"/>
              </a:rPr>
              <a:t>Steps for Implementing ERP at Tesco</a:t>
            </a:r>
          </a:p>
          <a:p>
            <a:pPr marL="0" marR="0">
              <a:lnSpc>
                <a:spcPct val="150000"/>
              </a:lnSpc>
              <a:spcBef>
                <a:spcPts val="1200"/>
              </a:spcBef>
              <a:spcAft>
                <a:spcPts val="0"/>
              </a:spcAft>
            </a:pPr>
            <a:r>
              <a:rPr lang="en-GB" sz="1800" dirty="0">
                <a:effectLst/>
                <a:latin typeface="Arial" panose="020B0604020202020204" pitchFamily="34" charset="0"/>
                <a:ea typeface="Times New Roman" panose="02020603050405020304" pitchFamily="18" charset="0"/>
              </a:rPr>
              <a:t>Firstly, the goals and objectives which the firm expects from the implementation of an ERP solution should be identified. Secondly, Tesco needs to be engaged in choosing a project manager for easing the process of implementing the ERP system. Thirdly, Tesco needs to find the most suitable ERP software that would be helpful in satisfying its requirements. The fourth step is about implementing data migration which may involve streamlining Tesco’s operations. The fifth step is about Tesco ensuring that it is capable of configuring the system according to its requirements. The sixth step involves Tesco testing the system extensively to ensure that each component is functioning as intended. The seventh step involves Tesco investing in training its employees to use the ERP system in an effective and efficient way. The eighth step involves embracing the implementation of the newer ERP system through coordination of every business activity and resource.</a:t>
            </a:r>
            <a:endParaRPr lang="en-GB" sz="1800" b="1"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14</a:t>
            </a:fld>
            <a:endParaRPr lang="en-GB"/>
          </a:p>
        </p:txBody>
      </p:sp>
    </p:spTree>
    <p:extLst>
      <p:ext uri="{BB962C8B-B14F-4D97-AF65-F5344CB8AC3E}">
        <p14:creationId xmlns:p14="http://schemas.microsoft.com/office/powerpoint/2010/main" val="9747253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In this report, the concepts of management information systems (MIS) have been explored in the context of the company Tesco. Firstly, the benefits to Tesco as a result of using the information systems have been explained. Secondly, the Oracle Retail Warehouse Management System of Tesco’s supply chain management function was described by identifying the inputs, processes, and outputs of such a system. Thirdly, the ways in which the IS/IT systems used by Tesco have helped the company obtain a competitive advantage through cost leadership, differentiation, and focus strategies have been discussed. Next, the challenges facing Tesco in implementing a new ERP system and the ways to overcome these challenges were explained. Lastly, the eight steps which Tesco should take to implement a new ERP system was described along with a timeline.</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15</a:t>
            </a:fld>
            <a:endParaRPr lang="en-GB"/>
          </a:p>
        </p:txBody>
      </p:sp>
    </p:spTree>
    <p:extLst>
      <p:ext uri="{BB962C8B-B14F-4D97-AF65-F5344CB8AC3E}">
        <p14:creationId xmlns:p14="http://schemas.microsoft.com/office/powerpoint/2010/main" val="2295989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50000"/>
              </a:lnSpc>
              <a:spcBef>
                <a:spcPts val="1200"/>
              </a:spcBef>
              <a:spcAft>
                <a:spcPts val="0"/>
              </a:spcAft>
            </a:pPr>
            <a:r>
              <a:rPr lang="en-GB" sz="1800" b="1" kern="0" dirty="0">
                <a:solidFill>
                  <a:srgbClr val="2F5496"/>
                </a:solidFill>
                <a:effectLst/>
                <a:latin typeface="Arial" panose="020B0604020202020204" pitchFamily="34" charset="0"/>
                <a:ea typeface="Times New Roman" panose="02020603050405020304" pitchFamily="18" charset="0"/>
                <a:cs typeface="Times New Roman" panose="02020603050405020304" pitchFamily="18" charset="0"/>
              </a:rPr>
              <a:t>References</a:t>
            </a: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Baltzan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(2018).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York, Ny: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Mcgraw-Hill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Education.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Barata</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and Cunha, P.R. (2015). Synergies between quality management and information systems: a literature review and map for further research.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Total Quality Management &amp; Business Excellence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28(3-4), pp.282–295.</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Joshi, G. (2013).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Management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Delhi: Oxford University Press.</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Kallunki</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J.-P.,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Laitinen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E.K. and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Silvola</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(2011). Impact of enterprise resource planning systems on management control systems and firm performance.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Accounting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12(1), pp.20–39.</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Kendall, K.E. and Kendall, J.E. (2014).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Systems analysis and design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Essex, England: Pearson Education.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Khosrowpour</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(2013).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Enterprise resource planning : concepts, methodologies, tools, and applications. 2</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Hershey, Pa.: Business Science Reference.</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Laudon, K.C. and Laudon, J.P. (2019).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Essentials of management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Harlow, England: Pearson.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Leon, A. (2014).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Enterprise resource planning</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Delhi: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Mcgraw-Hill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Education (India) Pte Ltd.</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Momoh, A., Roy, R. and Shehab, E. (2010). Challenges in enterprise resource planning implementation: state</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of</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art.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Business Process Management Journal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16(4), pp.537–565.</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Monk, E.F. and Wagner, B.J. (2013).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Concepts in enterprise resource planning</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York: Cengage Learning.</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O’brien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 and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Marakas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G.M. (2011).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Management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York, Ny: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Mcgraw-Hill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/Irwin.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Oz, E. (2014).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Management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Australia: Course Technology.</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Shaul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 and Tauber, D. (2013). Critical success factors in enterprise resource planning systems.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ACM Computing Surveys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45(4), pp.1–39.</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5AFBA1C3-4FB4-46D0-B8D6-5DC54FACD18D}" type="slidenum">
              <a:rPr lang="en-GB" smtClean="0"/>
              <a:t>16</a:t>
            </a:fld>
            <a:endParaRPr lang="en-GB"/>
          </a:p>
        </p:txBody>
      </p:sp>
    </p:spTree>
    <p:extLst>
      <p:ext uri="{BB962C8B-B14F-4D97-AF65-F5344CB8AC3E}">
        <p14:creationId xmlns:p14="http://schemas.microsoft.com/office/powerpoint/2010/main" val="857004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2807616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533449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1042272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FD7C48-110C-43D1-87F0-2DA8981F9C50}" type="datetimeFigureOut">
              <a:rPr lang="en-GB" smtClean="0"/>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2194391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FD7C48-110C-43D1-87F0-2DA8981F9C50}" type="datetimeFigureOut">
              <a:rPr lang="en-GB" smtClean="0"/>
              <a:t>04/12/2021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491652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FD7C48-110C-43D1-87F0-2DA8981F9C50}" type="datetimeFigureOut">
              <a:rPr lang="en-GB" smtClean="0"/>
              <a:t>04/12/2021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3691714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FD7C48-110C-43D1-87F0-2DA8981F9C50}" type="datetimeFigureOut">
              <a:rPr lang="en-GB" smtClean="0"/>
              <a:t>04/12/2021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1096115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FD7C48-110C-43D1-87F0-2DA8981F9C50}" type="datetimeFigureOut">
              <a:rPr lang="en-GB" smtClean="0"/>
              <a:t>04/12/2021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748730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AD6553-A5EC-454E-BDAB-B1918159232F}" type="slidenum">
              <a:rPr lang="en-GB" smtClean="0"/>
              <a:t>‹#›</a:t>
            </a:fld>
            <a:endParaRPr lang="en-GB"/>
          </a:p>
        </p:txBody>
      </p:sp>
      <p:sp>
        <p:nvSpPr>
          <p:cNvPr id="5" name="Date Placeholder 4"/>
          <p:cNvSpPr>
            <a:spLocks noGrp="1"/>
          </p:cNvSpPr>
          <p:nvPr>
            <p:ph type="dt" sz="half" idx="10"/>
          </p:nvPr>
        </p:nvSpPr>
        <p:spPr/>
        <p:txBody>
          <a:bodyPr/>
          <a:lstStyle/>
          <a:p>
            <a:fld id="{F0FD7C48-110C-43D1-87F0-2DA8981F9C50}" type="datetimeFigureOut">
              <a:rPr lang="en-GB" smtClean="0"/>
              <a:t>04/12/2021</a:t>
            </a:fld>
            <a:endParaRPr lang="en-GB"/>
          </a:p>
        </p:txBody>
      </p:sp>
    </p:spTree>
    <p:extLst>
      <p:ext uri="{BB962C8B-B14F-4D97-AF65-F5344CB8AC3E}">
        <p14:creationId xmlns:p14="http://schemas.microsoft.com/office/powerpoint/2010/main" val="3598354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1781104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55301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9822819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795475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32121761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2611372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FD7C48-110C-43D1-87F0-2DA8981F9C50}" type="datetimeFigureOut">
              <a:rPr lang="en-GB" smtClean="0"/>
              <a:t>04/12/2021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AD6553-A5EC-454E-BDAB-B1918159232F}" type="slidenum">
              <a:rPr lang="en-GB" smtClean="0"/>
              <a:t>‹#›</a:t>
            </a:fld>
            <a:endParaRPr lang="en-GB"/>
          </a:p>
        </p:txBody>
      </p:sp>
    </p:spTree>
    <p:extLst>
      <p:ext uri="{BB962C8B-B14F-4D97-AF65-F5344CB8AC3E}">
        <p14:creationId xmlns:p14="http://schemas.microsoft.com/office/powerpoint/2010/main" val="1369589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0FD7C48-110C-43D1-87F0-2DA8981F9C50}" type="datetimeFigureOut">
              <a:rPr lang="en-GB" smtClean="0"/>
              <a:t>04/12/2021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CAD6553-A5EC-454E-BDAB-B1918159232F}" type="slidenum">
              <a:rPr lang="en-GB" smtClean="0"/>
              <a:t>‹#›</a:t>
            </a:fld>
            <a:endParaRPr lang="en-GB"/>
          </a:p>
        </p:txBody>
      </p:sp>
    </p:spTree>
    <p:extLst>
      <p:ext uri="{BB962C8B-B14F-4D97-AF65-F5344CB8AC3E}">
        <p14:creationId xmlns:p14="http://schemas.microsoft.com/office/powerpoint/2010/main" val="45612274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7490" y="582496"/>
            <a:ext cx="10770221" cy="750062"/>
          </a:xfrm>
        </p:spPr>
        <p:txBody>
          <a:bodyPr>
            <a:noAutofit/>
          </a:bodyPr>
          <a:lstStyle/>
          <a:p>
            <a:pPr algn="ctr"/>
            <a:r>
              <a:rPr lang="en-US" sz="2400" b="1" dirty="0">
                <a:solidFill>
                  <a:schemeClr val="tx1"/>
                </a:solidFill>
              </a:rPr>
              <a:t>Knowledge and Information Management Skills for the Workplace</a:t>
            </a:r>
            <a:br>
              <a:rPr lang="en-US" sz="2400" b="1" dirty="0">
                <a:solidFill>
                  <a:schemeClr val="tx1"/>
                </a:solidFill>
              </a:rPr>
            </a:br>
            <a:br>
              <a:rPr lang="en-US" sz="2400" b="1" dirty="0">
                <a:solidFill>
                  <a:schemeClr val="tx1"/>
                </a:solidFill>
              </a:rPr>
            </a:br>
            <a:r>
              <a:rPr lang="en-US" sz="2200" b="1" dirty="0">
                <a:solidFill>
                  <a:schemeClr val="tx1"/>
                </a:solidFill>
              </a:rPr>
              <a:t>BMSW5106</a:t>
            </a:r>
            <a:br>
              <a:rPr lang="en-US" sz="2200" b="1" dirty="0">
                <a:solidFill>
                  <a:schemeClr val="tx1"/>
                </a:solidFill>
              </a:rPr>
            </a:br>
            <a:r>
              <a:rPr lang="en-US" sz="2200" b="1" dirty="0">
                <a:solidFill>
                  <a:schemeClr val="tx1"/>
                </a:solidFill>
              </a:rPr>
              <a:t>Lecturer: Yohan </a:t>
            </a:r>
            <a:r>
              <a:rPr lang="en-US" sz="2200" b="1" dirty="0" err="1">
                <a:solidFill>
                  <a:schemeClr val="tx1"/>
                </a:solidFill>
              </a:rPr>
              <a:t>Mendis</a:t>
            </a:r>
            <a:br>
              <a:rPr lang="en-US" sz="2400" b="1" dirty="0">
                <a:solidFill>
                  <a:schemeClr val="tx1"/>
                </a:solidFill>
              </a:rPr>
            </a:br>
            <a:br>
              <a:rPr lang="en-US" sz="2400" b="1" dirty="0">
                <a:solidFill>
                  <a:schemeClr val="tx1"/>
                </a:solidFill>
              </a:rPr>
            </a:br>
            <a:br>
              <a:rPr lang="en-US" sz="2400" b="1" dirty="0">
                <a:solidFill>
                  <a:schemeClr val="tx1"/>
                </a:solidFill>
              </a:rPr>
            </a:br>
            <a:r>
              <a:rPr lang="en-US" sz="2400" b="1" dirty="0">
                <a:solidFill>
                  <a:schemeClr val="tx1"/>
                </a:solidFill>
              </a:rPr>
              <a:t>Knowledge and Information Management of Tesco (Task 2)</a:t>
            </a:r>
            <a:br>
              <a:rPr lang="en-US" sz="2400" b="1" dirty="0">
                <a:solidFill>
                  <a:schemeClr val="tx1"/>
                </a:solidFill>
              </a:rPr>
            </a:br>
            <a:br>
              <a:rPr lang="en-US" sz="2400" b="1" dirty="0">
                <a:solidFill>
                  <a:schemeClr val="tx1"/>
                </a:solidFill>
              </a:rPr>
            </a:br>
            <a:br>
              <a:rPr lang="en-US" sz="2400" b="1" dirty="0">
                <a:solidFill>
                  <a:schemeClr val="tx1"/>
                </a:solidFill>
              </a:rPr>
            </a:br>
            <a:br>
              <a:rPr lang="en-US" sz="2400" b="1" dirty="0">
                <a:solidFill>
                  <a:schemeClr val="tx1"/>
                </a:solidFill>
              </a:rPr>
            </a:br>
            <a:endParaRPr lang="en-GB" sz="2400" b="1" dirty="0">
              <a:solidFill>
                <a:schemeClr val="tx1"/>
              </a:solidFill>
            </a:endParaRPr>
          </a:p>
        </p:txBody>
      </p:sp>
      <p:sp>
        <p:nvSpPr>
          <p:cNvPr id="4" name="TextBox 3"/>
          <p:cNvSpPr txBox="1"/>
          <p:nvPr/>
        </p:nvSpPr>
        <p:spPr>
          <a:xfrm>
            <a:off x="2752034" y="5386142"/>
            <a:ext cx="5818909" cy="769441"/>
          </a:xfrm>
          <a:prstGeom prst="rect">
            <a:avLst/>
          </a:prstGeom>
          <a:noFill/>
        </p:spPr>
        <p:txBody>
          <a:bodyPr wrap="square" rtlCol="0">
            <a:spAutoFit/>
          </a:bodyPr>
          <a:lstStyle/>
          <a:p>
            <a:pPr algn="ctr"/>
            <a:r>
              <a:rPr lang="en-US" sz="2200" b="1" dirty="0"/>
              <a:t>Student </a:t>
            </a:r>
            <a:r>
              <a:rPr lang="en-US" sz="2200" b="1" dirty="0" err="1"/>
              <a:t>Name:Cristian</a:t>
            </a:r>
            <a:r>
              <a:rPr lang="en-US" sz="2200" b="1" dirty="0"/>
              <a:t> </a:t>
            </a:r>
            <a:r>
              <a:rPr lang="en-US" sz="2200" b="1" dirty="0" err="1"/>
              <a:t>Draghici</a:t>
            </a:r>
            <a:endParaRPr lang="en-US" sz="2200" b="1" dirty="0"/>
          </a:p>
          <a:p>
            <a:pPr algn="ctr"/>
            <a:r>
              <a:rPr lang="en-US" sz="2200" b="1" dirty="0"/>
              <a:t>Student </a:t>
            </a:r>
            <a:r>
              <a:rPr lang="en-US" sz="2200" b="1"/>
              <a:t>Number:1917997</a:t>
            </a:r>
            <a:endParaRPr lang="en-GB" sz="2200" b="1" dirty="0"/>
          </a:p>
        </p:txBody>
      </p:sp>
    </p:spTree>
    <p:extLst>
      <p:ext uri="{BB962C8B-B14F-4D97-AF65-F5344CB8AC3E}">
        <p14:creationId xmlns:p14="http://schemas.microsoft.com/office/powerpoint/2010/main" val="16874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4" y="609600"/>
            <a:ext cx="9803098" cy="1320800"/>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97DEF088-9B32-4237-BB99-E8F0E55BA184}"/>
              </a:ext>
            </a:extLst>
          </p:cNvPr>
          <p:cNvSpPr>
            <a:spLocks noGrp="1"/>
          </p:cNvSpPr>
          <p:nvPr>
            <p:ph idx="1"/>
          </p:nvPr>
        </p:nvSpPr>
        <p:spPr>
          <a:xfrm>
            <a:off x="677334" y="1726835"/>
            <a:ext cx="9426036" cy="4928798"/>
          </a:xfrm>
        </p:spPr>
        <p:txBody>
          <a:bodyPr>
            <a:normAutofit/>
          </a:bodyPr>
          <a:lstStyle/>
          <a:p>
            <a:pPr algn="just"/>
            <a:r>
              <a:rPr lang="en-US" sz="1800" dirty="0">
                <a:solidFill>
                  <a:schemeClr val="tx1"/>
                </a:solidFill>
                <a:effectLst/>
                <a:latin typeface="Times New Roman" panose="02020603050405020304" pitchFamily="18" charset="0"/>
                <a:ea typeface="Calibri" panose="020F0502020204030204" pitchFamily="34" charset="0"/>
              </a:rPr>
              <a:t>In this report, the concepts of management information systems (MIS) will be explored in the context of the company Tesco. </a:t>
            </a:r>
          </a:p>
          <a:p>
            <a:pPr algn="just"/>
            <a:r>
              <a:rPr lang="en-US" sz="1800" dirty="0">
                <a:solidFill>
                  <a:schemeClr val="tx1"/>
                </a:solidFill>
                <a:effectLst/>
                <a:latin typeface="Times New Roman" panose="02020603050405020304" pitchFamily="18" charset="0"/>
                <a:ea typeface="Calibri" panose="020F0502020204030204" pitchFamily="34" charset="0"/>
              </a:rPr>
              <a:t>Firstly, how Tesco benefits from the usage of information systems will be explained. </a:t>
            </a:r>
          </a:p>
          <a:p>
            <a:pPr algn="just"/>
            <a:r>
              <a:rPr lang="en-US" sz="1800" dirty="0">
                <a:solidFill>
                  <a:schemeClr val="tx1"/>
                </a:solidFill>
                <a:effectLst/>
                <a:latin typeface="Times New Roman" panose="02020603050405020304" pitchFamily="18" charset="0"/>
                <a:ea typeface="Calibri" panose="020F0502020204030204" pitchFamily="34" charset="0"/>
              </a:rPr>
              <a:t>Secondly, an information system implemented by Tesco will be chosen and then described in terms of its inputs, processes, and outputs. </a:t>
            </a:r>
          </a:p>
          <a:p>
            <a:pPr algn="just"/>
            <a:r>
              <a:rPr lang="en-US" sz="1800" dirty="0">
                <a:solidFill>
                  <a:schemeClr val="tx1"/>
                </a:solidFill>
                <a:effectLst/>
                <a:latin typeface="Times New Roman" panose="02020603050405020304" pitchFamily="18" charset="0"/>
                <a:ea typeface="Calibri" panose="020F0502020204030204" pitchFamily="34" charset="0"/>
              </a:rPr>
              <a:t>Thirdly, the ways in which the IS/IT systems used by Tesco helps it to achieve a competitive advantage will be discussed using the Porter’s generic competitive strategy framework. </a:t>
            </a:r>
          </a:p>
          <a:p>
            <a:pPr algn="just"/>
            <a:r>
              <a:rPr lang="en-US" sz="1800" dirty="0">
                <a:solidFill>
                  <a:schemeClr val="tx1"/>
                </a:solidFill>
                <a:effectLst/>
                <a:latin typeface="Times New Roman" panose="02020603050405020304" pitchFamily="18" charset="0"/>
                <a:ea typeface="Calibri" panose="020F0502020204030204" pitchFamily="34" charset="0"/>
              </a:rPr>
              <a:t>Next, the challenges for Tesco in implementing a new enterprise resource planning (ERP) system and the ways to overcome these challenges will be explained. </a:t>
            </a:r>
          </a:p>
          <a:p>
            <a:pPr algn="just"/>
            <a:r>
              <a:rPr lang="en-US" sz="1800" dirty="0">
                <a:solidFill>
                  <a:schemeClr val="tx1"/>
                </a:solidFill>
                <a:effectLst/>
                <a:latin typeface="Times New Roman" panose="02020603050405020304" pitchFamily="18" charset="0"/>
                <a:ea typeface="Calibri" panose="020F0502020204030204" pitchFamily="34" charset="0"/>
              </a:rPr>
              <a:t>Lastly, a plan outlining the steps Tesco should take in implementing a new ERP system will be prepared.</a:t>
            </a:r>
          </a:p>
        </p:txBody>
      </p:sp>
    </p:spTree>
    <p:extLst>
      <p:ext uri="{BB962C8B-B14F-4D97-AF65-F5344CB8AC3E}">
        <p14:creationId xmlns:p14="http://schemas.microsoft.com/office/powerpoint/2010/main" val="3844489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609600"/>
            <a:ext cx="10118045" cy="1320800"/>
          </a:xfrm>
        </p:spPr>
        <p:txBody>
          <a:bodyPr>
            <a:normAutofit/>
          </a:bodyPr>
          <a:lstStyle/>
          <a:p>
            <a:r>
              <a:rPr lang="en-US" dirty="0"/>
              <a:t>Benefits to Tesco from using information systems</a:t>
            </a:r>
          </a:p>
        </p:txBody>
      </p:sp>
      <p:sp>
        <p:nvSpPr>
          <p:cNvPr id="3" name="Content Placeholder 2">
            <a:extLst>
              <a:ext uri="{FF2B5EF4-FFF2-40B4-BE49-F238E27FC236}">
                <a16:creationId xmlns:a16="http://schemas.microsoft.com/office/drawing/2014/main" id="{97DEF088-9B32-4237-BB99-E8F0E55BA184}"/>
              </a:ext>
            </a:extLst>
          </p:cNvPr>
          <p:cNvSpPr>
            <a:spLocks noGrp="1"/>
          </p:cNvSpPr>
          <p:nvPr>
            <p:ph idx="1"/>
          </p:nvPr>
        </p:nvSpPr>
        <p:spPr>
          <a:xfrm>
            <a:off x="677333" y="2054381"/>
            <a:ext cx="10118044" cy="4928798"/>
          </a:xfrm>
        </p:spPr>
        <p:txBody>
          <a:bodyPr>
            <a:normAutofit/>
          </a:bodyPr>
          <a:lstStyle/>
          <a:p>
            <a:pPr algn="just"/>
            <a:r>
              <a:rPr lang="en-US" sz="1800" dirty="0">
                <a:solidFill>
                  <a:schemeClr val="tx1"/>
                </a:solidFill>
                <a:effectLst/>
                <a:latin typeface="Times New Roman" panose="02020603050405020304" pitchFamily="18" charset="0"/>
                <a:ea typeface="Calibri" panose="020F0502020204030204" pitchFamily="34" charset="0"/>
              </a:rPr>
              <a:t>An information system refers to a systematic arrangement of information so as to ensure the availability of such information for managers whenever and for whatever purpose they require such information (Stair and Reynolds, 2012).   </a:t>
            </a:r>
          </a:p>
          <a:p>
            <a:pPr algn="just"/>
            <a:r>
              <a:rPr lang="en-US" sz="1800" dirty="0">
                <a:solidFill>
                  <a:schemeClr val="tx1"/>
                </a:solidFill>
                <a:effectLst/>
                <a:latin typeface="Times New Roman" panose="02020603050405020304" pitchFamily="18" charset="0"/>
                <a:ea typeface="Calibri" panose="020F0502020204030204" pitchFamily="34" charset="0"/>
              </a:rPr>
              <a:t>Information systems are instrumental in Tesco’s delivery of impressive profitability. </a:t>
            </a:r>
          </a:p>
          <a:p>
            <a:pPr algn="just"/>
            <a:r>
              <a:rPr lang="en-US" sz="1800" dirty="0">
                <a:solidFill>
                  <a:schemeClr val="tx1"/>
                </a:solidFill>
                <a:effectLst/>
                <a:latin typeface="Times New Roman" panose="02020603050405020304" pitchFamily="18" charset="0"/>
                <a:ea typeface="Calibri" panose="020F0502020204030204" pitchFamily="34" charset="0"/>
              </a:rPr>
              <a:t>Management at all levels of Tesco essentially </a:t>
            </a:r>
            <a:r>
              <a:rPr lang="en-US" sz="1800" dirty="0" err="1">
                <a:solidFill>
                  <a:schemeClr val="tx1"/>
                </a:solidFill>
                <a:effectLst/>
                <a:latin typeface="Times New Roman" panose="02020603050405020304" pitchFamily="18" charset="0"/>
                <a:ea typeface="Calibri" panose="020F0502020204030204" pitchFamily="34" charset="0"/>
              </a:rPr>
              <a:t>utilise</a:t>
            </a:r>
            <a:r>
              <a:rPr lang="en-US" sz="1800" dirty="0">
                <a:solidFill>
                  <a:schemeClr val="tx1"/>
                </a:solidFill>
                <a:effectLst/>
                <a:latin typeface="Times New Roman" panose="02020603050405020304" pitchFamily="18" charset="0"/>
                <a:ea typeface="Calibri" panose="020F0502020204030204" pitchFamily="34" charset="0"/>
              </a:rPr>
              <a:t> information systems technology to manage, assess, and run the functional units with great efficiency. </a:t>
            </a:r>
          </a:p>
          <a:p>
            <a:pPr algn="just"/>
            <a:r>
              <a:rPr lang="en-US" sz="1800" dirty="0">
                <a:solidFill>
                  <a:schemeClr val="tx1"/>
                </a:solidFill>
                <a:effectLst/>
                <a:latin typeface="Times New Roman" panose="02020603050405020304" pitchFamily="18" charset="0"/>
                <a:ea typeface="Calibri" panose="020F0502020204030204" pitchFamily="34" charset="0"/>
              </a:rPr>
              <a:t>Information systems enable Tesco to take a retrospective glance at how the company has performed in the past, is performing currently, and hopes to perform in the future. </a:t>
            </a:r>
          </a:p>
          <a:p>
            <a:pPr algn="just"/>
            <a:r>
              <a:rPr lang="en-US" sz="1800" dirty="0">
                <a:solidFill>
                  <a:schemeClr val="tx1"/>
                </a:solidFill>
                <a:effectLst/>
                <a:latin typeface="Times New Roman" panose="02020603050405020304" pitchFamily="18" charset="0"/>
                <a:ea typeface="Calibri" panose="020F0502020204030204" pitchFamily="34" charset="0"/>
              </a:rPr>
              <a:t>Firstly, information systems are useful for generating statements regarding the firm’s expenditure per month and this helps every manager to make critical decisions (</a:t>
            </a:r>
            <a:r>
              <a:rPr lang="en-US" sz="1800" dirty="0" err="1">
                <a:solidFill>
                  <a:schemeClr val="tx1"/>
                </a:solidFill>
                <a:effectLst/>
                <a:latin typeface="Times New Roman" panose="02020603050405020304" pitchFamily="18" charset="0"/>
                <a:ea typeface="Calibri" panose="020F0502020204030204" pitchFamily="34" charset="0"/>
              </a:rPr>
              <a:t>Baltzan</a:t>
            </a:r>
            <a:r>
              <a:rPr lang="en-US" sz="1800" dirty="0">
                <a:solidFill>
                  <a:schemeClr val="tx1"/>
                </a:solidFill>
                <a:effectLst/>
                <a:latin typeface="Times New Roman" panose="02020603050405020304" pitchFamily="18" charset="0"/>
                <a:ea typeface="Calibri" panose="020F0502020204030204" pitchFamily="34" charset="0"/>
              </a:rPr>
              <a:t>, 2018). </a:t>
            </a:r>
          </a:p>
          <a:p>
            <a:pPr algn="just"/>
            <a:r>
              <a:rPr lang="en-US" sz="1800" dirty="0">
                <a:solidFill>
                  <a:schemeClr val="tx1"/>
                </a:solidFill>
                <a:effectLst/>
                <a:latin typeface="Times New Roman" panose="02020603050405020304" pitchFamily="18" charset="0"/>
                <a:ea typeface="Calibri" panose="020F0502020204030204" pitchFamily="34" charset="0"/>
              </a:rPr>
              <a:t>Secondly, information systems are useful for tracking the working hours of each employee within a certain timeframe (Laudon and Laudon, 2019). </a:t>
            </a:r>
          </a:p>
        </p:txBody>
      </p:sp>
    </p:spTree>
    <p:extLst>
      <p:ext uri="{BB962C8B-B14F-4D97-AF65-F5344CB8AC3E}">
        <p14:creationId xmlns:p14="http://schemas.microsoft.com/office/powerpoint/2010/main" val="2334505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609600"/>
            <a:ext cx="10118045" cy="1320800"/>
          </a:xfrm>
        </p:spPr>
        <p:txBody>
          <a:bodyPr>
            <a:normAutofit/>
          </a:bodyPr>
          <a:lstStyle/>
          <a:p>
            <a:r>
              <a:rPr lang="en-US" dirty="0"/>
              <a:t>Benefits to Tesco from using information systems</a:t>
            </a:r>
          </a:p>
        </p:txBody>
      </p:sp>
      <p:sp>
        <p:nvSpPr>
          <p:cNvPr id="3" name="Content Placeholder 2">
            <a:extLst>
              <a:ext uri="{FF2B5EF4-FFF2-40B4-BE49-F238E27FC236}">
                <a16:creationId xmlns:a16="http://schemas.microsoft.com/office/drawing/2014/main" id="{97DEF088-9B32-4237-BB99-E8F0E55BA184}"/>
              </a:ext>
            </a:extLst>
          </p:cNvPr>
          <p:cNvSpPr>
            <a:spLocks noGrp="1"/>
          </p:cNvSpPr>
          <p:nvPr>
            <p:ph idx="1"/>
          </p:nvPr>
        </p:nvSpPr>
        <p:spPr>
          <a:xfrm>
            <a:off x="677333" y="2054381"/>
            <a:ext cx="9531192" cy="4928798"/>
          </a:xfrm>
        </p:spPr>
        <p:txBody>
          <a:bodyPr>
            <a:normAutofit/>
          </a:bodyPr>
          <a:lstStyle/>
          <a:p>
            <a:pPr algn="just"/>
            <a:r>
              <a:rPr lang="en-US" sz="1800" dirty="0">
                <a:solidFill>
                  <a:schemeClr val="tx1"/>
                </a:solidFill>
                <a:effectLst/>
                <a:latin typeface="Times New Roman" panose="02020603050405020304" pitchFamily="18" charset="0"/>
                <a:ea typeface="Calibri" panose="020F0502020204030204" pitchFamily="34" charset="0"/>
              </a:rPr>
              <a:t>Thirdly, information systems are utilized by managers at Tesco for gaining in-depth insights into consumer behavior. </a:t>
            </a:r>
          </a:p>
          <a:p>
            <a:pPr algn="just"/>
            <a:r>
              <a:rPr lang="en-US" sz="1800" dirty="0">
                <a:solidFill>
                  <a:schemeClr val="tx1"/>
                </a:solidFill>
                <a:effectLst/>
                <a:latin typeface="Times New Roman" panose="02020603050405020304" pitchFamily="18" charset="0"/>
                <a:ea typeface="Calibri" panose="020F0502020204030204" pitchFamily="34" charset="0"/>
              </a:rPr>
              <a:t>Tesco had undertaken implementation of an information system known as G.O.L.D in the year 1998. </a:t>
            </a:r>
          </a:p>
          <a:p>
            <a:pPr algn="just"/>
            <a:r>
              <a:rPr lang="en-US" sz="1800" dirty="0">
                <a:solidFill>
                  <a:schemeClr val="tx1"/>
                </a:solidFill>
                <a:effectLst/>
                <a:latin typeface="Times New Roman" panose="02020603050405020304" pitchFamily="18" charset="0"/>
                <a:ea typeface="Calibri" panose="020F0502020204030204" pitchFamily="34" charset="0"/>
              </a:rPr>
              <a:t>The G.O.L.D system allowed for easy handling of selling products, dealing with merchandises, buying deals, optimizing of inventories, and appropriate pricing. </a:t>
            </a:r>
          </a:p>
          <a:p>
            <a:pPr algn="just"/>
            <a:r>
              <a:rPr lang="en-US" sz="1800" dirty="0">
                <a:solidFill>
                  <a:schemeClr val="tx1"/>
                </a:solidFill>
                <a:effectLst/>
                <a:latin typeface="Times New Roman" panose="02020603050405020304" pitchFamily="18" charset="0"/>
                <a:ea typeface="Calibri" panose="020F0502020204030204" pitchFamily="34" charset="0"/>
              </a:rPr>
              <a:t>Another information system used by Tesco is the Oracle Marketing platform for dealing with the activities of the marketing function. </a:t>
            </a:r>
          </a:p>
          <a:p>
            <a:pPr algn="just"/>
            <a:r>
              <a:rPr lang="en-US" sz="1800" dirty="0">
                <a:solidFill>
                  <a:schemeClr val="tx1"/>
                </a:solidFill>
                <a:effectLst/>
                <a:latin typeface="Times New Roman" panose="02020603050405020304" pitchFamily="18" charset="0"/>
                <a:ea typeface="Calibri" panose="020F0502020204030204" pitchFamily="34" charset="0"/>
              </a:rPr>
              <a:t>Furthermore, Tesco uses Oracle Business Intelligence (BI) Analytics to plan its tasks related to producing goods and services. </a:t>
            </a:r>
          </a:p>
          <a:p>
            <a:pPr algn="just"/>
            <a:r>
              <a:rPr lang="en-US" sz="1800" dirty="0">
                <a:solidFill>
                  <a:schemeClr val="tx1"/>
                </a:solidFill>
                <a:effectLst/>
                <a:latin typeface="Times New Roman" panose="02020603050405020304" pitchFamily="18" charset="0"/>
                <a:ea typeface="Calibri" panose="020F0502020204030204" pitchFamily="34" charset="0"/>
              </a:rPr>
              <a:t>Moreover, Tesco has leveraged the value provided by the Internet as an information system to obtain competitive edge over competitors.</a:t>
            </a:r>
          </a:p>
        </p:txBody>
      </p:sp>
    </p:spTree>
    <p:extLst>
      <p:ext uri="{BB962C8B-B14F-4D97-AF65-F5344CB8AC3E}">
        <p14:creationId xmlns:p14="http://schemas.microsoft.com/office/powerpoint/2010/main" val="3314083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609600"/>
            <a:ext cx="10118045" cy="1320800"/>
          </a:xfrm>
        </p:spPr>
        <p:txBody>
          <a:bodyPr>
            <a:normAutofit/>
          </a:bodyPr>
          <a:lstStyle/>
          <a:p>
            <a:r>
              <a:rPr lang="en-US" dirty="0"/>
              <a:t>Inputs, Processing, and Outputs of Tesco’s Warehouse Management System</a:t>
            </a:r>
          </a:p>
        </p:txBody>
      </p:sp>
      <p:sp>
        <p:nvSpPr>
          <p:cNvPr id="3" name="Content Placeholder 2">
            <a:extLst>
              <a:ext uri="{FF2B5EF4-FFF2-40B4-BE49-F238E27FC236}">
                <a16:creationId xmlns:a16="http://schemas.microsoft.com/office/drawing/2014/main" id="{97DEF088-9B32-4237-BB99-E8F0E55BA184}"/>
              </a:ext>
            </a:extLst>
          </p:cNvPr>
          <p:cNvSpPr>
            <a:spLocks noGrp="1"/>
          </p:cNvSpPr>
          <p:nvPr>
            <p:ph idx="1"/>
          </p:nvPr>
        </p:nvSpPr>
        <p:spPr>
          <a:xfrm>
            <a:off x="677333" y="2054381"/>
            <a:ext cx="9531192" cy="4928798"/>
          </a:xfrm>
        </p:spPr>
        <p:txBody>
          <a:bodyPr>
            <a:normAutofit/>
          </a:bodyPr>
          <a:lstStyle/>
          <a:p>
            <a:pPr algn="just"/>
            <a:r>
              <a:rPr lang="en-US" sz="1800" dirty="0">
                <a:solidFill>
                  <a:schemeClr val="tx1"/>
                </a:solidFill>
                <a:effectLst/>
                <a:latin typeface="Times New Roman" panose="02020603050405020304" pitchFamily="18" charset="0"/>
                <a:ea typeface="Calibri" panose="020F0502020204030204" pitchFamily="34" charset="0"/>
              </a:rPr>
              <a:t>In supply chains, information systems are capable of offering improvements in the firm’s performances while lowering expenses (</a:t>
            </a:r>
            <a:r>
              <a:rPr lang="en-US" sz="1800" dirty="0" err="1">
                <a:solidFill>
                  <a:schemeClr val="tx1"/>
                </a:solidFill>
                <a:effectLst/>
                <a:latin typeface="Times New Roman" panose="02020603050405020304" pitchFamily="18" charset="0"/>
                <a:ea typeface="Calibri" panose="020F0502020204030204" pitchFamily="34" charset="0"/>
              </a:rPr>
              <a:t>O’brien</a:t>
            </a:r>
            <a:r>
              <a:rPr lang="en-US" sz="1800" dirty="0">
                <a:solidFill>
                  <a:schemeClr val="tx1"/>
                </a:solidFill>
                <a:effectLst/>
                <a:latin typeface="Times New Roman" panose="02020603050405020304" pitchFamily="18" charset="0"/>
                <a:ea typeface="Calibri" panose="020F0502020204030204" pitchFamily="34" charset="0"/>
              </a:rPr>
              <a:t> and </a:t>
            </a:r>
            <a:r>
              <a:rPr lang="en-US" sz="1800" dirty="0" err="1">
                <a:solidFill>
                  <a:schemeClr val="tx1"/>
                </a:solidFill>
                <a:effectLst/>
                <a:latin typeface="Times New Roman" panose="02020603050405020304" pitchFamily="18" charset="0"/>
                <a:ea typeface="Calibri" panose="020F0502020204030204" pitchFamily="34" charset="0"/>
              </a:rPr>
              <a:t>Marakas</a:t>
            </a:r>
            <a:r>
              <a:rPr lang="en-US" sz="1800" dirty="0">
                <a:solidFill>
                  <a:schemeClr val="tx1"/>
                </a:solidFill>
                <a:effectLst/>
                <a:latin typeface="Times New Roman" panose="02020603050405020304" pitchFamily="18" charset="0"/>
                <a:ea typeface="Calibri" panose="020F0502020204030204" pitchFamily="34" charset="0"/>
              </a:rPr>
              <a:t>, 2011). </a:t>
            </a:r>
          </a:p>
          <a:p>
            <a:pPr algn="just"/>
            <a:r>
              <a:rPr lang="en-US" sz="1800" dirty="0">
                <a:solidFill>
                  <a:schemeClr val="tx1"/>
                </a:solidFill>
                <a:effectLst/>
                <a:latin typeface="Times New Roman" panose="02020603050405020304" pitchFamily="18" charset="0"/>
                <a:ea typeface="Calibri" panose="020F0502020204030204" pitchFamily="34" charset="0"/>
              </a:rPr>
              <a:t>At Tesco, the Oracle Retail Warehouse Management System enables Tesco to standardize its supply chain activities nationally and internationally. </a:t>
            </a:r>
          </a:p>
          <a:p>
            <a:pPr algn="just"/>
            <a:r>
              <a:rPr lang="en-US" sz="1800" dirty="0">
                <a:solidFill>
                  <a:schemeClr val="tx1"/>
                </a:solidFill>
                <a:effectLst/>
                <a:latin typeface="Times New Roman" panose="02020603050405020304" pitchFamily="18" charset="0"/>
                <a:ea typeface="Calibri" panose="020F0502020204030204" pitchFamily="34" charset="0"/>
              </a:rPr>
              <a:t>The inputs into this information system firstly include guidance as to which tasks should be prioritized and how proximate the users are. </a:t>
            </a:r>
          </a:p>
          <a:p>
            <a:pPr algn="just"/>
            <a:r>
              <a:rPr lang="en-US" sz="1800" dirty="0">
                <a:solidFill>
                  <a:schemeClr val="tx1"/>
                </a:solidFill>
                <a:effectLst/>
                <a:latin typeface="Times New Roman" panose="02020603050405020304" pitchFamily="18" charset="0"/>
                <a:ea typeface="Calibri" panose="020F0502020204030204" pitchFamily="34" charset="0"/>
              </a:rPr>
              <a:t>Employees' performances can be used as inputs as well as dashboards to monitor activities of employees. </a:t>
            </a:r>
          </a:p>
          <a:p>
            <a:pPr algn="just"/>
            <a:r>
              <a:rPr lang="en-US" sz="1800" dirty="0">
                <a:solidFill>
                  <a:schemeClr val="tx1"/>
                </a:solidFill>
                <a:effectLst/>
                <a:latin typeface="Times New Roman" panose="02020603050405020304" pitchFamily="18" charset="0"/>
                <a:ea typeface="Calibri" panose="020F0502020204030204" pitchFamily="34" charset="0"/>
              </a:rPr>
              <a:t>The processing of this information system firstly includes picking, replenishing locations, the activities to load, and the activities to ship (Tate et al., 2015). </a:t>
            </a:r>
          </a:p>
          <a:p>
            <a:pPr algn="just"/>
            <a:r>
              <a:rPr lang="en-US" sz="1800" dirty="0">
                <a:solidFill>
                  <a:schemeClr val="tx1"/>
                </a:solidFill>
                <a:effectLst/>
                <a:latin typeface="Times New Roman" panose="02020603050405020304" pitchFamily="18" charset="0"/>
                <a:ea typeface="Calibri" panose="020F0502020204030204" pitchFamily="34" charset="0"/>
              </a:rPr>
              <a:t>The information system gives directions to Tesco’s employees regarding how they should work in the facilities concerning fulfilment of operational targets.</a:t>
            </a:r>
          </a:p>
        </p:txBody>
      </p:sp>
    </p:spTree>
    <p:extLst>
      <p:ext uri="{BB962C8B-B14F-4D97-AF65-F5344CB8AC3E}">
        <p14:creationId xmlns:p14="http://schemas.microsoft.com/office/powerpoint/2010/main" val="3539723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609600"/>
            <a:ext cx="10118045" cy="1320800"/>
          </a:xfrm>
        </p:spPr>
        <p:txBody>
          <a:bodyPr>
            <a:normAutofit/>
          </a:bodyPr>
          <a:lstStyle/>
          <a:p>
            <a:r>
              <a:rPr lang="en-US" dirty="0"/>
              <a:t>Inputs, Processing, and Outputs of Tesco’s Warehouse Management System</a:t>
            </a:r>
          </a:p>
        </p:txBody>
      </p:sp>
      <p:sp>
        <p:nvSpPr>
          <p:cNvPr id="3" name="Content Placeholder 2">
            <a:extLst>
              <a:ext uri="{FF2B5EF4-FFF2-40B4-BE49-F238E27FC236}">
                <a16:creationId xmlns:a16="http://schemas.microsoft.com/office/drawing/2014/main" id="{97DEF088-9B32-4237-BB99-E8F0E55BA184}"/>
              </a:ext>
            </a:extLst>
          </p:cNvPr>
          <p:cNvSpPr>
            <a:spLocks noGrp="1"/>
          </p:cNvSpPr>
          <p:nvPr>
            <p:ph idx="1"/>
          </p:nvPr>
        </p:nvSpPr>
        <p:spPr>
          <a:xfrm>
            <a:off x="677332" y="2054381"/>
            <a:ext cx="9558489" cy="4928798"/>
          </a:xfrm>
        </p:spPr>
        <p:txBody>
          <a:bodyPr>
            <a:normAutofit/>
          </a:bodyPr>
          <a:lstStyle/>
          <a:p>
            <a:pPr algn="just"/>
            <a:r>
              <a:rPr lang="en-US" sz="1800" dirty="0">
                <a:solidFill>
                  <a:schemeClr val="tx1"/>
                </a:solidFill>
                <a:effectLst/>
                <a:latin typeface="Times New Roman" panose="02020603050405020304" pitchFamily="18" charset="0"/>
                <a:ea typeface="Calibri" panose="020F0502020204030204" pitchFamily="34" charset="0"/>
              </a:rPr>
              <a:t>The output of Warehouse Management System includes the activities to schedule appointments for certain purchasing order quantities, issuing advance shipping notice (ASN), flexibly receive pallet-level delivery, blind receipts, and so on (</a:t>
            </a:r>
            <a:r>
              <a:rPr lang="en-US" sz="1800" dirty="0" err="1">
                <a:solidFill>
                  <a:schemeClr val="tx1"/>
                </a:solidFill>
                <a:effectLst/>
                <a:latin typeface="Times New Roman" panose="02020603050405020304" pitchFamily="18" charset="0"/>
                <a:ea typeface="Calibri" panose="020F0502020204030204" pitchFamily="34" charset="0"/>
              </a:rPr>
              <a:t>Barata</a:t>
            </a:r>
            <a:r>
              <a:rPr lang="en-US" sz="1800" dirty="0">
                <a:solidFill>
                  <a:schemeClr val="tx1"/>
                </a:solidFill>
                <a:effectLst/>
                <a:latin typeface="Times New Roman" panose="02020603050405020304" pitchFamily="18" charset="0"/>
                <a:ea typeface="Calibri" panose="020F0502020204030204" pitchFamily="34" charset="0"/>
              </a:rPr>
              <a:t> and Cunha, 2015). </a:t>
            </a:r>
          </a:p>
          <a:p>
            <a:pPr algn="just"/>
            <a:r>
              <a:rPr lang="en-US" sz="1800" dirty="0">
                <a:solidFill>
                  <a:schemeClr val="tx1"/>
                </a:solidFill>
                <a:effectLst/>
                <a:latin typeface="Times New Roman" panose="02020603050405020304" pitchFamily="18" charset="0"/>
                <a:ea typeface="Calibri" panose="020F0502020204030204" pitchFamily="34" charset="0"/>
              </a:rPr>
              <a:t>The system also produces output of monitoring the conformity of vendors with product specifications. </a:t>
            </a:r>
          </a:p>
          <a:p>
            <a:pPr algn="just"/>
            <a:r>
              <a:rPr lang="en-US" sz="1800" dirty="0">
                <a:solidFill>
                  <a:schemeClr val="tx1"/>
                </a:solidFill>
                <a:effectLst/>
                <a:latin typeface="Times New Roman" panose="02020603050405020304" pitchFamily="18" charset="0"/>
                <a:ea typeface="Calibri" panose="020F0502020204030204" pitchFamily="34" charset="0"/>
              </a:rPr>
              <a:t>There is a high-performance Task Management System integrated into the system which assigns tasks to employees based on specified criterion. </a:t>
            </a:r>
          </a:p>
          <a:p>
            <a:pPr algn="just"/>
            <a:r>
              <a:rPr lang="en-US" sz="1800" dirty="0">
                <a:solidFill>
                  <a:schemeClr val="tx1"/>
                </a:solidFill>
                <a:effectLst/>
                <a:latin typeface="Times New Roman" panose="02020603050405020304" pitchFamily="18" charset="0"/>
                <a:ea typeface="Calibri" panose="020F0502020204030204" pitchFamily="34" charset="0"/>
              </a:rPr>
              <a:t>Tesco’s Warehouse Management System is fully functioning in all of the company’s retail outlets and warehouses.</a:t>
            </a:r>
          </a:p>
        </p:txBody>
      </p:sp>
    </p:spTree>
    <p:extLst>
      <p:ext uri="{BB962C8B-B14F-4D97-AF65-F5344CB8AC3E}">
        <p14:creationId xmlns:p14="http://schemas.microsoft.com/office/powerpoint/2010/main" val="1814120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609600"/>
            <a:ext cx="10118045" cy="1320800"/>
          </a:xfrm>
        </p:spPr>
        <p:txBody>
          <a:bodyPr>
            <a:normAutofit/>
          </a:bodyPr>
          <a:lstStyle/>
          <a:p>
            <a:r>
              <a:rPr lang="en-US" dirty="0"/>
              <a:t>IS/IT Systems for Achieving Competitive Advantage in Tesco</a:t>
            </a:r>
          </a:p>
        </p:txBody>
      </p:sp>
      <p:sp>
        <p:nvSpPr>
          <p:cNvPr id="3" name="Content Placeholder 2">
            <a:extLst>
              <a:ext uri="{FF2B5EF4-FFF2-40B4-BE49-F238E27FC236}">
                <a16:creationId xmlns:a16="http://schemas.microsoft.com/office/drawing/2014/main" id="{97DEF088-9B32-4237-BB99-E8F0E55BA184}"/>
              </a:ext>
            </a:extLst>
          </p:cNvPr>
          <p:cNvSpPr>
            <a:spLocks noGrp="1"/>
          </p:cNvSpPr>
          <p:nvPr>
            <p:ph idx="1"/>
          </p:nvPr>
        </p:nvSpPr>
        <p:spPr>
          <a:xfrm>
            <a:off x="677333" y="2122620"/>
            <a:ext cx="9558489" cy="4928798"/>
          </a:xfrm>
        </p:spPr>
        <p:txBody>
          <a:bodyPr>
            <a:normAutofit/>
          </a:bodyPr>
          <a:lstStyle/>
          <a:p>
            <a:pPr algn="just"/>
            <a:r>
              <a:rPr lang="en-US" sz="1800" dirty="0">
                <a:solidFill>
                  <a:schemeClr val="tx1"/>
                </a:solidFill>
                <a:effectLst/>
                <a:latin typeface="Times New Roman" panose="02020603050405020304" pitchFamily="18" charset="0"/>
                <a:ea typeface="Calibri" panose="020F0502020204030204" pitchFamily="34" charset="0"/>
              </a:rPr>
              <a:t>Porter’s generic competitive strategies enable an organization to attain competitive advantage based on three elements which are cost leadership, differentiation, and focus. </a:t>
            </a:r>
          </a:p>
          <a:p>
            <a:pPr algn="just"/>
            <a:r>
              <a:rPr lang="en-US" sz="1800" dirty="0">
                <a:solidFill>
                  <a:schemeClr val="tx1"/>
                </a:solidFill>
                <a:effectLst/>
                <a:latin typeface="Times New Roman" panose="02020603050405020304" pitchFamily="18" charset="0"/>
                <a:ea typeface="Calibri" panose="020F0502020204030204" pitchFamily="34" charset="0"/>
              </a:rPr>
              <a:t>Cost leadership strategy concerns production of standardized products at a lower per-unit expense for customers that are sensitive to high prices. </a:t>
            </a:r>
          </a:p>
          <a:p>
            <a:pPr algn="just"/>
            <a:r>
              <a:rPr lang="en-US" sz="1800" dirty="0">
                <a:solidFill>
                  <a:schemeClr val="tx1"/>
                </a:solidFill>
                <a:effectLst/>
                <a:latin typeface="Times New Roman" panose="02020603050405020304" pitchFamily="18" charset="0"/>
                <a:ea typeface="Calibri" panose="020F0502020204030204" pitchFamily="34" charset="0"/>
              </a:rPr>
              <a:t>Differentiation strategy aims to produce products and services that are regarded as unique in the industry and is targeted towards customers that are relatively insensitive to prices. </a:t>
            </a:r>
          </a:p>
          <a:p>
            <a:pPr algn="just"/>
            <a:r>
              <a:rPr lang="en-US" sz="1800" dirty="0">
                <a:solidFill>
                  <a:schemeClr val="tx1"/>
                </a:solidFill>
                <a:effectLst/>
                <a:latin typeface="Times New Roman" panose="02020603050405020304" pitchFamily="18" charset="0"/>
                <a:ea typeface="Calibri" panose="020F0502020204030204" pitchFamily="34" charset="0"/>
              </a:rPr>
              <a:t>Focus strategy refers to production of products and services which satisfy the demands of smaller groups of customers. </a:t>
            </a:r>
          </a:p>
        </p:txBody>
      </p:sp>
    </p:spTree>
    <p:extLst>
      <p:ext uri="{BB962C8B-B14F-4D97-AF65-F5344CB8AC3E}">
        <p14:creationId xmlns:p14="http://schemas.microsoft.com/office/powerpoint/2010/main" val="2924314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609600"/>
            <a:ext cx="10118045" cy="1320800"/>
          </a:xfrm>
        </p:spPr>
        <p:txBody>
          <a:bodyPr>
            <a:normAutofit/>
          </a:bodyPr>
          <a:lstStyle/>
          <a:p>
            <a:r>
              <a:rPr lang="en-US" dirty="0"/>
              <a:t>IS/IT Systems for Achieving Competitive Advantage in Tesco</a:t>
            </a:r>
          </a:p>
        </p:txBody>
      </p:sp>
      <p:pic>
        <p:nvPicPr>
          <p:cNvPr id="13" name="Content Placeholder 12">
            <a:extLst>
              <a:ext uri="{FF2B5EF4-FFF2-40B4-BE49-F238E27FC236}">
                <a16:creationId xmlns:a16="http://schemas.microsoft.com/office/drawing/2014/main" id="{58885A4C-928E-44E5-812E-73014E52863B}"/>
              </a:ext>
            </a:extLst>
          </p:cNvPr>
          <p:cNvPicPr>
            <a:picLocks noGrp="1" noChangeAspect="1"/>
          </p:cNvPicPr>
          <p:nvPr>
            <p:ph idx="1"/>
          </p:nvPr>
        </p:nvPicPr>
        <p:blipFill>
          <a:blip r:embed="rId3"/>
          <a:stretch>
            <a:fillRect/>
          </a:stretch>
        </p:blipFill>
        <p:spPr>
          <a:xfrm>
            <a:off x="2049984" y="1984265"/>
            <a:ext cx="5852070" cy="4234084"/>
          </a:xfrm>
          <a:prstGeom prst="rect">
            <a:avLst/>
          </a:prstGeom>
        </p:spPr>
      </p:pic>
    </p:spTree>
    <p:extLst>
      <p:ext uri="{BB962C8B-B14F-4D97-AF65-F5344CB8AC3E}">
        <p14:creationId xmlns:p14="http://schemas.microsoft.com/office/powerpoint/2010/main" val="588983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609600"/>
            <a:ext cx="10118045" cy="1320800"/>
          </a:xfrm>
        </p:spPr>
        <p:txBody>
          <a:bodyPr>
            <a:normAutofit/>
          </a:bodyPr>
          <a:lstStyle/>
          <a:p>
            <a:r>
              <a:rPr lang="en-US" dirty="0"/>
              <a:t>IS/IT Systems for Achieving Competitive Advantage in Tesco</a:t>
            </a:r>
          </a:p>
        </p:txBody>
      </p:sp>
      <p:sp>
        <p:nvSpPr>
          <p:cNvPr id="4" name="Content Placeholder 3">
            <a:extLst>
              <a:ext uri="{FF2B5EF4-FFF2-40B4-BE49-F238E27FC236}">
                <a16:creationId xmlns:a16="http://schemas.microsoft.com/office/drawing/2014/main" id="{9D72B1BB-C5A9-4239-985A-E0390D0445B5}"/>
              </a:ext>
            </a:extLst>
          </p:cNvPr>
          <p:cNvSpPr>
            <a:spLocks noGrp="1"/>
          </p:cNvSpPr>
          <p:nvPr>
            <p:ph idx="1"/>
          </p:nvPr>
        </p:nvSpPr>
        <p:spPr>
          <a:xfrm>
            <a:off x="677332" y="2160589"/>
            <a:ext cx="10295467" cy="3880773"/>
          </a:xfrm>
        </p:spPr>
        <p:txBody>
          <a:bodyPr/>
          <a:lstStyle/>
          <a:p>
            <a:r>
              <a:rPr lang="en-US" dirty="0"/>
              <a:t>Tesco is able to adopt the three major strategies simultaneously to obtain a competitive advantage by means of it IS/IT systems. </a:t>
            </a:r>
          </a:p>
          <a:p>
            <a:r>
              <a:rPr lang="en-US" dirty="0"/>
              <a:t>Firstly, the IS/IT systems of Tesco enable the firm to achieve cost leadership by ensuring efficiency in managing its extensive value chain.</a:t>
            </a:r>
          </a:p>
          <a:p>
            <a:r>
              <a:rPr lang="en-US" dirty="0"/>
              <a:t>Secondly, the IS/IT systems of Tesco enable the firm to achieve differentiation by putting emphasis on the products’ attractive features. </a:t>
            </a:r>
          </a:p>
          <a:p>
            <a:r>
              <a:rPr lang="en-US" dirty="0"/>
              <a:t>Thirdly, the IS/IT systems of Tesco have enabled it to achieve focus because whichever market Tesco decides to serve is sure to have all of its various demands met by Tesco’s products. </a:t>
            </a:r>
          </a:p>
          <a:p>
            <a:r>
              <a:rPr lang="en-US" dirty="0"/>
              <a:t>Through usage of the IS/IT systems, Tesco is capable of engaging in niche marketing for some of its product lines. </a:t>
            </a:r>
          </a:p>
          <a:p>
            <a:endParaRPr lang="en-GB" dirty="0"/>
          </a:p>
        </p:txBody>
      </p:sp>
    </p:spTree>
    <p:extLst>
      <p:ext uri="{BB962C8B-B14F-4D97-AF65-F5344CB8AC3E}">
        <p14:creationId xmlns:p14="http://schemas.microsoft.com/office/powerpoint/2010/main" val="346990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618699"/>
            <a:ext cx="9913330" cy="1320800"/>
          </a:xfrm>
        </p:spPr>
        <p:txBody>
          <a:bodyPr>
            <a:normAutofit fontScale="90000"/>
          </a:bodyPr>
          <a:lstStyle/>
          <a:p>
            <a:r>
              <a:rPr lang="en-US" dirty="0"/>
              <a:t>Challenges in Implementing Enterprise Resource Planning (ERP) System at Tesco and Overcoming Them</a:t>
            </a:r>
          </a:p>
        </p:txBody>
      </p:sp>
      <p:sp>
        <p:nvSpPr>
          <p:cNvPr id="4" name="Content Placeholder 3">
            <a:extLst>
              <a:ext uri="{FF2B5EF4-FFF2-40B4-BE49-F238E27FC236}">
                <a16:creationId xmlns:a16="http://schemas.microsoft.com/office/drawing/2014/main" id="{9D72B1BB-C5A9-4239-985A-E0390D0445B5}"/>
              </a:ext>
            </a:extLst>
          </p:cNvPr>
          <p:cNvSpPr>
            <a:spLocks noGrp="1"/>
          </p:cNvSpPr>
          <p:nvPr>
            <p:ph idx="1"/>
          </p:nvPr>
        </p:nvSpPr>
        <p:spPr>
          <a:xfrm>
            <a:off x="677333" y="2367627"/>
            <a:ext cx="10363706" cy="3880773"/>
          </a:xfrm>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Tesco could face the following challenges in implementing ERP system within the organisation: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Complex Project Management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There are numerous stages involved in implementing ERP such as discovering and making plans, designs, developments, data migration, conducting tests, deploying resources, supports and post-launch updates.</a:t>
            </a:r>
          </a:p>
          <a:p>
            <a:r>
              <a:rPr lang="en-GB" sz="1800" dirty="0">
                <a:effectLst/>
                <a:latin typeface="Arial" panose="020B0604020202020204" pitchFamily="34" charset="0"/>
                <a:ea typeface="Times New Roman" panose="02020603050405020304" pitchFamily="18" charset="0"/>
              </a:rPr>
              <a:t>To overcome this challenge, a robust project and people management procedure needs to be applied. </a:t>
            </a:r>
            <a:endParaRPr lang="en-GB" dirty="0"/>
          </a:p>
        </p:txBody>
      </p:sp>
    </p:spTree>
    <p:extLst>
      <p:ext uri="{BB962C8B-B14F-4D97-AF65-F5344CB8AC3E}">
        <p14:creationId xmlns:p14="http://schemas.microsoft.com/office/powerpoint/2010/main" val="1820421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413983"/>
            <a:ext cx="9913330" cy="1320800"/>
          </a:xfrm>
        </p:spPr>
        <p:txBody>
          <a:bodyPr>
            <a:normAutofit fontScale="90000"/>
          </a:bodyPr>
          <a:lstStyle/>
          <a:p>
            <a:r>
              <a:rPr lang="en-US" dirty="0"/>
              <a:t>Challenges in Implementing Enterprise Resource Planning (ERP) System at Tesco and Overcoming Them</a:t>
            </a:r>
          </a:p>
        </p:txBody>
      </p:sp>
      <p:sp>
        <p:nvSpPr>
          <p:cNvPr id="4" name="Content Placeholder 3">
            <a:extLst>
              <a:ext uri="{FF2B5EF4-FFF2-40B4-BE49-F238E27FC236}">
                <a16:creationId xmlns:a16="http://schemas.microsoft.com/office/drawing/2014/main" id="{9D72B1BB-C5A9-4239-985A-E0390D0445B5}"/>
              </a:ext>
            </a:extLst>
          </p:cNvPr>
          <p:cNvSpPr>
            <a:spLocks noGrp="1"/>
          </p:cNvSpPr>
          <p:nvPr>
            <p:ph idx="1"/>
          </p:nvPr>
        </p:nvSpPr>
        <p:spPr>
          <a:xfrm>
            <a:off x="677333" y="2135615"/>
            <a:ext cx="10363706" cy="4169651"/>
          </a:xfrm>
        </p:spPr>
        <p:txBody>
          <a:bodyPr>
            <a:normAutofit lnSpcReduction="10000"/>
          </a:bodyPr>
          <a:lstStyle/>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Complex Project Planning</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Tesco may engage in underestimation of the timeframe and budgets required to successfully implement ERP. </a:t>
            </a:r>
          </a:p>
          <a:p>
            <a:r>
              <a:rPr lang="en-GB" sz="1800" dirty="0">
                <a:effectLst/>
                <a:latin typeface="Arial" panose="020B0604020202020204" pitchFamily="34" charset="0"/>
                <a:ea typeface="Times New Roman" panose="02020603050405020304" pitchFamily="18" charset="0"/>
              </a:rPr>
              <a:t>To overcome this challenge, a clarified and realistic planning procedure must be followed from the beginning of the project. </a:t>
            </a:r>
          </a:p>
          <a:p>
            <a:pPr marL="0" indent="0">
              <a:buNone/>
            </a:pPr>
            <a:endParaRPr lang="en-GB" sz="1800" dirty="0">
              <a:effectLst/>
              <a:latin typeface="Arial" panose="020B0604020202020204" pitchFamily="34" charset="0"/>
              <a:ea typeface="Times New Roman" panose="02020603050405020304" pitchFamily="18" charset="0"/>
            </a:endParaRPr>
          </a:p>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Technically Integrating Data</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Data migration represents the transfer of data from numerous old systems into the enterprise resource planning (ERP) database (</a:t>
            </a:r>
            <a:r>
              <a:rPr lang="en-GB" sz="1800" dirty="0" err="1">
                <a:effectLst/>
                <a:latin typeface="Arial" panose="020B0604020202020204" pitchFamily="34" charset="0"/>
                <a:ea typeface="Times New Roman" panose="02020603050405020304" pitchFamily="18" charset="0"/>
              </a:rPr>
              <a:t>Shaul</a:t>
            </a:r>
            <a:r>
              <a:rPr lang="en-GB" sz="1800" dirty="0">
                <a:effectLst/>
                <a:latin typeface="Arial" panose="020B0604020202020204" pitchFamily="34" charset="0"/>
                <a:ea typeface="Times New Roman" panose="02020603050405020304" pitchFamily="18" charset="0"/>
              </a:rPr>
              <a:t> and Tauber, 2013).</a:t>
            </a:r>
          </a:p>
          <a:p>
            <a:r>
              <a:rPr lang="en-GB" sz="1800" dirty="0">
                <a:effectLst/>
                <a:latin typeface="Arial" panose="020B0604020202020204" pitchFamily="34" charset="0"/>
                <a:ea typeface="Times New Roman" panose="02020603050405020304" pitchFamily="18" charset="0"/>
              </a:rPr>
              <a:t>To overcome this challenge, proper planning of data migration is essential in keeping the entirety of the project of implementing ERP on track and within the estimated budgets. </a:t>
            </a:r>
          </a:p>
          <a:p>
            <a:endParaRPr lang="en-GB" dirty="0"/>
          </a:p>
        </p:txBody>
      </p:sp>
    </p:spTree>
    <p:extLst>
      <p:ext uri="{BB962C8B-B14F-4D97-AF65-F5344CB8AC3E}">
        <p14:creationId xmlns:p14="http://schemas.microsoft.com/office/powerpoint/2010/main" val="40275287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413983"/>
            <a:ext cx="9913330" cy="1320800"/>
          </a:xfrm>
        </p:spPr>
        <p:txBody>
          <a:bodyPr>
            <a:normAutofit fontScale="90000"/>
          </a:bodyPr>
          <a:lstStyle/>
          <a:p>
            <a:r>
              <a:rPr lang="en-US" dirty="0"/>
              <a:t>Challenges in Implementing Enterprise Resource Planning (ERP) System at Tesco and Overcoming Them</a:t>
            </a:r>
          </a:p>
        </p:txBody>
      </p:sp>
      <p:sp>
        <p:nvSpPr>
          <p:cNvPr id="4" name="Content Placeholder 3">
            <a:extLst>
              <a:ext uri="{FF2B5EF4-FFF2-40B4-BE49-F238E27FC236}">
                <a16:creationId xmlns:a16="http://schemas.microsoft.com/office/drawing/2014/main" id="{9D72B1BB-C5A9-4239-985A-E0390D0445B5}"/>
              </a:ext>
            </a:extLst>
          </p:cNvPr>
          <p:cNvSpPr>
            <a:spLocks noGrp="1"/>
          </p:cNvSpPr>
          <p:nvPr>
            <p:ph idx="1"/>
          </p:nvPr>
        </p:nvSpPr>
        <p:spPr>
          <a:xfrm>
            <a:off x="677333" y="2135615"/>
            <a:ext cx="10363706" cy="4169651"/>
          </a:xfrm>
        </p:spPr>
        <p:txBody>
          <a:bodyPr>
            <a:normAutofit/>
          </a:bodyPr>
          <a:lstStyle/>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Ensuring Quality of Data</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Since several functions are interacting with similar consumers, goods, and orders, a firm could possess duplicated versions of the same information in its system (</a:t>
            </a:r>
            <a:r>
              <a:rPr lang="en-GB" sz="1800" dirty="0" err="1">
                <a:effectLst/>
                <a:latin typeface="Arial" panose="020B0604020202020204" pitchFamily="34" charset="0"/>
                <a:ea typeface="Times New Roman" panose="02020603050405020304" pitchFamily="18" charset="0"/>
              </a:rPr>
              <a:t>Kallunki</a:t>
            </a:r>
            <a:r>
              <a:rPr lang="en-GB" sz="1800" dirty="0">
                <a:effectLst/>
                <a:latin typeface="Arial" panose="020B0604020202020204" pitchFamily="34" charset="0"/>
                <a:ea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rPr>
              <a:t>Laitinen</a:t>
            </a:r>
            <a:r>
              <a:rPr lang="en-GB" sz="1800" dirty="0">
                <a:effectLst/>
                <a:latin typeface="Arial" panose="020B0604020202020204" pitchFamily="34" charset="0"/>
                <a:ea typeface="Times New Roman" panose="02020603050405020304" pitchFamily="18" charset="0"/>
              </a:rPr>
              <a:t> and </a:t>
            </a:r>
            <a:r>
              <a:rPr lang="en-GB" sz="1800" dirty="0" err="1">
                <a:effectLst/>
                <a:latin typeface="Arial" panose="020B0604020202020204" pitchFamily="34" charset="0"/>
                <a:ea typeface="Times New Roman" panose="02020603050405020304" pitchFamily="18" charset="0"/>
              </a:rPr>
              <a:t>Silvola</a:t>
            </a:r>
            <a:r>
              <a:rPr lang="en-GB" sz="1800" dirty="0">
                <a:effectLst/>
                <a:latin typeface="Arial" panose="020B0604020202020204" pitchFamily="34" charset="0"/>
                <a:ea typeface="Times New Roman" panose="02020603050405020304" pitchFamily="18" charset="0"/>
              </a:rPr>
              <a:t>, 2011).</a:t>
            </a:r>
          </a:p>
          <a:p>
            <a:r>
              <a:rPr lang="en-GB" sz="1800" dirty="0">
                <a:effectLst/>
                <a:latin typeface="Arial" panose="020B0604020202020204" pitchFamily="34" charset="0"/>
                <a:ea typeface="Times New Roman" panose="02020603050405020304" pitchFamily="18" charset="0"/>
              </a:rPr>
              <a:t>To overcome this challenge, the need to ensure data quality could be an overwhelming initiative. </a:t>
            </a:r>
          </a:p>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Massive Change Management</a:t>
            </a:r>
          </a:p>
          <a:p>
            <a:pPr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rPr>
              <a:t>Implementing ERP at Tesco entails much more than simply adopting a newer software system. </a:t>
            </a:r>
          </a:p>
          <a:p>
            <a:pPr algn="just">
              <a:lnSpc>
                <a:spcPct val="150000"/>
              </a:lnSpc>
              <a:spcBef>
                <a:spcPts val="0"/>
              </a:spcBef>
              <a:spcAft>
                <a:spcPts val="800"/>
              </a:spcAft>
            </a:pPr>
            <a:r>
              <a:rPr lang="en-GB" sz="1800" dirty="0">
                <a:effectLst/>
                <a:latin typeface="Arial" panose="020B0604020202020204" pitchFamily="34" charset="0"/>
                <a:ea typeface="Times New Roman" panose="02020603050405020304" pitchFamily="18" charset="0"/>
              </a:rPr>
              <a:t>To overcome this challenge, it is important to acknowledge that resisting change could be a major obstacle. </a:t>
            </a:r>
            <a:endParaRPr lang="en-GB" dirty="0"/>
          </a:p>
        </p:txBody>
      </p:sp>
    </p:spTree>
    <p:extLst>
      <p:ext uri="{BB962C8B-B14F-4D97-AF65-F5344CB8AC3E}">
        <p14:creationId xmlns:p14="http://schemas.microsoft.com/office/powerpoint/2010/main" val="837583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413983"/>
            <a:ext cx="9913330" cy="1320800"/>
          </a:xfrm>
        </p:spPr>
        <p:txBody>
          <a:bodyPr>
            <a:normAutofit fontScale="90000"/>
          </a:bodyPr>
          <a:lstStyle/>
          <a:p>
            <a:r>
              <a:rPr lang="en-US" dirty="0"/>
              <a:t>Challenges in Implementing Enterprise Resource Planning (ERP) System at Tesco and Overcoming Them</a:t>
            </a:r>
          </a:p>
        </p:txBody>
      </p:sp>
      <p:sp>
        <p:nvSpPr>
          <p:cNvPr id="4" name="Content Placeholder 3">
            <a:extLst>
              <a:ext uri="{FF2B5EF4-FFF2-40B4-BE49-F238E27FC236}">
                <a16:creationId xmlns:a16="http://schemas.microsoft.com/office/drawing/2014/main" id="{9D72B1BB-C5A9-4239-985A-E0390D0445B5}"/>
              </a:ext>
            </a:extLst>
          </p:cNvPr>
          <p:cNvSpPr>
            <a:spLocks noGrp="1"/>
          </p:cNvSpPr>
          <p:nvPr>
            <p:ph idx="1"/>
          </p:nvPr>
        </p:nvSpPr>
        <p:spPr>
          <a:xfrm>
            <a:off x="677333" y="2135615"/>
            <a:ext cx="10363706" cy="4169651"/>
          </a:xfrm>
        </p:spPr>
        <p:txBody>
          <a:bodyPr>
            <a:normAutofit lnSpcReduction="10000"/>
          </a:bodyPr>
          <a:lstStyle/>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Huge Cost Overruns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An ERP project is notorious for exceeding the initial budget once the implementing process is started.</a:t>
            </a:r>
          </a:p>
          <a:p>
            <a:r>
              <a:rPr lang="en-GB" sz="1800" dirty="0">
                <a:effectLst/>
                <a:latin typeface="Arial" panose="020B0604020202020204" pitchFamily="34" charset="0"/>
                <a:ea typeface="Times New Roman" panose="02020603050405020304" pitchFamily="18" charset="0"/>
              </a:rPr>
              <a:t>To overcome this challenge, Tesco needs to account for the aforementioned expenses and other expenses which are usually ignored. </a:t>
            </a:r>
            <a:endParaRPr lang="en-GB" dirty="0">
              <a:latin typeface="Arial" panose="020B0604020202020204" pitchFamily="34" charset="0"/>
              <a:ea typeface="Times New Roman" panose="02020603050405020304" pitchFamily="18" charset="0"/>
            </a:endParaRPr>
          </a:p>
          <a:p>
            <a:endParaRPr lang="en-GB" dirty="0">
              <a:latin typeface="Arial" panose="020B0604020202020204" pitchFamily="34" charset="0"/>
            </a:endParaRPr>
          </a:p>
          <a:p>
            <a:pPr marL="0" marR="0" indent="0" algn="just">
              <a:lnSpc>
                <a:spcPct val="150000"/>
              </a:lnSpc>
              <a:spcBef>
                <a:spcPts val="0"/>
              </a:spcBef>
              <a:spcAft>
                <a:spcPts val="800"/>
              </a:spcAft>
              <a:buNone/>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Continuously Improving</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Implementing ERP at Tesco does not constitute a one-stop initiative which ends once the newer system is functional.</a:t>
            </a:r>
          </a:p>
          <a:p>
            <a:r>
              <a:rPr lang="en-GB" sz="1800" dirty="0">
                <a:effectLst/>
                <a:latin typeface="Arial" panose="020B0604020202020204" pitchFamily="34" charset="0"/>
                <a:ea typeface="Times New Roman" panose="02020603050405020304" pitchFamily="18" charset="0"/>
              </a:rPr>
              <a:t>To overcome this challenge, it is necessary for Tesco to engage in periodically reviewing for assessing if the system is still satisfying the company’s needs. </a:t>
            </a:r>
            <a:endParaRPr lang="en-GB" dirty="0"/>
          </a:p>
        </p:txBody>
      </p:sp>
    </p:spTree>
    <p:extLst>
      <p:ext uri="{BB962C8B-B14F-4D97-AF65-F5344CB8AC3E}">
        <p14:creationId xmlns:p14="http://schemas.microsoft.com/office/powerpoint/2010/main" val="4031420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413983"/>
            <a:ext cx="9913330" cy="1320800"/>
          </a:xfrm>
        </p:spPr>
        <p:txBody>
          <a:bodyPr>
            <a:normAutofit/>
          </a:bodyPr>
          <a:lstStyle/>
          <a:p>
            <a:r>
              <a:rPr lang="en-US" dirty="0"/>
              <a:t>Steps for Implementing ERP at Tesco</a:t>
            </a:r>
          </a:p>
        </p:txBody>
      </p:sp>
      <p:sp>
        <p:nvSpPr>
          <p:cNvPr id="4" name="Content Placeholder 3">
            <a:extLst>
              <a:ext uri="{FF2B5EF4-FFF2-40B4-BE49-F238E27FC236}">
                <a16:creationId xmlns:a16="http://schemas.microsoft.com/office/drawing/2014/main" id="{9D72B1BB-C5A9-4239-985A-E0390D0445B5}"/>
              </a:ext>
            </a:extLst>
          </p:cNvPr>
          <p:cNvSpPr>
            <a:spLocks noGrp="1"/>
          </p:cNvSpPr>
          <p:nvPr>
            <p:ph idx="1"/>
          </p:nvPr>
        </p:nvSpPr>
        <p:spPr>
          <a:xfrm>
            <a:off x="540856" y="1379941"/>
            <a:ext cx="10363706" cy="4843438"/>
          </a:xfrm>
        </p:spPr>
        <p:txBody>
          <a:bodyPr>
            <a:normAutofit fontScale="85000" lnSpcReduction="20000"/>
          </a:bodyPr>
          <a:lstStyle/>
          <a:p>
            <a:pPr algn="just">
              <a:lnSpc>
                <a:spcPct val="150000"/>
              </a:lnSpc>
              <a:spcBef>
                <a:spcPts val="0"/>
              </a:spcBef>
              <a:spcAft>
                <a:spcPts val="800"/>
              </a:spcAft>
            </a:pPr>
            <a:r>
              <a:rPr lang="en-US"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Firstly, the goals and objectives which the firm expects from the implementation of an ERP solution should be identified. </a:t>
            </a:r>
          </a:p>
          <a:p>
            <a:pPr algn="just">
              <a:lnSpc>
                <a:spcPct val="150000"/>
              </a:lnSpc>
              <a:spcBef>
                <a:spcPts val="0"/>
              </a:spcBef>
              <a:spcAft>
                <a:spcPts val="800"/>
              </a:spcAft>
            </a:pPr>
            <a:r>
              <a:rPr lang="en-US"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Secondly, Tesco needs to be engaged in choosing a project manager for easing the process of implementing the ERP system. </a:t>
            </a:r>
          </a:p>
          <a:p>
            <a:pPr algn="just">
              <a:lnSpc>
                <a:spcPct val="150000"/>
              </a:lnSpc>
              <a:spcBef>
                <a:spcPts val="0"/>
              </a:spcBef>
              <a:spcAft>
                <a:spcPts val="800"/>
              </a:spcAft>
            </a:pPr>
            <a:r>
              <a:rPr lang="en-US"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Thirdly, Tesco needs to find the most suitable ERP software that would be helpful in satisfying its requirements. </a:t>
            </a:r>
          </a:p>
          <a:p>
            <a:pPr algn="just">
              <a:lnSpc>
                <a:spcPct val="150000"/>
              </a:lnSpc>
              <a:spcBef>
                <a:spcPts val="0"/>
              </a:spcBef>
              <a:spcAft>
                <a:spcPts val="800"/>
              </a:spcAft>
            </a:pPr>
            <a:r>
              <a:rPr lang="en-US"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fourth step is about implementing data migration which may involve streamlining Tesco’s operations. </a:t>
            </a:r>
          </a:p>
          <a:p>
            <a:pPr algn="just">
              <a:lnSpc>
                <a:spcPct val="150000"/>
              </a:lnSpc>
              <a:spcBef>
                <a:spcPts val="0"/>
              </a:spcBef>
              <a:spcAft>
                <a:spcPts val="800"/>
              </a:spcAft>
            </a:pPr>
            <a:r>
              <a:rPr lang="en-US"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fifth step is about Tesco ensuring that it is capable of configuring the system according to its requirements. </a:t>
            </a:r>
          </a:p>
          <a:p>
            <a:pPr algn="just">
              <a:lnSpc>
                <a:spcPct val="150000"/>
              </a:lnSpc>
              <a:spcBef>
                <a:spcPts val="0"/>
              </a:spcBef>
              <a:spcAft>
                <a:spcPts val="800"/>
              </a:spcAft>
            </a:pPr>
            <a:r>
              <a:rPr lang="en-US"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sixth step involves Tesco testing the system extensively to ensure that each component is functioning as intended. </a:t>
            </a:r>
          </a:p>
          <a:p>
            <a:pPr algn="just">
              <a:lnSpc>
                <a:spcPct val="150000"/>
              </a:lnSpc>
              <a:spcBef>
                <a:spcPts val="0"/>
              </a:spcBef>
              <a:spcAft>
                <a:spcPts val="800"/>
              </a:spcAft>
            </a:pPr>
            <a:r>
              <a:rPr lang="en-US"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seventh step involves Tesco investing in training its employees to use the ERP system in an effective and efficient way. </a:t>
            </a:r>
          </a:p>
          <a:p>
            <a:pPr algn="just">
              <a:lnSpc>
                <a:spcPct val="150000"/>
              </a:lnSpc>
              <a:spcBef>
                <a:spcPts val="0"/>
              </a:spcBef>
              <a:spcAft>
                <a:spcPts val="800"/>
              </a:spcAft>
            </a:pPr>
            <a:r>
              <a:rPr lang="en-US" sz="18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eighth step involves embracing the implementation of the newer ERP system through coordination of every business activity and resource.</a:t>
            </a:r>
            <a:endParaRPr lang="en-GB" dirty="0">
              <a:solidFill>
                <a:schemeClr val="tx1"/>
              </a:solidFill>
            </a:endParaRPr>
          </a:p>
        </p:txBody>
      </p:sp>
    </p:spTree>
    <p:extLst>
      <p:ext uri="{BB962C8B-B14F-4D97-AF65-F5344CB8AC3E}">
        <p14:creationId xmlns:p14="http://schemas.microsoft.com/office/powerpoint/2010/main" val="2774494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413983"/>
            <a:ext cx="9913330" cy="1320800"/>
          </a:xfrm>
        </p:spPr>
        <p:txBody>
          <a:bodyPr>
            <a:normAutofit/>
          </a:bodyPr>
          <a:lstStyle/>
          <a:p>
            <a:r>
              <a:rPr lang="en-US" dirty="0"/>
              <a:t>Conclusion</a:t>
            </a:r>
          </a:p>
        </p:txBody>
      </p:sp>
      <p:sp>
        <p:nvSpPr>
          <p:cNvPr id="4" name="Content Placeholder 3">
            <a:extLst>
              <a:ext uri="{FF2B5EF4-FFF2-40B4-BE49-F238E27FC236}">
                <a16:creationId xmlns:a16="http://schemas.microsoft.com/office/drawing/2014/main" id="{9D72B1BB-C5A9-4239-985A-E0390D0445B5}"/>
              </a:ext>
            </a:extLst>
          </p:cNvPr>
          <p:cNvSpPr>
            <a:spLocks noGrp="1"/>
          </p:cNvSpPr>
          <p:nvPr>
            <p:ph idx="1"/>
          </p:nvPr>
        </p:nvSpPr>
        <p:spPr>
          <a:xfrm>
            <a:off x="540856" y="1379941"/>
            <a:ext cx="9913330" cy="4843438"/>
          </a:xfrm>
        </p:spPr>
        <p:txBody>
          <a:bodyPr>
            <a:normAutofit fontScale="92500" lnSpcReduction="20000"/>
          </a:bodyPr>
          <a:lstStyle/>
          <a:p>
            <a:pPr algn="just">
              <a:lnSpc>
                <a:spcPct val="150000"/>
              </a:lnSpc>
              <a:spcBef>
                <a:spcPts val="0"/>
              </a:spcBef>
              <a:spcAft>
                <a:spcPts val="800"/>
              </a:spcAft>
            </a:pPr>
            <a:r>
              <a:rPr lang="en-US" dirty="0">
                <a:solidFill>
                  <a:schemeClr val="tx1"/>
                </a:solidFill>
              </a:rPr>
              <a:t>In this report, the concepts of management information systems (MIS) have been explored in the context of the company Tesco. </a:t>
            </a:r>
          </a:p>
          <a:p>
            <a:pPr algn="just">
              <a:lnSpc>
                <a:spcPct val="150000"/>
              </a:lnSpc>
              <a:spcBef>
                <a:spcPts val="0"/>
              </a:spcBef>
              <a:spcAft>
                <a:spcPts val="800"/>
              </a:spcAft>
            </a:pPr>
            <a:r>
              <a:rPr lang="en-US" dirty="0">
                <a:solidFill>
                  <a:schemeClr val="tx1"/>
                </a:solidFill>
              </a:rPr>
              <a:t>Firstly, the benefits to Tesco as a result of using the information systems have been explained. </a:t>
            </a:r>
          </a:p>
          <a:p>
            <a:pPr algn="just">
              <a:lnSpc>
                <a:spcPct val="150000"/>
              </a:lnSpc>
              <a:spcBef>
                <a:spcPts val="0"/>
              </a:spcBef>
              <a:spcAft>
                <a:spcPts val="800"/>
              </a:spcAft>
            </a:pPr>
            <a:r>
              <a:rPr lang="en-US" dirty="0">
                <a:solidFill>
                  <a:schemeClr val="tx1"/>
                </a:solidFill>
              </a:rPr>
              <a:t>Secondly, the Oracle Retail Warehouse Management System of Tesco’s supply chain management function was described by identifying the inputs, processes, and outputs of such a system. </a:t>
            </a:r>
          </a:p>
          <a:p>
            <a:pPr algn="just">
              <a:lnSpc>
                <a:spcPct val="150000"/>
              </a:lnSpc>
              <a:spcBef>
                <a:spcPts val="0"/>
              </a:spcBef>
              <a:spcAft>
                <a:spcPts val="800"/>
              </a:spcAft>
            </a:pPr>
            <a:r>
              <a:rPr lang="en-US" dirty="0">
                <a:solidFill>
                  <a:schemeClr val="tx1"/>
                </a:solidFill>
              </a:rPr>
              <a:t>Thirdly, the ways in which the IS/IT systems used by Tesco have helped the company obtain a competitive advantage through cost leadership, differentiation, and focus strategies have been discussed. </a:t>
            </a:r>
          </a:p>
          <a:p>
            <a:pPr algn="just">
              <a:lnSpc>
                <a:spcPct val="150000"/>
              </a:lnSpc>
              <a:spcBef>
                <a:spcPts val="0"/>
              </a:spcBef>
              <a:spcAft>
                <a:spcPts val="800"/>
              </a:spcAft>
            </a:pPr>
            <a:r>
              <a:rPr lang="en-US" dirty="0">
                <a:solidFill>
                  <a:schemeClr val="tx1"/>
                </a:solidFill>
              </a:rPr>
              <a:t>Next, the challenges facing Tesco in implementing a new ERP system and the ways to overcome these challenges were explained. </a:t>
            </a:r>
          </a:p>
          <a:p>
            <a:pPr algn="just">
              <a:lnSpc>
                <a:spcPct val="150000"/>
              </a:lnSpc>
              <a:spcBef>
                <a:spcPts val="0"/>
              </a:spcBef>
              <a:spcAft>
                <a:spcPts val="800"/>
              </a:spcAft>
            </a:pPr>
            <a:r>
              <a:rPr lang="en-US" dirty="0">
                <a:solidFill>
                  <a:schemeClr val="tx1"/>
                </a:solidFill>
              </a:rPr>
              <a:t>Lastly, the eight steps which Tesco should take to implement a new ERP system was described along with a timeline.</a:t>
            </a:r>
          </a:p>
          <a:p>
            <a:pPr algn="just">
              <a:lnSpc>
                <a:spcPct val="150000"/>
              </a:lnSpc>
              <a:spcBef>
                <a:spcPts val="0"/>
              </a:spcBef>
              <a:spcAft>
                <a:spcPts val="800"/>
              </a:spcAft>
            </a:pPr>
            <a:endParaRPr lang="en-GB" dirty="0">
              <a:solidFill>
                <a:schemeClr val="tx1"/>
              </a:solidFill>
            </a:endParaRPr>
          </a:p>
        </p:txBody>
      </p:sp>
    </p:spTree>
    <p:extLst>
      <p:ext uri="{BB962C8B-B14F-4D97-AF65-F5344CB8AC3E}">
        <p14:creationId xmlns:p14="http://schemas.microsoft.com/office/powerpoint/2010/main" val="679450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949C5-61D6-479F-AEDB-77E6E68773EE}"/>
              </a:ext>
            </a:extLst>
          </p:cNvPr>
          <p:cNvSpPr>
            <a:spLocks noGrp="1"/>
          </p:cNvSpPr>
          <p:nvPr>
            <p:ph type="title"/>
          </p:nvPr>
        </p:nvSpPr>
        <p:spPr>
          <a:xfrm>
            <a:off x="677333" y="413983"/>
            <a:ext cx="9913330" cy="1320800"/>
          </a:xfrm>
        </p:spPr>
        <p:txBody>
          <a:bodyPr>
            <a:normAutofit/>
          </a:bodyPr>
          <a:lstStyle/>
          <a:p>
            <a:r>
              <a:rPr lang="en-US" dirty="0"/>
              <a:t>References</a:t>
            </a:r>
          </a:p>
        </p:txBody>
      </p:sp>
      <p:sp>
        <p:nvSpPr>
          <p:cNvPr id="4" name="Content Placeholder 3">
            <a:extLst>
              <a:ext uri="{FF2B5EF4-FFF2-40B4-BE49-F238E27FC236}">
                <a16:creationId xmlns:a16="http://schemas.microsoft.com/office/drawing/2014/main" id="{9D72B1BB-C5A9-4239-985A-E0390D0445B5}"/>
              </a:ext>
            </a:extLst>
          </p:cNvPr>
          <p:cNvSpPr>
            <a:spLocks noGrp="1"/>
          </p:cNvSpPr>
          <p:nvPr>
            <p:ph idx="1"/>
          </p:nvPr>
        </p:nvSpPr>
        <p:spPr>
          <a:xfrm>
            <a:off x="540856" y="1379940"/>
            <a:ext cx="9913330" cy="5239223"/>
          </a:xfrm>
        </p:spPr>
        <p:txBody>
          <a:bodyPr>
            <a:normAutofit fontScale="55000" lnSpcReduction="20000"/>
          </a:bodyPr>
          <a:lstStyle/>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Baltzan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 (2018).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York, Ny: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Mcgraw-Hill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Education.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Barata</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and Cunha, P.R. (2015). Synergies between quality management and information systems: a literature review and map for further research.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Total Quality Management &amp; Business Excellence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28(3-4), pp.282–295.</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Joshi, G. (2013).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Management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Delhi: Oxford University Press.</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Kallunki</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J.-P.,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Laitinen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E.K. and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Silvola</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 (2011). Impact of enterprise resource planning systems on management control systems and firm performance.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Journal of Accounting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12(1), pp.20–39.</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Kendall, K.E. and Kendall, J.E. (2014).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Systems analysis and design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Essex, England: Pearson Education.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Khosrowpour</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(2013).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Enterprise resource planning : concepts, methodologies, tools, and applications. 2</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Hershey, Pa.: Business Science Reference.</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Laudon, K.C. and Laudon, J.P. (2019).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Essentials of management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Harlow, England: Pearson.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Leon, A. (2014).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Enterprise resource planning</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Delhi: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Mcgraw-Hill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Education (India) Pte Ltd.</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Momoh, A., Roy, R. and Shehab, E. (2010). Challenges in enterprise resource planning implementation: state</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of</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a:t>
            </a:r>
            <a:r>
              <a:rPr lang="en-GB" sz="1800" dirty="0">
                <a:solidFill>
                  <a:srgbClr val="000000"/>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art.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Business Process Management Journal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16(4), pp.537–565.</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Monk, E.F. and Wagner, B.J. (2013).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Concepts in enterprise resource planning</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York: Cengage Learning.</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O’brien</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J.A. and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Marakas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G.M. (2011).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Management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New York, Ny: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Mcgraw-Hill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/Irwin.</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Oz, E. (2014).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Management information systems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Australia: Course Technology.</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marL="0" marR="0" algn="just">
              <a:lnSpc>
                <a:spcPct val="150000"/>
              </a:lnSpc>
              <a:spcBef>
                <a:spcPts val="0"/>
              </a:spcBef>
              <a:spcAft>
                <a:spcPts val="1200"/>
              </a:spcAf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Shaul</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 and Tauber, D. (2013). Critical success factors in enterprise resource planning systems. </a:t>
            </a:r>
            <a:r>
              <a:rPr lang="en-GB" sz="18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ACM Computing Surveys</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45(4), pp.1–39.</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849111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824</TotalTime>
  <Words>4232</Words>
  <Application>Microsoft Macintosh PowerPoint</Application>
  <PresentationFormat>Widescreen</PresentationFormat>
  <Paragraphs>178</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Cambria Math</vt:lpstr>
      <vt:lpstr>Times New Roman</vt:lpstr>
      <vt:lpstr>Trebuchet MS</vt:lpstr>
      <vt:lpstr>Wingdings 3</vt:lpstr>
      <vt:lpstr>Facet</vt:lpstr>
      <vt:lpstr>Knowledge and Information Management Skills for the Workplace  BMSW5106 Lecturer: Yohan Mendis   Knowledge and Information Management of Tesco (Task 2)    </vt:lpstr>
      <vt:lpstr>Introduction</vt:lpstr>
      <vt:lpstr>Benefits to Tesco from using information systems</vt:lpstr>
      <vt:lpstr>Benefits to Tesco from using information systems</vt:lpstr>
      <vt:lpstr>Inputs, Processing, and Outputs of Tesco’s Warehouse Management System</vt:lpstr>
      <vt:lpstr>Inputs, Processing, and Outputs of Tesco’s Warehouse Management System</vt:lpstr>
      <vt:lpstr>IS/IT Systems for Achieving Competitive Advantage in Tesco</vt:lpstr>
      <vt:lpstr>IS/IT Systems for Achieving Competitive Advantage in Tesco</vt:lpstr>
      <vt:lpstr>IS/IT Systems for Achieving Competitive Advantage in Tesco</vt:lpstr>
      <vt:lpstr>Challenges in Implementing Enterprise Resource Planning (ERP) System at Tesco and Overcoming Them</vt:lpstr>
      <vt:lpstr>Challenges in Implementing Enterprise Resource Planning (ERP) System at Tesco and Overcoming Them</vt:lpstr>
      <vt:lpstr>Challenges in Implementing Enterprise Resource Planning (ERP) System at Tesco and Overcoming Them</vt:lpstr>
      <vt:lpstr>Challenges in Implementing Enterprise Resource Planning (ERP) System at Tesco and Overcoming Them</vt:lpstr>
      <vt:lpstr>Steps for Implementing ERP at Tesco</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dc:creator>
  <cp:lastModifiedBy>Cristian Draghici (1917997)</cp:lastModifiedBy>
  <cp:revision>167</cp:revision>
  <dcterms:created xsi:type="dcterms:W3CDTF">2021-02-24T17:06:51Z</dcterms:created>
  <dcterms:modified xsi:type="dcterms:W3CDTF">2021-12-04T17:06:28Z</dcterms:modified>
</cp:coreProperties>
</file>