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310" autoAdjust="0"/>
  </p:normalViewPr>
  <p:slideViewPr>
    <p:cSldViewPr>
      <p:cViewPr varScale="1">
        <p:scale>
          <a:sx n="53" d="100"/>
          <a:sy n="53" d="100"/>
        </p:scale>
        <p:origin x="-164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FE53DB-DEF0-45D1-9F26-3B1BE9A66400}" type="datetimeFigureOut">
              <a:rPr lang="en-US" smtClean="0"/>
              <a:t>10/18/22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04DD86-6E91-4DB5-87E5-9067B8CCD397}" type="slidenum">
              <a:rPr lang="en-US" smtClean="0"/>
              <a:t>‹#›</a:t>
            </a:fld>
            <a:endParaRPr lang="en-US"/>
          </a:p>
        </p:txBody>
      </p:sp>
    </p:spTree>
    <p:extLst>
      <p:ext uri="{BB962C8B-B14F-4D97-AF65-F5344CB8AC3E}">
        <p14:creationId xmlns:p14="http://schemas.microsoft.com/office/powerpoint/2010/main" val="197679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necessary for the organisation to effectively manage the employees, as their overall performance will have a positive or negative impact on the outcomes generated. For attaining success, effective leaders and managers of the organisation must lead the team with full guidance and motivate them to work effectively for achieving the desired goal. Therefore, with the help of “people management” which forms a part of human resource management enables the organisation to manage and organise employees to form teams thereon which will help in achieving the desired outcomes set (</a:t>
            </a:r>
            <a:r>
              <a:rPr lang="en-GB" sz="1200" kern="1200" dirty="0" err="1">
                <a:solidFill>
                  <a:schemeClr val="tx1"/>
                </a:solidFill>
                <a:effectLst/>
                <a:latin typeface="+mn-lt"/>
                <a:ea typeface="+mn-ea"/>
                <a:cs typeface="+mn-cs"/>
              </a:rPr>
              <a:t>Schooley</a:t>
            </a:r>
            <a:r>
              <a:rPr lang="en-GB" sz="1200" kern="1200" dirty="0">
                <a:solidFill>
                  <a:schemeClr val="tx1"/>
                </a:solidFill>
                <a:effectLst/>
                <a:latin typeface="+mn-lt"/>
                <a:ea typeface="+mn-ea"/>
                <a:cs typeface="+mn-cs"/>
              </a:rPr>
              <a:t>, 2022).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 the help of this presentation, the concept and importance of HRM are discussed and the relationship between the structure, culture, people and organisational performance is analysed. Further, with the help of various organisational examples, the impact of leadership on HRM practices is evaluated. In addition, employee retention, motivation, engagement concept, issues and examples are explained along with effective strategies discussed that will help in addressing the identified issues.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B04DD86-6E91-4DB5-87E5-9067B8CCD397}" type="slidenum">
              <a:rPr lang="en-US" smtClean="0"/>
              <a:t>2</a:t>
            </a:fld>
            <a:endParaRPr lang="en-US"/>
          </a:p>
        </p:txBody>
      </p:sp>
    </p:spTree>
    <p:extLst>
      <p:ext uri="{BB962C8B-B14F-4D97-AF65-F5344CB8AC3E}">
        <p14:creationId xmlns:p14="http://schemas.microsoft.com/office/powerpoint/2010/main" val="1082953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"Human Resource Management" is one of the practices undertaken by the organisation to recruit people, select candidates, provide training and development to the employees, evaluate employees' performance and then further decide the compensation and benefits to be provided (Human Resource, 2022). With the help of HRM, the organisation can plan, organise, direct and control the activities that will help in achieving individual and organisational objectives.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HRM is an important aspect that needs to be considered by every organisation. With the efforts provided by the HRM department, the organisational productivity will increase which bring desired profits (Mathis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This indicates when the organisation wants to have a competitive advantage in the market, it needs to have employees which will work towards the attainment of the objectives and meet the demands of the customers.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B04DD86-6E91-4DB5-87E5-9067B8CCD397}" type="slidenum">
              <a:rPr lang="en-US" smtClean="0"/>
              <a:t>3</a:t>
            </a:fld>
            <a:endParaRPr lang="en-US"/>
          </a:p>
        </p:txBody>
      </p:sp>
    </p:spTree>
    <p:extLst>
      <p:ext uri="{BB962C8B-B14F-4D97-AF65-F5344CB8AC3E}">
        <p14:creationId xmlns:p14="http://schemas.microsoft.com/office/powerpoint/2010/main" val="1133365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Organisational Structure and Performance:</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There is a relationship between the organisational structure and the desired outcomes, which will define the performance. The organisational structure is one of the external factors that influence the behaviour and attitude of the individuals through the rules and regulations governed by the organisation such as the coordination process, division of labour, and distribution of authority and unit groups (</a:t>
            </a:r>
            <a:r>
              <a:rPr lang="en-GB" sz="1200" kern="1200" dirty="0" err="1">
                <a:solidFill>
                  <a:schemeClr val="tx1"/>
                </a:solidFill>
                <a:effectLst/>
                <a:latin typeface="+mn-lt"/>
                <a:ea typeface="+mn-ea"/>
                <a:cs typeface="+mn-cs"/>
              </a:rPr>
              <a:t>Janićijević</a:t>
            </a:r>
            <a:r>
              <a:rPr lang="en-GB" sz="1200" kern="1200" dirty="0">
                <a:solidFill>
                  <a:schemeClr val="tx1"/>
                </a:solidFill>
                <a:effectLst/>
                <a:latin typeface="+mn-lt"/>
                <a:ea typeface="+mn-ea"/>
                <a:cs typeface="+mn-cs"/>
              </a:rPr>
              <a:t>, 2013). Thereby the behaviour of the employees in the organisation depends on the structure. This indicates that organisational performance depends on the action plan and the interaction process within the organisational structure. Therefore, the differentiation of the activities determines the outcomes of the performance.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Organisational Culture and Performance: </a:t>
            </a:r>
            <a:r>
              <a:rPr lang="en-GB" sz="1200" kern="1200" dirty="0">
                <a:solidFill>
                  <a:schemeClr val="tx1"/>
                </a:solidFill>
                <a:effectLst/>
                <a:latin typeface="+mn-lt"/>
                <a:ea typeface="+mn-ea"/>
                <a:cs typeface="+mn-cs"/>
              </a:rPr>
              <a:t>One of the important elements of the organisation is the culture that will help in meeting the objectives set. The “organisational culture” thus depicts the values, assumptions and beliefs towards which the people of the organisation are working and provides the employees with the rules and regulations regarding their behaviour (Mathis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This indicates that the culture of an organisation depicts the behaviour and the attitude of the employees, which affects the overall performance of the organisation. In addition, it also conveys that the culture of the organisation influences various factors such as the style of leadership, the strategy implemented by the organisation, the reward system for the employees and others.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Organisational People and Performance: </a:t>
            </a:r>
            <a:r>
              <a:rPr lang="en-GB" sz="1200" kern="1200" dirty="0">
                <a:solidFill>
                  <a:schemeClr val="tx1"/>
                </a:solidFill>
                <a:effectLst/>
                <a:latin typeface="+mn-lt"/>
                <a:ea typeface="+mn-ea"/>
                <a:cs typeface="+mn-cs"/>
              </a:rPr>
              <a:t>The success of the organisation indeed depends on the inquisitive minds of the individuals who are working. The article in Harvard Business Review (2022), stated that the most important asset for the organisation is the employees however most organisations think of them as the costs. An organisation that does not want to invest in potential employees will affect the performance of the organisation, which can fail the business operations. This indicates that the organisation that invests in people can generate a competitive advantage by implementing different innovative ideas produced by the employees.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B04DD86-6E91-4DB5-87E5-9067B8CCD397}" type="slidenum">
              <a:rPr lang="en-US" smtClean="0"/>
              <a:t>4</a:t>
            </a:fld>
            <a:endParaRPr lang="en-US"/>
          </a:p>
        </p:txBody>
      </p:sp>
    </p:spTree>
    <p:extLst>
      <p:ext uri="{BB962C8B-B14F-4D97-AF65-F5344CB8AC3E}">
        <p14:creationId xmlns:p14="http://schemas.microsoft.com/office/powerpoint/2010/main" val="798057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From the article of </a:t>
            </a:r>
            <a:r>
              <a:rPr lang="en-GB" sz="1200" kern="1200" dirty="0" err="1">
                <a:solidFill>
                  <a:schemeClr val="tx1"/>
                </a:solidFill>
                <a:effectLst/>
                <a:latin typeface="+mn-lt"/>
                <a:ea typeface="+mn-ea"/>
                <a:cs typeface="+mn-cs"/>
              </a:rPr>
              <a:t>Egbuta</a:t>
            </a:r>
            <a:r>
              <a:rPr lang="en-GB" sz="1200" kern="1200" dirty="0">
                <a:solidFill>
                  <a:schemeClr val="tx1"/>
                </a:solidFill>
                <a:effectLst/>
                <a:latin typeface="+mn-lt"/>
                <a:ea typeface="+mn-ea"/>
                <a:cs typeface="+mn-cs"/>
              </a:rPr>
              <a:t> (2019), it has been observed that leadership plays an important role in building organisation, community, business and other elements at the national and international levels. The effective performance of the organisation thus depends on the leadership aspects thereby stating the HRM practices which need to be followed for the success of the organisation. With the help of effective HRM practices, the leaders of the organisation must align their values with the organisation's values to meet the objectives. Several examples state the impact of leadership on effective HRM practices.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Case of Starbucks: </a:t>
            </a:r>
            <a:r>
              <a:rPr lang="en-GB" sz="1200" kern="1200" dirty="0">
                <a:solidFill>
                  <a:schemeClr val="tx1"/>
                </a:solidFill>
                <a:effectLst/>
                <a:latin typeface="+mn-lt"/>
                <a:ea typeface="+mn-ea"/>
                <a:cs typeface="+mn-cs"/>
              </a:rPr>
              <a:t>From the article of Business &amp; Human Rights Resource Centre (2022), it has been found there was an incident of racial discrimination at Starbucks coffee shop in Philadelphia. The two individuals who were categorised as "black men" wanted to use the washroom but the employees of Starbucks did not let them use it because they did not order anything. The employees asked them to leave but they declined as a result police officials were called and allegations were made against them regarding trespassing. However, the charge was not made by the police officials as there was a lack of evidence. The Starbucks company apologised for the same on the social media platform and the </a:t>
            </a:r>
            <a:r>
              <a:rPr lang="en-GB" sz="1200" kern="1200" dirty="0" err="1">
                <a:solidFill>
                  <a:schemeClr val="tx1"/>
                </a:solidFill>
                <a:effectLst/>
                <a:latin typeface="+mn-lt"/>
                <a:ea typeface="+mn-ea"/>
                <a:cs typeface="+mn-cs"/>
              </a:rPr>
              <a:t>CEO</a:t>
            </a:r>
            <a:r>
              <a:rPr lang="en-GB" sz="1200" kern="1200" dirty="0">
                <a:solidFill>
                  <a:schemeClr val="tx1"/>
                </a:solidFill>
                <a:effectLst/>
                <a:latin typeface="+mn-lt"/>
                <a:ea typeface="+mn-ea"/>
                <a:cs typeface="+mn-cs"/>
              </a:rPr>
              <a:t> of the company urged that they will make "changes in their practices" so that similar events do not happen again. From the article in Guardian (2018), it has been observed that after the incident of racial discrimination the company decided to close "more than 8,000 US cafes" to improve their training practices. The company has decided the cafe will be re-opened soon after the training program that is designed especially for the employees to under the "racial bias" aspects.      </a:t>
            </a:r>
            <a:r>
              <a:rPr lang="en-GB" sz="1200" b="1" i="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Case of Sainsbury: </a:t>
            </a:r>
            <a:r>
              <a:rPr lang="en-GB" sz="1200" kern="1200" dirty="0">
                <a:solidFill>
                  <a:schemeClr val="tx1"/>
                </a:solidFill>
                <a:effectLst/>
                <a:latin typeface="+mn-lt"/>
                <a:ea typeface="+mn-ea"/>
                <a:cs typeface="+mn-cs"/>
              </a:rPr>
              <a:t>From the reports of </a:t>
            </a:r>
            <a:r>
              <a:rPr lang="en-GB" sz="1200" kern="1200" dirty="0" err="1">
                <a:solidFill>
                  <a:schemeClr val="tx1"/>
                </a:solidFill>
                <a:effectLst/>
                <a:latin typeface="+mn-lt"/>
                <a:ea typeface="+mn-ea"/>
                <a:cs typeface="+mn-cs"/>
              </a:rPr>
              <a:t>Sensi</a:t>
            </a:r>
            <a:r>
              <a:rPr lang="en-GB" sz="1200" kern="1200" dirty="0">
                <a:solidFill>
                  <a:schemeClr val="tx1"/>
                </a:solidFill>
                <a:effectLst/>
                <a:latin typeface="+mn-lt"/>
                <a:ea typeface="+mn-ea"/>
                <a:cs typeface="+mn-cs"/>
              </a:rPr>
              <a:t> (2022), it has been observed that the Sainsbury organisation is one of the best examples that depict diversity through its actions and outcomes generated in the report. The impact of the leadership on the HRM practices such as certain changes in the policies such as the “family-friendly policy” that considers parental leave, maternity leave and others. Other factors changed by the organisation are regarding the development programmes related to females, educating the senior teams, and investing in the “development programmes for ethnically diverse groups”.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B04DD86-6E91-4DB5-87E5-9067B8CCD397}" type="slidenum">
              <a:rPr lang="en-US" smtClean="0"/>
              <a:t>5</a:t>
            </a:fld>
            <a:endParaRPr lang="en-US"/>
          </a:p>
        </p:txBody>
      </p:sp>
    </p:spTree>
    <p:extLst>
      <p:ext uri="{BB962C8B-B14F-4D97-AF65-F5344CB8AC3E}">
        <p14:creationId xmlns:p14="http://schemas.microsoft.com/office/powerpoint/2010/main" val="1127244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“Employee retention” </a:t>
            </a:r>
            <a:r>
              <a:rPr lang="en-GB" sz="1200" kern="1200" dirty="0">
                <a:solidFill>
                  <a:schemeClr val="tx1"/>
                </a:solidFill>
                <a:effectLst/>
                <a:latin typeface="+mn-lt"/>
                <a:ea typeface="+mn-ea"/>
                <a:cs typeface="+mn-cs"/>
              </a:rPr>
              <a:t>refers to the practice of increasing the rate of retention, where the employees will stay in the organisation when they will be offered certain advantages (Holiday, 2021). With the help of this practice, "employee turnover" is reduced. For example, Tesla increases the retention rate of employees and provides certain benefits and perks that attract them to work in this organisation. </a:t>
            </a:r>
            <a:r>
              <a:rPr lang="en-GB" sz="1200" b="1" i="1" kern="1200" dirty="0">
                <a:solidFill>
                  <a:schemeClr val="tx1"/>
                </a:solidFill>
                <a:effectLst/>
                <a:latin typeface="+mn-lt"/>
                <a:ea typeface="+mn-ea"/>
                <a:cs typeface="+mn-cs"/>
              </a:rPr>
              <a:t>“Employee motivation”</a:t>
            </a:r>
            <a:r>
              <a:rPr lang="en-GB" sz="1200" kern="1200" dirty="0">
                <a:solidFill>
                  <a:schemeClr val="tx1"/>
                </a:solidFill>
                <a:effectLst/>
                <a:latin typeface="+mn-lt"/>
                <a:ea typeface="+mn-ea"/>
                <a:cs typeface="+mn-cs"/>
              </a:rPr>
              <a:t> refers to the factors that motivate the employees to do the work effectively and efficiently to run the organisation successfully (</a:t>
            </a:r>
            <a:r>
              <a:rPr lang="en-GB" sz="1200" kern="1200" dirty="0" err="1">
                <a:solidFill>
                  <a:schemeClr val="tx1"/>
                </a:solidFill>
                <a:effectLst/>
                <a:latin typeface="+mn-lt"/>
                <a:ea typeface="+mn-ea"/>
                <a:cs typeface="+mn-cs"/>
              </a:rPr>
              <a:t>Olufade</a:t>
            </a:r>
            <a:r>
              <a:rPr lang="en-GB" sz="1200" kern="1200" dirty="0">
                <a:solidFill>
                  <a:schemeClr val="tx1"/>
                </a:solidFill>
                <a:effectLst/>
                <a:latin typeface="+mn-lt"/>
                <a:ea typeface="+mn-ea"/>
                <a:cs typeface="+mn-cs"/>
              </a:rPr>
              <a:t>, 2019). Providing some additional benefits or supporting the employees by providing financial assistance in their time of need and others increases the motivation of the employees to work for the organisation. For example, Unilever is an organisation that motivates its employees differently. The organisation provides safety protocols at work, and the well-being of the employees be it mental, physical or emotional is supported by the organisation (Unilever, 2022). In addition, the organisation provides a platform where the employees can learn from the daily activities of work to up skill or reskill their abilities and potentialities. </a:t>
            </a:r>
            <a:r>
              <a:rPr lang="en-GB" sz="1200" b="1" i="1" kern="1200" dirty="0">
                <a:solidFill>
                  <a:schemeClr val="tx1"/>
                </a:solidFill>
                <a:effectLst/>
                <a:latin typeface="+mn-lt"/>
                <a:ea typeface="+mn-ea"/>
                <a:cs typeface="+mn-cs"/>
              </a:rPr>
              <a:t>“Employee engagement” </a:t>
            </a:r>
            <a:r>
              <a:rPr lang="en-GB" sz="1200" kern="1200" dirty="0">
                <a:solidFill>
                  <a:schemeClr val="tx1"/>
                </a:solidFill>
                <a:effectLst/>
                <a:latin typeface="+mn-lt"/>
                <a:ea typeface="+mn-ea"/>
                <a:cs typeface="+mn-cs"/>
              </a:rPr>
              <a:t>refers to the concept where the individuals feel that for what they are investing in, getting the motivation and feeling passionate regarding the work they do for the company (Heinz, 2022). This indicates that motivation is measured, investment criteria are analysed and love and passion for work are evaluated. For example, Tesco has implemented a “two-way communication process” as a process for employee engagement. The employees and the employers were communicating on the digital platform where the employees can share their opinions and thoughts. By this, various concerned issues can be solved.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B04DD86-6E91-4DB5-87E5-9067B8CCD397}" type="slidenum">
              <a:rPr lang="en-US" smtClean="0"/>
              <a:t>6</a:t>
            </a:fld>
            <a:endParaRPr lang="en-US"/>
          </a:p>
        </p:txBody>
      </p:sp>
    </p:spTree>
    <p:extLst>
      <p:ext uri="{BB962C8B-B14F-4D97-AF65-F5344CB8AC3E}">
        <p14:creationId xmlns:p14="http://schemas.microsoft.com/office/powerpoint/2010/main" val="3110803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attracting and retaining employees in the organisation, one of the effective strategies for this is to provide the employees with extra benefits, compensation, pay, and perks. For motivating the employees of the organisation, the effective strategy of the HRM is related to the protection of the well-being of the employees, safety and creating a learning platform. For engaging the employees in the organisation, it is essential that their opinions and viewpoints are being listened to and actions are also taken so that it depicts that the employees are valued in the organisation. Therefore, an effective communication strategy and trust building should be encouraged by the HRM.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B04DD86-6E91-4DB5-87E5-9067B8CCD397}" type="slidenum">
              <a:rPr lang="en-US" smtClean="0"/>
              <a:t>7</a:t>
            </a:fld>
            <a:endParaRPr lang="en-US"/>
          </a:p>
        </p:txBody>
      </p:sp>
    </p:spTree>
    <p:extLst>
      <p:ext uri="{BB962C8B-B14F-4D97-AF65-F5344CB8AC3E}">
        <p14:creationId xmlns:p14="http://schemas.microsoft.com/office/powerpoint/2010/main" val="3110008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1D8BD707-D9CF-40AE-B4C6-C98DA3205C09}" type="datetimeFigureOut">
              <a:rPr lang="en-US" smtClean="0"/>
              <a:pPr/>
              <a:t>10/18/22</a:t>
            </a:fld>
            <a:endParaRPr lang="en-US"/>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US"/>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B6F15528-21DE-4FAA-801E-634DDDAF4B2B}" type="slidenum">
              <a:rPr lang="en-US" smtClean="0"/>
              <a:pPr/>
              <a:t>‹#›</a:t>
            </a:fld>
            <a:endParaRPr lang="en-US"/>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10/18/22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10/18/22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10/18/22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10/18/22</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10/18/22</a:t>
            </a:fld>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1D8BD707-D9CF-40AE-B4C6-C98DA3205C09}" type="datetimeFigureOut">
              <a:rPr lang="en-US" smtClean="0"/>
              <a:pPr/>
              <a:t>10/18/22</a:t>
            </a:fld>
            <a:endParaRPr lang="en-US"/>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21606" y="3429000"/>
            <a:ext cx="3313355" cy="1702160"/>
          </a:xfrm>
        </p:spPr>
        <p:txBody>
          <a:bodyPr>
            <a:normAutofit fontScale="90000"/>
          </a:bodyPr>
          <a:lstStyle/>
          <a:p>
            <a:pPr algn="ctr"/>
            <a:r>
              <a:rPr lang="ro-RO" b="1" dirty="0">
                <a:solidFill>
                  <a:schemeClr val="tx1"/>
                </a:solidFill>
              </a:rPr>
              <a:t>LCBB5004 </a:t>
            </a:r>
            <a:r>
              <a:rPr lang="en-US" b="1" dirty="0">
                <a:solidFill>
                  <a:schemeClr val="tx1"/>
                </a:solidFill>
              </a:rPr>
              <a:t>MANAGING PEOPLE</a:t>
            </a:r>
            <a:br>
              <a:rPr lang="ro-RO" b="1" dirty="0">
                <a:solidFill>
                  <a:schemeClr val="tx1"/>
                </a:solidFill>
              </a:rPr>
            </a:br>
            <a:br>
              <a:rPr lang="ro-RO" b="1" dirty="0">
                <a:solidFill>
                  <a:schemeClr val="tx1"/>
                </a:solidFill>
              </a:rPr>
            </a:br>
            <a:r>
              <a:rPr lang="ro-RO" sz="2200" b="1" dirty="0">
                <a:solidFill>
                  <a:schemeClr val="tx1"/>
                </a:solidFill>
              </a:rPr>
              <a:t>Florina Roxana </a:t>
            </a:r>
            <a:r>
              <a:rPr lang="ro-RO" sz="2200" b="1">
                <a:solidFill>
                  <a:schemeClr val="tx1"/>
                </a:solidFill>
              </a:rPr>
              <a:t>Gavril 2108397</a:t>
            </a:r>
            <a:br>
              <a:rPr lang="ro-RO" sz="2200" b="1" dirty="0">
                <a:solidFill>
                  <a:schemeClr val="tx1"/>
                </a:solidFill>
              </a:rPr>
            </a:br>
            <a:r>
              <a:rPr lang="ro-RO" sz="2200" b="1" dirty="0" err="1">
                <a:solidFill>
                  <a:schemeClr val="tx1"/>
                </a:solidFill>
              </a:rPr>
              <a:t>Lecturer</a:t>
            </a:r>
            <a:r>
              <a:rPr lang="ro-RO" sz="2200" b="1" dirty="0">
                <a:solidFill>
                  <a:schemeClr val="tx1"/>
                </a:solidFill>
              </a:rPr>
              <a:t>: </a:t>
            </a:r>
            <a:r>
              <a:rPr lang="ro-RO" sz="2200" b="1" dirty="0" err="1">
                <a:solidFill>
                  <a:schemeClr val="tx1"/>
                </a:solidFill>
              </a:rPr>
              <a:t>Uju</a:t>
            </a:r>
            <a:r>
              <a:rPr lang="ro-RO" sz="2200" b="1" dirty="0">
                <a:solidFill>
                  <a:schemeClr val="tx1"/>
                </a:solidFill>
              </a:rPr>
              <a:t> </a:t>
            </a:r>
            <a:r>
              <a:rPr lang="ro-RO" sz="2200" b="1" dirty="0" err="1">
                <a:solidFill>
                  <a:schemeClr val="tx1"/>
                </a:solidFill>
              </a:rPr>
              <a:t>Ugochukwu</a:t>
            </a:r>
            <a:br>
              <a:rPr lang="en-US" b="1" dirty="0">
                <a:solidFill>
                  <a:schemeClr val="tx1"/>
                </a:solidFill>
              </a:rPr>
            </a:br>
            <a:endParaRPr lang="en-US" b="1" dirty="0">
              <a:solidFill>
                <a:schemeClr val="tx1"/>
              </a:solidFill>
            </a:endParaRPr>
          </a:p>
        </p:txBody>
      </p:sp>
      <p:sp>
        <p:nvSpPr>
          <p:cNvPr id="4" name="AutoShape 2" descr="People Management: A Full Guide Including 10 Top Skills - AIH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People Management Strategies for Organizational Success - Invoicebus Blo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152400"/>
            <a:ext cx="3112324" cy="2250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AutoShape 7" descr="6 Tips for Managing People Who Are Hard To Manage | Feedough"/>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385" y="2514600"/>
            <a:ext cx="3039306"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AutoShape 10" descr="Managerial Skills: People Management at its best - The Yellow Spot"/>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9"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4800600"/>
            <a:ext cx="2793669"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7062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h3.googleusercontent.com/Bes8NF5QdrzmDi7idAZQkboqflwYLJbQd6jyDUkheynCJ9DkT2barhzL2WMroYi9VcUBMeWggZh1GhasXWH8Er-vdz33Tshn4oMtCvDuuA3wGRprf_WXxrMp_b-lvVFRlFqSq3x3YRGwOa0mmcGCdFlYBYVfD20DK9mTVkene7s6PqGCW-HRGciZu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4814858"/>
            <a:ext cx="3093098" cy="14859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AutoShape 4" descr="Article: How to build a high-performance organization? — People Matte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Rectangle 2"/>
          <p:cNvSpPr/>
          <p:nvPr/>
        </p:nvSpPr>
        <p:spPr>
          <a:xfrm>
            <a:off x="762000" y="685800"/>
            <a:ext cx="7620000" cy="646331"/>
          </a:xfrm>
          <a:prstGeom prst="rect">
            <a:avLst/>
          </a:prstGeom>
        </p:spPr>
        <p:txBody>
          <a:bodyPr wrap="square">
            <a:spAutoFit/>
          </a:bodyPr>
          <a:lstStyle/>
          <a:p>
            <a:pPr algn="ctr"/>
            <a:r>
              <a:rPr lang="en-GB" sz="3600" b="1" u="sng" dirty="0"/>
              <a:t>Introduction </a:t>
            </a:r>
            <a:endParaRPr lang="en-US" sz="3600" b="1" u="sng" dirty="0"/>
          </a:p>
        </p:txBody>
      </p:sp>
      <p:sp>
        <p:nvSpPr>
          <p:cNvPr id="4" name="Rectangle 3"/>
          <p:cNvSpPr/>
          <p:nvPr/>
        </p:nvSpPr>
        <p:spPr>
          <a:xfrm>
            <a:off x="723611" y="1481078"/>
            <a:ext cx="7886989" cy="2862322"/>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285750" lvl="0" indent="-285750">
              <a:buFont typeface="Arial" pitchFamily="34" charset="0"/>
              <a:buChar char="•"/>
            </a:pPr>
            <a:r>
              <a:rPr lang="en-GB" dirty="0"/>
              <a:t>“People management” is a concept, which must be incorporated by the organisation.</a:t>
            </a:r>
            <a:endParaRPr lang="en-US" dirty="0"/>
          </a:p>
          <a:p>
            <a:pPr marL="285750" lvl="0" indent="-285750">
              <a:buFont typeface="Arial" pitchFamily="34" charset="0"/>
              <a:buChar char="•"/>
            </a:pPr>
            <a:r>
              <a:rPr lang="en-GB" dirty="0"/>
              <a:t>With the help of this, people can be managed; motivated and proper training can be given to the employees to increase organisational performance. </a:t>
            </a:r>
            <a:endParaRPr lang="en-US" dirty="0"/>
          </a:p>
          <a:p>
            <a:pPr marL="285750" lvl="0" indent="-285750">
              <a:buFont typeface="Arial" pitchFamily="34" charset="0"/>
              <a:buChar char="•"/>
            </a:pPr>
            <a:r>
              <a:rPr lang="en-GB" dirty="0"/>
              <a:t>Through presentation, the concept of HRM, employee retention, engagement and motivation are discussed with relevant organisational examples. </a:t>
            </a:r>
            <a:endParaRPr lang="en-US" dirty="0"/>
          </a:p>
          <a:p>
            <a:pPr marL="285750" lvl="0" indent="-285750">
              <a:buFont typeface="Arial" pitchFamily="34" charset="0"/>
              <a:buChar char="•"/>
            </a:pPr>
            <a:r>
              <a:rPr lang="en-GB" dirty="0"/>
              <a:t>In addition, strategies are suggested that work well in mitigating the identified problems.  </a:t>
            </a:r>
            <a:endParaRPr lang="en-US" dirty="0"/>
          </a:p>
        </p:txBody>
      </p:sp>
      <p:pic>
        <p:nvPicPr>
          <p:cNvPr id="7" name="Picture 6" descr="How to build a high-performance organiz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0601" y="4800600"/>
            <a:ext cx="3200400" cy="15371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35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5800" y="762000"/>
            <a:ext cx="7772400" cy="400110"/>
          </a:xfrm>
          <a:prstGeom prst="rect">
            <a:avLst/>
          </a:prstGeom>
        </p:spPr>
        <p:txBody>
          <a:bodyPr wrap="square">
            <a:spAutoFit/>
          </a:bodyPr>
          <a:lstStyle/>
          <a:p>
            <a:pPr algn="ctr"/>
            <a:r>
              <a:rPr lang="en-GB" sz="2000" b="1" u="sng" dirty="0"/>
              <a:t>Concept and importance of Human Resource Management </a:t>
            </a:r>
            <a:endParaRPr lang="en-US" sz="2000" b="1" u="sng" dirty="0"/>
          </a:p>
        </p:txBody>
      </p:sp>
      <p:sp>
        <p:nvSpPr>
          <p:cNvPr id="4" name="Rectangle 3"/>
          <p:cNvSpPr/>
          <p:nvPr/>
        </p:nvSpPr>
        <p:spPr>
          <a:xfrm>
            <a:off x="685800" y="1295400"/>
            <a:ext cx="7772400" cy="203132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marL="285750" lvl="0" indent="-285750">
              <a:buFont typeface="Arial" pitchFamily="34" charset="0"/>
              <a:buChar char="•"/>
            </a:pPr>
            <a:r>
              <a:rPr lang="en-GB" dirty="0"/>
              <a:t>Recruitment, selection, training and development, and performance evaluation are some of the elements that form a part of HRM.</a:t>
            </a:r>
            <a:endParaRPr lang="en-US" dirty="0"/>
          </a:p>
          <a:p>
            <a:pPr marL="285750" lvl="0" indent="-285750">
              <a:buFont typeface="Arial" pitchFamily="34" charset="0"/>
              <a:buChar char="•"/>
            </a:pPr>
            <a:r>
              <a:rPr lang="en-GB" dirty="0"/>
              <a:t>HRM strategies lead to the attainment of goals and objectives. </a:t>
            </a:r>
            <a:endParaRPr lang="en-US" dirty="0"/>
          </a:p>
          <a:p>
            <a:pPr marL="285750" lvl="0" indent="-285750">
              <a:buFont typeface="Arial" pitchFamily="34" charset="0"/>
              <a:buChar char="•"/>
            </a:pPr>
            <a:r>
              <a:rPr lang="en-GB" dirty="0"/>
              <a:t>Importance: Competency in employees, competitive advantage with an increase in productivity and providing services to customers. </a:t>
            </a:r>
            <a:endParaRPr lang="en-US" dirty="0"/>
          </a:p>
        </p:txBody>
      </p:sp>
      <p:pic>
        <p:nvPicPr>
          <p:cNvPr id="5" name="image6.png"/>
          <p:cNvPicPr/>
          <p:nvPr/>
        </p:nvPicPr>
        <p:blipFill>
          <a:blip r:embed="rId3"/>
          <a:stretch>
            <a:fillRect/>
          </a:stretch>
        </p:blipFill>
        <p:spPr>
          <a:xfrm>
            <a:off x="914400" y="3428999"/>
            <a:ext cx="3642359" cy="2733675"/>
          </a:xfrm>
          <a:prstGeom prst="rect">
            <a:avLst/>
          </a:prstGeom>
          <a:ln w="12700">
            <a:solidFill>
              <a:srgbClr val="000000"/>
            </a:solidFill>
            <a:prstDash val="solid"/>
          </a:ln>
        </p:spPr>
      </p:pic>
      <p:pic>
        <p:nvPicPr>
          <p:cNvPr id="6" name="image5.png"/>
          <p:cNvPicPr/>
          <p:nvPr/>
        </p:nvPicPr>
        <p:blipFill>
          <a:blip r:embed="rId4"/>
          <a:stretch>
            <a:fillRect/>
          </a:stretch>
        </p:blipFill>
        <p:spPr>
          <a:xfrm>
            <a:off x="4876800" y="3429000"/>
            <a:ext cx="3314700" cy="2733675"/>
          </a:xfrm>
          <a:prstGeom prst="rect">
            <a:avLst/>
          </a:prstGeom>
          <a:ln w="12700">
            <a:solidFill>
              <a:srgbClr val="000000"/>
            </a:solidFill>
            <a:prstDash val="solid"/>
          </a:ln>
        </p:spPr>
      </p:pic>
    </p:spTree>
    <p:extLst>
      <p:ext uri="{BB962C8B-B14F-4D97-AF65-F5344CB8AC3E}">
        <p14:creationId xmlns:p14="http://schemas.microsoft.com/office/powerpoint/2010/main" val="3261528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838200"/>
            <a:ext cx="7848600" cy="707886"/>
          </a:xfrm>
          <a:prstGeom prst="rect">
            <a:avLst/>
          </a:prstGeom>
        </p:spPr>
        <p:txBody>
          <a:bodyPr wrap="square">
            <a:spAutoFit/>
          </a:bodyPr>
          <a:lstStyle/>
          <a:p>
            <a:pPr algn="ctr"/>
            <a:r>
              <a:rPr lang="en-GB" sz="2000" b="1" u="sng" dirty="0"/>
              <a:t>Relationship between structure, culture, people and organisational performance </a:t>
            </a:r>
            <a:endParaRPr lang="en-US" sz="2000" b="1" u="sng" dirty="0"/>
          </a:p>
        </p:txBody>
      </p:sp>
      <p:sp>
        <p:nvSpPr>
          <p:cNvPr id="3" name="Rectangle 2"/>
          <p:cNvSpPr/>
          <p:nvPr/>
        </p:nvSpPr>
        <p:spPr>
          <a:xfrm>
            <a:off x="685800" y="1759327"/>
            <a:ext cx="7848600" cy="378565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285750" lvl="0" indent="-285750">
              <a:buFont typeface="Arial" pitchFamily="34" charset="0"/>
              <a:buChar char="•"/>
            </a:pPr>
            <a:r>
              <a:rPr lang="en-GB" sz="1600" b="1" i="1" dirty="0"/>
              <a:t>Organisational Structure and Performance: </a:t>
            </a:r>
            <a:r>
              <a:rPr lang="en-GB" sz="1600" dirty="0"/>
              <a:t>The organisational structure defines the activities that will be undertaken by them in meeting the organisational objectives with the help of the employees. Differentiating the activities determines the centralised and decentralised authority in the organisation, which affects the performance. </a:t>
            </a:r>
            <a:endParaRPr lang="en-US" sz="1600" dirty="0"/>
          </a:p>
          <a:p>
            <a:pPr marL="285750" lvl="0" indent="-285750">
              <a:buFont typeface="Arial" pitchFamily="34" charset="0"/>
              <a:buChar char="•"/>
            </a:pPr>
            <a:r>
              <a:rPr lang="en-GB" sz="1600" b="1" i="1" dirty="0"/>
              <a:t>Organisational Culture and Performance: </a:t>
            </a:r>
            <a:r>
              <a:rPr lang="en-GB" sz="1600" dirty="0"/>
              <a:t>The culture of the organisation presents the values, beliefs norms, and attitudes that present the meaning and existence of the organisation and portray this to the employees. As a result, the employees behave accordingly to the culture of the organisation, which affects overall performance. </a:t>
            </a:r>
            <a:endParaRPr lang="en-US" sz="1600" dirty="0"/>
          </a:p>
          <a:p>
            <a:pPr marL="285750" lvl="0" indent="-285750">
              <a:buFont typeface="Arial" pitchFamily="34" charset="0"/>
              <a:buChar char="•"/>
            </a:pPr>
            <a:r>
              <a:rPr lang="en-GB" sz="1600" b="1" i="1" dirty="0"/>
              <a:t>Organisational People and Performance: </a:t>
            </a:r>
            <a:r>
              <a:rPr lang="en-GB" sz="1600" dirty="0"/>
              <a:t>The people and the performance of the organisation are directly linked to each other. With the talent of the people, the organisation will be able to transform itself, which will provide them with a competitive advantage over other organisations, who have not valued the importance of the employees.  </a:t>
            </a:r>
            <a:endParaRPr lang="en-US" sz="1600" dirty="0"/>
          </a:p>
        </p:txBody>
      </p:sp>
    </p:spTree>
    <p:extLst>
      <p:ext uri="{BB962C8B-B14F-4D97-AF65-F5344CB8AC3E}">
        <p14:creationId xmlns:p14="http://schemas.microsoft.com/office/powerpoint/2010/main" val="2989097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685800"/>
            <a:ext cx="7772400" cy="707886"/>
          </a:xfrm>
          <a:prstGeom prst="rect">
            <a:avLst/>
          </a:prstGeom>
        </p:spPr>
        <p:txBody>
          <a:bodyPr wrap="square">
            <a:spAutoFit/>
          </a:bodyPr>
          <a:lstStyle/>
          <a:p>
            <a:pPr algn="ctr"/>
            <a:r>
              <a:rPr lang="en-GB" sz="2000" b="1" u="sng" dirty="0"/>
              <a:t>Impacts of leadership on effective human resource management practices </a:t>
            </a:r>
            <a:endParaRPr lang="en-US" sz="2000" b="1" u="sng" dirty="0"/>
          </a:p>
        </p:txBody>
      </p:sp>
      <p:sp>
        <p:nvSpPr>
          <p:cNvPr id="3" name="Rectangle 2"/>
          <p:cNvSpPr/>
          <p:nvPr/>
        </p:nvSpPr>
        <p:spPr>
          <a:xfrm>
            <a:off x="533400" y="1720840"/>
            <a:ext cx="4648200" cy="4185761"/>
          </a:xfrm>
          <a:prstGeom prst="rect">
            <a:avLst/>
          </a:prstGeom>
        </p:spPr>
        <p:style>
          <a:lnRef idx="0">
            <a:scrgbClr r="0" g="0" b="0"/>
          </a:lnRef>
          <a:fillRef idx="1001">
            <a:schemeClr val="lt2"/>
          </a:fillRef>
          <a:effectRef idx="0">
            <a:scrgbClr r="0" g="0" b="0"/>
          </a:effectRef>
          <a:fontRef idx="major"/>
        </p:style>
        <p:txBody>
          <a:bodyPr wrap="square">
            <a:spAutoFit/>
          </a:bodyPr>
          <a:lstStyle/>
          <a:p>
            <a:pPr marL="285750" lvl="0" indent="-285750">
              <a:buFont typeface="Arial" pitchFamily="34" charset="0"/>
              <a:buChar char="•"/>
            </a:pPr>
            <a:r>
              <a:rPr lang="en-GB" sz="1400" dirty="0"/>
              <a:t>Organisational performance depends on effective leadership as well as the HRM practices undertaken by them to meet the goals of the organisation by aligning the beliefs and values.</a:t>
            </a:r>
            <a:endParaRPr lang="en-US" sz="1400" dirty="0"/>
          </a:p>
          <a:p>
            <a:pPr marL="285750" lvl="0" indent="-285750">
              <a:buFont typeface="Arial" pitchFamily="34" charset="0"/>
              <a:buChar char="•"/>
            </a:pPr>
            <a:r>
              <a:rPr lang="en-GB" sz="1400" b="1" dirty="0"/>
              <a:t>Starbucks Case: </a:t>
            </a:r>
            <a:r>
              <a:rPr lang="en-GB" sz="1400" dirty="0"/>
              <a:t>The </a:t>
            </a:r>
            <a:r>
              <a:rPr lang="en-GB" sz="1400" dirty="0" err="1"/>
              <a:t>CEO</a:t>
            </a:r>
            <a:r>
              <a:rPr lang="en-GB" sz="1400" dirty="0"/>
              <a:t> of the company had to develop effective HRM practices for mitigating the issue of “racial bias”. This program was developed after the “racial discrimination” case was observed in Philadelphia.</a:t>
            </a:r>
          </a:p>
          <a:p>
            <a:pPr marL="285750" indent="-285750">
              <a:buFont typeface="Arial" pitchFamily="34" charset="0"/>
              <a:buChar char="•"/>
            </a:pPr>
            <a:r>
              <a:rPr lang="en-GB" sz="1400" b="1" dirty="0"/>
              <a:t>Sainsbury Case: </a:t>
            </a:r>
            <a:r>
              <a:rPr lang="en-GB" sz="1400" dirty="0"/>
              <a:t>To increase the diversity and inclusivity aspects in the organisation certain measures were taken which presented positive results. The HRM practices thus implemented by the organisation are as follows “family-friendly policies, development programmes for ethnically diverse groups, development programs for females” and others. </a:t>
            </a:r>
            <a:endParaRPr lang="en-US" sz="1400" dirty="0"/>
          </a:p>
          <a:p>
            <a:pPr marL="285750" lvl="0" indent="-285750">
              <a:buFont typeface="Arial" pitchFamily="34" charset="0"/>
              <a:buChar char="•"/>
            </a:pPr>
            <a:endParaRPr lang="en-US" sz="1400" dirty="0"/>
          </a:p>
        </p:txBody>
      </p:sp>
      <p:pic>
        <p:nvPicPr>
          <p:cNvPr id="4" name="image4.png"/>
          <p:cNvPicPr/>
          <p:nvPr/>
        </p:nvPicPr>
        <p:blipFill>
          <a:blip r:embed="rId3"/>
          <a:stretch>
            <a:fillRect/>
          </a:stretch>
        </p:blipFill>
        <p:spPr>
          <a:xfrm>
            <a:off x="5334000" y="1447800"/>
            <a:ext cx="3200400" cy="20992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image3.png"/>
          <p:cNvPicPr/>
          <p:nvPr/>
        </p:nvPicPr>
        <p:blipFill>
          <a:blip r:embed="rId4"/>
          <a:stretch>
            <a:fillRect/>
          </a:stretch>
        </p:blipFill>
        <p:spPr>
          <a:xfrm>
            <a:off x="5334000" y="3657600"/>
            <a:ext cx="3200400" cy="26976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38061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0" y="685800"/>
            <a:ext cx="7543800" cy="400110"/>
          </a:xfrm>
          <a:prstGeom prst="rect">
            <a:avLst/>
          </a:prstGeom>
        </p:spPr>
        <p:txBody>
          <a:bodyPr wrap="square">
            <a:spAutoFit/>
          </a:bodyPr>
          <a:lstStyle/>
          <a:p>
            <a:pPr algn="ctr"/>
            <a:r>
              <a:rPr lang="en-GB" sz="2000" b="1" u="sng" dirty="0"/>
              <a:t>Behavioural approach affecting individual behaviour </a:t>
            </a:r>
            <a:endParaRPr lang="en-US" sz="2000" b="1" u="sng" dirty="0"/>
          </a:p>
        </p:txBody>
      </p:sp>
      <p:sp>
        <p:nvSpPr>
          <p:cNvPr id="3" name="Rectangle 2"/>
          <p:cNvSpPr/>
          <p:nvPr/>
        </p:nvSpPr>
        <p:spPr>
          <a:xfrm>
            <a:off x="685800" y="1202591"/>
            <a:ext cx="7772400" cy="2800767"/>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285750" lvl="0" indent="-285750">
              <a:buFont typeface="Arial" pitchFamily="34" charset="0"/>
              <a:buChar char="•"/>
            </a:pPr>
            <a:r>
              <a:rPr lang="en-GB" sz="1600" b="1" dirty="0"/>
              <a:t>Employee retention: </a:t>
            </a:r>
            <a:r>
              <a:rPr lang="en-GB" sz="1600" dirty="0"/>
              <a:t>With the help of this practice, the organisation will be able to keep potential employees. Tesla has managed to retain employees by attracting them through benefits and perks.</a:t>
            </a:r>
          </a:p>
          <a:p>
            <a:pPr marL="285750" indent="-285750">
              <a:buFont typeface="Arial" pitchFamily="34" charset="0"/>
              <a:buChar char="•"/>
            </a:pPr>
            <a:r>
              <a:rPr lang="en-GB" sz="1600" b="1" dirty="0"/>
              <a:t>Employee motivation: </a:t>
            </a:r>
            <a:r>
              <a:rPr lang="en-GB" sz="1600" dirty="0"/>
              <a:t>By motivating the employees, the organisation can achieve success heights when they will be happy. Unilever motivates their employees by “protecting health, safety and well-being”, and developing future skills through work and others. </a:t>
            </a:r>
          </a:p>
          <a:p>
            <a:pPr marL="285750" lvl="0" indent="-285750">
              <a:buFont typeface="Arial" pitchFamily="34" charset="0"/>
              <a:buChar char="•"/>
            </a:pPr>
            <a:r>
              <a:rPr lang="en-GB" sz="1600" b="1" dirty="0"/>
              <a:t>Employee engagement: </a:t>
            </a:r>
            <a:r>
              <a:rPr lang="en-GB" sz="1600" dirty="0"/>
              <a:t>With the help of an "employee engagement strategy", the organisation will be able to solve various issues. For example, Tesco has used a "two-way communication process" as an employee engagement strategy, which is called "Listen and Fix".  </a:t>
            </a:r>
            <a:r>
              <a:rPr lang="en-GB" sz="1600" b="1" dirty="0"/>
              <a:t> </a:t>
            </a:r>
            <a:endParaRPr lang="en-US" sz="1600" dirty="0"/>
          </a:p>
        </p:txBody>
      </p:sp>
      <p:pic>
        <p:nvPicPr>
          <p:cNvPr id="4" name="image1.png"/>
          <p:cNvPicPr/>
          <p:nvPr/>
        </p:nvPicPr>
        <p:blipFill>
          <a:blip r:embed="rId3"/>
          <a:stretch>
            <a:fillRect/>
          </a:stretch>
        </p:blipFill>
        <p:spPr>
          <a:xfrm>
            <a:off x="777241" y="4191000"/>
            <a:ext cx="3756660" cy="2057400"/>
          </a:xfrm>
          <a:prstGeom prst="rect">
            <a:avLst/>
          </a:prstGeom>
          <a:ln w="12700">
            <a:solidFill>
              <a:srgbClr val="000000"/>
            </a:solidFill>
            <a:prstDash val="solid"/>
          </a:ln>
        </p:spPr>
      </p:pic>
      <p:pic>
        <p:nvPicPr>
          <p:cNvPr id="5" name="image2.png"/>
          <p:cNvPicPr/>
          <p:nvPr/>
        </p:nvPicPr>
        <p:blipFill>
          <a:blip r:embed="rId4"/>
          <a:stretch>
            <a:fillRect/>
          </a:stretch>
        </p:blipFill>
        <p:spPr>
          <a:xfrm>
            <a:off x="4800601" y="4160520"/>
            <a:ext cx="3521868" cy="2087880"/>
          </a:xfrm>
          <a:prstGeom prst="rect">
            <a:avLst/>
          </a:prstGeom>
          <a:ln w="12700">
            <a:solidFill>
              <a:srgbClr val="000000"/>
            </a:solidFill>
            <a:prstDash val="solid"/>
          </a:ln>
        </p:spPr>
      </p:pic>
    </p:spTree>
    <p:extLst>
      <p:ext uri="{BB962C8B-B14F-4D97-AF65-F5344CB8AC3E}">
        <p14:creationId xmlns:p14="http://schemas.microsoft.com/office/powerpoint/2010/main" val="1687294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914400"/>
            <a:ext cx="8001000" cy="400110"/>
          </a:xfrm>
          <a:prstGeom prst="rect">
            <a:avLst/>
          </a:prstGeom>
        </p:spPr>
        <p:txBody>
          <a:bodyPr wrap="square">
            <a:spAutoFit/>
          </a:bodyPr>
          <a:lstStyle/>
          <a:p>
            <a:pPr algn="ctr"/>
            <a:r>
              <a:rPr lang="en-GB" sz="2000" b="1" u="sng" dirty="0"/>
              <a:t>Effective HRM strategies to address the identified issues </a:t>
            </a:r>
            <a:endParaRPr lang="en-US" sz="2000" b="1" u="sng" dirty="0"/>
          </a:p>
        </p:txBody>
      </p:sp>
      <p:sp>
        <p:nvSpPr>
          <p:cNvPr id="3" name="Rectangle 2"/>
          <p:cNvSpPr/>
          <p:nvPr/>
        </p:nvSpPr>
        <p:spPr>
          <a:xfrm>
            <a:off x="838200" y="1676400"/>
            <a:ext cx="7315200" cy="3785652"/>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lvl="0" indent="-285750">
              <a:buFont typeface="Arial" pitchFamily="34" charset="0"/>
              <a:buChar char="•"/>
            </a:pPr>
            <a:r>
              <a:rPr lang="en-GB" sz="2000" dirty="0"/>
              <a:t>One of the effective strategies for employee retention is providing policies for the family, health and wellness programs, compensation benefits and perks that are unique.</a:t>
            </a:r>
            <a:endParaRPr lang="en-US" sz="2000" dirty="0"/>
          </a:p>
          <a:p>
            <a:pPr marL="285750" lvl="0" indent="-285750">
              <a:buFont typeface="Arial" pitchFamily="34" charset="0"/>
              <a:buChar char="•"/>
            </a:pPr>
            <a:r>
              <a:rPr lang="en-GB" sz="2000" dirty="0"/>
              <a:t>The employees can be motivated by effective strategies such as creating an environment at the workplace that will develop a learning process while doing work and providing benefits such as health policy, safety policy and others. </a:t>
            </a:r>
            <a:endParaRPr lang="en-US" sz="2000" dirty="0"/>
          </a:p>
          <a:p>
            <a:pPr marL="285750" lvl="0" indent="-285750">
              <a:buFont typeface="Arial" pitchFamily="34" charset="0"/>
              <a:buChar char="•"/>
            </a:pPr>
            <a:r>
              <a:rPr lang="en-GB" sz="2000" dirty="0"/>
              <a:t>One of the effective strategies that lead to successful employee engagement is effective communication and building trust between employees and employers.     </a:t>
            </a:r>
            <a:endParaRPr lang="en-US" sz="2000" dirty="0"/>
          </a:p>
        </p:txBody>
      </p:sp>
    </p:spTree>
    <p:extLst>
      <p:ext uri="{BB962C8B-B14F-4D97-AF65-F5344CB8AC3E}">
        <p14:creationId xmlns:p14="http://schemas.microsoft.com/office/powerpoint/2010/main" val="1593671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78194" y="990600"/>
            <a:ext cx="2526654" cy="584775"/>
          </a:xfrm>
          <a:prstGeom prst="rect">
            <a:avLst/>
          </a:prstGeom>
        </p:spPr>
        <p:txBody>
          <a:bodyPr wrap="none">
            <a:spAutoFit/>
          </a:bodyPr>
          <a:lstStyle/>
          <a:p>
            <a:pPr algn="ctr"/>
            <a:r>
              <a:rPr lang="en-GB" sz="3200" b="1" u="sng" dirty="0"/>
              <a:t>Conclusion </a:t>
            </a:r>
            <a:endParaRPr lang="en-US" sz="3200" b="1" u="sng" dirty="0"/>
          </a:p>
        </p:txBody>
      </p:sp>
      <p:sp>
        <p:nvSpPr>
          <p:cNvPr id="3" name="Rectangle 2"/>
          <p:cNvSpPr/>
          <p:nvPr/>
        </p:nvSpPr>
        <p:spPr>
          <a:xfrm>
            <a:off x="1219200" y="1905000"/>
            <a:ext cx="6934200" cy="3139321"/>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lgn="ctr"/>
            <a:r>
              <a:rPr lang="en-GB" dirty="0"/>
              <a:t>From the overall discussion, it can be concluded that the HRM plays a vital role in the organisation. With the help of effective HRM practices and good leadership, Sainsbury has achieved a remarkable position in terms of the "Gender Pay Gap" aspects. Concerning employee retention, Tesla has used benefits and perks as their strategy, for employee motivation Unilever has used a learning platform as a strategy and for employee engagement Tesco has used a two-way communication strategy. All the strategies implemented by the respective organisation with the help of the HRM proved to be effective. </a:t>
            </a:r>
            <a:endParaRPr lang="en-US" dirty="0"/>
          </a:p>
        </p:txBody>
      </p:sp>
    </p:spTree>
    <p:extLst>
      <p:ext uri="{BB962C8B-B14F-4D97-AF65-F5344CB8AC3E}">
        <p14:creationId xmlns:p14="http://schemas.microsoft.com/office/powerpoint/2010/main" val="4134881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37187" y="762000"/>
            <a:ext cx="1938352" cy="461665"/>
          </a:xfrm>
          <a:prstGeom prst="rect">
            <a:avLst/>
          </a:prstGeom>
        </p:spPr>
        <p:txBody>
          <a:bodyPr wrap="none">
            <a:spAutoFit/>
          </a:bodyPr>
          <a:lstStyle/>
          <a:p>
            <a:pPr algn="ctr"/>
            <a:r>
              <a:rPr lang="en-GB" sz="2400" b="1" u="sng" dirty="0"/>
              <a:t>References </a:t>
            </a:r>
            <a:endParaRPr lang="en-US" sz="2400" b="1" u="sng" dirty="0"/>
          </a:p>
        </p:txBody>
      </p:sp>
      <p:sp>
        <p:nvSpPr>
          <p:cNvPr id="3" name="Rectangle 2"/>
          <p:cNvSpPr/>
          <p:nvPr/>
        </p:nvSpPr>
        <p:spPr>
          <a:xfrm>
            <a:off x="914400" y="1676400"/>
            <a:ext cx="7467600" cy="4154984"/>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GB" sz="800" dirty="0" err="1"/>
              <a:t>About.sainsburys.co.uk</a:t>
            </a:r>
            <a:r>
              <a:rPr lang="en-GB" sz="800" dirty="0"/>
              <a:t>. 2022. [online] Available at: &lt;https://</a:t>
            </a:r>
            <a:r>
              <a:rPr lang="en-GB" sz="800" dirty="0" err="1"/>
              <a:t>www.about.sainsburys.co.uk</a:t>
            </a:r>
            <a:r>
              <a:rPr lang="en-GB" sz="800" dirty="0"/>
              <a:t>/~/media/Files/S/</a:t>
            </a:r>
            <a:r>
              <a:rPr lang="en-GB" sz="800" dirty="0" err="1"/>
              <a:t>Sainsburys</a:t>
            </a:r>
            <a:r>
              <a:rPr lang="en-GB" sz="800" dirty="0"/>
              <a:t>/gender-ethnicity-pay-gap-report-2021.pdf&gt; [Accessed 14 October 2022].</a:t>
            </a:r>
            <a:endParaRPr lang="en-US" sz="800" dirty="0"/>
          </a:p>
          <a:p>
            <a:r>
              <a:rPr lang="en-GB" sz="800" dirty="0"/>
              <a:t>Business &amp; Human Rights Resource Centre. 2022. </a:t>
            </a:r>
            <a:r>
              <a:rPr lang="en-GB" sz="800" i="1" dirty="0"/>
              <a:t>Starbucks C.E.O. Apologizes After Arrests of 2 Black Men - Business &amp; Human Rights Resource Centre</a:t>
            </a:r>
            <a:r>
              <a:rPr lang="en-GB" sz="800" dirty="0"/>
              <a:t>. [online] Available at: &lt;https://</a:t>
            </a:r>
            <a:r>
              <a:rPr lang="en-GB" sz="800" dirty="0" err="1"/>
              <a:t>www.business-humanrights.org</a:t>
            </a:r>
            <a:r>
              <a:rPr lang="en-GB" sz="800" dirty="0"/>
              <a:t>/en/latest-news/starbucks-ceo-apologizes-after-arrests-of-2-black-men/&gt; [Accessed 14 October 2022].</a:t>
            </a:r>
            <a:endParaRPr lang="en-US" sz="800" dirty="0"/>
          </a:p>
          <a:p>
            <a:r>
              <a:rPr lang="en-US" sz="800" dirty="0" err="1"/>
              <a:t>Egbuta</a:t>
            </a:r>
            <a:r>
              <a:rPr lang="en-US" sz="800" dirty="0"/>
              <a:t>, O. U., 2019. </a:t>
            </a:r>
            <a:r>
              <a:rPr lang="en-US" sz="800" i="1" dirty="0"/>
              <a:t>The Impact of Leadership on Human Resources Management Practices in the Organization </a:t>
            </a:r>
            <a:r>
              <a:rPr lang="en-US" sz="800" dirty="0"/>
              <a:t>[online] Available at: &lt;http://</a:t>
            </a:r>
            <a:r>
              <a:rPr lang="en-US" sz="800" dirty="0" err="1"/>
              <a:t>jehdnet.com</a:t>
            </a:r>
            <a:r>
              <a:rPr lang="en-US" sz="800" dirty="0"/>
              <a:t>/journals/</a:t>
            </a:r>
            <a:r>
              <a:rPr lang="en-US" sz="800" dirty="0" err="1"/>
              <a:t>jehd</a:t>
            </a:r>
            <a:r>
              <a:rPr lang="en-US" sz="800" dirty="0"/>
              <a:t>/Vol_8_No_3_September_2019/15.pdf&gt; </a:t>
            </a:r>
            <a:r>
              <a:rPr lang="en-GB" sz="800" dirty="0"/>
              <a:t>[Accessed 14 October 2022].</a:t>
            </a:r>
            <a:endParaRPr lang="en-US" sz="800" dirty="0"/>
          </a:p>
          <a:p>
            <a:r>
              <a:rPr lang="en-GB" sz="800" dirty="0"/>
              <a:t>Harvard Business Review. 2022. </a:t>
            </a:r>
            <a:r>
              <a:rPr lang="en-GB" sz="800" i="1" dirty="0"/>
              <a:t>Maximizing Your Return on People</a:t>
            </a:r>
            <a:r>
              <a:rPr lang="en-GB" sz="800" dirty="0"/>
              <a:t>. [online] Available at: &lt;https://</a:t>
            </a:r>
            <a:r>
              <a:rPr lang="en-GB" sz="800" dirty="0" err="1"/>
              <a:t>hbr.org</a:t>
            </a:r>
            <a:r>
              <a:rPr lang="en-GB" sz="800" dirty="0"/>
              <a:t>/2007/03/maximizing-your-return-on-people&gt; [Accessed 14 October 2022].</a:t>
            </a:r>
            <a:endParaRPr lang="en-US" sz="800" dirty="0"/>
          </a:p>
          <a:p>
            <a:r>
              <a:rPr lang="en-GB" sz="800" dirty="0"/>
              <a:t>Heinz, K.,  2022. </a:t>
            </a:r>
            <a:r>
              <a:rPr lang="en-GB" sz="800" i="1" dirty="0"/>
              <a:t>What Is Employee Engagement? Definition, Benefits, Strategies. | Built In</a:t>
            </a:r>
            <a:r>
              <a:rPr lang="en-GB" sz="800" dirty="0"/>
              <a:t>. [online] Available at: &lt;https://</a:t>
            </a:r>
            <a:r>
              <a:rPr lang="en-GB" sz="800" dirty="0" err="1"/>
              <a:t>builtin.com</a:t>
            </a:r>
            <a:r>
              <a:rPr lang="en-GB" sz="800" dirty="0"/>
              <a:t>/employee-engagement&gt; [Accessed 14 October 2022].</a:t>
            </a:r>
            <a:endParaRPr lang="en-US" sz="800" dirty="0"/>
          </a:p>
          <a:p>
            <a:r>
              <a:rPr lang="en-GB" sz="800" dirty="0"/>
              <a:t>Holiday, M., 2021. </a:t>
            </a:r>
            <a:r>
              <a:rPr lang="en-GB" sz="800" i="1" dirty="0"/>
              <a:t>How to Keep Top Talent</a:t>
            </a:r>
            <a:r>
              <a:rPr lang="en-GB" sz="800" dirty="0"/>
              <a:t>. [online] Available at: &lt;https://</a:t>
            </a:r>
            <a:r>
              <a:rPr lang="en-GB" sz="800" dirty="0" err="1"/>
              <a:t>www.netsuite.com</a:t>
            </a:r>
            <a:r>
              <a:rPr lang="en-GB" sz="800" dirty="0"/>
              <a:t>/portal/resource/articles/human-resources/employee-</a:t>
            </a:r>
            <a:r>
              <a:rPr lang="en-GB" sz="800" dirty="0" err="1"/>
              <a:t>retention.shtml</a:t>
            </a:r>
            <a:r>
              <a:rPr lang="en-GB" sz="800" dirty="0"/>
              <a:t>#:~:text=Employee%20retention%20is%20defined%20as,on%20business%20performance%20and%20success.&gt; [Accessed 14 October 2022].</a:t>
            </a:r>
            <a:endParaRPr lang="en-US" sz="800" dirty="0"/>
          </a:p>
          <a:p>
            <a:r>
              <a:rPr lang="en-GB" sz="800" dirty="0" err="1"/>
              <a:t>Janićijević</a:t>
            </a:r>
            <a:r>
              <a:rPr lang="en-GB" sz="800" dirty="0"/>
              <a:t>, N., 2013. The mutual impact of organizational culture and structure. </a:t>
            </a:r>
            <a:r>
              <a:rPr lang="en-GB" sz="800" i="1" dirty="0"/>
              <a:t>Economic annals</a:t>
            </a:r>
            <a:r>
              <a:rPr lang="en-GB" sz="800" dirty="0"/>
              <a:t>, </a:t>
            </a:r>
            <a:r>
              <a:rPr lang="en-GB" sz="800" i="1" dirty="0"/>
              <a:t>58</a:t>
            </a:r>
            <a:r>
              <a:rPr lang="en-GB" sz="800" dirty="0"/>
              <a:t>(198), pp.35-60.</a:t>
            </a:r>
            <a:endParaRPr lang="en-US" sz="800" dirty="0"/>
          </a:p>
          <a:p>
            <a:r>
              <a:rPr lang="en-GB" sz="800" dirty="0"/>
              <a:t>Mathis, </a:t>
            </a:r>
            <a:r>
              <a:rPr lang="en-GB" sz="800" dirty="0" err="1"/>
              <a:t>R.L</a:t>
            </a:r>
            <a:r>
              <a:rPr lang="en-GB" sz="800" dirty="0"/>
              <a:t>., Jackson, </a:t>
            </a:r>
            <a:r>
              <a:rPr lang="en-GB" sz="800" dirty="0" err="1"/>
              <a:t>J.H</a:t>
            </a:r>
            <a:r>
              <a:rPr lang="en-GB" sz="800" dirty="0"/>
              <a:t>., Valentine, S.R. and </a:t>
            </a:r>
            <a:r>
              <a:rPr lang="en-GB" sz="800" dirty="0" err="1"/>
              <a:t>Meglich</a:t>
            </a:r>
            <a:r>
              <a:rPr lang="en-GB" sz="800" dirty="0"/>
              <a:t>, P., 2016. </a:t>
            </a:r>
            <a:r>
              <a:rPr lang="en-GB" sz="800" i="1" dirty="0"/>
              <a:t>Human resource management</a:t>
            </a:r>
            <a:r>
              <a:rPr lang="en-GB" sz="800" dirty="0"/>
              <a:t>. </a:t>
            </a:r>
            <a:r>
              <a:rPr lang="en-GB" sz="800" dirty="0" err="1"/>
              <a:t>Cengage</a:t>
            </a:r>
            <a:r>
              <a:rPr lang="en-GB" sz="800" dirty="0"/>
              <a:t> Learning.</a:t>
            </a:r>
            <a:endParaRPr lang="en-US" sz="800" dirty="0"/>
          </a:p>
          <a:p>
            <a:r>
              <a:rPr lang="en-GB" sz="800" dirty="0"/>
              <a:t>Nelson. J., 2012. </a:t>
            </a:r>
            <a:r>
              <a:rPr lang="en-GB" sz="800" i="1" dirty="0"/>
              <a:t>Employee engagement at Tesco: optimising two-way communication</a:t>
            </a:r>
            <a:r>
              <a:rPr lang="en-GB" sz="800" dirty="0"/>
              <a:t> [online] Available at: &lt;https://</a:t>
            </a:r>
            <a:r>
              <a:rPr lang="en-GB" sz="800" dirty="0" err="1"/>
              <a:t>www.personneltoday.com</a:t>
            </a:r>
            <a:r>
              <a:rPr lang="en-GB" sz="800" dirty="0"/>
              <a:t>/</a:t>
            </a:r>
            <a:r>
              <a:rPr lang="en-GB" sz="800" dirty="0" err="1"/>
              <a:t>hr</a:t>
            </a:r>
            <a:r>
              <a:rPr lang="en-GB" sz="800" dirty="0"/>
              <a:t>/employee-engagement-at-</a:t>
            </a:r>
            <a:r>
              <a:rPr lang="en-GB" sz="800" dirty="0" err="1"/>
              <a:t>tesco</a:t>
            </a:r>
            <a:r>
              <a:rPr lang="en-GB" sz="800" dirty="0"/>
              <a:t>-optimising-two-way-communication/&gt; [Accessed 14 October 2022].</a:t>
            </a:r>
            <a:endParaRPr lang="en-US" sz="800" dirty="0"/>
          </a:p>
          <a:p>
            <a:r>
              <a:rPr lang="en-US" sz="800" dirty="0" err="1"/>
              <a:t>Olufade</a:t>
            </a:r>
            <a:r>
              <a:rPr lang="en-US" sz="800" dirty="0"/>
              <a:t>, I. O., 2019. </a:t>
            </a:r>
            <a:r>
              <a:rPr lang="en-US" sz="800" i="1" dirty="0"/>
              <a:t>Employee Motivation and </a:t>
            </a:r>
            <a:r>
              <a:rPr lang="en-US" sz="800" i="1" dirty="0" err="1"/>
              <a:t>Organisational</a:t>
            </a:r>
            <a:r>
              <a:rPr lang="en-US" sz="800" i="1" dirty="0"/>
              <a:t> Effectiveness: A Review of </a:t>
            </a:r>
            <a:r>
              <a:rPr lang="en-US" sz="800" i="1" dirty="0" err="1"/>
              <a:t>Organisational</a:t>
            </a:r>
            <a:r>
              <a:rPr lang="en-US" sz="800" i="1" dirty="0"/>
              <a:t> Practices. </a:t>
            </a:r>
            <a:r>
              <a:rPr lang="en-US" sz="800" dirty="0"/>
              <a:t>[online] Available at: &lt;http://</a:t>
            </a:r>
            <a:r>
              <a:rPr lang="en-US" sz="800" dirty="0" err="1"/>
              <a:t>www.ijhssi.org</a:t>
            </a:r>
            <a:r>
              <a:rPr lang="en-US" sz="800" dirty="0"/>
              <a:t>/papers/vol8(3)/Series-1/J0803015661.pdf&gt; </a:t>
            </a:r>
            <a:r>
              <a:rPr lang="en-GB" sz="800" dirty="0"/>
              <a:t>[Accessed 14 October 2022].</a:t>
            </a:r>
            <a:endParaRPr lang="en-US" sz="800" dirty="0"/>
          </a:p>
          <a:p>
            <a:r>
              <a:rPr lang="en-GB" sz="800" dirty="0" err="1"/>
              <a:t>Schooley</a:t>
            </a:r>
            <a:r>
              <a:rPr lang="en-GB" sz="800" dirty="0"/>
              <a:t>, S., 2022. </a:t>
            </a:r>
            <a:r>
              <a:rPr lang="en-GB" sz="800" i="1" dirty="0"/>
              <a:t>What Is People Management? - </a:t>
            </a:r>
            <a:r>
              <a:rPr lang="en-GB" sz="800" i="1" dirty="0" err="1"/>
              <a:t>business.com</a:t>
            </a:r>
            <a:r>
              <a:rPr lang="en-GB" sz="800" dirty="0"/>
              <a:t>. [online] Available at: &lt;https://</a:t>
            </a:r>
            <a:r>
              <a:rPr lang="en-GB" sz="800" dirty="0" err="1"/>
              <a:t>www.business.com</a:t>
            </a:r>
            <a:r>
              <a:rPr lang="en-GB" sz="800" dirty="0"/>
              <a:t>/articles/people-management/&gt; [Accessed 14 October 2022].</a:t>
            </a:r>
            <a:endParaRPr lang="en-US" sz="800" dirty="0"/>
          </a:p>
          <a:p>
            <a:r>
              <a:rPr lang="en-GB" sz="800" dirty="0" err="1"/>
              <a:t>Sensi</a:t>
            </a:r>
            <a:r>
              <a:rPr lang="en-GB" sz="800" dirty="0"/>
              <a:t>, J., 2022. </a:t>
            </a:r>
            <a:r>
              <a:rPr lang="en-GB" sz="800" i="1" dirty="0"/>
              <a:t>Sainsbury's held up as example of diversity 'best practice'</a:t>
            </a:r>
            <a:r>
              <a:rPr lang="en-GB" sz="800" dirty="0"/>
              <a:t>. [online] Available at: &lt;https://</a:t>
            </a:r>
            <a:r>
              <a:rPr lang="en-GB" sz="800" dirty="0" err="1"/>
              <a:t>www.grocerygazette.co.uk</a:t>
            </a:r>
            <a:r>
              <a:rPr lang="en-GB" sz="800" dirty="0"/>
              <a:t>/2022/02/03/</a:t>
            </a:r>
            <a:r>
              <a:rPr lang="en-GB" sz="800" dirty="0" err="1"/>
              <a:t>sainsburys</a:t>
            </a:r>
            <a:r>
              <a:rPr lang="en-GB" sz="800" dirty="0"/>
              <a:t>-diversity-best/&gt; [Accessed 14 October 2022].</a:t>
            </a:r>
            <a:endParaRPr lang="en-US" sz="800" dirty="0"/>
          </a:p>
          <a:p>
            <a:r>
              <a:rPr lang="en-GB" sz="800" dirty="0"/>
              <a:t>Tesla. 2022. </a:t>
            </a:r>
            <a:r>
              <a:rPr lang="en-GB" sz="800" i="1" dirty="0"/>
              <a:t>Impact | People | Tesla</a:t>
            </a:r>
            <a:r>
              <a:rPr lang="en-GB" sz="800" dirty="0"/>
              <a:t>. [online] Available at: &lt;https://</a:t>
            </a:r>
            <a:r>
              <a:rPr lang="en-GB" sz="800" dirty="0" err="1"/>
              <a:t>www.tesla.com</a:t>
            </a:r>
            <a:r>
              <a:rPr lang="en-GB" sz="800" dirty="0"/>
              <a:t>/impact/people&gt; [Accessed 14 October 2022].</a:t>
            </a:r>
            <a:endParaRPr lang="en-US" sz="800" dirty="0"/>
          </a:p>
          <a:p>
            <a:r>
              <a:rPr lang="en-GB" sz="800" dirty="0"/>
              <a:t>The Guardian. 2018. </a:t>
            </a:r>
            <a:r>
              <a:rPr lang="en-GB" sz="800" i="1" dirty="0"/>
              <a:t>Starbucks closes more than 8,000 US cafes for racial bias training</a:t>
            </a:r>
            <a:r>
              <a:rPr lang="en-GB" sz="800" dirty="0"/>
              <a:t>. [online] Available at: &lt;https://</a:t>
            </a:r>
            <a:r>
              <a:rPr lang="en-GB" sz="800" dirty="0" err="1"/>
              <a:t>www.theguardian.com</a:t>
            </a:r>
            <a:r>
              <a:rPr lang="en-GB" sz="800" dirty="0"/>
              <a:t>/business/2018/may/29/</a:t>
            </a:r>
            <a:r>
              <a:rPr lang="en-GB" sz="800" dirty="0" err="1"/>
              <a:t>starbucks</a:t>
            </a:r>
            <a:r>
              <a:rPr lang="en-GB" sz="800" dirty="0"/>
              <a:t>-coffee-shops-racial-bias-training&gt; [Accessed 14 October 2022].</a:t>
            </a:r>
            <a:endParaRPr lang="en-US" sz="800" dirty="0"/>
          </a:p>
          <a:p>
            <a:r>
              <a:rPr lang="en-GB" sz="800" dirty="0" err="1"/>
              <a:t>Unilever.com</a:t>
            </a:r>
            <a:r>
              <a:rPr lang="en-GB" sz="800" dirty="0"/>
              <a:t>. 2022. [online] Available at: &lt;https://</a:t>
            </a:r>
            <a:r>
              <a:rPr lang="en-GB" sz="800" dirty="0" err="1"/>
              <a:t>www.unilever.com</a:t>
            </a:r>
            <a:r>
              <a:rPr lang="en-GB" sz="800" dirty="0"/>
              <a:t>/files/92ui5egz/production/e582e46a7f7170fd10be32cf65113b738f19f0c2.pdf&gt; [Accessed 14 October 2022].</a:t>
            </a:r>
            <a:endParaRPr lang="en-US" sz="800" dirty="0"/>
          </a:p>
          <a:p>
            <a:r>
              <a:rPr lang="en-GB" sz="800" dirty="0" err="1"/>
              <a:t>Whatishumanresource.com</a:t>
            </a:r>
            <a:r>
              <a:rPr lang="en-GB" sz="800" dirty="0"/>
              <a:t>. 2022. </a:t>
            </a:r>
            <a:r>
              <a:rPr lang="en-GB" sz="800" i="1" dirty="0" err="1"/>
              <a:t>Whatishumanresource.com</a:t>
            </a:r>
            <a:r>
              <a:rPr lang="en-GB" sz="800" i="1" dirty="0"/>
              <a:t> - Human Resource Management - What is HRM? - Definitions - Functions - Objectives - Importance - Evolution of HRM from Personnel management</a:t>
            </a:r>
            <a:r>
              <a:rPr lang="en-GB" sz="800" dirty="0"/>
              <a:t>. [online] Available at: &lt;https://</a:t>
            </a:r>
            <a:r>
              <a:rPr lang="en-GB" sz="800" dirty="0" err="1"/>
              <a:t>www.whatishumanresource.com</a:t>
            </a:r>
            <a:r>
              <a:rPr lang="en-GB" sz="800" dirty="0"/>
              <a:t>/human-resource-management&gt; [Accessed 14 October 2022].</a:t>
            </a:r>
            <a:endParaRPr lang="en-US" sz="800" dirty="0"/>
          </a:p>
        </p:txBody>
      </p:sp>
    </p:spTree>
    <p:extLst>
      <p:ext uri="{BB962C8B-B14F-4D97-AF65-F5344CB8AC3E}">
        <p14:creationId xmlns:p14="http://schemas.microsoft.com/office/powerpoint/2010/main" val="295082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4" descr="Happy National Thank You Day! - Inventionlan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0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752601"/>
            <a:ext cx="7924800" cy="3352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00368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320</TotalTime>
  <Words>2364</Words>
  <Application>Microsoft Office PowerPoint</Application>
  <PresentationFormat>Expunere pe ecran (4:3)</PresentationFormat>
  <Paragraphs>63</Paragraphs>
  <Slides>10</Slides>
  <Notes>6</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Austin</vt:lpstr>
      <vt:lpstr>LCBB5004 MANAGING PEOPLE  Florina Roxana Gavril 2108397 Lecturer: Uju Ugochukwu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2021</dc:creator>
  <cp:lastModifiedBy>Florina Roxana Gavril (2108397)</cp:lastModifiedBy>
  <cp:revision>18</cp:revision>
  <dcterms:created xsi:type="dcterms:W3CDTF">2006-08-16T00:00:00Z</dcterms:created>
  <dcterms:modified xsi:type="dcterms:W3CDTF">2022-10-18T10:47:35Z</dcterms:modified>
</cp:coreProperties>
</file>