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92" r:id="rId3"/>
    <p:sldId id="262" r:id="rId4"/>
    <p:sldId id="257" r:id="rId5"/>
    <p:sldId id="264" r:id="rId6"/>
    <p:sldId id="265" r:id="rId7"/>
    <p:sldId id="266" r:id="rId8"/>
    <p:sldId id="267" r:id="rId9"/>
    <p:sldId id="268" r:id="rId10"/>
    <p:sldId id="269" r:id="rId11"/>
    <p:sldId id="263" r:id="rId12"/>
    <p:sldId id="270" r:id="rId13"/>
    <p:sldId id="271" r:id="rId14"/>
    <p:sldId id="272" r:id="rId15"/>
    <p:sldId id="279" r:id="rId16"/>
    <p:sldId id="282" r:id="rId17"/>
    <p:sldId id="280" r:id="rId18"/>
    <p:sldId id="287" r:id="rId19"/>
    <p:sldId id="283" r:id="rId20"/>
    <p:sldId id="284" r:id="rId21"/>
    <p:sldId id="286" r:id="rId22"/>
    <p:sldId id="288" r:id="rId23"/>
    <p:sldId id="289" r:id="rId24"/>
    <p:sldId id="291" r:id="rId25"/>
    <p:sldId id="275" r:id="rId26"/>
    <p:sldId id="293" r:id="rId27"/>
    <p:sldId id="276" r:id="rId28"/>
    <p:sldId id="294" r:id="rId29"/>
    <p:sldId id="277" r:id="rId30"/>
    <p:sldId id="278" r:id="rId31"/>
    <p:sldId id="273" r:id="rId32"/>
    <p:sldId id="274" r:id="rId33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38B90B1-72A9-484D-AB3F-D5E79F4FE96A}" type="datetimeFigureOut">
              <a:rPr lang="en-GB" smtClean="0"/>
              <a:pPr/>
              <a:t>08/03/2013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Cultural Restitution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972" y="3226549"/>
            <a:ext cx="2555124" cy="3232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011" y="3226550"/>
            <a:ext cx="2909454" cy="323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Motivations for repatriation </a:t>
            </a:r>
          </a:p>
          <a:p>
            <a:r>
              <a:rPr lang="en-GB" dirty="0" smtClean="0"/>
              <a:t>Questions of ‘ownership’</a:t>
            </a:r>
          </a:p>
          <a:p>
            <a:r>
              <a:rPr lang="en-GB" dirty="0" smtClean="0"/>
              <a:t>Developments (in law  and in technology) go far enough? </a:t>
            </a:r>
          </a:p>
          <a:p>
            <a:pPr lvl="1"/>
            <a:r>
              <a:rPr lang="en-GB" dirty="0" smtClean="0"/>
              <a:t>Is it an equal playing field? </a:t>
            </a:r>
          </a:p>
          <a:p>
            <a:r>
              <a:rPr lang="en-GB" dirty="0" smtClean="0"/>
              <a:t>Tangible and  intangible heritage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0808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Watkins (2003)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+mj-lt"/>
                <a:ea typeface="Times New Roman"/>
                <a:cs typeface="Times New Roman"/>
              </a:rPr>
              <a:t>Laws and amendments to increase the involvement of Native American Indians </a:t>
            </a:r>
          </a:p>
          <a:p>
            <a:r>
              <a:rPr lang="en-GB" dirty="0" smtClean="0">
                <a:latin typeface="+mj-lt"/>
                <a:ea typeface="Times New Roman"/>
                <a:cs typeface="Times New Roman"/>
              </a:rPr>
              <a:t>Archaeological Resources Protection Act (1979)</a:t>
            </a:r>
          </a:p>
          <a:p>
            <a:r>
              <a:rPr lang="en-GB" dirty="0" smtClean="0">
                <a:latin typeface="+mj-lt"/>
                <a:ea typeface="Times New Roman"/>
                <a:cs typeface="Times New Roman"/>
              </a:rPr>
              <a:t>NAGPRA (Native American Graves Protection &amp; Repatriation Act)</a:t>
            </a:r>
          </a:p>
          <a:p>
            <a:r>
              <a:rPr lang="en-GB" dirty="0" smtClean="0">
                <a:latin typeface="+mj-lt"/>
                <a:ea typeface="Times New Roman"/>
                <a:cs typeface="Times New Roman"/>
              </a:rPr>
              <a:t>National Museum of the American Indian Act </a:t>
            </a:r>
          </a:p>
          <a:p>
            <a:r>
              <a:rPr lang="en-GB" dirty="0" smtClean="0">
                <a:latin typeface="+mj-lt"/>
                <a:ea typeface="Times New Roman"/>
                <a:cs typeface="Times New Roman"/>
              </a:rPr>
              <a:t>National Historic Preservation Act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Kennewick Man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083" y="2655329"/>
            <a:ext cx="2594655" cy="22954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5738" y="3239203"/>
            <a:ext cx="2798786" cy="30271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116" y="2062629"/>
            <a:ext cx="2692400" cy="3022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14424" y="717778"/>
            <a:ext cx="7610476" cy="5153277"/>
          </a:xfrm>
        </p:spPr>
        <p:txBody>
          <a:bodyPr>
            <a:noAutofit/>
          </a:bodyPr>
          <a:lstStyle/>
          <a:p>
            <a:r>
              <a:rPr lang="en-GB" dirty="0" smtClean="0"/>
              <a:t>Set of human remains – found in the State of Washington (Columbia River), dated to 9,000 yrs. </a:t>
            </a:r>
          </a:p>
          <a:p>
            <a:r>
              <a:rPr lang="en-GB" dirty="0" smtClean="0"/>
              <a:t>Found on federal land, repatriated under NAGPRA to the Confederated Tribes of the Umatilla Indian Reservation.  </a:t>
            </a:r>
          </a:p>
          <a:p>
            <a:r>
              <a:rPr lang="en-GB" dirty="0" smtClean="0"/>
              <a:t>Repatriation was blocked</a:t>
            </a:r>
          </a:p>
          <a:p>
            <a:pPr lvl="1"/>
            <a:r>
              <a:rPr lang="en-GB" sz="2000" dirty="0" smtClean="0"/>
              <a:t>Age of the skeleton: Native American or Immigrant?</a:t>
            </a:r>
          </a:p>
          <a:p>
            <a:pPr lvl="1"/>
            <a:r>
              <a:rPr lang="en-GB" sz="2000" dirty="0" smtClean="0"/>
              <a:t>Prevent the study that would be ‘of major benefit to the United States’</a:t>
            </a:r>
          </a:p>
          <a:p>
            <a:pPr lvl="1"/>
            <a:r>
              <a:rPr lang="en-GB" sz="2000" dirty="0" smtClean="0"/>
              <a:t>Civil rights were being denied because they were not “Native American”</a:t>
            </a:r>
          </a:p>
          <a:p>
            <a:r>
              <a:rPr lang="en-GB" dirty="0" smtClean="0"/>
              <a:t>The use of ‘Rights’ frameworks</a:t>
            </a:r>
          </a:p>
          <a:p>
            <a:r>
              <a:rPr lang="en-GB" dirty="0" smtClean="0"/>
              <a:t>Broader national ‘knowledge’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Continuities and Temporalities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00570"/>
            <a:ext cx="7610476" cy="3845509"/>
          </a:xfrm>
        </p:spPr>
        <p:txBody>
          <a:bodyPr>
            <a:noAutofit/>
          </a:bodyPr>
          <a:lstStyle/>
          <a:p>
            <a:r>
              <a:rPr lang="en-GB" dirty="0" smtClean="0"/>
              <a:t>Legal Battle centred on historical continuities</a:t>
            </a:r>
          </a:p>
          <a:p>
            <a:r>
              <a:rPr lang="en-GB" dirty="0" smtClean="0"/>
              <a:t>Watkins highlights that temporalities play out in different ways </a:t>
            </a:r>
          </a:p>
          <a:p>
            <a:r>
              <a:rPr lang="en-GB" dirty="0" smtClean="0"/>
              <a:t>Archaeology see the archaeological record (material deposits, artefacts) in terms of what they can offer in terms of knowledge about the past</a:t>
            </a:r>
          </a:p>
          <a:p>
            <a:r>
              <a:rPr lang="en-GB" dirty="0" smtClean="0"/>
              <a:t>Whereas American Indian groups see it as places where ancestors and spirits live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231928"/>
          </a:xfrm>
        </p:spPr>
        <p:txBody>
          <a:bodyPr>
            <a:normAutofit/>
          </a:bodyPr>
          <a:lstStyle/>
          <a:p>
            <a:r>
              <a:rPr lang="en-GB" dirty="0" smtClean="0"/>
              <a:t>Competing Value Systems and Knowledges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Different notions of time and systems of knowledge </a:t>
            </a:r>
          </a:p>
          <a:p>
            <a:pPr lvl="1"/>
            <a:r>
              <a:rPr lang="en-GB" sz="2000" dirty="0" smtClean="0"/>
              <a:t>For Native Americans the boundary between past and present is not fixed…</a:t>
            </a:r>
          </a:p>
          <a:p>
            <a:r>
              <a:rPr lang="en-GB" dirty="0" smtClean="0"/>
              <a:t>Different value systems at play</a:t>
            </a:r>
          </a:p>
          <a:p>
            <a:pPr lvl="1"/>
            <a:r>
              <a:rPr lang="en-GB" sz="2000" dirty="0" smtClean="0"/>
              <a:t> gaining information is not as important as protecting the site </a:t>
            </a:r>
          </a:p>
          <a:p>
            <a:pPr lvl="1"/>
            <a:r>
              <a:rPr lang="en-GB" sz="2000" dirty="0" smtClean="0"/>
              <a:t> moral values transcend scientific data.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Hegemony of 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668662"/>
            <a:ext cx="7610476" cy="3597667"/>
          </a:xfrm>
        </p:spPr>
        <p:txBody>
          <a:bodyPr/>
          <a:lstStyle/>
          <a:p>
            <a:r>
              <a:rPr lang="en-GB" dirty="0" smtClean="0"/>
              <a:t>The system is stacked to favour of scientific data, documentary sources and material evidence </a:t>
            </a:r>
          </a:p>
          <a:p>
            <a:pPr lvl="1"/>
            <a:r>
              <a:rPr lang="en-GB" dirty="0" smtClean="0"/>
              <a:t> Dominant paradigm </a:t>
            </a:r>
          </a:p>
          <a:p>
            <a:pPr lvl="0"/>
            <a:r>
              <a:rPr lang="en-GB" dirty="0" smtClean="0"/>
              <a:t>Partly because of materiality and the resulting distillation of culture </a:t>
            </a:r>
          </a:p>
          <a:p>
            <a:pPr lvl="1"/>
            <a:r>
              <a:rPr lang="en-GB" dirty="0" smtClean="0"/>
              <a:t>We don’t see all the possible connotations of an artefact, the relations of knowledge that have enabled the conclusions</a:t>
            </a:r>
          </a:p>
          <a:p>
            <a:pPr lvl="1"/>
            <a:r>
              <a:rPr lang="en-GB" dirty="0" smtClean="0"/>
              <a:t>it is distilled again and again to stand for a specific culture.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Carriers of ‘Truth’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18976"/>
            <a:ext cx="7610476" cy="394735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Scientific colonialism; archaeologists are seen as the knowledge bearers,</a:t>
            </a:r>
          </a:p>
          <a:p>
            <a:pPr lvl="1"/>
            <a:r>
              <a:rPr lang="en-GB" dirty="0" smtClean="0"/>
              <a:t>Objective scientists who have the monopoly on truth. </a:t>
            </a:r>
          </a:p>
          <a:p>
            <a:r>
              <a:rPr lang="en-GB" dirty="0" smtClean="0"/>
              <a:t>North American society cultural resource/national heritage laws recognise scientific values over indigenous cultural values</a:t>
            </a:r>
          </a:p>
          <a:p>
            <a:r>
              <a:rPr lang="en-GB" dirty="0" smtClean="0"/>
              <a:t>Because of this – and the way they have informed heritage protection and maintained control over the legislative process –  Native American groups are forced to compete with archaeologists over </a:t>
            </a:r>
            <a:r>
              <a:rPr lang="en-GB" i="1" dirty="0" smtClean="0"/>
              <a:t>their </a:t>
            </a:r>
            <a:r>
              <a:rPr lang="en-GB" dirty="0" smtClean="0"/>
              <a:t>past, and the representation of it.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Laws not going far enough?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At the heart of this are asymmetrical power relations in which voices are not heard, or if they are heard, they are not equal partners. 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138" y="2595563"/>
            <a:ext cx="3859675" cy="3489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Watkins’ 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52915"/>
            <a:ext cx="7610476" cy="3055635"/>
          </a:xfrm>
        </p:spPr>
        <p:txBody>
          <a:bodyPr>
            <a:noAutofit/>
          </a:bodyPr>
          <a:lstStyle/>
          <a:p>
            <a:pPr lvl="0"/>
            <a:r>
              <a:rPr lang="en-GB" sz="2400" dirty="0" smtClean="0"/>
              <a:t>While archaeologists are accountable to their ‘publics’, this is different from accepting those ‘publics’ as an equal partner.</a:t>
            </a:r>
          </a:p>
          <a:p>
            <a:pPr lvl="0"/>
            <a:r>
              <a:rPr lang="en-GB" sz="2400" dirty="0" smtClean="0"/>
              <a:t> Need more effort to integrate</a:t>
            </a:r>
          </a:p>
          <a:p>
            <a:pPr lvl="1"/>
            <a:r>
              <a:rPr lang="en-GB" sz="2400" dirty="0" smtClean="0"/>
              <a:t>Formalised system is geared towards archaeology, </a:t>
            </a:r>
          </a:p>
          <a:p>
            <a:pPr lvl="1"/>
            <a:r>
              <a:rPr lang="en-GB" sz="2400" dirty="0" smtClean="0"/>
              <a:t>places too great a burden on tribal groups. </a:t>
            </a:r>
          </a:p>
          <a:p>
            <a:pPr lvl="0"/>
            <a:r>
              <a:rPr lang="en-GB" sz="2400" dirty="0" smtClean="0"/>
              <a:t>Integrate oral history, extend the focus of archaeology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Nash and Colwell-</a:t>
            </a:r>
            <a:r>
              <a:rPr lang="en-GB" dirty="0" err="1" smtClean="0"/>
              <a:t>Chanthaphonh</a:t>
            </a:r>
            <a:r>
              <a:rPr lang="en-GB" dirty="0" smtClean="0"/>
              <a:t> (2010)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r>
              <a:rPr lang="en-GB" dirty="0" smtClean="0"/>
              <a:t>Introduction to special edition of </a:t>
            </a:r>
            <a:r>
              <a:rPr lang="en-GB" i="1" dirty="0" smtClean="0"/>
              <a:t>Museum Anthropology </a:t>
            </a:r>
            <a:r>
              <a:rPr lang="en-GB" dirty="0" smtClean="0"/>
              <a:t>dedicated to NAGPRA</a:t>
            </a:r>
          </a:p>
          <a:p>
            <a:r>
              <a:rPr lang="en-GB" dirty="0" smtClean="0"/>
              <a:t>Can be many different things; </a:t>
            </a:r>
          </a:p>
          <a:p>
            <a:pPr lvl="1"/>
            <a:r>
              <a:rPr lang="en-GB" dirty="0" smtClean="0"/>
              <a:t>Opportunities for restorative justice</a:t>
            </a:r>
          </a:p>
          <a:p>
            <a:pPr lvl="1"/>
            <a:r>
              <a:rPr lang="en-GB" dirty="0" smtClean="0"/>
              <a:t>A threat to scientific knowledge and collections</a:t>
            </a:r>
          </a:p>
          <a:p>
            <a:pPr lvl="1"/>
            <a:r>
              <a:rPr lang="en-GB" dirty="0" smtClean="0"/>
              <a:t>A legislative burden</a:t>
            </a:r>
          </a:p>
          <a:p>
            <a:pPr lvl="1"/>
            <a:r>
              <a:rPr lang="en-GB" dirty="0" smtClean="0"/>
              <a:t>A spiritual burden </a:t>
            </a:r>
          </a:p>
          <a:p>
            <a:r>
              <a:rPr lang="en-GB" dirty="0" smtClean="0"/>
              <a:t>It hasn’t been a ‘solve-all’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NAGPRA as an emotive issue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37380"/>
            <a:ext cx="7610476" cy="392895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Seeks to right the wrongs</a:t>
            </a:r>
          </a:p>
          <a:p>
            <a:r>
              <a:rPr lang="en-GB" dirty="0" smtClean="0"/>
              <a:t>But does so through litigation </a:t>
            </a:r>
          </a:p>
          <a:p>
            <a:r>
              <a:rPr lang="en-GB" dirty="0" smtClean="0"/>
              <a:t>Moral re-arrangement of </a:t>
            </a:r>
            <a:r>
              <a:rPr lang="en-GB" dirty="0" smtClean="0"/>
              <a:t>community groups </a:t>
            </a:r>
            <a:r>
              <a:rPr lang="en-GB" dirty="0" smtClean="0"/>
              <a:t>and museums</a:t>
            </a:r>
          </a:p>
          <a:p>
            <a:pPr lvl="1"/>
            <a:r>
              <a:rPr lang="en-GB" dirty="0" smtClean="0"/>
              <a:t>Creating </a:t>
            </a:r>
            <a:r>
              <a:rPr lang="en-GB" dirty="0" smtClean="0"/>
              <a:t>relations and reconfiguring institutions</a:t>
            </a:r>
          </a:p>
          <a:p>
            <a:r>
              <a:rPr lang="en-GB" dirty="0" smtClean="0"/>
              <a:t>Can be personal – ‘my collection’</a:t>
            </a:r>
          </a:p>
          <a:p>
            <a:r>
              <a:rPr lang="en-GB" dirty="0" smtClean="0"/>
              <a:t>Goes to the heart of Native American sovereignty and identity</a:t>
            </a:r>
          </a:p>
          <a:p>
            <a:r>
              <a:rPr lang="en-GB" dirty="0" smtClean="0"/>
              <a:t>Perceived as a threat to science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most of all….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sz="3600" dirty="0" smtClean="0"/>
              <a:t>it requires Native Americans and museum professionals to come to terms, on an uncertain and unequal footing, with a contentious past” (</a:t>
            </a:r>
            <a:r>
              <a:rPr lang="en-GB" sz="3600" dirty="0" err="1" smtClean="0"/>
              <a:t>p</a:t>
            </a:r>
            <a:r>
              <a:rPr lang="en-GB" sz="3600" dirty="0" smtClean="0"/>
              <a:t> 100)</a:t>
            </a:r>
            <a:endParaRPr lang="en-GB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Case of the Hopi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913" y="2561346"/>
            <a:ext cx="3164366" cy="39948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792" y="2384645"/>
            <a:ext cx="3242906" cy="417152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874" y="3993268"/>
            <a:ext cx="3707585" cy="23622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134" y="3993268"/>
            <a:ext cx="3684771" cy="2387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6991" y="215900"/>
            <a:ext cx="2374900" cy="3429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1541" y="622547"/>
            <a:ext cx="3671418" cy="28790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134" y="431800"/>
            <a:ext cx="2107165" cy="32131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Brown, </a:t>
            </a:r>
            <a:r>
              <a:rPr lang="en-GB" i="1" dirty="0" smtClean="0"/>
              <a:t>Can Culture be Copyrighted?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Repatriation of artefacts under NAGPRA</a:t>
            </a:r>
          </a:p>
          <a:p>
            <a:r>
              <a:rPr lang="en-GB" dirty="0" smtClean="0"/>
              <a:t>Extension of intellectual property rights to indigenous cultures </a:t>
            </a:r>
          </a:p>
          <a:p>
            <a:r>
              <a:rPr lang="en-GB" dirty="0" smtClean="0"/>
              <a:t>Hopi requests for </a:t>
            </a:r>
          </a:p>
          <a:p>
            <a:pPr lvl="1"/>
            <a:r>
              <a:rPr lang="en-GB" dirty="0" smtClean="0"/>
              <a:t>Unpublished field notes</a:t>
            </a:r>
          </a:p>
          <a:p>
            <a:pPr lvl="1"/>
            <a:r>
              <a:rPr lang="en-GB" dirty="0" smtClean="0"/>
              <a:t>Incl. drawings, notes, photographs</a:t>
            </a:r>
          </a:p>
          <a:p>
            <a:pPr lvl="1"/>
            <a:r>
              <a:rPr lang="en-GB" dirty="0" smtClean="0"/>
              <a:t>Cultural Property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‘Cultural Property?’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Images</a:t>
            </a:r>
          </a:p>
          <a:p>
            <a:r>
              <a:rPr lang="en-GB" dirty="0" smtClean="0"/>
              <a:t>Text</a:t>
            </a:r>
          </a:p>
          <a:p>
            <a:r>
              <a:rPr lang="en-GB" dirty="0" smtClean="0"/>
              <a:t>Ceremonies </a:t>
            </a:r>
          </a:p>
          <a:p>
            <a:r>
              <a:rPr lang="en-GB" dirty="0" smtClean="0"/>
              <a:t>Music </a:t>
            </a:r>
          </a:p>
          <a:p>
            <a:r>
              <a:rPr lang="en-GB" dirty="0" smtClean="0"/>
              <a:t>Songs</a:t>
            </a:r>
          </a:p>
          <a:p>
            <a:r>
              <a:rPr lang="en-GB" dirty="0" smtClean="0"/>
              <a:t>Stories</a:t>
            </a:r>
          </a:p>
          <a:p>
            <a:r>
              <a:rPr lang="en-GB" dirty="0" smtClean="0"/>
              <a:t>Symbols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Beliefs</a:t>
            </a:r>
          </a:p>
          <a:p>
            <a:r>
              <a:rPr lang="en-GB" dirty="0" smtClean="0"/>
              <a:t>Customs</a:t>
            </a:r>
          </a:p>
          <a:p>
            <a:r>
              <a:rPr lang="en-GB" dirty="0" smtClean="0"/>
              <a:t>Ideas</a:t>
            </a:r>
          </a:p>
          <a:p>
            <a:r>
              <a:rPr lang="en-GB" dirty="0" smtClean="0"/>
              <a:t>Physical and spiritual objects and concepts</a:t>
            </a:r>
          </a:p>
          <a:p>
            <a:pPr>
              <a:buNone/>
            </a:pPr>
            <a:r>
              <a:rPr lang="en-GB" dirty="0" smtClean="0"/>
              <a:t>(from Apache Repatriation Request cited by Brown 1998: 194)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Discussion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group will represent: </a:t>
            </a:r>
          </a:p>
          <a:p>
            <a:pPr lvl="1"/>
            <a:r>
              <a:rPr lang="en-GB" dirty="0" smtClean="0"/>
              <a:t>Indigenous Activists for the Hopi</a:t>
            </a:r>
          </a:p>
          <a:p>
            <a:pPr lvl="1"/>
            <a:r>
              <a:rPr lang="en-GB" dirty="0" smtClean="0"/>
              <a:t>Hopi ‘community’ members </a:t>
            </a:r>
          </a:p>
          <a:p>
            <a:pPr lvl="1"/>
            <a:r>
              <a:rPr lang="en-GB" dirty="0" smtClean="0"/>
              <a:t>Museum who display the artefacts </a:t>
            </a:r>
          </a:p>
          <a:p>
            <a:pPr lvl="1"/>
            <a:r>
              <a:rPr lang="en-GB" dirty="0" smtClean="0"/>
              <a:t>Family of the anthropologist who collected – and now ‘owns‘ – the artefacts </a:t>
            </a:r>
          </a:p>
          <a:p>
            <a:r>
              <a:rPr lang="en-GB" dirty="0" smtClean="0"/>
              <a:t>Construct the argument to obtain / retain the artefacts</a:t>
            </a:r>
          </a:p>
          <a:p>
            <a:r>
              <a:rPr lang="en-GB" dirty="0" smtClean="0"/>
              <a:t>Think about continuities, ownership of intangible property, display, good of humankind, knowledge etc. 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3 Key Assumptions regarding cultural information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ethnic nation has enduring, comprehensive rights in its own cultural productions and ideas</a:t>
            </a:r>
          </a:p>
          <a:p>
            <a:pPr lvl="1"/>
            <a:r>
              <a:rPr lang="en-GB" dirty="0" smtClean="0"/>
              <a:t>Total control over the groups representation </a:t>
            </a:r>
          </a:p>
          <a:p>
            <a:r>
              <a:rPr lang="en-GB" dirty="0" smtClean="0"/>
              <a:t>The group’s relationship to its cultural productions constitutes a form of ownership</a:t>
            </a:r>
          </a:p>
          <a:p>
            <a:r>
              <a:rPr lang="en-GB" dirty="0" smtClean="0"/>
              <a:t>Information gathered in the past is so contaminated by inequitable power relations that is cannot meet the standards of informed consent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Brown critically unpacks these assumptions, arguing that they are romantic and based on a ‘utopian authenticity’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Intellectual </a:t>
            </a:r>
            <a:r>
              <a:rPr lang="en-GB" smtClean="0"/>
              <a:t>Property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reifies culture </a:t>
            </a:r>
          </a:p>
          <a:p>
            <a:pPr lvl="1"/>
            <a:r>
              <a:rPr lang="en-GB" dirty="0" smtClean="0"/>
              <a:t>when culture is dynamic</a:t>
            </a:r>
          </a:p>
          <a:p>
            <a:r>
              <a:rPr lang="en-GB" dirty="0" smtClean="0"/>
              <a:t>It creates an insider/outsider dichotomy </a:t>
            </a:r>
          </a:p>
          <a:p>
            <a:r>
              <a:rPr lang="en-GB" dirty="0" smtClean="0"/>
              <a:t>Over-rides creative interplay and appropriation </a:t>
            </a:r>
          </a:p>
          <a:p>
            <a:r>
              <a:rPr lang="en-GB" dirty="0" smtClean="0"/>
              <a:t>It puts an ‘iron cage’ over ideas, imagination and creativity</a:t>
            </a:r>
          </a:p>
          <a:p>
            <a:r>
              <a:rPr lang="en-GB" dirty="0" smtClean="0"/>
              <a:t>Makes ‘ideas’ private property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1269915"/>
            <a:ext cx="3566160" cy="500706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But how do you put the genie back in the bottle?</a:t>
            </a:r>
          </a:p>
          <a:p>
            <a:r>
              <a:rPr lang="en-GB" sz="2400" dirty="0" smtClean="0"/>
              <a:t>And is it feasible to even attempt </a:t>
            </a:r>
            <a:r>
              <a:rPr lang="en-GB" sz="2400" dirty="0" smtClean="0"/>
              <a:t>to do so?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503" y="1211356"/>
            <a:ext cx="3521262" cy="4735232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65015"/>
            <a:ext cx="8913813" cy="1398746"/>
          </a:xfrm>
        </p:spPr>
        <p:txBody>
          <a:bodyPr>
            <a:normAutofit/>
          </a:bodyPr>
          <a:lstStyle/>
          <a:p>
            <a:r>
              <a:rPr lang="en-GB" dirty="0" smtClean="0"/>
              <a:t>How does digitisation affect this process?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3232" y="2966570"/>
            <a:ext cx="3289300" cy="246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600" y="3345703"/>
            <a:ext cx="3454400" cy="2349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Incan </a:t>
            </a:r>
            <a:r>
              <a:rPr lang="en-GB" dirty="0" smtClean="0"/>
              <a:t>Mummy (</a:t>
            </a:r>
            <a:r>
              <a:rPr lang="en-GB" i="1" dirty="0" smtClean="0"/>
              <a:t>National Geographic</a:t>
            </a:r>
            <a:r>
              <a:rPr lang="en-GB" dirty="0" smtClean="0"/>
              <a:t>) 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171" y="2344189"/>
            <a:ext cx="5885411" cy="3906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Krmpotich</a:t>
            </a:r>
            <a:r>
              <a:rPr lang="en-GB" dirty="0" smtClean="0"/>
              <a:t> (2010)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Repatriation of </a:t>
            </a:r>
            <a:r>
              <a:rPr lang="en-GB" dirty="0" err="1" smtClean="0"/>
              <a:t>Haida</a:t>
            </a:r>
            <a:r>
              <a:rPr lang="en-GB" dirty="0" smtClean="0"/>
              <a:t> Ancestral </a:t>
            </a:r>
            <a:r>
              <a:rPr lang="en-GB" dirty="0" smtClean="0"/>
              <a:t>Remains</a:t>
            </a:r>
            <a:endParaRPr lang="en-GB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675" y="3335396"/>
            <a:ext cx="1771650" cy="258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817" y="3974437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298" y="3197890"/>
            <a:ext cx="2370426" cy="2718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Arguments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Challenges the notion that repatriation is motivated by political agendas of self-determination and sovereignty</a:t>
            </a:r>
          </a:p>
          <a:p>
            <a:r>
              <a:rPr lang="en-GB" dirty="0"/>
              <a:t>First and foremost, repatriation is motivated by kinship </a:t>
            </a:r>
          </a:p>
          <a:p>
            <a:r>
              <a:rPr lang="en-GB" dirty="0"/>
              <a:t>And living </a:t>
            </a:r>
            <a:r>
              <a:rPr lang="en-GB" dirty="0" err="1"/>
              <a:t>Haidas</a:t>
            </a:r>
            <a:r>
              <a:rPr lang="en-GB" dirty="0"/>
              <a:t> fulfilling their obligations to deceased relatives</a:t>
            </a:r>
          </a:p>
          <a:p>
            <a:r>
              <a:rPr lang="en-GB" dirty="0"/>
              <a:t>Moral action – the relation between self and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8850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537882"/>
            <a:ext cx="7610476" cy="5728447"/>
          </a:xfrm>
        </p:spPr>
        <p:txBody>
          <a:bodyPr/>
          <a:lstStyle/>
          <a:p>
            <a:r>
              <a:rPr lang="en-GB" dirty="0" smtClean="0"/>
              <a:t>Draws our attention to how remains are emotionally charged </a:t>
            </a:r>
          </a:p>
          <a:p>
            <a:r>
              <a:rPr lang="en-GB" dirty="0" smtClean="0"/>
              <a:t>Endangered the well-being of the ancestors</a:t>
            </a:r>
          </a:p>
          <a:p>
            <a:pPr lvl="1"/>
            <a:r>
              <a:rPr lang="en-GB" dirty="0" smtClean="0"/>
              <a:t>Spirits can’t settle far from home</a:t>
            </a:r>
          </a:p>
          <a:p>
            <a:r>
              <a:rPr lang="en-GB" dirty="0" smtClean="0"/>
              <a:t>Reburied with tangible and intangible property to demonstrate affection </a:t>
            </a:r>
          </a:p>
          <a:p>
            <a:pPr lvl="1"/>
            <a:r>
              <a:rPr lang="en-GB" dirty="0" smtClean="0"/>
              <a:t>Belonging </a:t>
            </a:r>
          </a:p>
          <a:p>
            <a:pPr lvl="1"/>
            <a:r>
              <a:rPr lang="en-GB" dirty="0" smtClean="0"/>
              <a:t>Continuity between the deceased and the living </a:t>
            </a:r>
          </a:p>
          <a:p>
            <a:pPr lvl="1"/>
            <a:r>
              <a:rPr lang="en-GB" dirty="0" err="1" smtClean="0"/>
              <a:t>Reintergration</a:t>
            </a:r>
            <a:r>
              <a:rPr lang="en-GB" dirty="0" smtClean="0"/>
              <a:t> into family and community </a:t>
            </a:r>
          </a:p>
          <a:p>
            <a:pPr lvl="1"/>
            <a:r>
              <a:rPr lang="en-GB" dirty="0" smtClean="0"/>
              <a:t>Extending respect </a:t>
            </a:r>
          </a:p>
          <a:p>
            <a:r>
              <a:rPr lang="en-GB" dirty="0" smtClean="0"/>
              <a:t>Constructed a collective memory which shapes how they identify themselves and their relatedness to others</a:t>
            </a:r>
          </a:p>
          <a:p>
            <a:r>
              <a:rPr lang="en-GB" dirty="0" smtClean="0"/>
              <a:t>Creates a shared experience across the generations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Haida</a:t>
            </a:r>
            <a:r>
              <a:rPr lang="en-GB" dirty="0" smtClean="0"/>
              <a:t> Objects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92" y="2842953"/>
            <a:ext cx="1809750" cy="3379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8894" y="957601"/>
            <a:ext cx="1928553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181" y="2702156"/>
            <a:ext cx="1790700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247" y="4043882"/>
            <a:ext cx="3341370" cy="2238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8580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Haida</a:t>
            </a:r>
            <a:r>
              <a:rPr lang="en-GB" dirty="0" smtClean="0"/>
              <a:t> Kinship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Relations between family members continue after death </a:t>
            </a:r>
          </a:p>
          <a:p>
            <a:pPr lvl="1"/>
            <a:r>
              <a:rPr lang="en-GB" dirty="0" smtClean="0"/>
              <a:t>Presence is felt</a:t>
            </a:r>
          </a:p>
          <a:p>
            <a:pPr lvl="1"/>
            <a:r>
              <a:rPr lang="en-GB" dirty="0" smtClean="0"/>
              <a:t>Provide guidance, are blamed for minor incidents </a:t>
            </a:r>
          </a:p>
          <a:p>
            <a:r>
              <a:rPr lang="en-GB" dirty="0" smtClean="0"/>
              <a:t>Reincarnation </a:t>
            </a:r>
          </a:p>
          <a:p>
            <a:r>
              <a:rPr lang="en-GB" dirty="0" smtClean="0"/>
              <a:t>While </a:t>
            </a:r>
            <a:r>
              <a:rPr lang="en-GB" dirty="0" smtClean="0"/>
              <a:t>there is change and rupture, place, and the continuation of reincarnation and lineages, provides continuity 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Repatriation and Reburial Reconnects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Reconnects people as kin </a:t>
            </a:r>
          </a:p>
          <a:p>
            <a:r>
              <a:rPr lang="en-GB" dirty="0" smtClean="0"/>
              <a:t>Enables living </a:t>
            </a:r>
            <a:r>
              <a:rPr lang="en-GB" dirty="0" err="1" smtClean="0"/>
              <a:t>Haidas</a:t>
            </a:r>
            <a:r>
              <a:rPr lang="en-GB" dirty="0" smtClean="0"/>
              <a:t> to fulfil their familial obligations </a:t>
            </a:r>
          </a:p>
          <a:p>
            <a:r>
              <a:rPr lang="en-GB" dirty="0" smtClean="0"/>
              <a:t>Create new objects to mark, honour and bury their ancestors</a:t>
            </a:r>
          </a:p>
          <a:p>
            <a:r>
              <a:rPr lang="en-GB" dirty="0" smtClean="0"/>
              <a:t>And coming into contact with the objects of their ancestors </a:t>
            </a:r>
          </a:p>
          <a:p>
            <a:r>
              <a:rPr lang="en-GB" dirty="0" smtClean="0"/>
              <a:t>Create shared experiences and shared spaces</a:t>
            </a:r>
          </a:p>
          <a:p>
            <a:r>
              <a:rPr lang="en-GB" dirty="0" smtClean="0"/>
              <a:t>Being kin as their ancestors were 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Things to think about…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86000"/>
            <a:ext cx="7610476" cy="398032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What are the motivations for repatriation</a:t>
            </a:r>
          </a:p>
          <a:p>
            <a:r>
              <a:rPr lang="en-GB" dirty="0" smtClean="0"/>
              <a:t>Should remains be investigated for the good of humankind? </a:t>
            </a:r>
          </a:p>
          <a:p>
            <a:r>
              <a:rPr lang="en-GB" dirty="0" smtClean="0"/>
              <a:t>Do laws and frameworks go far enough? </a:t>
            </a:r>
          </a:p>
          <a:p>
            <a:r>
              <a:rPr lang="en-GB" dirty="0" smtClean="0"/>
              <a:t>Is a regulatory framework / further litigation needed? </a:t>
            </a:r>
          </a:p>
          <a:p>
            <a:pPr lvl="1"/>
            <a:r>
              <a:rPr lang="en-GB" dirty="0" smtClean="0"/>
              <a:t>Hegemonic frameworks </a:t>
            </a:r>
          </a:p>
          <a:p>
            <a:r>
              <a:rPr lang="en-GB" dirty="0" smtClean="0"/>
              <a:t>Can regulation account for different value and knowledge systems </a:t>
            </a:r>
          </a:p>
          <a:p>
            <a:r>
              <a:rPr lang="en-GB" dirty="0" smtClean="0"/>
              <a:t>How do rights frameworks relate to questions of repatriation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should (or can) be done with culturally unaffiliated remains? </a:t>
            </a:r>
          </a:p>
          <a:p>
            <a:r>
              <a:rPr lang="en-GB" dirty="0" smtClean="0"/>
              <a:t>Notions of ownership </a:t>
            </a:r>
          </a:p>
          <a:p>
            <a:pPr lvl="1"/>
            <a:r>
              <a:rPr lang="en-GB" dirty="0" smtClean="0"/>
              <a:t>Are they universally applicable? </a:t>
            </a:r>
          </a:p>
          <a:p>
            <a:r>
              <a:rPr lang="en-GB" dirty="0" smtClean="0"/>
              <a:t>Does repatriation and reburial right the wrong? </a:t>
            </a:r>
          </a:p>
          <a:p>
            <a:pPr lvl="1"/>
            <a:r>
              <a:rPr lang="en-GB" dirty="0" smtClean="0"/>
              <a:t>Provide restorative justice </a:t>
            </a:r>
          </a:p>
          <a:p>
            <a:pPr lvl="1"/>
            <a:r>
              <a:rPr lang="en-GB" dirty="0" smtClean="0"/>
              <a:t>Erase the past? </a:t>
            </a:r>
          </a:p>
          <a:p>
            <a:r>
              <a:rPr lang="en-GB" dirty="0" smtClean="0"/>
              <a:t>Does repatriation always have to be material? </a:t>
            </a:r>
            <a:r>
              <a:rPr lang="en-GB" sz="1600" dirty="0" smtClean="0"/>
              <a:t>(see </a:t>
            </a:r>
            <a:r>
              <a:rPr lang="en-GB" sz="1600" dirty="0" smtClean="0"/>
              <a:t>Incan </a:t>
            </a:r>
            <a:r>
              <a:rPr lang="en-GB" sz="1600" dirty="0" smtClean="0"/>
              <a:t>Mummies </a:t>
            </a:r>
            <a:r>
              <a:rPr lang="en-GB" sz="1600" smtClean="0"/>
              <a:t>and also </a:t>
            </a:r>
            <a:r>
              <a:rPr lang="en-GB" sz="1600" smtClean="0"/>
              <a:t>Kramer </a:t>
            </a:r>
            <a:r>
              <a:rPr lang="en-GB" sz="1600" dirty="0" smtClean="0"/>
              <a:t>on Figurative Repatriation).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248</TotalTime>
  <Words>1206</Words>
  <Application>Microsoft Office PowerPoint</Application>
  <PresentationFormat>On-screen Show (4:3)</PresentationFormat>
  <Paragraphs>163</Paragraphs>
  <Slides>32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Perspective</vt:lpstr>
      <vt:lpstr>Cultural Restitution</vt:lpstr>
      <vt:lpstr>Key Themes</vt:lpstr>
      <vt:lpstr>Watkins (2003)</vt:lpstr>
      <vt:lpstr>Kennewick Man</vt:lpstr>
      <vt:lpstr>PowerPoint Presentation</vt:lpstr>
      <vt:lpstr>Continuities and Temporalities</vt:lpstr>
      <vt:lpstr>Competing Value Systems and Knowledges </vt:lpstr>
      <vt:lpstr>Hegemony of Archaeology</vt:lpstr>
      <vt:lpstr>The Carriers of ‘Truth’</vt:lpstr>
      <vt:lpstr>Laws not going far enough?</vt:lpstr>
      <vt:lpstr>Watkins’ Recommendations</vt:lpstr>
      <vt:lpstr>Nash and Colwell-Chanthaphonh (2010) </vt:lpstr>
      <vt:lpstr>NAGPRA as an emotive issue</vt:lpstr>
      <vt:lpstr>But most of all…. </vt:lpstr>
      <vt:lpstr>The Case of the Hopi </vt:lpstr>
      <vt:lpstr>PowerPoint Presentation</vt:lpstr>
      <vt:lpstr>Brown, Can Culture be Copyrighted?</vt:lpstr>
      <vt:lpstr>What is ‘Cultural Property?’</vt:lpstr>
      <vt:lpstr>Group Discussion </vt:lpstr>
      <vt:lpstr>3 Key Assumptions regarding cultural information </vt:lpstr>
      <vt:lpstr>Using Intellectual Property Rights</vt:lpstr>
      <vt:lpstr>PowerPoint Presentation</vt:lpstr>
      <vt:lpstr>How does digitisation affect this process?</vt:lpstr>
      <vt:lpstr>Incan Mummy (National Geographic) </vt:lpstr>
      <vt:lpstr>Krmpotich (2010) </vt:lpstr>
      <vt:lpstr>Key Arguments</vt:lpstr>
      <vt:lpstr>PowerPoint Presentation</vt:lpstr>
      <vt:lpstr>Haida Objects</vt:lpstr>
      <vt:lpstr>Haida Kinship </vt:lpstr>
      <vt:lpstr>Repatriation and Reburial Reconnects</vt:lpstr>
      <vt:lpstr>Things to think about…</vt:lpstr>
      <vt:lpstr>Cont….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Owns the Past?</dc:title>
  <dc:creator>Emma-Jayne Abbots</dc:creator>
  <cp:lastModifiedBy>Emma-Jayne Abbots</cp:lastModifiedBy>
  <cp:revision>16</cp:revision>
  <dcterms:created xsi:type="dcterms:W3CDTF">2013-03-08T09:54:36Z</dcterms:created>
  <dcterms:modified xsi:type="dcterms:W3CDTF">2013-03-08T10:55:28Z</dcterms:modified>
</cp:coreProperties>
</file>