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2" r:id="rId6"/>
    <p:sldId id="264" r:id="rId7"/>
    <p:sldId id="265" r:id="rId8"/>
    <p:sldId id="266" r:id="rId9"/>
    <p:sldId id="267" r:id="rId10"/>
    <p:sldId id="269" r:id="rId11"/>
    <p:sldId id="270" r:id="rId12"/>
    <p:sldId id="271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28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10E2D9-0DE1-42F3-84E3-9D2970BC33E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6F463E-631B-4EB5-B28E-ED113728C8B5}">
      <dgm:prSet/>
      <dgm:spPr/>
      <dgm:t>
        <a:bodyPr/>
        <a:lstStyle/>
        <a:p>
          <a:r>
            <a:rPr lang="en-US" dirty="0"/>
            <a:t>Different methods used by police.</a:t>
          </a:r>
        </a:p>
      </dgm:t>
    </dgm:pt>
    <dgm:pt modelId="{95317B1C-B07C-4C2B-8330-2346E95D7575}" type="parTrans" cxnId="{2F389DFD-4C6B-45FF-8AE9-1EFB0AE5E4B1}">
      <dgm:prSet/>
      <dgm:spPr/>
      <dgm:t>
        <a:bodyPr/>
        <a:lstStyle/>
        <a:p>
          <a:endParaRPr lang="en-US"/>
        </a:p>
      </dgm:t>
    </dgm:pt>
    <dgm:pt modelId="{95B0AD14-6835-488F-85DF-9C732F7FF52F}" type="sibTrans" cxnId="{2F389DFD-4C6B-45FF-8AE9-1EFB0AE5E4B1}">
      <dgm:prSet/>
      <dgm:spPr/>
      <dgm:t>
        <a:bodyPr/>
        <a:lstStyle/>
        <a:p>
          <a:endParaRPr lang="en-US"/>
        </a:p>
      </dgm:t>
    </dgm:pt>
    <dgm:pt modelId="{BD5BCE02-4082-46F7-95DC-8679FDEF85B4}">
      <dgm:prSet/>
      <dgm:spPr/>
      <dgm:t>
        <a:bodyPr/>
        <a:lstStyle/>
        <a:p>
          <a:r>
            <a:rPr lang="en-US" dirty="0"/>
            <a:t>Reduction in crime. </a:t>
          </a:r>
        </a:p>
      </dgm:t>
    </dgm:pt>
    <dgm:pt modelId="{63DDA982-DF8E-456F-A2C5-3FB73ADB08C8}" type="parTrans" cxnId="{DFEEF981-E5CE-46D3-B343-0195018667E4}">
      <dgm:prSet/>
      <dgm:spPr/>
      <dgm:t>
        <a:bodyPr/>
        <a:lstStyle/>
        <a:p>
          <a:endParaRPr lang="en-US"/>
        </a:p>
      </dgm:t>
    </dgm:pt>
    <dgm:pt modelId="{B07722B9-3C00-4CC4-8CD5-A29206A69C4F}" type="sibTrans" cxnId="{DFEEF981-E5CE-46D3-B343-0195018667E4}">
      <dgm:prSet/>
      <dgm:spPr/>
      <dgm:t>
        <a:bodyPr/>
        <a:lstStyle/>
        <a:p>
          <a:endParaRPr lang="en-US"/>
        </a:p>
      </dgm:t>
    </dgm:pt>
    <dgm:pt modelId="{283D0ED2-E8EC-4E69-BF28-BB9E540F924B}">
      <dgm:prSet/>
      <dgm:spPr/>
      <dgm:t>
        <a:bodyPr/>
        <a:lstStyle/>
        <a:p>
          <a:r>
            <a:rPr lang="en-US" dirty="0"/>
            <a:t>Different policing strategies and methods for dealing with crime. </a:t>
          </a:r>
        </a:p>
      </dgm:t>
    </dgm:pt>
    <dgm:pt modelId="{553CF99C-FF82-4C07-B80D-6B66FE7A783C}" type="parTrans" cxnId="{692E3714-07D9-4AEB-A48D-DF2FACAA3163}">
      <dgm:prSet/>
      <dgm:spPr/>
      <dgm:t>
        <a:bodyPr/>
        <a:lstStyle/>
        <a:p>
          <a:endParaRPr lang="en-US"/>
        </a:p>
      </dgm:t>
    </dgm:pt>
    <dgm:pt modelId="{D1921E2B-EDD3-4D0D-A3A8-76462F22FF58}" type="sibTrans" cxnId="{692E3714-07D9-4AEB-A48D-DF2FACAA3163}">
      <dgm:prSet/>
      <dgm:spPr/>
      <dgm:t>
        <a:bodyPr/>
        <a:lstStyle/>
        <a:p>
          <a:endParaRPr lang="en-US"/>
        </a:p>
      </dgm:t>
    </dgm:pt>
    <dgm:pt modelId="{0D80674F-7FDC-4E45-BBE1-732FC3531755}">
      <dgm:prSet/>
      <dgm:spPr/>
      <dgm:t>
        <a:bodyPr/>
        <a:lstStyle/>
        <a:p>
          <a:r>
            <a:rPr lang="en-US" dirty="0"/>
            <a:t>Wide range of policing strategies.</a:t>
          </a:r>
        </a:p>
      </dgm:t>
    </dgm:pt>
    <dgm:pt modelId="{BCA4EA80-50C5-4724-B27B-CBCE4B963508}" type="parTrans" cxnId="{CE1E4C5B-1B01-4D3E-AF25-D9296DC83689}">
      <dgm:prSet/>
      <dgm:spPr/>
      <dgm:t>
        <a:bodyPr/>
        <a:lstStyle/>
        <a:p>
          <a:endParaRPr lang="en-US"/>
        </a:p>
      </dgm:t>
    </dgm:pt>
    <dgm:pt modelId="{6F03A653-91CC-44A0-A4CB-612AD8B9D772}" type="sibTrans" cxnId="{CE1E4C5B-1B01-4D3E-AF25-D9296DC83689}">
      <dgm:prSet/>
      <dgm:spPr/>
      <dgm:t>
        <a:bodyPr/>
        <a:lstStyle/>
        <a:p>
          <a:endParaRPr lang="en-US"/>
        </a:p>
      </dgm:t>
    </dgm:pt>
    <dgm:pt modelId="{257DFFA2-1C3D-4C30-B85C-103813A8FE9B}" type="pres">
      <dgm:prSet presAssocID="{2710E2D9-0DE1-42F3-84E3-9D2970BC33EA}" presName="vert0" presStyleCnt="0">
        <dgm:presLayoutVars>
          <dgm:dir/>
          <dgm:animOne val="branch"/>
          <dgm:animLvl val="lvl"/>
        </dgm:presLayoutVars>
      </dgm:prSet>
      <dgm:spPr/>
    </dgm:pt>
    <dgm:pt modelId="{0F4423F5-D401-43DD-B8F8-67C59B5995A4}" type="pres">
      <dgm:prSet presAssocID="{C66F463E-631B-4EB5-B28E-ED113728C8B5}" presName="thickLine" presStyleLbl="alignNode1" presStyleIdx="0" presStyleCnt="4"/>
      <dgm:spPr/>
    </dgm:pt>
    <dgm:pt modelId="{2BEB60F9-5806-4B5C-89DD-745AD9FFEB32}" type="pres">
      <dgm:prSet presAssocID="{C66F463E-631B-4EB5-B28E-ED113728C8B5}" presName="horz1" presStyleCnt="0"/>
      <dgm:spPr/>
    </dgm:pt>
    <dgm:pt modelId="{724A5117-CEE1-49B1-B159-2658BD9693B4}" type="pres">
      <dgm:prSet presAssocID="{C66F463E-631B-4EB5-B28E-ED113728C8B5}" presName="tx1" presStyleLbl="revTx" presStyleIdx="0" presStyleCnt="4"/>
      <dgm:spPr/>
    </dgm:pt>
    <dgm:pt modelId="{281E80F9-E56A-4227-8AE0-276E7F76A560}" type="pres">
      <dgm:prSet presAssocID="{C66F463E-631B-4EB5-B28E-ED113728C8B5}" presName="vert1" presStyleCnt="0"/>
      <dgm:spPr/>
    </dgm:pt>
    <dgm:pt modelId="{3D061F60-A858-4A69-B02A-EEA7A821D2EC}" type="pres">
      <dgm:prSet presAssocID="{BD5BCE02-4082-46F7-95DC-8679FDEF85B4}" presName="thickLine" presStyleLbl="alignNode1" presStyleIdx="1" presStyleCnt="4"/>
      <dgm:spPr/>
    </dgm:pt>
    <dgm:pt modelId="{5A8E00B3-A6D6-425D-A80E-B54B929642AA}" type="pres">
      <dgm:prSet presAssocID="{BD5BCE02-4082-46F7-95DC-8679FDEF85B4}" presName="horz1" presStyleCnt="0"/>
      <dgm:spPr/>
    </dgm:pt>
    <dgm:pt modelId="{3E8FB9E0-3508-4B44-9948-B8FD9A53AF44}" type="pres">
      <dgm:prSet presAssocID="{BD5BCE02-4082-46F7-95DC-8679FDEF85B4}" presName="tx1" presStyleLbl="revTx" presStyleIdx="1" presStyleCnt="4"/>
      <dgm:spPr/>
    </dgm:pt>
    <dgm:pt modelId="{48738556-C616-4333-A5BE-4CD54A24C835}" type="pres">
      <dgm:prSet presAssocID="{BD5BCE02-4082-46F7-95DC-8679FDEF85B4}" presName="vert1" presStyleCnt="0"/>
      <dgm:spPr/>
    </dgm:pt>
    <dgm:pt modelId="{9BA4A642-A8E2-4363-B082-944DF4B2CB1A}" type="pres">
      <dgm:prSet presAssocID="{283D0ED2-E8EC-4E69-BF28-BB9E540F924B}" presName="thickLine" presStyleLbl="alignNode1" presStyleIdx="2" presStyleCnt="4"/>
      <dgm:spPr/>
    </dgm:pt>
    <dgm:pt modelId="{50E178F3-EA3F-47E6-A3E9-9176ED2754A9}" type="pres">
      <dgm:prSet presAssocID="{283D0ED2-E8EC-4E69-BF28-BB9E540F924B}" presName="horz1" presStyleCnt="0"/>
      <dgm:spPr/>
    </dgm:pt>
    <dgm:pt modelId="{5EC635B2-B440-4430-99FB-7F08201B79B3}" type="pres">
      <dgm:prSet presAssocID="{283D0ED2-E8EC-4E69-BF28-BB9E540F924B}" presName="tx1" presStyleLbl="revTx" presStyleIdx="2" presStyleCnt="4"/>
      <dgm:spPr/>
    </dgm:pt>
    <dgm:pt modelId="{18C37632-FFE6-4A68-B630-30C3047D9A7A}" type="pres">
      <dgm:prSet presAssocID="{283D0ED2-E8EC-4E69-BF28-BB9E540F924B}" presName="vert1" presStyleCnt="0"/>
      <dgm:spPr/>
    </dgm:pt>
    <dgm:pt modelId="{78725B5B-7639-452E-ACC1-5FAC279B4F62}" type="pres">
      <dgm:prSet presAssocID="{0D80674F-7FDC-4E45-BBE1-732FC3531755}" presName="thickLine" presStyleLbl="alignNode1" presStyleIdx="3" presStyleCnt="4"/>
      <dgm:spPr/>
    </dgm:pt>
    <dgm:pt modelId="{65EC083E-5B5B-481B-94B5-75E28E0CC9ED}" type="pres">
      <dgm:prSet presAssocID="{0D80674F-7FDC-4E45-BBE1-732FC3531755}" presName="horz1" presStyleCnt="0"/>
      <dgm:spPr/>
    </dgm:pt>
    <dgm:pt modelId="{2C273AFC-EC83-4559-9976-531C0858AD71}" type="pres">
      <dgm:prSet presAssocID="{0D80674F-7FDC-4E45-BBE1-732FC3531755}" presName="tx1" presStyleLbl="revTx" presStyleIdx="3" presStyleCnt="4"/>
      <dgm:spPr/>
    </dgm:pt>
    <dgm:pt modelId="{280DA9A5-D772-458B-8E77-891F41FCEB3E}" type="pres">
      <dgm:prSet presAssocID="{0D80674F-7FDC-4E45-BBE1-732FC3531755}" presName="vert1" presStyleCnt="0"/>
      <dgm:spPr/>
    </dgm:pt>
  </dgm:ptLst>
  <dgm:cxnLst>
    <dgm:cxn modelId="{692E3714-07D9-4AEB-A48D-DF2FACAA3163}" srcId="{2710E2D9-0DE1-42F3-84E3-9D2970BC33EA}" destId="{283D0ED2-E8EC-4E69-BF28-BB9E540F924B}" srcOrd="2" destOrd="0" parTransId="{553CF99C-FF82-4C07-B80D-6B66FE7A783C}" sibTransId="{D1921E2B-EDD3-4D0D-A3A8-76462F22FF58}"/>
    <dgm:cxn modelId="{15E86C2F-CFE7-45D6-B276-FC3F5812088F}" type="presOf" srcId="{0D80674F-7FDC-4E45-BBE1-732FC3531755}" destId="{2C273AFC-EC83-4559-9976-531C0858AD71}" srcOrd="0" destOrd="0" presId="urn:microsoft.com/office/officeart/2008/layout/LinedList"/>
    <dgm:cxn modelId="{A968193B-3271-4D13-8633-C1F6410BB93C}" type="presOf" srcId="{BD5BCE02-4082-46F7-95DC-8679FDEF85B4}" destId="{3E8FB9E0-3508-4B44-9948-B8FD9A53AF44}" srcOrd="0" destOrd="0" presId="urn:microsoft.com/office/officeart/2008/layout/LinedList"/>
    <dgm:cxn modelId="{CE1E4C5B-1B01-4D3E-AF25-D9296DC83689}" srcId="{2710E2D9-0DE1-42F3-84E3-9D2970BC33EA}" destId="{0D80674F-7FDC-4E45-BBE1-732FC3531755}" srcOrd="3" destOrd="0" parTransId="{BCA4EA80-50C5-4724-B27B-CBCE4B963508}" sibTransId="{6F03A653-91CC-44A0-A4CB-612AD8B9D772}"/>
    <dgm:cxn modelId="{9889BA53-B232-492D-9592-8624369CDBED}" type="presOf" srcId="{283D0ED2-E8EC-4E69-BF28-BB9E540F924B}" destId="{5EC635B2-B440-4430-99FB-7F08201B79B3}" srcOrd="0" destOrd="0" presId="urn:microsoft.com/office/officeart/2008/layout/LinedList"/>
    <dgm:cxn modelId="{DFEEF981-E5CE-46D3-B343-0195018667E4}" srcId="{2710E2D9-0DE1-42F3-84E3-9D2970BC33EA}" destId="{BD5BCE02-4082-46F7-95DC-8679FDEF85B4}" srcOrd="1" destOrd="0" parTransId="{63DDA982-DF8E-456F-A2C5-3FB73ADB08C8}" sibTransId="{B07722B9-3C00-4CC4-8CD5-A29206A69C4F}"/>
    <dgm:cxn modelId="{9BB7C1D4-B6E4-4E56-8706-DFD6F66C0736}" type="presOf" srcId="{C66F463E-631B-4EB5-B28E-ED113728C8B5}" destId="{724A5117-CEE1-49B1-B159-2658BD9693B4}" srcOrd="0" destOrd="0" presId="urn:microsoft.com/office/officeart/2008/layout/LinedList"/>
    <dgm:cxn modelId="{19FD73F5-E557-422F-BCF5-5E054683F9EE}" type="presOf" srcId="{2710E2D9-0DE1-42F3-84E3-9D2970BC33EA}" destId="{257DFFA2-1C3D-4C30-B85C-103813A8FE9B}" srcOrd="0" destOrd="0" presId="urn:microsoft.com/office/officeart/2008/layout/LinedList"/>
    <dgm:cxn modelId="{2F389DFD-4C6B-45FF-8AE9-1EFB0AE5E4B1}" srcId="{2710E2D9-0DE1-42F3-84E3-9D2970BC33EA}" destId="{C66F463E-631B-4EB5-B28E-ED113728C8B5}" srcOrd="0" destOrd="0" parTransId="{95317B1C-B07C-4C2B-8330-2346E95D7575}" sibTransId="{95B0AD14-6835-488F-85DF-9C732F7FF52F}"/>
    <dgm:cxn modelId="{38945D82-5F03-4D8D-A746-8C7F36BBAD6C}" type="presParOf" srcId="{257DFFA2-1C3D-4C30-B85C-103813A8FE9B}" destId="{0F4423F5-D401-43DD-B8F8-67C59B5995A4}" srcOrd="0" destOrd="0" presId="urn:microsoft.com/office/officeart/2008/layout/LinedList"/>
    <dgm:cxn modelId="{323A35A3-07AF-4012-9EE1-8F12905F9593}" type="presParOf" srcId="{257DFFA2-1C3D-4C30-B85C-103813A8FE9B}" destId="{2BEB60F9-5806-4B5C-89DD-745AD9FFEB32}" srcOrd="1" destOrd="0" presId="urn:microsoft.com/office/officeart/2008/layout/LinedList"/>
    <dgm:cxn modelId="{88512D98-BC1A-49E8-9ED6-28D0BC1DE281}" type="presParOf" srcId="{2BEB60F9-5806-4B5C-89DD-745AD9FFEB32}" destId="{724A5117-CEE1-49B1-B159-2658BD9693B4}" srcOrd="0" destOrd="0" presId="urn:microsoft.com/office/officeart/2008/layout/LinedList"/>
    <dgm:cxn modelId="{3123408A-30DA-496C-B706-1AAEA720B86F}" type="presParOf" srcId="{2BEB60F9-5806-4B5C-89DD-745AD9FFEB32}" destId="{281E80F9-E56A-4227-8AE0-276E7F76A560}" srcOrd="1" destOrd="0" presId="urn:microsoft.com/office/officeart/2008/layout/LinedList"/>
    <dgm:cxn modelId="{455D960A-24A1-449D-BF5C-6CB6F513B4E3}" type="presParOf" srcId="{257DFFA2-1C3D-4C30-B85C-103813A8FE9B}" destId="{3D061F60-A858-4A69-B02A-EEA7A821D2EC}" srcOrd="2" destOrd="0" presId="urn:microsoft.com/office/officeart/2008/layout/LinedList"/>
    <dgm:cxn modelId="{7F126A8F-283C-4EB8-B731-BE2A18D38C70}" type="presParOf" srcId="{257DFFA2-1C3D-4C30-B85C-103813A8FE9B}" destId="{5A8E00B3-A6D6-425D-A80E-B54B929642AA}" srcOrd="3" destOrd="0" presId="urn:microsoft.com/office/officeart/2008/layout/LinedList"/>
    <dgm:cxn modelId="{6EDF0F17-F10F-4864-9DBA-54AE55900608}" type="presParOf" srcId="{5A8E00B3-A6D6-425D-A80E-B54B929642AA}" destId="{3E8FB9E0-3508-4B44-9948-B8FD9A53AF44}" srcOrd="0" destOrd="0" presId="urn:microsoft.com/office/officeart/2008/layout/LinedList"/>
    <dgm:cxn modelId="{E06C0BC1-73DE-49A5-84EF-6DD2AF5DFA0B}" type="presParOf" srcId="{5A8E00B3-A6D6-425D-A80E-B54B929642AA}" destId="{48738556-C616-4333-A5BE-4CD54A24C835}" srcOrd="1" destOrd="0" presId="urn:microsoft.com/office/officeart/2008/layout/LinedList"/>
    <dgm:cxn modelId="{0E99933A-F541-4F8B-9E40-7E6A4E9B1994}" type="presParOf" srcId="{257DFFA2-1C3D-4C30-B85C-103813A8FE9B}" destId="{9BA4A642-A8E2-4363-B082-944DF4B2CB1A}" srcOrd="4" destOrd="0" presId="urn:microsoft.com/office/officeart/2008/layout/LinedList"/>
    <dgm:cxn modelId="{2128BAD1-83F0-479C-A13D-C87892F22DA6}" type="presParOf" srcId="{257DFFA2-1C3D-4C30-B85C-103813A8FE9B}" destId="{50E178F3-EA3F-47E6-A3E9-9176ED2754A9}" srcOrd="5" destOrd="0" presId="urn:microsoft.com/office/officeart/2008/layout/LinedList"/>
    <dgm:cxn modelId="{5D52280C-2D2D-4938-8CA6-839819A7322A}" type="presParOf" srcId="{50E178F3-EA3F-47E6-A3E9-9176ED2754A9}" destId="{5EC635B2-B440-4430-99FB-7F08201B79B3}" srcOrd="0" destOrd="0" presId="urn:microsoft.com/office/officeart/2008/layout/LinedList"/>
    <dgm:cxn modelId="{BE4A55E4-540E-4AE9-B5A9-620CB1054C4E}" type="presParOf" srcId="{50E178F3-EA3F-47E6-A3E9-9176ED2754A9}" destId="{18C37632-FFE6-4A68-B630-30C3047D9A7A}" srcOrd="1" destOrd="0" presId="urn:microsoft.com/office/officeart/2008/layout/LinedList"/>
    <dgm:cxn modelId="{7112DA41-9F12-4F82-9BB5-B3BD2E984CB9}" type="presParOf" srcId="{257DFFA2-1C3D-4C30-B85C-103813A8FE9B}" destId="{78725B5B-7639-452E-ACC1-5FAC279B4F62}" srcOrd="6" destOrd="0" presId="urn:microsoft.com/office/officeart/2008/layout/LinedList"/>
    <dgm:cxn modelId="{1C193DB7-6F00-4BDC-81F5-7E7A65E90FF4}" type="presParOf" srcId="{257DFFA2-1C3D-4C30-B85C-103813A8FE9B}" destId="{65EC083E-5B5B-481B-94B5-75E28E0CC9ED}" srcOrd="7" destOrd="0" presId="urn:microsoft.com/office/officeart/2008/layout/LinedList"/>
    <dgm:cxn modelId="{71A6BD8D-FD8E-44EA-9BAE-0528A910F2BE}" type="presParOf" srcId="{65EC083E-5B5B-481B-94B5-75E28E0CC9ED}" destId="{2C273AFC-EC83-4559-9976-531C0858AD71}" srcOrd="0" destOrd="0" presId="urn:microsoft.com/office/officeart/2008/layout/LinedList"/>
    <dgm:cxn modelId="{6B3E6200-4539-426D-975A-94C19924903C}" type="presParOf" srcId="{65EC083E-5B5B-481B-94B5-75E28E0CC9ED}" destId="{280DA9A5-D772-458B-8E77-891F41FCEB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C05AF9-18DF-4195-A3CD-71847F3F58A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E3BEF6B-9380-48C1-8FAA-2CEBBE7AE6C2}">
      <dgm:prSet/>
      <dgm:spPr/>
      <dgm:t>
        <a:bodyPr/>
        <a:lstStyle/>
        <a:p>
          <a:r>
            <a:rPr lang="en-GB"/>
            <a:t>Response policing </a:t>
          </a:r>
          <a:endParaRPr lang="en-US"/>
        </a:p>
      </dgm:t>
    </dgm:pt>
    <dgm:pt modelId="{AB572AD2-4DAE-4D40-80D2-95776F676190}" type="parTrans" cxnId="{DAD9B639-6017-4C37-89AF-34D4B14C2BC5}">
      <dgm:prSet/>
      <dgm:spPr/>
      <dgm:t>
        <a:bodyPr/>
        <a:lstStyle/>
        <a:p>
          <a:endParaRPr lang="en-US"/>
        </a:p>
      </dgm:t>
    </dgm:pt>
    <dgm:pt modelId="{C9B09ADC-D364-43EF-9C8B-8825BF1F0054}" type="sibTrans" cxnId="{DAD9B639-6017-4C37-89AF-34D4B14C2BC5}">
      <dgm:prSet/>
      <dgm:spPr/>
      <dgm:t>
        <a:bodyPr/>
        <a:lstStyle/>
        <a:p>
          <a:endParaRPr lang="en-US"/>
        </a:p>
      </dgm:t>
    </dgm:pt>
    <dgm:pt modelId="{9CA75A3F-BE63-46E6-ACDC-EB68B0D712D0}">
      <dgm:prSet/>
      <dgm:spPr/>
      <dgm:t>
        <a:bodyPr/>
        <a:lstStyle/>
        <a:p>
          <a:r>
            <a:rPr lang="en-GB"/>
            <a:t>Small clusters within communities </a:t>
          </a:r>
          <a:endParaRPr lang="en-US"/>
        </a:p>
      </dgm:t>
    </dgm:pt>
    <dgm:pt modelId="{85BB1F63-CEBB-4C6B-B51E-F742E3316FAA}" type="parTrans" cxnId="{9E6D5FBE-FEA1-449D-B688-01FB83FD848D}">
      <dgm:prSet/>
      <dgm:spPr/>
      <dgm:t>
        <a:bodyPr/>
        <a:lstStyle/>
        <a:p>
          <a:endParaRPr lang="en-US"/>
        </a:p>
      </dgm:t>
    </dgm:pt>
    <dgm:pt modelId="{199BCFF5-5488-425C-AB05-83354A023E01}" type="sibTrans" cxnId="{9E6D5FBE-FEA1-449D-B688-01FB83FD848D}">
      <dgm:prSet/>
      <dgm:spPr/>
      <dgm:t>
        <a:bodyPr/>
        <a:lstStyle/>
        <a:p>
          <a:endParaRPr lang="en-US"/>
        </a:p>
      </dgm:t>
    </dgm:pt>
    <dgm:pt modelId="{A075C408-5C41-4CE6-94EB-F4B2F4EDFDBA}">
      <dgm:prSet/>
      <dgm:spPr/>
      <dgm:t>
        <a:bodyPr/>
        <a:lstStyle/>
        <a:p>
          <a:r>
            <a:rPr lang="en-GB"/>
            <a:t>Home office gave 18 police forces funding in a programme called grip </a:t>
          </a:r>
          <a:endParaRPr lang="en-US"/>
        </a:p>
      </dgm:t>
    </dgm:pt>
    <dgm:pt modelId="{AE95785A-66C1-478E-A206-73A74AF4E62F}" type="parTrans" cxnId="{6F3866F6-2B5A-4036-850B-7C86E79A86AF}">
      <dgm:prSet/>
      <dgm:spPr/>
      <dgm:t>
        <a:bodyPr/>
        <a:lstStyle/>
        <a:p>
          <a:endParaRPr lang="en-US"/>
        </a:p>
      </dgm:t>
    </dgm:pt>
    <dgm:pt modelId="{38B16F66-BC0D-40D1-BB2A-12A136BA5CB2}" type="sibTrans" cxnId="{6F3866F6-2B5A-4036-850B-7C86E79A86AF}">
      <dgm:prSet/>
      <dgm:spPr/>
      <dgm:t>
        <a:bodyPr/>
        <a:lstStyle/>
        <a:p>
          <a:endParaRPr lang="en-US"/>
        </a:p>
      </dgm:t>
    </dgm:pt>
    <dgm:pt modelId="{BB81DF15-8AAB-48A7-BE83-7215E89B3689}">
      <dgm:prSet/>
      <dgm:spPr/>
      <dgm:t>
        <a:bodyPr/>
        <a:lstStyle/>
        <a:p>
          <a:r>
            <a:rPr lang="en-GB"/>
            <a:t>Largest attempt in uk policing history. </a:t>
          </a:r>
          <a:endParaRPr lang="en-US"/>
        </a:p>
      </dgm:t>
    </dgm:pt>
    <dgm:pt modelId="{25A7B5F8-D4CC-43EA-B395-20F812C881AB}" type="parTrans" cxnId="{E948B436-8F1F-4FBE-9A8A-E185B524D730}">
      <dgm:prSet/>
      <dgm:spPr/>
      <dgm:t>
        <a:bodyPr/>
        <a:lstStyle/>
        <a:p>
          <a:endParaRPr lang="en-US"/>
        </a:p>
      </dgm:t>
    </dgm:pt>
    <dgm:pt modelId="{A561A0E3-C422-40AF-A111-439196DFA492}" type="sibTrans" cxnId="{E948B436-8F1F-4FBE-9A8A-E185B524D730}">
      <dgm:prSet/>
      <dgm:spPr/>
      <dgm:t>
        <a:bodyPr/>
        <a:lstStyle/>
        <a:p>
          <a:endParaRPr lang="en-US"/>
        </a:p>
      </dgm:t>
    </dgm:pt>
    <dgm:pt modelId="{5A6F226A-A2AC-4865-BBB4-E30BF88B6D93}">
      <dgm:prSet/>
      <dgm:spPr/>
      <dgm:t>
        <a:bodyPr/>
        <a:lstStyle/>
        <a:p>
          <a:r>
            <a:rPr lang="en-GB"/>
            <a:t>Visible police presence can deter criminals. </a:t>
          </a:r>
          <a:endParaRPr lang="en-US"/>
        </a:p>
      </dgm:t>
    </dgm:pt>
    <dgm:pt modelId="{63491C1E-4876-4FF9-9ACC-D6CB4FEEF0F6}" type="parTrans" cxnId="{CF71DF78-8440-4A81-8943-A4B2DCC0E70A}">
      <dgm:prSet/>
      <dgm:spPr/>
      <dgm:t>
        <a:bodyPr/>
        <a:lstStyle/>
        <a:p>
          <a:endParaRPr lang="en-US"/>
        </a:p>
      </dgm:t>
    </dgm:pt>
    <dgm:pt modelId="{3145CF94-4C97-4BC7-A76D-3C609BCB4BAB}" type="sibTrans" cxnId="{CF71DF78-8440-4A81-8943-A4B2DCC0E70A}">
      <dgm:prSet/>
      <dgm:spPr/>
      <dgm:t>
        <a:bodyPr/>
        <a:lstStyle/>
        <a:p>
          <a:endParaRPr lang="en-US"/>
        </a:p>
      </dgm:t>
    </dgm:pt>
    <dgm:pt modelId="{325CD008-B756-46BB-8BB0-7D2822E4C6BD}" type="pres">
      <dgm:prSet presAssocID="{D6C05AF9-18DF-4195-A3CD-71847F3F58AE}" presName="linear" presStyleCnt="0">
        <dgm:presLayoutVars>
          <dgm:animLvl val="lvl"/>
          <dgm:resizeHandles val="exact"/>
        </dgm:presLayoutVars>
      </dgm:prSet>
      <dgm:spPr/>
    </dgm:pt>
    <dgm:pt modelId="{88A4B21F-34A5-45DD-AB49-4B04AE3EC465}" type="pres">
      <dgm:prSet presAssocID="{4E3BEF6B-9380-48C1-8FAA-2CEBBE7AE6C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017864E-DF53-4808-BCD2-1BB6C764A089}" type="pres">
      <dgm:prSet presAssocID="{C9B09ADC-D364-43EF-9C8B-8825BF1F0054}" presName="spacer" presStyleCnt="0"/>
      <dgm:spPr/>
    </dgm:pt>
    <dgm:pt modelId="{CBC749B5-B8C3-4643-8C7A-A74EA2F04D58}" type="pres">
      <dgm:prSet presAssocID="{9CA75A3F-BE63-46E6-ACDC-EB68B0D712D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D74F9F7-98AE-4088-B875-58C91BA837A8}" type="pres">
      <dgm:prSet presAssocID="{199BCFF5-5488-425C-AB05-83354A023E01}" presName="spacer" presStyleCnt="0"/>
      <dgm:spPr/>
    </dgm:pt>
    <dgm:pt modelId="{2AE37853-70F9-41E6-BCE2-0F6597AD3930}" type="pres">
      <dgm:prSet presAssocID="{A075C408-5C41-4CE6-94EB-F4B2F4EDFDB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843A8DD-3DC6-4AC8-AB01-C81CC7EF4D89}" type="pres">
      <dgm:prSet presAssocID="{38B16F66-BC0D-40D1-BB2A-12A136BA5CB2}" presName="spacer" presStyleCnt="0"/>
      <dgm:spPr/>
    </dgm:pt>
    <dgm:pt modelId="{22B407D3-CF3E-452C-844F-9A25D0CA0CEE}" type="pres">
      <dgm:prSet presAssocID="{BB81DF15-8AAB-48A7-BE83-7215E89B368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2C96E0E-87EF-479F-B60C-95D28AA53687}" type="pres">
      <dgm:prSet presAssocID="{A561A0E3-C422-40AF-A111-439196DFA492}" presName="spacer" presStyleCnt="0"/>
      <dgm:spPr/>
    </dgm:pt>
    <dgm:pt modelId="{F19B720B-9623-47E4-AD4B-296E1359C867}" type="pres">
      <dgm:prSet presAssocID="{5A6F226A-A2AC-4865-BBB4-E30BF88B6D9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817CC1F-C84C-40EE-AB1A-23BD7E173EEC}" type="presOf" srcId="{BB81DF15-8AAB-48A7-BE83-7215E89B3689}" destId="{22B407D3-CF3E-452C-844F-9A25D0CA0CEE}" srcOrd="0" destOrd="0" presId="urn:microsoft.com/office/officeart/2005/8/layout/vList2"/>
    <dgm:cxn modelId="{E948B436-8F1F-4FBE-9A8A-E185B524D730}" srcId="{D6C05AF9-18DF-4195-A3CD-71847F3F58AE}" destId="{BB81DF15-8AAB-48A7-BE83-7215E89B3689}" srcOrd="3" destOrd="0" parTransId="{25A7B5F8-D4CC-43EA-B395-20F812C881AB}" sibTransId="{A561A0E3-C422-40AF-A111-439196DFA492}"/>
    <dgm:cxn modelId="{DAD9B639-6017-4C37-89AF-34D4B14C2BC5}" srcId="{D6C05AF9-18DF-4195-A3CD-71847F3F58AE}" destId="{4E3BEF6B-9380-48C1-8FAA-2CEBBE7AE6C2}" srcOrd="0" destOrd="0" parTransId="{AB572AD2-4DAE-4D40-80D2-95776F676190}" sibTransId="{C9B09ADC-D364-43EF-9C8B-8825BF1F0054}"/>
    <dgm:cxn modelId="{5E1F393F-BDDE-4169-A9C1-5A5B72357451}" type="presOf" srcId="{9CA75A3F-BE63-46E6-ACDC-EB68B0D712D0}" destId="{CBC749B5-B8C3-4643-8C7A-A74EA2F04D58}" srcOrd="0" destOrd="0" presId="urn:microsoft.com/office/officeart/2005/8/layout/vList2"/>
    <dgm:cxn modelId="{CF71DF78-8440-4A81-8943-A4B2DCC0E70A}" srcId="{D6C05AF9-18DF-4195-A3CD-71847F3F58AE}" destId="{5A6F226A-A2AC-4865-BBB4-E30BF88B6D93}" srcOrd="4" destOrd="0" parTransId="{63491C1E-4876-4FF9-9ACC-D6CB4FEEF0F6}" sibTransId="{3145CF94-4C97-4BC7-A76D-3C609BCB4BAB}"/>
    <dgm:cxn modelId="{8BC3E858-C55A-49CD-A18A-E4A532D38299}" type="presOf" srcId="{D6C05AF9-18DF-4195-A3CD-71847F3F58AE}" destId="{325CD008-B756-46BB-8BB0-7D2822E4C6BD}" srcOrd="0" destOrd="0" presId="urn:microsoft.com/office/officeart/2005/8/layout/vList2"/>
    <dgm:cxn modelId="{5BC766A4-0427-42C6-8F87-1F45E0A16670}" type="presOf" srcId="{4E3BEF6B-9380-48C1-8FAA-2CEBBE7AE6C2}" destId="{88A4B21F-34A5-45DD-AB49-4B04AE3EC465}" srcOrd="0" destOrd="0" presId="urn:microsoft.com/office/officeart/2005/8/layout/vList2"/>
    <dgm:cxn modelId="{9E6D5FBE-FEA1-449D-B688-01FB83FD848D}" srcId="{D6C05AF9-18DF-4195-A3CD-71847F3F58AE}" destId="{9CA75A3F-BE63-46E6-ACDC-EB68B0D712D0}" srcOrd="1" destOrd="0" parTransId="{85BB1F63-CEBB-4C6B-B51E-F742E3316FAA}" sibTransId="{199BCFF5-5488-425C-AB05-83354A023E01}"/>
    <dgm:cxn modelId="{1FCB77D4-A1E9-460B-ACBA-3AA328B22828}" type="presOf" srcId="{A075C408-5C41-4CE6-94EB-F4B2F4EDFDBA}" destId="{2AE37853-70F9-41E6-BCE2-0F6597AD3930}" srcOrd="0" destOrd="0" presId="urn:microsoft.com/office/officeart/2005/8/layout/vList2"/>
    <dgm:cxn modelId="{D17A1CF3-58A5-49B8-9F41-AC6E072283D2}" type="presOf" srcId="{5A6F226A-A2AC-4865-BBB4-E30BF88B6D93}" destId="{F19B720B-9623-47E4-AD4B-296E1359C867}" srcOrd="0" destOrd="0" presId="urn:microsoft.com/office/officeart/2005/8/layout/vList2"/>
    <dgm:cxn modelId="{6F3866F6-2B5A-4036-850B-7C86E79A86AF}" srcId="{D6C05AF9-18DF-4195-A3CD-71847F3F58AE}" destId="{A075C408-5C41-4CE6-94EB-F4B2F4EDFDBA}" srcOrd="2" destOrd="0" parTransId="{AE95785A-66C1-478E-A206-73A74AF4E62F}" sibTransId="{38B16F66-BC0D-40D1-BB2A-12A136BA5CB2}"/>
    <dgm:cxn modelId="{5A2A7514-194E-4FFC-880C-C47DBD4F9D99}" type="presParOf" srcId="{325CD008-B756-46BB-8BB0-7D2822E4C6BD}" destId="{88A4B21F-34A5-45DD-AB49-4B04AE3EC465}" srcOrd="0" destOrd="0" presId="urn:microsoft.com/office/officeart/2005/8/layout/vList2"/>
    <dgm:cxn modelId="{B716F4C9-DF68-4EC0-9685-89AB79D52347}" type="presParOf" srcId="{325CD008-B756-46BB-8BB0-7D2822E4C6BD}" destId="{5017864E-DF53-4808-BCD2-1BB6C764A089}" srcOrd="1" destOrd="0" presId="urn:microsoft.com/office/officeart/2005/8/layout/vList2"/>
    <dgm:cxn modelId="{5C2E13D9-E4DB-4626-B46C-136F152526EC}" type="presParOf" srcId="{325CD008-B756-46BB-8BB0-7D2822E4C6BD}" destId="{CBC749B5-B8C3-4643-8C7A-A74EA2F04D58}" srcOrd="2" destOrd="0" presId="urn:microsoft.com/office/officeart/2005/8/layout/vList2"/>
    <dgm:cxn modelId="{19DF8258-4075-4BED-9F39-75D368F5C0DF}" type="presParOf" srcId="{325CD008-B756-46BB-8BB0-7D2822E4C6BD}" destId="{5D74F9F7-98AE-4088-B875-58C91BA837A8}" srcOrd="3" destOrd="0" presId="urn:microsoft.com/office/officeart/2005/8/layout/vList2"/>
    <dgm:cxn modelId="{A095CE8F-A513-4E8B-975A-F689F184206C}" type="presParOf" srcId="{325CD008-B756-46BB-8BB0-7D2822E4C6BD}" destId="{2AE37853-70F9-41E6-BCE2-0F6597AD3930}" srcOrd="4" destOrd="0" presId="urn:microsoft.com/office/officeart/2005/8/layout/vList2"/>
    <dgm:cxn modelId="{3260C796-E1A9-442C-9445-35164AB54506}" type="presParOf" srcId="{325CD008-B756-46BB-8BB0-7D2822E4C6BD}" destId="{F843A8DD-3DC6-4AC8-AB01-C81CC7EF4D89}" srcOrd="5" destOrd="0" presId="urn:microsoft.com/office/officeart/2005/8/layout/vList2"/>
    <dgm:cxn modelId="{2C7F061A-9DEF-41AE-9CAF-84079E208589}" type="presParOf" srcId="{325CD008-B756-46BB-8BB0-7D2822E4C6BD}" destId="{22B407D3-CF3E-452C-844F-9A25D0CA0CEE}" srcOrd="6" destOrd="0" presId="urn:microsoft.com/office/officeart/2005/8/layout/vList2"/>
    <dgm:cxn modelId="{1AE58128-8AA6-41FA-9CA9-909E79D2AEAC}" type="presParOf" srcId="{325CD008-B756-46BB-8BB0-7D2822E4C6BD}" destId="{82C96E0E-87EF-479F-B60C-95D28AA53687}" srcOrd="7" destOrd="0" presId="urn:microsoft.com/office/officeart/2005/8/layout/vList2"/>
    <dgm:cxn modelId="{458DC252-5417-463F-BB1C-71A0D39F8FF6}" type="presParOf" srcId="{325CD008-B756-46BB-8BB0-7D2822E4C6BD}" destId="{F19B720B-9623-47E4-AD4B-296E1359C86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0BFF73-B626-49C7-9927-8AF7F64978D1}" type="doc">
      <dgm:prSet loTypeId="urn:microsoft.com/office/officeart/2005/8/layout/radial6" loCatId="cycle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4FAA282-10DA-43A4-AD3D-8C9D73E99012}">
      <dgm:prSet phldrT="[Text]"/>
      <dgm:spPr/>
      <dgm:t>
        <a:bodyPr/>
        <a:lstStyle/>
        <a:p>
          <a:r>
            <a:rPr lang="en-GB" dirty="0"/>
            <a:t>Sara model </a:t>
          </a:r>
        </a:p>
      </dgm:t>
    </dgm:pt>
    <dgm:pt modelId="{3CA87660-1DE5-4A6C-95FD-172989B84DAD}" type="parTrans" cxnId="{67B7EDFE-B70C-450B-A469-E3BD0B0900F1}">
      <dgm:prSet/>
      <dgm:spPr/>
      <dgm:t>
        <a:bodyPr/>
        <a:lstStyle/>
        <a:p>
          <a:endParaRPr lang="en-GB"/>
        </a:p>
      </dgm:t>
    </dgm:pt>
    <dgm:pt modelId="{96067C9D-3AF6-4D5B-B60D-DDB70E206460}" type="sibTrans" cxnId="{67B7EDFE-B70C-450B-A469-E3BD0B0900F1}">
      <dgm:prSet/>
      <dgm:spPr/>
      <dgm:t>
        <a:bodyPr/>
        <a:lstStyle/>
        <a:p>
          <a:endParaRPr lang="en-GB"/>
        </a:p>
      </dgm:t>
    </dgm:pt>
    <dgm:pt modelId="{598D6095-30E8-4111-A541-59968B7410D4}">
      <dgm:prSet phldrT="[Text]"/>
      <dgm:spPr/>
      <dgm:t>
        <a:bodyPr/>
        <a:lstStyle/>
        <a:p>
          <a:r>
            <a:rPr lang="en-GB" dirty="0"/>
            <a:t>SCANNING</a:t>
          </a:r>
        </a:p>
      </dgm:t>
    </dgm:pt>
    <dgm:pt modelId="{74DA7088-66B6-4877-9B15-7D15788DE113}" type="parTrans" cxnId="{C1F0F984-4675-428B-9159-EB75C6F32ECB}">
      <dgm:prSet/>
      <dgm:spPr/>
      <dgm:t>
        <a:bodyPr/>
        <a:lstStyle/>
        <a:p>
          <a:endParaRPr lang="en-GB"/>
        </a:p>
      </dgm:t>
    </dgm:pt>
    <dgm:pt modelId="{EFC8146E-013E-46C7-8BFC-CC7920442078}" type="sibTrans" cxnId="{C1F0F984-4675-428B-9159-EB75C6F32ECB}">
      <dgm:prSet/>
      <dgm:spPr/>
      <dgm:t>
        <a:bodyPr/>
        <a:lstStyle/>
        <a:p>
          <a:endParaRPr lang="en-GB"/>
        </a:p>
      </dgm:t>
    </dgm:pt>
    <dgm:pt modelId="{BB365B36-F270-4530-8587-A929BA74F095}">
      <dgm:prSet phldrT="[Text]"/>
      <dgm:spPr/>
      <dgm:t>
        <a:bodyPr/>
        <a:lstStyle/>
        <a:p>
          <a:r>
            <a:rPr lang="en-GB" dirty="0"/>
            <a:t>ANALYSIS</a:t>
          </a:r>
        </a:p>
      </dgm:t>
    </dgm:pt>
    <dgm:pt modelId="{058B4DE9-C46D-4AD3-8BA9-CEABCDA91441}" type="parTrans" cxnId="{60E53D0E-2700-44B1-8AEE-CD8606FB699B}">
      <dgm:prSet/>
      <dgm:spPr/>
      <dgm:t>
        <a:bodyPr/>
        <a:lstStyle/>
        <a:p>
          <a:endParaRPr lang="en-GB"/>
        </a:p>
      </dgm:t>
    </dgm:pt>
    <dgm:pt modelId="{AEDAB53C-E00A-4457-9AF3-20FC5BA962E5}" type="sibTrans" cxnId="{60E53D0E-2700-44B1-8AEE-CD8606FB699B}">
      <dgm:prSet/>
      <dgm:spPr/>
      <dgm:t>
        <a:bodyPr/>
        <a:lstStyle/>
        <a:p>
          <a:endParaRPr lang="en-GB"/>
        </a:p>
      </dgm:t>
    </dgm:pt>
    <dgm:pt modelId="{27142EB8-4EDD-4AA8-AAD5-AC1F7F42904B}">
      <dgm:prSet phldrT="[Text]"/>
      <dgm:spPr/>
      <dgm:t>
        <a:bodyPr/>
        <a:lstStyle/>
        <a:p>
          <a:r>
            <a:rPr lang="en-GB" dirty="0"/>
            <a:t>RESPONSE </a:t>
          </a:r>
        </a:p>
      </dgm:t>
    </dgm:pt>
    <dgm:pt modelId="{28637C0D-2E57-4025-BA6B-35B4D8B83553}" type="parTrans" cxnId="{CCAC0CAB-9417-4AD7-AAFB-0D799935C186}">
      <dgm:prSet/>
      <dgm:spPr/>
      <dgm:t>
        <a:bodyPr/>
        <a:lstStyle/>
        <a:p>
          <a:endParaRPr lang="en-GB"/>
        </a:p>
      </dgm:t>
    </dgm:pt>
    <dgm:pt modelId="{27556B24-1DF4-4726-AFEA-0458C3AEEBAD}" type="sibTrans" cxnId="{CCAC0CAB-9417-4AD7-AAFB-0D799935C186}">
      <dgm:prSet/>
      <dgm:spPr/>
      <dgm:t>
        <a:bodyPr/>
        <a:lstStyle/>
        <a:p>
          <a:endParaRPr lang="en-GB"/>
        </a:p>
      </dgm:t>
    </dgm:pt>
    <dgm:pt modelId="{2A83718A-1160-4DBA-AE8E-97ED8CA3BDC3}">
      <dgm:prSet phldrT="[Text]"/>
      <dgm:spPr/>
      <dgm:t>
        <a:bodyPr/>
        <a:lstStyle/>
        <a:p>
          <a:r>
            <a:rPr lang="en-GB" dirty="0"/>
            <a:t>ASSESMENT </a:t>
          </a:r>
        </a:p>
      </dgm:t>
    </dgm:pt>
    <dgm:pt modelId="{C3466021-1949-463F-95A8-4980FC8C4A04}" type="parTrans" cxnId="{046C5940-52FA-4DBF-9207-35554B68858E}">
      <dgm:prSet/>
      <dgm:spPr/>
      <dgm:t>
        <a:bodyPr/>
        <a:lstStyle/>
        <a:p>
          <a:endParaRPr lang="en-GB"/>
        </a:p>
      </dgm:t>
    </dgm:pt>
    <dgm:pt modelId="{5C206E98-86B2-43E9-B745-D9FE66004302}" type="sibTrans" cxnId="{046C5940-52FA-4DBF-9207-35554B68858E}">
      <dgm:prSet/>
      <dgm:spPr/>
      <dgm:t>
        <a:bodyPr/>
        <a:lstStyle/>
        <a:p>
          <a:endParaRPr lang="en-GB"/>
        </a:p>
      </dgm:t>
    </dgm:pt>
    <dgm:pt modelId="{35A103AF-5F23-4A0E-BA36-794976CECDCC}" type="pres">
      <dgm:prSet presAssocID="{550BFF73-B626-49C7-9927-8AF7F64978D1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7B99398-52B5-46C0-8DD7-DD1C96B93813}" type="pres">
      <dgm:prSet presAssocID="{24FAA282-10DA-43A4-AD3D-8C9D73E99012}" presName="centerShape" presStyleLbl="node0" presStyleIdx="0" presStyleCnt="1"/>
      <dgm:spPr/>
    </dgm:pt>
    <dgm:pt modelId="{33C05F1C-32A7-4129-95D8-475016E57FB4}" type="pres">
      <dgm:prSet presAssocID="{598D6095-30E8-4111-A541-59968B7410D4}" presName="node" presStyleLbl="node1" presStyleIdx="0" presStyleCnt="4">
        <dgm:presLayoutVars>
          <dgm:bulletEnabled val="1"/>
        </dgm:presLayoutVars>
      </dgm:prSet>
      <dgm:spPr/>
    </dgm:pt>
    <dgm:pt modelId="{55012410-8FB8-47CF-8F03-62FC5ABD2BE7}" type="pres">
      <dgm:prSet presAssocID="{598D6095-30E8-4111-A541-59968B7410D4}" presName="dummy" presStyleCnt="0"/>
      <dgm:spPr/>
    </dgm:pt>
    <dgm:pt modelId="{E74F63F3-48D2-468F-BDF8-9B537A782FDF}" type="pres">
      <dgm:prSet presAssocID="{EFC8146E-013E-46C7-8BFC-CC7920442078}" presName="sibTrans" presStyleLbl="sibTrans2D1" presStyleIdx="0" presStyleCnt="4"/>
      <dgm:spPr/>
    </dgm:pt>
    <dgm:pt modelId="{E1246F09-EF69-4450-B596-E75B5964B569}" type="pres">
      <dgm:prSet presAssocID="{BB365B36-F270-4530-8587-A929BA74F095}" presName="node" presStyleLbl="node1" presStyleIdx="1" presStyleCnt="4">
        <dgm:presLayoutVars>
          <dgm:bulletEnabled val="1"/>
        </dgm:presLayoutVars>
      </dgm:prSet>
      <dgm:spPr/>
    </dgm:pt>
    <dgm:pt modelId="{D4D2C7E6-03B3-49C1-BE82-C2CD4F3B8DE9}" type="pres">
      <dgm:prSet presAssocID="{BB365B36-F270-4530-8587-A929BA74F095}" presName="dummy" presStyleCnt="0"/>
      <dgm:spPr/>
    </dgm:pt>
    <dgm:pt modelId="{0082042C-6B58-4E85-89C9-5E8F5DE2D58F}" type="pres">
      <dgm:prSet presAssocID="{AEDAB53C-E00A-4457-9AF3-20FC5BA962E5}" presName="sibTrans" presStyleLbl="sibTrans2D1" presStyleIdx="1" presStyleCnt="4"/>
      <dgm:spPr/>
    </dgm:pt>
    <dgm:pt modelId="{364D4B32-1FAC-4614-8C38-6A9793903A32}" type="pres">
      <dgm:prSet presAssocID="{27142EB8-4EDD-4AA8-AAD5-AC1F7F42904B}" presName="node" presStyleLbl="node1" presStyleIdx="2" presStyleCnt="4">
        <dgm:presLayoutVars>
          <dgm:bulletEnabled val="1"/>
        </dgm:presLayoutVars>
      </dgm:prSet>
      <dgm:spPr/>
    </dgm:pt>
    <dgm:pt modelId="{B3A83CDD-60A0-49AA-83BC-074E23997159}" type="pres">
      <dgm:prSet presAssocID="{27142EB8-4EDD-4AA8-AAD5-AC1F7F42904B}" presName="dummy" presStyleCnt="0"/>
      <dgm:spPr/>
    </dgm:pt>
    <dgm:pt modelId="{72B6A8E4-2A6E-47F4-AA94-33B77B1403F1}" type="pres">
      <dgm:prSet presAssocID="{27556B24-1DF4-4726-AFEA-0458C3AEEBAD}" presName="sibTrans" presStyleLbl="sibTrans2D1" presStyleIdx="2" presStyleCnt="4"/>
      <dgm:spPr/>
    </dgm:pt>
    <dgm:pt modelId="{7229F697-3098-4AFA-8D7F-D4D946F26169}" type="pres">
      <dgm:prSet presAssocID="{2A83718A-1160-4DBA-AE8E-97ED8CA3BDC3}" presName="node" presStyleLbl="node1" presStyleIdx="3" presStyleCnt="4">
        <dgm:presLayoutVars>
          <dgm:bulletEnabled val="1"/>
        </dgm:presLayoutVars>
      </dgm:prSet>
      <dgm:spPr/>
    </dgm:pt>
    <dgm:pt modelId="{51014000-C129-48C2-B876-FE0B22C43420}" type="pres">
      <dgm:prSet presAssocID="{2A83718A-1160-4DBA-AE8E-97ED8CA3BDC3}" presName="dummy" presStyleCnt="0"/>
      <dgm:spPr/>
    </dgm:pt>
    <dgm:pt modelId="{E5F3D230-D5B5-4BEF-9A92-7838154D05DF}" type="pres">
      <dgm:prSet presAssocID="{5C206E98-86B2-43E9-B745-D9FE66004302}" presName="sibTrans" presStyleLbl="sibTrans2D1" presStyleIdx="3" presStyleCnt="4"/>
      <dgm:spPr/>
    </dgm:pt>
  </dgm:ptLst>
  <dgm:cxnLst>
    <dgm:cxn modelId="{C29E7B04-4E7F-4F2C-A22A-524435296E69}" type="presOf" srcId="{27556B24-1DF4-4726-AFEA-0458C3AEEBAD}" destId="{72B6A8E4-2A6E-47F4-AA94-33B77B1403F1}" srcOrd="0" destOrd="0" presId="urn:microsoft.com/office/officeart/2005/8/layout/radial6"/>
    <dgm:cxn modelId="{60E53D0E-2700-44B1-8AEE-CD8606FB699B}" srcId="{24FAA282-10DA-43A4-AD3D-8C9D73E99012}" destId="{BB365B36-F270-4530-8587-A929BA74F095}" srcOrd="1" destOrd="0" parTransId="{058B4DE9-C46D-4AD3-8BA9-CEABCDA91441}" sibTransId="{AEDAB53C-E00A-4457-9AF3-20FC5BA962E5}"/>
    <dgm:cxn modelId="{7D901634-8B54-4A93-A712-1515C3B66BDA}" type="presOf" srcId="{24FAA282-10DA-43A4-AD3D-8C9D73E99012}" destId="{07B99398-52B5-46C0-8DD7-DD1C96B93813}" srcOrd="0" destOrd="0" presId="urn:microsoft.com/office/officeart/2005/8/layout/radial6"/>
    <dgm:cxn modelId="{68235C39-CEE6-4267-841D-BD2F333BD297}" type="presOf" srcId="{BB365B36-F270-4530-8587-A929BA74F095}" destId="{E1246F09-EF69-4450-B596-E75B5964B569}" srcOrd="0" destOrd="0" presId="urn:microsoft.com/office/officeart/2005/8/layout/radial6"/>
    <dgm:cxn modelId="{046C5940-52FA-4DBF-9207-35554B68858E}" srcId="{24FAA282-10DA-43A4-AD3D-8C9D73E99012}" destId="{2A83718A-1160-4DBA-AE8E-97ED8CA3BDC3}" srcOrd="3" destOrd="0" parTransId="{C3466021-1949-463F-95A8-4980FC8C4A04}" sibTransId="{5C206E98-86B2-43E9-B745-D9FE66004302}"/>
    <dgm:cxn modelId="{A12CDA50-FB24-47DF-93EC-569C6416FF1D}" type="presOf" srcId="{598D6095-30E8-4111-A541-59968B7410D4}" destId="{33C05F1C-32A7-4129-95D8-475016E57FB4}" srcOrd="0" destOrd="0" presId="urn:microsoft.com/office/officeart/2005/8/layout/radial6"/>
    <dgm:cxn modelId="{C1F0F984-4675-428B-9159-EB75C6F32ECB}" srcId="{24FAA282-10DA-43A4-AD3D-8C9D73E99012}" destId="{598D6095-30E8-4111-A541-59968B7410D4}" srcOrd="0" destOrd="0" parTransId="{74DA7088-66B6-4877-9B15-7D15788DE113}" sibTransId="{EFC8146E-013E-46C7-8BFC-CC7920442078}"/>
    <dgm:cxn modelId="{D18C0596-D4EA-4EEF-A911-31B92780A04B}" type="presOf" srcId="{27142EB8-4EDD-4AA8-AAD5-AC1F7F42904B}" destId="{364D4B32-1FAC-4614-8C38-6A9793903A32}" srcOrd="0" destOrd="0" presId="urn:microsoft.com/office/officeart/2005/8/layout/radial6"/>
    <dgm:cxn modelId="{C7798A9A-0FC9-4930-B372-B0F852C03FEC}" type="presOf" srcId="{EFC8146E-013E-46C7-8BFC-CC7920442078}" destId="{E74F63F3-48D2-468F-BDF8-9B537A782FDF}" srcOrd="0" destOrd="0" presId="urn:microsoft.com/office/officeart/2005/8/layout/radial6"/>
    <dgm:cxn modelId="{CCAC0CAB-9417-4AD7-AAFB-0D799935C186}" srcId="{24FAA282-10DA-43A4-AD3D-8C9D73E99012}" destId="{27142EB8-4EDD-4AA8-AAD5-AC1F7F42904B}" srcOrd="2" destOrd="0" parTransId="{28637C0D-2E57-4025-BA6B-35B4D8B83553}" sibTransId="{27556B24-1DF4-4726-AFEA-0458C3AEEBAD}"/>
    <dgm:cxn modelId="{52C958E5-DF43-4A65-9B0B-318B27742C87}" type="presOf" srcId="{2A83718A-1160-4DBA-AE8E-97ED8CA3BDC3}" destId="{7229F697-3098-4AFA-8D7F-D4D946F26169}" srcOrd="0" destOrd="0" presId="urn:microsoft.com/office/officeart/2005/8/layout/radial6"/>
    <dgm:cxn modelId="{B8482EEF-57FA-4B4A-A1E7-BFC3D80CEFD1}" type="presOf" srcId="{AEDAB53C-E00A-4457-9AF3-20FC5BA962E5}" destId="{0082042C-6B58-4E85-89C9-5E8F5DE2D58F}" srcOrd="0" destOrd="0" presId="urn:microsoft.com/office/officeart/2005/8/layout/radial6"/>
    <dgm:cxn modelId="{AB7D00F1-DCF3-4DED-ACAE-B56C0D201975}" type="presOf" srcId="{550BFF73-B626-49C7-9927-8AF7F64978D1}" destId="{35A103AF-5F23-4A0E-BA36-794976CECDCC}" srcOrd="0" destOrd="0" presId="urn:microsoft.com/office/officeart/2005/8/layout/radial6"/>
    <dgm:cxn modelId="{611C18F7-A831-4F89-BC32-45CC6F8DA5BF}" type="presOf" srcId="{5C206E98-86B2-43E9-B745-D9FE66004302}" destId="{E5F3D230-D5B5-4BEF-9A92-7838154D05DF}" srcOrd="0" destOrd="0" presId="urn:microsoft.com/office/officeart/2005/8/layout/radial6"/>
    <dgm:cxn modelId="{67B7EDFE-B70C-450B-A469-E3BD0B0900F1}" srcId="{550BFF73-B626-49C7-9927-8AF7F64978D1}" destId="{24FAA282-10DA-43A4-AD3D-8C9D73E99012}" srcOrd="0" destOrd="0" parTransId="{3CA87660-1DE5-4A6C-95FD-172989B84DAD}" sibTransId="{96067C9D-3AF6-4D5B-B60D-DDB70E206460}"/>
    <dgm:cxn modelId="{D7250316-A13C-44C6-A54B-41B457DAB0EB}" type="presParOf" srcId="{35A103AF-5F23-4A0E-BA36-794976CECDCC}" destId="{07B99398-52B5-46C0-8DD7-DD1C96B93813}" srcOrd="0" destOrd="0" presId="urn:microsoft.com/office/officeart/2005/8/layout/radial6"/>
    <dgm:cxn modelId="{54B99534-CA7C-49EF-8927-9970CD5E4EA2}" type="presParOf" srcId="{35A103AF-5F23-4A0E-BA36-794976CECDCC}" destId="{33C05F1C-32A7-4129-95D8-475016E57FB4}" srcOrd="1" destOrd="0" presId="urn:microsoft.com/office/officeart/2005/8/layout/radial6"/>
    <dgm:cxn modelId="{C7F114AE-EEAD-41DF-94F0-2F4A6756183F}" type="presParOf" srcId="{35A103AF-5F23-4A0E-BA36-794976CECDCC}" destId="{55012410-8FB8-47CF-8F03-62FC5ABD2BE7}" srcOrd="2" destOrd="0" presId="urn:microsoft.com/office/officeart/2005/8/layout/radial6"/>
    <dgm:cxn modelId="{ADE0F30B-44B7-49DF-9410-A5347F09B1E4}" type="presParOf" srcId="{35A103AF-5F23-4A0E-BA36-794976CECDCC}" destId="{E74F63F3-48D2-468F-BDF8-9B537A782FDF}" srcOrd="3" destOrd="0" presId="urn:microsoft.com/office/officeart/2005/8/layout/radial6"/>
    <dgm:cxn modelId="{F5DAF223-CFBE-4503-89DD-0A190301A10C}" type="presParOf" srcId="{35A103AF-5F23-4A0E-BA36-794976CECDCC}" destId="{E1246F09-EF69-4450-B596-E75B5964B569}" srcOrd="4" destOrd="0" presId="urn:microsoft.com/office/officeart/2005/8/layout/radial6"/>
    <dgm:cxn modelId="{507E9B5E-8C35-442C-AEDC-6F162D3BC590}" type="presParOf" srcId="{35A103AF-5F23-4A0E-BA36-794976CECDCC}" destId="{D4D2C7E6-03B3-49C1-BE82-C2CD4F3B8DE9}" srcOrd="5" destOrd="0" presId="urn:microsoft.com/office/officeart/2005/8/layout/radial6"/>
    <dgm:cxn modelId="{5EAB8F31-0594-4114-AEE1-A43134A50D21}" type="presParOf" srcId="{35A103AF-5F23-4A0E-BA36-794976CECDCC}" destId="{0082042C-6B58-4E85-89C9-5E8F5DE2D58F}" srcOrd="6" destOrd="0" presId="urn:microsoft.com/office/officeart/2005/8/layout/radial6"/>
    <dgm:cxn modelId="{6B9FDB14-0BA9-441B-9B6E-1CEB04004BC7}" type="presParOf" srcId="{35A103AF-5F23-4A0E-BA36-794976CECDCC}" destId="{364D4B32-1FAC-4614-8C38-6A9793903A32}" srcOrd="7" destOrd="0" presId="urn:microsoft.com/office/officeart/2005/8/layout/radial6"/>
    <dgm:cxn modelId="{2137A8A8-BE9D-4BE3-B45E-73CF3C74C4FD}" type="presParOf" srcId="{35A103AF-5F23-4A0E-BA36-794976CECDCC}" destId="{B3A83CDD-60A0-49AA-83BC-074E23997159}" srcOrd="8" destOrd="0" presId="urn:microsoft.com/office/officeart/2005/8/layout/radial6"/>
    <dgm:cxn modelId="{BA93555A-B6CB-405B-A618-118E8DEAD818}" type="presParOf" srcId="{35A103AF-5F23-4A0E-BA36-794976CECDCC}" destId="{72B6A8E4-2A6E-47F4-AA94-33B77B1403F1}" srcOrd="9" destOrd="0" presId="urn:microsoft.com/office/officeart/2005/8/layout/radial6"/>
    <dgm:cxn modelId="{0ECC6E70-44B4-4C95-9903-03F4DA37B594}" type="presParOf" srcId="{35A103AF-5F23-4A0E-BA36-794976CECDCC}" destId="{7229F697-3098-4AFA-8D7F-D4D946F26169}" srcOrd="10" destOrd="0" presId="urn:microsoft.com/office/officeart/2005/8/layout/radial6"/>
    <dgm:cxn modelId="{F330129C-1D90-4E32-BB74-FD0D5467AF4F}" type="presParOf" srcId="{35A103AF-5F23-4A0E-BA36-794976CECDCC}" destId="{51014000-C129-48C2-B876-FE0B22C43420}" srcOrd="11" destOrd="0" presId="urn:microsoft.com/office/officeart/2005/8/layout/radial6"/>
    <dgm:cxn modelId="{F9837180-5A6C-4B1D-9890-2DEDDD22464F}" type="presParOf" srcId="{35A103AF-5F23-4A0E-BA36-794976CECDCC}" destId="{E5F3D230-D5B5-4BEF-9A92-7838154D05DF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93A2EC-868E-43D6-B986-F37732192A3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1459CBC-D7A9-4EEE-90B2-3D34D89C5F7D}">
      <dgm:prSet custT="1"/>
      <dgm:spPr/>
      <dgm:t>
        <a:bodyPr/>
        <a:lstStyle/>
        <a:p>
          <a:r>
            <a:rPr lang="en-GB" sz="2800" dirty="0"/>
            <a:t>POP is not an alternative intervention </a:t>
          </a:r>
          <a:endParaRPr lang="en-US" sz="2800" dirty="0"/>
        </a:p>
      </dgm:t>
    </dgm:pt>
    <dgm:pt modelId="{F67AA087-3B54-4B9A-A092-BE976C466EAD}" type="parTrans" cxnId="{19394C8A-A7A7-491E-990E-CC497F2C5208}">
      <dgm:prSet/>
      <dgm:spPr/>
      <dgm:t>
        <a:bodyPr/>
        <a:lstStyle/>
        <a:p>
          <a:endParaRPr lang="en-US"/>
        </a:p>
      </dgm:t>
    </dgm:pt>
    <dgm:pt modelId="{E9FE7135-53C4-42D8-B160-F90657C4D1DA}" type="sibTrans" cxnId="{19394C8A-A7A7-491E-990E-CC497F2C5208}">
      <dgm:prSet/>
      <dgm:spPr/>
      <dgm:t>
        <a:bodyPr/>
        <a:lstStyle/>
        <a:p>
          <a:endParaRPr lang="en-US"/>
        </a:p>
      </dgm:t>
    </dgm:pt>
    <dgm:pt modelId="{D73B3752-D8D1-4D6D-AD72-F3A4F9DEAA1D}">
      <dgm:prSet custT="1"/>
      <dgm:spPr/>
      <dgm:t>
        <a:bodyPr/>
        <a:lstStyle/>
        <a:p>
          <a:r>
            <a:rPr lang="en-GB" sz="2800" dirty="0"/>
            <a:t>Drop of 33.8% in overall crime </a:t>
          </a:r>
          <a:endParaRPr lang="en-US" sz="2800" dirty="0"/>
        </a:p>
      </dgm:t>
    </dgm:pt>
    <dgm:pt modelId="{91059C1C-D14D-455C-87D2-DB652BAAFF3F}" type="parTrans" cxnId="{7A58DB4F-9B49-48F0-9A37-BDB6C0B66F55}">
      <dgm:prSet/>
      <dgm:spPr/>
      <dgm:t>
        <a:bodyPr/>
        <a:lstStyle/>
        <a:p>
          <a:endParaRPr lang="en-US"/>
        </a:p>
      </dgm:t>
    </dgm:pt>
    <dgm:pt modelId="{546E9A8B-0B4C-4DAA-8FB0-A150C9687646}" type="sibTrans" cxnId="{7A58DB4F-9B49-48F0-9A37-BDB6C0B66F55}">
      <dgm:prSet/>
      <dgm:spPr/>
      <dgm:t>
        <a:bodyPr/>
        <a:lstStyle/>
        <a:p>
          <a:endParaRPr lang="en-US"/>
        </a:p>
      </dgm:t>
    </dgm:pt>
    <dgm:pt modelId="{AC43DDC9-4F2A-4ED9-A809-077E298B4CC3}" type="pres">
      <dgm:prSet presAssocID="{6993A2EC-868E-43D6-B986-F37732192A36}" presName="vert0" presStyleCnt="0">
        <dgm:presLayoutVars>
          <dgm:dir/>
          <dgm:animOne val="branch"/>
          <dgm:animLvl val="lvl"/>
        </dgm:presLayoutVars>
      </dgm:prSet>
      <dgm:spPr/>
    </dgm:pt>
    <dgm:pt modelId="{D92FAC3C-0ED2-47C9-A348-41AA314E9139}" type="pres">
      <dgm:prSet presAssocID="{71459CBC-D7A9-4EEE-90B2-3D34D89C5F7D}" presName="thickLine" presStyleLbl="alignNode1" presStyleIdx="0" presStyleCnt="2"/>
      <dgm:spPr/>
    </dgm:pt>
    <dgm:pt modelId="{13091215-D4DD-4671-B2EB-0B423647273E}" type="pres">
      <dgm:prSet presAssocID="{71459CBC-D7A9-4EEE-90B2-3D34D89C5F7D}" presName="horz1" presStyleCnt="0"/>
      <dgm:spPr/>
    </dgm:pt>
    <dgm:pt modelId="{D3C0FA23-733D-4520-AA9E-C73F0902C584}" type="pres">
      <dgm:prSet presAssocID="{71459CBC-D7A9-4EEE-90B2-3D34D89C5F7D}" presName="tx1" presStyleLbl="revTx" presStyleIdx="0" presStyleCnt="2"/>
      <dgm:spPr/>
    </dgm:pt>
    <dgm:pt modelId="{C254684A-C55C-4EF8-8AD8-25A458356B7F}" type="pres">
      <dgm:prSet presAssocID="{71459CBC-D7A9-4EEE-90B2-3D34D89C5F7D}" presName="vert1" presStyleCnt="0"/>
      <dgm:spPr/>
    </dgm:pt>
    <dgm:pt modelId="{37254F93-56F7-455C-89DE-70D707FE27D1}" type="pres">
      <dgm:prSet presAssocID="{D73B3752-D8D1-4D6D-AD72-F3A4F9DEAA1D}" presName="thickLine" presStyleLbl="alignNode1" presStyleIdx="1" presStyleCnt="2"/>
      <dgm:spPr/>
    </dgm:pt>
    <dgm:pt modelId="{4AB3E796-EC69-469B-AE49-3D117E3C7580}" type="pres">
      <dgm:prSet presAssocID="{D73B3752-D8D1-4D6D-AD72-F3A4F9DEAA1D}" presName="horz1" presStyleCnt="0"/>
      <dgm:spPr/>
    </dgm:pt>
    <dgm:pt modelId="{C41D3D34-BD36-4DCB-9D43-EBB558B85E70}" type="pres">
      <dgm:prSet presAssocID="{D73B3752-D8D1-4D6D-AD72-F3A4F9DEAA1D}" presName="tx1" presStyleLbl="revTx" presStyleIdx="1" presStyleCnt="2"/>
      <dgm:spPr/>
    </dgm:pt>
    <dgm:pt modelId="{969DA82F-A0DE-455F-9EEA-5029F1CF7300}" type="pres">
      <dgm:prSet presAssocID="{D73B3752-D8D1-4D6D-AD72-F3A4F9DEAA1D}" presName="vert1" presStyleCnt="0"/>
      <dgm:spPr/>
    </dgm:pt>
  </dgm:ptLst>
  <dgm:cxnLst>
    <dgm:cxn modelId="{50373D62-8F66-46DE-AF78-8D4A147DC5FA}" type="presOf" srcId="{6993A2EC-868E-43D6-B986-F37732192A36}" destId="{AC43DDC9-4F2A-4ED9-A809-077E298B4CC3}" srcOrd="0" destOrd="0" presId="urn:microsoft.com/office/officeart/2008/layout/LinedList"/>
    <dgm:cxn modelId="{FA046346-9B3A-44D1-8AEA-F7DE9C80E86C}" type="presOf" srcId="{71459CBC-D7A9-4EEE-90B2-3D34D89C5F7D}" destId="{D3C0FA23-733D-4520-AA9E-C73F0902C584}" srcOrd="0" destOrd="0" presId="urn:microsoft.com/office/officeart/2008/layout/LinedList"/>
    <dgm:cxn modelId="{7A58DB4F-9B49-48F0-9A37-BDB6C0B66F55}" srcId="{6993A2EC-868E-43D6-B986-F37732192A36}" destId="{D73B3752-D8D1-4D6D-AD72-F3A4F9DEAA1D}" srcOrd="1" destOrd="0" parTransId="{91059C1C-D14D-455C-87D2-DB652BAAFF3F}" sibTransId="{546E9A8B-0B4C-4DAA-8FB0-A150C9687646}"/>
    <dgm:cxn modelId="{77B34185-EFDE-4B7C-BC23-E97BD6BE353E}" type="presOf" srcId="{D73B3752-D8D1-4D6D-AD72-F3A4F9DEAA1D}" destId="{C41D3D34-BD36-4DCB-9D43-EBB558B85E70}" srcOrd="0" destOrd="0" presId="urn:microsoft.com/office/officeart/2008/layout/LinedList"/>
    <dgm:cxn modelId="{19394C8A-A7A7-491E-990E-CC497F2C5208}" srcId="{6993A2EC-868E-43D6-B986-F37732192A36}" destId="{71459CBC-D7A9-4EEE-90B2-3D34D89C5F7D}" srcOrd="0" destOrd="0" parTransId="{F67AA087-3B54-4B9A-A092-BE976C466EAD}" sibTransId="{E9FE7135-53C4-42D8-B160-F90657C4D1DA}"/>
    <dgm:cxn modelId="{1C759C06-302E-442B-9AC3-9BE65E2C44C0}" type="presParOf" srcId="{AC43DDC9-4F2A-4ED9-A809-077E298B4CC3}" destId="{D92FAC3C-0ED2-47C9-A348-41AA314E9139}" srcOrd="0" destOrd="0" presId="urn:microsoft.com/office/officeart/2008/layout/LinedList"/>
    <dgm:cxn modelId="{08CEF7ED-9A50-4086-AAB9-A65D128E8E3B}" type="presParOf" srcId="{AC43DDC9-4F2A-4ED9-A809-077E298B4CC3}" destId="{13091215-D4DD-4671-B2EB-0B423647273E}" srcOrd="1" destOrd="0" presId="urn:microsoft.com/office/officeart/2008/layout/LinedList"/>
    <dgm:cxn modelId="{9CF207EB-84DC-48D4-99C9-36CBCF722FF0}" type="presParOf" srcId="{13091215-D4DD-4671-B2EB-0B423647273E}" destId="{D3C0FA23-733D-4520-AA9E-C73F0902C584}" srcOrd="0" destOrd="0" presId="urn:microsoft.com/office/officeart/2008/layout/LinedList"/>
    <dgm:cxn modelId="{8BC2B050-3473-4556-8B7D-708F200473E1}" type="presParOf" srcId="{13091215-D4DD-4671-B2EB-0B423647273E}" destId="{C254684A-C55C-4EF8-8AD8-25A458356B7F}" srcOrd="1" destOrd="0" presId="urn:microsoft.com/office/officeart/2008/layout/LinedList"/>
    <dgm:cxn modelId="{592EC357-F091-4D57-835E-03DE105F4418}" type="presParOf" srcId="{AC43DDC9-4F2A-4ED9-A809-077E298B4CC3}" destId="{37254F93-56F7-455C-89DE-70D707FE27D1}" srcOrd="2" destOrd="0" presId="urn:microsoft.com/office/officeart/2008/layout/LinedList"/>
    <dgm:cxn modelId="{1A0DC8F4-7D51-4FF4-BBAF-3689FFABC416}" type="presParOf" srcId="{AC43DDC9-4F2A-4ED9-A809-077E298B4CC3}" destId="{4AB3E796-EC69-469B-AE49-3D117E3C7580}" srcOrd="3" destOrd="0" presId="urn:microsoft.com/office/officeart/2008/layout/LinedList"/>
    <dgm:cxn modelId="{F8AEC48A-1322-4FE3-A755-99AC3CFB6A7E}" type="presParOf" srcId="{4AB3E796-EC69-469B-AE49-3D117E3C7580}" destId="{C41D3D34-BD36-4DCB-9D43-EBB558B85E70}" srcOrd="0" destOrd="0" presId="urn:microsoft.com/office/officeart/2008/layout/LinedList"/>
    <dgm:cxn modelId="{41C2993E-2F6B-4E16-9BD6-EFCC9B03A1C2}" type="presParOf" srcId="{4AB3E796-EC69-469B-AE49-3D117E3C7580}" destId="{969DA82F-A0DE-455F-9EEA-5029F1CF73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423F5-D401-43DD-B8F8-67C59B5995A4}">
      <dsp:nvSpPr>
        <dsp:cNvPr id="0" name=""/>
        <dsp:cNvSpPr/>
      </dsp:nvSpPr>
      <dsp:spPr>
        <a:xfrm>
          <a:off x="0" y="0"/>
          <a:ext cx="53933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A5117-CEE1-49B1-B159-2658BD9693B4}">
      <dsp:nvSpPr>
        <dsp:cNvPr id="0" name=""/>
        <dsp:cNvSpPr/>
      </dsp:nvSpPr>
      <dsp:spPr>
        <a:xfrm>
          <a:off x="0" y="0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Different methods used by police.</a:t>
          </a:r>
        </a:p>
      </dsp:txBody>
      <dsp:txXfrm>
        <a:off x="0" y="0"/>
        <a:ext cx="5393361" cy="1087834"/>
      </dsp:txXfrm>
    </dsp:sp>
    <dsp:sp modelId="{3D061F60-A858-4A69-B02A-EEA7A821D2EC}">
      <dsp:nvSpPr>
        <dsp:cNvPr id="0" name=""/>
        <dsp:cNvSpPr/>
      </dsp:nvSpPr>
      <dsp:spPr>
        <a:xfrm>
          <a:off x="0" y="1087834"/>
          <a:ext cx="53933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B9E0-3508-4B44-9948-B8FD9A53AF44}">
      <dsp:nvSpPr>
        <dsp:cNvPr id="0" name=""/>
        <dsp:cNvSpPr/>
      </dsp:nvSpPr>
      <dsp:spPr>
        <a:xfrm>
          <a:off x="0" y="1087834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Reduction in crime. </a:t>
          </a:r>
        </a:p>
      </dsp:txBody>
      <dsp:txXfrm>
        <a:off x="0" y="1087834"/>
        <a:ext cx="5393361" cy="1087834"/>
      </dsp:txXfrm>
    </dsp:sp>
    <dsp:sp modelId="{9BA4A642-A8E2-4363-B082-944DF4B2CB1A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C635B2-B440-4430-99FB-7F08201B79B3}">
      <dsp:nvSpPr>
        <dsp:cNvPr id="0" name=""/>
        <dsp:cNvSpPr/>
      </dsp:nvSpPr>
      <dsp:spPr>
        <a:xfrm>
          <a:off x="0" y="2175669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Different policing strategies and methods for dealing with crime. </a:t>
          </a:r>
        </a:p>
      </dsp:txBody>
      <dsp:txXfrm>
        <a:off x="0" y="2175669"/>
        <a:ext cx="5393361" cy="1087834"/>
      </dsp:txXfrm>
    </dsp:sp>
    <dsp:sp modelId="{78725B5B-7639-452E-ACC1-5FAC279B4F62}">
      <dsp:nvSpPr>
        <dsp:cNvPr id="0" name=""/>
        <dsp:cNvSpPr/>
      </dsp:nvSpPr>
      <dsp:spPr>
        <a:xfrm>
          <a:off x="0" y="3263503"/>
          <a:ext cx="53933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73AFC-EC83-4559-9976-531C0858AD71}">
      <dsp:nvSpPr>
        <dsp:cNvPr id="0" name=""/>
        <dsp:cNvSpPr/>
      </dsp:nvSpPr>
      <dsp:spPr>
        <a:xfrm>
          <a:off x="0" y="3263503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Wide range of policing strategies.</a:t>
          </a:r>
        </a:p>
      </dsp:txBody>
      <dsp:txXfrm>
        <a:off x="0" y="3263503"/>
        <a:ext cx="5393361" cy="1087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4B21F-34A5-45DD-AB49-4B04AE3EC465}">
      <dsp:nvSpPr>
        <dsp:cNvPr id="0" name=""/>
        <dsp:cNvSpPr/>
      </dsp:nvSpPr>
      <dsp:spPr>
        <a:xfrm>
          <a:off x="0" y="74211"/>
          <a:ext cx="5181600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Response policing </a:t>
          </a:r>
          <a:endParaRPr lang="en-US" sz="2000" kern="1200"/>
        </a:p>
      </dsp:txBody>
      <dsp:txXfrm>
        <a:off x="38784" y="112995"/>
        <a:ext cx="5104032" cy="716935"/>
      </dsp:txXfrm>
    </dsp:sp>
    <dsp:sp modelId="{CBC749B5-B8C3-4643-8C7A-A74EA2F04D58}">
      <dsp:nvSpPr>
        <dsp:cNvPr id="0" name=""/>
        <dsp:cNvSpPr/>
      </dsp:nvSpPr>
      <dsp:spPr>
        <a:xfrm>
          <a:off x="0" y="926314"/>
          <a:ext cx="5181600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Small clusters within communities </a:t>
          </a:r>
          <a:endParaRPr lang="en-US" sz="2000" kern="1200"/>
        </a:p>
      </dsp:txBody>
      <dsp:txXfrm>
        <a:off x="38784" y="965098"/>
        <a:ext cx="5104032" cy="716935"/>
      </dsp:txXfrm>
    </dsp:sp>
    <dsp:sp modelId="{2AE37853-70F9-41E6-BCE2-0F6597AD3930}">
      <dsp:nvSpPr>
        <dsp:cNvPr id="0" name=""/>
        <dsp:cNvSpPr/>
      </dsp:nvSpPr>
      <dsp:spPr>
        <a:xfrm>
          <a:off x="0" y="1778417"/>
          <a:ext cx="5181600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Home office gave 18 police forces funding in a programme called grip </a:t>
          </a:r>
          <a:endParaRPr lang="en-US" sz="2000" kern="1200"/>
        </a:p>
      </dsp:txBody>
      <dsp:txXfrm>
        <a:off x="38784" y="1817201"/>
        <a:ext cx="5104032" cy="716935"/>
      </dsp:txXfrm>
    </dsp:sp>
    <dsp:sp modelId="{22B407D3-CF3E-452C-844F-9A25D0CA0CEE}">
      <dsp:nvSpPr>
        <dsp:cNvPr id="0" name=""/>
        <dsp:cNvSpPr/>
      </dsp:nvSpPr>
      <dsp:spPr>
        <a:xfrm>
          <a:off x="0" y="2630520"/>
          <a:ext cx="5181600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Largest attempt in uk policing history. </a:t>
          </a:r>
          <a:endParaRPr lang="en-US" sz="2000" kern="1200"/>
        </a:p>
      </dsp:txBody>
      <dsp:txXfrm>
        <a:off x="38784" y="2669304"/>
        <a:ext cx="5104032" cy="716935"/>
      </dsp:txXfrm>
    </dsp:sp>
    <dsp:sp modelId="{F19B720B-9623-47E4-AD4B-296E1359C867}">
      <dsp:nvSpPr>
        <dsp:cNvPr id="0" name=""/>
        <dsp:cNvSpPr/>
      </dsp:nvSpPr>
      <dsp:spPr>
        <a:xfrm>
          <a:off x="0" y="3482623"/>
          <a:ext cx="5181600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Visible police presence can deter criminals. </a:t>
          </a:r>
          <a:endParaRPr lang="en-US" sz="2000" kern="1200"/>
        </a:p>
      </dsp:txBody>
      <dsp:txXfrm>
        <a:off x="38784" y="3521407"/>
        <a:ext cx="5104032" cy="716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F3D230-D5B5-4BEF-9A92-7838154D05DF}">
      <dsp:nvSpPr>
        <dsp:cNvPr id="0" name=""/>
        <dsp:cNvSpPr/>
      </dsp:nvSpPr>
      <dsp:spPr>
        <a:xfrm>
          <a:off x="1980380" y="625714"/>
          <a:ext cx="4167238" cy="4167238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6A8E4-2A6E-47F4-AA94-33B77B1403F1}">
      <dsp:nvSpPr>
        <dsp:cNvPr id="0" name=""/>
        <dsp:cNvSpPr/>
      </dsp:nvSpPr>
      <dsp:spPr>
        <a:xfrm>
          <a:off x="1980380" y="625714"/>
          <a:ext cx="4167238" cy="4167238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2042C-6B58-4E85-89C9-5E8F5DE2D58F}">
      <dsp:nvSpPr>
        <dsp:cNvPr id="0" name=""/>
        <dsp:cNvSpPr/>
      </dsp:nvSpPr>
      <dsp:spPr>
        <a:xfrm>
          <a:off x="1980380" y="625714"/>
          <a:ext cx="4167238" cy="4167238"/>
        </a:xfrm>
        <a:prstGeom prst="blockArc">
          <a:avLst>
            <a:gd name="adj1" fmla="val 0"/>
            <a:gd name="adj2" fmla="val 5400000"/>
            <a:gd name="adj3" fmla="val 464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F63F3-48D2-468F-BDF8-9B537A782FDF}">
      <dsp:nvSpPr>
        <dsp:cNvPr id="0" name=""/>
        <dsp:cNvSpPr/>
      </dsp:nvSpPr>
      <dsp:spPr>
        <a:xfrm>
          <a:off x="1980380" y="625714"/>
          <a:ext cx="4167238" cy="4167238"/>
        </a:xfrm>
        <a:prstGeom prst="blockArc">
          <a:avLst>
            <a:gd name="adj1" fmla="val 16200000"/>
            <a:gd name="adj2" fmla="val 0"/>
            <a:gd name="adj3" fmla="val 464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99398-52B5-46C0-8DD7-DD1C96B93813}">
      <dsp:nvSpPr>
        <dsp:cNvPr id="0" name=""/>
        <dsp:cNvSpPr/>
      </dsp:nvSpPr>
      <dsp:spPr>
        <a:xfrm>
          <a:off x="3104554" y="1749888"/>
          <a:ext cx="1918890" cy="191889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Sara model </a:t>
          </a:r>
        </a:p>
      </dsp:txBody>
      <dsp:txXfrm>
        <a:off x="3385569" y="2030903"/>
        <a:ext cx="1356860" cy="1356860"/>
      </dsp:txXfrm>
    </dsp:sp>
    <dsp:sp modelId="{33C05F1C-32A7-4129-95D8-475016E57FB4}">
      <dsp:nvSpPr>
        <dsp:cNvPr id="0" name=""/>
        <dsp:cNvSpPr/>
      </dsp:nvSpPr>
      <dsp:spPr>
        <a:xfrm>
          <a:off x="3392388" y="2458"/>
          <a:ext cx="1343223" cy="13432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SCANNING</a:t>
          </a:r>
        </a:p>
      </dsp:txBody>
      <dsp:txXfrm>
        <a:off x="3589098" y="199168"/>
        <a:ext cx="949803" cy="949803"/>
      </dsp:txXfrm>
    </dsp:sp>
    <dsp:sp modelId="{E1246F09-EF69-4450-B596-E75B5964B569}">
      <dsp:nvSpPr>
        <dsp:cNvPr id="0" name=""/>
        <dsp:cNvSpPr/>
      </dsp:nvSpPr>
      <dsp:spPr>
        <a:xfrm>
          <a:off x="5427651" y="2037721"/>
          <a:ext cx="1343223" cy="13432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ANALYSIS</a:t>
          </a:r>
        </a:p>
      </dsp:txBody>
      <dsp:txXfrm>
        <a:off x="5624361" y="2234431"/>
        <a:ext cx="949803" cy="949803"/>
      </dsp:txXfrm>
    </dsp:sp>
    <dsp:sp modelId="{364D4B32-1FAC-4614-8C38-6A9793903A32}">
      <dsp:nvSpPr>
        <dsp:cNvPr id="0" name=""/>
        <dsp:cNvSpPr/>
      </dsp:nvSpPr>
      <dsp:spPr>
        <a:xfrm>
          <a:off x="3392388" y="4072985"/>
          <a:ext cx="1343223" cy="13432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RESPONSE </a:t>
          </a:r>
        </a:p>
      </dsp:txBody>
      <dsp:txXfrm>
        <a:off x="3589098" y="4269695"/>
        <a:ext cx="949803" cy="949803"/>
      </dsp:txXfrm>
    </dsp:sp>
    <dsp:sp modelId="{7229F697-3098-4AFA-8D7F-D4D946F26169}">
      <dsp:nvSpPr>
        <dsp:cNvPr id="0" name=""/>
        <dsp:cNvSpPr/>
      </dsp:nvSpPr>
      <dsp:spPr>
        <a:xfrm>
          <a:off x="1357124" y="2037721"/>
          <a:ext cx="1343223" cy="13432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ASSESMENT </a:t>
          </a:r>
        </a:p>
      </dsp:txBody>
      <dsp:txXfrm>
        <a:off x="1553834" y="2234431"/>
        <a:ext cx="949803" cy="9498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2FAC3C-0ED2-47C9-A348-41AA314E9139}">
      <dsp:nvSpPr>
        <dsp:cNvPr id="0" name=""/>
        <dsp:cNvSpPr/>
      </dsp:nvSpPr>
      <dsp:spPr>
        <a:xfrm>
          <a:off x="0" y="0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0FA23-733D-4520-AA9E-C73F0902C584}">
      <dsp:nvSpPr>
        <dsp:cNvPr id="0" name=""/>
        <dsp:cNvSpPr/>
      </dsp:nvSpPr>
      <dsp:spPr>
        <a:xfrm>
          <a:off x="0" y="0"/>
          <a:ext cx="5181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POP is not an alternative intervention </a:t>
          </a:r>
          <a:endParaRPr lang="en-US" sz="2800" kern="1200" dirty="0"/>
        </a:p>
      </dsp:txBody>
      <dsp:txXfrm>
        <a:off x="0" y="0"/>
        <a:ext cx="5181600" cy="2175669"/>
      </dsp:txXfrm>
    </dsp:sp>
    <dsp:sp modelId="{37254F93-56F7-455C-89DE-70D707FE27D1}">
      <dsp:nvSpPr>
        <dsp:cNvPr id="0" name=""/>
        <dsp:cNvSpPr/>
      </dsp:nvSpPr>
      <dsp:spPr>
        <a:xfrm>
          <a:off x="0" y="2175669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1D3D34-BD36-4DCB-9D43-EBB558B85E70}">
      <dsp:nvSpPr>
        <dsp:cNvPr id="0" name=""/>
        <dsp:cNvSpPr/>
      </dsp:nvSpPr>
      <dsp:spPr>
        <a:xfrm>
          <a:off x="0" y="2175669"/>
          <a:ext cx="5181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Drop of 33.8% in overall crime </a:t>
          </a:r>
          <a:endParaRPr lang="en-US" sz="2800" kern="1200" dirty="0"/>
        </a:p>
      </dsp:txBody>
      <dsp:txXfrm>
        <a:off x="0" y="2175669"/>
        <a:ext cx="5181600" cy="217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A135A-7D79-4FBC-B297-D0E1F67E1AA2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C68FF9-A153-4F25-AC59-930F6258AA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38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68FF9-A153-4F25-AC59-930F6258AA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36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2275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6807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2153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2106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7244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4166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3797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0211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998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6970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485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343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AF9194-09AA-0F42-216A-809CDE21546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5000"/>
          </a:blip>
          <a:srcRect t="14300" b="174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16F73E-5562-E6D2-8E7B-172D44144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7192" y="1032483"/>
            <a:ext cx="5037616" cy="2982360"/>
          </a:xfrm>
        </p:spPr>
        <p:txBody>
          <a:bodyPr>
            <a:normAutofit/>
          </a:bodyPr>
          <a:lstStyle/>
          <a:p>
            <a:r>
              <a:rPr lang="en-GB" sz="4200" dirty="0"/>
              <a:t>Identify the importance of effective policing strategies in reducing crime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641C9-FB35-1BF8-7B0D-BF841E37B4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Policing vulnerability and risk</a:t>
            </a:r>
          </a:p>
          <a:p>
            <a:r>
              <a:rPr lang="en-GB" dirty="0"/>
              <a:t>Chelsey Poulton</a:t>
            </a:r>
          </a:p>
          <a:p>
            <a:r>
              <a:rPr lang="en-GB" dirty="0"/>
              <a:t>2007838</a:t>
            </a:r>
          </a:p>
          <a:p>
            <a:r>
              <a:rPr lang="en-GB" dirty="0"/>
              <a:t>BMPL5015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6061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58A3B-7508-3975-6248-7EA6903B7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520" y="2744662"/>
            <a:ext cx="658970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0942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6A3F9DB-B144-47A4-9DB2-706C3908B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!!Rectangle">
            <a:extLst>
              <a:ext uri="{FF2B5EF4-FFF2-40B4-BE49-F238E27FC236}">
                <a16:creationId xmlns:a16="http://schemas.microsoft.com/office/drawing/2014/main" id="{3D9A74CD-249A-437B-A289-413676038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-up of a police car&#10;&#10;Description automatically generated">
            <a:extLst>
              <a:ext uri="{FF2B5EF4-FFF2-40B4-BE49-F238E27FC236}">
                <a16:creationId xmlns:a16="http://schemas.microsoft.com/office/drawing/2014/main" id="{A95FEBD5-D8BF-8C9B-C2CF-773EB91571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2" name="Oval 4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A8C17F-0130-2DF7-FB5D-2BD5DF90F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 dirty="0"/>
              <a:t>What to expect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A10E7-5531-41ED-984B-6645C74ED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Policing strategies what are they?</a:t>
            </a:r>
          </a:p>
          <a:p>
            <a:r>
              <a:rPr lang="en-GB" dirty="0">
                <a:solidFill>
                  <a:srgbClr val="FFFFFF"/>
                </a:solidFill>
              </a:rPr>
              <a:t>Hot spot policing and Dyfed Powys Police.</a:t>
            </a:r>
          </a:p>
          <a:p>
            <a:r>
              <a:rPr lang="en-GB" dirty="0">
                <a:solidFill>
                  <a:srgbClr val="FFFFFF"/>
                </a:solidFill>
              </a:rPr>
              <a:t>Problem orientated policing and South Wales Police</a:t>
            </a:r>
          </a:p>
          <a:p>
            <a:r>
              <a:rPr lang="en-GB" dirty="0">
                <a:solidFill>
                  <a:srgbClr val="FFFFFF"/>
                </a:solidFill>
              </a:rPr>
              <a:t>The importance of policing strategies and do hey work? </a:t>
            </a:r>
          </a:p>
          <a:p>
            <a:r>
              <a:rPr lang="en-GB" dirty="0">
                <a:solidFill>
                  <a:srgbClr val="FFFFFF"/>
                </a:solidFill>
              </a:rPr>
              <a:t>Conclusion </a:t>
            </a:r>
          </a:p>
          <a:p>
            <a:r>
              <a:rPr lang="en-GB" dirty="0">
                <a:solidFill>
                  <a:srgbClr val="FFFFFF"/>
                </a:solidFill>
              </a:rPr>
              <a:t>Refence list 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1" name="Arc 4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53738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A66D6-D91E-F718-E77C-587AC40B4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policing strategies 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AF41817A-C23D-3CED-F4FC-465EC791A6B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2161064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Oval 17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diagram of a community evaluation&#10;&#10;Description automatically generated">
            <a:extLst>
              <a:ext uri="{FF2B5EF4-FFF2-40B4-BE49-F238E27FC236}">
                <a16:creationId xmlns:a16="http://schemas.microsoft.com/office/drawing/2014/main" id="{20E5126C-9ED7-1F69-591F-53326DAA45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7078596" y="2202610"/>
            <a:ext cx="4747415" cy="206046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9DD23A-F946-52B3-FC67-A6CCF281DFEF}"/>
              </a:ext>
            </a:extLst>
          </p:cNvPr>
          <p:cNvSpPr txBox="1"/>
          <p:nvPr/>
        </p:nvSpPr>
        <p:spPr>
          <a:xfrm>
            <a:off x="8172713" y="5761305"/>
            <a:ext cx="430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institute of justice, 2024</a:t>
            </a:r>
          </a:p>
          <a:p>
            <a:r>
              <a:rPr lang="en-GB" dirty="0"/>
              <a:t>Wood et al, 2022</a:t>
            </a:r>
          </a:p>
          <a:p>
            <a:r>
              <a:rPr lang="en-GB" dirty="0"/>
              <a:t>Collage of policing, 2022</a:t>
            </a:r>
          </a:p>
        </p:txBody>
      </p:sp>
    </p:spTree>
    <p:extLst>
      <p:ext uri="{BB962C8B-B14F-4D97-AF65-F5344CB8AC3E}">
        <p14:creationId xmlns:p14="http://schemas.microsoft.com/office/powerpoint/2010/main" val="30574620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0F4423F5-D401-43DD-B8F8-67C59B599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0">
                                            <p:graphicEl>
                                              <a:dgm id="{0F4423F5-D401-43DD-B8F8-67C59B5995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724A5117-CEE1-49B1-B159-2658BD9693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0">
                                            <p:graphicEl>
                                              <a:dgm id="{724A5117-CEE1-49B1-B159-2658BD9693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3D061F60-A858-4A69-B02A-EEA7A821D2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0">
                                            <p:graphicEl>
                                              <a:dgm id="{3D061F60-A858-4A69-B02A-EEA7A821D2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3E8FB9E0-3508-4B44-9948-B8FD9A53AF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">
                                            <p:graphicEl>
                                              <a:dgm id="{3E8FB9E0-3508-4B44-9948-B8FD9A53AF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9BA4A642-A8E2-4363-B082-944DF4B2CB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0">
                                            <p:graphicEl>
                                              <a:dgm id="{9BA4A642-A8E2-4363-B082-944DF4B2CB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5EC635B2-B440-4430-99FB-7F08201B7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0">
                                            <p:graphicEl>
                                              <a:dgm id="{5EC635B2-B440-4430-99FB-7F08201B79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78725B5B-7639-452E-ACC1-5FAC279B4F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0">
                                            <p:graphicEl>
                                              <a:dgm id="{78725B5B-7639-452E-ACC1-5FAC279B4F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graphicEl>
                                              <a:dgm id="{2C273AFC-EC83-4559-9976-531C0858AD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">
                                            <p:graphicEl>
                                              <a:dgm id="{2C273AFC-EC83-4559-9976-531C0858AD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0" grpId="0" uiExpand="1">
        <p:bldSub>
          <a:bldDgm bld="one"/>
        </p:bldSub>
      </p:bldGraphic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10ADF-1A6E-101D-7B11-F8EBE93BE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Hot-spot policing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025ADC4-A53D-843C-F72E-FAE4A065C0D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12344767"/>
              </p:ext>
            </p:extLst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39EF16-A581-4CEB-E0D0-A1B39CD981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096000" y="954592"/>
            <a:ext cx="5995097" cy="39992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C21818-1F26-C153-3AAA-DB18332F285F}"/>
              </a:ext>
            </a:extLst>
          </p:cNvPr>
          <p:cNvSpPr txBox="1"/>
          <p:nvPr/>
        </p:nvSpPr>
        <p:spPr>
          <a:xfrm>
            <a:off x="8601389" y="5546690"/>
            <a:ext cx="51749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Lazzati</a:t>
            </a:r>
            <a:r>
              <a:rPr lang="en-GB" dirty="0"/>
              <a:t> and </a:t>
            </a:r>
            <a:r>
              <a:rPr lang="en-GB" dirty="0" err="1"/>
              <a:t>Menichini</a:t>
            </a:r>
            <a:r>
              <a:rPr lang="en-GB" dirty="0"/>
              <a:t>, 2016</a:t>
            </a:r>
          </a:p>
          <a:p>
            <a:r>
              <a:rPr lang="en-GB" dirty="0"/>
              <a:t>Weisburd and </a:t>
            </a:r>
            <a:r>
              <a:rPr lang="en-GB" dirty="0" err="1"/>
              <a:t>Telep</a:t>
            </a:r>
            <a:r>
              <a:rPr lang="en-GB" dirty="0"/>
              <a:t>, 2014</a:t>
            </a:r>
          </a:p>
          <a:p>
            <a:r>
              <a:rPr lang="en-GB" dirty="0" err="1"/>
              <a:t>Homeoffice</a:t>
            </a:r>
            <a:r>
              <a:rPr lang="en-GB" dirty="0"/>
              <a:t>, 2021</a:t>
            </a:r>
          </a:p>
          <a:p>
            <a:r>
              <a:rPr lang="en-GB" dirty="0"/>
              <a:t>Weisburd, 2008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97752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8A4B21F-34A5-45DD-AB49-4B04AE3EC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>
                                            <p:graphicEl>
                                              <a:dgm id="{88A4B21F-34A5-45DD-AB49-4B04AE3EC4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BC749B5-B8C3-4643-8C7A-A74EA2F04D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>
                                            <p:graphicEl>
                                              <a:dgm id="{CBC749B5-B8C3-4643-8C7A-A74EA2F04D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AE37853-70F9-41E6-BCE2-0F6597AD39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2AE37853-70F9-41E6-BCE2-0F6597AD39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2B407D3-CF3E-452C-844F-9A25D0CA0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graphicEl>
                                              <a:dgm id="{22B407D3-CF3E-452C-844F-9A25D0CA0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19B720B-9623-47E4-AD4B-296E1359C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>
                                            <p:graphicEl>
                                              <a:dgm id="{F19B720B-9623-47E4-AD4B-296E1359C8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 uiExpand="1">
        <p:bldSub>
          <a:bldDgm bld="one"/>
        </p:bldSub>
      </p:bldGraphic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461F72-A27E-48C5-A99A-B5EEDA745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A382C-CE22-CCEA-7C29-69D79F060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4044798"/>
            <a:ext cx="9144000" cy="17483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Hot-spot policing Dyfed Powys Police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AE6E82-E0BB-805C-FC46-B8887BBAFC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5266" y="643467"/>
            <a:ext cx="10901466" cy="2452830"/>
          </a:xfrm>
          <a:custGeom>
            <a:avLst/>
            <a:gdLst/>
            <a:ahLst/>
            <a:cxnLst/>
            <a:rect l="l" t="t" r="r" b="b"/>
            <a:pathLst>
              <a:path w="9143998" h="2473607">
                <a:moveTo>
                  <a:pt x="64634" y="0"/>
                </a:moveTo>
                <a:lnTo>
                  <a:pt x="9079363" y="0"/>
                </a:lnTo>
                <a:cubicBezTo>
                  <a:pt x="9115060" y="0"/>
                  <a:pt x="9143998" y="28938"/>
                  <a:pt x="9143998" y="64635"/>
                </a:cubicBezTo>
                <a:lnTo>
                  <a:pt x="9143998" y="2408972"/>
                </a:lnTo>
                <a:cubicBezTo>
                  <a:pt x="9143998" y="2444669"/>
                  <a:pt x="9115060" y="2473607"/>
                  <a:pt x="9079363" y="2473607"/>
                </a:cubicBezTo>
                <a:lnTo>
                  <a:pt x="64634" y="2473607"/>
                </a:lnTo>
                <a:cubicBezTo>
                  <a:pt x="46786" y="2473607"/>
                  <a:pt x="30627" y="2466373"/>
                  <a:pt x="18930" y="2454676"/>
                </a:cubicBezTo>
                <a:lnTo>
                  <a:pt x="0" y="2408974"/>
                </a:lnTo>
                <a:lnTo>
                  <a:pt x="0" y="64633"/>
                </a:lnTo>
                <a:lnTo>
                  <a:pt x="18930" y="18931"/>
                </a:lnTo>
                <a:cubicBezTo>
                  <a:pt x="30627" y="7235"/>
                  <a:pt x="46786" y="0"/>
                  <a:pt x="64634" y="0"/>
                </a:cubicBezTo>
                <a:close/>
              </a:path>
            </a:pathLst>
          </a:cu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DF382E8D-312B-4792-A211-0BDE37F6F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5562" y="262321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5B9BD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36F9B07-02BE-4BD5-BA9D-E91B8A456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8539" y="361268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55291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092E1-A1E5-BB50-02DB-B49D3551C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399AC7-4032-1164-BFB7-13103362A1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83746" y="2429630"/>
            <a:ext cx="5118031" cy="1743495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400" dirty="0"/>
              <a:t>Police received £601,877.23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400" dirty="0"/>
              <a:t>Additional parole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400" dirty="0"/>
              <a:t>an extra 11,000 hours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B59D14-8137-12A4-BB1B-56718FFBC993}"/>
              </a:ext>
            </a:extLst>
          </p:cNvPr>
          <p:cNvSpPr txBox="1"/>
          <p:nvPr/>
        </p:nvSpPr>
        <p:spPr>
          <a:xfrm>
            <a:off x="6961263" y="6059798"/>
            <a:ext cx="5476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Dyfed Powys police and crime commissioner, 2024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0C9AA38-4FAD-7F76-3EB8-1BEB64BB5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5605891"/>
              </p:ext>
            </p:extLst>
          </p:nvPr>
        </p:nvGraphicFramePr>
        <p:xfrm>
          <a:off x="703182" y="845283"/>
          <a:ext cx="4777382" cy="49976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1684">
                  <a:extLst>
                    <a:ext uri="{9D8B030D-6E8A-4147-A177-3AD203B41FA5}">
                      <a16:colId xmlns:a16="http://schemas.microsoft.com/office/drawing/2014/main" val="1587864852"/>
                    </a:ext>
                  </a:extLst>
                </a:gridCol>
                <a:gridCol w="2305698">
                  <a:extLst>
                    <a:ext uri="{9D8B030D-6E8A-4147-A177-3AD203B41FA5}">
                      <a16:colId xmlns:a16="http://schemas.microsoft.com/office/drawing/2014/main" val="908647606"/>
                    </a:ext>
                  </a:extLst>
                </a:gridCol>
              </a:tblGrid>
              <a:tr h="478040">
                <a:tc>
                  <a:txBody>
                    <a:bodyPr/>
                    <a:lstStyle/>
                    <a:p>
                      <a:r>
                        <a:rPr lang="en-GB" sz="2100"/>
                        <a:t>County </a:t>
                      </a:r>
                    </a:p>
                  </a:txBody>
                  <a:tcPr marL="108645" marR="108645" marT="54323" marB="54323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Town/village </a:t>
                      </a:r>
                    </a:p>
                  </a:txBody>
                  <a:tcPr marL="108645" marR="108645" marT="54323" marB="54323"/>
                </a:tc>
                <a:extLst>
                  <a:ext uri="{0D108BD9-81ED-4DB2-BD59-A6C34878D82A}">
                    <a16:rowId xmlns:a16="http://schemas.microsoft.com/office/drawing/2014/main" val="2478733840"/>
                  </a:ext>
                </a:extLst>
              </a:tr>
              <a:tr h="1781785">
                <a:tc>
                  <a:txBody>
                    <a:bodyPr/>
                    <a:lstStyle/>
                    <a:p>
                      <a:r>
                        <a:rPr lang="en-GB" sz="2100"/>
                        <a:t>Carmarthenshire </a:t>
                      </a:r>
                    </a:p>
                  </a:txBody>
                  <a:tcPr marL="108645" marR="108645" marT="54323" marB="54323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Tyisha, Elli, Llanelli Town, Carmarthen Town, and </a:t>
                      </a:r>
                      <a:r>
                        <a:rPr lang="en-GB" sz="2100" dirty="0" err="1"/>
                        <a:t>Ammonford</a:t>
                      </a:r>
                      <a:r>
                        <a:rPr lang="en-GB" sz="2100" dirty="0"/>
                        <a:t> </a:t>
                      </a:r>
                    </a:p>
                  </a:txBody>
                  <a:tcPr marL="108645" marR="108645" marT="54323" marB="54323"/>
                </a:tc>
                <a:extLst>
                  <a:ext uri="{0D108BD9-81ED-4DB2-BD59-A6C34878D82A}">
                    <a16:rowId xmlns:a16="http://schemas.microsoft.com/office/drawing/2014/main" val="1274743654"/>
                  </a:ext>
                </a:extLst>
              </a:tr>
              <a:tr h="803977">
                <a:tc>
                  <a:txBody>
                    <a:bodyPr/>
                    <a:lstStyle/>
                    <a:p>
                      <a:r>
                        <a:rPr lang="en-GB" sz="2100"/>
                        <a:t>Ceredigion </a:t>
                      </a:r>
                    </a:p>
                  </a:txBody>
                  <a:tcPr marL="108645" marR="108645" marT="54323" marB="54323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Aberystwyth, Aberaeron</a:t>
                      </a:r>
                    </a:p>
                  </a:txBody>
                  <a:tcPr marL="108645" marR="108645" marT="54323" marB="54323"/>
                </a:tc>
                <a:extLst>
                  <a:ext uri="{0D108BD9-81ED-4DB2-BD59-A6C34878D82A}">
                    <a16:rowId xmlns:a16="http://schemas.microsoft.com/office/drawing/2014/main" val="299011910"/>
                  </a:ext>
                </a:extLst>
              </a:tr>
              <a:tr h="1129913">
                <a:tc>
                  <a:txBody>
                    <a:bodyPr/>
                    <a:lstStyle/>
                    <a:p>
                      <a:r>
                        <a:rPr lang="en-GB" sz="2100"/>
                        <a:t>Pembrokeshire</a:t>
                      </a:r>
                    </a:p>
                  </a:txBody>
                  <a:tcPr marL="108645" marR="108645" marT="54323" marB="54323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Haverfordwest town and Tenby town</a:t>
                      </a:r>
                    </a:p>
                  </a:txBody>
                  <a:tcPr marL="108645" marR="108645" marT="54323" marB="54323"/>
                </a:tc>
                <a:extLst>
                  <a:ext uri="{0D108BD9-81ED-4DB2-BD59-A6C34878D82A}">
                    <a16:rowId xmlns:a16="http://schemas.microsoft.com/office/drawing/2014/main" val="2196454181"/>
                  </a:ext>
                </a:extLst>
              </a:tr>
              <a:tr h="803977">
                <a:tc>
                  <a:txBody>
                    <a:bodyPr/>
                    <a:lstStyle/>
                    <a:p>
                      <a:r>
                        <a:rPr lang="en-GB" sz="2100"/>
                        <a:t>Powys </a:t>
                      </a:r>
                    </a:p>
                  </a:txBody>
                  <a:tcPr marL="108645" marR="108645" marT="54323" marB="54323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Newton and </a:t>
                      </a:r>
                      <a:r>
                        <a:rPr lang="en-GB" sz="2100" dirty="0" err="1"/>
                        <a:t>breacon</a:t>
                      </a:r>
                      <a:endParaRPr lang="en-GB" sz="2100" dirty="0"/>
                    </a:p>
                  </a:txBody>
                  <a:tcPr marL="108645" marR="108645" marT="54323" marB="54323"/>
                </a:tc>
                <a:extLst>
                  <a:ext uri="{0D108BD9-81ED-4DB2-BD59-A6C34878D82A}">
                    <a16:rowId xmlns:a16="http://schemas.microsoft.com/office/drawing/2014/main" val="4670912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6425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3DA7759-3209-4FE2-96D1-4EEDD81E9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1460DAD-8769-4C9F-9C8C-BB0443909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536" y="5717905"/>
            <a:ext cx="1771609" cy="1140095"/>
          </a:xfrm>
          <a:custGeom>
            <a:avLst/>
            <a:gdLst/>
            <a:ahLst/>
            <a:cxnLst/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FE8BB-AA8C-4E23-F56A-CC089F463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807" y="209826"/>
            <a:ext cx="9795753" cy="22165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problem Orientated-policing </a:t>
            </a: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650B015-1527-7CB8-D98C-96B66DED391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47351" y="2676158"/>
            <a:ext cx="7062460" cy="2264981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B544F-8D4E-9FBB-38F7-64B42328D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69754" y="3013096"/>
            <a:ext cx="6382966" cy="221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Also known as POP</a:t>
            </a:r>
          </a:p>
          <a:p>
            <a:r>
              <a:rPr lang="en-US" dirty="0"/>
              <a:t>Targeted Intervention </a:t>
            </a:r>
          </a:p>
          <a:p>
            <a:r>
              <a:rPr lang="en-US" dirty="0"/>
              <a:t>Sara model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7E6EB9-2CC9-F133-5146-229D6AFF40E3}"/>
              </a:ext>
            </a:extLst>
          </p:cNvPr>
          <p:cNvSpPr txBox="1"/>
          <p:nvPr/>
        </p:nvSpPr>
        <p:spPr>
          <a:xfrm>
            <a:off x="9050435" y="6346006"/>
            <a:ext cx="3221604" cy="47255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/>
              <a:t>Wadley et al, 2023</a:t>
            </a:r>
          </a:p>
        </p:txBody>
      </p:sp>
    </p:spTree>
    <p:extLst>
      <p:ext uri="{BB962C8B-B14F-4D97-AF65-F5344CB8AC3E}">
        <p14:creationId xmlns:p14="http://schemas.microsoft.com/office/powerpoint/2010/main" val="15711053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03458C3-9C48-6C18-3714-D4CFD49B36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4616025"/>
              </p:ext>
            </p:extLst>
          </p:nvPr>
        </p:nvGraphicFramePr>
        <p:xfrm>
          <a:off x="1976067" y="719665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18ED2BE-16EA-A539-DF85-41B40B6F44A7}"/>
              </a:ext>
            </a:extLst>
          </p:cNvPr>
          <p:cNvSpPr txBox="1"/>
          <p:nvPr/>
        </p:nvSpPr>
        <p:spPr>
          <a:xfrm>
            <a:off x="283454" y="404075"/>
            <a:ext cx="338522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Scanning: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Identifying recurring problems of concern to the public and the police.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Identifying the consequences of the problem for the community and the police.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484E43-A328-A7AC-58BE-1AC6055EE848}"/>
              </a:ext>
            </a:extLst>
          </p:cNvPr>
          <p:cNvSpPr txBox="1"/>
          <p:nvPr/>
        </p:nvSpPr>
        <p:spPr>
          <a:xfrm>
            <a:off x="8258784" y="527186"/>
            <a:ext cx="38326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Analysis: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Identifying and understanding the events and conditions that precede and accompany the problem.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Identifying relevant data to be collected.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14B27A-D97A-1332-A67C-6D7E892EFA63}"/>
              </a:ext>
            </a:extLst>
          </p:cNvPr>
          <p:cNvSpPr txBox="1"/>
          <p:nvPr/>
        </p:nvSpPr>
        <p:spPr>
          <a:xfrm>
            <a:off x="8599251" y="3966471"/>
            <a:ext cx="34922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Response: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Brainstorming for new interventions.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Searching for what other communities with similar problems have done.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61B50-9F08-E4B4-B013-6FF72FFA871E}"/>
              </a:ext>
            </a:extLst>
          </p:cNvPr>
          <p:cNvSpPr txBox="1"/>
          <p:nvPr/>
        </p:nvSpPr>
        <p:spPr>
          <a:xfrm>
            <a:off x="437744" y="3843360"/>
            <a:ext cx="34922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Assessment: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Determining whether the plan was implemented (a process evaluation).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Collecting pre and </a:t>
            </a:r>
            <a:r>
              <a:rPr lang="en-GB" sz="1600" b="1" dirty="0" err="1"/>
              <a:t>postresponse</a:t>
            </a:r>
            <a:r>
              <a:rPr lang="en-GB" sz="1600" b="1" dirty="0"/>
              <a:t> qualitative and quantitative data.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945A-093E-401D-46DC-4679ADB256F2}"/>
              </a:ext>
            </a:extLst>
          </p:cNvPr>
          <p:cNvSpPr txBox="1"/>
          <p:nvPr/>
        </p:nvSpPr>
        <p:spPr>
          <a:xfrm>
            <a:off x="7140102" y="6215974"/>
            <a:ext cx="4844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Hinkle e al, 2020</a:t>
            </a:r>
          </a:p>
        </p:txBody>
      </p:sp>
    </p:spTree>
    <p:extLst>
      <p:ext uri="{BB962C8B-B14F-4D97-AF65-F5344CB8AC3E}">
        <p14:creationId xmlns:p14="http://schemas.microsoft.com/office/powerpoint/2010/main" val="5609950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5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1F9BE-6F31-D05C-99CD-C0779D2B2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South Wales Police and POP</a:t>
            </a:r>
          </a:p>
        </p:txBody>
      </p:sp>
      <p:pic>
        <p:nvPicPr>
          <p:cNvPr id="5" name="Content Placeholder 4" descr="A group of green hexagons with text&#10;&#10;Description automatically generated">
            <a:extLst>
              <a:ext uri="{FF2B5EF4-FFF2-40B4-BE49-F238E27FC236}">
                <a16:creationId xmlns:a16="http://schemas.microsoft.com/office/drawing/2014/main" id="{1AA51D53-DE98-3763-AC84-36E2B89742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495680"/>
            <a:ext cx="5181600" cy="3011227"/>
          </a:xfrm>
          <a:prstGeom prst="rect">
            <a:avLst/>
          </a:prstGeom>
        </p:spPr>
      </p:pic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108AB8EF-F1B7-37D7-92DA-1BF422E2C44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41710119"/>
              </p:ext>
            </p:extLst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DDFCF22-62D1-10D8-7F3C-4CB7FE9D9630}"/>
              </a:ext>
            </a:extLst>
          </p:cNvPr>
          <p:cNvSpPr txBox="1"/>
          <p:nvPr/>
        </p:nvSpPr>
        <p:spPr>
          <a:xfrm>
            <a:off x="1100847" y="5846544"/>
            <a:ext cx="4259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South Wales Police, 2021</a:t>
            </a:r>
          </a:p>
          <a:p>
            <a:r>
              <a:rPr lang="en-GB" dirty="0"/>
              <a:t>Gov.uk, 2023</a:t>
            </a:r>
          </a:p>
        </p:txBody>
      </p:sp>
    </p:spTree>
    <p:extLst>
      <p:ext uri="{BB962C8B-B14F-4D97-AF65-F5344CB8AC3E}">
        <p14:creationId xmlns:p14="http://schemas.microsoft.com/office/powerpoint/2010/main" val="351990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DD8C6-1C83-63AE-F877-47580DBBC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The importance of policing strategies and do they work?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21C52-C207-5FEC-708B-55A419B49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Enhances Public safety through</a:t>
            </a:r>
          </a:p>
          <a:p>
            <a:r>
              <a:rPr lang="en-GB" dirty="0"/>
              <a:t>Preventing crime. </a:t>
            </a:r>
          </a:p>
          <a:p>
            <a:r>
              <a:rPr lang="en-GB" dirty="0"/>
              <a:t> Building community trust.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u="sng" dirty="0"/>
              <a:t>Key aim</a:t>
            </a:r>
          </a:p>
          <a:p>
            <a:r>
              <a:rPr lang="en-GB" dirty="0"/>
              <a:t>Fewer victims </a:t>
            </a:r>
          </a:p>
          <a:p>
            <a:r>
              <a:rPr lang="en-GB" dirty="0"/>
              <a:t>Fewer offenders </a:t>
            </a:r>
          </a:p>
          <a:p>
            <a:endParaRPr lang="en-GB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10480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97C78-6AB3-D5FE-EB76-057DA4E7CB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b="1" u="sng" dirty="0"/>
              <a:t>Conclusion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B0EDF8-303D-8BFC-6675-3E63628A2C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70784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90682-A56C-A1F6-F424-FDAFACBB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2FE4B-3EB7-AA49-B2ED-87C31297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800"/>
              <a:t>College of Policing. (2022). Policing strategies. [online] Available at: https://www.college.police.uk/guidance/interventions-reduce-violence-against-women-and-girls-vawg-public-spaces/policing-strategies [Accessed 13 Jan. 2025].</a:t>
            </a:r>
          </a:p>
          <a:p>
            <a:r>
              <a:rPr lang="en-GB" sz="800"/>
              <a:t>Dyfed Powys Police and Crime Commissioner . (2024). Police and Crime Commissioner Secures Home Office Funding to Improve Community Safety through ASB Hotspot Response Fund. [online] Available at: https://www.dyfedpowys-pcc.org.uk/en/news/police-and-crime-commissioner-secures-home-office-funding-to-improve-community-safety-through-asb-hotspot-response-fund/#:~:text=The%20ASB%20Hotspot%20Response%20Fund,18%2C650%20for%20problem%2Dsolving%20efforts. [Accessed 13 Jan. 2025].</a:t>
            </a:r>
          </a:p>
          <a:p>
            <a:r>
              <a:rPr lang="en-GB" sz="800"/>
              <a:t>GOV.UK. (2023). Anti-social behaviour powers: statutory guidance for frontline professionals (accessible). [online] Available at: https://www.gov.uk/government/publications/anti-social-behaviour-crime-and-policing-bill-anti-social-behaviour/anti-social-behaviour-powers-statutory-guidance-for-frontline-professionals-accessible [Accessed 13 Jan. 2025].</a:t>
            </a:r>
          </a:p>
          <a:p>
            <a:r>
              <a:rPr lang="en-GB" sz="800"/>
              <a:t>Hinkle, J.C., Weisburd, D., </a:t>
            </a:r>
            <a:r>
              <a:rPr lang="en-GB" sz="800" err="1"/>
              <a:t>Telep</a:t>
            </a:r>
            <a:r>
              <a:rPr lang="en-GB" sz="800"/>
              <a:t>, C.W. and Petersen, K. (2020). Problem‐oriented Policing for Reducing Crime and disorder: an Updated Systematic Review and Meta‐analysis. Campbell Systematic Reviews, [online] 16(2), pp.1–86. </a:t>
            </a:r>
            <a:r>
              <a:rPr lang="en-GB" sz="800" err="1"/>
              <a:t>doi:https</a:t>
            </a:r>
            <a:r>
              <a:rPr lang="en-GB" sz="800"/>
              <a:t>://doi.org/10.1002/cl2.1089.</a:t>
            </a:r>
          </a:p>
          <a:p>
            <a:r>
              <a:rPr lang="en-GB" sz="800"/>
              <a:t>Home Office (2024). Evaluation report on Grip and bespoke-funded hot spot policing. [online] GOV.UK. Available at: https://www.gov.uk/government/publications/hot-spot-policing-in-england-and-wales-year-ending-march-2022/evaluation-report-on-grip-and-bespoke-funded-hot-spot-policing [Accessed 13 Jan. 2025].</a:t>
            </a:r>
          </a:p>
          <a:p>
            <a:r>
              <a:rPr lang="en-GB" sz="800" err="1"/>
              <a:t>Lazzati</a:t>
            </a:r>
            <a:r>
              <a:rPr lang="en-GB" sz="800"/>
              <a:t>, N. and </a:t>
            </a:r>
            <a:r>
              <a:rPr lang="en-GB" sz="800" err="1"/>
              <a:t>Menichini</a:t>
            </a:r>
            <a:r>
              <a:rPr lang="en-GB" sz="800"/>
              <a:t>, A.A. (2016). Hot Spot Policing: A Study of Place-Based Strategies for Crime Prevention. Southern Economic Journal, 82(3), pp.893–913. </a:t>
            </a:r>
            <a:r>
              <a:rPr lang="en-GB" sz="800" err="1"/>
              <a:t>doi:https</a:t>
            </a:r>
            <a:r>
              <a:rPr lang="en-GB" sz="800"/>
              <a:t>://doi.org/10.1002/soej.12112.</a:t>
            </a:r>
          </a:p>
          <a:p>
            <a:r>
              <a:rPr lang="en-GB" sz="800"/>
              <a:t>National Institute of Justice. (2024). Policing Strategies. [online] Available at: https://nij.ojp.gov/topics/policing/policing-strategies [Accessed 13 Jan. 2025].</a:t>
            </a:r>
          </a:p>
          <a:p>
            <a:r>
              <a:rPr lang="en-GB" sz="800"/>
              <a:t>Reisig, Michael D. (2010). Community and Problem‐Oriented Policing. Crime and Justice, [online] 39(1), pp.1–53. </a:t>
            </a:r>
            <a:r>
              <a:rPr lang="en-GB" sz="800" err="1"/>
              <a:t>doi:https</a:t>
            </a:r>
            <a:r>
              <a:rPr lang="en-GB" sz="800"/>
              <a:t>://doi.org/10.1086/652384.</a:t>
            </a:r>
          </a:p>
          <a:p>
            <a:r>
              <a:rPr lang="en-GB" sz="800"/>
              <a:t>South Wales Police (2021). SOUTH WALES  POLICE &amp; CRIME  PLAN 2021-25 EXECUTIVE SUMMARY. [online] Available at: https://www.apccs.police.uk/media/6362/eng-police-and-crime-plan-2021-25.pdf [Accessed 13 Jan. 2025].</a:t>
            </a:r>
          </a:p>
          <a:p>
            <a:r>
              <a:rPr lang="en-GB" sz="800"/>
              <a:t>Wadley, S., Riley, L. and </a:t>
            </a:r>
            <a:r>
              <a:rPr lang="en-GB" sz="800" err="1"/>
              <a:t>Murria</a:t>
            </a:r>
            <a:r>
              <a:rPr lang="en-GB" sz="800"/>
              <a:t>, S. (2023). Police Problem Solving Models and Theories. 1st ed. Critical Publishing.</a:t>
            </a:r>
          </a:p>
          <a:p>
            <a:r>
              <a:rPr lang="en-GB" sz="800"/>
              <a:t>Weisburd, D. and </a:t>
            </a:r>
            <a:r>
              <a:rPr lang="en-GB" sz="800" err="1"/>
              <a:t>Telep</a:t>
            </a:r>
            <a:r>
              <a:rPr lang="en-GB" sz="800"/>
              <a:t>, C.W. (2014). Hot Spots Policing: What We Know and What We Need to Know. Journal of Contemporary Criminal Justice, [online] 30(2), pp.200–220. </a:t>
            </a:r>
            <a:r>
              <a:rPr lang="en-GB" sz="800" err="1"/>
              <a:t>doi:https</a:t>
            </a:r>
            <a:r>
              <a:rPr lang="en-GB" sz="800"/>
              <a:t>://doi.org/10.1177/1043986214525083.</a:t>
            </a:r>
          </a:p>
          <a:p>
            <a:r>
              <a:rPr lang="en-GB" sz="800"/>
              <a:t>Weisburd, D., WYCKOFF, L.A., READY, J., ECK, J.E., HINKLE, J.C. and GAJEWSKI, F. (2006). Does Crime Just Move around the Corner? A Controlled Study of Spatial Displacement and Diffusion of Crime Control Benefits. Criminology, [online] 44(3), pp.549–592. </a:t>
            </a:r>
            <a:r>
              <a:rPr lang="en-GB" sz="800" err="1"/>
              <a:t>doi:https</a:t>
            </a:r>
            <a:r>
              <a:rPr lang="en-GB" sz="800"/>
              <a:t>://doi.org/10.1111/j.1745-9125.2006.00057.x.</a:t>
            </a:r>
          </a:p>
          <a:p>
            <a:r>
              <a:rPr lang="en-GB" sz="800"/>
              <a:t>Wood, D., Bradshaw, S., Dickens, T., Parker-McLeod, J., Simpson, F. and Weaver, G. (2022). Blackstone’s Handbook For Policing Students 2023. 17th ed. Oxford, England : Oxford </a:t>
            </a:r>
            <a:r>
              <a:rPr lang="en-GB" sz="800" err="1"/>
              <a:t>Univ</a:t>
            </a:r>
            <a:r>
              <a:rPr lang="en-GB" sz="800"/>
              <a:t> Press.</a:t>
            </a:r>
          </a:p>
          <a:p>
            <a:endParaRPr lang="en-GB" sz="80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4473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Sticky notes with question marks">
            <a:extLst>
              <a:ext uri="{FF2B5EF4-FFF2-40B4-BE49-F238E27FC236}">
                <a16:creationId xmlns:a16="http://schemas.microsoft.com/office/drawing/2014/main" id="{9535F8E7-8D31-6099-79D8-898D11DDE1C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0162" b="55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2FB53-1482-4F2F-832C-A9DCE27CD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7192" y="1032483"/>
            <a:ext cx="5037616" cy="29823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46957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106</TotalTime>
  <Words>1047</Words>
  <Application>Microsoft Office PowerPoint</Application>
  <PresentationFormat>Widescreen</PresentationFormat>
  <Paragraphs>100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Century Gothic</vt:lpstr>
      <vt:lpstr>ShapesVTI</vt:lpstr>
      <vt:lpstr>Identify the importance of effective policing strategies in reducing crime </vt:lpstr>
      <vt:lpstr>Introduction </vt:lpstr>
      <vt:lpstr>What to expect </vt:lpstr>
      <vt:lpstr>What is policing strategies </vt:lpstr>
      <vt:lpstr>Hot-spot policing </vt:lpstr>
      <vt:lpstr>Hot-spot policing Dyfed Powys Police </vt:lpstr>
      <vt:lpstr>PowerPoint Presentation</vt:lpstr>
      <vt:lpstr>What is problem Orientated-policing </vt:lpstr>
      <vt:lpstr>PowerPoint Presentation</vt:lpstr>
      <vt:lpstr>South Wales Police and POP</vt:lpstr>
      <vt:lpstr>The importance of policing strategies and do they work? </vt:lpstr>
      <vt:lpstr>Conclusion </vt:lpstr>
      <vt:lpstr>Reference list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Chelsey Poulton (2007838)</dc:creator>
  <cp:lastModifiedBy>Chelsey Poulton (2007838)</cp:lastModifiedBy>
  <cp:revision>1</cp:revision>
  <dcterms:created xsi:type="dcterms:W3CDTF">2025-01-13T19:42:38Z</dcterms:created>
  <dcterms:modified xsi:type="dcterms:W3CDTF">2025-01-13T21:29:11Z</dcterms:modified>
</cp:coreProperties>
</file>