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3"/>
  </p:notesMasterIdLst>
  <p:handoutMasterIdLst>
    <p:handoutMasterId r:id="rId14"/>
  </p:handoutMasterIdLst>
  <p:sldIdLst>
    <p:sldId id="256" r:id="rId5"/>
    <p:sldId id="258" r:id="rId6"/>
    <p:sldId id="276" r:id="rId7"/>
    <p:sldId id="278" r:id="rId8"/>
    <p:sldId id="261" r:id="rId9"/>
    <p:sldId id="262" r:id="rId10"/>
    <p:sldId id="274" r:id="rId11"/>
    <p:sldId id="279" r:id="rId12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4FB753-ED43-D10C-6033-F8AC74FD8557}" v="1" dt="2019-09-27T09:17:19.40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81671"/>
  </p:normalViewPr>
  <p:slideViewPr>
    <p:cSldViewPr snapToGrid="0" snapToObjects="1">
      <p:cViewPr varScale="1">
        <p:scale>
          <a:sx n="86" d="100"/>
          <a:sy n="86" d="100"/>
        </p:scale>
        <p:origin x="873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32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Wallis" userId="S::rachel.wallis@uwtsd.ac.uk::adcac562-1b9c-4c6f-a47a-6cb162b6111e" providerId="AD" clId="Web-{2A4FB753-ED43-D10C-6033-F8AC74FD8557}"/>
    <pc:docChg chg="modSld">
      <pc:chgData name="Rachel Wallis" userId="S::rachel.wallis@uwtsd.ac.uk::adcac562-1b9c-4c6f-a47a-6cb162b6111e" providerId="AD" clId="Web-{2A4FB753-ED43-D10C-6033-F8AC74FD8557}" dt="2019-09-27T09:17:19.409" v="0"/>
      <pc:docMkLst>
        <pc:docMk/>
      </pc:docMkLst>
      <pc:sldChg chg="addSp">
        <pc:chgData name="Rachel Wallis" userId="S::rachel.wallis@uwtsd.ac.uk::adcac562-1b9c-4c6f-a47a-6cb162b6111e" providerId="AD" clId="Web-{2A4FB753-ED43-D10C-6033-F8AC74FD8557}" dt="2019-09-27T09:17:19.409" v="0"/>
        <pc:sldMkLst>
          <pc:docMk/>
          <pc:sldMk cId="1911759956" sldId="256"/>
        </pc:sldMkLst>
        <pc:spChg chg="add">
          <ac:chgData name="Rachel Wallis" userId="S::rachel.wallis@uwtsd.ac.uk::adcac562-1b9c-4c6f-a47a-6cb162b6111e" providerId="AD" clId="Web-{2A4FB753-ED43-D10C-6033-F8AC74FD8557}" dt="2019-09-27T09:17:19.409" v="0"/>
          <ac:spMkLst>
            <pc:docMk/>
            <pc:sldMk cId="1911759956" sldId="256"/>
            <ac:spMk id="2" creationId="{E7D9D702-5198-42C9-8A78-AC7F495C2C3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B8E932-D027-4A1B-A3C6-7CF91EDD533D}" type="doc">
      <dgm:prSet loTypeId="urn:microsoft.com/office/officeart/2016/7/layout/BasicLinearProcessNumbered" loCatId="process" qsTypeId="urn:microsoft.com/office/officeart/2005/8/quickstyle/simple3" qsCatId="simple" csTypeId="urn:microsoft.com/office/officeart/2005/8/colors/accent0_2" csCatId="mainScheme" phldr="1"/>
      <dgm:spPr/>
      <dgm:t>
        <a:bodyPr/>
        <a:lstStyle/>
        <a:p>
          <a:endParaRPr lang="en-US"/>
        </a:p>
      </dgm:t>
    </dgm:pt>
    <dgm:pt modelId="{3E5FAD74-4F84-484C-B64A-35F6266BE42D}">
      <dgm:prSet custT="1"/>
      <dgm:spPr/>
      <dgm:t>
        <a:bodyPr/>
        <a:lstStyle/>
        <a:p>
          <a:r>
            <a:rPr lang="en-GB" sz="1800" dirty="0"/>
            <a:t>Have a clear end point in mind.</a:t>
          </a:r>
          <a:endParaRPr lang="en-US" sz="1800" dirty="0"/>
        </a:p>
      </dgm:t>
    </dgm:pt>
    <dgm:pt modelId="{5E1A7056-C2CD-4041-81CF-4850C5CDF8FC}" type="parTrans" cxnId="{5BF75825-75FF-49DC-8108-E47AAED2E2F9}">
      <dgm:prSet/>
      <dgm:spPr/>
      <dgm:t>
        <a:bodyPr/>
        <a:lstStyle/>
        <a:p>
          <a:endParaRPr lang="en-US"/>
        </a:p>
      </dgm:t>
    </dgm:pt>
    <dgm:pt modelId="{1DCD3E97-0A2E-406E-A185-5C94125FCB39}" type="sibTrans" cxnId="{5BF75825-75FF-49DC-8108-E47AAED2E2F9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D7CD99FA-468A-4F7D-A05E-89A81BD245C3}">
      <dgm:prSet custT="1"/>
      <dgm:spPr/>
      <dgm:t>
        <a:bodyPr/>
        <a:lstStyle/>
        <a:p>
          <a:r>
            <a:rPr lang="en-GB" sz="1800" dirty="0"/>
            <a:t>Always plan a sequence of lessons – this will cut down on your stress in the long run.</a:t>
          </a:r>
          <a:endParaRPr lang="en-US" sz="1800" dirty="0"/>
        </a:p>
      </dgm:t>
    </dgm:pt>
    <dgm:pt modelId="{D65A3F5D-DDD8-4B38-98B7-50B7CEF15778}" type="parTrans" cxnId="{BB5F1408-6DBA-4176-BDA6-B8FE3118F5A7}">
      <dgm:prSet/>
      <dgm:spPr/>
      <dgm:t>
        <a:bodyPr/>
        <a:lstStyle/>
        <a:p>
          <a:endParaRPr lang="en-US"/>
        </a:p>
      </dgm:t>
    </dgm:pt>
    <dgm:pt modelId="{8600187E-012A-4337-A797-6C8554334BF4}" type="sibTrans" cxnId="{BB5F1408-6DBA-4176-BDA6-B8FE3118F5A7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1F44EA75-85A1-47E9-8069-808928A163B3}">
      <dgm:prSet custT="1"/>
      <dgm:spPr/>
      <dgm:t>
        <a:bodyPr/>
        <a:lstStyle/>
        <a:p>
          <a:r>
            <a:rPr lang="en-GB" sz="1800" dirty="0"/>
            <a:t>Be clear about your objectives (as opposed to the activities you will do).</a:t>
          </a:r>
          <a:endParaRPr lang="en-US" sz="1800" dirty="0"/>
        </a:p>
      </dgm:t>
    </dgm:pt>
    <dgm:pt modelId="{FC4F4C77-7915-421A-990D-5803432E6717}" type="parTrans" cxnId="{F343FC95-6340-4CAF-AB9C-14023A2EDA36}">
      <dgm:prSet/>
      <dgm:spPr/>
      <dgm:t>
        <a:bodyPr/>
        <a:lstStyle/>
        <a:p>
          <a:endParaRPr lang="en-US"/>
        </a:p>
      </dgm:t>
    </dgm:pt>
    <dgm:pt modelId="{ECC2CD21-7D0B-4DF0-8290-7D8E3EC38376}" type="sibTrans" cxnId="{F343FC95-6340-4CAF-AB9C-14023A2EDA36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608A23BC-E1C6-44FB-B84F-CE1E64BD8C6A}">
      <dgm:prSet custT="1"/>
      <dgm:spPr/>
      <dgm:t>
        <a:bodyPr/>
        <a:lstStyle/>
        <a:p>
          <a:r>
            <a:rPr lang="en-GB" sz="1800" dirty="0"/>
            <a:t>Consider assessment at the start of the process, then think about activities.</a:t>
          </a:r>
          <a:endParaRPr lang="en-US" sz="1800" dirty="0"/>
        </a:p>
      </dgm:t>
    </dgm:pt>
    <dgm:pt modelId="{88C75E1D-2123-44BE-A254-2A2B31F308CE}" type="parTrans" cxnId="{DDBEE927-2736-4935-876B-3146AEC6FD0C}">
      <dgm:prSet/>
      <dgm:spPr/>
      <dgm:t>
        <a:bodyPr/>
        <a:lstStyle/>
        <a:p>
          <a:endParaRPr lang="en-US"/>
        </a:p>
      </dgm:t>
    </dgm:pt>
    <dgm:pt modelId="{4134D681-26FF-4665-B32D-6E53846E8881}" type="sibTrans" cxnId="{DDBEE927-2736-4935-876B-3146AEC6FD0C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191BC0C8-BFC2-4D56-9AE0-B6D93768F097}" type="pres">
      <dgm:prSet presAssocID="{CDB8E932-D027-4A1B-A3C6-7CF91EDD533D}" presName="Name0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8472053D-E5F8-4F52-A157-D919AF466F1C}" type="pres">
      <dgm:prSet presAssocID="{3E5FAD74-4F84-484C-B64A-35F6266BE42D}" presName="compositeNode" presStyleCnt="0">
        <dgm:presLayoutVars>
          <dgm:bulletEnabled val="1"/>
        </dgm:presLayoutVars>
      </dgm:prSet>
      <dgm:spPr/>
    </dgm:pt>
    <dgm:pt modelId="{554F3D66-319C-475F-8015-196DC3A2B2D7}" type="pres">
      <dgm:prSet presAssocID="{3E5FAD74-4F84-484C-B64A-35F6266BE42D}" presName="bgRect" presStyleLbl="bgAccFollowNode1" presStyleIdx="0" presStyleCnt="4"/>
      <dgm:spPr/>
      <dgm:t>
        <a:bodyPr/>
        <a:lstStyle/>
        <a:p>
          <a:endParaRPr lang="en-GB"/>
        </a:p>
      </dgm:t>
    </dgm:pt>
    <dgm:pt modelId="{21F7D797-969B-497C-85D7-EE26AF554011}" type="pres">
      <dgm:prSet presAssocID="{1DCD3E97-0A2E-406E-A185-5C94125FCB39}" presName="sibTransNodeCircle" presStyleLbl="alignNode1" presStyleIdx="0" presStyleCnt="8">
        <dgm:presLayoutVars>
          <dgm:chMax val="0"/>
          <dgm:bulletEnabled/>
        </dgm:presLayoutVars>
      </dgm:prSet>
      <dgm:spPr/>
      <dgm:t>
        <a:bodyPr/>
        <a:lstStyle/>
        <a:p>
          <a:endParaRPr lang="en-GB"/>
        </a:p>
      </dgm:t>
    </dgm:pt>
    <dgm:pt modelId="{956264C6-1ED2-4788-A556-972FFA1B65D0}" type="pres">
      <dgm:prSet presAssocID="{3E5FAD74-4F84-484C-B64A-35F6266BE42D}" presName="bottomLine" presStyleLbl="alignNode1" presStyleIdx="1" presStyleCnt="8">
        <dgm:presLayoutVars/>
      </dgm:prSet>
      <dgm:spPr/>
    </dgm:pt>
    <dgm:pt modelId="{5CBA4A0A-8A3A-4262-95DE-D124BB0D71D1}" type="pres">
      <dgm:prSet presAssocID="{3E5FAD74-4F84-484C-B64A-35F6266BE42D}" presName="nodeText" presStyleLbl="b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217B4E3-E17F-4082-AA72-819B6510060E}" type="pres">
      <dgm:prSet presAssocID="{1DCD3E97-0A2E-406E-A185-5C94125FCB39}" presName="sibTrans" presStyleCnt="0"/>
      <dgm:spPr/>
    </dgm:pt>
    <dgm:pt modelId="{610AF1CF-2741-4584-A429-DBB218C11754}" type="pres">
      <dgm:prSet presAssocID="{D7CD99FA-468A-4F7D-A05E-89A81BD245C3}" presName="compositeNode" presStyleCnt="0">
        <dgm:presLayoutVars>
          <dgm:bulletEnabled val="1"/>
        </dgm:presLayoutVars>
      </dgm:prSet>
      <dgm:spPr/>
    </dgm:pt>
    <dgm:pt modelId="{78E09E64-E8DD-4205-82C9-AA66776C37C2}" type="pres">
      <dgm:prSet presAssocID="{D7CD99FA-468A-4F7D-A05E-89A81BD245C3}" presName="bgRect" presStyleLbl="bgAccFollowNode1" presStyleIdx="1" presStyleCnt="4"/>
      <dgm:spPr/>
      <dgm:t>
        <a:bodyPr/>
        <a:lstStyle/>
        <a:p>
          <a:endParaRPr lang="en-GB"/>
        </a:p>
      </dgm:t>
    </dgm:pt>
    <dgm:pt modelId="{6B83B67D-5A25-47F9-9683-DE9C46463980}" type="pres">
      <dgm:prSet presAssocID="{8600187E-012A-4337-A797-6C8554334BF4}" presName="sibTransNodeCircle" presStyleLbl="alignNode1" presStyleIdx="2" presStyleCnt="8">
        <dgm:presLayoutVars>
          <dgm:chMax val="0"/>
          <dgm:bulletEnabled/>
        </dgm:presLayoutVars>
      </dgm:prSet>
      <dgm:spPr/>
      <dgm:t>
        <a:bodyPr/>
        <a:lstStyle/>
        <a:p>
          <a:endParaRPr lang="en-GB"/>
        </a:p>
      </dgm:t>
    </dgm:pt>
    <dgm:pt modelId="{EC6A7401-F230-48E1-B460-7D5FF4909C69}" type="pres">
      <dgm:prSet presAssocID="{D7CD99FA-468A-4F7D-A05E-89A81BD245C3}" presName="bottomLine" presStyleLbl="alignNode1" presStyleIdx="3" presStyleCnt="8">
        <dgm:presLayoutVars/>
      </dgm:prSet>
      <dgm:spPr/>
    </dgm:pt>
    <dgm:pt modelId="{4B8F173D-BB62-4991-9AA0-4B2736A3B1B7}" type="pres">
      <dgm:prSet presAssocID="{D7CD99FA-468A-4F7D-A05E-89A81BD245C3}" presName="nodeText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A2DE137-86AE-419C-B13F-3E9ADF0B769F}" type="pres">
      <dgm:prSet presAssocID="{8600187E-012A-4337-A797-6C8554334BF4}" presName="sibTrans" presStyleCnt="0"/>
      <dgm:spPr/>
    </dgm:pt>
    <dgm:pt modelId="{5D02DDE1-E2F0-4FEB-8005-E79AD8E113EF}" type="pres">
      <dgm:prSet presAssocID="{1F44EA75-85A1-47E9-8069-808928A163B3}" presName="compositeNode" presStyleCnt="0">
        <dgm:presLayoutVars>
          <dgm:bulletEnabled val="1"/>
        </dgm:presLayoutVars>
      </dgm:prSet>
      <dgm:spPr/>
    </dgm:pt>
    <dgm:pt modelId="{8C84E112-E889-449A-A1CA-8D112A411CF3}" type="pres">
      <dgm:prSet presAssocID="{1F44EA75-85A1-47E9-8069-808928A163B3}" presName="bgRect" presStyleLbl="bgAccFollowNode1" presStyleIdx="2" presStyleCnt="4"/>
      <dgm:spPr/>
      <dgm:t>
        <a:bodyPr/>
        <a:lstStyle/>
        <a:p>
          <a:endParaRPr lang="en-GB"/>
        </a:p>
      </dgm:t>
    </dgm:pt>
    <dgm:pt modelId="{507D6C08-BE72-4549-8DCD-4AAC5BEE9B46}" type="pres">
      <dgm:prSet presAssocID="{ECC2CD21-7D0B-4DF0-8290-7D8E3EC38376}" presName="sibTransNodeCircle" presStyleLbl="alignNode1" presStyleIdx="4" presStyleCnt="8">
        <dgm:presLayoutVars>
          <dgm:chMax val="0"/>
          <dgm:bulletEnabled/>
        </dgm:presLayoutVars>
      </dgm:prSet>
      <dgm:spPr/>
      <dgm:t>
        <a:bodyPr/>
        <a:lstStyle/>
        <a:p>
          <a:endParaRPr lang="en-GB"/>
        </a:p>
      </dgm:t>
    </dgm:pt>
    <dgm:pt modelId="{337C7DCD-D4B3-4C3B-903F-D3026FAA7F41}" type="pres">
      <dgm:prSet presAssocID="{1F44EA75-85A1-47E9-8069-808928A163B3}" presName="bottomLine" presStyleLbl="alignNode1" presStyleIdx="5" presStyleCnt="8">
        <dgm:presLayoutVars/>
      </dgm:prSet>
      <dgm:spPr/>
    </dgm:pt>
    <dgm:pt modelId="{7557C4F1-937B-4995-94A1-DBB7F1DA9BDF}" type="pres">
      <dgm:prSet presAssocID="{1F44EA75-85A1-47E9-8069-808928A163B3}" presName="nodeText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86BDDEA-075B-4DAD-A461-A3A98D3A3B24}" type="pres">
      <dgm:prSet presAssocID="{ECC2CD21-7D0B-4DF0-8290-7D8E3EC38376}" presName="sibTrans" presStyleCnt="0"/>
      <dgm:spPr/>
    </dgm:pt>
    <dgm:pt modelId="{56FE9E35-5B34-4539-A31C-3D1A450F267E}" type="pres">
      <dgm:prSet presAssocID="{608A23BC-E1C6-44FB-B84F-CE1E64BD8C6A}" presName="compositeNode" presStyleCnt="0">
        <dgm:presLayoutVars>
          <dgm:bulletEnabled val="1"/>
        </dgm:presLayoutVars>
      </dgm:prSet>
      <dgm:spPr/>
    </dgm:pt>
    <dgm:pt modelId="{EEE9B827-C5F1-4B5E-9C92-04EFB925F7A0}" type="pres">
      <dgm:prSet presAssocID="{608A23BC-E1C6-44FB-B84F-CE1E64BD8C6A}" presName="bgRect" presStyleLbl="bgAccFollowNode1" presStyleIdx="3" presStyleCnt="4"/>
      <dgm:spPr/>
      <dgm:t>
        <a:bodyPr/>
        <a:lstStyle/>
        <a:p>
          <a:endParaRPr lang="en-GB"/>
        </a:p>
      </dgm:t>
    </dgm:pt>
    <dgm:pt modelId="{0BF6461B-98C5-4B04-9F1B-C1C17B5EF107}" type="pres">
      <dgm:prSet presAssocID="{4134D681-26FF-4665-B32D-6E53846E8881}" presName="sibTransNodeCircle" presStyleLbl="alignNode1" presStyleIdx="6" presStyleCnt="8">
        <dgm:presLayoutVars>
          <dgm:chMax val="0"/>
          <dgm:bulletEnabled/>
        </dgm:presLayoutVars>
      </dgm:prSet>
      <dgm:spPr/>
      <dgm:t>
        <a:bodyPr/>
        <a:lstStyle/>
        <a:p>
          <a:endParaRPr lang="en-GB"/>
        </a:p>
      </dgm:t>
    </dgm:pt>
    <dgm:pt modelId="{CF1F239A-4FB1-403F-B252-FA852E244821}" type="pres">
      <dgm:prSet presAssocID="{608A23BC-E1C6-44FB-B84F-CE1E64BD8C6A}" presName="bottomLine" presStyleLbl="alignNode1" presStyleIdx="7" presStyleCnt="8">
        <dgm:presLayoutVars/>
      </dgm:prSet>
      <dgm:spPr/>
    </dgm:pt>
    <dgm:pt modelId="{EB661EF1-1396-4B65-B156-C90F11912CB4}" type="pres">
      <dgm:prSet presAssocID="{608A23BC-E1C6-44FB-B84F-CE1E64BD8C6A}" presName="nodeText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B5F1408-6DBA-4176-BDA6-B8FE3118F5A7}" srcId="{CDB8E932-D027-4A1B-A3C6-7CF91EDD533D}" destId="{D7CD99FA-468A-4F7D-A05E-89A81BD245C3}" srcOrd="1" destOrd="0" parTransId="{D65A3F5D-DDD8-4B38-98B7-50B7CEF15778}" sibTransId="{8600187E-012A-4337-A797-6C8554334BF4}"/>
    <dgm:cxn modelId="{364CA91A-2A5A-4E0D-8C3E-FC28020E84CE}" type="presOf" srcId="{8600187E-012A-4337-A797-6C8554334BF4}" destId="{6B83B67D-5A25-47F9-9683-DE9C46463980}" srcOrd="0" destOrd="0" presId="urn:microsoft.com/office/officeart/2016/7/layout/BasicLinearProcessNumbered"/>
    <dgm:cxn modelId="{F343FC95-6340-4CAF-AB9C-14023A2EDA36}" srcId="{CDB8E932-D027-4A1B-A3C6-7CF91EDD533D}" destId="{1F44EA75-85A1-47E9-8069-808928A163B3}" srcOrd="2" destOrd="0" parTransId="{FC4F4C77-7915-421A-990D-5803432E6717}" sibTransId="{ECC2CD21-7D0B-4DF0-8290-7D8E3EC38376}"/>
    <dgm:cxn modelId="{DDBEE927-2736-4935-876B-3146AEC6FD0C}" srcId="{CDB8E932-D027-4A1B-A3C6-7CF91EDD533D}" destId="{608A23BC-E1C6-44FB-B84F-CE1E64BD8C6A}" srcOrd="3" destOrd="0" parTransId="{88C75E1D-2123-44BE-A254-2A2B31F308CE}" sibTransId="{4134D681-26FF-4665-B32D-6E53846E8881}"/>
    <dgm:cxn modelId="{B16A5A7A-2932-4EE4-AB08-9DD059326E5D}" type="presOf" srcId="{ECC2CD21-7D0B-4DF0-8290-7D8E3EC38376}" destId="{507D6C08-BE72-4549-8DCD-4AAC5BEE9B46}" srcOrd="0" destOrd="0" presId="urn:microsoft.com/office/officeart/2016/7/layout/BasicLinearProcessNumbered"/>
    <dgm:cxn modelId="{C8174671-2481-4BF4-A74F-C6BF991D409E}" type="presOf" srcId="{1DCD3E97-0A2E-406E-A185-5C94125FCB39}" destId="{21F7D797-969B-497C-85D7-EE26AF554011}" srcOrd="0" destOrd="0" presId="urn:microsoft.com/office/officeart/2016/7/layout/BasicLinearProcessNumbered"/>
    <dgm:cxn modelId="{360D82D8-4C62-4E3B-BC95-C7319E9EEEE4}" type="presOf" srcId="{CDB8E932-D027-4A1B-A3C6-7CF91EDD533D}" destId="{191BC0C8-BFC2-4D56-9AE0-B6D93768F097}" srcOrd="0" destOrd="0" presId="urn:microsoft.com/office/officeart/2016/7/layout/BasicLinearProcessNumbered"/>
    <dgm:cxn modelId="{398E162C-BC3C-44FA-B94D-E4B5E9518932}" type="presOf" srcId="{608A23BC-E1C6-44FB-B84F-CE1E64BD8C6A}" destId="{EEE9B827-C5F1-4B5E-9C92-04EFB925F7A0}" srcOrd="0" destOrd="0" presId="urn:microsoft.com/office/officeart/2016/7/layout/BasicLinearProcessNumbered"/>
    <dgm:cxn modelId="{5BF75825-75FF-49DC-8108-E47AAED2E2F9}" srcId="{CDB8E932-D027-4A1B-A3C6-7CF91EDD533D}" destId="{3E5FAD74-4F84-484C-B64A-35F6266BE42D}" srcOrd="0" destOrd="0" parTransId="{5E1A7056-C2CD-4041-81CF-4850C5CDF8FC}" sibTransId="{1DCD3E97-0A2E-406E-A185-5C94125FCB39}"/>
    <dgm:cxn modelId="{71D1F789-F84C-4383-9038-9107CC598661}" type="presOf" srcId="{4134D681-26FF-4665-B32D-6E53846E8881}" destId="{0BF6461B-98C5-4B04-9F1B-C1C17B5EF107}" srcOrd="0" destOrd="0" presId="urn:microsoft.com/office/officeart/2016/7/layout/BasicLinearProcessNumbered"/>
    <dgm:cxn modelId="{5A5F45A7-7FE4-43A5-A4AD-5B9F9FEE94F1}" type="presOf" srcId="{3E5FAD74-4F84-484C-B64A-35F6266BE42D}" destId="{5CBA4A0A-8A3A-4262-95DE-D124BB0D71D1}" srcOrd="1" destOrd="0" presId="urn:microsoft.com/office/officeart/2016/7/layout/BasicLinearProcessNumbered"/>
    <dgm:cxn modelId="{6AA654A0-1F7F-41AB-B733-D9A47835E9FB}" type="presOf" srcId="{3E5FAD74-4F84-484C-B64A-35F6266BE42D}" destId="{554F3D66-319C-475F-8015-196DC3A2B2D7}" srcOrd="0" destOrd="0" presId="urn:microsoft.com/office/officeart/2016/7/layout/BasicLinearProcessNumbered"/>
    <dgm:cxn modelId="{D7E0D3CA-F7F9-41C7-BAFC-8DF6FF8AA551}" type="presOf" srcId="{1F44EA75-85A1-47E9-8069-808928A163B3}" destId="{7557C4F1-937B-4995-94A1-DBB7F1DA9BDF}" srcOrd="1" destOrd="0" presId="urn:microsoft.com/office/officeart/2016/7/layout/BasicLinearProcessNumbered"/>
    <dgm:cxn modelId="{9819D497-0C0E-4201-914E-A1FC7AD6FF83}" type="presOf" srcId="{608A23BC-E1C6-44FB-B84F-CE1E64BD8C6A}" destId="{EB661EF1-1396-4B65-B156-C90F11912CB4}" srcOrd="1" destOrd="0" presId="urn:microsoft.com/office/officeart/2016/7/layout/BasicLinearProcessNumbered"/>
    <dgm:cxn modelId="{27D66A34-5255-4357-A774-893768B52487}" type="presOf" srcId="{1F44EA75-85A1-47E9-8069-808928A163B3}" destId="{8C84E112-E889-449A-A1CA-8D112A411CF3}" srcOrd="0" destOrd="0" presId="urn:microsoft.com/office/officeart/2016/7/layout/BasicLinearProcessNumbered"/>
    <dgm:cxn modelId="{9A93B43C-0607-45AC-9877-3F6C3D194FCB}" type="presOf" srcId="{D7CD99FA-468A-4F7D-A05E-89A81BD245C3}" destId="{78E09E64-E8DD-4205-82C9-AA66776C37C2}" srcOrd="0" destOrd="0" presId="urn:microsoft.com/office/officeart/2016/7/layout/BasicLinearProcessNumbered"/>
    <dgm:cxn modelId="{1E0D7477-1DA4-4DE8-B75B-47897DA27E85}" type="presOf" srcId="{D7CD99FA-468A-4F7D-A05E-89A81BD245C3}" destId="{4B8F173D-BB62-4991-9AA0-4B2736A3B1B7}" srcOrd="1" destOrd="0" presId="urn:microsoft.com/office/officeart/2016/7/layout/BasicLinearProcessNumbered"/>
    <dgm:cxn modelId="{CE625A22-FD8C-4DEB-811C-9CCADAE2C029}" type="presParOf" srcId="{191BC0C8-BFC2-4D56-9AE0-B6D93768F097}" destId="{8472053D-E5F8-4F52-A157-D919AF466F1C}" srcOrd="0" destOrd="0" presId="urn:microsoft.com/office/officeart/2016/7/layout/BasicLinearProcessNumbered"/>
    <dgm:cxn modelId="{587C3A5B-F3BD-4C64-ABDB-6C677A75FF07}" type="presParOf" srcId="{8472053D-E5F8-4F52-A157-D919AF466F1C}" destId="{554F3D66-319C-475F-8015-196DC3A2B2D7}" srcOrd="0" destOrd="0" presId="urn:microsoft.com/office/officeart/2016/7/layout/BasicLinearProcessNumbered"/>
    <dgm:cxn modelId="{6DBBE10D-DF75-4979-816F-2F1CD9A03747}" type="presParOf" srcId="{8472053D-E5F8-4F52-A157-D919AF466F1C}" destId="{21F7D797-969B-497C-85D7-EE26AF554011}" srcOrd="1" destOrd="0" presId="urn:microsoft.com/office/officeart/2016/7/layout/BasicLinearProcessNumbered"/>
    <dgm:cxn modelId="{FBB1C8E1-1A55-465D-B20C-9DC3BFDB2E16}" type="presParOf" srcId="{8472053D-E5F8-4F52-A157-D919AF466F1C}" destId="{956264C6-1ED2-4788-A556-972FFA1B65D0}" srcOrd="2" destOrd="0" presId="urn:microsoft.com/office/officeart/2016/7/layout/BasicLinearProcessNumbered"/>
    <dgm:cxn modelId="{FA2D64B4-AC83-4E15-A341-93193956AD77}" type="presParOf" srcId="{8472053D-E5F8-4F52-A157-D919AF466F1C}" destId="{5CBA4A0A-8A3A-4262-95DE-D124BB0D71D1}" srcOrd="3" destOrd="0" presId="urn:microsoft.com/office/officeart/2016/7/layout/BasicLinearProcessNumbered"/>
    <dgm:cxn modelId="{F9091BA2-B2D8-43D9-A6BC-5AE3F4C6A89B}" type="presParOf" srcId="{191BC0C8-BFC2-4D56-9AE0-B6D93768F097}" destId="{F217B4E3-E17F-4082-AA72-819B6510060E}" srcOrd="1" destOrd="0" presId="urn:microsoft.com/office/officeart/2016/7/layout/BasicLinearProcessNumbered"/>
    <dgm:cxn modelId="{6E35B306-A1ED-45A6-853B-D840D4A2F0D9}" type="presParOf" srcId="{191BC0C8-BFC2-4D56-9AE0-B6D93768F097}" destId="{610AF1CF-2741-4584-A429-DBB218C11754}" srcOrd="2" destOrd="0" presId="urn:microsoft.com/office/officeart/2016/7/layout/BasicLinearProcessNumbered"/>
    <dgm:cxn modelId="{638016B3-094A-422A-8018-7A8052B71EC6}" type="presParOf" srcId="{610AF1CF-2741-4584-A429-DBB218C11754}" destId="{78E09E64-E8DD-4205-82C9-AA66776C37C2}" srcOrd="0" destOrd="0" presId="urn:microsoft.com/office/officeart/2016/7/layout/BasicLinearProcessNumbered"/>
    <dgm:cxn modelId="{8AB7F783-7F99-4985-988E-8C59225AD6AB}" type="presParOf" srcId="{610AF1CF-2741-4584-A429-DBB218C11754}" destId="{6B83B67D-5A25-47F9-9683-DE9C46463980}" srcOrd="1" destOrd="0" presId="urn:microsoft.com/office/officeart/2016/7/layout/BasicLinearProcessNumbered"/>
    <dgm:cxn modelId="{FD689DE4-6573-4D64-88AF-FFA4A0F38AC9}" type="presParOf" srcId="{610AF1CF-2741-4584-A429-DBB218C11754}" destId="{EC6A7401-F230-48E1-B460-7D5FF4909C69}" srcOrd="2" destOrd="0" presId="urn:microsoft.com/office/officeart/2016/7/layout/BasicLinearProcessNumbered"/>
    <dgm:cxn modelId="{11A87A62-555C-441F-9503-F182309C7CC3}" type="presParOf" srcId="{610AF1CF-2741-4584-A429-DBB218C11754}" destId="{4B8F173D-BB62-4991-9AA0-4B2736A3B1B7}" srcOrd="3" destOrd="0" presId="urn:microsoft.com/office/officeart/2016/7/layout/BasicLinearProcessNumbered"/>
    <dgm:cxn modelId="{B53C8A2D-B6A6-40EA-9B3C-934359671B83}" type="presParOf" srcId="{191BC0C8-BFC2-4D56-9AE0-B6D93768F097}" destId="{AA2DE137-86AE-419C-B13F-3E9ADF0B769F}" srcOrd="3" destOrd="0" presId="urn:microsoft.com/office/officeart/2016/7/layout/BasicLinearProcessNumbered"/>
    <dgm:cxn modelId="{C6A9CA8A-8ABD-4C03-BEF5-F10B04CB6A2D}" type="presParOf" srcId="{191BC0C8-BFC2-4D56-9AE0-B6D93768F097}" destId="{5D02DDE1-E2F0-4FEB-8005-E79AD8E113EF}" srcOrd="4" destOrd="0" presId="urn:microsoft.com/office/officeart/2016/7/layout/BasicLinearProcessNumbered"/>
    <dgm:cxn modelId="{9A830105-A673-4587-BF05-32C5B197B1D5}" type="presParOf" srcId="{5D02DDE1-E2F0-4FEB-8005-E79AD8E113EF}" destId="{8C84E112-E889-449A-A1CA-8D112A411CF3}" srcOrd="0" destOrd="0" presId="urn:microsoft.com/office/officeart/2016/7/layout/BasicLinearProcessNumbered"/>
    <dgm:cxn modelId="{B2AF1C2E-E021-4315-A09C-D42A5998372C}" type="presParOf" srcId="{5D02DDE1-E2F0-4FEB-8005-E79AD8E113EF}" destId="{507D6C08-BE72-4549-8DCD-4AAC5BEE9B46}" srcOrd="1" destOrd="0" presId="urn:microsoft.com/office/officeart/2016/7/layout/BasicLinearProcessNumbered"/>
    <dgm:cxn modelId="{06702F79-542B-440E-A77F-E08B076C9A9E}" type="presParOf" srcId="{5D02DDE1-E2F0-4FEB-8005-E79AD8E113EF}" destId="{337C7DCD-D4B3-4C3B-903F-D3026FAA7F41}" srcOrd="2" destOrd="0" presId="urn:microsoft.com/office/officeart/2016/7/layout/BasicLinearProcessNumbered"/>
    <dgm:cxn modelId="{B274C694-6A92-4A12-947A-35914C295176}" type="presParOf" srcId="{5D02DDE1-E2F0-4FEB-8005-E79AD8E113EF}" destId="{7557C4F1-937B-4995-94A1-DBB7F1DA9BDF}" srcOrd="3" destOrd="0" presId="urn:microsoft.com/office/officeart/2016/7/layout/BasicLinearProcessNumbered"/>
    <dgm:cxn modelId="{F572B0B7-8611-43E2-A41C-F309D054103A}" type="presParOf" srcId="{191BC0C8-BFC2-4D56-9AE0-B6D93768F097}" destId="{B86BDDEA-075B-4DAD-A461-A3A98D3A3B24}" srcOrd="5" destOrd="0" presId="urn:microsoft.com/office/officeart/2016/7/layout/BasicLinearProcessNumbered"/>
    <dgm:cxn modelId="{0855A165-42BF-4888-9AE9-39CEB8306C11}" type="presParOf" srcId="{191BC0C8-BFC2-4D56-9AE0-B6D93768F097}" destId="{56FE9E35-5B34-4539-A31C-3D1A450F267E}" srcOrd="6" destOrd="0" presId="urn:microsoft.com/office/officeart/2016/7/layout/BasicLinearProcessNumbered"/>
    <dgm:cxn modelId="{3471A45A-5882-462E-BA27-6D1FF13721ED}" type="presParOf" srcId="{56FE9E35-5B34-4539-A31C-3D1A450F267E}" destId="{EEE9B827-C5F1-4B5E-9C92-04EFB925F7A0}" srcOrd="0" destOrd="0" presId="urn:microsoft.com/office/officeart/2016/7/layout/BasicLinearProcessNumbered"/>
    <dgm:cxn modelId="{DB3945D4-A96E-420F-98B9-6E540B243067}" type="presParOf" srcId="{56FE9E35-5B34-4539-A31C-3D1A450F267E}" destId="{0BF6461B-98C5-4B04-9F1B-C1C17B5EF107}" srcOrd="1" destOrd="0" presId="urn:microsoft.com/office/officeart/2016/7/layout/BasicLinearProcessNumbered"/>
    <dgm:cxn modelId="{C8040743-F613-4514-9EB7-F509906BA7EC}" type="presParOf" srcId="{56FE9E35-5B34-4539-A31C-3D1A450F267E}" destId="{CF1F239A-4FB1-403F-B252-FA852E244821}" srcOrd="2" destOrd="0" presId="urn:microsoft.com/office/officeart/2016/7/layout/BasicLinearProcessNumbered"/>
    <dgm:cxn modelId="{47CC3E9E-14C4-4991-A0D2-C126CD609B4E}" type="presParOf" srcId="{56FE9E35-5B34-4539-A31C-3D1A450F267E}" destId="{EB661EF1-1396-4B65-B156-C90F11912CB4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4F3D66-319C-475F-8015-196DC3A2B2D7}">
      <dsp:nvSpPr>
        <dsp:cNvPr id="0" name=""/>
        <dsp:cNvSpPr/>
      </dsp:nvSpPr>
      <dsp:spPr>
        <a:xfrm>
          <a:off x="2569" y="374130"/>
          <a:ext cx="2038459" cy="2853842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926" tIns="330200" rIns="158926" bIns="33020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Have a clear end point in mind.</a:t>
          </a:r>
          <a:endParaRPr lang="en-US" sz="1800" kern="1200" dirty="0"/>
        </a:p>
      </dsp:txBody>
      <dsp:txXfrm>
        <a:off x="2569" y="1458590"/>
        <a:ext cx="2038459" cy="1712305"/>
      </dsp:txXfrm>
    </dsp:sp>
    <dsp:sp modelId="{21F7D797-969B-497C-85D7-EE26AF554011}">
      <dsp:nvSpPr>
        <dsp:cNvPr id="0" name=""/>
        <dsp:cNvSpPr/>
      </dsp:nvSpPr>
      <dsp:spPr>
        <a:xfrm>
          <a:off x="593722" y="659514"/>
          <a:ext cx="856152" cy="856152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6749" tIns="12700" rIns="66749" bIns="1270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100" kern="1200"/>
            <a:t>1</a:t>
          </a:r>
        </a:p>
      </dsp:txBody>
      <dsp:txXfrm>
        <a:off x="719103" y="784895"/>
        <a:ext cx="605390" cy="605390"/>
      </dsp:txXfrm>
    </dsp:sp>
    <dsp:sp modelId="{956264C6-1ED2-4788-A556-972FFA1B65D0}">
      <dsp:nvSpPr>
        <dsp:cNvPr id="0" name=""/>
        <dsp:cNvSpPr/>
      </dsp:nvSpPr>
      <dsp:spPr>
        <a:xfrm>
          <a:off x="2569" y="3227900"/>
          <a:ext cx="2038459" cy="72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8E09E64-E8DD-4205-82C9-AA66776C37C2}">
      <dsp:nvSpPr>
        <dsp:cNvPr id="0" name=""/>
        <dsp:cNvSpPr/>
      </dsp:nvSpPr>
      <dsp:spPr>
        <a:xfrm>
          <a:off x="2244874" y="374130"/>
          <a:ext cx="2038459" cy="2853842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926" tIns="330200" rIns="158926" bIns="33020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Always plan a sequence of lessons – this will cut down on your stress in the long run.</a:t>
          </a:r>
          <a:endParaRPr lang="en-US" sz="1800" kern="1200" dirty="0"/>
        </a:p>
      </dsp:txBody>
      <dsp:txXfrm>
        <a:off x="2244874" y="1458590"/>
        <a:ext cx="2038459" cy="1712305"/>
      </dsp:txXfrm>
    </dsp:sp>
    <dsp:sp modelId="{6B83B67D-5A25-47F9-9683-DE9C46463980}">
      <dsp:nvSpPr>
        <dsp:cNvPr id="0" name=""/>
        <dsp:cNvSpPr/>
      </dsp:nvSpPr>
      <dsp:spPr>
        <a:xfrm>
          <a:off x="2836027" y="659514"/>
          <a:ext cx="856152" cy="856152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6749" tIns="12700" rIns="66749" bIns="1270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100" kern="1200"/>
            <a:t>2</a:t>
          </a:r>
        </a:p>
      </dsp:txBody>
      <dsp:txXfrm>
        <a:off x="2961408" y="784895"/>
        <a:ext cx="605390" cy="605390"/>
      </dsp:txXfrm>
    </dsp:sp>
    <dsp:sp modelId="{EC6A7401-F230-48E1-B460-7D5FF4909C69}">
      <dsp:nvSpPr>
        <dsp:cNvPr id="0" name=""/>
        <dsp:cNvSpPr/>
      </dsp:nvSpPr>
      <dsp:spPr>
        <a:xfrm>
          <a:off x="2244874" y="3227900"/>
          <a:ext cx="2038459" cy="72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C84E112-E889-449A-A1CA-8D112A411CF3}">
      <dsp:nvSpPr>
        <dsp:cNvPr id="0" name=""/>
        <dsp:cNvSpPr/>
      </dsp:nvSpPr>
      <dsp:spPr>
        <a:xfrm>
          <a:off x="4487179" y="374130"/>
          <a:ext cx="2038459" cy="2853842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926" tIns="330200" rIns="158926" bIns="33020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Be clear about your objectives (as opposed to the activities you will do).</a:t>
          </a:r>
          <a:endParaRPr lang="en-US" sz="1800" kern="1200" dirty="0"/>
        </a:p>
      </dsp:txBody>
      <dsp:txXfrm>
        <a:off x="4487179" y="1458590"/>
        <a:ext cx="2038459" cy="1712305"/>
      </dsp:txXfrm>
    </dsp:sp>
    <dsp:sp modelId="{507D6C08-BE72-4549-8DCD-4AAC5BEE9B46}">
      <dsp:nvSpPr>
        <dsp:cNvPr id="0" name=""/>
        <dsp:cNvSpPr/>
      </dsp:nvSpPr>
      <dsp:spPr>
        <a:xfrm>
          <a:off x="5078332" y="659514"/>
          <a:ext cx="856152" cy="856152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6749" tIns="12700" rIns="66749" bIns="1270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100" kern="1200"/>
            <a:t>3</a:t>
          </a:r>
        </a:p>
      </dsp:txBody>
      <dsp:txXfrm>
        <a:off x="5203713" y="784895"/>
        <a:ext cx="605390" cy="605390"/>
      </dsp:txXfrm>
    </dsp:sp>
    <dsp:sp modelId="{337C7DCD-D4B3-4C3B-903F-D3026FAA7F41}">
      <dsp:nvSpPr>
        <dsp:cNvPr id="0" name=""/>
        <dsp:cNvSpPr/>
      </dsp:nvSpPr>
      <dsp:spPr>
        <a:xfrm>
          <a:off x="4487179" y="3227900"/>
          <a:ext cx="2038459" cy="72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EE9B827-C5F1-4B5E-9C92-04EFB925F7A0}">
      <dsp:nvSpPr>
        <dsp:cNvPr id="0" name=""/>
        <dsp:cNvSpPr/>
      </dsp:nvSpPr>
      <dsp:spPr>
        <a:xfrm>
          <a:off x="6729484" y="374130"/>
          <a:ext cx="2038459" cy="2853842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926" tIns="330200" rIns="158926" bIns="33020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Consider assessment at the start of the process, then think about activities.</a:t>
          </a:r>
          <a:endParaRPr lang="en-US" sz="1800" kern="1200" dirty="0"/>
        </a:p>
      </dsp:txBody>
      <dsp:txXfrm>
        <a:off x="6729484" y="1458590"/>
        <a:ext cx="2038459" cy="1712305"/>
      </dsp:txXfrm>
    </dsp:sp>
    <dsp:sp modelId="{0BF6461B-98C5-4B04-9F1B-C1C17B5EF107}">
      <dsp:nvSpPr>
        <dsp:cNvPr id="0" name=""/>
        <dsp:cNvSpPr/>
      </dsp:nvSpPr>
      <dsp:spPr>
        <a:xfrm>
          <a:off x="7320637" y="659514"/>
          <a:ext cx="856152" cy="856152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6749" tIns="12700" rIns="66749" bIns="1270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100" kern="1200"/>
            <a:t>4</a:t>
          </a:r>
        </a:p>
      </dsp:txBody>
      <dsp:txXfrm>
        <a:off x="7446018" y="784895"/>
        <a:ext cx="605390" cy="605390"/>
      </dsp:txXfrm>
    </dsp:sp>
    <dsp:sp modelId="{CF1F239A-4FB1-403F-B252-FA852E244821}">
      <dsp:nvSpPr>
        <dsp:cNvPr id="0" name=""/>
        <dsp:cNvSpPr/>
      </dsp:nvSpPr>
      <dsp:spPr>
        <a:xfrm>
          <a:off x="6729484" y="3227900"/>
          <a:ext cx="2038459" cy="72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 xmlns="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58B31BE8-D175-470D-82C5-680CCA304FBE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5993994-BA1A-4BF1-A71A-B5507AE111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8666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89353" tIns="44677" rIns="89353" bIns="44677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353" tIns="44677" rIns="89353" bIns="44677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353" tIns="44677" rIns="89353" bIns="44677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353" tIns="44677" rIns="89353" bIns="44677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8"/>
            <a:ext cx="2889938" cy="489373"/>
          </a:xfrm>
          <a:prstGeom prst="rect">
            <a:avLst/>
          </a:prstGeom>
        </p:spPr>
        <p:txBody>
          <a:bodyPr vert="horz" lIns="89353" tIns="44677" rIns="89353" bIns="44677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353" tIns="44677" rIns="89353" bIns="44677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Tudalen</a:t>
            </a:r>
            <a:r>
              <a:rPr lang="en-GB" baseline="0" dirty="0" smtClean="0"/>
              <a:t> 4 </a:t>
            </a:r>
            <a:r>
              <a:rPr lang="en-GB" baseline="0" dirty="0" err="1" smtClean="0"/>
              <a:t>o’r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Canllaw</a:t>
            </a:r>
            <a:r>
              <a:rPr lang="en-GB" baseline="0" dirty="0" smtClean="0"/>
              <a:t> PAP (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gael</a:t>
            </a:r>
            <a:r>
              <a:rPr lang="en-GB" baseline="0" dirty="0" smtClean="0"/>
              <a:t> o </a:t>
            </a:r>
            <a:r>
              <a:rPr lang="en-GB" baseline="0" dirty="0" err="1" smtClean="0"/>
              <a:t>dan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adran</a:t>
            </a:r>
            <a:r>
              <a:rPr lang="en-GB" baseline="0" dirty="0" smtClean="0"/>
              <a:t> PAP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Moodle)</a:t>
            </a:r>
          </a:p>
          <a:p>
            <a:endParaRPr lang="en-GB" baseline="0" dirty="0" smtClean="0"/>
          </a:p>
          <a:p>
            <a:r>
              <a:rPr lang="en-GB" b="1" u="sng" baseline="0" dirty="0" err="1" smtClean="0"/>
              <a:t>Sylwch</a:t>
            </a:r>
            <a:endParaRPr lang="en-GB" b="1" u="sng" baseline="0" dirty="0" smtClean="0"/>
          </a:p>
          <a:p>
            <a:r>
              <a:rPr lang="en-GB" baseline="0" dirty="0" err="1" smtClean="0"/>
              <a:t>Mae’r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canllaw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hefyd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dweud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canlynol</a:t>
            </a:r>
            <a:r>
              <a:rPr lang="en-GB" baseline="0" dirty="0" smtClean="0"/>
              <a:t>:</a:t>
            </a:r>
          </a:p>
          <a:p>
            <a:pPr defTabSz="893535">
              <a:defRPr/>
            </a:pPr>
            <a:r>
              <a:rPr lang="cy-GB" b="1" dirty="0"/>
              <a:t>Cynllunio i Gyfoethogi’r Ddarpariaeth</a:t>
            </a:r>
            <a:r>
              <a:rPr lang="cy-GB" dirty="0"/>
              <a:t>: Tra yn Y Cyfnod Sylfaen, dylai darpar athrawon ddefnyddio ffurflen y brifysgol i nodi gweithgareddau cyfoethogi a chynnwys amcanion dysgu pan yn briodol.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Page 4 of the PTE Guidance handbook</a:t>
            </a:r>
            <a:r>
              <a:rPr lang="en-GB" baseline="0" dirty="0" smtClean="0"/>
              <a:t> (available under the PTE section on Moodle).</a:t>
            </a:r>
          </a:p>
          <a:p>
            <a:endParaRPr lang="en-GB" baseline="0" dirty="0" smtClean="0"/>
          </a:p>
          <a:p>
            <a:r>
              <a:rPr lang="en-GB" b="1" u="sng" baseline="0" dirty="0" smtClean="0"/>
              <a:t>Please note</a:t>
            </a:r>
          </a:p>
          <a:p>
            <a:r>
              <a:rPr lang="en-GB" baseline="0" dirty="0" smtClean="0"/>
              <a:t>The guidance also states the following:</a:t>
            </a:r>
          </a:p>
          <a:p>
            <a:pPr defTabSz="893535">
              <a:defRPr/>
            </a:pPr>
            <a:r>
              <a:rPr lang="en-GB" b="1" dirty="0"/>
              <a:t>Planning for enhanced provision</a:t>
            </a:r>
            <a:r>
              <a:rPr lang="en-GB" dirty="0"/>
              <a:t>: Student teachers in the Foundation Phase should complete the boxes in the University form for planned enhanced activities and include learning objectives where appropriate.</a:t>
            </a:r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6393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507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3535">
              <a:defRPr/>
            </a:pPr>
            <a:r>
              <a:rPr lang="en-GB" dirty="0" smtClean="0"/>
              <a:t>‘Given the importance of objectives in bringing focus, discipline, and measurability to a lesson, it’s important to think about what makes an objective useful and effective’ (Lemov, 2010)</a:t>
            </a:r>
            <a:endParaRPr 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2542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7500" y="447188"/>
            <a:ext cx="7928999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4034" y="2222287"/>
            <a:ext cx="7915931" cy="363651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>
                <a:solidFill>
                  <a:prstClr val="white"/>
                </a:solidFill>
              </a:rPr>
              <a:pPr/>
              <a:t>1/23/2020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>
                <a:solidFill>
                  <a:srgbClr val="8664B0"/>
                </a:solidFill>
              </a:rPr>
              <a:pPr/>
              <a:t>‹#›</a:t>
            </a:fld>
            <a:endParaRPr lang="en-US" dirty="0">
              <a:solidFill>
                <a:srgbClr val="8664B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5301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343955" y="448702"/>
            <a:ext cx="437881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 err="1" smtClean="0">
                <a:solidFill>
                  <a:schemeClr val="bg1"/>
                </a:solidFill>
              </a:rPr>
              <a:t>Cynllunio</a:t>
            </a:r>
            <a:endParaRPr lang="en-GB" sz="4400" b="1" dirty="0" smtClean="0">
              <a:solidFill>
                <a:schemeClr val="bg1"/>
              </a:solidFill>
            </a:endParaRPr>
          </a:p>
          <a:p>
            <a:pPr algn="ctr"/>
            <a:r>
              <a:rPr lang="en-GB" sz="4400" b="1" dirty="0" smtClean="0">
                <a:solidFill>
                  <a:schemeClr val="bg1"/>
                </a:solidFill>
              </a:rPr>
              <a:t>Planning</a:t>
            </a:r>
            <a:endParaRPr lang="en-GB" sz="4400" b="1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343955" y="4443211"/>
            <a:ext cx="43788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bg1"/>
                </a:solidFill>
              </a:rPr>
              <a:t>2</a:t>
            </a:r>
            <a:r>
              <a:rPr lang="en-GB" sz="3600" b="1" dirty="0" smtClean="0">
                <a:solidFill>
                  <a:schemeClr val="bg1"/>
                </a:solidFill>
              </a:rPr>
              <a:t>4.01.20</a:t>
            </a:r>
            <a:endParaRPr lang="en-GB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123443"/>
            <a:ext cx="7886700" cy="1325563"/>
          </a:xfrm>
        </p:spPr>
        <p:txBody>
          <a:bodyPr>
            <a:normAutofit/>
          </a:bodyPr>
          <a:lstStyle/>
          <a:p>
            <a:r>
              <a:rPr lang="en-GB" sz="3600" b="1" dirty="0" err="1" smtClean="0"/>
              <a:t>Ffocws</a:t>
            </a:r>
            <a:r>
              <a:rPr lang="en-GB" sz="3600" b="1" dirty="0" smtClean="0"/>
              <a:t> ac Amcanion </a:t>
            </a:r>
            <a:r>
              <a:rPr lang="en-GB" sz="3600" b="1" dirty="0" err="1" smtClean="0"/>
              <a:t>Dysgu’r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sesiwn</a:t>
            </a:r>
            <a:r>
              <a:rPr lang="en-GB" sz="3600" b="1" dirty="0" smtClean="0"/>
              <a:t/>
            </a:r>
            <a:br>
              <a:rPr lang="en-GB" sz="3600" b="1" dirty="0" smtClean="0"/>
            </a:br>
            <a:r>
              <a:rPr lang="en-GB" sz="3600" b="1" dirty="0" smtClean="0"/>
              <a:t>Session focus and Learning Objectives</a:t>
            </a:r>
            <a:endParaRPr lang="en-GB" sz="3600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1" y="1449006"/>
            <a:ext cx="3868340" cy="41146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u="sng" dirty="0" err="1" smtClean="0"/>
              <a:t>Ffocws</a:t>
            </a:r>
            <a:r>
              <a:rPr lang="en-GB" sz="2000" u="sng" dirty="0" smtClean="0"/>
              <a:t> </a:t>
            </a:r>
            <a:r>
              <a:rPr lang="en-GB" sz="2000" u="sng" dirty="0" err="1" smtClean="0"/>
              <a:t>Gwers</a:t>
            </a:r>
            <a:endParaRPr lang="en-GB" sz="2000" u="sng" dirty="0" smtClean="0"/>
          </a:p>
          <a:p>
            <a:r>
              <a:rPr lang="en-GB" sz="2000" dirty="0" smtClean="0"/>
              <a:t>Y broses </a:t>
            </a:r>
            <a:r>
              <a:rPr lang="en-GB" sz="2000" dirty="0" err="1" smtClean="0"/>
              <a:t>cynllunio</a:t>
            </a:r>
            <a:r>
              <a:rPr lang="en-GB" sz="2000" dirty="0" smtClean="0"/>
              <a:t>: Cam 1</a:t>
            </a:r>
          </a:p>
          <a:p>
            <a:pPr marL="0" indent="0">
              <a:buNone/>
            </a:pPr>
            <a:endParaRPr lang="en-GB" sz="2000" u="sng" dirty="0" smtClean="0"/>
          </a:p>
          <a:p>
            <a:pPr marL="0" indent="0">
              <a:buNone/>
            </a:pPr>
            <a:r>
              <a:rPr lang="en-GB" sz="2000" u="sng" dirty="0" smtClean="0"/>
              <a:t>Amcanion </a:t>
            </a:r>
            <a:r>
              <a:rPr lang="en-GB" sz="2000" u="sng" dirty="0" err="1" smtClean="0"/>
              <a:t>Dysgu</a:t>
            </a:r>
            <a:endParaRPr lang="en-GB" sz="2000" u="sng" dirty="0" smtClean="0"/>
          </a:p>
          <a:p>
            <a:pPr marL="0" indent="0">
              <a:buNone/>
            </a:pPr>
            <a:r>
              <a:rPr lang="en-GB" sz="2000" dirty="0" err="1" smtClean="0"/>
              <a:t>Byddwch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 smtClean="0"/>
              <a:t> </a:t>
            </a:r>
            <a:r>
              <a:rPr lang="en-GB" sz="2000" dirty="0" err="1" smtClean="0"/>
              <a:t>dysgu</a:t>
            </a:r>
            <a:r>
              <a:rPr lang="en-GB" sz="2000" dirty="0" smtClean="0"/>
              <a:t> i:</a:t>
            </a:r>
          </a:p>
          <a:p>
            <a:r>
              <a:rPr lang="en-GB" sz="2000" dirty="0" err="1" smtClean="0"/>
              <a:t>Wybod</a:t>
            </a:r>
            <a:r>
              <a:rPr lang="en-GB" sz="2000" dirty="0" smtClean="0"/>
              <a:t> a </a:t>
            </a:r>
            <a:r>
              <a:rPr lang="en-GB" sz="2000" dirty="0" err="1" smtClean="0"/>
              <a:t>deall</a:t>
            </a:r>
            <a:r>
              <a:rPr lang="en-GB" sz="2000" dirty="0" smtClean="0"/>
              <a:t> </a:t>
            </a:r>
            <a:r>
              <a:rPr lang="en-GB" sz="2000" dirty="0" err="1" smtClean="0"/>
              <a:t>rhai</a:t>
            </a:r>
            <a:r>
              <a:rPr lang="en-GB" sz="2000" dirty="0" smtClean="0"/>
              <a:t> </a:t>
            </a:r>
            <a:r>
              <a:rPr lang="en-GB" sz="2000" dirty="0" err="1" smtClean="0"/>
              <a:t>elfennau</a:t>
            </a:r>
            <a:r>
              <a:rPr lang="en-GB" sz="2000" dirty="0" smtClean="0"/>
              <a:t> </a:t>
            </a:r>
            <a:r>
              <a:rPr lang="en-GB" sz="2000" dirty="0" err="1" smtClean="0"/>
              <a:t>allweddol</a:t>
            </a:r>
            <a:r>
              <a:rPr lang="en-GB" sz="2000" dirty="0" smtClean="0"/>
              <a:t> </a:t>
            </a:r>
            <a:r>
              <a:rPr lang="en-GB" sz="2000" dirty="0" err="1" smtClean="0"/>
              <a:t>ar</a:t>
            </a:r>
            <a:r>
              <a:rPr lang="en-GB" sz="2000" dirty="0" smtClean="0"/>
              <a:t> </a:t>
            </a:r>
            <a:r>
              <a:rPr lang="en-GB" sz="2000" dirty="0" err="1" smtClean="0"/>
              <a:t>gyfer</a:t>
            </a:r>
            <a:r>
              <a:rPr lang="en-GB" sz="2000" dirty="0" smtClean="0"/>
              <a:t> </a:t>
            </a:r>
            <a:r>
              <a:rPr lang="en-GB" sz="2000" dirty="0" err="1" smtClean="0"/>
              <a:t>cynllunio</a:t>
            </a:r>
            <a:endParaRPr lang="en-GB" sz="2000" dirty="0"/>
          </a:p>
          <a:p>
            <a:r>
              <a:rPr lang="en-GB" sz="2000" dirty="0" err="1" smtClean="0"/>
              <a:t>Greu</a:t>
            </a:r>
            <a:r>
              <a:rPr lang="en-GB" sz="2000" dirty="0" smtClean="0"/>
              <a:t> </a:t>
            </a:r>
            <a:r>
              <a:rPr lang="en-GB" sz="2000" dirty="0" err="1" smtClean="0"/>
              <a:t>cynllun</a:t>
            </a:r>
            <a:r>
              <a:rPr lang="en-GB" sz="2000" dirty="0" smtClean="0"/>
              <a:t> </a:t>
            </a:r>
            <a:r>
              <a:rPr lang="en-GB" sz="2000" dirty="0" err="1" smtClean="0"/>
              <a:t>eich</a:t>
            </a:r>
            <a:r>
              <a:rPr lang="en-GB" sz="2000" dirty="0" smtClean="0"/>
              <a:t> </a:t>
            </a:r>
            <a:r>
              <a:rPr lang="en-GB" sz="2000" dirty="0" err="1" smtClean="0"/>
              <a:t>hunain</a:t>
            </a:r>
            <a:r>
              <a:rPr lang="en-GB" sz="2000" dirty="0" smtClean="0"/>
              <a:t> </a:t>
            </a:r>
            <a:r>
              <a:rPr lang="en-GB" sz="2000" dirty="0" err="1" smtClean="0"/>
              <a:t>gan</a:t>
            </a:r>
            <a:r>
              <a:rPr lang="en-GB" sz="2000" dirty="0" smtClean="0"/>
              <a:t> </a:t>
            </a:r>
            <a:r>
              <a:rPr lang="en-GB" sz="2000" dirty="0" err="1" smtClean="0"/>
              <a:t>ddefnyddio</a:t>
            </a:r>
            <a:r>
              <a:rPr lang="en-GB" sz="2000" dirty="0" smtClean="0"/>
              <a:t> </a:t>
            </a:r>
            <a:r>
              <a:rPr lang="en-GB" sz="2000" dirty="0" err="1" smtClean="0"/>
              <a:t>Templed</a:t>
            </a:r>
            <a:r>
              <a:rPr lang="en-GB" sz="2000" dirty="0" smtClean="0"/>
              <a:t> </a:t>
            </a:r>
            <a:r>
              <a:rPr lang="en-GB" sz="2000" dirty="0" err="1" smtClean="0"/>
              <a:t>Cynllunio</a:t>
            </a:r>
            <a:r>
              <a:rPr lang="en-GB" sz="2000" dirty="0" smtClean="0"/>
              <a:t> PDPA</a:t>
            </a:r>
            <a:endParaRPr lang="en-GB" sz="2000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4589676" y="1449005"/>
            <a:ext cx="3887391" cy="4114667"/>
          </a:xfrm>
        </p:spPr>
        <p:txBody>
          <a:bodyPr>
            <a:normAutofit/>
          </a:bodyPr>
          <a:lstStyle/>
          <a:p>
            <a:pPr marL="0" lvl="0" indent="0" fontAlgn="t">
              <a:buNone/>
            </a:pPr>
            <a:r>
              <a:rPr lang="en-GB" sz="2000" u="sng" dirty="0" smtClean="0">
                <a:solidFill>
                  <a:prstClr val="black"/>
                </a:solidFill>
              </a:rPr>
              <a:t>Lesson Focus</a:t>
            </a:r>
            <a:endParaRPr lang="en-GB" sz="2000" dirty="0">
              <a:solidFill>
                <a:prstClr val="black"/>
              </a:solidFill>
            </a:endParaRPr>
          </a:p>
          <a:p>
            <a:pPr lvl="0" fontAlgn="t"/>
            <a:r>
              <a:rPr lang="en-GB" sz="2000" dirty="0">
                <a:solidFill>
                  <a:prstClr val="black"/>
                </a:solidFill>
              </a:rPr>
              <a:t>T</a:t>
            </a:r>
            <a:r>
              <a:rPr lang="en-GB" sz="2000" dirty="0" smtClean="0">
                <a:solidFill>
                  <a:prstClr val="black"/>
                </a:solidFill>
              </a:rPr>
              <a:t>he </a:t>
            </a:r>
            <a:r>
              <a:rPr lang="en-GB" sz="2000" dirty="0">
                <a:solidFill>
                  <a:prstClr val="black"/>
                </a:solidFill>
              </a:rPr>
              <a:t>planning </a:t>
            </a:r>
            <a:r>
              <a:rPr lang="en-GB" sz="2000" dirty="0" smtClean="0">
                <a:solidFill>
                  <a:prstClr val="black"/>
                </a:solidFill>
              </a:rPr>
              <a:t>process: Step 1</a:t>
            </a:r>
          </a:p>
          <a:p>
            <a:pPr marL="0" lvl="0" indent="0" fontAlgn="t">
              <a:buNone/>
            </a:pPr>
            <a:endParaRPr lang="en-GB" sz="2000" u="sng" dirty="0">
              <a:solidFill>
                <a:prstClr val="black"/>
              </a:solidFill>
            </a:endParaRPr>
          </a:p>
          <a:p>
            <a:pPr marL="0" lvl="0" indent="0" fontAlgn="t">
              <a:buNone/>
            </a:pPr>
            <a:r>
              <a:rPr lang="en-GB" sz="2000" u="sng" dirty="0" smtClean="0">
                <a:solidFill>
                  <a:prstClr val="black"/>
                </a:solidFill>
              </a:rPr>
              <a:t>Learning Objectives</a:t>
            </a:r>
          </a:p>
          <a:p>
            <a:pPr marL="0" lvl="0" indent="0" fontAlgn="t">
              <a:buNone/>
            </a:pPr>
            <a:r>
              <a:rPr lang="en-GB" sz="2000" dirty="0" smtClean="0">
                <a:solidFill>
                  <a:prstClr val="black"/>
                </a:solidFill>
              </a:rPr>
              <a:t>You will learn to:</a:t>
            </a:r>
            <a:endParaRPr lang="en-GB" sz="2000" dirty="0">
              <a:solidFill>
                <a:prstClr val="black"/>
              </a:solidFill>
            </a:endParaRPr>
          </a:p>
          <a:p>
            <a:pPr lvl="0"/>
            <a:r>
              <a:rPr lang="en-GB" sz="2000" dirty="0"/>
              <a:t>Know and understand </a:t>
            </a:r>
            <a:r>
              <a:rPr lang="en-GB" sz="2000" dirty="0" smtClean="0"/>
              <a:t>some</a:t>
            </a:r>
            <a:r>
              <a:rPr lang="en-GB" sz="2000" dirty="0" smtClean="0"/>
              <a:t> </a:t>
            </a:r>
            <a:r>
              <a:rPr lang="en-GB" sz="2000" dirty="0"/>
              <a:t>key components in </a:t>
            </a:r>
            <a:r>
              <a:rPr lang="en-GB" sz="2000" dirty="0" smtClean="0"/>
              <a:t>planning</a:t>
            </a:r>
            <a:endParaRPr lang="en-GB" sz="2000" dirty="0"/>
          </a:p>
          <a:p>
            <a:pPr lvl="0"/>
            <a:r>
              <a:rPr lang="en-GB" sz="2000" dirty="0" smtClean="0"/>
              <a:t>Create </a:t>
            </a:r>
            <a:r>
              <a:rPr lang="en-GB" sz="2000" dirty="0" smtClean="0"/>
              <a:t>your </a:t>
            </a:r>
            <a:r>
              <a:rPr lang="en-GB" sz="2000" dirty="0"/>
              <a:t>own </a:t>
            </a:r>
            <a:r>
              <a:rPr lang="en-GB" sz="2000" dirty="0" smtClean="0"/>
              <a:t>plan </a:t>
            </a:r>
            <a:r>
              <a:rPr lang="en-GB" sz="2000" dirty="0" smtClean="0"/>
              <a:t>using the APLP Planning Template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1721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519"/>
            <a:ext cx="7886700" cy="1325563"/>
          </a:xfrm>
        </p:spPr>
        <p:txBody>
          <a:bodyPr/>
          <a:lstStyle/>
          <a:p>
            <a:r>
              <a:rPr lang="en-GB" b="1" dirty="0" err="1" smtClean="0"/>
              <a:t>Gofynion</a:t>
            </a:r>
            <a:r>
              <a:rPr lang="en-GB" b="1" dirty="0" smtClean="0"/>
              <a:t> </a:t>
            </a:r>
            <a:r>
              <a:rPr lang="en-GB" b="1" dirty="0" err="1" smtClean="0"/>
              <a:t>cynllunio</a:t>
            </a:r>
            <a:r>
              <a:rPr lang="en-GB" b="1" dirty="0" smtClean="0"/>
              <a:t> PAP</a:t>
            </a:r>
            <a:br>
              <a:rPr lang="en-GB" b="1" dirty="0" smtClean="0"/>
            </a:br>
            <a:r>
              <a:rPr lang="en-GB" b="1" dirty="0" smtClean="0"/>
              <a:t>PTE planning requirements</a:t>
            </a:r>
            <a:endParaRPr lang="en-GB" b="1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157656" y="1324907"/>
            <a:ext cx="4357194" cy="4351338"/>
          </a:xfrm>
        </p:spPr>
        <p:txBody>
          <a:bodyPr>
            <a:normAutofit lnSpcReduction="10000"/>
          </a:bodyPr>
          <a:lstStyle/>
          <a:p>
            <a:pPr lvl="0"/>
            <a:r>
              <a:rPr lang="cy-GB" b="1" dirty="0"/>
              <a:t>Cynlluniau, gwerthusiadau a dadansoddiadau adfyfyriol dyddiol:</a:t>
            </a:r>
            <a:r>
              <a:rPr lang="cy-GB" dirty="0"/>
              <a:t> Dylid llunio cynlluniau ar gyfer pob sesiwn addysgu gan ddilyn fformat y Brifysgol; dylid gwerthuso’r profiad dysgu </a:t>
            </a:r>
            <a:r>
              <a:rPr lang="cy-GB" dirty="0" smtClean="0"/>
              <a:t>cyn </a:t>
            </a:r>
            <a:r>
              <a:rPr lang="cy-GB" dirty="0"/>
              <a:t>gynted ag y bo modd ar ôl pob gwers/sesiwn gan ddefnyddio fformat y Brifysgol </a:t>
            </a:r>
            <a:endParaRPr lang="cy-GB" dirty="0" smtClean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4629149" y="1324907"/>
            <a:ext cx="4357195" cy="4351338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Lesson plans, evaluations and reflective analyses: </a:t>
            </a:r>
            <a:r>
              <a:rPr lang="en-GB" dirty="0"/>
              <a:t>Plans should be prepared for each teaching session following the University format; the learning experience should be evaluated as soon as possible after each lesson/session using the University </a:t>
            </a:r>
            <a:r>
              <a:rPr lang="en-GB" dirty="0" smtClean="0"/>
              <a:t>format…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164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28650" y="2520"/>
            <a:ext cx="7886700" cy="1325563"/>
          </a:xfrm>
        </p:spPr>
        <p:txBody>
          <a:bodyPr/>
          <a:lstStyle/>
          <a:p>
            <a:r>
              <a:rPr lang="en-GB" b="1" dirty="0" smtClean="0"/>
              <a:t>Beth </a:t>
            </a:r>
            <a:r>
              <a:rPr lang="en-GB" b="1" dirty="0" err="1" smtClean="0"/>
              <a:t>yw</a:t>
            </a:r>
            <a:r>
              <a:rPr lang="en-GB" b="1" dirty="0" smtClean="0"/>
              <a:t> </a:t>
            </a:r>
            <a:r>
              <a:rPr lang="en-GB" b="1" dirty="0" err="1" smtClean="0"/>
              <a:t>cynllunio</a:t>
            </a:r>
            <a:r>
              <a:rPr lang="en-GB" b="1" dirty="0" smtClean="0"/>
              <a:t>?</a:t>
            </a:r>
            <a:br>
              <a:rPr lang="en-GB" b="1" dirty="0" smtClean="0"/>
            </a:br>
            <a:r>
              <a:rPr lang="en-GB" b="1" dirty="0" smtClean="0"/>
              <a:t>What is planning?</a:t>
            </a:r>
            <a:endParaRPr lang="en-GB" b="1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25669" y="1328083"/>
            <a:ext cx="4089181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Y broses o </a:t>
            </a:r>
            <a:r>
              <a:rPr lang="en-GB" dirty="0" err="1"/>
              <a:t>benderfynu</a:t>
            </a:r>
            <a:r>
              <a:rPr lang="en-GB" dirty="0"/>
              <a:t> </a:t>
            </a:r>
            <a:r>
              <a:rPr lang="en-GB" b="1" u="sng" dirty="0" err="1"/>
              <a:t>beth</a:t>
            </a:r>
            <a:r>
              <a:rPr lang="en-GB" dirty="0"/>
              <a:t> </a:t>
            </a:r>
            <a:r>
              <a:rPr lang="en-GB" dirty="0" err="1"/>
              <a:t>fyddwch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 smtClean="0"/>
              <a:t>addysgu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b="1" u="sng" dirty="0" err="1"/>
              <a:t>sut</a:t>
            </a:r>
            <a:r>
              <a:rPr lang="en-GB" dirty="0"/>
              <a:t> y </a:t>
            </a:r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 smtClean="0"/>
              <a:t>addysgu</a:t>
            </a:r>
            <a:r>
              <a:rPr lang="en-GB" dirty="0"/>
              <a:t>.</a:t>
            </a:r>
          </a:p>
          <a:p>
            <a:r>
              <a:rPr lang="en-GB" dirty="0"/>
              <a:t>Gall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dymor</a:t>
            </a:r>
            <a:r>
              <a:rPr lang="en-GB" dirty="0"/>
              <a:t> </a:t>
            </a:r>
            <a:r>
              <a:rPr lang="en-GB" dirty="0" err="1"/>
              <a:t>hir</a:t>
            </a:r>
            <a:r>
              <a:rPr lang="en-GB" dirty="0"/>
              <a:t> (</a:t>
            </a:r>
            <a:r>
              <a:rPr lang="en-GB" dirty="0" err="1"/>
              <a:t>blwyddyn</a:t>
            </a:r>
            <a:r>
              <a:rPr lang="en-GB" dirty="0"/>
              <a:t>?), </a:t>
            </a:r>
            <a:r>
              <a:rPr lang="en-GB" dirty="0" err="1"/>
              <a:t>Tymor</a:t>
            </a:r>
            <a:r>
              <a:rPr lang="en-GB" dirty="0"/>
              <a:t> </a:t>
            </a:r>
            <a:r>
              <a:rPr lang="en-GB" dirty="0" err="1"/>
              <a:t>canolig</a:t>
            </a:r>
            <a:r>
              <a:rPr lang="en-GB" dirty="0"/>
              <a:t> / </a:t>
            </a:r>
            <a:r>
              <a:rPr lang="en-GB" dirty="0" err="1"/>
              <a:t>canol</a:t>
            </a:r>
            <a:r>
              <a:rPr lang="en-GB" dirty="0"/>
              <a:t> (</a:t>
            </a:r>
            <a:r>
              <a:rPr lang="en-GB" dirty="0" err="1"/>
              <a:t>modiwl</a:t>
            </a:r>
            <a:r>
              <a:rPr lang="en-GB" dirty="0"/>
              <a:t> / </a:t>
            </a:r>
            <a:r>
              <a:rPr lang="en-GB" dirty="0" err="1"/>
              <a:t>uned</a:t>
            </a:r>
            <a:r>
              <a:rPr lang="en-GB" dirty="0"/>
              <a:t> </a:t>
            </a:r>
            <a:r>
              <a:rPr lang="en-GB" dirty="0" err="1"/>
              <a:t>waith</a:t>
            </a:r>
            <a:r>
              <a:rPr lang="en-GB" dirty="0"/>
              <a:t>)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dymor</a:t>
            </a:r>
            <a:r>
              <a:rPr lang="en-GB" dirty="0"/>
              <a:t> </a:t>
            </a:r>
            <a:r>
              <a:rPr lang="en-GB" dirty="0" err="1"/>
              <a:t>byr</a:t>
            </a:r>
            <a:r>
              <a:rPr lang="en-GB" dirty="0"/>
              <a:t> (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 smtClean="0"/>
              <a:t>gwers</a:t>
            </a:r>
            <a:r>
              <a:rPr lang="en-GB" dirty="0" smtClean="0"/>
              <a:t>/</a:t>
            </a:r>
            <a:r>
              <a:rPr lang="en-GB" dirty="0" err="1" smtClean="0"/>
              <a:t>sesiwn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wybod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union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 smtClean="0"/>
              <a:t>fydd</a:t>
            </a:r>
            <a:r>
              <a:rPr lang="en-GB" dirty="0" smtClean="0"/>
              <a:t> </a:t>
            </a:r>
            <a:r>
              <a:rPr lang="en-GB" dirty="0" err="1" smtClean="0"/>
              <a:t>ffocws</a:t>
            </a:r>
            <a:r>
              <a:rPr lang="en-GB" dirty="0" smtClean="0"/>
              <a:t> </a:t>
            </a:r>
            <a:r>
              <a:rPr lang="en-GB" dirty="0" err="1" smtClean="0"/>
              <a:t>gwers</a:t>
            </a:r>
            <a:r>
              <a:rPr lang="en-GB" dirty="0" smtClean="0"/>
              <a:t>/</a:t>
            </a:r>
            <a:r>
              <a:rPr lang="en-GB" dirty="0" err="1" smtClean="0"/>
              <a:t>sesiwn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chi am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gyflawni</a:t>
            </a:r>
            <a:r>
              <a:rPr lang="en-GB" dirty="0"/>
              <a:t>.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amcan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b="1" dirty="0">
                <a:solidFill>
                  <a:srgbClr val="FF0000"/>
                </a:solidFill>
              </a:rPr>
              <a:t>NOD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4629150" y="1331862"/>
            <a:ext cx="3886200" cy="4351338"/>
          </a:xfrm>
        </p:spPr>
        <p:txBody>
          <a:bodyPr>
            <a:normAutofit fontScale="92500" lnSpcReduction="20000"/>
          </a:bodyPr>
          <a:lstStyle/>
          <a:p>
            <a:pPr marL="257175" indent="-257175"/>
            <a:r>
              <a:rPr lang="en-GB" dirty="0">
                <a:latin typeface="Calibri" panose="020F0502020204030204" pitchFamily="34" charset="0"/>
              </a:rPr>
              <a:t>Process of deciding </a:t>
            </a:r>
            <a:r>
              <a:rPr lang="en-GB" b="1" u="sng" dirty="0">
                <a:latin typeface="Calibri" panose="020F0502020204030204" pitchFamily="34" charset="0"/>
              </a:rPr>
              <a:t>what</a:t>
            </a:r>
            <a:r>
              <a:rPr lang="en-GB" dirty="0">
                <a:latin typeface="Calibri" panose="020F0502020204030204" pitchFamily="34" charset="0"/>
              </a:rPr>
              <a:t> you will teach and </a:t>
            </a:r>
            <a:r>
              <a:rPr lang="en-GB" b="1" u="sng" dirty="0">
                <a:latin typeface="Calibri" panose="020F0502020204030204" pitchFamily="34" charset="0"/>
              </a:rPr>
              <a:t>how</a:t>
            </a:r>
            <a:r>
              <a:rPr lang="en-GB" dirty="0">
                <a:latin typeface="Calibri" panose="020F0502020204030204" pitchFamily="34" charset="0"/>
              </a:rPr>
              <a:t> you will teach it.</a:t>
            </a:r>
          </a:p>
          <a:p>
            <a:pPr marL="257175" indent="-257175"/>
            <a:r>
              <a:rPr lang="en-GB" dirty="0">
                <a:latin typeface="Calibri" panose="020F0502020204030204" pitchFamily="34" charset="0"/>
              </a:rPr>
              <a:t>Can be long term (a year?), medium/mid term (a module/unit of work) or short term (a </a:t>
            </a:r>
            <a:r>
              <a:rPr lang="en-GB" dirty="0" smtClean="0">
                <a:latin typeface="Calibri" panose="020F0502020204030204" pitchFamily="34" charset="0"/>
              </a:rPr>
              <a:t>lesson/session </a:t>
            </a:r>
            <a:r>
              <a:rPr lang="en-GB" dirty="0">
                <a:latin typeface="Calibri" panose="020F0502020204030204" pitchFamily="34" charset="0"/>
              </a:rPr>
              <a:t>plan) </a:t>
            </a:r>
          </a:p>
          <a:p>
            <a:pPr marL="257175" indent="-257175"/>
            <a:r>
              <a:rPr lang="en-GB" dirty="0">
                <a:latin typeface="Calibri" panose="020F0502020204030204" pitchFamily="34" charset="0"/>
              </a:rPr>
              <a:t>You need to know exactly what a </a:t>
            </a:r>
            <a:r>
              <a:rPr lang="en-GB" dirty="0" smtClean="0">
                <a:latin typeface="Calibri" panose="020F0502020204030204" pitchFamily="34" charset="0"/>
              </a:rPr>
              <a:t>lesson/session </a:t>
            </a:r>
            <a:r>
              <a:rPr lang="en-GB" dirty="0">
                <a:latin typeface="Calibri" panose="020F0502020204030204" pitchFamily="34" charset="0"/>
              </a:rPr>
              <a:t>is going to be about and what you want to achieve.  The learning objective is the </a:t>
            </a:r>
            <a:r>
              <a:rPr lang="en-GB" b="1" dirty="0">
                <a:solidFill>
                  <a:srgbClr val="FF0000"/>
                </a:solidFill>
                <a:latin typeface="Calibri" panose="020F0502020204030204" pitchFamily="34" charset="0"/>
              </a:rPr>
              <a:t>GOAL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9767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Mewn</a:t>
            </a:r>
            <a:r>
              <a:rPr lang="en-GB" b="1" dirty="0" smtClean="0"/>
              <a:t> </a:t>
            </a:r>
            <a:r>
              <a:rPr lang="en-GB" b="1" dirty="0" err="1" smtClean="0"/>
              <a:t>geiriau</a:t>
            </a:r>
            <a:r>
              <a:rPr lang="en-GB" b="1" dirty="0" smtClean="0"/>
              <a:t> </a:t>
            </a:r>
            <a:r>
              <a:rPr lang="en-GB" b="1" dirty="0" err="1" smtClean="0"/>
              <a:t>eraill</a:t>
            </a:r>
            <a:r>
              <a:rPr lang="en-GB" b="1" dirty="0" smtClean="0"/>
              <a:t>…</a:t>
            </a:r>
            <a:br>
              <a:rPr lang="en-GB" b="1" dirty="0" smtClean="0"/>
            </a:br>
            <a:r>
              <a:rPr lang="en-GB" b="1" dirty="0" smtClean="0"/>
              <a:t>In </a:t>
            </a:r>
            <a:r>
              <a:rPr lang="en-GB" b="1" dirty="0"/>
              <a:t>other words…</a:t>
            </a:r>
          </a:p>
        </p:txBody>
      </p:sp>
      <p:graphicFrame>
        <p:nvGraphicFramePr>
          <p:cNvPr id="6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0727290"/>
              </p:ext>
            </p:extLst>
          </p:nvPr>
        </p:nvGraphicFramePr>
        <p:xfrm>
          <a:off x="180303" y="1690689"/>
          <a:ext cx="8770513" cy="36021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34945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0"/>
            <a:ext cx="7886700" cy="1325563"/>
          </a:xfrm>
        </p:spPr>
        <p:txBody>
          <a:bodyPr/>
          <a:lstStyle/>
          <a:p>
            <a:r>
              <a:rPr lang="en-GB" b="1" dirty="0" smtClean="0"/>
              <a:t>Amcanion </a:t>
            </a:r>
            <a:r>
              <a:rPr lang="en-GB" b="1" dirty="0" err="1" smtClean="0"/>
              <a:t>dysgu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Learning objectives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8013" y="1325563"/>
            <a:ext cx="4303987" cy="4351338"/>
          </a:xfrm>
        </p:spPr>
        <p:txBody>
          <a:bodyPr>
            <a:normAutofit/>
          </a:bodyPr>
          <a:lstStyle/>
          <a:p>
            <a:r>
              <a:rPr lang="en-GB" sz="2400" b="1" dirty="0"/>
              <a:t>Mae Lemov </a:t>
            </a:r>
            <a:r>
              <a:rPr lang="en-GB" sz="2400" b="1" dirty="0" err="1"/>
              <a:t>yn</a:t>
            </a:r>
            <a:r>
              <a:rPr lang="en-GB" sz="2400" b="1" dirty="0"/>
              <a:t> </a:t>
            </a:r>
            <a:r>
              <a:rPr lang="en-GB" sz="2400" b="1" dirty="0" err="1"/>
              <a:t>argymell</a:t>
            </a:r>
            <a:r>
              <a:rPr lang="en-GB" sz="2400" b="1" dirty="0"/>
              <a:t> 4 </a:t>
            </a:r>
            <a:r>
              <a:rPr lang="en-GB" sz="2400" b="1" dirty="0" smtClean="0"/>
              <a:t>M </a:t>
            </a:r>
            <a:r>
              <a:rPr lang="en-GB" sz="2400" b="1" dirty="0"/>
              <a:t>Todd McKee:</a:t>
            </a:r>
          </a:p>
          <a:p>
            <a:r>
              <a:rPr lang="en-GB" sz="2400" dirty="0"/>
              <a:t>Mae </a:t>
            </a:r>
            <a:r>
              <a:rPr lang="en-GB" sz="2400" dirty="0" err="1"/>
              <a:t>angen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chi </a:t>
            </a:r>
            <a:r>
              <a:rPr lang="en-GB" sz="2400" dirty="0" err="1"/>
              <a:t>wneud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amcanion</a:t>
            </a:r>
            <a:r>
              <a:rPr lang="en-GB" sz="2400" dirty="0"/>
              <a:t> </a:t>
            </a:r>
            <a:r>
              <a:rPr lang="en-GB" sz="2400" b="1" dirty="0"/>
              <a:t>YN </a:t>
            </a:r>
            <a:r>
              <a:rPr lang="en-GB" sz="2400" b="1" dirty="0" smtClean="0"/>
              <a:t>HYDRIN (MANAGEABLE), </a:t>
            </a:r>
            <a:r>
              <a:rPr lang="en-GB" sz="2400" b="1" dirty="0"/>
              <a:t>MESUROL, A WNAED YN GYNTAF </a:t>
            </a:r>
            <a:r>
              <a:rPr lang="en-GB" sz="2400" dirty="0"/>
              <a:t>(</a:t>
            </a:r>
            <a:r>
              <a:rPr lang="en-GB" sz="2400" dirty="0" err="1"/>
              <a:t>h.y</a:t>
            </a:r>
            <a:r>
              <a:rPr lang="en-GB" sz="2400" dirty="0"/>
              <a:t>. </a:t>
            </a:r>
            <a:r>
              <a:rPr lang="en-GB" sz="2400" dirty="0" err="1"/>
              <a:t>dylent</a:t>
            </a:r>
            <a:r>
              <a:rPr lang="en-GB" sz="2400" dirty="0"/>
              <a:t> </a:t>
            </a:r>
            <a:r>
              <a:rPr lang="en-GB" sz="2400" dirty="0" err="1"/>
              <a:t>arwain</a:t>
            </a:r>
            <a:r>
              <a:rPr lang="en-GB" sz="2400" dirty="0"/>
              <a:t> </a:t>
            </a:r>
            <a:r>
              <a:rPr lang="en-GB" sz="2400" dirty="0" err="1"/>
              <a:t>gweithgareddau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hytrach</a:t>
            </a:r>
            <a:r>
              <a:rPr lang="en-GB" sz="2400" dirty="0"/>
              <a:t> </a:t>
            </a:r>
            <a:r>
              <a:rPr lang="en-GB" sz="2400" dirty="0" err="1"/>
              <a:t>na'u</a:t>
            </a:r>
            <a:r>
              <a:rPr lang="en-GB" sz="2400" dirty="0"/>
              <a:t> </a:t>
            </a:r>
            <a:r>
              <a:rPr lang="en-GB" sz="2400" dirty="0" err="1"/>
              <a:t>cyfiawnhau</a:t>
            </a:r>
            <a:r>
              <a:rPr lang="en-GB" sz="2400" dirty="0"/>
              <a:t>) </a:t>
            </a:r>
            <a:r>
              <a:rPr lang="en-GB" sz="2400" dirty="0" smtClean="0"/>
              <a:t>a </a:t>
            </a:r>
            <a:r>
              <a:rPr lang="en-GB" sz="2400" b="1" dirty="0"/>
              <a:t>MWYAF PWYSIG</a:t>
            </a:r>
            <a:r>
              <a:rPr lang="en-GB" sz="2400" dirty="0"/>
              <a:t> (</a:t>
            </a:r>
            <a:r>
              <a:rPr lang="en-GB" sz="2400" dirty="0" err="1"/>
              <a:t>dylent</a:t>
            </a:r>
            <a:r>
              <a:rPr lang="en-GB" sz="2400" dirty="0"/>
              <a:t> </a:t>
            </a:r>
            <a:r>
              <a:rPr lang="en-GB" sz="2400" dirty="0" err="1"/>
              <a:t>ganolbwyntio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</a:t>
            </a:r>
            <a:r>
              <a:rPr lang="en-GB" sz="2400" dirty="0" err="1"/>
              <a:t>hyn</a:t>
            </a:r>
            <a:r>
              <a:rPr lang="en-GB" sz="2400" dirty="0"/>
              <a:t> y </a:t>
            </a:r>
            <a:r>
              <a:rPr lang="en-GB" sz="2400" dirty="0" err="1"/>
              <a:t>bydd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angen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ddisgyblion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lwyddo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dyfodol</a:t>
            </a:r>
            <a:r>
              <a:rPr lang="en-GB" sz="2400" dirty="0"/>
              <a:t>).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28695" y="1325563"/>
            <a:ext cx="3886200" cy="4208134"/>
          </a:xfrm>
        </p:spPr>
        <p:txBody>
          <a:bodyPr>
            <a:normAutofit/>
          </a:bodyPr>
          <a:lstStyle/>
          <a:p>
            <a:r>
              <a:rPr lang="en-GB" sz="2400" b="1" dirty="0"/>
              <a:t>Lemov recommends Todd McKee’s 4 Ms</a:t>
            </a:r>
            <a:r>
              <a:rPr lang="en-GB" sz="2400" b="1" dirty="0" smtClean="0"/>
              <a:t>:</a:t>
            </a:r>
            <a:endParaRPr lang="en-GB" sz="2400" dirty="0" smtClean="0"/>
          </a:p>
          <a:p>
            <a:pPr lvl="0"/>
            <a:r>
              <a:rPr lang="en-GB" sz="2400" dirty="0" smtClean="0"/>
              <a:t>You </a:t>
            </a:r>
            <a:r>
              <a:rPr lang="en-GB" sz="2400" dirty="0"/>
              <a:t>need to make your objectives </a:t>
            </a:r>
            <a:r>
              <a:rPr lang="en-GB" sz="2400" b="1" dirty="0"/>
              <a:t>MANAGEABLE, MEASURABLE, MADE FIRST </a:t>
            </a:r>
            <a:r>
              <a:rPr lang="en-GB" sz="2400" dirty="0"/>
              <a:t>(i.e. they should guide activities rather than justifying them) &amp; </a:t>
            </a:r>
            <a:r>
              <a:rPr lang="en-GB" sz="2400" b="1" dirty="0"/>
              <a:t>MOST IMPORTANT </a:t>
            </a:r>
            <a:r>
              <a:rPr lang="en-GB" sz="2400" dirty="0"/>
              <a:t>(they should focus on what pupils will need to succeed in their future).</a:t>
            </a:r>
            <a:endParaRPr lang="en-US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4291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8285"/>
            <a:ext cx="7886700" cy="1325563"/>
          </a:xfrm>
        </p:spPr>
        <p:txBody>
          <a:bodyPr>
            <a:normAutofit/>
          </a:bodyPr>
          <a:lstStyle/>
          <a:p>
            <a:r>
              <a:rPr lang="en-GB" sz="3600" b="1" dirty="0" err="1" smtClean="0"/>
              <a:t>Gweithgaredd</a:t>
            </a:r>
            <a:r>
              <a:rPr lang="en-GB" sz="3600" b="1" dirty="0" smtClean="0"/>
              <a:t> (</a:t>
            </a:r>
            <a:r>
              <a:rPr lang="en-GB" sz="3600" b="1" dirty="0" err="1" smtClean="0"/>
              <a:t>Pontio</a:t>
            </a:r>
            <a:r>
              <a:rPr lang="en-GB" sz="3600" b="1" dirty="0" smtClean="0"/>
              <a:t>)</a:t>
            </a:r>
            <a:r>
              <a:rPr lang="en-GB" sz="3600" b="1" dirty="0" smtClean="0"/>
              <a:t/>
            </a:r>
            <a:br>
              <a:rPr lang="en-GB" sz="3600" b="1" dirty="0" smtClean="0"/>
            </a:br>
            <a:r>
              <a:rPr lang="en-GB" sz="3600" b="1" dirty="0" smtClean="0"/>
              <a:t>Activity (Bridging)</a:t>
            </a:r>
            <a:endParaRPr lang="en-GB" sz="3600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28650" y="1356439"/>
            <a:ext cx="38862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 smtClean="0"/>
              <a:t>Gweithiwch</a:t>
            </a:r>
            <a:r>
              <a:rPr lang="en-GB" dirty="0" smtClean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 o </a:t>
            </a:r>
            <a:r>
              <a:rPr lang="en-GB" dirty="0" smtClean="0"/>
              <a:t>4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err="1"/>
              <a:t>Defnyddiwch</a:t>
            </a:r>
            <a:r>
              <a:rPr lang="en-GB" dirty="0"/>
              <a:t> </a:t>
            </a:r>
            <a:r>
              <a:rPr lang="en-GB" dirty="0" err="1"/>
              <a:t>ddatganiadau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taflenni</a:t>
            </a:r>
            <a:r>
              <a:rPr lang="en-GB" dirty="0"/>
              <a:t> </a:t>
            </a:r>
            <a:r>
              <a:rPr lang="en-GB" dirty="0" err="1" smtClean="0"/>
              <a:t>FfLlRh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dirty="0" err="1"/>
              <a:t>ddarperir</a:t>
            </a:r>
            <a:r>
              <a:rPr lang="en-GB" dirty="0"/>
              <a:t>, </a:t>
            </a:r>
            <a:r>
              <a:rPr lang="en-GB" dirty="0" err="1"/>
              <a:t>dyfeisiwch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Amcanion </a:t>
            </a:r>
            <a:r>
              <a:rPr lang="en-GB" dirty="0" err="1"/>
              <a:t>Gwers</a:t>
            </a:r>
            <a:r>
              <a:rPr lang="en-GB" dirty="0"/>
              <a:t>, </a:t>
            </a:r>
            <a:r>
              <a:rPr lang="en-GB" dirty="0" err="1"/>
              <a:t>Meini</a:t>
            </a:r>
            <a:r>
              <a:rPr lang="en-GB" dirty="0"/>
              <a:t> </a:t>
            </a:r>
            <a:r>
              <a:rPr lang="en-GB" dirty="0" err="1"/>
              <a:t>Prawf</a:t>
            </a:r>
            <a:r>
              <a:rPr lang="en-GB" dirty="0"/>
              <a:t> </a:t>
            </a:r>
            <a:r>
              <a:rPr lang="en-GB" dirty="0" err="1"/>
              <a:t>Llwyddiant</a:t>
            </a:r>
            <a:r>
              <a:rPr lang="en-GB" dirty="0"/>
              <a:t> </a:t>
            </a:r>
            <a:r>
              <a:rPr lang="en-GB" dirty="0" err="1"/>
              <a:t>a'ch</a:t>
            </a:r>
            <a:r>
              <a:rPr lang="en-GB" dirty="0"/>
              <a:t> </a:t>
            </a:r>
            <a:r>
              <a:rPr lang="en-GB" dirty="0" err="1"/>
              <a:t>Asesiad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 smtClean="0"/>
              <a:t>sesiwn</a:t>
            </a:r>
            <a:r>
              <a:rPr lang="en-GB" dirty="0" smtClean="0"/>
              <a:t> </a:t>
            </a:r>
            <a:r>
              <a:rPr lang="en-GB" dirty="0" err="1" smtClean="0"/>
              <a:t>lle</a:t>
            </a:r>
            <a:r>
              <a:rPr lang="en-GB" dirty="0" smtClean="0"/>
              <a:t> </a:t>
            </a:r>
            <a:r>
              <a:rPr lang="en-GB" dirty="0" err="1" smtClean="0"/>
              <a:t>byddwch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grŵp</a:t>
            </a:r>
            <a:r>
              <a:rPr lang="en-GB" dirty="0" smtClean="0"/>
              <a:t> o </a:t>
            </a:r>
            <a:r>
              <a:rPr lang="en-GB" dirty="0" err="1" smtClean="0"/>
              <a:t>blant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err="1" smtClean="0"/>
              <a:t>D</a:t>
            </a:r>
            <a:r>
              <a:rPr lang="en-GB" dirty="0" err="1" smtClean="0"/>
              <a:t>efnyddiwch</a:t>
            </a:r>
            <a:r>
              <a:rPr lang="en-GB" dirty="0" smtClean="0"/>
              <a:t> </a:t>
            </a:r>
            <a:r>
              <a:rPr lang="en-GB" dirty="0" err="1" smtClean="0"/>
              <a:t>lyfr</a:t>
            </a:r>
            <a:r>
              <a:rPr lang="en-GB" dirty="0" smtClean="0"/>
              <a:t> ac offer </a:t>
            </a:r>
            <a:r>
              <a:rPr lang="en-GB" dirty="0" err="1" smtClean="0"/>
              <a:t>perthnasol</a:t>
            </a:r>
            <a:r>
              <a:rPr lang="en-GB" dirty="0"/>
              <a:t>.</a:t>
            </a:r>
            <a:endParaRPr lang="cy-GB" dirty="0" smtClean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356439"/>
            <a:ext cx="38862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Work </a:t>
            </a:r>
            <a:r>
              <a:rPr lang="en-GB" dirty="0"/>
              <a:t>in groups of </a:t>
            </a:r>
            <a:r>
              <a:rPr lang="en-GB" dirty="0" smtClean="0"/>
              <a:t>4.</a:t>
            </a:r>
          </a:p>
          <a:p>
            <a:r>
              <a:rPr lang="en-GB" dirty="0" smtClean="0"/>
              <a:t>Using </a:t>
            </a:r>
            <a:r>
              <a:rPr lang="en-GB" dirty="0"/>
              <a:t>statements from the LNF sheets provided, devise your own Lesson Objectives, Success Criteria and Assessment for </a:t>
            </a:r>
            <a:r>
              <a:rPr lang="en-GB" dirty="0" smtClean="0"/>
              <a:t>a session in which you will read to a group of children.</a:t>
            </a:r>
            <a:endParaRPr lang="en-GB" dirty="0"/>
          </a:p>
          <a:p>
            <a:r>
              <a:rPr lang="cy-GB" dirty="0" err="1" smtClean="0"/>
              <a:t>Make</a:t>
            </a:r>
            <a:r>
              <a:rPr lang="cy-GB" dirty="0" smtClean="0"/>
              <a:t> </a:t>
            </a:r>
            <a:r>
              <a:rPr lang="cy-GB" dirty="0" err="1" smtClean="0"/>
              <a:t>u</a:t>
            </a:r>
            <a:r>
              <a:rPr lang="cy-GB" dirty="0" err="1" smtClean="0"/>
              <a:t>se</a:t>
            </a:r>
            <a:r>
              <a:rPr lang="cy-GB" dirty="0" smtClean="0"/>
              <a:t> of a </a:t>
            </a:r>
            <a:r>
              <a:rPr lang="cy-GB" dirty="0" err="1" smtClean="0"/>
              <a:t>relevant</a:t>
            </a:r>
            <a:r>
              <a:rPr lang="cy-GB" dirty="0" smtClean="0"/>
              <a:t> </a:t>
            </a:r>
            <a:r>
              <a:rPr lang="cy-GB" dirty="0" err="1" smtClean="0"/>
              <a:t>book</a:t>
            </a:r>
            <a:r>
              <a:rPr lang="cy-GB" dirty="0" smtClean="0"/>
              <a:t> </a:t>
            </a:r>
            <a:r>
              <a:rPr lang="cy-GB" dirty="0" err="1" smtClean="0"/>
              <a:t>and</a:t>
            </a:r>
            <a:r>
              <a:rPr lang="cy-GB" dirty="0" smtClean="0"/>
              <a:t> </a:t>
            </a:r>
            <a:r>
              <a:rPr lang="cy-GB" dirty="0" err="1" smtClean="0"/>
              <a:t>resources</a:t>
            </a:r>
            <a:r>
              <a:rPr lang="cy-GB" dirty="0"/>
              <a:t>.</a:t>
            </a:r>
            <a:endParaRPr lang="cy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4099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16F47-E81D-468A-B4C9-B5B45DA65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Rhestr</a:t>
            </a:r>
            <a:r>
              <a:rPr lang="en-GB" dirty="0" smtClean="0"/>
              <a:t> </a:t>
            </a:r>
            <a:r>
              <a:rPr lang="en-GB" dirty="0" err="1" smtClean="0"/>
              <a:t>gyfeirio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4F9D2-F53E-400A-BDEA-DF2552F03B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639" y="2523966"/>
            <a:ext cx="8679305" cy="3381223"/>
          </a:xfrm>
        </p:spPr>
        <p:txBody>
          <a:bodyPr>
            <a:normAutofit fontScale="55000" lnSpcReduction="20000"/>
          </a:bodyPr>
          <a:lstStyle/>
          <a:p>
            <a:r>
              <a:rPr lang="en-GB" dirty="0" err="1"/>
              <a:t>Biesta</a:t>
            </a:r>
            <a:r>
              <a:rPr lang="en-GB" dirty="0"/>
              <a:t>, G. (2015). What is Education For? On Good Education, Teacher Judgement, and Educational Professionalism. European Journal of Education, 50(1), pp.75-87.</a:t>
            </a:r>
          </a:p>
          <a:p>
            <a:r>
              <a:rPr lang="en-GB" dirty="0" err="1"/>
              <a:t>Didau</a:t>
            </a:r>
            <a:r>
              <a:rPr lang="en-GB" dirty="0"/>
              <a:t>, D. (2016). What if everything you knew about education was wrong?. Wales: Crown House Publishing.</a:t>
            </a:r>
          </a:p>
          <a:p>
            <a:r>
              <a:rPr lang="en-GB" dirty="0"/>
              <a:t>Fletcher-Wood, H. (2016). Ticked off. [Place of publication not identified]: Crown House Publishing.</a:t>
            </a:r>
          </a:p>
          <a:p>
            <a:r>
              <a:rPr lang="en-GB" dirty="0"/>
              <a:t>Hattie, J. (2010). Visible learning. London: Routledge.</a:t>
            </a:r>
          </a:p>
          <a:p>
            <a:r>
              <a:rPr lang="en-GB" dirty="0"/>
              <a:t>Improving Teaching. (2018). hazzer2001. [online] Available at: https://improvingteaching.co.uk/author/hazzer2001/ [Accessed 22 Jan. 2018].</a:t>
            </a:r>
          </a:p>
          <a:p>
            <a:r>
              <a:rPr lang="en-GB" dirty="0"/>
              <a:t>The Learning Spy, (2018). [online] Available at: http://The Learning Spy [Accessed 22 Jan. 2018].</a:t>
            </a:r>
          </a:p>
          <a:p>
            <a:r>
              <a:rPr lang="en-GB" dirty="0" smtClean="0"/>
              <a:t>Lemov </a:t>
            </a:r>
            <a:r>
              <a:rPr lang="en-GB" dirty="0"/>
              <a:t>(2010). Teach Like a Champion - 49 Techniques that Put Students on the Path to Coll. John Wiley &amp; Sons.</a:t>
            </a:r>
          </a:p>
          <a:p>
            <a:r>
              <a:rPr lang="en-GB" dirty="0" err="1"/>
              <a:t>Wiliam</a:t>
            </a:r>
            <a:r>
              <a:rPr lang="en-GB" dirty="0"/>
              <a:t>, D. (2011). Embedded formative assessment. Bloomington: Solution Tree Press</a:t>
            </a:r>
          </a:p>
        </p:txBody>
      </p:sp>
    </p:spTree>
    <p:extLst>
      <p:ext uri="{BB962C8B-B14F-4D97-AF65-F5344CB8AC3E}">
        <p14:creationId xmlns:p14="http://schemas.microsoft.com/office/powerpoint/2010/main" val="1961117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21" ma:contentTypeDescription="Create a new document." ma:contentTypeScope="" ma:versionID="f7503c1f194ed13e5e35437cfe0ceff0">
  <xsd:schema xmlns:xsd="http://www.w3.org/2001/XMLSchema" xmlns:xs="http://www.w3.org/2001/XMLSchema" xmlns:p="http://schemas.microsoft.com/office/2006/metadata/properties" xmlns:ns3="4f627824-a7cf-4e54-9661-934e5f85792b" xmlns:ns4="19514574-b5d9-49eb-9678-28308461b4ba" targetNamespace="http://schemas.microsoft.com/office/2006/metadata/properties" ma:root="true" ma:fieldsID="f3b1d70b72433e7b5b4ac69833389fe0" ns3:_="" ns4:_="">
    <xsd:import namespace="4f627824-a7cf-4e54-9661-934e5f85792b"/>
    <xsd:import namespace="19514574-b5d9-49eb-9678-28308461b4b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NotebookType" minOccurs="0"/>
                <xsd:element ref="ns4:FolderType" minOccurs="0"/>
                <xsd:element ref="ns4:Owner" minOccurs="0"/>
                <xsd:element ref="ns4:DefaultSectionNames" minOccurs="0"/>
                <xsd:element ref="ns4:CultureName" minOccurs="0"/>
                <xsd:element ref="ns4:AppVersion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NotebookType" ma:index="11" nillable="true" ma:displayName="Notebook Type" ma:internalName="NotebookType">
      <xsd:simpleType>
        <xsd:restriction base="dms:Text"/>
      </xsd:simpleType>
    </xsd:element>
    <xsd:element name="FolderType" ma:index="12" nillable="true" ma:displayName="Folder Type" ma:internalName="FolderType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14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CultureName" ma:index="15" nillable="true" ma:displayName="Culture Name" ma:internalName="CultureName">
      <xsd:simpleType>
        <xsd:restriction base="dms:Text"/>
      </xsd:simpleType>
    </xsd:element>
    <xsd:element name="AppVersion" ma:index="16" nillable="true" ma:displayName="App Version" ma:internalName="AppVersion">
      <xsd:simpleType>
        <xsd:restriction base="dms:Text"/>
      </xsd:simpleType>
    </xsd:element>
    <xsd:element name="Teachers" ma:index="1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1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1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20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21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22" nillable="true" ma:displayName="Self_Registration_Enabled" ma:internalName="Self_Registration_Enabled">
      <xsd:simpleType>
        <xsd:restriction base="dms:Boolean"/>
      </xsd:simpleType>
    </xsd:element>
    <xsd:element name="Has_Teacher_Only_SectionGroup" ma:index="23" nillable="true" ma:displayName="Has Teacher Only SectionGroup" ma:internalName="Has_Teacher_Only_SectionGroup">
      <xsd:simpleType>
        <xsd:restriction base="dms:Boolean"/>
      </xsd:simpleType>
    </xsd:element>
    <xsd:element name="MediaServiceMetadata" ma:index="24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25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26" nillable="true" ma:displayName="MediaServiceAutoTags" ma:internalName="MediaServiceAutoTags" ma:readOnly="true">
      <xsd:simpleType>
        <xsd:restriction base="dms:Text"/>
      </xsd:simpleType>
    </xsd:element>
    <xsd:element name="MediaServiceOCR" ma:index="27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28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Owner xmlns="19514574-b5d9-49eb-9678-28308461b4ba">
      <UserInfo>
        <DisplayName/>
        <AccountId xsi:nil="true"/>
        <AccountType/>
      </UserInfo>
    </Owner>
    <CultureName xmlns="19514574-b5d9-49eb-9678-28308461b4ba" xsi:nil="true"/>
    <Students xmlns="19514574-b5d9-49eb-9678-28308461b4ba">
      <UserInfo>
        <DisplayName/>
        <AccountId xsi:nil="true"/>
        <AccountType/>
      </UserInfo>
    </Students>
    <Student_Groups xmlns="19514574-b5d9-49eb-9678-28308461b4ba">
      <UserInfo>
        <DisplayName/>
        <AccountId xsi:nil="true"/>
        <AccountType/>
      </UserInfo>
    </Student_Groups>
    <Invited_Students xmlns="19514574-b5d9-49eb-9678-28308461b4ba" xsi:nil="true"/>
    <DefaultSectionNames xmlns="19514574-b5d9-49eb-9678-28308461b4ba" xsi:nil="true"/>
    <Has_Teacher_Only_SectionGroup xmlns="19514574-b5d9-49eb-9678-28308461b4ba" xsi:nil="true"/>
    <Self_Registration_Enabled xmlns="19514574-b5d9-49eb-9678-28308461b4ba" xsi:nil="true"/>
    <FolderType xmlns="19514574-b5d9-49eb-9678-28308461b4ba" xsi:nil="true"/>
    <Teachers xmlns="19514574-b5d9-49eb-9678-28308461b4ba">
      <UserInfo>
        <DisplayName/>
        <AccountId xsi:nil="true"/>
        <AccountType/>
      </UserInfo>
    </Teachers>
    <AppVersion xmlns="19514574-b5d9-49eb-9678-28308461b4ba" xsi:nil="true"/>
    <NotebookType xmlns="19514574-b5d9-49eb-9678-28308461b4ba" xsi:nil="true"/>
    <Invited_Teachers xmlns="19514574-b5d9-49eb-9678-28308461b4ba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4CB696C-292F-4C61-A84B-AAC830B56DA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f627824-a7cf-4e54-9661-934e5f85792b"/>
    <ds:schemaRef ds:uri="19514574-b5d9-49eb-9678-28308461b4b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75A3812-31E9-4619-981E-BFCE2B0654EE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19514574-b5d9-49eb-9678-28308461b4ba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4f627824-a7cf-4e54-9661-934e5f85792b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C9B8D2FC-B767-4243-8EEE-39F477836B4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4133</TotalTime>
  <Words>892</Words>
  <Application>Microsoft Office PowerPoint</Application>
  <PresentationFormat>On-screen Show (4:3)</PresentationFormat>
  <Paragraphs>74</Paragraphs>
  <Slides>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PowerPoint Presentation</vt:lpstr>
      <vt:lpstr>Ffocws ac Amcanion Dysgu’r sesiwn Session focus and Learning Objectives</vt:lpstr>
      <vt:lpstr>Gofynion cynllunio PAP PTE planning requirements</vt:lpstr>
      <vt:lpstr>Beth yw cynllunio? What is planning?</vt:lpstr>
      <vt:lpstr>Mewn geiriau eraill… In other words…</vt:lpstr>
      <vt:lpstr>Amcanion dysgu Learning objectives</vt:lpstr>
      <vt:lpstr>Gweithgaredd (Pontio) Activity (Bridging)</vt:lpstr>
      <vt:lpstr>Rhestr gyfeirio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Rachel Bendall</cp:lastModifiedBy>
  <cp:revision>52</cp:revision>
  <cp:lastPrinted>2020-01-23T13:34:57Z</cp:lastPrinted>
  <dcterms:created xsi:type="dcterms:W3CDTF">2017-02-08T11:33:06Z</dcterms:created>
  <dcterms:modified xsi:type="dcterms:W3CDTF">2020-01-23T13:35:47Z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