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2"/>
  </p:notesMasterIdLst>
  <p:sldIdLst>
    <p:sldId id="274" r:id="rId2"/>
    <p:sldId id="268" r:id="rId3"/>
    <p:sldId id="275" r:id="rId4"/>
    <p:sldId id="351" r:id="rId5"/>
    <p:sldId id="279" r:id="rId6"/>
    <p:sldId id="282" r:id="rId7"/>
    <p:sldId id="295" r:id="rId8"/>
    <p:sldId id="296" r:id="rId9"/>
    <p:sldId id="297" r:id="rId10"/>
    <p:sldId id="352" r:id="rId11"/>
    <p:sldId id="299" r:id="rId12"/>
    <p:sldId id="276" r:id="rId13"/>
    <p:sldId id="337" r:id="rId14"/>
    <p:sldId id="284" r:id="rId15"/>
    <p:sldId id="345" r:id="rId16"/>
    <p:sldId id="281" r:id="rId17"/>
    <p:sldId id="298" r:id="rId18"/>
    <p:sldId id="278" r:id="rId19"/>
    <p:sldId id="286" r:id="rId20"/>
    <p:sldId id="287" r:id="rId21"/>
    <p:sldId id="288" r:id="rId22"/>
    <p:sldId id="346" r:id="rId23"/>
    <p:sldId id="271" r:id="rId24"/>
    <p:sldId id="270" r:id="rId25"/>
    <p:sldId id="272" r:id="rId26"/>
    <p:sldId id="304" r:id="rId27"/>
    <p:sldId id="343" r:id="rId28"/>
    <p:sldId id="344" r:id="rId29"/>
    <p:sldId id="349" r:id="rId30"/>
    <p:sldId id="350" r:id="rId31"/>
  </p:sldIdLst>
  <p:sldSz cx="12192000" cy="6858000"/>
  <p:notesSz cx="6799263" cy="9929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63F1CDA-32FF-4EE8-8CEB-A26886239274}" v="13" dt="2024-06-18T12:00:41.57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45299" autoAdjust="0"/>
    <p:restoredTop sz="93842" autoAdjust="0"/>
  </p:normalViewPr>
  <p:slideViewPr>
    <p:cSldViewPr>
      <p:cViewPr varScale="1">
        <p:scale>
          <a:sx n="33" d="100"/>
          <a:sy n="33" d="100"/>
        </p:scale>
        <p:origin x="54" y="1218"/>
      </p:cViewPr>
      <p:guideLst>
        <p:guide orient="horz" pos="2160"/>
        <p:guide pos="3840"/>
      </p:guideLst>
    </p:cSldViewPr>
  </p:slideViewPr>
  <p:notesTextViewPr>
    <p:cViewPr>
      <p:scale>
        <a:sx n="1" d="1"/>
        <a:sy n="1" d="1"/>
      </p:scale>
      <p:origin x="0" y="0"/>
    </p:cViewPr>
  </p:notesTextViewPr>
  <p:sorterViewPr>
    <p:cViewPr>
      <p:scale>
        <a:sx n="67" d="100"/>
        <a:sy n="67" d="100"/>
      </p:scale>
      <p:origin x="0" y="-216"/>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38"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notesMaster" Target="notesMasters/notesMaster1.xml"/><Relationship Id="rId37"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ma Roberts (IMH)" userId="4381aaa8-aec7-4c01-8fc3-2065cac71278" providerId="ADAL" clId="{563F1CDA-32FF-4EE8-8CEB-A26886239274}"/>
    <pc:docChg chg="custSel addSld delSld modSld">
      <pc:chgData name="Emma Roberts (IMH)" userId="4381aaa8-aec7-4c01-8fc3-2065cac71278" providerId="ADAL" clId="{563F1CDA-32FF-4EE8-8CEB-A26886239274}" dt="2024-06-18T12:00:41.576" v="768"/>
      <pc:docMkLst>
        <pc:docMk/>
      </pc:docMkLst>
      <pc:sldChg chg="add">
        <pc:chgData name="Emma Roberts (IMH)" userId="4381aaa8-aec7-4c01-8fc3-2065cac71278" providerId="ADAL" clId="{563F1CDA-32FF-4EE8-8CEB-A26886239274}" dt="2024-06-18T11:58:12.755" v="759"/>
        <pc:sldMkLst>
          <pc:docMk/>
          <pc:sldMk cId="712588059" sldId="274"/>
        </pc:sldMkLst>
      </pc:sldChg>
      <pc:sldChg chg="add">
        <pc:chgData name="Emma Roberts (IMH)" userId="4381aaa8-aec7-4c01-8fc3-2065cac71278" providerId="ADAL" clId="{563F1CDA-32FF-4EE8-8CEB-A26886239274}" dt="2024-06-18T11:59:22.228" v="760"/>
        <pc:sldMkLst>
          <pc:docMk/>
          <pc:sldMk cId="2596005067" sldId="275"/>
        </pc:sldMkLst>
      </pc:sldChg>
      <pc:sldChg chg="add">
        <pc:chgData name="Emma Roberts (IMH)" userId="4381aaa8-aec7-4c01-8fc3-2065cac71278" providerId="ADAL" clId="{563F1CDA-32FF-4EE8-8CEB-A26886239274}" dt="2024-06-18T11:59:37.002" v="762"/>
        <pc:sldMkLst>
          <pc:docMk/>
          <pc:sldMk cId="1670837817" sldId="279"/>
        </pc:sldMkLst>
      </pc:sldChg>
      <pc:sldChg chg="add">
        <pc:chgData name="Emma Roberts (IMH)" userId="4381aaa8-aec7-4c01-8fc3-2065cac71278" providerId="ADAL" clId="{563F1CDA-32FF-4EE8-8CEB-A26886239274}" dt="2024-06-18T11:59:42.067" v="763"/>
        <pc:sldMkLst>
          <pc:docMk/>
          <pc:sldMk cId="572568546" sldId="282"/>
        </pc:sldMkLst>
      </pc:sldChg>
      <pc:sldChg chg="add">
        <pc:chgData name="Emma Roberts (IMH)" userId="4381aaa8-aec7-4c01-8fc3-2065cac71278" providerId="ADAL" clId="{563F1CDA-32FF-4EE8-8CEB-A26886239274}" dt="2024-06-18T12:00:25.964" v="764"/>
        <pc:sldMkLst>
          <pc:docMk/>
          <pc:sldMk cId="2099363281" sldId="295"/>
        </pc:sldMkLst>
      </pc:sldChg>
      <pc:sldChg chg="add">
        <pc:chgData name="Emma Roberts (IMH)" userId="4381aaa8-aec7-4c01-8fc3-2065cac71278" providerId="ADAL" clId="{563F1CDA-32FF-4EE8-8CEB-A26886239274}" dt="2024-06-18T12:00:29.702" v="765"/>
        <pc:sldMkLst>
          <pc:docMk/>
          <pc:sldMk cId="3963012798" sldId="296"/>
        </pc:sldMkLst>
      </pc:sldChg>
      <pc:sldChg chg="add">
        <pc:chgData name="Emma Roberts (IMH)" userId="4381aaa8-aec7-4c01-8fc3-2065cac71278" providerId="ADAL" clId="{563F1CDA-32FF-4EE8-8CEB-A26886239274}" dt="2024-06-18T12:00:33.734" v="766"/>
        <pc:sldMkLst>
          <pc:docMk/>
          <pc:sldMk cId="1374396171" sldId="297"/>
        </pc:sldMkLst>
      </pc:sldChg>
      <pc:sldChg chg="add">
        <pc:chgData name="Emma Roberts (IMH)" userId="4381aaa8-aec7-4c01-8fc3-2065cac71278" providerId="ADAL" clId="{563F1CDA-32FF-4EE8-8CEB-A26886239274}" dt="2024-06-18T12:00:41.576" v="768"/>
        <pc:sldMkLst>
          <pc:docMk/>
          <pc:sldMk cId="3944447189" sldId="299"/>
        </pc:sldMkLst>
      </pc:sldChg>
      <pc:sldChg chg="add">
        <pc:chgData name="Emma Roberts (IMH)" userId="4381aaa8-aec7-4c01-8fc3-2065cac71278" providerId="ADAL" clId="{563F1CDA-32FF-4EE8-8CEB-A26886239274}" dt="2024-06-12T12:44:13.241" v="207"/>
        <pc:sldMkLst>
          <pc:docMk/>
          <pc:sldMk cId="891509824" sldId="349"/>
        </pc:sldMkLst>
      </pc:sldChg>
      <pc:sldChg chg="modSp new mod">
        <pc:chgData name="Emma Roberts (IMH)" userId="4381aaa8-aec7-4c01-8fc3-2065cac71278" providerId="ADAL" clId="{563F1CDA-32FF-4EE8-8CEB-A26886239274}" dt="2024-06-12T12:48:56.286" v="758" actId="20577"/>
        <pc:sldMkLst>
          <pc:docMk/>
          <pc:sldMk cId="3074525417" sldId="350"/>
        </pc:sldMkLst>
        <pc:spChg chg="mod">
          <ac:chgData name="Emma Roberts (IMH)" userId="4381aaa8-aec7-4c01-8fc3-2065cac71278" providerId="ADAL" clId="{563F1CDA-32FF-4EE8-8CEB-A26886239274}" dt="2024-06-12T12:44:53.350" v="241" actId="20577"/>
          <ac:spMkLst>
            <pc:docMk/>
            <pc:sldMk cId="3074525417" sldId="350"/>
            <ac:spMk id="2" creationId="{8CBB2259-8A2F-A925-6C97-EF17D81AF602}"/>
          </ac:spMkLst>
        </pc:spChg>
        <pc:spChg chg="mod">
          <ac:chgData name="Emma Roberts (IMH)" userId="4381aaa8-aec7-4c01-8fc3-2065cac71278" providerId="ADAL" clId="{563F1CDA-32FF-4EE8-8CEB-A26886239274}" dt="2024-06-12T12:48:56.286" v="758" actId="20577"/>
          <ac:spMkLst>
            <pc:docMk/>
            <pc:sldMk cId="3074525417" sldId="350"/>
            <ac:spMk id="3" creationId="{EBD6F69C-75E3-FF6D-B0F6-A9D7726B63F1}"/>
          </ac:spMkLst>
        </pc:spChg>
        <pc:spChg chg="mod">
          <ac:chgData name="Emma Roberts (IMH)" userId="4381aaa8-aec7-4c01-8fc3-2065cac71278" providerId="ADAL" clId="{563F1CDA-32FF-4EE8-8CEB-A26886239274}" dt="2024-06-12T12:45:30.838" v="324" actId="12"/>
          <ac:spMkLst>
            <pc:docMk/>
            <pc:sldMk cId="3074525417" sldId="350"/>
            <ac:spMk id="4" creationId="{7C4509FB-7062-69B3-620A-FD5097A7A7A8}"/>
          </ac:spMkLst>
        </pc:spChg>
      </pc:sldChg>
      <pc:sldChg chg="add">
        <pc:chgData name="Emma Roberts (IMH)" userId="4381aaa8-aec7-4c01-8fc3-2065cac71278" providerId="ADAL" clId="{563F1CDA-32FF-4EE8-8CEB-A26886239274}" dt="2024-06-18T11:59:28.382" v="761"/>
        <pc:sldMkLst>
          <pc:docMk/>
          <pc:sldMk cId="943597145" sldId="351"/>
        </pc:sldMkLst>
      </pc:sldChg>
      <pc:sldChg chg="add">
        <pc:chgData name="Emma Roberts (IMH)" userId="4381aaa8-aec7-4c01-8fc3-2065cac71278" providerId="ADAL" clId="{563F1CDA-32FF-4EE8-8CEB-A26886239274}" dt="2024-06-18T12:00:37.158" v="767"/>
        <pc:sldMkLst>
          <pc:docMk/>
          <pc:sldMk cId="612605029" sldId="352"/>
        </pc:sldMkLst>
      </pc:sldChg>
      <pc:sldChg chg="addSp delSp modSp add del mod">
        <pc:chgData name="Emma Roberts (IMH)" userId="4381aaa8-aec7-4c01-8fc3-2065cac71278" providerId="ADAL" clId="{563F1CDA-32FF-4EE8-8CEB-A26886239274}" dt="2024-06-12T12:43:34.760" v="206" actId="47"/>
        <pc:sldMkLst>
          <pc:docMk/>
          <pc:sldMk cId="3696829358" sldId="358"/>
        </pc:sldMkLst>
        <pc:spChg chg="mod">
          <ac:chgData name="Emma Roberts (IMH)" userId="4381aaa8-aec7-4c01-8fc3-2065cac71278" providerId="ADAL" clId="{563F1CDA-32FF-4EE8-8CEB-A26886239274}" dt="2024-06-12T12:40:26.798" v="117" actId="20577"/>
          <ac:spMkLst>
            <pc:docMk/>
            <pc:sldMk cId="3696829358" sldId="358"/>
            <ac:spMk id="3" creationId="{1F509952-5756-F7C4-025F-322168F2BE4D}"/>
          </ac:spMkLst>
        </pc:spChg>
        <pc:graphicFrameChg chg="add mod modGraphic">
          <ac:chgData name="Emma Roberts (IMH)" userId="4381aaa8-aec7-4c01-8fc3-2065cac71278" providerId="ADAL" clId="{563F1CDA-32FF-4EE8-8CEB-A26886239274}" dt="2024-06-12T12:43:05.534" v="205" actId="20577"/>
          <ac:graphicFrameMkLst>
            <pc:docMk/>
            <pc:sldMk cId="3696829358" sldId="358"/>
            <ac:graphicFrameMk id="4" creationId="{FE4F2908-9F8B-A0DC-D1EB-84CCF1A54323}"/>
          </ac:graphicFrameMkLst>
        </pc:graphicFrameChg>
        <pc:graphicFrameChg chg="del">
          <ac:chgData name="Emma Roberts (IMH)" userId="4381aaa8-aec7-4c01-8fc3-2065cac71278" providerId="ADAL" clId="{563F1CDA-32FF-4EE8-8CEB-A26886239274}" dt="2024-06-12T12:41:58.791" v="118" actId="478"/>
          <ac:graphicFrameMkLst>
            <pc:docMk/>
            <pc:sldMk cId="3696829358" sldId="358"/>
            <ac:graphicFrameMk id="6" creationId="{7CA5010A-55B2-4F0B-1820-B36E98A60C43}"/>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347" cy="4964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1342" y="0"/>
            <a:ext cx="2946347" cy="496491"/>
          </a:xfrm>
          <a:prstGeom prst="rect">
            <a:avLst/>
          </a:prstGeom>
        </p:spPr>
        <p:txBody>
          <a:bodyPr vert="horz" lIns="91440" tIns="45720" rIns="91440" bIns="45720" rtlCol="0"/>
          <a:lstStyle>
            <a:lvl1pPr algn="r">
              <a:defRPr sz="1200"/>
            </a:lvl1pPr>
          </a:lstStyle>
          <a:p>
            <a:fld id="{A214B7A6-A9CC-4606-BE7C-051DCCA5A48D}" type="datetimeFigureOut">
              <a:rPr lang="en-GB" smtClean="0"/>
              <a:t>18/06/2024</a:t>
            </a:fld>
            <a:endParaRPr lang="en-GB"/>
          </a:p>
        </p:txBody>
      </p:sp>
      <p:sp>
        <p:nvSpPr>
          <p:cNvPr id="4" name="Slide Image Placeholder 3"/>
          <p:cNvSpPr>
            <a:spLocks noGrp="1" noRot="1" noChangeAspect="1"/>
          </p:cNvSpPr>
          <p:nvPr>
            <p:ph type="sldImg" idx="2"/>
          </p:nvPr>
        </p:nvSpPr>
        <p:spPr>
          <a:xfrm>
            <a:off x="90488" y="744538"/>
            <a:ext cx="6618287" cy="37242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927" y="4716661"/>
            <a:ext cx="5439410" cy="4468416"/>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1599"/>
            <a:ext cx="2946347" cy="49649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1342" y="9431599"/>
            <a:ext cx="2946347" cy="496491"/>
          </a:xfrm>
          <a:prstGeom prst="rect">
            <a:avLst/>
          </a:prstGeom>
        </p:spPr>
        <p:txBody>
          <a:bodyPr vert="horz" lIns="91440" tIns="45720" rIns="91440" bIns="45720" rtlCol="0" anchor="b"/>
          <a:lstStyle>
            <a:lvl1pPr algn="r">
              <a:defRPr sz="1200"/>
            </a:lvl1pPr>
          </a:lstStyle>
          <a:p>
            <a:fld id="{384B6B9A-6554-472A-9F69-2B45940CFC03}" type="slidenum">
              <a:rPr lang="en-GB" smtClean="0"/>
              <a:t>‹#›</a:t>
            </a:fld>
            <a:endParaRPr lang="en-GB"/>
          </a:p>
        </p:txBody>
      </p:sp>
    </p:spTree>
    <p:extLst>
      <p:ext uri="{BB962C8B-B14F-4D97-AF65-F5344CB8AC3E}">
        <p14:creationId xmlns:p14="http://schemas.microsoft.com/office/powerpoint/2010/main" val="31248738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strategicmanagementinsight.com/tools/porters-five-forces.html"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www.strategicmanagementinsight.com/tools/bcg-matrix-growth-share.html" TargetMode="External"/><Relationship Id="rId5" Type="http://schemas.openxmlformats.org/officeDocument/2006/relationships/hyperlink" Target="https://www.strategicmanagementinsight.com/tools/value-chain-analysis.html" TargetMode="External"/><Relationship Id="rId4" Type="http://schemas.openxmlformats.org/officeDocument/2006/relationships/hyperlink" Target="https://www.strategicmanagementinsight.com/tools/pest-pestel-analysis.html"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strategicmanagementinsight.com/topics/competitive-advantage.html"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8EE065DE-F558-4F7C-BD7F-EEF347513769}" type="slidenum">
              <a:rPr lang="en-GB"/>
              <a:pPr/>
              <a:t>12</a:t>
            </a:fld>
            <a:endParaRPr lang="en-GB"/>
          </a:p>
        </p:txBody>
      </p:sp>
      <p:sp>
        <p:nvSpPr>
          <p:cNvPr id="363522" name="Rectangle 2"/>
          <p:cNvSpPr>
            <a:spLocks noGrp="1" noRot="1" noChangeAspect="1" noChangeArrowheads="1" noTextEdit="1"/>
          </p:cNvSpPr>
          <p:nvPr>
            <p:ph type="sldImg"/>
          </p:nvPr>
        </p:nvSpPr>
        <p:spPr>
          <a:xfrm>
            <a:off x="28575" y="706438"/>
            <a:ext cx="6710363" cy="3775075"/>
          </a:xfrm>
          <a:ln/>
        </p:spPr>
      </p:sp>
      <p:sp>
        <p:nvSpPr>
          <p:cNvPr id="363523" name="Rectangle 3"/>
          <p:cNvSpPr>
            <a:spLocks noGrp="1" noChangeArrowheads="1"/>
          </p:cNvSpPr>
          <p:nvPr>
            <p:ph type="body" idx="1"/>
          </p:nvPr>
        </p:nvSpPr>
        <p:spPr>
          <a:xfrm>
            <a:off x="901847" y="4718386"/>
            <a:ext cx="4965665" cy="4480483"/>
          </a:xfrm>
        </p:spPr>
        <p:txBody>
          <a:bodyPr/>
          <a:lstStyle/>
          <a:p>
            <a:r>
              <a:rPr lang="en-GB"/>
              <a:t>So strategic decisions are complex</a:t>
            </a:r>
          </a:p>
          <a:p>
            <a:r>
              <a:rPr lang="en-GB"/>
              <a:t>largely because</a:t>
            </a:r>
          </a:p>
          <a:p>
            <a:r>
              <a:rPr lang="en-GB"/>
              <a:t>high degree of uncertainty</a:t>
            </a:r>
          </a:p>
          <a:p>
            <a:r>
              <a:rPr lang="en-GB"/>
              <a:t>	need to take decision based on unclear view of future</a:t>
            </a:r>
          </a:p>
          <a:p>
            <a:endParaRPr lang="en-GB"/>
          </a:p>
          <a:p>
            <a:r>
              <a:rPr lang="en-GB"/>
              <a:t>depends on a multifunctional approach (integrated)</a:t>
            </a:r>
          </a:p>
          <a:p>
            <a:r>
              <a:rPr lang="en-GB"/>
              <a:t>	need to compromise and come to agreement despite differences 	in values and priorities.</a:t>
            </a:r>
          </a:p>
          <a:p>
            <a:endParaRPr lang="en-GB"/>
          </a:p>
          <a:p>
            <a:r>
              <a:rPr lang="en-GB"/>
              <a:t>Likely to involve major change</a:t>
            </a:r>
          </a:p>
          <a:p>
            <a:r>
              <a:rPr lang="en-GB"/>
              <a:t>	more problematic to conceive and implement</a:t>
            </a:r>
          </a:p>
          <a:p>
            <a:endParaRPr lang="en-GB"/>
          </a:p>
          <a:p>
            <a:endParaRPr lang="en-GB"/>
          </a:p>
          <a:p>
            <a:r>
              <a:rPr lang="en-GB"/>
              <a:t>Johnson and Scholes point out that this is not a categoric definition but a general attempt to sum up the main characteristics.</a:t>
            </a:r>
          </a:p>
        </p:txBody>
      </p:sp>
    </p:spTree>
    <p:extLst>
      <p:ext uri="{BB962C8B-B14F-4D97-AF65-F5344CB8AC3E}">
        <p14:creationId xmlns:p14="http://schemas.microsoft.com/office/powerpoint/2010/main" val="1096262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0E8ADD7-CA46-465A-984C-684DFD70FFC4}" type="slidenum">
              <a:rPr lang="en-GB" smtClean="0"/>
              <a:t>13</a:t>
            </a:fld>
            <a:endParaRPr lang="en-GB"/>
          </a:p>
        </p:txBody>
      </p:sp>
    </p:spTree>
    <p:extLst>
      <p:ext uri="{BB962C8B-B14F-4D97-AF65-F5344CB8AC3E}">
        <p14:creationId xmlns:p14="http://schemas.microsoft.com/office/powerpoint/2010/main" val="24953044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Although, having heterogeneous and immobile resources is critical in achieving competitive advantage, it is not enough alone if the firm wants to sustain it.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In order to understand the sources of </a:t>
            </a:r>
            <a:r>
              <a:rPr lang="en-GB" sz="1200" b="0" i="1" kern="1200" dirty="0">
                <a:solidFill>
                  <a:schemeClr val="tx1"/>
                </a:solidFill>
                <a:effectLst/>
                <a:latin typeface="+mn-lt"/>
                <a:ea typeface="+mn-ea"/>
                <a:cs typeface="+mn-cs"/>
              </a:rPr>
              <a:t>sustained </a:t>
            </a:r>
            <a:r>
              <a:rPr lang="en-GB" sz="1200" b="0" i="0" kern="1200" dirty="0">
                <a:solidFill>
                  <a:schemeClr val="tx1"/>
                </a:solidFill>
                <a:effectLst/>
                <a:latin typeface="+mn-lt"/>
                <a:ea typeface="+mn-ea"/>
                <a:cs typeface="+mn-cs"/>
              </a:rPr>
              <a:t>competitive advantage, firms are using many tools to analyse their external (</a:t>
            </a:r>
            <a:r>
              <a:rPr lang="en-GB" sz="1200" b="0" i="0" u="none" strike="noStrike" kern="1200" dirty="0">
                <a:solidFill>
                  <a:schemeClr val="tx1"/>
                </a:solidFill>
                <a:effectLst/>
                <a:latin typeface="+mn-lt"/>
                <a:ea typeface="+mn-ea"/>
                <a:cs typeface="+mn-cs"/>
                <a:hlinkClick r:id="rId3"/>
              </a:rPr>
              <a:t>Porter’s 5 Forces</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4"/>
              </a:rPr>
              <a:t>PEST analysis</a:t>
            </a:r>
            <a:r>
              <a:rPr lang="en-GB" sz="1200" b="0" i="0" kern="1200" dirty="0">
                <a:solidFill>
                  <a:schemeClr val="tx1"/>
                </a:solidFill>
                <a:effectLst/>
                <a:latin typeface="+mn-lt"/>
                <a:ea typeface="+mn-ea"/>
                <a:cs typeface="+mn-cs"/>
              </a:rPr>
              <a:t>) and internal (</a:t>
            </a:r>
            <a:r>
              <a:rPr lang="en-GB" sz="1200" b="0" i="0" u="none" strike="noStrike" kern="1200" dirty="0">
                <a:solidFill>
                  <a:schemeClr val="tx1"/>
                </a:solidFill>
                <a:effectLst/>
                <a:latin typeface="+mn-lt"/>
                <a:ea typeface="+mn-ea"/>
                <a:cs typeface="+mn-cs"/>
                <a:hlinkClick r:id="rId5"/>
              </a:rPr>
              <a:t>Value Chain analysis</a:t>
            </a:r>
            <a:r>
              <a:rPr lang="en-GB" sz="1200" b="0" i="0" kern="1200" dirty="0">
                <a:solidFill>
                  <a:schemeClr val="tx1"/>
                </a:solidFill>
                <a:effectLst/>
                <a:latin typeface="+mn-lt"/>
                <a:ea typeface="+mn-ea"/>
                <a:cs typeface="+mn-cs"/>
              </a:rPr>
              <a:t>, </a:t>
            </a:r>
            <a:r>
              <a:rPr lang="en-GB" sz="1200" b="0" i="0" u="none" strike="noStrike" kern="1200" dirty="0">
                <a:solidFill>
                  <a:schemeClr val="tx1"/>
                </a:solidFill>
                <a:effectLst/>
                <a:latin typeface="+mn-lt"/>
                <a:ea typeface="+mn-ea"/>
                <a:cs typeface="+mn-cs"/>
                <a:hlinkClick r:id="rId6"/>
              </a:rPr>
              <a:t>BCG Matrix</a:t>
            </a:r>
            <a:r>
              <a:rPr lang="en-GB" sz="1200" b="0" i="0" kern="1200" dirty="0">
                <a:solidFill>
                  <a:schemeClr val="tx1"/>
                </a:solidFill>
                <a:effectLst/>
                <a:latin typeface="+mn-lt"/>
                <a:ea typeface="+mn-ea"/>
                <a:cs typeface="+mn-cs"/>
              </a:rPr>
              <a:t>) environments. One of such tools that </a:t>
            </a:r>
            <a:r>
              <a:rPr lang="en-GB" sz="1200" b="0" i="0" kern="1200" dirty="0" err="1">
                <a:solidFill>
                  <a:schemeClr val="tx1"/>
                </a:solidFill>
                <a:effectLst/>
                <a:latin typeface="+mn-lt"/>
                <a:ea typeface="+mn-ea"/>
                <a:cs typeface="+mn-cs"/>
              </a:rPr>
              <a:t>analyze</a:t>
            </a:r>
            <a:r>
              <a:rPr lang="en-GB" sz="1200" b="0" i="0" kern="1200" dirty="0">
                <a:solidFill>
                  <a:schemeClr val="tx1"/>
                </a:solidFill>
                <a:effectLst/>
                <a:latin typeface="+mn-lt"/>
                <a:ea typeface="+mn-ea"/>
                <a:cs typeface="+mn-cs"/>
              </a:rPr>
              <a:t> firm’s internal resources is VRIO analysis.</a:t>
            </a:r>
          </a:p>
          <a:p>
            <a:pPr algn="just"/>
            <a:endParaRPr lang="en-GB" sz="1200" b="0" i="0"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tool was originally developed by Barney (1991;1995) in his work ‘Firm Resources and Sustained Competitive Advantage’. Barney says that a resource must possess four attributes in order to become a strategic asset and a source of sustained </a:t>
            </a:r>
            <a:r>
              <a:rPr lang="en-GB" sz="1200" b="0" i="0" u="none" strike="noStrike" kern="1200" dirty="0">
                <a:solidFill>
                  <a:schemeClr val="tx1"/>
                </a:solidFill>
                <a:effectLst/>
                <a:latin typeface="+mn-lt"/>
                <a:ea typeface="+mn-ea"/>
                <a:cs typeface="+mn-cs"/>
              </a:rPr>
              <a:t>competitive advantage:</a:t>
            </a:r>
          </a:p>
          <a:p>
            <a:pPr marL="228600" indent="-228600" algn="just">
              <a:buFont typeface="+mj-lt"/>
              <a:buAutoNum type="arabicPeriod"/>
            </a:pPr>
            <a:r>
              <a:rPr lang="en-GB" sz="1200" b="0" i="0" kern="1200" dirty="0">
                <a:solidFill>
                  <a:schemeClr val="tx1"/>
                </a:solidFill>
                <a:effectLst/>
                <a:latin typeface="+mn-lt"/>
                <a:ea typeface="+mn-ea"/>
                <a:cs typeface="+mn-cs"/>
              </a:rPr>
              <a:t>VALUABLE</a:t>
            </a:r>
          </a:p>
          <a:p>
            <a:pPr marL="228600" indent="-228600" algn="just">
              <a:buFont typeface="+mj-lt"/>
              <a:buAutoNum type="arabicPeriod"/>
            </a:pPr>
            <a:r>
              <a:rPr lang="en-GB" sz="1200" b="0" i="0" kern="1200" dirty="0">
                <a:solidFill>
                  <a:schemeClr val="tx1"/>
                </a:solidFill>
                <a:effectLst/>
                <a:latin typeface="+mn-lt"/>
                <a:ea typeface="+mn-ea"/>
                <a:cs typeface="+mn-cs"/>
              </a:rPr>
              <a:t>RARE</a:t>
            </a:r>
          </a:p>
          <a:p>
            <a:pPr marL="228600" indent="-228600" algn="just">
              <a:buFont typeface="+mj-lt"/>
              <a:buAutoNum type="arabicPeriod"/>
            </a:pPr>
            <a:r>
              <a:rPr lang="en-GB" sz="1200" b="0" i="0" kern="1200" dirty="0">
                <a:solidFill>
                  <a:schemeClr val="tx1"/>
                </a:solidFill>
                <a:effectLst/>
                <a:latin typeface="+mn-lt"/>
                <a:ea typeface="+mn-ea"/>
                <a:cs typeface="+mn-cs"/>
              </a:rPr>
              <a:t>IMPERFECTLY IMITABLE</a:t>
            </a:r>
          </a:p>
          <a:p>
            <a:pPr marL="228600" indent="-228600" algn="just">
              <a:buFont typeface="+mj-lt"/>
              <a:buAutoNum type="arabicPeriod"/>
            </a:pPr>
            <a:r>
              <a:rPr lang="en-GB" sz="1200" b="0" i="0" kern="1200" dirty="0">
                <a:solidFill>
                  <a:schemeClr val="tx1"/>
                </a:solidFill>
                <a:effectLst/>
                <a:latin typeface="+mn-lt"/>
                <a:ea typeface="+mn-ea"/>
                <a:cs typeface="+mn-cs"/>
              </a:rPr>
              <a:t>ORGANISED</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A resource or capability that meets all four requirements can bring sustained competitive advantage for the company.</a:t>
            </a:r>
            <a:endParaRPr lang="en-GB" dirty="0"/>
          </a:p>
        </p:txBody>
      </p:sp>
      <p:sp>
        <p:nvSpPr>
          <p:cNvPr id="4" name="Slide Number Placeholder 3"/>
          <p:cNvSpPr>
            <a:spLocks noGrp="1"/>
          </p:cNvSpPr>
          <p:nvPr>
            <p:ph type="sldNum" sz="quarter" idx="5"/>
          </p:nvPr>
        </p:nvSpPr>
        <p:spPr/>
        <p:txBody>
          <a:bodyPr/>
          <a:lstStyle/>
          <a:p>
            <a:fld id="{AD8BF6BF-9202-4E1B-A529-B44A37FC63DC}" type="slidenum">
              <a:rPr lang="en-GB" smtClean="0"/>
              <a:t>15</a:t>
            </a:fld>
            <a:endParaRPr lang="en-GB"/>
          </a:p>
        </p:txBody>
      </p:sp>
    </p:spTree>
    <p:extLst>
      <p:ext uri="{BB962C8B-B14F-4D97-AF65-F5344CB8AC3E}">
        <p14:creationId xmlns:p14="http://schemas.microsoft.com/office/powerpoint/2010/main" val="29611628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What is the RBV then? The resource-based view (RBV) of the firm is an approach to achieving </a:t>
            </a:r>
            <a:r>
              <a:rPr lang="en-GB" sz="1200" b="0" i="0" u="none" strike="noStrike" kern="1200" dirty="0">
                <a:solidFill>
                  <a:schemeClr val="tx1"/>
                </a:solidFill>
                <a:effectLst/>
                <a:latin typeface="+mn-lt"/>
                <a:ea typeface="+mn-ea"/>
                <a:cs typeface="+mn-cs"/>
                <a:hlinkClick r:id="rId3"/>
              </a:rPr>
              <a:t>competitive advantage</a:t>
            </a:r>
            <a:r>
              <a:rPr lang="en-GB" sz="1200" b="0" i="0" u="none" strike="noStrike" kern="1200" dirty="0">
                <a:solidFill>
                  <a:schemeClr val="tx1"/>
                </a:solidFill>
                <a:effectLst/>
                <a:latin typeface="+mn-lt"/>
                <a:ea typeface="+mn-ea"/>
                <a:cs typeface="+mn-cs"/>
              </a:rPr>
              <a:t>. The concept was developed by Barney (1991).</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Resource-based SHRM can produce what Boxall and Purcell (2016) refer to as ‘human resource advantage.’ The aim is to develop strategic capability. This means strategic fit between resources and opportunities, obtaining added value from the effective deployment of resources, and developing managers who can think and plan strategically in the sense that they understand the key strategic issues and ensure that what they do enables the strategic goals of the business to be achieved. </a:t>
            </a:r>
          </a:p>
          <a:p>
            <a:pPr marL="0" marR="0" lvl="0" indent="0" algn="just"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In RBV model, resources are given the major role in helping companies to achieve higher organizational performance.</a:t>
            </a:r>
          </a:p>
          <a:p>
            <a:pPr algn="just"/>
            <a:endParaRPr lang="en-GB" sz="1200" b="0" i="0" kern="1200" dirty="0">
              <a:solidFill>
                <a:schemeClr val="tx1"/>
              </a:solidFill>
              <a:effectLst/>
              <a:latin typeface="+mn-lt"/>
              <a:ea typeface="+mn-ea"/>
              <a:cs typeface="+mn-cs"/>
            </a:endParaRPr>
          </a:p>
          <a:p>
            <a:pPr algn="just"/>
            <a:r>
              <a:rPr lang="en-GB" sz="1200" b="0" i="0" kern="1200" dirty="0">
                <a:solidFill>
                  <a:schemeClr val="tx1"/>
                </a:solidFill>
                <a:effectLst/>
                <a:latin typeface="+mn-lt"/>
                <a:ea typeface="+mn-ea"/>
                <a:cs typeface="+mn-cs"/>
              </a:rPr>
              <a:t>There are two types of resources: tangible and intangible.</a:t>
            </a:r>
            <a:endParaRPr lang="en-GB" sz="1200" b="0" i="0" u="sng"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Tangible assets</a:t>
            </a:r>
            <a:r>
              <a:rPr lang="en-GB" sz="1200" b="0" i="0" kern="1200" dirty="0">
                <a:solidFill>
                  <a:schemeClr val="tx1"/>
                </a:solidFill>
                <a:effectLst/>
                <a:latin typeface="+mn-lt"/>
                <a:ea typeface="+mn-ea"/>
                <a:cs typeface="+mn-cs"/>
              </a:rPr>
              <a:t> are physical things. Land, buildings, machinery, equipment and capital – all these assets are tangible. Physical resources can easily be bought in the market so they confer little advantage to the companies in the long run because rivals can soon acquire the identical assets.</a:t>
            </a:r>
          </a:p>
          <a:p>
            <a:pPr marL="17145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Intangible assets </a:t>
            </a:r>
            <a:r>
              <a:rPr lang="en-GB" sz="1200" b="0" i="0" kern="1200" dirty="0">
                <a:solidFill>
                  <a:schemeClr val="tx1"/>
                </a:solidFill>
                <a:effectLst/>
                <a:latin typeface="+mn-lt"/>
                <a:ea typeface="+mn-ea"/>
                <a:cs typeface="+mn-cs"/>
              </a:rPr>
              <a:t>are everything else that has no physical presence but can still be owned by the company. Brand reputation, trademarks, intellectual property are all intangible assets. Unlike physical resources, brand reputation is built over a long time and is something that other companies cannot buy from the market. Intangible resources usually stay within a company and are the main source of sustainable competitive advantage.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two critical assumptions of RBV are that resources must also be heterogeneous and immobile.</a:t>
            </a:r>
          </a:p>
          <a:p>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Heterogeneous. </a:t>
            </a:r>
            <a:r>
              <a:rPr lang="en-GB" sz="1200" b="0" i="0" kern="1200" dirty="0">
                <a:solidFill>
                  <a:schemeClr val="tx1"/>
                </a:solidFill>
                <a:effectLst/>
                <a:latin typeface="+mn-lt"/>
                <a:ea typeface="+mn-ea"/>
                <a:cs typeface="+mn-cs"/>
              </a:rPr>
              <a:t>The first assumption is that skills, capabilities and other resources that organizations possess differ from one company to another. If organizations had the same amount and mix of resources, they could not employ different strategies to outcompete each other. What one company would do, the other could simply follow and no competitive advantage could be achieved. Therefore, RBV assumes that companies achieve competitive advantage by using their different bundles of resources – companies which are exposed to the same external and competitive forces (same external conditions) are able to implement different strategies and outperform each other. These days, particularly relevant to technology. (SAMSUNG VS APPLE)</a:t>
            </a:r>
          </a:p>
          <a:p>
            <a:pPr marL="0" indent="0" algn="just">
              <a:buFont typeface="Arial" panose="020B0604020202020204" pitchFamily="34" charset="0"/>
              <a:buNone/>
            </a:pPr>
            <a:endParaRPr lang="en-GB" sz="1200" b="0" i="0" kern="1200" dirty="0">
              <a:solidFill>
                <a:schemeClr val="tx1"/>
              </a:solidFill>
              <a:effectLst/>
              <a:latin typeface="+mn-lt"/>
              <a:ea typeface="+mn-ea"/>
              <a:cs typeface="+mn-cs"/>
            </a:endParaRPr>
          </a:p>
          <a:p>
            <a:pPr marL="171450" indent="-171450" algn="just">
              <a:buFont typeface="Arial" panose="020B0604020202020204" pitchFamily="34" charset="0"/>
              <a:buChar char="•"/>
            </a:pPr>
            <a:r>
              <a:rPr lang="en-GB" sz="1200" b="0" i="0" u="sng" kern="1200" dirty="0">
                <a:solidFill>
                  <a:schemeClr val="tx1"/>
                </a:solidFill>
                <a:effectLst/>
                <a:latin typeface="+mn-lt"/>
                <a:ea typeface="+mn-ea"/>
                <a:cs typeface="+mn-cs"/>
              </a:rPr>
              <a:t>Immobile</a:t>
            </a:r>
            <a:r>
              <a:rPr lang="en-GB" sz="1200" b="0" i="0" kern="1200" dirty="0">
                <a:solidFill>
                  <a:schemeClr val="tx1"/>
                </a:solidFill>
                <a:effectLst/>
                <a:latin typeface="+mn-lt"/>
                <a:ea typeface="+mn-ea"/>
                <a:cs typeface="+mn-cs"/>
              </a:rPr>
              <a:t>. The second assumption of RBV is that resources are not mobile and do not move from company to company, at least in the short-run. Due to this immobility, companies cannot replicate rivals’ resources and implement the same strategies. Tangible assets could be mobile over a longer period of time. But intangible resources, such as brand equity, processes, knowledge or intellectual property are usually immobile.</a:t>
            </a:r>
          </a:p>
          <a:p>
            <a:pPr marL="171450" indent="-171450" algn="just">
              <a:buFont typeface="Arial" panose="020B0604020202020204" pitchFamily="34" charset="0"/>
              <a:buChar char="•"/>
            </a:pPr>
            <a:endParaRPr lang="en-GB" sz="1200" b="0" i="0" kern="1200" dirty="0">
              <a:solidFill>
                <a:schemeClr val="tx1"/>
              </a:solidFill>
              <a:effectLst/>
              <a:latin typeface="+mn-lt"/>
              <a:ea typeface="+mn-ea"/>
              <a:cs typeface="+mn-cs"/>
            </a:endParaRPr>
          </a:p>
          <a:p>
            <a:pPr algn="just"/>
            <a:r>
              <a:rPr lang="en-GB" sz="1200" b="0" i="0" u="sng" kern="1200" dirty="0">
                <a:solidFill>
                  <a:schemeClr val="tx1"/>
                </a:solidFill>
                <a:effectLst/>
                <a:latin typeface="+mn-lt"/>
                <a:ea typeface="+mn-ea"/>
                <a:cs typeface="+mn-cs"/>
              </a:rPr>
              <a:t>VRIO framework: </a:t>
            </a:r>
            <a:r>
              <a:rPr lang="en-GB" b="0" i="0" dirty="0">
                <a:effectLst/>
              </a:rPr>
              <a:t>VRIO framework</a:t>
            </a:r>
            <a:r>
              <a:rPr lang="en-GB" sz="1200" b="0" i="0" kern="1200" dirty="0">
                <a:solidFill>
                  <a:schemeClr val="tx1"/>
                </a:solidFill>
                <a:effectLst/>
                <a:latin typeface="+mn-lt"/>
                <a:ea typeface="+mn-ea"/>
                <a:cs typeface="+mn-cs"/>
              </a:rPr>
              <a:t> </a:t>
            </a:r>
            <a:r>
              <a:rPr lang="en-GB" b="0" dirty="0"/>
              <a:t>is the tool used to analyse firm’s internal resources and capabilities to find out if they can be a source of sustained competitive advantage. Go through this in next slide. </a:t>
            </a:r>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r>
              <a:rPr lang="en-GB" b="0" i="0" u="sng" dirty="0">
                <a:effectLst/>
              </a:rPr>
              <a:t>All of this then leads to competitive advantage</a:t>
            </a:r>
            <a:r>
              <a:rPr lang="en-GB" sz="1200" b="0" i="0" u="sng" kern="1200" dirty="0">
                <a:solidFill>
                  <a:schemeClr val="tx1"/>
                </a:solidFill>
                <a:effectLst/>
                <a:latin typeface="+mn-lt"/>
                <a:ea typeface="+mn-ea"/>
                <a:cs typeface="+mn-cs"/>
              </a:rPr>
              <a:t>: </a:t>
            </a:r>
            <a:r>
              <a:rPr lang="en-GB" b="0" dirty="0"/>
              <a:t>superior performance relative to other competitors in the same industry or superior performance relative to the industry average.</a:t>
            </a:r>
            <a:r>
              <a:rPr lang="en-GB" sz="1200" b="0" i="0" kern="1200" dirty="0">
                <a:solidFill>
                  <a:schemeClr val="tx1"/>
                </a:solidFill>
                <a:effectLst/>
                <a:latin typeface="+mn-lt"/>
                <a:ea typeface="+mn-ea"/>
                <a:cs typeface="+mn-cs"/>
              </a:rPr>
              <a:t> </a:t>
            </a:r>
          </a:p>
          <a:p>
            <a:r>
              <a:rPr lang="en-GB" sz="1800" dirty="0">
                <a:effectLst/>
                <a:latin typeface="Arial" panose="020B0604020202020204" pitchFamily="34" charset="0"/>
                <a:ea typeface="Times New Roman" panose="02020603050405020304" pitchFamily="18" charset="0"/>
                <a:cs typeface="Times New Roman" panose="02020603050405020304" pitchFamily="18" charset="0"/>
              </a:rPr>
              <a:t> </a:t>
            </a:r>
          </a:p>
          <a:p>
            <a:pPr lvl="0"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Wright et al (2001) noted that there are three important components of HRM that constitute a resource for the firm and are influenced by HR practices or the HR system:</a:t>
            </a:r>
          </a:p>
          <a:p>
            <a:pPr lvl="0"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1. The human capital pool comprised of the stock of employee knowledge, skills, motivation and behaviours</a:t>
            </a:r>
          </a:p>
          <a:p>
            <a:pPr lvl="0"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2. The flow of human capital through the firm – the movement of people and of knowledge</a:t>
            </a:r>
          </a:p>
          <a:p>
            <a:pPr lvl="0"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3. The dynamic processes through which organisations change and/or renew themselves.</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They suggested that HR practices are the primary levers through which the firm can change the pool of human capital as well as attempt to change the employee behaviours that lead to organisational success.</a:t>
            </a:r>
          </a:p>
          <a:p>
            <a:pPr algn="just">
              <a:lnSpc>
                <a:spcPct val="115000"/>
              </a:lnSpc>
            </a:pPr>
            <a:endParaRPr lang="en-GB" sz="1800" dirty="0">
              <a:effectLst/>
              <a:latin typeface="Arial" panose="020B0604020202020204" pitchFamily="34" charset="0"/>
              <a:ea typeface="Times New Roman" panose="02020603050405020304" pitchFamily="18" charset="0"/>
              <a:cs typeface="Times New Roman" panose="02020603050405020304" pitchFamily="18" charset="0"/>
            </a:endParaRPr>
          </a:p>
          <a:p>
            <a:pPr algn="just">
              <a:lnSpc>
                <a:spcPct val="115000"/>
              </a:lnSpc>
            </a:pPr>
            <a:r>
              <a:rPr lang="en-GB" sz="1800" dirty="0">
                <a:effectLst/>
                <a:latin typeface="Arial" panose="020B0604020202020204" pitchFamily="34" charset="0"/>
                <a:ea typeface="Times New Roman" panose="02020603050405020304" pitchFamily="18" charset="0"/>
                <a:cs typeface="Times New Roman" panose="02020603050405020304" pitchFamily="18" charset="0"/>
              </a:rPr>
              <a:t>Resource-based strategic HRM can produce what Boxall and Purcell (2003) referred to as human resource advantage. The aim is to develop strategic capability. This means strategic fit between resources and opportunities, obtaining added value from the effective deployment of resources, and developing people who can think and plan strategically in the sense that they understand the key strategic issues and ensure that what they do supports the achievement of the business’ strategic goals. </a:t>
            </a:r>
          </a:p>
        </p:txBody>
      </p:sp>
      <p:sp>
        <p:nvSpPr>
          <p:cNvPr id="4" name="Slide Number Placeholder 3"/>
          <p:cNvSpPr>
            <a:spLocks noGrp="1"/>
          </p:cNvSpPr>
          <p:nvPr>
            <p:ph type="sldNum" sz="quarter" idx="5"/>
          </p:nvPr>
        </p:nvSpPr>
        <p:spPr/>
        <p:txBody>
          <a:bodyPr/>
          <a:lstStyle/>
          <a:p>
            <a:fld id="{AD8BF6BF-9202-4E1B-A529-B44A37FC63DC}" type="slidenum">
              <a:rPr lang="en-GB" smtClean="0"/>
              <a:t>16</a:t>
            </a:fld>
            <a:endParaRPr lang="en-GB"/>
          </a:p>
        </p:txBody>
      </p:sp>
    </p:spTree>
    <p:extLst>
      <p:ext uri="{BB962C8B-B14F-4D97-AF65-F5344CB8AC3E}">
        <p14:creationId xmlns:p14="http://schemas.microsoft.com/office/powerpoint/2010/main" val="7024340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051FB013-A79E-4476-8EE9-ED741535F54B}" type="slidenum">
              <a:rPr lang="en-GB"/>
              <a:pPr/>
              <a:t>18</a:t>
            </a:fld>
            <a:endParaRPr lang="en-GB"/>
          </a:p>
        </p:txBody>
      </p:sp>
      <p:sp>
        <p:nvSpPr>
          <p:cNvPr id="367618" name="Rectangle 2"/>
          <p:cNvSpPr>
            <a:spLocks noGrp="1" noRot="1" noChangeAspect="1" noChangeArrowheads="1" noTextEdit="1"/>
          </p:cNvSpPr>
          <p:nvPr>
            <p:ph type="sldImg"/>
          </p:nvPr>
        </p:nvSpPr>
        <p:spPr>
          <a:xfrm>
            <a:off x="28575" y="706438"/>
            <a:ext cx="6710363" cy="3775075"/>
          </a:xfrm>
          <a:ln/>
        </p:spPr>
      </p:sp>
      <p:sp>
        <p:nvSpPr>
          <p:cNvPr id="367619" name="Rectangle 3"/>
          <p:cNvSpPr>
            <a:spLocks noGrp="1" noChangeArrowheads="1"/>
          </p:cNvSpPr>
          <p:nvPr>
            <p:ph type="body" idx="1"/>
          </p:nvPr>
        </p:nvSpPr>
        <p:spPr>
          <a:xfrm>
            <a:off x="901847" y="4718386"/>
            <a:ext cx="4965665" cy="4480483"/>
          </a:xfrm>
        </p:spPr>
        <p:txBody>
          <a:bodyPr/>
          <a:lstStyle/>
          <a:p>
            <a:r>
              <a:rPr lang="en-GB"/>
              <a:t>Affects size of organisation </a:t>
            </a:r>
          </a:p>
          <a:p>
            <a:r>
              <a:rPr lang="en-GB"/>
              <a:t>reversion or different route may be very costly</a:t>
            </a:r>
          </a:p>
          <a:p>
            <a:r>
              <a:rPr lang="en-GB"/>
              <a:t>BA- tail fin designs</a:t>
            </a:r>
          </a:p>
          <a:p>
            <a:endParaRPr lang="en-GB"/>
          </a:p>
        </p:txBody>
      </p:sp>
    </p:spTree>
    <p:extLst>
      <p:ext uri="{BB962C8B-B14F-4D97-AF65-F5344CB8AC3E}">
        <p14:creationId xmlns:p14="http://schemas.microsoft.com/office/powerpoint/2010/main" val="1730576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207540-EC7D-4791-806E-E644BF3314ED}" type="slidenum">
              <a:rPr lang="en-GB" smtClean="0"/>
              <a:t>29</a:t>
            </a:fld>
            <a:endParaRPr lang="en-GB"/>
          </a:p>
        </p:txBody>
      </p:sp>
    </p:spTree>
    <p:extLst>
      <p:ext uri="{BB962C8B-B14F-4D97-AF65-F5344CB8AC3E}">
        <p14:creationId xmlns:p14="http://schemas.microsoft.com/office/powerpoint/2010/main" val="575111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2A9AB79-FC31-46F2-8FA0-539034E42287}" type="datetimeFigureOut">
              <a:rPr lang="en-GB" smtClean="0"/>
              <a:t>18/06/2024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462586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2A9AB79-FC31-46F2-8FA0-539034E42287}" type="datetimeFigureOut">
              <a:rPr lang="en-GB" smtClean="0"/>
              <a:t>18/06/2024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31637836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2A9AB79-FC31-46F2-8FA0-539034E42287}" type="datetimeFigureOut">
              <a:rPr lang="en-GB" smtClean="0"/>
              <a:t>18/06/2024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7949568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2A9AB79-FC31-46F2-8FA0-539034E42287}" type="datetimeFigureOut">
              <a:rPr lang="en-GB" smtClean="0"/>
              <a:t>18/06/2024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595823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2A9AB79-FC31-46F2-8FA0-539034E42287}" type="datetimeFigureOut">
              <a:rPr lang="en-GB" smtClean="0"/>
              <a:t>18/06/2024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5159481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2A9AB79-FC31-46F2-8FA0-539034E42287}" type="datetimeFigureOut">
              <a:rPr lang="en-GB" smtClean="0"/>
              <a:t>18/06/2024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30278895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2A9AB79-FC31-46F2-8FA0-539034E42287}" type="datetimeFigureOut">
              <a:rPr lang="en-GB" smtClean="0"/>
              <a:t>18/06/2024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629070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A9AB79-FC31-46F2-8FA0-539034E42287}" type="datetimeFigureOut">
              <a:rPr lang="en-GB" smtClean="0"/>
              <a:t>18/06/2024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24806435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2A9AB79-FC31-46F2-8FA0-539034E42287}" type="datetimeFigureOut">
              <a:rPr lang="en-GB" smtClean="0"/>
              <a:t>18/06/2024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4205015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2A9AB79-FC31-46F2-8FA0-539034E42287}" type="datetimeFigureOut">
              <a:rPr lang="en-GB" smtClean="0"/>
              <a:t>18/06/2024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6130700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2A9AB79-FC31-46F2-8FA0-539034E42287}" type="datetimeFigureOut">
              <a:rPr lang="en-GB" smtClean="0"/>
              <a:t>18/06/2024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65E8AA-70F1-4991-889F-A09C964B5C1F}" type="slidenum">
              <a:rPr lang="en-GB" smtClean="0"/>
              <a:t>‹#›</a:t>
            </a:fld>
            <a:endParaRPr lang="en-GB"/>
          </a:p>
        </p:txBody>
      </p:sp>
    </p:spTree>
    <p:extLst>
      <p:ext uri="{BB962C8B-B14F-4D97-AF65-F5344CB8AC3E}">
        <p14:creationId xmlns:p14="http://schemas.microsoft.com/office/powerpoint/2010/main" val="10848658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lored bar - 100% text">
    <p:spTree>
      <p:nvGrpSpPr>
        <p:cNvPr id="1" name=""/>
        <p:cNvGrpSpPr/>
        <p:nvPr/>
      </p:nvGrpSpPr>
      <p:grpSpPr>
        <a:xfrm>
          <a:off x="0" y="0"/>
          <a:ext cx="0" cy="0"/>
          <a:chOff x="0" y="0"/>
          <a:chExt cx="0" cy="0"/>
        </a:xfrm>
      </p:grpSpPr>
      <p:sp>
        <p:nvSpPr>
          <p:cNvPr id="5" name="Tekstvak 6"/>
          <p:cNvSpPr txBox="1"/>
          <p:nvPr userDrawn="1"/>
        </p:nvSpPr>
        <p:spPr>
          <a:xfrm>
            <a:off x="-114300" y="-261938"/>
            <a:ext cx="3329517" cy="246063"/>
          </a:xfrm>
          <a:prstGeom prst="rect">
            <a:avLst/>
          </a:prstGeom>
          <a:noFill/>
        </p:spPr>
        <p:txBody>
          <a:bodyPr>
            <a:spAutoFit/>
          </a:bodyPr>
          <a:lstStyle>
            <a:defPPr>
              <a:defRPr lang="nl-NL"/>
            </a:defPPr>
            <a:lvl1pPr>
              <a:defRPr sz="1000" b="1">
                <a:solidFill>
                  <a:schemeClr val="accent3"/>
                </a:solidFill>
              </a:defRPr>
            </a:lvl1pPr>
          </a:lstStyle>
          <a:p>
            <a:pPr eaLnBrk="1" fontAlgn="auto" hangingPunct="1">
              <a:spcBef>
                <a:spcPts val="0"/>
              </a:spcBef>
              <a:spcAft>
                <a:spcPts val="0"/>
              </a:spcAft>
              <a:defRPr/>
            </a:pPr>
            <a:r>
              <a:rPr lang="en-GB" sz="1000" dirty="0">
                <a:solidFill>
                  <a:srgbClr val="3D7EDB"/>
                </a:solidFill>
                <a:latin typeface="Arial"/>
              </a:rPr>
              <a:t>Colored bar - 100% text</a:t>
            </a:r>
          </a:p>
        </p:txBody>
      </p:sp>
      <p:sp>
        <p:nvSpPr>
          <p:cNvPr id="2" name="Titel 1"/>
          <p:cNvSpPr>
            <a:spLocks noGrp="1"/>
          </p:cNvSpPr>
          <p:nvPr>
            <p:ph type="title"/>
          </p:nvPr>
        </p:nvSpPr>
        <p:spPr>
          <a:xfrm>
            <a:off x="540779" y="263001"/>
            <a:ext cx="10972800" cy="1143000"/>
          </a:xfrm>
        </p:spPr>
        <p:txBody>
          <a:bodyPr>
            <a:normAutofit/>
          </a:bodyPr>
          <a:lstStyle>
            <a:lvl1pPr algn="l">
              <a:defRPr sz="3200">
                <a:solidFill>
                  <a:schemeClr val="tx2"/>
                </a:solidFill>
              </a:defRPr>
            </a:lvl1pPr>
          </a:lstStyle>
          <a:p>
            <a:r>
              <a:rPr lang="en-US" dirty="0"/>
              <a:t>Click to edit Master title style</a:t>
            </a:r>
          </a:p>
        </p:txBody>
      </p:sp>
      <p:sp>
        <p:nvSpPr>
          <p:cNvPr id="3" name="Tijdelijke aanduiding voor verticale tekst 2"/>
          <p:cNvSpPr>
            <a:spLocks noGrp="1"/>
          </p:cNvSpPr>
          <p:nvPr>
            <p:ph type="body" orient="vert" idx="1"/>
          </p:nvPr>
        </p:nvSpPr>
        <p:spPr>
          <a:xfrm>
            <a:off x="540779" y="1586674"/>
            <a:ext cx="11091776" cy="3930559"/>
          </a:xfrm>
        </p:spPr>
        <p:txBody>
          <a:bodyPr tIns="108000" rIns="72000" bIns="72000"/>
          <a:lstStyle>
            <a:lvl2pPr>
              <a:defRPr/>
            </a:lvl2pPr>
            <a:lvl3pPr>
              <a:defRPr baseline="0"/>
            </a:lvl3pPr>
            <a:lvl4pPr>
              <a:defRPr baseline="0"/>
            </a:lvl4pPr>
          </a:lstStyle>
          <a:p>
            <a:pPr lvl="0"/>
            <a:r>
              <a:rPr lang="en-US"/>
              <a:t>Click to edit Master text styles</a:t>
            </a:r>
          </a:p>
          <a:p>
            <a:pPr lvl="1"/>
            <a:r>
              <a:rPr lang="en-US"/>
              <a:t>Second level</a:t>
            </a:r>
          </a:p>
          <a:p>
            <a:pPr lvl="2"/>
            <a:r>
              <a:rPr lang="en-US"/>
              <a:t>Third level</a:t>
            </a:r>
          </a:p>
        </p:txBody>
      </p:sp>
      <p:sp>
        <p:nvSpPr>
          <p:cNvPr id="51" name="Tijdelijke aanduiding voor verticale tekst 2"/>
          <p:cNvSpPr>
            <a:spLocks noGrp="1"/>
          </p:cNvSpPr>
          <p:nvPr>
            <p:ph type="body" orient="vert" idx="13"/>
          </p:nvPr>
        </p:nvSpPr>
        <p:spPr>
          <a:xfrm>
            <a:off x="541528" y="1210044"/>
            <a:ext cx="11089640" cy="369741"/>
          </a:xfrm>
          <a:solidFill>
            <a:schemeClr val="accent1"/>
          </a:solidFill>
        </p:spPr>
        <p:txBody>
          <a:bodyPr wrap="none" lIns="180000" tIns="72000" rIns="216000" anchor="ctr">
            <a:noAutofit/>
          </a:bodyPr>
          <a:lstStyle>
            <a:lvl1pPr>
              <a:defRPr sz="2800" b="1">
                <a:solidFill>
                  <a:schemeClr val="bg1"/>
                </a:solidFill>
              </a:defRPr>
            </a:lvl1pPr>
            <a:lvl3pPr>
              <a:defRPr/>
            </a:lvl3pPr>
            <a:lvl4pPr>
              <a:defRPr baseline="0"/>
            </a:lvl4pPr>
          </a:lstStyle>
          <a:p>
            <a:pPr lvl="0"/>
            <a:r>
              <a:rPr lang="en-US" dirty="0"/>
              <a:t>Click to edit Master text styles</a:t>
            </a:r>
          </a:p>
        </p:txBody>
      </p:sp>
      <p:sp>
        <p:nvSpPr>
          <p:cNvPr id="7" name="Tijdelijke aanduiding voor dianummer 5"/>
          <p:cNvSpPr>
            <a:spLocks noGrp="1"/>
          </p:cNvSpPr>
          <p:nvPr>
            <p:ph type="sldNum" sz="quarter" idx="15"/>
          </p:nvPr>
        </p:nvSpPr>
        <p:spPr/>
        <p:txBody>
          <a:bodyPr/>
          <a:lstStyle>
            <a:lvl1pPr eaLnBrk="0" fontAlgn="base" hangingPunct="0">
              <a:spcBef>
                <a:spcPct val="0"/>
              </a:spcBef>
              <a:spcAft>
                <a:spcPct val="0"/>
              </a:spcAft>
              <a:defRPr/>
            </a:lvl1pPr>
          </a:lstStyle>
          <a:p>
            <a:pPr>
              <a:defRPr/>
            </a:pPr>
            <a:fld id="{DFAEC5DD-68FC-4E9C-9587-DBB16356B9F7}" type="slidenum">
              <a:rPr lang="en-US"/>
              <a:pPr>
                <a:defRPr/>
              </a:pPr>
              <a:t>‹#›</a:t>
            </a:fld>
            <a:endParaRPr lang="en-US"/>
          </a:p>
        </p:txBody>
      </p:sp>
    </p:spTree>
    <p:extLst>
      <p:ext uri="{BB962C8B-B14F-4D97-AF65-F5344CB8AC3E}">
        <p14:creationId xmlns:p14="http://schemas.microsoft.com/office/powerpoint/2010/main" val="497404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A9AB79-FC31-46F2-8FA0-539034E42287}" type="datetimeFigureOut">
              <a:rPr lang="en-GB" smtClean="0"/>
              <a:t>18/06/2024</a:t>
            </a:fld>
            <a:endParaRPr lang="en-GB"/>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65E8AA-70F1-4991-889F-A09C964B5C1F}" type="slidenum">
              <a:rPr lang="en-GB" smtClean="0"/>
              <a:t>‹#›</a:t>
            </a:fld>
            <a:endParaRPr lang="en-GB"/>
          </a:p>
        </p:txBody>
      </p:sp>
    </p:spTree>
    <p:extLst>
      <p:ext uri="{BB962C8B-B14F-4D97-AF65-F5344CB8AC3E}">
        <p14:creationId xmlns:p14="http://schemas.microsoft.com/office/powerpoint/2010/main" val="18675375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2.xm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png"/><Relationship Id="rId1" Type="http://schemas.openxmlformats.org/officeDocument/2006/relationships/slideLayout" Target="../slideLayouts/slideLayout2.xml"/><Relationship Id="rId6" Type="http://schemas.openxmlformats.org/officeDocument/2006/relationships/image" Target="../media/image23.jpeg"/><Relationship Id="rId5" Type="http://schemas.openxmlformats.org/officeDocument/2006/relationships/image" Target="../media/image22.jpeg"/><Relationship Id="rId4" Type="http://schemas.openxmlformats.org/officeDocument/2006/relationships/image" Target="../media/image21.jpeg"/></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20.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image" Target="../media/image30.jpeg"/><Relationship Id="rId5" Type="http://schemas.openxmlformats.org/officeDocument/2006/relationships/image" Target="../media/image29.jpeg"/><Relationship Id="rId4" Type="http://schemas.openxmlformats.org/officeDocument/2006/relationships/image" Target="../media/image28.jpeg"/></Relationships>
</file>

<file path=ppt/slides/_rels/slide25.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 Id="rId6" Type="http://schemas.openxmlformats.org/officeDocument/2006/relationships/image" Target="../media/image35.jpeg"/><Relationship Id="rId5" Type="http://schemas.openxmlformats.org/officeDocument/2006/relationships/image" Target="../media/image34.png"/><Relationship Id="rId4" Type="http://schemas.openxmlformats.org/officeDocument/2006/relationships/image" Target="../media/image33.jpe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83432" y="643622"/>
            <a:ext cx="7560840" cy="1692771"/>
          </a:xfrm>
          <a:prstGeom prst="rect">
            <a:avLst/>
          </a:prstGeom>
          <a:noFill/>
        </p:spPr>
        <p:txBody>
          <a:bodyPr wrap="square" rtlCol="0">
            <a:spAutoFit/>
          </a:bodyPr>
          <a:lstStyle/>
          <a:p>
            <a:r>
              <a:rPr lang="en-GB" sz="4000" b="1" dirty="0">
                <a:solidFill>
                  <a:schemeClr val="tx2">
                    <a:lumMod val="60000"/>
                    <a:lumOff val="40000"/>
                  </a:schemeClr>
                </a:solidFill>
              </a:rPr>
              <a:t>Welcome to IUBA6003</a:t>
            </a:r>
          </a:p>
          <a:p>
            <a:r>
              <a:rPr lang="en-GB" sz="4000" b="1" dirty="0">
                <a:solidFill>
                  <a:schemeClr val="tx2">
                    <a:lumMod val="60000"/>
                    <a:lumOff val="40000"/>
                  </a:schemeClr>
                </a:solidFill>
              </a:rPr>
              <a:t>Leading and Developing People</a:t>
            </a:r>
          </a:p>
          <a:p>
            <a:r>
              <a:rPr lang="en-GB" sz="2400" dirty="0"/>
              <a:t>Dr Emma Roberts</a:t>
            </a:r>
          </a:p>
        </p:txBody>
      </p:sp>
      <p:sp>
        <p:nvSpPr>
          <p:cNvPr id="3" name="TextBox 2"/>
          <p:cNvSpPr txBox="1"/>
          <p:nvPr/>
        </p:nvSpPr>
        <p:spPr>
          <a:xfrm>
            <a:off x="4511824" y="3429000"/>
            <a:ext cx="3096344" cy="1938992"/>
          </a:xfrm>
          <a:prstGeom prst="rect">
            <a:avLst/>
          </a:prstGeom>
          <a:noFill/>
        </p:spPr>
        <p:txBody>
          <a:bodyPr wrap="square" rtlCol="0">
            <a:spAutoFit/>
          </a:bodyPr>
          <a:lstStyle/>
          <a:p>
            <a:pPr algn="ctr"/>
            <a:r>
              <a:rPr lang="en-GB" sz="4000" b="1" dirty="0">
                <a:solidFill>
                  <a:schemeClr val="bg1"/>
                </a:solidFill>
              </a:rPr>
              <a:t>Wat is people management for?</a:t>
            </a:r>
          </a:p>
        </p:txBody>
      </p:sp>
      <p:sp>
        <p:nvSpPr>
          <p:cNvPr id="5" name="Subtitle 2">
            <a:extLst>
              <a:ext uri="{FF2B5EF4-FFF2-40B4-BE49-F238E27FC236}">
                <a16:creationId xmlns:a16="http://schemas.microsoft.com/office/drawing/2014/main" id="{D9D5D234-0D58-4422-B233-61D5BC52B0FF}"/>
              </a:ext>
            </a:extLst>
          </p:cNvPr>
          <p:cNvSpPr txBox="1">
            <a:spLocks/>
          </p:cNvSpPr>
          <p:nvPr/>
        </p:nvSpPr>
        <p:spPr>
          <a:xfrm>
            <a:off x="911424" y="4005064"/>
            <a:ext cx="7056784" cy="1884768"/>
          </a:xfrm>
          <a:prstGeom prst="rect">
            <a:avLst/>
          </a:prstGeom>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buNone/>
            </a:pPr>
            <a:r>
              <a:rPr lang="en-GB" sz="2400" dirty="0"/>
              <a:t>e.roberts@uwtsd.ac.uk</a:t>
            </a:r>
          </a:p>
          <a:p>
            <a:pPr marL="0" indent="0">
              <a:buNone/>
            </a:pPr>
            <a:r>
              <a:rPr lang="en-GB" sz="2400" dirty="0"/>
              <a:t>(Please email me with any queries, rather than using Teams)</a:t>
            </a:r>
          </a:p>
        </p:txBody>
      </p:sp>
      <p:pic>
        <p:nvPicPr>
          <p:cNvPr id="6" name="Picture 5" descr="A close-up of a person smiling&#10;&#10;Description automatically generated">
            <a:extLst>
              <a:ext uri="{FF2B5EF4-FFF2-40B4-BE49-F238E27FC236}">
                <a16:creationId xmlns:a16="http://schemas.microsoft.com/office/drawing/2014/main" id="{090B0C1C-0C0F-1B8B-DE01-271CCE9413F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8651053" y="1234083"/>
            <a:ext cx="2576513" cy="4389834"/>
          </a:xfrm>
          <a:prstGeom prst="rect">
            <a:avLst/>
          </a:prstGeom>
        </p:spPr>
      </p:pic>
    </p:spTree>
    <p:extLst>
      <p:ext uri="{BB962C8B-B14F-4D97-AF65-F5344CB8AC3E}">
        <p14:creationId xmlns:p14="http://schemas.microsoft.com/office/powerpoint/2010/main" val="7125880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07368" y="404665"/>
            <a:ext cx="11449272" cy="2736304"/>
          </a:xfrm>
        </p:spPr>
        <p:txBody>
          <a:bodyPr>
            <a:normAutofit/>
          </a:bodyPr>
          <a:lstStyle/>
          <a:p>
            <a:pPr algn="l"/>
            <a:r>
              <a:rPr lang="en-GB" sz="6000" b="1" dirty="0">
                <a:solidFill>
                  <a:schemeClr val="tx2">
                    <a:lumMod val="60000"/>
                    <a:lumOff val="40000"/>
                  </a:schemeClr>
                </a:solidFill>
                <a:latin typeface="+mn-lt"/>
                <a:ea typeface="+mn-ea"/>
                <a:cs typeface="+mn-cs"/>
              </a:rPr>
              <a:t>People Strategy and Context: </a:t>
            </a:r>
            <a:br>
              <a:rPr lang="en-GB" sz="6000" b="1" dirty="0">
                <a:solidFill>
                  <a:schemeClr val="tx2">
                    <a:lumMod val="60000"/>
                    <a:lumOff val="40000"/>
                  </a:schemeClr>
                </a:solidFill>
                <a:latin typeface="+mn-lt"/>
                <a:ea typeface="+mn-ea"/>
                <a:cs typeface="+mn-cs"/>
              </a:rPr>
            </a:br>
            <a:r>
              <a:rPr lang="en-GB" sz="2800" b="1" dirty="0">
                <a:latin typeface="+mn-lt"/>
                <a:ea typeface="+mn-ea"/>
                <a:cs typeface="+mn-cs"/>
              </a:rPr>
              <a:t>Dr Emma Roberts</a:t>
            </a:r>
            <a:endParaRPr lang="en-GB" sz="4800" b="1" dirty="0">
              <a:latin typeface="+mn-lt"/>
              <a:ea typeface="+mn-ea"/>
              <a:cs typeface="+mn-cs"/>
            </a:endParaRPr>
          </a:p>
        </p:txBody>
      </p:sp>
      <p:pic>
        <p:nvPicPr>
          <p:cNvPr id="1026" name="Picture 2" descr="See the source image">
            <a:extLst>
              <a:ext uri="{FF2B5EF4-FFF2-40B4-BE49-F238E27FC236}">
                <a16:creationId xmlns:a16="http://schemas.microsoft.com/office/drawing/2014/main" id="{5CCE1A6E-51EB-4786-8859-09F1E199935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43472" y="3603891"/>
            <a:ext cx="4026024" cy="28484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5B9450-48BC-B519-23BB-1739C1612F63}"/>
              </a:ext>
            </a:extLst>
          </p:cNvPr>
          <p:cNvSpPr txBox="1"/>
          <p:nvPr/>
        </p:nvSpPr>
        <p:spPr>
          <a:xfrm>
            <a:off x="6946850" y="5229200"/>
            <a:ext cx="5086350" cy="1508105"/>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3600" dirty="0"/>
              <a:t>All models are wrong, some are useful</a:t>
            </a:r>
          </a:p>
          <a:p>
            <a:pPr algn="r"/>
            <a:r>
              <a:rPr lang="en-US" dirty="0"/>
              <a:t>George Box</a:t>
            </a:r>
            <a:endParaRPr lang="en-GB" sz="1600" dirty="0"/>
          </a:p>
        </p:txBody>
      </p:sp>
    </p:spTree>
    <p:extLst>
      <p:ext uri="{BB962C8B-B14F-4D97-AF65-F5344CB8AC3E}">
        <p14:creationId xmlns:p14="http://schemas.microsoft.com/office/powerpoint/2010/main" val="42639241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1524000" y="0"/>
            <a:ext cx="9144000" cy="1255922"/>
          </a:xfrm>
          <a:solidFill>
            <a:schemeClr val="tx2"/>
          </a:solidFill>
        </p:spPr>
        <p:txBody>
          <a:bodyPr>
            <a:normAutofit fontScale="90000"/>
          </a:bodyPr>
          <a:lstStyle/>
          <a:p>
            <a:r>
              <a:rPr lang="en-GB" dirty="0">
                <a:solidFill>
                  <a:schemeClr val="bg1"/>
                </a:solidFill>
              </a:rPr>
              <a:t>Typical UK Working Conditions</a:t>
            </a:r>
            <a:br>
              <a:rPr lang="en-GB" dirty="0">
                <a:solidFill>
                  <a:schemeClr val="bg1"/>
                </a:solidFill>
              </a:rPr>
            </a:br>
            <a:r>
              <a:rPr lang="en-GB" dirty="0">
                <a:solidFill>
                  <a:schemeClr val="bg1"/>
                </a:solidFill>
              </a:rPr>
              <a:t>How did these develop?</a:t>
            </a:r>
          </a:p>
        </p:txBody>
      </p:sp>
      <p:sp>
        <p:nvSpPr>
          <p:cNvPr id="68611" name="Rectangle 3"/>
          <p:cNvSpPr>
            <a:spLocks noGrp="1" noChangeArrowheads="1"/>
          </p:cNvSpPr>
          <p:nvPr>
            <p:ph type="body" idx="1"/>
          </p:nvPr>
        </p:nvSpPr>
        <p:spPr/>
        <p:txBody>
          <a:bodyPr/>
          <a:lstStyle/>
          <a:p>
            <a:endParaRPr lang="en-US"/>
          </a:p>
        </p:txBody>
      </p:sp>
      <p:pic>
        <p:nvPicPr>
          <p:cNvPr id="68612" name="Picture 4" descr="office"/>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t="8102"/>
          <a:stretch/>
        </p:blipFill>
        <p:spPr bwMode="auto">
          <a:xfrm>
            <a:off x="1524000" y="1255923"/>
            <a:ext cx="9144000" cy="5602077"/>
          </a:xfrm>
          <a:prstGeom prst="rect">
            <a:avLst/>
          </a:prstGeom>
          <a:noFill/>
          <a:extLst>
            <a:ext uri="{909E8E84-426E-40DD-AFC4-6F175D3DCCD1}">
              <a14:hiddenFill xmlns:a14="http://schemas.microsoft.com/office/drawing/2010/main">
                <a:solidFill>
                  <a:srgbClr val="FFFFFF"/>
                </a:solidFill>
              </a14:hiddenFill>
            </a:ext>
          </a:extLst>
        </p:spPr>
      </p:pic>
      <p:sp>
        <p:nvSpPr>
          <p:cNvPr id="68613" name="Text Box 5"/>
          <p:cNvSpPr txBox="1">
            <a:spLocks noChangeArrowheads="1"/>
          </p:cNvSpPr>
          <p:nvPr/>
        </p:nvSpPr>
        <p:spPr bwMode="auto">
          <a:xfrm>
            <a:off x="1524001" y="4810126"/>
            <a:ext cx="4321175" cy="2047875"/>
          </a:xfrm>
          <a:prstGeom prst="rect">
            <a:avLst/>
          </a:prstGeom>
          <a:solidFill>
            <a:schemeClr val="tx2"/>
          </a:solidFill>
          <a:ln>
            <a:noFill/>
          </a:ln>
          <a:effectLst/>
        </p:spPr>
        <p:txBody>
          <a:bodyPr>
            <a:spAutoFit/>
          </a:bodyPr>
          <a:lstStyle/>
          <a:p>
            <a:pPr>
              <a:spcBef>
                <a:spcPct val="50000"/>
              </a:spcBef>
            </a:pPr>
            <a:r>
              <a:rPr lang="en-GB" sz="1600" dirty="0">
                <a:solidFill>
                  <a:schemeClr val="bg1"/>
                </a:solidFill>
              </a:rPr>
              <a:t>5-day week/ 40 hours</a:t>
            </a:r>
          </a:p>
          <a:p>
            <a:pPr>
              <a:spcBef>
                <a:spcPct val="50000"/>
              </a:spcBef>
            </a:pPr>
            <a:r>
              <a:rPr lang="en-GB" sz="1600" dirty="0">
                <a:solidFill>
                  <a:schemeClr val="bg1"/>
                </a:solidFill>
              </a:rPr>
              <a:t>Minimum wage</a:t>
            </a:r>
          </a:p>
          <a:p>
            <a:pPr>
              <a:spcBef>
                <a:spcPct val="50000"/>
              </a:spcBef>
            </a:pPr>
            <a:r>
              <a:rPr lang="en-GB" sz="1600" dirty="0">
                <a:solidFill>
                  <a:schemeClr val="bg1"/>
                </a:solidFill>
              </a:rPr>
              <a:t>Four weeks paid annual leave, </a:t>
            </a:r>
          </a:p>
          <a:p>
            <a:pPr>
              <a:spcBef>
                <a:spcPct val="50000"/>
              </a:spcBef>
            </a:pPr>
            <a:r>
              <a:rPr lang="en-GB" sz="1600" dirty="0">
                <a:solidFill>
                  <a:schemeClr val="bg1"/>
                </a:solidFill>
              </a:rPr>
              <a:t>Sick pay and maternity and paternity leave.</a:t>
            </a:r>
          </a:p>
          <a:p>
            <a:pPr>
              <a:spcBef>
                <a:spcPct val="50000"/>
              </a:spcBef>
            </a:pPr>
            <a:r>
              <a:rPr lang="en-GB" sz="1600" dirty="0">
                <a:solidFill>
                  <a:schemeClr val="bg1"/>
                </a:solidFill>
              </a:rPr>
              <a:t>All employers have a duty to take care of the health and safety of all their employees. </a:t>
            </a:r>
          </a:p>
        </p:txBody>
      </p:sp>
    </p:spTree>
    <p:extLst>
      <p:ext uri="{BB962C8B-B14F-4D97-AF65-F5344CB8AC3E}">
        <p14:creationId xmlns:p14="http://schemas.microsoft.com/office/powerpoint/2010/main" val="25960050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9394" name="AutoShape 2" descr="9k="/>
          <p:cNvSpPr>
            <a:spLocks noChangeAspect="1" noChangeArrowheads="1"/>
          </p:cNvSpPr>
          <p:nvPr/>
        </p:nvSpPr>
        <p:spPr bwMode="auto">
          <a:xfrm>
            <a:off x="4786314" y="2557464"/>
            <a:ext cx="2619375" cy="1743075"/>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59395" name="AutoShape 3" descr="9k="/>
          <p:cNvSpPr>
            <a:spLocks noChangeAspect="1" noChangeArrowheads="1"/>
          </p:cNvSpPr>
          <p:nvPr/>
        </p:nvSpPr>
        <p:spPr bwMode="auto">
          <a:xfrm>
            <a:off x="4786314" y="2557464"/>
            <a:ext cx="2619375" cy="1743075"/>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pic>
        <p:nvPicPr>
          <p:cNvPr id="59396" name="Picture 4" descr="_46851844_dundeeheritagetrust009"/>
          <p:cNvPicPr>
            <a:picLocks noChangeAspect="1" noChangeArrowheads="1"/>
          </p:cNvPicPr>
          <p:nvPr/>
        </p:nvPicPr>
        <p:blipFill>
          <a:blip r:embed="rId2">
            <a:extLst>
              <a:ext uri="{28A0092B-C50C-407E-A947-70E740481C1C}">
                <a14:useLocalDpi xmlns:a14="http://schemas.microsoft.com/office/drawing/2010/main" val="0"/>
              </a:ext>
            </a:extLst>
          </a:blip>
          <a:srcRect l="6415"/>
          <a:stretch>
            <a:fillRect/>
          </a:stretch>
        </p:blipFill>
        <p:spPr bwMode="auto">
          <a:xfrm>
            <a:off x="1019174" y="-13891"/>
            <a:ext cx="9685338" cy="6899275"/>
          </a:xfrm>
          <a:prstGeom prst="rect">
            <a:avLst/>
          </a:prstGeom>
          <a:noFill/>
          <a:extLst>
            <a:ext uri="{909E8E84-426E-40DD-AFC4-6F175D3DCCD1}">
              <a14:hiddenFill xmlns:a14="http://schemas.microsoft.com/office/drawing/2010/main">
                <a:solidFill>
                  <a:srgbClr val="FFFFFF"/>
                </a:solidFill>
              </a14:hiddenFill>
            </a:ext>
          </a:extLst>
        </p:spPr>
      </p:pic>
      <p:sp>
        <p:nvSpPr>
          <p:cNvPr id="59397" name="Text Box 5"/>
          <p:cNvSpPr txBox="1">
            <a:spLocks noChangeArrowheads="1"/>
          </p:cNvSpPr>
          <p:nvPr/>
        </p:nvSpPr>
        <p:spPr bwMode="auto">
          <a:xfrm>
            <a:off x="1343025" y="5949950"/>
            <a:ext cx="5761038" cy="6413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sz="3600" dirty="0">
                <a:solidFill>
                  <a:schemeClr val="bg1"/>
                </a:solidFill>
              </a:rPr>
              <a:t>Working Life in 1800s</a:t>
            </a:r>
          </a:p>
        </p:txBody>
      </p:sp>
      <p:sp>
        <p:nvSpPr>
          <p:cNvPr id="59398" name="Text Box 6"/>
          <p:cNvSpPr txBox="1">
            <a:spLocks noChangeArrowheads="1"/>
          </p:cNvSpPr>
          <p:nvPr/>
        </p:nvSpPr>
        <p:spPr bwMode="auto">
          <a:xfrm>
            <a:off x="6527800" y="4611689"/>
            <a:ext cx="4140200" cy="2271391"/>
          </a:xfrm>
          <a:prstGeom prst="rect">
            <a:avLst/>
          </a:prstGeom>
          <a:solidFill>
            <a:schemeClr val="tx2"/>
          </a:solidFill>
          <a:ln>
            <a:noFill/>
          </a:ln>
          <a:effectLst/>
        </p:spPr>
        <p:txBody>
          <a:bodyPr>
            <a:spAutoFit/>
          </a:bodyPr>
          <a:lstStyle/>
          <a:p>
            <a:r>
              <a:rPr lang="en-GB" sz="2400">
                <a:solidFill>
                  <a:schemeClr val="bg1"/>
                </a:solidFill>
              </a:rPr>
              <a:t>Working day of 14 hours</a:t>
            </a:r>
          </a:p>
          <a:p>
            <a:r>
              <a:rPr lang="en-GB" sz="2400">
                <a:solidFill>
                  <a:schemeClr val="bg1"/>
                </a:solidFill>
              </a:rPr>
              <a:t>Sunday off </a:t>
            </a:r>
          </a:p>
          <a:p>
            <a:r>
              <a:rPr lang="en-GB" sz="2400">
                <a:solidFill>
                  <a:schemeClr val="bg1"/>
                </a:solidFill>
              </a:rPr>
              <a:t>2 days holiday per year</a:t>
            </a:r>
          </a:p>
          <a:p>
            <a:pPr>
              <a:lnSpc>
                <a:spcPct val="90000"/>
              </a:lnSpc>
              <a:spcBef>
                <a:spcPct val="20000"/>
              </a:spcBef>
              <a:buClr>
                <a:schemeClr val="hlink"/>
              </a:buClr>
              <a:buSzPct val="120000"/>
            </a:pPr>
            <a:r>
              <a:rPr lang="en-GB" sz="2400">
                <a:solidFill>
                  <a:schemeClr val="bg1"/>
                </a:solidFill>
              </a:rPr>
              <a:t>Diseases such as bronchitis, pneumonia and tuberculosis were rife.</a:t>
            </a:r>
          </a:p>
        </p:txBody>
      </p:sp>
      <p:sp>
        <p:nvSpPr>
          <p:cNvPr id="7" name="Text Box 5">
            <a:extLst>
              <a:ext uri="{FF2B5EF4-FFF2-40B4-BE49-F238E27FC236}">
                <a16:creationId xmlns:a16="http://schemas.microsoft.com/office/drawing/2014/main" id="{326D4CE6-4422-4691-93ED-B3C7765B8BFA}"/>
              </a:ext>
            </a:extLst>
          </p:cNvPr>
          <p:cNvSpPr txBox="1">
            <a:spLocks noChangeArrowheads="1"/>
          </p:cNvSpPr>
          <p:nvPr/>
        </p:nvSpPr>
        <p:spPr bwMode="auto">
          <a:xfrm>
            <a:off x="4786313" y="264184"/>
            <a:ext cx="5761038"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sz="3600" dirty="0">
                <a:solidFill>
                  <a:schemeClr val="bg1"/>
                </a:solidFill>
              </a:rPr>
              <a:t>Prior to a regulatory environment</a:t>
            </a:r>
          </a:p>
        </p:txBody>
      </p:sp>
    </p:spTree>
    <p:extLst>
      <p:ext uri="{BB962C8B-B14F-4D97-AF65-F5344CB8AC3E}">
        <p14:creationId xmlns:p14="http://schemas.microsoft.com/office/powerpoint/2010/main" val="9435971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a:xfrm>
            <a:off x="1703513" y="404664"/>
            <a:ext cx="3455987" cy="1943100"/>
          </a:xfrm>
        </p:spPr>
        <p:txBody>
          <a:bodyPr/>
          <a:lstStyle/>
          <a:p>
            <a:r>
              <a:rPr lang="en-GB" sz="4000" dirty="0"/>
              <a:t>Factory Act 1833 </a:t>
            </a:r>
            <a:br>
              <a:rPr lang="en-GB" sz="4000" dirty="0"/>
            </a:br>
            <a:endParaRPr lang="en-GB" sz="4000" dirty="0"/>
          </a:p>
        </p:txBody>
      </p:sp>
      <p:sp>
        <p:nvSpPr>
          <p:cNvPr id="69635" name="Rectangle 3"/>
          <p:cNvSpPr>
            <a:spLocks noGrp="1" noChangeArrowheads="1"/>
          </p:cNvSpPr>
          <p:nvPr>
            <p:ph type="body" idx="1"/>
          </p:nvPr>
        </p:nvSpPr>
        <p:spPr>
          <a:xfrm>
            <a:off x="5159896" y="0"/>
            <a:ext cx="5508104" cy="6858000"/>
          </a:xfrm>
          <a:solidFill>
            <a:schemeClr val="tx2"/>
          </a:solidFill>
        </p:spPr>
        <p:txBody>
          <a:bodyPr/>
          <a:lstStyle/>
          <a:p>
            <a:pPr>
              <a:lnSpc>
                <a:spcPct val="80000"/>
              </a:lnSpc>
              <a:buFont typeface="Wingdings" pitchFamily="2" charset="2"/>
              <a:buNone/>
            </a:pPr>
            <a:endParaRPr lang="en-GB" sz="2000" dirty="0">
              <a:solidFill>
                <a:schemeClr val="bg2"/>
              </a:solidFill>
            </a:endParaRPr>
          </a:p>
          <a:p>
            <a:pPr lvl="1">
              <a:lnSpc>
                <a:spcPct val="80000"/>
              </a:lnSpc>
              <a:buFontTx/>
              <a:buNone/>
            </a:pPr>
            <a:r>
              <a:rPr lang="en-GB" sz="2000" dirty="0">
                <a:solidFill>
                  <a:schemeClr val="bg2"/>
                </a:solidFill>
              </a:rPr>
              <a:t>No child workers under nine years of age </a:t>
            </a:r>
          </a:p>
          <a:p>
            <a:pPr lvl="1">
              <a:lnSpc>
                <a:spcPct val="80000"/>
              </a:lnSpc>
              <a:buFontTx/>
              <a:buNone/>
            </a:pPr>
            <a:endParaRPr lang="en-GB" sz="2000" dirty="0">
              <a:solidFill>
                <a:schemeClr val="bg2"/>
              </a:solidFill>
            </a:endParaRPr>
          </a:p>
          <a:p>
            <a:pPr lvl="1">
              <a:lnSpc>
                <a:spcPct val="80000"/>
              </a:lnSpc>
              <a:buFontTx/>
              <a:buNone/>
            </a:pPr>
            <a:r>
              <a:rPr lang="en-GB" sz="2000" dirty="0">
                <a:solidFill>
                  <a:schemeClr val="bg2"/>
                </a:solidFill>
              </a:rPr>
              <a:t>Children of 9-13 years to work no more than nine hours a day </a:t>
            </a:r>
          </a:p>
          <a:p>
            <a:pPr lvl="1">
              <a:lnSpc>
                <a:spcPct val="80000"/>
              </a:lnSpc>
              <a:buFontTx/>
              <a:buNone/>
            </a:pPr>
            <a:endParaRPr lang="en-GB" sz="2000" dirty="0">
              <a:solidFill>
                <a:schemeClr val="bg2"/>
              </a:solidFill>
            </a:endParaRPr>
          </a:p>
          <a:p>
            <a:pPr lvl="1">
              <a:lnSpc>
                <a:spcPct val="80000"/>
              </a:lnSpc>
              <a:buFontTx/>
              <a:buNone/>
            </a:pPr>
            <a:r>
              <a:rPr lang="en-GB" sz="2000" dirty="0">
                <a:solidFill>
                  <a:schemeClr val="bg2"/>
                </a:solidFill>
              </a:rPr>
              <a:t>Children of 13-18 years to work no more than 12 hours a day </a:t>
            </a:r>
          </a:p>
          <a:p>
            <a:pPr lvl="1">
              <a:lnSpc>
                <a:spcPct val="80000"/>
              </a:lnSpc>
              <a:buFontTx/>
              <a:buNone/>
            </a:pPr>
            <a:endParaRPr lang="en-GB" sz="2000" dirty="0">
              <a:solidFill>
                <a:schemeClr val="bg2"/>
              </a:solidFill>
            </a:endParaRPr>
          </a:p>
          <a:p>
            <a:pPr lvl="1">
              <a:lnSpc>
                <a:spcPct val="80000"/>
              </a:lnSpc>
              <a:buFontTx/>
              <a:buNone/>
            </a:pPr>
            <a:r>
              <a:rPr lang="en-GB" sz="2000" dirty="0">
                <a:solidFill>
                  <a:schemeClr val="bg2"/>
                </a:solidFill>
              </a:rPr>
              <a:t>Children are not to work at night </a:t>
            </a:r>
          </a:p>
          <a:p>
            <a:pPr lvl="1">
              <a:lnSpc>
                <a:spcPct val="80000"/>
              </a:lnSpc>
              <a:buFontTx/>
              <a:buNone/>
            </a:pPr>
            <a:endParaRPr lang="en-GB" sz="2000" dirty="0">
              <a:solidFill>
                <a:schemeClr val="bg2"/>
              </a:solidFill>
            </a:endParaRPr>
          </a:p>
          <a:p>
            <a:pPr lvl="1">
              <a:lnSpc>
                <a:spcPct val="80000"/>
              </a:lnSpc>
              <a:buFontTx/>
              <a:buNone/>
            </a:pPr>
            <a:r>
              <a:rPr lang="en-GB" sz="2000" dirty="0">
                <a:solidFill>
                  <a:schemeClr val="bg2"/>
                </a:solidFill>
              </a:rPr>
              <a:t>Two hours schooling each day for children </a:t>
            </a:r>
          </a:p>
          <a:p>
            <a:pPr lvl="1">
              <a:lnSpc>
                <a:spcPct val="80000"/>
              </a:lnSpc>
              <a:buFontTx/>
              <a:buNone/>
            </a:pPr>
            <a:endParaRPr lang="en-GB" sz="2000" dirty="0">
              <a:solidFill>
                <a:schemeClr val="bg2"/>
              </a:solidFill>
            </a:endParaRPr>
          </a:p>
          <a:p>
            <a:pPr lvl="1">
              <a:lnSpc>
                <a:spcPct val="80000"/>
              </a:lnSpc>
              <a:buFontTx/>
              <a:buNone/>
            </a:pPr>
            <a:r>
              <a:rPr lang="en-GB" sz="2000" dirty="0">
                <a:solidFill>
                  <a:schemeClr val="bg2"/>
                </a:solidFill>
              </a:rPr>
              <a:t>Four factory inspectors appointed to enforce the law. </a:t>
            </a:r>
          </a:p>
        </p:txBody>
      </p:sp>
      <p:pic>
        <p:nvPicPr>
          <p:cNvPr id="69637" name="Picture 5" descr="Extract from a Factory Inspectors report - British Parliamentary Papers (1836) No 353"/>
          <p:cNvPicPr>
            <a:picLocks noChangeAspect="1" noChangeArrowheads="1"/>
          </p:cNvPicPr>
          <p:nvPr/>
        </p:nvPicPr>
        <p:blipFill>
          <a:blip r:embed="rId2">
            <a:extLst>
              <a:ext uri="{28A0092B-C50C-407E-A947-70E740481C1C}">
                <a14:useLocalDpi xmlns:a14="http://schemas.microsoft.com/office/drawing/2010/main" val="0"/>
              </a:ext>
            </a:extLst>
          </a:blip>
          <a:srcRect l="3024" r="1512"/>
          <a:stretch>
            <a:fillRect/>
          </a:stretch>
        </p:blipFill>
        <p:spPr bwMode="auto">
          <a:xfrm>
            <a:off x="2855641" y="4445443"/>
            <a:ext cx="6230587" cy="22322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0837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2"/>
          <p:cNvSpPr>
            <a:spLocks noGrp="1" noChangeArrowheads="1"/>
          </p:cNvSpPr>
          <p:nvPr>
            <p:ph type="title"/>
          </p:nvPr>
        </p:nvSpPr>
        <p:spPr>
          <a:xfrm>
            <a:off x="6816080" y="0"/>
            <a:ext cx="3852854" cy="2565400"/>
          </a:xfrm>
          <a:solidFill>
            <a:schemeClr val="tx2"/>
          </a:solidFill>
        </p:spPr>
        <p:txBody>
          <a:bodyPr/>
          <a:lstStyle/>
          <a:p>
            <a:r>
              <a:rPr lang="en-GB" sz="3200" dirty="0">
                <a:solidFill>
                  <a:schemeClr val="bg1"/>
                </a:solidFill>
              </a:rPr>
              <a:t>The first </a:t>
            </a:r>
            <a:br>
              <a:rPr lang="en-GB" sz="3200" dirty="0">
                <a:solidFill>
                  <a:schemeClr val="bg1"/>
                </a:solidFill>
              </a:rPr>
            </a:br>
            <a:r>
              <a:rPr lang="en-GB" sz="3200" dirty="0">
                <a:solidFill>
                  <a:schemeClr val="bg1"/>
                </a:solidFill>
              </a:rPr>
              <a:t>Welfare Officer- </a:t>
            </a:r>
            <a:br>
              <a:rPr lang="en-GB" sz="3200" dirty="0">
                <a:solidFill>
                  <a:schemeClr val="bg1"/>
                </a:solidFill>
              </a:rPr>
            </a:br>
            <a:r>
              <a:rPr lang="en-GB" sz="3200" dirty="0">
                <a:solidFill>
                  <a:schemeClr val="bg1"/>
                </a:solidFill>
              </a:rPr>
              <a:t>Mary Wood at </a:t>
            </a:r>
            <a:r>
              <a:rPr lang="en-GB" sz="3200" dirty="0" err="1">
                <a:solidFill>
                  <a:schemeClr val="bg1"/>
                </a:solidFill>
              </a:rPr>
              <a:t>Rowntree’s</a:t>
            </a:r>
            <a:r>
              <a:rPr lang="en-GB" sz="3200" dirty="0">
                <a:solidFill>
                  <a:schemeClr val="bg1"/>
                </a:solidFill>
              </a:rPr>
              <a:t> 1896</a:t>
            </a:r>
          </a:p>
        </p:txBody>
      </p:sp>
      <p:pic>
        <p:nvPicPr>
          <p:cNvPr id="74757" name="Picture 5"/>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24000" y="0"/>
            <a:ext cx="5486400" cy="6858000"/>
          </a:xfrm>
          <a:prstGeom prst="rect">
            <a:avLst/>
          </a:prstGeom>
          <a:noFill/>
          <a:extLst>
            <a:ext uri="{909E8E84-426E-40DD-AFC4-6F175D3DCCD1}">
              <a14:hiddenFill xmlns:a14="http://schemas.microsoft.com/office/drawing/2010/main">
                <a:solidFill>
                  <a:srgbClr val="FFFFFF"/>
                </a:solidFill>
              </a14:hiddenFill>
            </a:ext>
          </a:extLst>
        </p:spPr>
      </p:pic>
      <p:sp>
        <p:nvSpPr>
          <p:cNvPr id="74758" name="Text Box 6"/>
          <p:cNvSpPr txBox="1">
            <a:spLocks noChangeArrowheads="1"/>
          </p:cNvSpPr>
          <p:nvPr/>
        </p:nvSpPr>
        <p:spPr bwMode="auto">
          <a:xfrm>
            <a:off x="7010400" y="2565401"/>
            <a:ext cx="3657600" cy="4324261"/>
          </a:xfrm>
          <a:prstGeom prst="rect">
            <a:avLst/>
          </a:prstGeom>
          <a:solidFill>
            <a:schemeClr val="tx2"/>
          </a:solidFill>
          <a:ln>
            <a:noFill/>
          </a:ln>
          <a:effectLst/>
        </p:spPr>
        <p:txBody>
          <a:bodyPr wrap="square">
            <a:spAutoFit/>
          </a:bodyPr>
          <a:lstStyle/>
          <a:p>
            <a:pPr>
              <a:spcBef>
                <a:spcPct val="50000"/>
              </a:spcBef>
            </a:pPr>
            <a:r>
              <a:rPr lang="en-GB" sz="2000" dirty="0">
                <a:solidFill>
                  <a:schemeClr val="bg1"/>
                </a:solidFill>
              </a:rPr>
              <a:t>“She was appointed to be a type of social worker for the factory, with responsibility for ensuring the well-being of women and children in the workforce and watching over their health and behaviour.”</a:t>
            </a:r>
            <a:r>
              <a:rPr lang="en-GB" dirty="0">
                <a:solidFill>
                  <a:schemeClr val="bg1"/>
                </a:solidFill>
              </a:rPr>
              <a:t> </a:t>
            </a:r>
          </a:p>
          <a:p>
            <a:pPr>
              <a:spcBef>
                <a:spcPct val="50000"/>
              </a:spcBef>
            </a:pPr>
            <a:r>
              <a:rPr lang="en-GB" dirty="0">
                <a:solidFill>
                  <a:schemeClr val="bg1"/>
                </a:solidFill>
              </a:rPr>
              <a:t>(Foot &amp; Hook, 2011, p.6)</a:t>
            </a:r>
          </a:p>
          <a:p>
            <a:pPr>
              <a:spcBef>
                <a:spcPct val="50000"/>
              </a:spcBef>
            </a:pPr>
            <a:endParaRPr lang="en-GB" dirty="0">
              <a:solidFill>
                <a:schemeClr val="bg1"/>
              </a:solidFill>
            </a:endParaRPr>
          </a:p>
          <a:p>
            <a:pPr>
              <a:spcBef>
                <a:spcPct val="50000"/>
              </a:spcBef>
            </a:pPr>
            <a:endParaRPr lang="en-GB" dirty="0">
              <a:solidFill>
                <a:schemeClr val="bg1"/>
              </a:solidFill>
            </a:endParaRPr>
          </a:p>
          <a:p>
            <a:pPr>
              <a:spcBef>
                <a:spcPct val="50000"/>
              </a:spcBef>
            </a:pPr>
            <a:endParaRPr lang="en-GB" dirty="0">
              <a:solidFill>
                <a:schemeClr val="bg1"/>
              </a:solidFill>
            </a:endParaRPr>
          </a:p>
          <a:p>
            <a:pPr>
              <a:spcBef>
                <a:spcPct val="50000"/>
              </a:spcBef>
            </a:pPr>
            <a:endParaRPr lang="en-GB" dirty="0">
              <a:solidFill>
                <a:schemeClr val="bg1"/>
              </a:solidFill>
            </a:endParaRPr>
          </a:p>
        </p:txBody>
      </p:sp>
    </p:spTree>
    <p:extLst>
      <p:ext uri="{BB962C8B-B14F-4D97-AF65-F5344CB8AC3E}">
        <p14:creationId xmlns:p14="http://schemas.microsoft.com/office/powerpoint/2010/main" val="5725685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a:xfrm>
            <a:off x="2208213" y="115888"/>
            <a:ext cx="7315200" cy="1154112"/>
          </a:xfrm>
        </p:spPr>
        <p:txBody>
          <a:bodyPr rtlCol="0">
            <a:normAutofit/>
          </a:bodyPr>
          <a:lstStyle/>
          <a:p>
            <a:pPr>
              <a:defRPr/>
            </a:pPr>
            <a:r>
              <a:rPr lang="en-GB" dirty="0">
                <a:solidFill>
                  <a:schemeClr val="tx2"/>
                </a:solidFill>
              </a:rPr>
              <a:t>Mechanisation and De-skilling</a:t>
            </a:r>
          </a:p>
        </p:txBody>
      </p:sp>
      <p:pic>
        <p:nvPicPr>
          <p:cNvPr id="10243" name="Picture 3" descr="jb0951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3388" y="1484313"/>
            <a:ext cx="5003800" cy="4800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3972" name="Text Box 4"/>
          <p:cNvSpPr txBox="1">
            <a:spLocks noChangeArrowheads="1"/>
          </p:cNvSpPr>
          <p:nvPr/>
        </p:nvSpPr>
        <p:spPr bwMode="auto">
          <a:xfrm>
            <a:off x="7032626" y="2060576"/>
            <a:ext cx="3203575" cy="2585323"/>
          </a:xfrm>
          <a:prstGeom prst="rect">
            <a:avLst/>
          </a:prstGeom>
          <a:solidFill>
            <a:schemeClr val="tx2">
              <a:lumMod val="60000"/>
              <a:lumOff val="40000"/>
            </a:schemeClr>
          </a:solidFill>
          <a:ln>
            <a:noFill/>
          </a:ln>
          <a:effectLst/>
        </p:spPr>
        <p:txBody>
          <a:bodyPr>
            <a:spAutoFit/>
          </a:bodyPr>
          <a:lstStyle/>
          <a:p>
            <a:pPr>
              <a:defRPr/>
            </a:pPr>
            <a:r>
              <a:rPr lang="en-GB">
                <a:solidFill>
                  <a:schemeClr val="bg1"/>
                </a:solidFill>
              </a:rPr>
              <a:t>“By developing machines…which require only unskilled instead of skilled labour, the cost of labour can be reduced [and] the bargaining position of the worker reduced”</a:t>
            </a:r>
          </a:p>
          <a:p>
            <a:pPr algn="r">
              <a:defRPr/>
            </a:pPr>
            <a:r>
              <a:rPr lang="en-GB">
                <a:solidFill>
                  <a:schemeClr val="bg1"/>
                </a:solidFill>
              </a:rPr>
              <a:t>Andrew Ure</a:t>
            </a:r>
          </a:p>
          <a:p>
            <a:pPr algn="r">
              <a:defRPr/>
            </a:pPr>
            <a:endParaRPr lang="en-GB">
              <a:solidFill>
                <a:schemeClr val="bg1"/>
              </a:solidFill>
            </a:endParaRPr>
          </a:p>
          <a:p>
            <a:pPr algn="r">
              <a:defRPr/>
            </a:pPr>
            <a:r>
              <a:rPr lang="en-GB">
                <a:solidFill>
                  <a:schemeClr val="bg1"/>
                </a:solidFill>
              </a:rPr>
              <a:t>cited in Burnes (1996) p. 10</a:t>
            </a:r>
          </a:p>
        </p:txBody>
      </p:sp>
    </p:spTree>
    <p:extLst>
      <p:ext uri="{BB962C8B-B14F-4D97-AF65-F5344CB8AC3E}">
        <p14:creationId xmlns:p14="http://schemas.microsoft.com/office/powerpoint/2010/main" val="20993632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81200" y="274639"/>
            <a:ext cx="5194300" cy="1209675"/>
          </a:xfrm>
        </p:spPr>
        <p:txBody>
          <a:bodyPr rtlCol="0">
            <a:normAutofit/>
          </a:bodyPr>
          <a:lstStyle/>
          <a:p>
            <a:pPr>
              <a:defRPr/>
            </a:pPr>
            <a:r>
              <a:rPr lang="en-GB" dirty="0">
                <a:solidFill>
                  <a:schemeClr val="tx2">
                    <a:lumMod val="75000"/>
                  </a:schemeClr>
                </a:solidFill>
              </a:rPr>
              <a:t>Skilled work</a:t>
            </a:r>
          </a:p>
        </p:txBody>
      </p:sp>
      <p:sp>
        <p:nvSpPr>
          <p:cNvPr id="11267" name="Rectangle 3"/>
          <p:cNvSpPr>
            <a:spLocks noGrp="1" noChangeArrowheads="1"/>
          </p:cNvSpPr>
          <p:nvPr>
            <p:ph idx="1"/>
          </p:nvPr>
        </p:nvSpPr>
        <p:spPr>
          <a:xfrm>
            <a:off x="1992313" y="1773238"/>
            <a:ext cx="4932362" cy="4464050"/>
          </a:xfrm>
          <a:extLst>
            <a:ext uri="{909E8E84-426E-40DD-AFC4-6F175D3DCCD1}">
              <a14:hiddenFill xmlns:a14="http://schemas.microsoft.com/office/drawing/2010/main">
                <a:solidFill>
                  <a:schemeClr val="tx1"/>
                </a:solidFill>
              </a14:hiddenFill>
            </a:ext>
          </a:extLst>
        </p:spPr>
        <p:txBody>
          <a:bodyPr/>
          <a:lstStyle/>
          <a:p>
            <a:r>
              <a:rPr lang="en-GB" sz="2800"/>
              <a:t>Complex and numerous tasks</a:t>
            </a:r>
          </a:p>
          <a:p>
            <a:r>
              <a:rPr lang="en-GB" sz="2800"/>
              <a:t>Specialist knowledge</a:t>
            </a:r>
          </a:p>
          <a:p>
            <a:r>
              <a:rPr lang="en-GB" sz="2800"/>
              <a:t>High status</a:t>
            </a:r>
          </a:p>
          <a:p>
            <a:r>
              <a:rPr lang="en-GB" sz="2800"/>
              <a:t>High degree of control of work</a:t>
            </a:r>
          </a:p>
          <a:p>
            <a:r>
              <a:rPr lang="en-GB" sz="2800"/>
              <a:t>Strong negotiating position</a:t>
            </a:r>
          </a:p>
          <a:p>
            <a:r>
              <a:rPr lang="en-GB" sz="2800"/>
              <a:t>Highly paid</a:t>
            </a:r>
          </a:p>
        </p:txBody>
      </p:sp>
      <p:pic>
        <p:nvPicPr>
          <p:cNvPr id="11268" name="Picture 5" descr="windsor-writing-chair"/>
          <p:cNvPicPr>
            <a:picLocks noChangeAspect="1" noChangeArrowheads="1"/>
          </p:cNvPicPr>
          <p:nvPr/>
        </p:nvPicPr>
        <p:blipFill>
          <a:blip r:embed="rId2">
            <a:extLst>
              <a:ext uri="{28A0092B-C50C-407E-A947-70E740481C1C}">
                <a14:useLocalDpi xmlns:a14="http://schemas.microsoft.com/office/drawing/2010/main" val="0"/>
              </a:ext>
            </a:extLst>
          </a:blip>
          <a:srcRect t="5231"/>
          <a:stretch>
            <a:fillRect/>
          </a:stretch>
        </p:blipFill>
        <p:spPr bwMode="auto">
          <a:xfrm>
            <a:off x="7248526" y="0"/>
            <a:ext cx="3419475" cy="31257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269" name="Picture 9" descr="ANTIQUE%20CHAIRS"/>
          <p:cNvPicPr>
            <a:picLocks noChangeAspect="1" noChangeArrowheads="1"/>
          </p:cNvPicPr>
          <p:nvPr/>
        </p:nvPicPr>
        <p:blipFill>
          <a:blip r:embed="rId3">
            <a:extLst>
              <a:ext uri="{28A0092B-C50C-407E-A947-70E740481C1C}">
                <a14:useLocalDpi xmlns:a14="http://schemas.microsoft.com/office/drawing/2010/main" val="0"/>
              </a:ext>
            </a:extLst>
          </a:blip>
          <a:srcRect b="5751"/>
          <a:stretch>
            <a:fillRect/>
          </a:stretch>
        </p:blipFill>
        <p:spPr bwMode="auto">
          <a:xfrm>
            <a:off x="7251700" y="2852738"/>
            <a:ext cx="3416300" cy="4114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9630127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1981200" y="274638"/>
            <a:ext cx="4978400" cy="1066800"/>
          </a:xfrm>
        </p:spPr>
        <p:txBody>
          <a:bodyPr rtlCol="0">
            <a:normAutofit/>
          </a:bodyPr>
          <a:lstStyle/>
          <a:p>
            <a:pPr>
              <a:defRPr/>
            </a:pPr>
            <a:r>
              <a:rPr lang="en-GB" dirty="0">
                <a:solidFill>
                  <a:schemeClr val="tx2">
                    <a:lumMod val="75000"/>
                  </a:schemeClr>
                </a:solidFill>
              </a:rPr>
              <a:t>De-skilled work</a:t>
            </a:r>
          </a:p>
        </p:txBody>
      </p:sp>
      <p:sp>
        <p:nvSpPr>
          <p:cNvPr id="12291" name="Rectangle 3"/>
          <p:cNvSpPr>
            <a:spLocks noGrp="1" noChangeArrowheads="1"/>
          </p:cNvSpPr>
          <p:nvPr>
            <p:ph idx="1"/>
          </p:nvPr>
        </p:nvSpPr>
        <p:spPr>
          <a:xfrm>
            <a:off x="1981200" y="1612900"/>
            <a:ext cx="4330700" cy="4624388"/>
          </a:xfrm>
        </p:spPr>
        <p:txBody>
          <a:bodyPr/>
          <a:lstStyle/>
          <a:p>
            <a:pPr>
              <a:lnSpc>
                <a:spcPct val="90000"/>
              </a:lnSpc>
            </a:pPr>
            <a:r>
              <a:rPr lang="en-GB" sz="2400"/>
              <a:t>Jobs broken down into simple tasks</a:t>
            </a:r>
          </a:p>
          <a:p>
            <a:pPr>
              <a:lnSpc>
                <a:spcPct val="90000"/>
              </a:lnSpc>
            </a:pPr>
            <a:r>
              <a:rPr lang="en-GB" sz="2400"/>
              <a:t>Easily learned task</a:t>
            </a:r>
          </a:p>
          <a:p>
            <a:pPr>
              <a:lnSpc>
                <a:spcPct val="90000"/>
              </a:lnSpc>
            </a:pPr>
            <a:r>
              <a:rPr lang="en-GB" sz="2400"/>
              <a:t>Low status</a:t>
            </a:r>
          </a:p>
          <a:p>
            <a:pPr>
              <a:lnSpc>
                <a:spcPct val="90000"/>
              </a:lnSpc>
            </a:pPr>
            <a:r>
              <a:rPr lang="en-GB" sz="2400"/>
              <a:t>Little control over work</a:t>
            </a:r>
          </a:p>
          <a:p>
            <a:pPr>
              <a:lnSpc>
                <a:spcPct val="90000"/>
              </a:lnSpc>
            </a:pPr>
            <a:r>
              <a:rPr lang="en-GB" sz="2400"/>
              <a:t>Weak negotiating position</a:t>
            </a:r>
          </a:p>
          <a:p>
            <a:pPr>
              <a:lnSpc>
                <a:spcPct val="90000"/>
              </a:lnSpc>
            </a:pPr>
            <a:r>
              <a:rPr lang="en-GB" sz="2400"/>
              <a:t>Low paid</a:t>
            </a:r>
          </a:p>
        </p:txBody>
      </p:sp>
      <p:pic>
        <p:nvPicPr>
          <p:cNvPr id="12292" name="Picture 5" descr="stacking%20chair%20(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743700" y="0"/>
            <a:ext cx="3924300" cy="392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7" descr="p-zoom"/>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43700" y="3905250"/>
            <a:ext cx="3924300" cy="2952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743961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3" name="Rectangle 3"/>
          <p:cNvSpPr>
            <a:spLocks noGrp="1" noChangeArrowheads="1"/>
          </p:cNvSpPr>
          <p:nvPr>
            <p:ph idx="1"/>
          </p:nvPr>
        </p:nvSpPr>
        <p:spPr>
          <a:xfrm>
            <a:off x="6096001" y="2205038"/>
            <a:ext cx="3960813" cy="4248150"/>
          </a:xfrm>
          <a:solidFill>
            <a:schemeClr val="tx2">
              <a:lumMod val="60000"/>
              <a:lumOff val="40000"/>
            </a:schemeClr>
          </a:solidFill>
        </p:spPr>
        <p:txBody>
          <a:bodyPr rtlCol="0">
            <a:normAutofit fontScale="77500" lnSpcReduction="20000"/>
          </a:bodyPr>
          <a:lstStyle/>
          <a:p>
            <a:pPr indent="-182880">
              <a:lnSpc>
                <a:spcPct val="80000"/>
              </a:lnSpc>
              <a:buNone/>
              <a:defRPr/>
            </a:pPr>
            <a:r>
              <a:rPr lang="en-GB" u="sng" dirty="0">
                <a:solidFill>
                  <a:schemeClr val="bg1"/>
                </a:solidFill>
              </a:rPr>
              <a:t>‘one best way’</a:t>
            </a:r>
            <a:r>
              <a:rPr lang="en-GB" dirty="0">
                <a:solidFill>
                  <a:schemeClr val="bg1"/>
                </a:solidFill>
              </a:rPr>
              <a:t>- </a:t>
            </a:r>
          </a:p>
          <a:p>
            <a:pPr marL="502920" lvl="1" indent="-182880">
              <a:lnSpc>
                <a:spcPct val="80000"/>
              </a:lnSpc>
              <a:buFont typeface="Wingdings" charset="2"/>
              <a:buChar char="§"/>
              <a:defRPr/>
            </a:pPr>
            <a:r>
              <a:rPr lang="en-GB" dirty="0">
                <a:solidFill>
                  <a:schemeClr val="bg1"/>
                </a:solidFill>
              </a:rPr>
              <a:t>establish the best way of carrying out each task</a:t>
            </a:r>
          </a:p>
          <a:p>
            <a:pPr marL="502920" lvl="1" indent="-182880">
              <a:lnSpc>
                <a:spcPct val="80000"/>
              </a:lnSpc>
              <a:buFont typeface="Wingdings" charset="2"/>
              <a:buChar char="§"/>
              <a:defRPr/>
            </a:pPr>
            <a:r>
              <a:rPr lang="en-GB" dirty="0">
                <a:solidFill>
                  <a:schemeClr val="bg1"/>
                </a:solidFill>
              </a:rPr>
              <a:t>this is how it must be done every time.</a:t>
            </a:r>
          </a:p>
          <a:p>
            <a:pPr marL="502920" lvl="1" indent="-182880">
              <a:lnSpc>
                <a:spcPct val="80000"/>
              </a:lnSpc>
              <a:buNone/>
              <a:defRPr/>
            </a:pPr>
            <a:endParaRPr lang="en-GB" dirty="0">
              <a:solidFill>
                <a:schemeClr val="bg1"/>
              </a:solidFill>
            </a:endParaRPr>
          </a:p>
          <a:p>
            <a:pPr indent="-182880">
              <a:lnSpc>
                <a:spcPct val="80000"/>
              </a:lnSpc>
              <a:buNone/>
              <a:defRPr/>
            </a:pPr>
            <a:r>
              <a:rPr lang="en-GB" u="sng" dirty="0">
                <a:solidFill>
                  <a:schemeClr val="bg1"/>
                </a:solidFill>
              </a:rPr>
              <a:t>‘a fair day’s work for a fair day’s pay’</a:t>
            </a:r>
            <a:r>
              <a:rPr lang="en-GB" dirty="0">
                <a:solidFill>
                  <a:schemeClr val="bg1"/>
                </a:solidFill>
              </a:rPr>
              <a:t>- </a:t>
            </a:r>
          </a:p>
          <a:p>
            <a:pPr marL="502920" lvl="1" indent="-182880">
              <a:lnSpc>
                <a:spcPct val="80000"/>
              </a:lnSpc>
              <a:buFont typeface="Wingdings" charset="2"/>
              <a:buChar char="§"/>
              <a:defRPr/>
            </a:pPr>
            <a:r>
              <a:rPr lang="en-GB" dirty="0">
                <a:solidFill>
                  <a:schemeClr val="bg1"/>
                </a:solidFill>
              </a:rPr>
              <a:t>all workers seek maximum pay for minimum work</a:t>
            </a:r>
          </a:p>
          <a:p>
            <a:pPr marL="502920" lvl="1" indent="-182880">
              <a:lnSpc>
                <a:spcPct val="80000"/>
              </a:lnSpc>
              <a:buFont typeface="Wingdings" charset="2"/>
              <a:buChar char="§"/>
              <a:defRPr/>
            </a:pPr>
            <a:r>
              <a:rPr lang="en-GB" dirty="0">
                <a:solidFill>
                  <a:schemeClr val="bg1"/>
                </a:solidFill>
              </a:rPr>
              <a:t>managers must set exact tasks</a:t>
            </a:r>
          </a:p>
          <a:p>
            <a:pPr marL="502920" lvl="1" indent="-182880">
              <a:lnSpc>
                <a:spcPct val="80000"/>
              </a:lnSpc>
              <a:buFont typeface="Wingdings" charset="2"/>
              <a:buChar char="§"/>
              <a:defRPr/>
            </a:pPr>
            <a:r>
              <a:rPr lang="en-GB" dirty="0">
                <a:solidFill>
                  <a:schemeClr val="bg1"/>
                </a:solidFill>
              </a:rPr>
              <a:t>managers must monitor work closely and </a:t>
            </a:r>
          </a:p>
          <a:p>
            <a:pPr marL="502920" lvl="1" indent="-182880">
              <a:lnSpc>
                <a:spcPct val="80000"/>
              </a:lnSpc>
              <a:buFont typeface="Wingdings" charset="2"/>
              <a:buChar char="§"/>
              <a:defRPr/>
            </a:pPr>
            <a:r>
              <a:rPr lang="en-GB" dirty="0">
                <a:solidFill>
                  <a:schemeClr val="bg1"/>
                </a:solidFill>
              </a:rPr>
              <a:t>pay must be linked to performance</a:t>
            </a:r>
          </a:p>
        </p:txBody>
      </p:sp>
      <p:pic>
        <p:nvPicPr>
          <p:cNvPr id="14340" name="Picture 4" descr="scientific-mg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74826" y="2205039"/>
            <a:ext cx="3941763" cy="4149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Rectangle 2"/>
          <p:cNvSpPr txBox="1">
            <a:spLocks noChangeArrowheads="1"/>
          </p:cNvSpPr>
          <p:nvPr/>
        </p:nvSpPr>
        <p:spPr>
          <a:xfrm>
            <a:off x="1524000" y="0"/>
            <a:ext cx="9144000" cy="1484784"/>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solidFill>
                  <a:schemeClr val="bg1"/>
                </a:solidFill>
              </a:rPr>
              <a:t>Frederick Winslow Taylor</a:t>
            </a:r>
            <a:br>
              <a:rPr lang="en-GB" sz="3600" dirty="0">
                <a:solidFill>
                  <a:schemeClr val="bg1"/>
                </a:solidFill>
              </a:rPr>
            </a:br>
            <a:r>
              <a:rPr lang="en-GB" sz="3600" dirty="0">
                <a:solidFill>
                  <a:schemeClr val="bg1"/>
                </a:solidFill>
              </a:rPr>
              <a:t>‘Scientific Management’</a:t>
            </a:r>
          </a:p>
        </p:txBody>
      </p:sp>
      <p:pic>
        <p:nvPicPr>
          <p:cNvPr id="14341" name="Picture 5" descr="image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74825" y="333376"/>
            <a:ext cx="1803400" cy="20605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1260502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a:xfrm>
            <a:off x="1524000" y="0"/>
            <a:ext cx="9144000" cy="1484784"/>
          </a:xfrm>
          <a:solidFill>
            <a:schemeClr val="tx2"/>
          </a:solidFill>
        </p:spPr>
        <p:txBody>
          <a:bodyPr>
            <a:normAutofit/>
          </a:bodyPr>
          <a:lstStyle/>
          <a:p>
            <a:r>
              <a:rPr lang="en-GB" sz="3600" dirty="0">
                <a:solidFill>
                  <a:schemeClr val="bg1"/>
                </a:solidFill>
              </a:rPr>
              <a:t>Recap of Taylorism/Human Relations approach</a:t>
            </a:r>
          </a:p>
        </p:txBody>
      </p:sp>
      <p:sp>
        <p:nvSpPr>
          <p:cNvPr id="4" name="Rectangle 4"/>
          <p:cNvSpPr txBox="1">
            <a:spLocks noChangeArrowheads="1"/>
          </p:cNvSpPr>
          <p:nvPr/>
        </p:nvSpPr>
        <p:spPr>
          <a:xfrm>
            <a:off x="2334816" y="1848000"/>
            <a:ext cx="3565525" cy="3592512"/>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itchFamily="2" charset="2"/>
              <a:buNone/>
            </a:pPr>
            <a:r>
              <a:rPr lang="en-GB" dirty="0"/>
              <a:t>Taylorism</a:t>
            </a:r>
          </a:p>
          <a:p>
            <a:pPr>
              <a:buFont typeface="Wingdings" pitchFamily="2" charset="2"/>
              <a:buNone/>
            </a:pPr>
            <a:endParaRPr lang="en-GB" dirty="0"/>
          </a:p>
        </p:txBody>
      </p:sp>
      <p:sp>
        <p:nvSpPr>
          <p:cNvPr id="5" name="Rectangle 5"/>
          <p:cNvSpPr txBox="1">
            <a:spLocks noChangeArrowheads="1"/>
          </p:cNvSpPr>
          <p:nvPr/>
        </p:nvSpPr>
        <p:spPr>
          <a:xfrm>
            <a:off x="6575777" y="1844824"/>
            <a:ext cx="3565525" cy="3595688"/>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buFont typeface="Wingdings" pitchFamily="2" charset="2"/>
              <a:buNone/>
            </a:pPr>
            <a:r>
              <a:rPr lang="en-GB" dirty="0"/>
              <a:t>Human Relations</a:t>
            </a:r>
          </a:p>
        </p:txBody>
      </p:sp>
      <p:sp>
        <p:nvSpPr>
          <p:cNvPr id="6" name="Rectangle 3">
            <a:extLst>
              <a:ext uri="{FF2B5EF4-FFF2-40B4-BE49-F238E27FC236}">
                <a16:creationId xmlns:a16="http://schemas.microsoft.com/office/drawing/2014/main" id="{C0DA8C47-6EAC-4A72-9FD4-A1D224C4A838}"/>
              </a:ext>
            </a:extLst>
          </p:cNvPr>
          <p:cNvSpPr>
            <a:spLocks noGrp="1" noChangeArrowheads="1"/>
          </p:cNvSpPr>
          <p:nvPr>
            <p:ph sz="half" idx="1"/>
          </p:nvPr>
        </p:nvSpPr>
        <p:spPr>
          <a:xfrm>
            <a:off x="1970800" y="2912467"/>
            <a:ext cx="4038600" cy="3314627"/>
          </a:xfrm>
          <a:ln>
            <a:solidFill>
              <a:schemeClr val="bg1"/>
            </a:solidFill>
          </a:ln>
        </p:spPr>
        <p:txBody>
          <a:bodyPr>
            <a:normAutofit/>
          </a:bodyPr>
          <a:lstStyle/>
          <a:p>
            <a:pPr>
              <a:lnSpc>
                <a:spcPct val="90000"/>
              </a:lnSpc>
            </a:pPr>
            <a:r>
              <a:rPr lang="en-GB" altLang="en-US" sz="2400" dirty="0"/>
              <a:t>‘Scientific Management’</a:t>
            </a:r>
          </a:p>
          <a:p>
            <a:r>
              <a:rPr lang="en-GB" altLang="en-US" sz="2400" dirty="0"/>
              <a:t>Theory X, </a:t>
            </a:r>
          </a:p>
          <a:p>
            <a:r>
              <a:rPr lang="en-GB" altLang="en-US" sz="2400" dirty="0"/>
              <a:t>Autocratic Management style</a:t>
            </a:r>
          </a:p>
          <a:p>
            <a:pPr>
              <a:lnSpc>
                <a:spcPct val="90000"/>
              </a:lnSpc>
            </a:pPr>
            <a:r>
              <a:rPr lang="en-GB" altLang="en-US" sz="2400" dirty="0"/>
              <a:t>Anti-union</a:t>
            </a:r>
          </a:p>
          <a:p>
            <a:r>
              <a:rPr lang="en-GB" altLang="en-US" sz="2400" dirty="0"/>
              <a:t>Key approaches- Efficiency, De-skilled work, mechanisation.</a:t>
            </a:r>
          </a:p>
        </p:txBody>
      </p:sp>
      <p:sp>
        <p:nvSpPr>
          <p:cNvPr id="7" name="Rectangle 4">
            <a:extLst>
              <a:ext uri="{FF2B5EF4-FFF2-40B4-BE49-F238E27FC236}">
                <a16:creationId xmlns:a16="http://schemas.microsoft.com/office/drawing/2014/main" id="{6B262534-7D8A-4EB8-AC63-5CA238FDD3D7}"/>
              </a:ext>
            </a:extLst>
          </p:cNvPr>
          <p:cNvSpPr txBox="1">
            <a:spLocks noChangeArrowheads="1"/>
          </p:cNvSpPr>
          <p:nvPr/>
        </p:nvSpPr>
        <p:spPr>
          <a:xfrm>
            <a:off x="6298882" y="2666536"/>
            <a:ext cx="4119314" cy="3930816"/>
          </a:xfrm>
          <a:prstGeom prst="rect">
            <a:avLst/>
          </a:prstGeom>
          <a:ln>
            <a:solidFill>
              <a:schemeClr val="bg1"/>
            </a:solidFill>
          </a:ln>
        </p:spPr>
        <p:txBody>
          <a:bodyP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a:lnSpc>
                <a:spcPct val="90000"/>
              </a:lnSpc>
            </a:pPr>
            <a:r>
              <a:rPr lang="en-GB" altLang="en-US" sz="2400"/>
              <a:t>Hawthorne Effect</a:t>
            </a:r>
          </a:p>
          <a:p>
            <a:r>
              <a:rPr lang="en-GB" altLang="en-US" sz="2400"/>
              <a:t>Theory Y, </a:t>
            </a:r>
          </a:p>
          <a:p>
            <a:r>
              <a:rPr lang="en-GB" altLang="en-US" sz="2400"/>
              <a:t>Democratic Management style</a:t>
            </a:r>
          </a:p>
          <a:p>
            <a:r>
              <a:rPr lang="en-GB" altLang="en-US" sz="2400"/>
              <a:t>Willingness to engage with unions</a:t>
            </a:r>
          </a:p>
          <a:p>
            <a:r>
              <a:rPr lang="en-GB" altLang="en-US" sz="2400"/>
              <a:t>Key approaches- Job design, Job enrichment, Job satisfaction</a:t>
            </a:r>
          </a:p>
          <a:p>
            <a:pPr>
              <a:lnSpc>
                <a:spcPct val="90000"/>
              </a:lnSpc>
            </a:pPr>
            <a:endParaRPr lang="en-GB" altLang="en-US" sz="2400" dirty="0"/>
          </a:p>
        </p:txBody>
      </p:sp>
    </p:spTree>
    <p:extLst>
      <p:ext uri="{BB962C8B-B14F-4D97-AF65-F5344CB8AC3E}">
        <p14:creationId xmlns:p14="http://schemas.microsoft.com/office/powerpoint/2010/main" val="39444471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1474" name="Rectangle 2"/>
          <p:cNvSpPr>
            <a:spLocks noGrp="1" noChangeArrowheads="1"/>
          </p:cNvSpPr>
          <p:nvPr>
            <p:ph type="title"/>
          </p:nvPr>
        </p:nvSpPr>
        <p:spPr>
          <a:xfrm>
            <a:off x="2351584" y="116633"/>
            <a:ext cx="7315200" cy="1154097"/>
          </a:xfrm>
        </p:spPr>
        <p:txBody>
          <a:bodyPr/>
          <a:lstStyle/>
          <a:p>
            <a:r>
              <a:rPr lang="en-GB" sz="4000" b="1" dirty="0">
                <a:solidFill>
                  <a:schemeClr val="tx2">
                    <a:lumMod val="60000"/>
                    <a:lumOff val="40000"/>
                  </a:schemeClr>
                </a:solidFill>
                <a:latin typeface="Tahoma" pitchFamily="34" charset="0"/>
                <a:ea typeface="+mn-ea"/>
                <a:cs typeface="Arial" charset="0"/>
              </a:rPr>
              <a:t>Strategy</a:t>
            </a:r>
          </a:p>
        </p:txBody>
      </p:sp>
      <p:sp>
        <p:nvSpPr>
          <p:cNvPr id="361475" name="Rectangle 3"/>
          <p:cNvSpPr>
            <a:spLocks noGrp="1" noChangeArrowheads="1"/>
          </p:cNvSpPr>
          <p:nvPr>
            <p:ph idx="1"/>
          </p:nvPr>
        </p:nvSpPr>
        <p:spPr>
          <a:xfrm>
            <a:off x="551384" y="1628800"/>
            <a:ext cx="11017223" cy="2520280"/>
          </a:xfrm>
        </p:spPr>
        <p:txBody>
          <a:bodyPr/>
          <a:lstStyle/>
          <a:p>
            <a:pPr algn="ctr">
              <a:buFont typeface="Wingdings" pitchFamily="2" charset="2"/>
              <a:buNone/>
            </a:pPr>
            <a:r>
              <a:rPr lang="en-GB" sz="2400" dirty="0"/>
              <a:t>Strategy is the </a:t>
            </a:r>
            <a:r>
              <a:rPr lang="en-GB" sz="2400" i="1" dirty="0"/>
              <a:t>direction</a:t>
            </a:r>
            <a:r>
              <a:rPr lang="en-GB" sz="2400" dirty="0"/>
              <a:t> and </a:t>
            </a:r>
            <a:r>
              <a:rPr lang="en-GB" sz="2400" i="1" dirty="0"/>
              <a:t>scope</a:t>
            </a:r>
            <a:r>
              <a:rPr lang="en-GB" sz="2400" dirty="0"/>
              <a:t> of an organisation over the </a:t>
            </a:r>
            <a:r>
              <a:rPr lang="en-GB" sz="2400" i="1" dirty="0"/>
              <a:t>long-term</a:t>
            </a:r>
            <a:r>
              <a:rPr lang="en-GB" sz="2400" dirty="0"/>
              <a:t>: ideally, which matches its </a:t>
            </a:r>
            <a:r>
              <a:rPr lang="en-GB" sz="2400" i="1" dirty="0"/>
              <a:t>resources</a:t>
            </a:r>
            <a:r>
              <a:rPr lang="en-GB" sz="2400" dirty="0"/>
              <a:t> to its changing </a:t>
            </a:r>
            <a:r>
              <a:rPr lang="en-GB" sz="2400" i="1" dirty="0"/>
              <a:t>environment</a:t>
            </a:r>
            <a:r>
              <a:rPr lang="en-GB" sz="2400" dirty="0"/>
              <a:t>, and in particular its </a:t>
            </a:r>
            <a:r>
              <a:rPr lang="en-GB" sz="2400" i="1" dirty="0"/>
              <a:t>markets, customers</a:t>
            </a:r>
            <a:r>
              <a:rPr lang="en-GB" sz="2400" dirty="0"/>
              <a:t> or </a:t>
            </a:r>
            <a:r>
              <a:rPr lang="en-GB" sz="2400" i="1" dirty="0"/>
              <a:t>clients</a:t>
            </a:r>
            <a:r>
              <a:rPr lang="en-GB" sz="2400" dirty="0"/>
              <a:t> so as to meet </a:t>
            </a:r>
            <a:r>
              <a:rPr lang="en-GB" sz="2400" i="1" dirty="0"/>
              <a:t>stakeholder</a:t>
            </a:r>
            <a:r>
              <a:rPr lang="en-GB" sz="2400" dirty="0"/>
              <a:t> expectations.</a:t>
            </a:r>
          </a:p>
          <a:p>
            <a:pPr algn="ctr">
              <a:buFont typeface="Wingdings" pitchFamily="2" charset="2"/>
              <a:buNone/>
            </a:pPr>
            <a:endParaRPr lang="en-GB" sz="2400" dirty="0"/>
          </a:p>
          <a:p>
            <a:pPr algn="r">
              <a:buFont typeface="Wingdings" pitchFamily="2" charset="2"/>
              <a:buNone/>
            </a:pPr>
            <a:r>
              <a:rPr lang="en-GB" sz="1800" dirty="0"/>
              <a:t>(Johnson &amp; Scholes, 1993 p. 10) </a:t>
            </a:r>
          </a:p>
        </p:txBody>
      </p:sp>
      <p:sp>
        <p:nvSpPr>
          <p:cNvPr id="6" name="Rectangle 2"/>
          <p:cNvSpPr txBox="1">
            <a:spLocks noChangeArrowheads="1"/>
          </p:cNvSpPr>
          <p:nvPr/>
        </p:nvSpPr>
        <p:spPr bwMode="auto">
          <a:xfrm>
            <a:off x="3287688" y="4653137"/>
            <a:ext cx="5626968" cy="1440159"/>
          </a:xfrm>
          <a:prstGeom prst="rect">
            <a:avLst/>
          </a:prstGeom>
          <a:ln/>
        </p:spPr>
        <p:style>
          <a:lnRef idx="1">
            <a:schemeClr val="accent3"/>
          </a:lnRef>
          <a:fillRef idx="2">
            <a:schemeClr val="accent3"/>
          </a:fillRef>
          <a:effectRef idx="1">
            <a:schemeClr val="accent3"/>
          </a:effectRef>
          <a:fontRef idx="minor">
            <a:schemeClr val="dk1"/>
          </a:fontRef>
        </p:style>
        <p:txBody>
          <a:bodyPr vert="horz" wrap="square" lIns="91440" tIns="45720" rIns="91440" bIns="45720" numCol="1" anchor="ctr" anchorCtr="0" compatLnSpc="1">
            <a:prstTxWarp prst="textNoShape">
              <a:avLst/>
            </a:prstTxWarp>
          </a:bodyPr>
          <a:lstStyle>
            <a:lvl1pPr algn="ctr" rtl="0" fontAlgn="base">
              <a:spcBef>
                <a:spcPct val="0"/>
              </a:spcBef>
              <a:spcAft>
                <a:spcPct val="0"/>
              </a:spcAft>
              <a:defRPr sz="4400">
                <a:solidFill>
                  <a:schemeClr val="tx2"/>
                </a:solidFill>
                <a:effectLst>
                  <a:outerShdw blurRad="38100" dist="38100" dir="2700000" algn="tl">
                    <a:srgbClr val="000000"/>
                  </a:outerShdw>
                </a:effectLst>
                <a:latin typeface="+mj-lt"/>
                <a:ea typeface="+mj-ea"/>
                <a:cs typeface="+mj-cs"/>
              </a:defRPr>
            </a:lvl1pPr>
            <a:lvl2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2pPr>
            <a:lvl3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3pPr>
            <a:lvl4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4pPr>
            <a:lvl5pPr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5pPr>
            <a:lvl6pPr marL="4572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6pPr>
            <a:lvl7pPr marL="9144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7pPr>
            <a:lvl8pPr marL="13716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8pPr>
            <a:lvl9pPr marL="1828800" algn="ctr" rtl="0" fontAlgn="base">
              <a:spcBef>
                <a:spcPct val="0"/>
              </a:spcBef>
              <a:spcAft>
                <a:spcPct val="0"/>
              </a:spcAft>
              <a:defRPr sz="4400">
                <a:solidFill>
                  <a:schemeClr val="tx2"/>
                </a:solidFill>
                <a:effectLst>
                  <a:outerShdw blurRad="38100" dist="38100" dir="2700000" algn="tl">
                    <a:srgbClr val="000000"/>
                  </a:outerShdw>
                </a:effectLst>
                <a:latin typeface="Tahoma" pitchFamily="34" charset="0"/>
                <a:cs typeface="Arial" charset="0"/>
              </a:defRPr>
            </a:lvl9pPr>
          </a:lstStyle>
          <a:p>
            <a:r>
              <a:rPr lang="en-GB" sz="3200" dirty="0">
                <a:solidFill>
                  <a:schemeClr val="tx1"/>
                </a:solidFill>
                <a:effectLst/>
              </a:rPr>
              <a:t>Strategic concerns of HR?</a:t>
            </a:r>
            <a:br>
              <a:rPr lang="en-GB" sz="3200" dirty="0">
                <a:solidFill>
                  <a:schemeClr val="tx1"/>
                </a:solidFill>
                <a:effectLst/>
              </a:rPr>
            </a:br>
            <a:r>
              <a:rPr lang="en-GB" sz="3200" dirty="0">
                <a:solidFill>
                  <a:schemeClr val="tx1"/>
                </a:solidFill>
                <a:effectLst/>
              </a:rPr>
              <a:t> </a:t>
            </a:r>
            <a:r>
              <a:rPr lang="en-GB" sz="1800" i="1" dirty="0">
                <a:solidFill>
                  <a:schemeClr val="tx1"/>
                </a:solidFill>
                <a:effectLst/>
              </a:rPr>
              <a:t>matching its human resources to its changing environment</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7BBBC-44CF-47A4-8440-051C404080D3}"/>
              </a:ext>
            </a:extLst>
          </p:cNvPr>
          <p:cNvSpPr>
            <a:spLocks noGrp="1"/>
          </p:cNvSpPr>
          <p:nvPr>
            <p:ph type="title"/>
          </p:nvPr>
        </p:nvSpPr>
        <p:spPr>
          <a:xfrm>
            <a:off x="686834" y="1153572"/>
            <a:ext cx="3200400" cy="4461163"/>
          </a:xfrm>
        </p:spPr>
        <p:txBody>
          <a:bodyPr>
            <a:normAutofit/>
          </a:bodyPr>
          <a:lstStyle/>
          <a:p>
            <a:r>
              <a:rPr lang="en-GB" b="1">
                <a:solidFill>
                  <a:srgbClr val="FFFFFF"/>
                </a:solidFill>
              </a:rPr>
              <a:t>What is Strategic HRM (SHRM)?</a:t>
            </a:r>
          </a:p>
        </p:txBody>
      </p:sp>
      <p:sp>
        <p:nvSpPr>
          <p:cNvPr id="3" name="Content Placeholder 2">
            <a:extLst>
              <a:ext uri="{FF2B5EF4-FFF2-40B4-BE49-F238E27FC236}">
                <a16:creationId xmlns:a16="http://schemas.microsoft.com/office/drawing/2014/main" id="{AAAA1807-4BBC-466F-BBCF-157EC6C9EDBC}"/>
              </a:ext>
            </a:extLst>
          </p:cNvPr>
          <p:cNvSpPr>
            <a:spLocks noGrp="1"/>
          </p:cNvSpPr>
          <p:nvPr>
            <p:ph idx="1"/>
          </p:nvPr>
        </p:nvSpPr>
        <p:spPr>
          <a:xfrm>
            <a:off x="551384" y="1988839"/>
            <a:ext cx="11637567" cy="4661991"/>
          </a:xfrm>
        </p:spPr>
        <p:txBody>
          <a:bodyPr anchor="ctr">
            <a:normAutofit/>
          </a:bodyPr>
          <a:lstStyle/>
          <a:p>
            <a:r>
              <a:rPr lang="en-GB" sz="3000" dirty="0"/>
              <a:t>Strategic HRM refers to HR that is co-ordinated and consistent with the overall business objectives in order to improve business performance (CIPD, 2021)</a:t>
            </a:r>
          </a:p>
          <a:p>
            <a:r>
              <a:rPr lang="en-GB" sz="3000" dirty="0"/>
              <a:t>SHRM focuses on actions that differentiate the business from its competitors (Purcell, 1999)</a:t>
            </a:r>
          </a:p>
          <a:p>
            <a:r>
              <a:rPr lang="en-GB" sz="2800" i="1" dirty="0"/>
              <a:t>‘HR policies have an effect on HR practices and these in turn influence staff attitudes and behaviours which will, in turn again, impact on service offerings and customer perceptions of value</a:t>
            </a:r>
            <a:r>
              <a:rPr lang="en-GB" sz="2800" dirty="0"/>
              <a:t>’ (Storey, et al., 2009)</a:t>
            </a:r>
          </a:p>
          <a:p>
            <a:endParaRPr lang="en-GB" sz="3000" dirty="0"/>
          </a:p>
          <a:p>
            <a:pPr marL="0" indent="0">
              <a:buNone/>
            </a:pPr>
            <a:endParaRPr lang="en-GB" sz="3000" dirty="0"/>
          </a:p>
        </p:txBody>
      </p:sp>
      <p:sp>
        <p:nvSpPr>
          <p:cNvPr id="7" name="Rectangle 2">
            <a:extLst>
              <a:ext uri="{FF2B5EF4-FFF2-40B4-BE49-F238E27FC236}">
                <a16:creationId xmlns:a16="http://schemas.microsoft.com/office/drawing/2014/main" id="{BE481F5C-8407-F031-33F0-33123022BDBA}"/>
              </a:ext>
            </a:extLst>
          </p:cNvPr>
          <p:cNvSpPr txBox="1">
            <a:spLocks noChangeArrowheads="1"/>
          </p:cNvSpPr>
          <p:nvPr/>
        </p:nvSpPr>
        <p:spPr>
          <a:xfrm>
            <a:off x="0" y="0"/>
            <a:ext cx="12192000" cy="1628800"/>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solidFill>
                  <a:schemeClr val="bg1"/>
                </a:solidFill>
              </a:rPr>
              <a:t>What is Strategic People Management?</a:t>
            </a:r>
          </a:p>
        </p:txBody>
      </p:sp>
    </p:spTree>
    <p:extLst>
      <p:ext uri="{BB962C8B-B14F-4D97-AF65-F5344CB8AC3E}">
        <p14:creationId xmlns:p14="http://schemas.microsoft.com/office/powerpoint/2010/main" val="42308682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624509" y="332656"/>
            <a:ext cx="6190456" cy="1204241"/>
          </a:xfrm>
        </p:spPr>
        <p:txBody>
          <a:bodyPr>
            <a:noAutofit/>
          </a:bodyPr>
          <a:lstStyle/>
          <a:p>
            <a:r>
              <a:rPr lang="en-GB" sz="4000" b="1" dirty="0">
                <a:solidFill>
                  <a:schemeClr val="tx2">
                    <a:lumMod val="60000"/>
                    <a:lumOff val="40000"/>
                  </a:schemeClr>
                </a:solidFill>
                <a:latin typeface="Tahoma" pitchFamily="34" charset="0"/>
                <a:ea typeface="+mn-ea"/>
                <a:cs typeface="Arial" charset="0"/>
              </a:rPr>
              <a:t>People as a Source of </a:t>
            </a:r>
            <a:br>
              <a:rPr lang="en-GB" sz="4000" b="1" dirty="0">
                <a:solidFill>
                  <a:schemeClr val="tx2">
                    <a:lumMod val="60000"/>
                    <a:lumOff val="40000"/>
                  </a:schemeClr>
                </a:solidFill>
                <a:latin typeface="Tahoma" pitchFamily="34" charset="0"/>
                <a:ea typeface="+mn-ea"/>
                <a:cs typeface="Arial" charset="0"/>
              </a:rPr>
            </a:br>
            <a:r>
              <a:rPr lang="en-GB" sz="4000" b="1" dirty="0">
                <a:solidFill>
                  <a:schemeClr val="tx2">
                    <a:lumMod val="60000"/>
                    <a:lumOff val="40000"/>
                  </a:schemeClr>
                </a:solidFill>
                <a:latin typeface="Tahoma" pitchFamily="34" charset="0"/>
                <a:ea typeface="+mn-ea"/>
                <a:cs typeface="Arial" charset="0"/>
              </a:rPr>
              <a:t>Competitive Advantage</a:t>
            </a:r>
          </a:p>
        </p:txBody>
      </p:sp>
      <p:sp>
        <p:nvSpPr>
          <p:cNvPr id="22531" name="Rectangle 3"/>
          <p:cNvSpPr>
            <a:spLocks noGrp="1" noChangeArrowheads="1"/>
          </p:cNvSpPr>
          <p:nvPr>
            <p:ph idx="1"/>
          </p:nvPr>
        </p:nvSpPr>
        <p:spPr>
          <a:xfrm>
            <a:off x="624509" y="2256922"/>
            <a:ext cx="6839643" cy="3548342"/>
          </a:xfrm>
        </p:spPr>
        <p:txBody>
          <a:bodyPr/>
          <a:lstStyle/>
          <a:p>
            <a:pPr marL="0" indent="0">
              <a:buNone/>
            </a:pPr>
            <a:r>
              <a:rPr lang="en-GB" sz="2800" dirty="0"/>
              <a:t>to offer sustainable advantages, resources must have certain qualities</a:t>
            </a:r>
          </a:p>
          <a:p>
            <a:pPr marL="0" indent="0">
              <a:buNone/>
            </a:pPr>
            <a:endParaRPr lang="en-GB" sz="2800" dirty="0"/>
          </a:p>
          <a:p>
            <a:pPr marL="457200" lvl="1" indent="0">
              <a:buNone/>
            </a:pPr>
            <a:r>
              <a:rPr lang="en-GB" dirty="0"/>
              <a:t>1.</a:t>
            </a:r>
            <a:r>
              <a:rPr lang="en-GB" sz="2400" dirty="0"/>
              <a:t> </a:t>
            </a:r>
            <a:r>
              <a:rPr lang="en-GB" dirty="0"/>
              <a:t>add value</a:t>
            </a:r>
          </a:p>
          <a:p>
            <a:pPr marL="457200" lvl="1" indent="0">
              <a:buNone/>
            </a:pPr>
            <a:r>
              <a:rPr lang="en-GB" dirty="0"/>
              <a:t>2. be unique</a:t>
            </a:r>
          </a:p>
          <a:p>
            <a:pPr marL="457200" lvl="1" indent="0">
              <a:buNone/>
            </a:pPr>
            <a:r>
              <a:rPr lang="en-GB" dirty="0"/>
              <a:t>3. be difficult to imitate/ non-substitutable</a:t>
            </a:r>
            <a:endParaRPr lang="en-GB" sz="2400" dirty="0"/>
          </a:p>
        </p:txBody>
      </p:sp>
      <p:pic>
        <p:nvPicPr>
          <p:cNvPr id="377860" name="Picture 4" descr="http://www.morrisons.co.uk/corporate/2011/annualreport/_assets/img/content/P23_CheckoutLady.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08863" y="19969"/>
            <a:ext cx="3177783" cy="2112888"/>
          </a:xfrm>
          <a:prstGeom prst="rect">
            <a:avLst/>
          </a:prstGeom>
          <a:noFill/>
          <a:extLst>
            <a:ext uri="{909E8E84-426E-40DD-AFC4-6F175D3DCCD1}">
              <a14:hiddenFill xmlns:a14="http://schemas.microsoft.com/office/drawing/2010/main">
                <a:solidFill>
                  <a:srgbClr val="FFFFFF"/>
                </a:solidFill>
              </a14:hiddenFill>
            </a:ext>
          </a:extLst>
        </p:spPr>
      </p:pic>
      <p:pic>
        <p:nvPicPr>
          <p:cNvPr id="377862" name="Picture 6" descr="http://www.johnlewispartnership.co.uk/content/cws/media/e-zine/newsroom/jlp-e-zine-17-february-2012-gimme-five/_jcr_content/textimage/image.img.jpg/1329393751889.jpg"/>
          <p:cNvPicPr>
            <a:picLocks noChangeAspect="1" noChangeArrowheads="1"/>
          </p:cNvPicPr>
          <p:nvPr/>
        </p:nvPicPr>
        <p:blipFill rotWithShape="1">
          <a:blip r:embed="rId3">
            <a:extLst>
              <a:ext uri="{28A0092B-C50C-407E-A947-70E740481C1C}">
                <a14:useLocalDpi xmlns:a14="http://schemas.microsoft.com/office/drawing/2010/main" val="0"/>
              </a:ext>
            </a:extLst>
          </a:blip>
          <a:srcRect l="3339" t="9473" r="2878" b="27529"/>
          <a:stretch/>
        </p:blipFill>
        <p:spPr bwMode="auto">
          <a:xfrm>
            <a:off x="9023913" y="4405580"/>
            <a:ext cx="3168087" cy="2417764"/>
          </a:xfrm>
          <a:prstGeom prst="rect">
            <a:avLst/>
          </a:prstGeom>
          <a:noFill/>
          <a:extLst>
            <a:ext uri="{909E8E84-426E-40DD-AFC4-6F175D3DCCD1}">
              <a14:hiddenFill xmlns:a14="http://schemas.microsoft.com/office/drawing/2010/main">
                <a:solidFill>
                  <a:srgbClr val="FFFFFF"/>
                </a:solidFill>
              </a14:hiddenFill>
            </a:ext>
          </a:extLst>
        </p:spPr>
      </p:pic>
      <p:pic>
        <p:nvPicPr>
          <p:cNvPr id="377864" name="Picture 8" descr="http://img.thesun.co.uk/multimedia/archive/01046/SNN1945A-380_1046422a.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023913" y="1911945"/>
            <a:ext cx="3162733" cy="250521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518596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E948131-E813-4777-B766-2DF4EBE416A1}"/>
              </a:ext>
            </a:extLst>
          </p:cNvPr>
          <p:cNvSpPr>
            <a:spLocks noGrp="1"/>
          </p:cNvSpPr>
          <p:nvPr>
            <p:ph type="title"/>
          </p:nvPr>
        </p:nvSpPr>
        <p:spPr>
          <a:xfrm>
            <a:off x="638882" y="639192"/>
            <a:ext cx="5169086" cy="3581895"/>
          </a:xfrm>
        </p:spPr>
        <p:txBody>
          <a:bodyPr vert="horz" lIns="91440" tIns="45720" rIns="91440" bIns="45720" rtlCol="0" anchor="b">
            <a:noAutofit/>
          </a:bodyPr>
          <a:lstStyle/>
          <a:p>
            <a:r>
              <a:rPr lang="en-US" sz="4800" b="1" kern="1200" dirty="0">
                <a:solidFill>
                  <a:schemeClr val="tx1"/>
                </a:solidFill>
              </a:rPr>
              <a:t>VRIO Framework</a:t>
            </a:r>
            <a:br>
              <a:rPr lang="en-US" sz="2000" b="1" kern="1200" dirty="0">
                <a:solidFill>
                  <a:schemeClr val="tx1"/>
                </a:solidFill>
              </a:rPr>
            </a:br>
            <a:r>
              <a:rPr lang="en-GB" sz="2000" dirty="0"/>
              <a:t>Barney (1991) in his work ‘Firm Resources and Sustained Competitive Advantage’. </a:t>
            </a:r>
            <a:endParaRPr lang="en-US" sz="2000" b="1" kern="1200" dirty="0">
              <a:solidFill>
                <a:schemeClr val="tx1"/>
              </a:solidFill>
            </a:endParaRPr>
          </a:p>
        </p:txBody>
      </p:sp>
      <p:pic>
        <p:nvPicPr>
          <p:cNvPr id="4" name="Picture 3">
            <a:extLst>
              <a:ext uri="{FF2B5EF4-FFF2-40B4-BE49-F238E27FC236}">
                <a16:creationId xmlns:a16="http://schemas.microsoft.com/office/drawing/2014/main" id="{DB51B79E-B590-4D77-9357-08E701ADD51D}"/>
              </a:ext>
            </a:extLst>
          </p:cNvPr>
          <p:cNvPicPr>
            <a:picLocks noChangeAspect="1"/>
          </p:cNvPicPr>
          <p:nvPr/>
        </p:nvPicPr>
        <p:blipFill rotWithShape="1">
          <a:blip r:embed="rId3"/>
          <a:srcRect l="9051" t="10353" r="61812" b="13582"/>
          <a:stretch/>
        </p:blipFill>
        <p:spPr>
          <a:xfrm>
            <a:off x="6168008" y="332656"/>
            <a:ext cx="4014186" cy="5894683"/>
          </a:xfrm>
          <a:prstGeom prst="rect">
            <a:avLst/>
          </a:prstGeom>
        </p:spPr>
      </p:pic>
    </p:spTree>
    <p:extLst>
      <p:ext uri="{BB962C8B-B14F-4D97-AF65-F5344CB8AC3E}">
        <p14:creationId xmlns:p14="http://schemas.microsoft.com/office/powerpoint/2010/main" val="6624739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D8AF77-8B1B-4730-AD17-843B38046B7F}"/>
              </a:ext>
            </a:extLst>
          </p:cNvPr>
          <p:cNvPicPr>
            <a:picLocks noChangeAspect="1"/>
          </p:cNvPicPr>
          <p:nvPr/>
        </p:nvPicPr>
        <p:blipFill rotWithShape="1">
          <a:blip r:embed="rId3"/>
          <a:srcRect l="7660" t="23387" r="58661" b="24788"/>
          <a:stretch/>
        </p:blipFill>
        <p:spPr>
          <a:xfrm>
            <a:off x="6672064" y="692696"/>
            <a:ext cx="4774918" cy="4131084"/>
          </a:xfrm>
          <a:prstGeom prst="rect">
            <a:avLst/>
          </a:prstGeom>
        </p:spPr>
      </p:pic>
      <p:sp>
        <p:nvSpPr>
          <p:cNvPr id="2" name="TextBox 1">
            <a:extLst>
              <a:ext uri="{FF2B5EF4-FFF2-40B4-BE49-F238E27FC236}">
                <a16:creationId xmlns:a16="http://schemas.microsoft.com/office/drawing/2014/main" id="{E66A32AB-E9FA-43A1-9F8F-694D115FF2C1}"/>
              </a:ext>
            </a:extLst>
          </p:cNvPr>
          <p:cNvSpPr txBox="1"/>
          <p:nvPr/>
        </p:nvSpPr>
        <p:spPr>
          <a:xfrm>
            <a:off x="534956" y="476673"/>
            <a:ext cx="5417028" cy="1754326"/>
          </a:xfrm>
          <a:prstGeom prst="rect">
            <a:avLst/>
          </a:prstGeom>
          <a:noFill/>
        </p:spPr>
        <p:txBody>
          <a:bodyPr wrap="square" rtlCol="0">
            <a:spAutoFit/>
          </a:bodyPr>
          <a:lstStyle/>
          <a:p>
            <a:pPr algn="ctr"/>
            <a:r>
              <a:rPr lang="en-GB" sz="5400" b="1" dirty="0"/>
              <a:t>People as a strategic resource</a:t>
            </a:r>
          </a:p>
        </p:txBody>
      </p:sp>
      <p:sp>
        <p:nvSpPr>
          <p:cNvPr id="5" name="TextBox 4">
            <a:extLst>
              <a:ext uri="{FF2B5EF4-FFF2-40B4-BE49-F238E27FC236}">
                <a16:creationId xmlns:a16="http://schemas.microsoft.com/office/drawing/2014/main" id="{8D95C7BA-F5A0-FFB0-A499-9FEC00BBFE14}"/>
              </a:ext>
            </a:extLst>
          </p:cNvPr>
          <p:cNvSpPr txBox="1"/>
          <p:nvPr/>
        </p:nvSpPr>
        <p:spPr>
          <a:xfrm>
            <a:off x="505652" y="3334341"/>
            <a:ext cx="6096000" cy="646331"/>
          </a:xfrm>
          <a:prstGeom prst="rect">
            <a:avLst/>
          </a:prstGeom>
          <a:noFill/>
        </p:spPr>
        <p:txBody>
          <a:bodyPr wrap="square">
            <a:spAutoFit/>
          </a:bodyPr>
          <a:lstStyle/>
          <a:p>
            <a:r>
              <a:rPr lang="en-GB" sz="1800" b="0" i="0" kern="1200" dirty="0">
                <a:solidFill>
                  <a:schemeClr val="tx1"/>
                </a:solidFill>
                <a:effectLst/>
                <a:latin typeface="+mn-lt"/>
                <a:ea typeface="+mn-ea"/>
                <a:cs typeface="+mn-cs"/>
              </a:rPr>
              <a:t>The resource-based view (RBV) of the firm is an approach to achieving </a:t>
            </a:r>
            <a:r>
              <a:rPr lang="en-GB" sz="1800" b="0" i="0" u="none" strike="noStrike" kern="1200" dirty="0">
                <a:solidFill>
                  <a:schemeClr val="tx1"/>
                </a:solidFill>
                <a:effectLst/>
                <a:latin typeface="+mn-lt"/>
                <a:ea typeface="+mn-ea"/>
                <a:cs typeface="+mn-cs"/>
              </a:rPr>
              <a:t>competitive advantage. </a:t>
            </a:r>
            <a:endParaRPr lang="en-GB" dirty="0"/>
          </a:p>
        </p:txBody>
      </p:sp>
    </p:spTree>
    <p:extLst>
      <p:ext uri="{BB962C8B-B14F-4D97-AF65-F5344CB8AC3E}">
        <p14:creationId xmlns:p14="http://schemas.microsoft.com/office/powerpoint/2010/main" val="132095499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l">
              <a:defRPr/>
            </a:pPr>
            <a:r>
              <a:rPr lang="en-GB" dirty="0">
                <a:solidFill>
                  <a:schemeClr val="accent1"/>
                </a:solidFill>
              </a:rPr>
              <a:t>Human Capital</a:t>
            </a:r>
          </a:p>
        </p:txBody>
      </p:sp>
      <p:sp>
        <p:nvSpPr>
          <p:cNvPr id="3" name="Content Placeholder 2"/>
          <p:cNvSpPr>
            <a:spLocks noGrp="1"/>
          </p:cNvSpPr>
          <p:nvPr>
            <p:ph idx="1"/>
          </p:nvPr>
        </p:nvSpPr>
        <p:spPr>
          <a:xfrm>
            <a:off x="911424" y="1700808"/>
            <a:ext cx="10441160" cy="4536504"/>
          </a:xfrm>
        </p:spPr>
        <p:txBody>
          <a:bodyPr>
            <a:normAutofit fontScale="92500"/>
          </a:bodyPr>
          <a:lstStyle/>
          <a:p>
            <a:pPr>
              <a:defRPr/>
            </a:pPr>
            <a:r>
              <a:rPr lang="en-GB" sz="2800" i="1" dirty="0"/>
              <a:t>‘The knowledge, skills, and abilities that workers possess and which have been acquired through education, training, and experience both within and beyond the workplace</a:t>
            </a:r>
            <a:r>
              <a:rPr lang="en-GB" sz="2800" dirty="0"/>
              <a:t>’ (</a:t>
            </a:r>
            <a:r>
              <a:rPr lang="en-GB" sz="2800" dirty="0" err="1"/>
              <a:t>Heery</a:t>
            </a:r>
            <a:r>
              <a:rPr lang="en-GB" sz="2800" dirty="0"/>
              <a:t> and Noon, 2017. Dictionary of HR)</a:t>
            </a:r>
          </a:p>
          <a:p>
            <a:pPr marL="0" indent="0">
              <a:buNone/>
              <a:defRPr/>
            </a:pPr>
            <a:endParaRPr lang="en-GB" sz="2800" u="sng" dirty="0"/>
          </a:p>
          <a:p>
            <a:pPr>
              <a:defRPr/>
            </a:pPr>
            <a:r>
              <a:rPr lang="en-GB" sz="2800" u="sng" dirty="0"/>
              <a:t>Firm-specific human capital </a:t>
            </a:r>
            <a:r>
              <a:rPr lang="en-GB" sz="2800" dirty="0"/>
              <a:t>refers to worker level knowledge, skills, and abilities that have limited applicability outside the focal firm (Becker, 1964).</a:t>
            </a:r>
          </a:p>
          <a:p>
            <a:pPr>
              <a:defRPr/>
            </a:pPr>
            <a:r>
              <a:rPr lang="en-GB" sz="2800" dirty="0"/>
              <a:t> In contrast, </a:t>
            </a:r>
            <a:r>
              <a:rPr lang="en-GB" sz="2800" u="sng" dirty="0"/>
              <a:t>general human capital </a:t>
            </a:r>
            <a:r>
              <a:rPr lang="en-GB" sz="2800" dirty="0"/>
              <a:t>refers to worker skills that are broadly applicable outside the focal firm. (p. 377)</a:t>
            </a:r>
          </a:p>
          <a:p>
            <a:pPr marL="0" indent="0" algn="r">
              <a:buNone/>
              <a:defRPr/>
            </a:pPr>
            <a:r>
              <a:rPr lang="en-GB" altLang="en-US" sz="1600" dirty="0"/>
              <a:t>			Campbell, B. A., Coff, R., &amp; </a:t>
            </a:r>
            <a:r>
              <a:rPr lang="en-GB" altLang="en-US" sz="1600" dirty="0" err="1"/>
              <a:t>Kryscynski</a:t>
            </a:r>
            <a:r>
              <a:rPr lang="en-GB" altLang="en-US" sz="1600" dirty="0"/>
              <a:t>, D. (2012). Rethinking Sustained Competitive Advantage from Human Capital. </a:t>
            </a:r>
            <a:r>
              <a:rPr lang="en-GB" altLang="en-US" sz="1600" i="1" dirty="0"/>
              <a:t>Academy Of Management Review</a:t>
            </a:r>
            <a:r>
              <a:rPr lang="en-GB" altLang="en-US" sz="1600" dirty="0"/>
              <a:t>, </a:t>
            </a:r>
            <a:r>
              <a:rPr lang="en-GB" altLang="en-US" sz="1600" i="1" dirty="0"/>
              <a:t>37</a:t>
            </a:r>
            <a:r>
              <a:rPr lang="en-GB" altLang="en-US" sz="1600" dirty="0"/>
              <a:t>(3), 376-395.</a:t>
            </a:r>
          </a:p>
          <a:p>
            <a:pPr>
              <a:defRPr/>
            </a:pPr>
            <a:endParaRPr lang="en-GB" sz="2800" dirty="0"/>
          </a:p>
        </p:txBody>
      </p:sp>
    </p:spTree>
    <p:extLst>
      <p:ext uri="{BB962C8B-B14F-4D97-AF65-F5344CB8AC3E}">
        <p14:creationId xmlns:p14="http://schemas.microsoft.com/office/powerpoint/2010/main" val="42484964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6594" name="Rectangle 2"/>
          <p:cNvSpPr>
            <a:spLocks noGrp="1" noChangeArrowheads="1"/>
          </p:cNvSpPr>
          <p:nvPr>
            <p:ph type="title"/>
          </p:nvPr>
        </p:nvSpPr>
        <p:spPr>
          <a:xfrm>
            <a:off x="1775520" y="332656"/>
            <a:ext cx="8280920" cy="1296144"/>
          </a:xfrm>
        </p:spPr>
        <p:txBody>
          <a:bodyPr vert="horz" lIns="91440" tIns="45720" rIns="91440" bIns="45720" rtlCol="0" anchor="ctr">
            <a:noAutofit/>
          </a:bodyPr>
          <a:lstStyle/>
          <a:p>
            <a:r>
              <a:rPr lang="en-GB" sz="4000" b="1" dirty="0">
                <a:solidFill>
                  <a:schemeClr val="tx2">
                    <a:lumMod val="60000"/>
                    <a:lumOff val="40000"/>
                  </a:schemeClr>
                </a:solidFill>
                <a:latin typeface="Tahoma" pitchFamily="34" charset="0"/>
                <a:ea typeface="+mn-ea"/>
                <a:cs typeface="Arial" charset="0"/>
              </a:rPr>
              <a:t>Strategic Coherence</a:t>
            </a:r>
            <a:br>
              <a:rPr lang="en-GB" sz="4000" b="1" dirty="0">
                <a:solidFill>
                  <a:schemeClr val="tx2">
                    <a:lumMod val="60000"/>
                    <a:lumOff val="40000"/>
                  </a:schemeClr>
                </a:solidFill>
                <a:latin typeface="Tahoma" pitchFamily="34" charset="0"/>
                <a:ea typeface="+mn-ea"/>
                <a:cs typeface="Arial" charset="0"/>
              </a:rPr>
            </a:br>
            <a:r>
              <a:rPr lang="en-GB" sz="4000" b="1" dirty="0">
                <a:solidFill>
                  <a:schemeClr val="tx2">
                    <a:lumMod val="60000"/>
                    <a:lumOff val="40000"/>
                  </a:schemeClr>
                </a:solidFill>
                <a:latin typeface="Tahoma" pitchFamily="34" charset="0"/>
                <a:ea typeface="+mn-ea"/>
                <a:cs typeface="Arial" charset="0"/>
              </a:rPr>
              <a:t>does the policy/strategy ‘fit’?</a:t>
            </a:r>
          </a:p>
        </p:txBody>
      </p:sp>
      <p:sp>
        <p:nvSpPr>
          <p:cNvPr id="366595" name="Rectangle 3"/>
          <p:cNvSpPr>
            <a:spLocks noGrp="1" noChangeArrowheads="1"/>
          </p:cNvSpPr>
          <p:nvPr>
            <p:ph idx="1"/>
          </p:nvPr>
        </p:nvSpPr>
        <p:spPr>
          <a:xfrm>
            <a:off x="767408" y="2780928"/>
            <a:ext cx="10657184" cy="3743698"/>
          </a:xfrm>
        </p:spPr>
        <p:txBody>
          <a:bodyPr/>
          <a:lstStyle/>
          <a:p>
            <a:pPr>
              <a:lnSpc>
                <a:spcPct val="90000"/>
              </a:lnSpc>
              <a:buFont typeface="Wingdings" pitchFamily="2" charset="2"/>
              <a:buNone/>
            </a:pPr>
            <a:r>
              <a:rPr lang="en-GB" sz="2400" u="sng" dirty="0"/>
              <a:t>External Fit</a:t>
            </a:r>
          </a:p>
          <a:p>
            <a:pPr>
              <a:lnSpc>
                <a:spcPct val="90000"/>
              </a:lnSpc>
            </a:pPr>
            <a:r>
              <a:rPr lang="en-GB" sz="2000" dirty="0"/>
              <a:t>Direction of strategic change is consistent with external pressures, stakeholders. </a:t>
            </a:r>
          </a:p>
          <a:p>
            <a:pPr>
              <a:lnSpc>
                <a:spcPct val="90000"/>
              </a:lnSpc>
            </a:pPr>
            <a:r>
              <a:rPr lang="en-GB" sz="2000" dirty="0"/>
              <a:t>Strategic direction is clearly related to competitive advantage or excellent performance</a:t>
            </a:r>
          </a:p>
          <a:p>
            <a:pPr>
              <a:lnSpc>
                <a:spcPct val="90000"/>
              </a:lnSpc>
            </a:pPr>
            <a:endParaRPr lang="en-GB" sz="2000" dirty="0"/>
          </a:p>
          <a:p>
            <a:pPr>
              <a:lnSpc>
                <a:spcPct val="90000"/>
              </a:lnSpc>
              <a:buFont typeface="Wingdings" pitchFamily="2" charset="2"/>
              <a:buNone/>
            </a:pPr>
            <a:r>
              <a:rPr lang="en-GB" sz="2400" u="sng" dirty="0"/>
              <a:t>Internal fit</a:t>
            </a:r>
          </a:p>
          <a:p>
            <a:pPr>
              <a:lnSpc>
                <a:spcPct val="90000"/>
              </a:lnSpc>
            </a:pPr>
            <a:r>
              <a:rPr lang="en-GB" sz="2000" dirty="0"/>
              <a:t>Consistency between intended strategy, stated objectives, their expression and the behaviour of executives. </a:t>
            </a:r>
          </a:p>
          <a:p>
            <a:pPr>
              <a:lnSpc>
                <a:spcPct val="90000"/>
              </a:lnSpc>
            </a:pPr>
            <a:r>
              <a:rPr lang="en-GB" sz="2000" dirty="0"/>
              <a:t>Strategy is feasible in terms of resources, structure, culture and routines. </a:t>
            </a:r>
          </a:p>
          <a:p>
            <a:pPr algn="r">
              <a:lnSpc>
                <a:spcPct val="90000"/>
              </a:lnSpc>
              <a:buFont typeface="Wingdings" pitchFamily="2" charset="2"/>
              <a:buNone/>
            </a:pPr>
            <a:r>
              <a:rPr lang="en-GB" sz="1800" dirty="0"/>
              <a:t>Johnson &amp; Scholes (1993)</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75810" name="Picture 2" descr="http://global.tgifridays.com/images/rotator-tgifbrand-sidebar/03-staff.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03512" y="3491006"/>
            <a:ext cx="3781425" cy="2562226"/>
          </a:xfrm>
          <a:prstGeom prst="rect">
            <a:avLst/>
          </a:prstGeom>
          <a:noFill/>
          <a:extLst>
            <a:ext uri="{909E8E84-426E-40DD-AFC4-6F175D3DCCD1}">
              <a14:hiddenFill xmlns:a14="http://schemas.microsoft.com/office/drawing/2010/main">
                <a:solidFill>
                  <a:srgbClr val="FFFFFF"/>
                </a:solidFill>
              </a14:hiddenFill>
            </a:ext>
          </a:extLst>
        </p:spPr>
      </p:pic>
      <p:pic>
        <p:nvPicPr>
          <p:cNvPr id="375812" name="Picture 4" descr="http://blog.sironaconsulting.com/.a/6a00d8341c761a53ef0133f118b55e970b-320w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3569" y="1509689"/>
            <a:ext cx="3048000" cy="2076450"/>
          </a:xfrm>
          <a:prstGeom prst="rect">
            <a:avLst/>
          </a:prstGeom>
          <a:noFill/>
          <a:extLst>
            <a:ext uri="{909E8E84-426E-40DD-AFC4-6F175D3DCCD1}">
              <a14:hiddenFill xmlns:a14="http://schemas.microsoft.com/office/drawing/2010/main">
                <a:solidFill>
                  <a:srgbClr val="FFFFFF"/>
                </a:solidFill>
              </a14:hiddenFill>
            </a:ext>
          </a:extLst>
        </p:spPr>
      </p:pic>
      <p:pic>
        <p:nvPicPr>
          <p:cNvPr id="375816" name="Picture 8" descr="http://www.workingforus.co.uk/images/uploaded/bc578b9b-7b5a-4f5c-8d34-e89d61a7be61_MainImage_b4eb711a-ff12-4e7a-87a1-cb6671b6a23c_MainImage_Claire.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184232" y="2276872"/>
            <a:ext cx="2381250" cy="2857500"/>
          </a:xfrm>
          <a:prstGeom prst="rect">
            <a:avLst/>
          </a:prstGeom>
          <a:noFill/>
          <a:extLst>
            <a:ext uri="{909E8E84-426E-40DD-AFC4-6F175D3DCCD1}">
              <a14:hiddenFill xmlns:a14="http://schemas.microsoft.com/office/drawing/2010/main">
                <a:solidFill>
                  <a:srgbClr val="FFFFFF"/>
                </a:solidFill>
              </a14:hiddenFill>
            </a:ext>
          </a:extLst>
        </p:spPr>
      </p:pic>
      <p:pic>
        <p:nvPicPr>
          <p:cNvPr id="375818" name="Picture 10" descr="http://im.ft-static.com/content/images/9998b940-7689-11e1-a6f3-00144feab49a.im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231904" y="222749"/>
            <a:ext cx="3726998" cy="2232248"/>
          </a:xfrm>
          <a:prstGeom prst="rect">
            <a:avLst/>
          </a:prstGeom>
          <a:noFill/>
          <a:extLst>
            <a:ext uri="{909E8E84-426E-40DD-AFC4-6F175D3DCCD1}">
              <a14:hiddenFill xmlns:a14="http://schemas.microsoft.com/office/drawing/2010/main">
                <a:solidFill>
                  <a:srgbClr val="FFFFFF"/>
                </a:solidFill>
              </a14:hiddenFill>
            </a:ext>
          </a:extLst>
        </p:spPr>
      </p:pic>
      <p:pic>
        <p:nvPicPr>
          <p:cNvPr id="375814" name="Picture 6" descr="http://scarfomatic.typepad.com/photos/uncategorized/bettys_1.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9241537" y="332656"/>
            <a:ext cx="2435399" cy="161828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5977546" y="2636912"/>
            <a:ext cx="1979215" cy="3416320"/>
          </a:xfrm>
          <a:prstGeom prst="rect">
            <a:avLst/>
          </a:prstGeom>
          <a:noFill/>
        </p:spPr>
        <p:txBody>
          <a:bodyPr wrap="square" rtlCol="0">
            <a:spAutoFit/>
          </a:bodyPr>
          <a:lstStyle/>
          <a:p>
            <a:pPr algn="ctr"/>
            <a:r>
              <a:rPr lang="en-GB" dirty="0"/>
              <a:t>What are the different strategic concerns of HR in these two companies?</a:t>
            </a:r>
          </a:p>
          <a:p>
            <a:pPr algn="ctr"/>
            <a:br>
              <a:rPr lang="en-GB" dirty="0"/>
            </a:br>
            <a:r>
              <a:rPr lang="en-GB" dirty="0"/>
              <a:t>How do they match their human resources to the changing environment?</a:t>
            </a:r>
          </a:p>
          <a:p>
            <a:pPr algn="ctr"/>
            <a:endParaRPr lang="en-GB" dirty="0"/>
          </a:p>
        </p:txBody>
      </p:sp>
      <p:sp>
        <p:nvSpPr>
          <p:cNvPr id="5" name="TextBox 4"/>
          <p:cNvSpPr txBox="1"/>
          <p:nvPr/>
        </p:nvSpPr>
        <p:spPr>
          <a:xfrm>
            <a:off x="659489" y="173750"/>
            <a:ext cx="3312368" cy="1262036"/>
          </a:xfrm>
          <a:prstGeom prst="rect">
            <a:avLst/>
          </a:prstGeom>
        </p:spPr>
        <p:txBody>
          <a:bodyPr vert="horz" lIns="91440" tIns="45720" rIns="91440" bIns="45720" rtlCol="0" anchor="ctr">
            <a:noAutofit/>
          </a:bodyPr>
          <a:lstStyle>
            <a:lvl1pPr algn="ctr" defTabSz="914400" eaLnBrk="1" latinLnBrk="0" hangingPunct="1">
              <a:buNone/>
              <a:defRPr sz="4000" b="1">
                <a:solidFill>
                  <a:schemeClr val="tx2">
                    <a:lumMod val="60000"/>
                    <a:lumOff val="40000"/>
                  </a:schemeClr>
                </a:solidFill>
              </a:defRPr>
            </a:lvl1pPr>
          </a:lstStyle>
          <a:p>
            <a:r>
              <a:rPr lang="en-GB" sz="2400" dirty="0"/>
              <a:t>Are their people needs the same?</a:t>
            </a:r>
          </a:p>
        </p:txBody>
      </p:sp>
    </p:spTree>
    <p:extLst>
      <p:ext uri="{BB962C8B-B14F-4D97-AF65-F5344CB8AC3E}">
        <p14:creationId xmlns:p14="http://schemas.microsoft.com/office/powerpoint/2010/main" val="32888670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descr="http://blog.sironaconsulting.com/.a/6a00d8341c761a53ef0133f118b55e970b-320wi"/>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5753" y="3082320"/>
            <a:ext cx="3048000" cy="207645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2" descr="http://global.tgifridays.com/images/rotator-tgifbrand-sidebar/03-staff.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863753" y="4077072"/>
            <a:ext cx="3781425" cy="256222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742004" y="404664"/>
            <a:ext cx="5464871" cy="2677656"/>
          </a:xfrm>
          <a:prstGeom prst="rect">
            <a:avLst/>
          </a:prstGeom>
          <a:noFill/>
          <a:ln>
            <a:solidFill>
              <a:schemeClr val="tx1"/>
            </a:solidFill>
          </a:ln>
        </p:spPr>
        <p:txBody>
          <a:bodyPr wrap="square" rtlCol="0">
            <a:spAutoFit/>
          </a:bodyPr>
          <a:lstStyle/>
          <a:p>
            <a:r>
              <a:rPr lang="en-GB" sz="2400" dirty="0"/>
              <a:t>External Fit?</a:t>
            </a:r>
          </a:p>
          <a:p>
            <a:endParaRPr lang="en-GB" dirty="0"/>
          </a:p>
          <a:p>
            <a:r>
              <a:rPr lang="en-GB" dirty="0"/>
              <a:t>What kind of experience is the customer seeking?</a:t>
            </a:r>
          </a:p>
          <a:p>
            <a:endParaRPr lang="en-GB" dirty="0"/>
          </a:p>
          <a:p>
            <a:r>
              <a:rPr lang="en-GB" dirty="0"/>
              <a:t>How do TGI staff create value for the customer?</a:t>
            </a:r>
          </a:p>
          <a:p>
            <a:endParaRPr lang="en-GB" dirty="0"/>
          </a:p>
          <a:p>
            <a:pPr marL="285750" indent="-285750">
              <a:buFont typeface="Arial" pitchFamily="34" charset="0"/>
              <a:buChar char="•"/>
            </a:pPr>
            <a:r>
              <a:rPr lang="en-GB" dirty="0"/>
              <a:t>Party atmosphere</a:t>
            </a:r>
          </a:p>
          <a:p>
            <a:pPr marL="285750" indent="-285750">
              <a:buFont typeface="Arial" pitchFamily="34" charset="0"/>
              <a:buChar char="•"/>
            </a:pPr>
            <a:r>
              <a:rPr lang="en-GB" dirty="0"/>
              <a:t>Individualised uniform</a:t>
            </a:r>
          </a:p>
          <a:p>
            <a:pPr marL="285750" indent="-285750">
              <a:buFont typeface="Arial" pitchFamily="34" charset="0"/>
              <a:buChar char="•"/>
            </a:pPr>
            <a:r>
              <a:rPr lang="en-GB" dirty="0"/>
              <a:t>Willing to stand on a table and sing</a:t>
            </a:r>
          </a:p>
        </p:txBody>
      </p:sp>
      <p:sp>
        <p:nvSpPr>
          <p:cNvPr id="7" name="TextBox 6"/>
          <p:cNvSpPr txBox="1"/>
          <p:nvPr/>
        </p:nvSpPr>
        <p:spPr>
          <a:xfrm>
            <a:off x="7896200" y="1340768"/>
            <a:ext cx="3672408" cy="4524315"/>
          </a:xfrm>
          <a:prstGeom prst="rect">
            <a:avLst/>
          </a:prstGeom>
          <a:noFill/>
          <a:ln>
            <a:solidFill>
              <a:schemeClr val="tx1"/>
            </a:solidFill>
          </a:ln>
        </p:spPr>
        <p:txBody>
          <a:bodyPr wrap="square" rtlCol="0">
            <a:spAutoFit/>
          </a:bodyPr>
          <a:lstStyle/>
          <a:p>
            <a:r>
              <a:rPr lang="en-GB" sz="2400" dirty="0"/>
              <a:t>Internal Fit?</a:t>
            </a:r>
          </a:p>
          <a:p>
            <a:endParaRPr lang="en-GB" sz="2400" dirty="0"/>
          </a:p>
          <a:p>
            <a:r>
              <a:rPr lang="en-GB" sz="2400" dirty="0"/>
              <a:t>How do they generate and sustain a ‘party’ culture?</a:t>
            </a:r>
          </a:p>
          <a:p>
            <a:endParaRPr lang="en-GB" sz="2400" dirty="0"/>
          </a:p>
          <a:p>
            <a:r>
              <a:rPr lang="en-GB" sz="2400" dirty="0"/>
              <a:t>Is it consistent with other policies?</a:t>
            </a:r>
          </a:p>
          <a:p>
            <a:endParaRPr lang="en-GB" sz="2400" dirty="0"/>
          </a:p>
          <a:p>
            <a:pPr marL="285750" indent="-285750">
              <a:buFont typeface="Arial" pitchFamily="34" charset="0"/>
              <a:buChar char="•"/>
            </a:pPr>
            <a:r>
              <a:rPr lang="en-GB" sz="2400" dirty="0"/>
              <a:t>Recruitment approach?</a:t>
            </a:r>
          </a:p>
          <a:p>
            <a:pPr marL="285750" indent="-285750">
              <a:buFont typeface="Arial" pitchFamily="34" charset="0"/>
              <a:buChar char="•"/>
            </a:pPr>
            <a:r>
              <a:rPr lang="en-GB" sz="2400" dirty="0"/>
              <a:t>Training needs?</a:t>
            </a:r>
          </a:p>
          <a:p>
            <a:pPr marL="285750" indent="-285750">
              <a:buFont typeface="Arial" pitchFamily="34" charset="0"/>
              <a:buChar char="•"/>
            </a:pPr>
            <a:r>
              <a:rPr lang="en-GB" sz="2400" dirty="0"/>
              <a:t>Pay and rewards?</a:t>
            </a:r>
          </a:p>
          <a:p>
            <a:pPr marL="285750" indent="-285750">
              <a:buFont typeface="Arial" pitchFamily="34" charset="0"/>
              <a:buChar char="•"/>
            </a:pPr>
            <a:r>
              <a:rPr lang="en-GB" sz="2400" dirty="0"/>
              <a:t>Appraisal criteria?</a:t>
            </a:r>
          </a:p>
        </p:txBody>
      </p:sp>
    </p:spTree>
    <p:extLst>
      <p:ext uri="{BB962C8B-B14F-4D97-AF65-F5344CB8AC3E}">
        <p14:creationId xmlns:p14="http://schemas.microsoft.com/office/powerpoint/2010/main" val="256491999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631129" y="347953"/>
            <a:ext cx="5464871" cy="2677656"/>
          </a:xfrm>
          <a:prstGeom prst="rect">
            <a:avLst/>
          </a:prstGeom>
          <a:noFill/>
          <a:ln>
            <a:solidFill>
              <a:schemeClr val="tx1"/>
            </a:solidFill>
          </a:ln>
        </p:spPr>
        <p:txBody>
          <a:bodyPr wrap="square" rtlCol="0">
            <a:spAutoFit/>
          </a:bodyPr>
          <a:lstStyle/>
          <a:p>
            <a:r>
              <a:rPr lang="en-GB" sz="2400" dirty="0"/>
              <a:t>External Fit?</a:t>
            </a:r>
          </a:p>
          <a:p>
            <a:endParaRPr lang="en-GB" dirty="0"/>
          </a:p>
          <a:p>
            <a:r>
              <a:rPr lang="en-GB" dirty="0"/>
              <a:t>What kind of experience is the customer seeking?</a:t>
            </a:r>
          </a:p>
          <a:p>
            <a:endParaRPr lang="en-GB" dirty="0"/>
          </a:p>
          <a:p>
            <a:r>
              <a:rPr lang="en-GB" dirty="0"/>
              <a:t>How do Betty’s staff create value for the customer?</a:t>
            </a:r>
          </a:p>
          <a:p>
            <a:endParaRPr lang="en-GB" dirty="0"/>
          </a:p>
          <a:p>
            <a:pPr marL="285750" indent="-285750">
              <a:buFont typeface="Arial" pitchFamily="34" charset="0"/>
              <a:buChar char="•"/>
            </a:pPr>
            <a:r>
              <a:rPr lang="en-GB" dirty="0"/>
              <a:t>Upper class atmosphere</a:t>
            </a:r>
          </a:p>
          <a:p>
            <a:pPr marL="285750" indent="-285750">
              <a:buFont typeface="Arial" pitchFamily="34" charset="0"/>
              <a:buChar char="•"/>
            </a:pPr>
            <a:r>
              <a:rPr lang="en-GB" dirty="0"/>
              <a:t>Very precise and staid uniform</a:t>
            </a:r>
          </a:p>
          <a:p>
            <a:pPr marL="285750" indent="-285750">
              <a:buFont typeface="Arial" pitchFamily="34" charset="0"/>
              <a:buChar char="•"/>
            </a:pPr>
            <a:r>
              <a:rPr lang="en-GB" dirty="0"/>
              <a:t>Silver service, doilies, old-fashioned quality</a:t>
            </a:r>
          </a:p>
        </p:txBody>
      </p:sp>
      <p:sp>
        <p:nvSpPr>
          <p:cNvPr id="7" name="TextBox 6"/>
          <p:cNvSpPr txBox="1"/>
          <p:nvPr/>
        </p:nvSpPr>
        <p:spPr>
          <a:xfrm>
            <a:off x="7608167" y="1196752"/>
            <a:ext cx="3952703" cy="4524315"/>
          </a:xfrm>
          <a:prstGeom prst="rect">
            <a:avLst/>
          </a:prstGeom>
          <a:noFill/>
          <a:ln>
            <a:solidFill>
              <a:schemeClr val="tx1"/>
            </a:solidFill>
          </a:ln>
        </p:spPr>
        <p:txBody>
          <a:bodyPr wrap="square" rtlCol="0">
            <a:spAutoFit/>
          </a:bodyPr>
          <a:lstStyle/>
          <a:p>
            <a:r>
              <a:rPr lang="en-GB" sz="2400" dirty="0"/>
              <a:t>Internal Fit?</a:t>
            </a:r>
          </a:p>
          <a:p>
            <a:endParaRPr lang="en-GB" sz="2400" dirty="0"/>
          </a:p>
          <a:p>
            <a:r>
              <a:rPr lang="en-GB" sz="2400" dirty="0"/>
              <a:t>How do they generate and sustain a ‘service’ culture?</a:t>
            </a:r>
          </a:p>
          <a:p>
            <a:endParaRPr lang="en-GB" sz="2400" dirty="0"/>
          </a:p>
          <a:p>
            <a:r>
              <a:rPr lang="en-GB" sz="2400" dirty="0"/>
              <a:t>Is it consistent with other policies?</a:t>
            </a:r>
          </a:p>
          <a:p>
            <a:endParaRPr lang="en-GB" sz="2400" dirty="0"/>
          </a:p>
          <a:p>
            <a:pPr marL="285750" indent="-285750">
              <a:buFont typeface="Arial" pitchFamily="34" charset="0"/>
              <a:buChar char="•"/>
            </a:pPr>
            <a:r>
              <a:rPr lang="en-GB" sz="2400" dirty="0"/>
              <a:t>Recruitment approach?</a:t>
            </a:r>
          </a:p>
          <a:p>
            <a:pPr marL="285750" indent="-285750">
              <a:buFont typeface="Arial" pitchFamily="34" charset="0"/>
              <a:buChar char="•"/>
            </a:pPr>
            <a:r>
              <a:rPr lang="en-GB" sz="2400" dirty="0"/>
              <a:t>Training needs?</a:t>
            </a:r>
          </a:p>
          <a:p>
            <a:pPr marL="285750" indent="-285750">
              <a:buFont typeface="Arial" pitchFamily="34" charset="0"/>
              <a:buChar char="•"/>
            </a:pPr>
            <a:r>
              <a:rPr lang="en-GB" sz="2400" dirty="0"/>
              <a:t>Pay and rewards?</a:t>
            </a:r>
          </a:p>
          <a:p>
            <a:pPr marL="285750" indent="-285750">
              <a:buFont typeface="Arial" pitchFamily="34" charset="0"/>
              <a:buChar char="•"/>
            </a:pPr>
            <a:r>
              <a:rPr lang="en-GB" sz="2400" dirty="0"/>
              <a:t>Appraisal criteria?</a:t>
            </a:r>
          </a:p>
        </p:txBody>
      </p:sp>
      <p:pic>
        <p:nvPicPr>
          <p:cNvPr id="9" name="Picture 10" descr="http://im.ft-static.com/content/images/9998b940-7689-11e1-a6f3-00144feab49a.im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9696" y="4235116"/>
            <a:ext cx="3726998" cy="2232248"/>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6" descr="http://scarfomatic.typepad.com/photos/uncategorized/bettys_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487488" y="3284984"/>
            <a:ext cx="2435399" cy="161828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423124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7212-82CE-B8D8-911A-DA8E36A0327D}"/>
              </a:ext>
            </a:extLst>
          </p:cNvPr>
          <p:cNvSpPr>
            <a:spLocks noGrp="1"/>
          </p:cNvSpPr>
          <p:nvPr>
            <p:ph type="title"/>
          </p:nvPr>
        </p:nvSpPr>
        <p:spPr>
          <a:xfrm>
            <a:off x="609600" y="274638"/>
            <a:ext cx="8942784" cy="1143000"/>
          </a:xfrm>
        </p:spPr>
        <p:txBody>
          <a:bodyPr>
            <a:normAutofit fontScale="90000"/>
          </a:bodyPr>
          <a:lstStyle/>
          <a:p>
            <a:r>
              <a:rPr lang="en-US" dirty="0"/>
              <a:t>Models of HR- Hard and Soft </a:t>
            </a:r>
            <a:br>
              <a:rPr lang="en-US" dirty="0"/>
            </a:br>
            <a:r>
              <a:rPr lang="en-US" sz="3100" dirty="0"/>
              <a:t>Catherine Truss (2011)</a:t>
            </a:r>
            <a:endParaRPr lang="en-GB" dirty="0"/>
          </a:p>
        </p:txBody>
      </p:sp>
      <p:pic>
        <p:nvPicPr>
          <p:cNvPr id="7" name="Content Placeholder 6">
            <a:extLst>
              <a:ext uri="{FF2B5EF4-FFF2-40B4-BE49-F238E27FC236}">
                <a16:creationId xmlns:a16="http://schemas.microsoft.com/office/drawing/2014/main" id="{108182C8-DA4E-29D2-19A2-D80E7EF5BC02}"/>
              </a:ext>
            </a:extLst>
          </p:cNvPr>
          <p:cNvPicPr>
            <a:picLocks noGrp="1" noChangeAspect="1"/>
          </p:cNvPicPr>
          <p:nvPr>
            <p:ph idx="1"/>
          </p:nvPr>
        </p:nvPicPr>
        <p:blipFill rotWithShape="1">
          <a:blip r:embed="rId2"/>
          <a:srcRect l="23152" t="24497" r="21361" b="7090"/>
          <a:stretch/>
        </p:blipFill>
        <p:spPr>
          <a:xfrm>
            <a:off x="5677744" y="2204864"/>
            <a:ext cx="5904656" cy="4095165"/>
          </a:xfrm>
        </p:spPr>
      </p:pic>
      <p:pic>
        <p:nvPicPr>
          <p:cNvPr id="8" name="Picture 2" descr="See the source image">
            <a:extLst>
              <a:ext uri="{FF2B5EF4-FFF2-40B4-BE49-F238E27FC236}">
                <a16:creationId xmlns:a16="http://schemas.microsoft.com/office/drawing/2014/main" id="{63B0AC6A-693C-5EBF-82EF-7F98F37A194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83432" y="2204864"/>
            <a:ext cx="4026024" cy="2848412"/>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D0E86D3B-37E5-A59D-BF5F-A1AC35471043}"/>
              </a:ext>
            </a:extLst>
          </p:cNvPr>
          <p:cNvSpPr txBox="1"/>
          <p:nvPr/>
        </p:nvSpPr>
        <p:spPr>
          <a:xfrm>
            <a:off x="2927648" y="5053276"/>
            <a:ext cx="2664296" cy="369332"/>
          </a:xfrm>
          <a:prstGeom prst="rect">
            <a:avLst/>
          </a:prstGeom>
          <a:noFill/>
        </p:spPr>
        <p:txBody>
          <a:bodyPr wrap="square" rtlCol="0">
            <a:spAutoFit/>
          </a:bodyPr>
          <a:lstStyle/>
          <a:p>
            <a:r>
              <a:rPr lang="en-US" dirty="0"/>
              <a:t>But still very useful!</a:t>
            </a:r>
            <a:endParaRPr lang="en-GB" dirty="0"/>
          </a:p>
        </p:txBody>
      </p:sp>
      <p:sp>
        <p:nvSpPr>
          <p:cNvPr id="4" name="Oval 3">
            <a:extLst>
              <a:ext uri="{FF2B5EF4-FFF2-40B4-BE49-F238E27FC236}">
                <a16:creationId xmlns:a16="http://schemas.microsoft.com/office/drawing/2014/main" id="{3477FB46-CA2A-596A-9D72-4AB8C476D1BE}"/>
              </a:ext>
            </a:extLst>
          </p:cNvPr>
          <p:cNvSpPr/>
          <p:nvPr/>
        </p:nvSpPr>
        <p:spPr>
          <a:xfrm>
            <a:off x="9192344" y="476672"/>
            <a:ext cx="2592288" cy="1431032"/>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800" dirty="0">
                <a:solidFill>
                  <a:schemeClr val="bg1"/>
                </a:solidFill>
              </a:rPr>
              <a:t>Notice the link with Taylorism/Human Relations</a:t>
            </a:r>
            <a:endParaRPr lang="en-GB" dirty="0"/>
          </a:p>
        </p:txBody>
      </p:sp>
    </p:spTree>
    <p:extLst>
      <p:ext uri="{BB962C8B-B14F-4D97-AF65-F5344CB8AC3E}">
        <p14:creationId xmlns:p14="http://schemas.microsoft.com/office/powerpoint/2010/main" val="75725156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3282" name="Rectangle 2"/>
          <p:cNvSpPr>
            <a:spLocks noGrp="1" noChangeArrowheads="1"/>
          </p:cNvSpPr>
          <p:nvPr>
            <p:ph type="title"/>
          </p:nvPr>
        </p:nvSpPr>
        <p:spPr>
          <a:xfrm>
            <a:off x="191344" y="116632"/>
            <a:ext cx="7315200" cy="1154097"/>
          </a:xfrm>
        </p:spPr>
        <p:txBody>
          <a:bodyPr>
            <a:normAutofit/>
          </a:bodyPr>
          <a:lstStyle/>
          <a:p>
            <a:r>
              <a:rPr lang="en-GB" sz="2800" b="1" dirty="0">
                <a:solidFill>
                  <a:schemeClr val="tx2">
                    <a:lumMod val="60000"/>
                    <a:lumOff val="40000"/>
                  </a:schemeClr>
                </a:solidFill>
                <a:latin typeface="Tahoma" pitchFamily="34" charset="0"/>
                <a:ea typeface="+mn-ea"/>
                <a:cs typeface="Arial" charset="0"/>
              </a:rPr>
              <a:t>Porter’s (1980) </a:t>
            </a:r>
            <a:br>
              <a:rPr lang="en-GB" sz="2800" b="1" dirty="0">
                <a:solidFill>
                  <a:schemeClr val="tx2">
                    <a:lumMod val="60000"/>
                    <a:lumOff val="40000"/>
                  </a:schemeClr>
                </a:solidFill>
                <a:latin typeface="Tahoma" pitchFamily="34" charset="0"/>
                <a:ea typeface="+mn-ea"/>
                <a:cs typeface="Arial" charset="0"/>
              </a:rPr>
            </a:br>
            <a:r>
              <a:rPr lang="en-GB" sz="2800" b="1" dirty="0">
                <a:solidFill>
                  <a:schemeClr val="tx2">
                    <a:lumMod val="60000"/>
                    <a:lumOff val="40000"/>
                  </a:schemeClr>
                </a:solidFill>
                <a:latin typeface="Tahoma" pitchFamily="34" charset="0"/>
                <a:ea typeface="+mn-ea"/>
                <a:cs typeface="Arial" charset="0"/>
              </a:rPr>
              <a:t>Generic Competitive Strategies</a:t>
            </a:r>
          </a:p>
        </p:txBody>
      </p:sp>
      <p:pic>
        <p:nvPicPr>
          <p:cNvPr id="353283" name="Picture 3" descr="PorterGenericStrategi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7408" y="1556792"/>
            <a:ext cx="5618063" cy="4577789"/>
          </a:xfrm>
          <a:prstGeom prst="rect">
            <a:avLst/>
          </a:prstGeom>
          <a:noFill/>
          <a:extLst>
            <a:ext uri="{909E8E84-426E-40DD-AFC4-6F175D3DCCD1}">
              <a14:hiddenFill xmlns:a14="http://schemas.microsoft.com/office/drawing/2010/main">
                <a:solidFill>
                  <a:srgbClr val="FFFFFF"/>
                </a:solidFill>
              </a14:hiddenFill>
            </a:ext>
          </a:extLst>
        </p:spPr>
      </p:pic>
      <p:sp>
        <p:nvSpPr>
          <p:cNvPr id="353284" name="Text Box 4"/>
          <p:cNvSpPr txBox="1">
            <a:spLocks noChangeArrowheads="1"/>
          </p:cNvSpPr>
          <p:nvPr/>
        </p:nvSpPr>
        <p:spPr bwMode="auto">
          <a:xfrm>
            <a:off x="8112224" y="1409864"/>
            <a:ext cx="1331912" cy="1015663"/>
          </a:xfrm>
          <a:prstGeom prst="rect">
            <a:avLst/>
          </a:prstGeom>
          <a:ln/>
        </p:spPr>
        <p:style>
          <a:lnRef idx="1">
            <a:schemeClr val="accent3"/>
          </a:lnRef>
          <a:fillRef idx="2">
            <a:schemeClr val="accent3"/>
          </a:fillRef>
          <a:effectRef idx="1">
            <a:schemeClr val="accent3"/>
          </a:effectRef>
          <a:fontRef idx="minor">
            <a:schemeClr val="dk1"/>
          </a:fontRef>
        </p:style>
        <p:txBody>
          <a:bodyPr>
            <a:spAutoFit/>
          </a:bodyPr>
          <a:lstStyle/>
          <a:p>
            <a:pPr algn="ctr">
              <a:spcBef>
                <a:spcPct val="50000"/>
              </a:spcBef>
            </a:pPr>
            <a:r>
              <a:rPr lang="en-GB" sz="2000" b="1" dirty="0">
                <a:solidFill>
                  <a:schemeClr val="tx1"/>
                </a:solidFill>
              </a:rPr>
              <a:t>Also known as ‘Focus’</a:t>
            </a:r>
            <a:endParaRPr lang="en-GB" dirty="0">
              <a:solidFill>
                <a:schemeClr val="tx1"/>
              </a:solidFill>
            </a:endParaRPr>
          </a:p>
        </p:txBody>
      </p:sp>
      <p:sp>
        <p:nvSpPr>
          <p:cNvPr id="353285" name="Line 5"/>
          <p:cNvSpPr>
            <a:spLocks noChangeShapeType="1"/>
          </p:cNvSpPr>
          <p:nvPr/>
        </p:nvSpPr>
        <p:spPr bwMode="auto">
          <a:xfrm flipH="1">
            <a:off x="6528048" y="2122115"/>
            <a:ext cx="1295872" cy="303412"/>
          </a:xfrm>
          <a:prstGeom prst="line">
            <a:avLst/>
          </a:prstGeom>
          <a:ln>
            <a:headEnd/>
            <a:tailEnd type="triangle" w="med" len="med"/>
          </a:ln>
        </p:spPr>
        <p:style>
          <a:lnRef idx="3">
            <a:schemeClr val="accent5"/>
          </a:lnRef>
          <a:fillRef idx="0">
            <a:schemeClr val="accent5"/>
          </a:fillRef>
          <a:effectRef idx="2">
            <a:schemeClr val="accent5"/>
          </a:effectRef>
          <a:fontRef idx="minor">
            <a:schemeClr val="tx1"/>
          </a:fontRef>
        </p:style>
        <p:txBody>
          <a:bodyPr/>
          <a:lstStyle/>
          <a:p>
            <a:endParaRPr lang="en-GB" b="1" spc="50">
              <a:ln w="12700" cmpd="sng">
                <a:solidFill>
                  <a:schemeClr val="accent6">
                    <a:satMod val="120000"/>
                    <a:shade val="80000"/>
                  </a:schemeClr>
                </a:solidFill>
                <a:prstDash val="solid"/>
              </a:ln>
              <a:solidFill>
                <a:schemeClr val="accent6">
                  <a:tint val="1000"/>
                </a:schemeClr>
              </a:solidFill>
              <a:effectLst>
                <a:glow rad="53100">
                  <a:schemeClr val="accent6">
                    <a:satMod val="180000"/>
                    <a:alpha val="30000"/>
                  </a:schemeClr>
                </a:glow>
              </a:effectLst>
            </a:endParaRPr>
          </a:p>
        </p:txBody>
      </p:sp>
      <p:sp>
        <p:nvSpPr>
          <p:cNvPr id="7" name="TextBox 6">
            <a:extLst>
              <a:ext uri="{FF2B5EF4-FFF2-40B4-BE49-F238E27FC236}">
                <a16:creationId xmlns:a16="http://schemas.microsoft.com/office/drawing/2014/main" id="{BB49D017-8246-3086-7C9D-C20F427463FE}"/>
              </a:ext>
            </a:extLst>
          </p:cNvPr>
          <p:cNvSpPr txBox="1"/>
          <p:nvPr/>
        </p:nvSpPr>
        <p:spPr>
          <a:xfrm>
            <a:off x="7392144" y="5386139"/>
            <a:ext cx="4464496" cy="923330"/>
          </a:xfrm>
          <a:prstGeom prst="rect">
            <a:avLst/>
          </a:prstGeom>
          <a:noFill/>
        </p:spPr>
        <p:txBody>
          <a:bodyPr wrap="square">
            <a:spAutoFit/>
          </a:bodyPr>
          <a:lstStyle/>
          <a:p>
            <a:r>
              <a:rPr lang="en-GB" sz="1800" dirty="0"/>
              <a:t>Porter, M. (1980) </a:t>
            </a:r>
            <a:r>
              <a:rPr lang="en-GB" sz="1800" u="sng" dirty="0"/>
              <a:t>Competitive strategy: techniques for </a:t>
            </a:r>
            <a:r>
              <a:rPr lang="en-GB" sz="1800" u="sng" dirty="0" err="1"/>
              <a:t>analyzing</a:t>
            </a:r>
            <a:r>
              <a:rPr lang="en-GB" sz="1800" u="sng" dirty="0"/>
              <a:t> industries and competitors</a:t>
            </a:r>
            <a:r>
              <a:rPr lang="en-GB" sz="1800" dirty="0"/>
              <a:t> New York, Free Press</a:t>
            </a:r>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2258" name="Rectangle 2"/>
          <p:cNvSpPr>
            <a:spLocks noGrp="1" noChangeArrowheads="1"/>
          </p:cNvSpPr>
          <p:nvPr>
            <p:ph type="title"/>
          </p:nvPr>
        </p:nvSpPr>
        <p:spPr>
          <a:xfrm>
            <a:off x="5375920" y="324059"/>
            <a:ext cx="5843588" cy="1912938"/>
          </a:xfrm>
          <a:solidFill>
            <a:schemeClr val="bg1"/>
          </a:solidFill>
        </p:spPr>
        <p:txBody>
          <a:bodyPr>
            <a:normAutofit/>
          </a:bodyPr>
          <a:lstStyle/>
          <a:p>
            <a:r>
              <a:rPr lang="en-GB" sz="2800" b="1" dirty="0">
                <a:solidFill>
                  <a:schemeClr val="tx2">
                    <a:lumMod val="60000"/>
                    <a:lumOff val="40000"/>
                  </a:schemeClr>
                </a:solidFill>
                <a:latin typeface="Tahoma" pitchFamily="34" charset="0"/>
                <a:ea typeface="+mn-ea"/>
                <a:cs typeface="Arial" charset="0"/>
              </a:rPr>
              <a:t>Application of Porter’s Generic Strategies</a:t>
            </a:r>
            <a:br>
              <a:rPr lang="en-GB" sz="2800" b="1" dirty="0">
                <a:solidFill>
                  <a:schemeClr val="tx2">
                    <a:lumMod val="60000"/>
                    <a:lumOff val="40000"/>
                  </a:schemeClr>
                </a:solidFill>
                <a:latin typeface="Tahoma" pitchFamily="34" charset="0"/>
                <a:ea typeface="+mn-ea"/>
                <a:cs typeface="Arial" charset="0"/>
              </a:rPr>
            </a:br>
            <a:br>
              <a:rPr lang="en-GB" sz="2800" b="1" dirty="0">
                <a:solidFill>
                  <a:schemeClr val="tx2">
                    <a:lumMod val="60000"/>
                    <a:lumOff val="40000"/>
                  </a:schemeClr>
                </a:solidFill>
                <a:latin typeface="Tahoma" pitchFamily="34" charset="0"/>
                <a:ea typeface="+mn-ea"/>
                <a:cs typeface="Arial" charset="0"/>
              </a:rPr>
            </a:br>
            <a:r>
              <a:rPr lang="en-GB" sz="2800" b="1" dirty="0">
                <a:solidFill>
                  <a:schemeClr val="tx2">
                    <a:lumMod val="60000"/>
                    <a:lumOff val="40000"/>
                  </a:schemeClr>
                </a:solidFill>
                <a:latin typeface="Tahoma" pitchFamily="34" charset="0"/>
                <a:ea typeface="+mn-ea"/>
                <a:cs typeface="Arial" charset="0"/>
              </a:rPr>
              <a:t>Cost Leadership</a:t>
            </a:r>
          </a:p>
        </p:txBody>
      </p:sp>
      <p:sp>
        <p:nvSpPr>
          <p:cNvPr id="352259" name="Rectangle 3"/>
          <p:cNvSpPr>
            <a:spLocks noGrp="1" noChangeArrowheads="1"/>
          </p:cNvSpPr>
          <p:nvPr>
            <p:ph idx="1"/>
          </p:nvPr>
        </p:nvSpPr>
        <p:spPr>
          <a:xfrm>
            <a:off x="5900044" y="2563056"/>
            <a:ext cx="5319464" cy="3050499"/>
          </a:xfrm>
        </p:spPr>
        <p:txBody>
          <a:bodyPr/>
          <a:lstStyle/>
          <a:p>
            <a:pPr marL="0" indent="0">
              <a:lnSpc>
                <a:spcPct val="90000"/>
              </a:lnSpc>
              <a:buNone/>
            </a:pPr>
            <a:r>
              <a:rPr lang="en-GB" sz="2000" dirty="0"/>
              <a:t>Identify companies that take a Cost Leadership approach.</a:t>
            </a:r>
          </a:p>
          <a:p>
            <a:pPr marL="0" indent="0">
              <a:lnSpc>
                <a:spcPct val="90000"/>
              </a:lnSpc>
              <a:buNone/>
            </a:pPr>
            <a:endParaRPr lang="en-GB" sz="2000" dirty="0"/>
          </a:p>
          <a:p>
            <a:pPr marL="0" indent="0">
              <a:lnSpc>
                <a:spcPct val="90000"/>
              </a:lnSpc>
              <a:buNone/>
            </a:pPr>
            <a:r>
              <a:rPr lang="en-GB" sz="2000" dirty="0"/>
              <a:t>How does this affect and shape their approach to HR?</a:t>
            </a:r>
          </a:p>
          <a:p>
            <a:pPr marL="0" indent="0">
              <a:lnSpc>
                <a:spcPct val="90000"/>
              </a:lnSpc>
              <a:buNone/>
            </a:pPr>
            <a:endParaRPr lang="en-GB" sz="2000" dirty="0"/>
          </a:p>
          <a:p>
            <a:pPr marL="0" indent="0">
              <a:lnSpc>
                <a:spcPct val="90000"/>
              </a:lnSpc>
              <a:buNone/>
            </a:pPr>
            <a:r>
              <a:rPr lang="en-GB" sz="2000" dirty="0"/>
              <a:t>What does it look like in practice?</a:t>
            </a:r>
          </a:p>
        </p:txBody>
      </p:sp>
      <p:sp>
        <p:nvSpPr>
          <p:cNvPr id="352261" name="AutoShape 5" descr="9k="/>
          <p:cNvSpPr>
            <a:spLocks noChangeAspect="1" noChangeArrowheads="1"/>
          </p:cNvSpPr>
          <p:nvPr/>
        </p:nvSpPr>
        <p:spPr bwMode="auto">
          <a:xfrm>
            <a:off x="4953000" y="2667000"/>
            <a:ext cx="2286000" cy="15240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sp>
        <p:nvSpPr>
          <p:cNvPr id="352263" name="AutoShape 7" descr="9k="/>
          <p:cNvSpPr>
            <a:spLocks noChangeAspect="1" noChangeArrowheads="1"/>
          </p:cNvSpPr>
          <p:nvPr/>
        </p:nvSpPr>
        <p:spPr bwMode="auto">
          <a:xfrm>
            <a:off x="4953000" y="3326306"/>
            <a:ext cx="2286000" cy="1524000"/>
          </a:xfrm>
          <a:prstGeom prst="rect">
            <a:avLst/>
          </a:prstGeom>
          <a:noFill/>
          <a:extLst>
            <a:ext uri="{909E8E84-426E-40DD-AFC4-6F175D3DCCD1}">
              <a14:hiddenFill xmlns:a14="http://schemas.microsoft.com/office/drawing/2010/main">
                <a:solidFill>
                  <a:srgbClr val="FFFFFF"/>
                </a:solidFill>
              </a14:hiddenFill>
            </a:ext>
          </a:extLst>
        </p:spPr>
        <p:txBody>
          <a:bodyPr/>
          <a:lstStyle/>
          <a:p>
            <a:endParaRPr lang="en-GB"/>
          </a:p>
        </p:txBody>
      </p:sp>
      <p:pic>
        <p:nvPicPr>
          <p:cNvPr id="352265" name="Picture 9" descr="ryanair_300_cms"/>
          <p:cNvPicPr>
            <a:picLocks noChangeAspect="1" noChangeArrowheads="1"/>
          </p:cNvPicPr>
          <p:nvPr/>
        </p:nvPicPr>
        <p:blipFill rotWithShape="1">
          <a:blip r:embed="rId2">
            <a:extLst>
              <a:ext uri="{28A0092B-C50C-407E-A947-70E740481C1C}">
                <a14:useLocalDpi xmlns:a14="http://schemas.microsoft.com/office/drawing/2010/main" val="0"/>
              </a:ext>
            </a:extLst>
          </a:blip>
          <a:srcRect t="18759" b="16690"/>
          <a:stretch/>
        </p:blipFill>
        <p:spPr bwMode="auto">
          <a:xfrm>
            <a:off x="1524000" y="0"/>
            <a:ext cx="2857500" cy="1229710"/>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www.staticwhich.co.uk/media/images/in-content/aldi-and-lidl-logos-317926.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202189"/>
            <a:ext cx="2857500" cy="155257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http://www.iceniprojects.com/wp-content/uploads/2013/11/09-ford-logo.jpg"/>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t="19491" r="-78" b="22647"/>
          <a:stretch/>
        </p:blipFill>
        <p:spPr bwMode="auto">
          <a:xfrm>
            <a:off x="1529332" y="2746883"/>
            <a:ext cx="2857500" cy="124022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http://g-ecx.images-amazon.com/images/G/02/uk-books/audible/AmazonLogo._V377495824_.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818878" y="3987104"/>
            <a:ext cx="2267744" cy="1065153"/>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http://www.customerserviceguru.co.uk/wp-content/uploads/bandq.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524000" y="5150159"/>
            <a:ext cx="2911869" cy="170784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4" name="Picture 6" descr="http://2t4u21l1g1dmvlj83x5yim1ct6.wpengine.netdna-cdn.com/files/2012/06/john-lewis-logo.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6007" y="1124745"/>
            <a:ext cx="2413285" cy="1206643"/>
          </a:xfrm>
          <a:prstGeom prst="rect">
            <a:avLst/>
          </a:prstGeom>
          <a:noFill/>
          <a:extLst>
            <a:ext uri="{909E8E84-426E-40DD-AFC4-6F175D3DCCD1}">
              <a14:hiddenFill xmlns:a14="http://schemas.microsoft.com/office/drawing/2010/main">
                <a:solidFill>
                  <a:srgbClr val="FFFFFF"/>
                </a:solidFill>
              </a14:hiddenFill>
            </a:ext>
          </a:extLst>
        </p:spPr>
      </p:pic>
      <p:sp>
        <p:nvSpPr>
          <p:cNvPr id="354306" name="Rectangle 2"/>
          <p:cNvSpPr>
            <a:spLocks noGrp="1" noChangeArrowheads="1"/>
          </p:cNvSpPr>
          <p:nvPr>
            <p:ph type="title"/>
          </p:nvPr>
        </p:nvSpPr>
        <p:spPr>
          <a:xfrm>
            <a:off x="1640118" y="645065"/>
            <a:ext cx="5327972" cy="1912938"/>
          </a:xfrm>
          <a:solidFill>
            <a:schemeClr val="bg1"/>
          </a:solidFill>
        </p:spPr>
        <p:txBody>
          <a:bodyPr>
            <a:normAutofit/>
          </a:bodyPr>
          <a:lstStyle/>
          <a:p>
            <a:r>
              <a:rPr lang="en-GB" sz="2800" b="1" dirty="0">
                <a:solidFill>
                  <a:schemeClr val="tx2">
                    <a:lumMod val="60000"/>
                    <a:lumOff val="40000"/>
                  </a:schemeClr>
                </a:solidFill>
                <a:latin typeface="Tahoma" pitchFamily="34" charset="0"/>
                <a:ea typeface="+mn-ea"/>
                <a:cs typeface="Arial" charset="0"/>
              </a:rPr>
              <a:t>Application of Porter’s Generic Strategies</a:t>
            </a:r>
            <a:br>
              <a:rPr lang="en-GB" sz="2800" b="1" dirty="0">
                <a:solidFill>
                  <a:schemeClr val="tx2">
                    <a:lumMod val="60000"/>
                    <a:lumOff val="40000"/>
                  </a:schemeClr>
                </a:solidFill>
                <a:latin typeface="Tahoma" pitchFamily="34" charset="0"/>
                <a:ea typeface="+mn-ea"/>
                <a:cs typeface="Arial" charset="0"/>
              </a:rPr>
            </a:br>
            <a:br>
              <a:rPr lang="en-GB" sz="2800" b="1" dirty="0">
                <a:solidFill>
                  <a:schemeClr val="tx2">
                    <a:lumMod val="60000"/>
                    <a:lumOff val="40000"/>
                  </a:schemeClr>
                </a:solidFill>
                <a:latin typeface="Tahoma" pitchFamily="34" charset="0"/>
                <a:ea typeface="+mn-ea"/>
                <a:cs typeface="Arial" charset="0"/>
              </a:rPr>
            </a:br>
            <a:r>
              <a:rPr lang="en-GB" sz="2800" b="1" dirty="0">
                <a:solidFill>
                  <a:schemeClr val="tx2">
                    <a:lumMod val="60000"/>
                    <a:lumOff val="40000"/>
                  </a:schemeClr>
                </a:solidFill>
                <a:latin typeface="Tahoma" pitchFamily="34" charset="0"/>
                <a:ea typeface="+mn-ea"/>
                <a:cs typeface="Arial" charset="0"/>
              </a:rPr>
              <a:t>Differentiation</a:t>
            </a:r>
          </a:p>
        </p:txBody>
      </p:sp>
      <p:sp>
        <p:nvSpPr>
          <p:cNvPr id="6" name="Rectangle 3"/>
          <p:cNvSpPr>
            <a:spLocks noGrp="1" noChangeArrowheads="1"/>
          </p:cNvSpPr>
          <p:nvPr>
            <p:ph idx="1"/>
          </p:nvPr>
        </p:nvSpPr>
        <p:spPr>
          <a:xfrm>
            <a:off x="1864519" y="3042730"/>
            <a:ext cx="4968552" cy="3050499"/>
          </a:xfrm>
        </p:spPr>
        <p:txBody>
          <a:bodyPr/>
          <a:lstStyle/>
          <a:p>
            <a:pPr marL="0" indent="0">
              <a:lnSpc>
                <a:spcPct val="90000"/>
              </a:lnSpc>
              <a:buNone/>
            </a:pPr>
            <a:r>
              <a:rPr lang="en-GB" sz="2000" dirty="0"/>
              <a:t>Identify companies that take a Differentiation approach.</a:t>
            </a:r>
          </a:p>
          <a:p>
            <a:pPr marL="0" indent="0">
              <a:lnSpc>
                <a:spcPct val="90000"/>
              </a:lnSpc>
              <a:buNone/>
            </a:pPr>
            <a:endParaRPr lang="en-GB" sz="2000" dirty="0"/>
          </a:p>
          <a:p>
            <a:pPr marL="0" indent="0">
              <a:lnSpc>
                <a:spcPct val="90000"/>
              </a:lnSpc>
              <a:buNone/>
            </a:pPr>
            <a:r>
              <a:rPr lang="en-GB" sz="2000" dirty="0"/>
              <a:t>How does this affect and shape their approach to HR?</a:t>
            </a:r>
          </a:p>
          <a:p>
            <a:pPr marL="0" indent="0">
              <a:lnSpc>
                <a:spcPct val="90000"/>
              </a:lnSpc>
              <a:buNone/>
            </a:pPr>
            <a:endParaRPr lang="en-GB" sz="2000" dirty="0"/>
          </a:p>
          <a:p>
            <a:pPr marL="0" indent="0">
              <a:lnSpc>
                <a:spcPct val="90000"/>
              </a:lnSpc>
              <a:buNone/>
            </a:pPr>
            <a:r>
              <a:rPr lang="en-GB" sz="2000" dirty="0"/>
              <a:t>What does it look like in practice?</a:t>
            </a:r>
          </a:p>
        </p:txBody>
      </p:sp>
      <p:pic>
        <p:nvPicPr>
          <p:cNvPr id="354309" name="Picture 5" descr="img_a380_pref"/>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406" t="16546" b="15198"/>
          <a:stretch/>
        </p:blipFill>
        <p:spPr bwMode="auto">
          <a:xfrm>
            <a:off x="8157298" y="0"/>
            <a:ext cx="2510702" cy="1290130"/>
          </a:xfrm>
          <a:prstGeom prst="rect">
            <a:avLst/>
          </a:prstGeom>
          <a:noFill/>
          <a:extLst>
            <a:ext uri="{909E8E84-426E-40DD-AFC4-6F175D3DCCD1}">
              <a14:hiddenFill xmlns:a14="http://schemas.microsoft.com/office/drawing/2010/main">
                <a:solidFill>
                  <a:srgbClr val="FFFFFF"/>
                </a:solidFill>
              </a14:hiddenFill>
            </a:ext>
          </a:extLst>
        </p:spPr>
      </p:pic>
      <p:sp>
        <p:nvSpPr>
          <p:cNvPr id="3" name="AutoShape 2" descr="data:image/jpeg;base64,/9j/4AAQSkZJRgABAQAAAQABAAD/2wCEAAkGBxQHBhQREBAVEhARFRYaFxIUFBgWFRodFhYcGiAdGRgkHykgGRwpHRUaLT0tJSorLy4vGyEzODQsNygtMC0BCgoKDg0OGg8QGzckHiUrLDA0NCw3LCwsLCwsLCwsLDQ3LCwsLCwsLCw0LCwsLCwsLCwsLCwsLDQsLCwsLCwsLP/AABEIAJ8BPgMBIgACEQEDEQH/xAAcAAEAAgMBAQEAAAAAAAAAAAAABgcEBQgDAgH/xABGEAABAwIEAgQKBggEBwAAAAABAAIDBBEFBgcSITETQVFxIjU2YXJzgZGxshQjMjRCsxUWdIKDkqHSUlOTohckQ1RiY8H/xAAYAQEBAQEBAAAAAAAAAAAAAAAAAQMCBP/EACURAQEAAgEDAwQDAAAAAAAAAAABAhEDEiFBIzFxBBMzYSIygf/aAAwDAQACEQMRAD8AvFERAREQEREBERAREQEREBERAREQEREBERAREQEREBERAREQEREBERAREQEREBERAREQEREBERAREQEREBERAREQEREBERAREQEREBERAREQEREBERAREQEREBERAREQEREBERAREQEREBERAREQEREBERAREQEREBERAREQEREBERAREQEREBERAREQEREBERAREQEREBERAREQVvqbmqbKmY6OWLwo3MlEkJPgvAcz3OF+B/8AhU4wHGIsdwplRASY5BwuLEEGxBHaCLKqNf8A7/R+hN8zFMNG/IKL05fzHKMMcr924puiIq3EREET1Azkcn0sTxB03Suc23SbLbRe/wBk3WbknMf604EKkxdFd727N+/7Jte9h8FCdffFlL61/wAgW50V8hm+tl+ZTyxmd+7cfGk8REVbCIiAiXRAWHjB24TMQbERScRwP2CsxYWNeJ5vVSfIUS+yC6UZ7dj8X0SpuaqNl2yW4SNbYeF2PFx381Y65/0Q8tP4EnxaugFIy4MrlhuiIirYREQEREBERAREQQ7ULPIyfHEBD00s24hpdtaA21yTYm/EcO9bjKOYG5nwJlSxhZuuHMJvtc02Iv1jz9h6l5ZrynT5qgY2pa68ZJa9h2vF+YvYgg2HMdS2GCYTFgmGsp4G7YoxwF7k3NySesklRxJl1fpnIiKuxERAREQEREBERBTGv/3+j9Cb5mKYaN+QUXpy/mOUP1/+/wBH6E3zMUu0geItPY3Hk10xPskcp5ebH81+Htn7P0WU2CNremqni4jvZrR/ieeodgHE+bmqt/XTGMemLoHykD8NPCNrfaGk+8rWYVC7O+e2iVx/5qVznnrDAC6w7LMbYexdIUNFHh9I2KFjY42CzWNFgE90x6uW271FC0mouKYDV7akuf2xVEW028xADviFcGTM3Q5sw8viuyRlhJC77TSfP1tNjY/BZmZsvw5kwt0E7Qbg7H28JjupzT1H48lQ2ntc/L+fomE23SmnkA5Hc7Z/R4B9iG8uPKS3cqda++LKX1r/AJAoplfOdTQ5cjw/DoS+qc+Rzn7N5AceGxvLvLuAUr198WUvrX/IFsNEaGOLKhmawCWWR4c/8RDTYC/YOxPKWW81kuuyBYnjWOZde2WplnjDjwLxG+MnsNgWju4K1NOc4jNuFuL2hlTCQJGt+yb8nN7AbHh1EFZ+faVtXkysa8AgQSPF+oxtLwfYWhVNoXMWZukbfwX077j0ZGW+J96L3w5JN7lTXWDMVTl6jp3UkxiMj3hxDGOuA0Efaabc+pRGg1Nr6zCY6ana6or3l+6XomkgX8EMY0BpIHMkWHnW61+8X0nrJPlC2eiVBHFlPpmsAmlkeHSfiIabAX7B2It6ry3GVAsRzFjmXpWyVMk0YceHSMjdGeu3AWHdwKtbTzOAzdhTnOaGVEJAkYOXEcHN69psefIg96ytQKRtZkura8A7YJHi/U5jS4H3tVV6EzFmaZWdT6ck/uvbb5ih3w5JN7lXqsLGvE83qpPkKzVhY14nm9VJ8hVei+yjNEPLT+BJ8WroBc/6IeWn8CT4tXQCkY/T/wBH447Rc8AFTectWJZKwwYbZrAdvTloe555fVtNwB2XBJ8ym+quIuw3I87mGz5NsYPmkcA7/buVP6b47R5cxJ9RVxyPkAAi2Ma4Nvfc7i4WdawHmJRObOyzGXTLlx7HaCHp3uqmxjiXPhG0D/yBZYDvCsLTbUL9ZnmnqWtZVNBILeDJAOdh1OHZ1jiOteR1hoHCxjqLH/1s/vVVMxaKjz42qo2ujgFQ1zGkAENcRubYEgDi4dyM+vossy2m+puZcSy1mUtirHNp5Wh8Q6KEgdTm3LLmx7TyIVo5axduPYHDUs5SsBI7HDg4exwIUY1fwD9MZVdK0XlpLyN7dtvDHuF/3QoxoVj1nS0Lzz+tiue4PA/of5kaTK48mr7VMNUczOy1lzdC/bUTODIzYG3W51iCDYC3Ec3BR/SPO0+OVstPWTdJJtD4nFrGmw4ObZrQDzB96iGq2KuzFnUU0PhCAiFjR1yOI3f7rD91a+spn6eZ8ZxLhA5jw7/HG8Wd7xvHeEZ5cuXXue07Oj3O2tuTYDmVRf694hmHOHQUVUY4ZptsbRHEdrL23EuYT9kF3FTvVTMgw7Jn1TrvrQGRkH8Lm7nOHm28O9wUW0KwHfNLXPHBv1UXeeLz7to9rkrTkytzmEbzV7MNVl2mpvos5jLzIHnZG4u2htr7mm3M8rLeaZYrNjOT456mTpJXOlBeQ1vBsjgODQByHYofr993pPSl+DVItH2dJp7EDyLpx75XJ5WZX7tn6QXNGp1XiuLGHDiY4t21mxgfLJx58QbX6gBeywZM1Y3gDw+d04Z2TwgxnzE7eHsIWmMc+n+cGlzAZadxLdwO2RjgW3B7C0nlyPcruypnmkzXFsBEcxHhU8trnt29Ug7vaAjHDedu8tVn5Ixx2Y8tRVMjGsfJuBa0nbdri24vx42W9WNh2Hx4ZSiKCNscYJIY0WaNxJNh1C5KyVXsx3ruIiIoiIgIiIKY1/8Av9H6E3zMUt0ij6bTuNp/E6ce+RwUS1+8YUfoTfMxTDRzyCi9OX8xynl5sfzX4U/lCq/VXPcZn8FsEr45CeoEOjJ7he/sXSzXBwuOIPIjkq01N05djc5q6MD6QR9ZETYSWFgWnkH2AHHge0ddf0maMVyjF0BdLGxvARzxbgPM0uHLuNkc45fZtlnZ0HiFazDqJ80rg2ONpc5x6gFzrk2F2P6iRPDft1JmcOwNeZDf4e1etRV4rnt4YRNMy/BrWdHCD2kgBvDzlWxpxkUZUpjJKQ+rlADnD7LG89jD18eZ67DsRbby5TU7RoNffFlL61/yBbnRXyGb62X5lrNc6OStw2lEUT5CJH3DGOeR4I52HBbjR6mfS5La2Rjo3dLL4L2lruJ7DxTy6k9a/Df5y8kaz9ln/Kcqb0N8s3fs0nzxq5s3MMuVatrQXOdTTgNAuSTE6wA6yqj0Xw2ajze50sEsbfo8g3Pjc0X3s4XItdKnJPUxbvX7xfSesk+ULeaL+QrPWy/MtVrnRSVtBSiKJ8hD5LiNjn28Ec7Dgt1o/TPpclMbIx0bukl8F7S13F3YeKeVk9a/De5y8kaz9mm/Lcqe0M8sH/s7/nYrjzcwy5Vq2tBc51PMA0C5JMZ4AdZVTaLYbNR5se6WCWNv0d43Pjc0X3s4XI5onJPUxXgsLGvE83qpPkKzVh4w0uwmYAXJiksBz+wVXovsovRDy0/gSfFqv9cuYXSV+FT9JTw1UUlrbmRSA2PMfZ8y2v6Zxr/Mr/5Jf7VzK8nFy9GOrFvat0Tq7Is+wXdGWSW8zHjd7m3PsVWaVYZRY3iMlPWx7pHAOhO9zL2vubwIueIPsK3+RM2VtPWGDEoKmemn4GSSGRxZcW4+DxYesdXPtWmznpzUYFXGaia+WmvuYY7mWPrsQPCNupw9tlTO9Vmcn+LL/wCF+Gf9sf8AVk/uX6NMMNB+7H/Vk/uVRQagYpA3ohVSEjhZ0THP95aXE96l+nT8ZqseE8vSOpn2En0oljSB/lttcOHmAB60dY58eV1MVvOYHMIIuCLEHsXNuNU8mQ89OMPAwv3xF3EFjwbX7RZxae4rpRVfrlgP0nCWVrB4dOQ1569jzw9zyP5ild8+O8dz3iL6M4OcWzS+rk8JtOC7ceuSS9v6bj32Uo1ywL6VhEdYweFTna/0Hnh7nW/mKkmmOBfoLKMTXC0s31snDjd4uAe5u0ewqRYrQNxTDZIJBdkrHNPc4W96GPF6fTfLl+qxKfG4qanPh9A3oomjmd7+A7+LR3NC6Wyzg7cBwGGmb/0mAE9rjxc72uJKqLSrKb252ldO3hh5cOI4GQktbbzbbu/lV4pHP0+Fm8qqTX77vSelL8GqRaPPEen0RJsA6ck9gErlpddKKStgpRFFJJZ0t+jY59rhvOw4LdaX0b49O2xPY5kh6cbXtLT4T3WuCLjmnlZ+W/CQ4zgtNmnDg2ZjZo3C7HtPEX/Ex45ezmqPz/kOTJ72zRSGSmc8Br+UjHWuA63ceIty6uC84f0vkN5a0TRRg8tvSwHzjm0X9hXjimYMRz0WQOa6YNdcRxRWG6xF3HuJ5mwujLkzxynefyW5pPmOTMOWz053SwP2F/W4bQQT57G3supsoppvlg5Wy90chBnlcXyWNwCQAGg9dgB7bqVqvVx76Zv3EREdiIiAvh8gZzcB3my+1Fs9ZMizXQWJ6OoYPq5h8rx+Jvw5jzktuuyqtZsdixjMMbIHiRtOwtL2m7dznXIB5GwA9qtPS2jNDkWma4WL2ufY9kjy4f0IVd5X0inmrw6v2xwMPGNj9z5LHkCODWntve3UDyu1jBGwAAAAWAHIAdikYcWOVyueT6REVegREQEREBERAREQEREBERAREQEREBERAREQEREBERAREQEREBERAREQEREBERAREQEREBERAREQEREBERAREQEREBERAREQEREBERAREQEREBERAREQEREBERAREQEREBERAREQEREBERAREQEREBERAREQEREBERAREQEREBERAREQEREBERAREQEREBERAREQEREBERAREQEREBERAREQEREBERAREQEREBERAREQEREBERAREQEREBERAREQf//Z"/>
          <p:cNvSpPr>
            <a:spLocks noChangeAspect="1" noChangeArrowheads="1"/>
          </p:cNvSpPr>
          <p:nvPr/>
        </p:nvSpPr>
        <p:spPr bwMode="auto">
          <a:xfrm>
            <a:off x="1679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data:image/jpeg;base64,/9j/4AAQSkZJRgABAQAAAQABAAD/2wCEAAkGBxQHBhQREBAVEhARFRYaFxIUFBgWFRodFhYcGiAdGRgkHykgGRwpHRUaLT0tJSorLy4vGyEzODQsNygtMC0BCgoKDg0OGg8QGzckHiUrLDA0NCw3LCwsLCwsLCwsLDQ3LCwsLCwsLCw0LCwsLCwsLCwsLCwsLDQsLCwsLCwsLP/AABEIAJ8BPgMBIgACEQEDEQH/xAAcAAEAAgMBAQEAAAAAAAAAAAAABgcEBQgDAgH/xABGEAABAwIEAgQKBggEBwAAAAABAAIDBBEFBgcSITETQVFxIjU2YXJzgZGxshQjMjRCsxUWdIKDkqHSUlOTohckQ1RiY8H/xAAYAQEBAQEBAAAAAAAAAAAAAAAAAQMCBP/EACURAQEAAgEDAwQDAAAAAAAAAAABAhEDEiFBIzFxBBMzYSIygf/aAAwDAQACEQMRAD8AvFERAREQEREBERAREQEREBERAREQEREBERAREQEREBERAREQEREBERAREQEREBERAREQEREBERAREQEREBERAREQEREBERAREQEREBERAREQEREBERAREQEREBERAREQEREBERAREQEREBERAREQEREBERAREQEREBERAREQEREBERAREQEREBERAREQEREBERAREQEREBERAREQVvqbmqbKmY6OWLwo3MlEkJPgvAcz3OF+B/8AhU4wHGIsdwplRASY5BwuLEEGxBHaCLKqNf8A7/R+hN8zFMNG/IKL05fzHKMMcr924puiIq3EREET1Azkcn0sTxB03Suc23SbLbRe/wBk3WbknMf604EKkxdFd727N+/7Jte9h8FCdffFlL61/wAgW50V8hm+tl+ZTyxmd+7cfGk8REVbCIiAiXRAWHjB24TMQbERScRwP2CsxYWNeJ5vVSfIUS+yC6UZ7dj8X0SpuaqNl2yW4SNbYeF2PFx381Y65/0Q8tP4EnxaugFIy4MrlhuiIirYREQEREBERAREQQ7ULPIyfHEBD00s24hpdtaA21yTYm/EcO9bjKOYG5nwJlSxhZuuHMJvtc02Iv1jz9h6l5ZrynT5qgY2pa68ZJa9h2vF+YvYgg2HMdS2GCYTFgmGsp4G7YoxwF7k3NySesklRxJl1fpnIiKuxERAREQEREBERBTGv/3+j9Cb5mKYaN+QUXpy/mOUP1/+/wBH6E3zMUu0geItPY3Hk10xPskcp5ebH81+Htn7P0WU2CNremqni4jvZrR/ieeodgHE+bmqt/XTGMemLoHykD8NPCNrfaGk+8rWYVC7O+e2iVx/5qVznnrDAC6w7LMbYexdIUNFHh9I2KFjY42CzWNFgE90x6uW271FC0mouKYDV7akuf2xVEW028xADviFcGTM3Q5sw8viuyRlhJC77TSfP1tNjY/BZmZsvw5kwt0E7Qbg7H28JjupzT1H48lQ2ntc/L+fomE23SmnkA5Hc7Z/R4B9iG8uPKS3cqda++LKX1r/AJAoplfOdTQ5cjw/DoS+qc+Rzn7N5AceGxvLvLuAUr198WUvrX/IFsNEaGOLKhmawCWWR4c/8RDTYC/YOxPKWW81kuuyBYnjWOZde2WplnjDjwLxG+MnsNgWju4K1NOc4jNuFuL2hlTCQJGt+yb8nN7AbHh1EFZ+faVtXkysa8AgQSPF+oxtLwfYWhVNoXMWZukbfwX077j0ZGW+J96L3w5JN7lTXWDMVTl6jp3UkxiMj3hxDGOuA0Efaabc+pRGg1Nr6zCY6ana6or3l+6XomkgX8EMY0BpIHMkWHnW61+8X0nrJPlC2eiVBHFlPpmsAmlkeHSfiIabAX7B2It6ry3GVAsRzFjmXpWyVMk0YceHSMjdGeu3AWHdwKtbTzOAzdhTnOaGVEJAkYOXEcHN69psefIg96ytQKRtZkura8A7YJHi/U5jS4H3tVV6EzFmaZWdT6ck/uvbb5ih3w5JN7lXqsLGvE83qpPkKzVhY14nm9VJ8hVei+yjNEPLT+BJ8WroBc/6IeWn8CT4tXQCkY/T/wBH447Rc8AFTectWJZKwwYbZrAdvTloe555fVtNwB2XBJ8ym+quIuw3I87mGz5NsYPmkcA7/buVP6b47R5cxJ9RVxyPkAAi2Ma4Nvfc7i4WdawHmJRObOyzGXTLlx7HaCHp3uqmxjiXPhG0D/yBZYDvCsLTbUL9ZnmnqWtZVNBILeDJAOdh1OHZ1jiOteR1hoHCxjqLH/1s/vVVMxaKjz42qo2ujgFQ1zGkAENcRubYEgDi4dyM+vossy2m+puZcSy1mUtirHNp5Wh8Q6KEgdTm3LLmx7TyIVo5axduPYHDUs5SsBI7HDg4exwIUY1fwD9MZVdK0XlpLyN7dtvDHuF/3QoxoVj1nS0Lzz+tiue4PA/of5kaTK48mr7VMNUczOy1lzdC/bUTODIzYG3W51iCDYC3Ec3BR/SPO0+OVstPWTdJJtD4nFrGmw4ObZrQDzB96iGq2KuzFnUU0PhCAiFjR1yOI3f7rD91a+spn6eZ8ZxLhA5jw7/HG8Wd7xvHeEZ5cuXXue07Oj3O2tuTYDmVRf694hmHOHQUVUY4ZptsbRHEdrL23EuYT9kF3FTvVTMgw7Jn1TrvrQGRkH8Lm7nOHm28O9wUW0KwHfNLXPHBv1UXeeLz7to9rkrTkytzmEbzV7MNVl2mpvos5jLzIHnZG4u2htr7mm3M8rLeaZYrNjOT456mTpJXOlBeQ1vBsjgODQByHYofr993pPSl+DVItH2dJp7EDyLpx75XJ5WZX7tn6QXNGp1XiuLGHDiY4t21mxgfLJx58QbX6gBeywZM1Y3gDw+d04Z2TwgxnzE7eHsIWmMc+n+cGlzAZadxLdwO2RjgW3B7C0nlyPcruypnmkzXFsBEcxHhU8trnt29Ug7vaAjHDedu8tVn5Ixx2Y8tRVMjGsfJuBa0nbdri24vx42W9WNh2Hx4ZSiKCNscYJIY0WaNxJNh1C5KyVXsx3ruIiIoiIgIiIKY1/8Av9H6E3zMUt0ij6bTuNp/E6ce+RwUS1+8YUfoTfMxTDRzyCi9OX8xynl5sfzX4U/lCq/VXPcZn8FsEr45CeoEOjJ7he/sXSzXBwuOIPIjkq01N05djc5q6MD6QR9ZETYSWFgWnkH2AHHge0ddf0maMVyjF0BdLGxvARzxbgPM0uHLuNkc45fZtlnZ0HiFazDqJ80rg2ONpc5x6gFzrk2F2P6iRPDft1JmcOwNeZDf4e1etRV4rnt4YRNMy/BrWdHCD2kgBvDzlWxpxkUZUpjJKQ+rlADnD7LG89jD18eZ67DsRbby5TU7RoNffFlL61/yBbnRXyGb62X5lrNc6OStw2lEUT5CJH3DGOeR4I52HBbjR6mfS5La2Rjo3dLL4L2lruJ7DxTy6k9a/Df5y8kaz9ln/Kcqb0N8s3fs0nzxq5s3MMuVatrQXOdTTgNAuSTE6wA6yqj0Xw2ajze50sEsbfo8g3Pjc0X3s4XItdKnJPUxbvX7xfSesk+ULeaL+QrPWy/MtVrnRSVtBSiKJ8hD5LiNjn28Ec7Dgt1o/TPpclMbIx0bukl8F7S13F3YeKeVk9a/De5y8kaz9mm/Lcqe0M8sH/s7/nYrjzcwy5Vq2tBc51PMA0C5JMZ4AdZVTaLYbNR5se6WCWNv0d43Pjc0X3s4XI5onJPUxXgsLGvE83qpPkKzVh4w0uwmYAXJiksBz+wVXovsovRDy0/gSfFqv9cuYXSV+FT9JTw1UUlrbmRSA2PMfZ8y2v6Zxr/Mr/5Jf7VzK8nFy9GOrFvat0Tq7Is+wXdGWSW8zHjd7m3PsVWaVYZRY3iMlPWx7pHAOhO9zL2vubwIueIPsK3+RM2VtPWGDEoKmemn4GSSGRxZcW4+DxYesdXPtWmznpzUYFXGaia+WmvuYY7mWPrsQPCNupw9tlTO9Vmcn+LL/wCF+Gf9sf8AVk/uX6NMMNB+7H/Vk/uVRQagYpA3ohVSEjhZ0THP95aXE96l+nT8ZqseE8vSOpn2En0oljSB/lttcOHmAB60dY58eV1MVvOYHMIIuCLEHsXNuNU8mQ89OMPAwv3xF3EFjwbX7RZxae4rpRVfrlgP0nCWVrB4dOQ1569jzw9zyP5ild8+O8dz3iL6M4OcWzS+rk8JtOC7ceuSS9v6bj32Uo1ywL6VhEdYweFTna/0Hnh7nW/mKkmmOBfoLKMTXC0s31snDjd4uAe5u0ewqRYrQNxTDZIJBdkrHNPc4W96GPF6fTfLl+qxKfG4qanPh9A3oomjmd7+A7+LR3NC6Wyzg7cBwGGmb/0mAE9rjxc72uJKqLSrKb252ldO3hh5cOI4GQktbbzbbu/lV4pHP0+Fm8qqTX77vSelL8GqRaPPEen0RJsA6ck9gErlpddKKStgpRFFJJZ0t+jY59rhvOw4LdaX0b49O2xPY5kh6cbXtLT4T3WuCLjmnlZ+W/CQ4zgtNmnDg2ZjZo3C7HtPEX/Ex45ezmqPz/kOTJ72zRSGSmc8Br+UjHWuA63ceIty6uC84f0vkN5a0TRRg8tvSwHzjm0X9hXjimYMRz0WQOa6YNdcRxRWG6xF3HuJ5mwujLkzxynefyW5pPmOTMOWz053SwP2F/W4bQQT57G3supsoppvlg5Wy90chBnlcXyWNwCQAGg9dgB7bqVqvVx76Zv3EREdiIiAvh8gZzcB3my+1Fs9ZMizXQWJ6OoYPq5h8rx+Jvw5jzktuuyqtZsdixjMMbIHiRtOwtL2m7dznXIB5GwA9qtPS2jNDkWma4WL2ufY9kjy4f0IVd5X0inmrw6v2xwMPGNj9z5LHkCODWntve3UDyu1jBGwAAAAWAHIAdikYcWOVyueT6REVegREQEREBERAREQEREBERAREQEREBERAREQEREBERAREQEREBERAREQEREBERAREQEREBERAREQEREBERAREQEREBERAREQEREBERAREQEREBERAREQEREBERAREQEREBERAREQEREBERAREQEREBERAREQEREBERAREQEREBERAREQEREBERAREQEREBERAREQEREBERAREQEREBERAREQEREBERAREQEREBERAREQEREBERAREQEREBERAREQf//Z"/>
          <p:cNvSpPr>
            <a:spLocks noChangeAspect="1" noChangeArrowheads="1"/>
          </p:cNvSpPr>
          <p:nvPr/>
        </p:nvSpPr>
        <p:spPr bwMode="auto">
          <a:xfrm>
            <a:off x="1831975" y="7938"/>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2056" name="Picture 8" descr="http://www.bmwblog.com/wp-content/uploads/BMW-Mercedes-Audi-logos1.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8194188" y="3245193"/>
            <a:ext cx="2438725" cy="2094273"/>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http://www.technologytell.com/apple/files/2013/09/apple-logo-think-different11.png"/>
          <p:cNvPicPr>
            <a:picLocks noChangeAspect="1" noChangeArrowheads="1"/>
          </p:cNvPicPr>
          <p:nvPr/>
        </p:nvPicPr>
        <p:blipFill rotWithShape="1">
          <a:blip r:embed="rId5">
            <a:extLst>
              <a:ext uri="{28A0092B-C50C-407E-A947-70E740481C1C}">
                <a14:useLocalDpi xmlns:a14="http://schemas.microsoft.com/office/drawing/2010/main" val="0"/>
              </a:ext>
            </a:extLst>
          </a:blip>
          <a:srcRect b="34051"/>
          <a:stretch/>
        </p:blipFill>
        <p:spPr bwMode="auto">
          <a:xfrm>
            <a:off x="8176966" y="2204865"/>
            <a:ext cx="2487433" cy="1035893"/>
          </a:xfrm>
          <a:prstGeom prst="rect">
            <a:avLst/>
          </a:prstGeom>
          <a:noFill/>
          <a:extLst>
            <a:ext uri="{909E8E84-426E-40DD-AFC4-6F175D3DCCD1}">
              <a14:hiddenFill xmlns:a14="http://schemas.microsoft.com/office/drawing/2010/main">
                <a:solidFill>
                  <a:srgbClr val="FFFFFF"/>
                </a:solidFill>
              </a14:hiddenFill>
            </a:ext>
          </a:extLst>
        </p:spPr>
      </p:pic>
      <p:pic>
        <p:nvPicPr>
          <p:cNvPr id="2060" name="Picture 12" descr="http://p1.pichost.me/i/33/1562763.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8084786" y="5431634"/>
            <a:ext cx="2579613" cy="145147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02BFFEE7-43EB-48FF-A7C5-B3751D449318}"/>
              </a:ext>
            </a:extLst>
          </p:cNvPr>
          <p:cNvSpPr txBox="1"/>
          <p:nvPr/>
        </p:nvSpPr>
        <p:spPr>
          <a:xfrm>
            <a:off x="1919536" y="260649"/>
            <a:ext cx="4104456" cy="6186309"/>
          </a:xfrm>
          <a:prstGeom prst="rect">
            <a:avLst/>
          </a:prstGeom>
          <a:noFill/>
        </p:spPr>
        <p:txBody>
          <a:bodyPr wrap="square">
            <a:spAutoFit/>
          </a:bodyPr>
          <a:lstStyle/>
          <a:p>
            <a:r>
              <a:rPr lang="en-US" dirty="0"/>
              <a:t>One conclusion of our study, therefore, is that even if the rhetoric of HRM is ‘soft’, the reality is almost always ‘hard’, with the interests of the organization prevailing over those of the individual. It may well be that this focus on the organization is inevitable within the current economic climate, and perhaps, as we move further into a post-recessionary period and firms are growing instead of cutting back, then the interests of individual employees may start to receive more attention. In all of the organizations, we found a mixture of both hard and soft approaches. The precise ingredients of this mixture were unique to each organization, which implies that factors such as the external and internal environment of the organization, its strategy, culture, and structure, all have a vital role to play in the way in which HRM operates.</a:t>
            </a:r>
            <a:endParaRPr lang="en-GB" dirty="0"/>
          </a:p>
        </p:txBody>
      </p:sp>
      <p:sp>
        <p:nvSpPr>
          <p:cNvPr id="6" name="Title 1">
            <a:extLst>
              <a:ext uri="{FF2B5EF4-FFF2-40B4-BE49-F238E27FC236}">
                <a16:creationId xmlns:a16="http://schemas.microsoft.com/office/drawing/2014/main" id="{8C4ED78F-C9E8-427D-9BAE-D9470E93C609}"/>
              </a:ext>
            </a:extLst>
          </p:cNvPr>
          <p:cNvSpPr>
            <a:spLocks noGrp="1"/>
          </p:cNvSpPr>
          <p:nvPr>
            <p:ph type="title"/>
          </p:nvPr>
        </p:nvSpPr>
        <p:spPr>
          <a:xfrm>
            <a:off x="7176120" y="476672"/>
            <a:ext cx="2674640" cy="2952328"/>
          </a:xfrm>
        </p:spPr>
        <p:txBody>
          <a:bodyPr>
            <a:normAutofit/>
          </a:bodyPr>
          <a:lstStyle/>
          <a:p>
            <a:r>
              <a:rPr lang="en-US" sz="2800" dirty="0"/>
              <a:t>Catherine Truss 2011</a:t>
            </a:r>
            <a:endParaRPr lang="en-GB" sz="2800" dirty="0"/>
          </a:p>
        </p:txBody>
      </p:sp>
      <p:sp>
        <p:nvSpPr>
          <p:cNvPr id="8" name="Rectangle 2">
            <a:extLst>
              <a:ext uri="{FF2B5EF4-FFF2-40B4-BE49-F238E27FC236}">
                <a16:creationId xmlns:a16="http://schemas.microsoft.com/office/drawing/2014/main" id="{7A2E1F1C-BBEC-4F96-813B-6363857E9EAB}"/>
              </a:ext>
            </a:extLst>
          </p:cNvPr>
          <p:cNvSpPr txBox="1">
            <a:spLocks noChangeArrowheads="1"/>
          </p:cNvSpPr>
          <p:nvPr/>
        </p:nvSpPr>
        <p:spPr>
          <a:xfrm>
            <a:off x="7980040" y="0"/>
            <a:ext cx="4211960" cy="1196752"/>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solidFill>
                  <a:schemeClr val="bg1"/>
                </a:solidFill>
              </a:rPr>
              <a:t>Hard &amp; Soft HRM</a:t>
            </a:r>
          </a:p>
        </p:txBody>
      </p:sp>
      <p:sp>
        <p:nvSpPr>
          <p:cNvPr id="9" name="Oval 8">
            <a:extLst>
              <a:ext uri="{FF2B5EF4-FFF2-40B4-BE49-F238E27FC236}">
                <a16:creationId xmlns:a16="http://schemas.microsoft.com/office/drawing/2014/main" id="{002ED9A3-1E34-436A-AF46-FC701139A9D2}"/>
              </a:ext>
            </a:extLst>
          </p:cNvPr>
          <p:cNvSpPr/>
          <p:nvPr/>
        </p:nvSpPr>
        <p:spPr>
          <a:xfrm>
            <a:off x="1775520" y="3537011"/>
            <a:ext cx="4680520" cy="1080120"/>
          </a:xfrm>
          <a:prstGeom prst="ellipse">
            <a:avLst/>
          </a:prstGeom>
          <a:solidFill>
            <a:srgbClr val="FFFF00">
              <a:alpha val="23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a:extLst>
              <a:ext uri="{FF2B5EF4-FFF2-40B4-BE49-F238E27FC236}">
                <a16:creationId xmlns:a16="http://schemas.microsoft.com/office/drawing/2014/main" id="{EE38491C-FC88-4E30-ACC3-4A84DBA48909}"/>
              </a:ext>
            </a:extLst>
          </p:cNvPr>
          <p:cNvSpPr/>
          <p:nvPr/>
        </p:nvSpPr>
        <p:spPr>
          <a:xfrm>
            <a:off x="1524000" y="260649"/>
            <a:ext cx="4680520" cy="1230515"/>
          </a:xfrm>
          <a:prstGeom prst="ellipse">
            <a:avLst/>
          </a:prstGeom>
          <a:solidFill>
            <a:srgbClr val="FFFF00">
              <a:alpha val="23000"/>
            </a:srgb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0770DB9B-75B9-4405-B7D5-13730752260E}"/>
              </a:ext>
            </a:extLst>
          </p:cNvPr>
          <p:cNvSpPr txBox="1"/>
          <p:nvPr/>
        </p:nvSpPr>
        <p:spPr>
          <a:xfrm>
            <a:off x="6848520" y="3863078"/>
            <a:ext cx="5086350" cy="1508105"/>
          </a:xfrm>
          <a:prstGeom prst="rect">
            <a:avLst/>
          </a:prstGeom>
          <a:solidFill>
            <a:schemeClr val="accent4">
              <a:alpha val="50000"/>
            </a:schemeClr>
          </a:solidFill>
          <a:ln>
            <a:noFill/>
          </a:ln>
        </p:spPr>
        <p:style>
          <a:lnRef idx="0">
            <a:scrgbClr r="0" g="0" b="0"/>
          </a:lnRef>
          <a:fillRef idx="0">
            <a:scrgbClr r="0" g="0" b="0"/>
          </a:fillRef>
          <a:effectRef idx="0">
            <a:scrgbClr r="0" g="0" b="0"/>
          </a:effectRef>
          <a:fontRef idx="minor">
            <a:schemeClr val="lt1"/>
          </a:fontRef>
        </p:style>
        <p:txBody>
          <a:bodyPr wrap="square" rtlCol="0">
            <a:spAutoFit/>
          </a:bodyPr>
          <a:lstStyle/>
          <a:p>
            <a:r>
              <a:rPr lang="en-US" sz="3600" dirty="0"/>
              <a:t>All models are wrong, some are useful</a:t>
            </a:r>
          </a:p>
          <a:p>
            <a:pPr algn="r"/>
            <a:r>
              <a:rPr lang="en-US" dirty="0"/>
              <a:t>George Box</a:t>
            </a:r>
            <a:endParaRPr lang="en-GB" sz="1600" dirty="0"/>
          </a:p>
        </p:txBody>
      </p:sp>
    </p:spTree>
    <p:extLst>
      <p:ext uri="{BB962C8B-B14F-4D97-AF65-F5344CB8AC3E}">
        <p14:creationId xmlns:p14="http://schemas.microsoft.com/office/powerpoint/2010/main" val="89009982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F933961-A9AC-E179-7AB5-521621C93743}"/>
              </a:ext>
            </a:extLst>
          </p:cNvPr>
          <p:cNvSpPr txBox="1"/>
          <p:nvPr/>
        </p:nvSpPr>
        <p:spPr>
          <a:xfrm>
            <a:off x="335360" y="1916832"/>
            <a:ext cx="11377264" cy="4500399"/>
          </a:xfrm>
          <a:prstGeom prst="rect">
            <a:avLst/>
          </a:prstGeom>
          <a:noFill/>
        </p:spPr>
        <p:txBody>
          <a:bodyPr wrap="square">
            <a:spAutoFit/>
          </a:bodyPr>
          <a:lstStyle/>
          <a:p>
            <a:pPr algn="l">
              <a:lnSpc>
                <a:spcPct val="150000"/>
              </a:lnSpc>
              <a:spcBef>
                <a:spcPts val="600"/>
              </a:spcBef>
            </a:pPr>
            <a:r>
              <a:rPr lang="en-US" sz="1600" i="0" dirty="0">
                <a:solidFill>
                  <a:srgbClr val="58595B"/>
                </a:solidFill>
                <a:effectLst/>
                <a:latin typeface="Open Sans" panose="020B0606030504020204" pitchFamily="34" charset="0"/>
              </a:rPr>
              <a:t>Boxall, P. (2018) The development of strategic HRM: reflections on a 30-year journey. </a:t>
            </a:r>
            <a:r>
              <a:rPr lang="en-US" sz="1600" i="1" dirty="0" err="1">
                <a:solidFill>
                  <a:srgbClr val="58595B"/>
                </a:solidFill>
                <a:effectLst/>
                <a:latin typeface="Open Sans" panose="020B0606030504020204" pitchFamily="34" charset="0"/>
              </a:rPr>
              <a:t>Labour</a:t>
            </a:r>
            <a:r>
              <a:rPr lang="en-US" sz="1600" i="1" dirty="0">
                <a:solidFill>
                  <a:srgbClr val="58595B"/>
                </a:solidFill>
                <a:effectLst/>
                <a:latin typeface="Open Sans" panose="020B0606030504020204" pitchFamily="34" charset="0"/>
              </a:rPr>
              <a:t> &amp; Industry</a:t>
            </a:r>
            <a:r>
              <a:rPr lang="en-US" sz="1600" i="0" dirty="0">
                <a:solidFill>
                  <a:srgbClr val="58595B"/>
                </a:solidFill>
                <a:effectLst/>
                <a:latin typeface="Open Sans" panose="020B0606030504020204" pitchFamily="34" charset="0"/>
              </a:rPr>
              <a:t>. Vol 28, No 1, March. pp21-30.</a:t>
            </a:r>
          </a:p>
          <a:p>
            <a:pPr algn="l">
              <a:lnSpc>
                <a:spcPct val="150000"/>
              </a:lnSpc>
              <a:spcBef>
                <a:spcPts val="600"/>
              </a:spcBef>
            </a:pPr>
            <a:r>
              <a:rPr lang="en-US" sz="1600" i="0" dirty="0">
                <a:solidFill>
                  <a:srgbClr val="58595B"/>
                </a:solidFill>
                <a:effectLst/>
                <a:latin typeface="Open Sans" panose="020B0606030504020204" pitchFamily="34" charset="0"/>
              </a:rPr>
              <a:t>Cascio, W.F. (2015) Strategic HRM: too important for an insular approach. </a:t>
            </a:r>
            <a:r>
              <a:rPr lang="en-US" sz="1600" i="1" dirty="0">
                <a:solidFill>
                  <a:srgbClr val="58595B"/>
                </a:solidFill>
                <a:effectLst/>
                <a:latin typeface="Open Sans" panose="020B0606030504020204" pitchFamily="34" charset="0"/>
              </a:rPr>
              <a:t>Human Resource Management</a:t>
            </a:r>
            <a:r>
              <a:rPr lang="en-US" sz="1600" i="0" dirty="0">
                <a:solidFill>
                  <a:srgbClr val="58595B"/>
                </a:solidFill>
                <a:effectLst/>
                <a:latin typeface="Open Sans" panose="020B0606030504020204" pitchFamily="34" charset="0"/>
              </a:rPr>
              <a:t>. Vol 54, No 3, May/June. pp423-426.</a:t>
            </a:r>
          </a:p>
          <a:p>
            <a:pPr algn="l">
              <a:lnSpc>
                <a:spcPct val="150000"/>
              </a:lnSpc>
              <a:spcBef>
                <a:spcPts val="600"/>
              </a:spcBef>
            </a:pPr>
            <a:r>
              <a:rPr lang="en-US" sz="1600" i="0" dirty="0">
                <a:solidFill>
                  <a:srgbClr val="58595B"/>
                </a:solidFill>
                <a:effectLst/>
                <a:latin typeface="Open Sans" panose="020B0606030504020204" pitchFamily="34" charset="0"/>
              </a:rPr>
              <a:t>Jiang, K,. </a:t>
            </a:r>
            <a:r>
              <a:rPr lang="en-US" sz="1600" i="0" dirty="0" err="1">
                <a:solidFill>
                  <a:srgbClr val="58595B"/>
                </a:solidFill>
                <a:effectLst/>
                <a:latin typeface="Open Sans" panose="020B0606030504020204" pitchFamily="34" charset="0"/>
              </a:rPr>
              <a:t>Lepak</a:t>
            </a:r>
            <a:r>
              <a:rPr lang="en-US" sz="1600" i="0" dirty="0">
                <a:solidFill>
                  <a:srgbClr val="58595B"/>
                </a:solidFill>
                <a:effectLst/>
                <a:latin typeface="Open Sans" panose="020B0606030504020204" pitchFamily="34" charset="0"/>
              </a:rPr>
              <a:t>, D. and Takeuchi, R. (2013) Where do we go from here? New perspectives on the black box in strategic human resource management research. </a:t>
            </a:r>
            <a:r>
              <a:rPr lang="en-US" sz="1600" i="1" dirty="0">
                <a:solidFill>
                  <a:srgbClr val="58595B"/>
                </a:solidFill>
                <a:effectLst/>
                <a:latin typeface="Open Sans" panose="020B0606030504020204" pitchFamily="34" charset="0"/>
              </a:rPr>
              <a:t>Journal of Management Studies</a:t>
            </a:r>
            <a:r>
              <a:rPr lang="en-US" sz="1600" i="0" dirty="0">
                <a:solidFill>
                  <a:srgbClr val="58595B"/>
                </a:solidFill>
                <a:effectLst/>
                <a:latin typeface="Open Sans" panose="020B0606030504020204" pitchFamily="34" charset="0"/>
              </a:rPr>
              <a:t>. Vol 50, No 8, December. pp1448-1480.</a:t>
            </a:r>
          </a:p>
          <a:p>
            <a:pPr>
              <a:lnSpc>
                <a:spcPct val="150000"/>
              </a:lnSpc>
              <a:spcBef>
                <a:spcPts val="600"/>
              </a:spcBef>
            </a:pPr>
            <a:r>
              <a:rPr lang="en-GB" sz="1600" dirty="0" err="1">
                <a:solidFill>
                  <a:srgbClr val="58595B"/>
                </a:solidFill>
                <a:latin typeface="Open Sans" panose="020B0606030504020204" pitchFamily="34" charset="0"/>
              </a:rPr>
              <a:t>Huselid</a:t>
            </a:r>
            <a:r>
              <a:rPr lang="en-GB" sz="1600" dirty="0">
                <a:solidFill>
                  <a:srgbClr val="58595B"/>
                </a:solidFill>
                <a:latin typeface="Open Sans" panose="020B0606030504020204" pitchFamily="34" charset="0"/>
              </a:rPr>
              <a:t>, M. A., S. E. Jackson and R. Schuler (1997). "Technical and strategic human resource management effectiveness as determinants of firm performance." </a:t>
            </a:r>
            <a:r>
              <a:rPr lang="en-GB" sz="1600" i="1" dirty="0">
                <a:solidFill>
                  <a:srgbClr val="58595B"/>
                </a:solidFill>
                <a:latin typeface="Open Sans" panose="020B0606030504020204" pitchFamily="34" charset="0"/>
              </a:rPr>
              <a:t>Academy of Management Journal </a:t>
            </a:r>
            <a:r>
              <a:rPr lang="en-GB" sz="1600" dirty="0">
                <a:solidFill>
                  <a:srgbClr val="58595B"/>
                </a:solidFill>
                <a:latin typeface="Open Sans" panose="020B0606030504020204" pitchFamily="34" charset="0"/>
              </a:rPr>
              <a:t>40(1): 171-188.</a:t>
            </a:r>
          </a:p>
          <a:p>
            <a:pPr algn="l">
              <a:lnSpc>
                <a:spcPct val="150000"/>
              </a:lnSpc>
              <a:spcBef>
                <a:spcPts val="600"/>
              </a:spcBef>
            </a:pPr>
            <a:r>
              <a:rPr lang="en-US" sz="1600" dirty="0" err="1">
                <a:solidFill>
                  <a:srgbClr val="58595B"/>
                </a:solidFill>
                <a:latin typeface="Open Sans" panose="020B0606030504020204" pitchFamily="34" charset="0"/>
              </a:rPr>
              <a:t>Kramar</a:t>
            </a:r>
            <a:r>
              <a:rPr lang="en-US" sz="1600" dirty="0">
                <a:solidFill>
                  <a:srgbClr val="58595B"/>
                </a:solidFill>
                <a:latin typeface="Open Sans" panose="020B0606030504020204" pitchFamily="34" charset="0"/>
              </a:rPr>
              <a:t>, R. (2014) Beyond strategic human resource management: i</a:t>
            </a:r>
            <a:r>
              <a:rPr lang="en-US" sz="1600" i="0" dirty="0">
                <a:solidFill>
                  <a:srgbClr val="58595B"/>
                </a:solidFill>
                <a:effectLst/>
                <a:latin typeface="Open Sans" panose="020B0606030504020204" pitchFamily="34" charset="0"/>
              </a:rPr>
              <a:t>s sustainable human resource management the next approach? </a:t>
            </a:r>
            <a:r>
              <a:rPr lang="en-US" sz="1600" i="1" dirty="0">
                <a:solidFill>
                  <a:srgbClr val="58595B"/>
                </a:solidFill>
                <a:effectLst/>
                <a:latin typeface="Open Sans" panose="020B0606030504020204" pitchFamily="34" charset="0"/>
              </a:rPr>
              <a:t>International Journal of Human Resource Management</a:t>
            </a:r>
            <a:r>
              <a:rPr lang="en-US" sz="1600" i="0" dirty="0">
                <a:solidFill>
                  <a:srgbClr val="58595B"/>
                </a:solidFill>
                <a:effectLst/>
                <a:latin typeface="Open Sans" panose="020B0606030504020204" pitchFamily="34" charset="0"/>
              </a:rPr>
              <a:t>. Vol 25, No 8, April. pp1069-1089.</a:t>
            </a:r>
          </a:p>
          <a:p>
            <a:pPr algn="l">
              <a:lnSpc>
                <a:spcPct val="150000"/>
              </a:lnSpc>
              <a:spcBef>
                <a:spcPts val="600"/>
              </a:spcBef>
            </a:pPr>
            <a:r>
              <a:rPr lang="en-US" sz="1600" i="0" dirty="0">
                <a:solidFill>
                  <a:srgbClr val="58595B"/>
                </a:solidFill>
                <a:effectLst/>
                <a:latin typeface="Open Sans" panose="020B0606030504020204" pitchFamily="34" charset="0"/>
              </a:rPr>
              <a:t>Reilly, P. (2012) The practice of strategy. </a:t>
            </a:r>
            <a:r>
              <a:rPr lang="en-US" sz="1600" i="1" dirty="0">
                <a:solidFill>
                  <a:srgbClr val="58595B"/>
                </a:solidFill>
                <a:effectLst/>
                <a:latin typeface="Open Sans" panose="020B0606030504020204" pitchFamily="34" charset="0"/>
              </a:rPr>
              <a:t>Strategic HR Review</a:t>
            </a:r>
            <a:r>
              <a:rPr lang="en-US" sz="1600" i="0" dirty="0">
                <a:solidFill>
                  <a:srgbClr val="58595B"/>
                </a:solidFill>
                <a:effectLst/>
                <a:latin typeface="Open Sans" panose="020B0606030504020204" pitchFamily="34" charset="0"/>
              </a:rPr>
              <a:t>. Vol 11, No 3, pp129-135</a:t>
            </a:r>
          </a:p>
        </p:txBody>
      </p:sp>
      <p:sp>
        <p:nvSpPr>
          <p:cNvPr id="4" name="Rectangle 2">
            <a:extLst>
              <a:ext uri="{FF2B5EF4-FFF2-40B4-BE49-F238E27FC236}">
                <a16:creationId xmlns:a16="http://schemas.microsoft.com/office/drawing/2014/main" id="{940CA244-12FA-AC89-5A95-150B732537E3}"/>
              </a:ext>
            </a:extLst>
          </p:cNvPr>
          <p:cNvSpPr txBox="1">
            <a:spLocks noChangeArrowheads="1"/>
          </p:cNvSpPr>
          <p:nvPr/>
        </p:nvSpPr>
        <p:spPr>
          <a:xfrm>
            <a:off x="0" y="0"/>
            <a:ext cx="12192000" cy="1628800"/>
          </a:xfrm>
          <a:prstGeom prst="rect">
            <a:avLst/>
          </a:prstGeom>
          <a:solidFill>
            <a:schemeClr val="tx2"/>
          </a:solidFill>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en-GB" sz="3600" dirty="0">
                <a:solidFill>
                  <a:schemeClr val="bg1"/>
                </a:solidFill>
              </a:rPr>
              <a:t>Further Reading</a:t>
            </a:r>
          </a:p>
        </p:txBody>
      </p:sp>
    </p:spTree>
    <p:extLst>
      <p:ext uri="{BB962C8B-B14F-4D97-AF65-F5344CB8AC3E}">
        <p14:creationId xmlns:p14="http://schemas.microsoft.com/office/powerpoint/2010/main" val="97163861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C0A205-F445-BAF9-2B05-2057551CBFD7}"/>
              </a:ext>
            </a:extLst>
          </p:cNvPr>
          <p:cNvSpPr>
            <a:spLocks noGrp="1"/>
          </p:cNvSpPr>
          <p:nvPr>
            <p:ph type="title"/>
          </p:nvPr>
        </p:nvSpPr>
        <p:spPr>
          <a:xfrm>
            <a:off x="609600" y="836712"/>
            <a:ext cx="10972800" cy="3154362"/>
          </a:xfrm>
        </p:spPr>
        <p:txBody>
          <a:bodyPr>
            <a:normAutofit/>
          </a:bodyPr>
          <a:lstStyle/>
          <a:p>
            <a:r>
              <a:rPr lang="en-US" dirty="0"/>
              <a:t>Case Study in Airlines</a:t>
            </a:r>
            <a:br>
              <a:rPr lang="en-US" dirty="0"/>
            </a:br>
            <a:br>
              <a:rPr lang="en-US" dirty="0"/>
            </a:br>
            <a:r>
              <a:rPr lang="en-GB" sz="2400" dirty="0"/>
              <a:t>Poon, T. S.-C. and P. Waring (2010). "The lowest of low-cost carriers: the case of AirAsia." </a:t>
            </a:r>
            <a:r>
              <a:rPr lang="en-GB" sz="2400" u="sng" dirty="0"/>
              <a:t>International Journal of Human Resource Management</a:t>
            </a:r>
            <a:r>
              <a:rPr lang="en-GB" sz="2400" dirty="0"/>
              <a:t> </a:t>
            </a:r>
            <a:r>
              <a:rPr lang="en-GB" sz="2400" b="1" dirty="0"/>
              <a:t>21</a:t>
            </a:r>
            <a:r>
              <a:rPr lang="en-GB" sz="2400" dirty="0"/>
              <a:t>(2): 197-213.</a:t>
            </a:r>
            <a:br>
              <a:rPr lang="en-GB" sz="2400" dirty="0"/>
            </a:br>
            <a:endParaRPr lang="en-GB" dirty="0"/>
          </a:p>
        </p:txBody>
      </p:sp>
    </p:spTree>
    <p:extLst>
      <p:ext uri="{BB962C8B-B14F-4D97-AF65-F5344CB8AC3E}">
        <p14:creationId xmlns:p14="http://schemas.microsoft.com/office/powerpoint/2010/main" val="235735413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FAE2EA-D7FF-4F02-91B2-971300A533E8}"/>
              </a:ext>
            </a:extLst>
          </p:cNvPr>
          <p:cNvSpPr>
            <a:spLocks noGrp="1"/>
          </p:cNvSpPr>
          <p:nvPr>
            <p:ph type="title"/>
          </p:nvPr>
        </p:nvSpPr>
        <p:spPr>
          <a:xfrm>
            <a:off x="983432" y="237796"/>
            <a:ext cx="9577064" cy="829695"/>
          </a:xfrm>
        </p:spPr>
        <p:txBody>
          <a:bodyPr>
            <a:normAutofit/>
          </a:bodyPr>
          <a:lstStyle/>
          <a:p>
            <a:r>
              <a:rPr lang="en-US" sz="3100" dirty="0"/>
              <a:t>Assessment 1 </a:t>
            </a:r>
            <a:endParaRPr lang="en-GB" dirty="0"/>
          </a:p>
        </p:txBody>
      </p:sp>
      <p:sp>
        <p:nvSpPr>
          <p:cNvPr id="3" name="Vertical Text Placeholder 2">
            <a:extLst>
              <a:ext uri="{FF2B5EF4-FFF2-40B4-BE49-F238E27FC236}">
                <a16:creationId xmlns:a16="http://schemas.microsoft.com/office/drawing/2014/main" id="{97C1CDD2-F493-43C4-8BE7-0C2E5D6ABFC3}"/>
              </a:ext>
            </a:extLst>
          </p:cNvPr>
          <p:cNvSpPr>
            <a:spLocks noGrp="1"/>
          </p:cNvSpPr>
          <p:nvPr>
            <p:ph type="body" orient="vert" idx="1"/>
          </p:nvPr>
        </p:nvSpPr>
        <p:spPr>
          <a:xfrm>
            <a:off x="1163758" y="1646468"/>
            <a:ext cx="9252722" cy="5022893"/>
          </a:xfrm>
        </p:spPr>
        <p:txBody>
          <a:bodyPr>
            <a:normAutofit/>
          </a:bodyPr>
          <a:lstStyle/>
          <a:p>
            <a:pPr marL="0" marR="81280" indent="0" algn="just">
              <a:lnSpc>
                <a:spcPct val="153000"/>
              </a:lnSpc>
              <a:spcAft>
                <a:spcPts val="25"/>
              </a:spcAft>
              <a:buNone/>
            </a:pPr>
            <a:r>
              <a:rPr lang="en-US" sz="1800" dirty="0">
                <a:solidFill>
                  <a:srgbClr val="000000"/>
                </a:solidFill>
                <a:effectLst/>
                <a:latin typeface="Calibri" panose="020F0502020204030204" pitchFamily="34" charset="0"/>
                <a:ea typeface="Calibri" panose="020F0502020204030204" pitchFamily="34" charset="0"/>
              </a:rPr>
              <a:t>Essay brief: Critically examine the role of leadership of people in contemporary </a:t>
            </a:r>
            <a:r>
              <a:rPr lang="en-US" sz="1800" dirty="0" err="1">
                <a:solidFill>
                  <a:srgbClr val="000000"/>
                </a:solidFill>
                <a:effectLst/>
                <a:latin typeface="Calibri" panose="020F0502020204030204" pitchFamily="34" charset="0"/>
                <a:ea typeface="Calibri" panose="020F0502020204030204" pitchFamily="34" charset="0"/>
              </a:rPr>
              <a:t>organisations</a:t>
            </a:r>
            <a:r>
              <a:rPr lang="en-US" sz="1800" dirty="0">
                <a:solidFill>
                  <a:srgbClr val="000000"/>
                </a:solidFill>
                <a:effectLst/>
                <a:latin typeface="Calibri" panose="020F0502020204030204" pitchFamily="34" charset="0"/>
                <a:ea typeface="Calibri" panose="020F0502020204030204" pitchFamily="34" charset="0"/>
              </a:rPr>
              <a:t>. Refer to a range of theories in your analysis and apply these to a number of examples of leaders and </a:t>
            </a:r>
            <a:r>
              <a:rPr lang="en-US" sz="1800" dirty="0" err="1">
                <a:solidFill>
                  <a:srgbClr val="000000"/>
                </a:solidFill>
                <a:effectLst/>
                <a:latin typeface="Calibri" panose="020F0502020204030204" pitchFamily="34" charset="0"/>
                <a:ea typeface="Calibri" panose="020F0502020204030204" pitchFamily="34" charset="0"/>
              </a:rPr>
              <a:t>organisations</a:t>
            </a:r>
            <a:r>
              <a:rPr lang="en-US" sz="1800" dirty="0">
                <a:solidFill>
                  <a:srgbClr val="000000"/>
                </a:solidFill>
                <a:effectLst/>
                <a:latin typeface="Calibri" panose="020F0502020204030204" pitchFamily="34" charset="0"/>
                <a:ea typeface="Calibri" panose="020F0502020204030204" pitchFamily="34" charset="0"/>
              </a:rPr>
              <a:t>.</a:t>
            </a:r>
            <a:endParaRPr lang="en-GB" sz="1800" dirty="0">
              <a:solidFill>
                <a:srgbClr val="000000"/>
              </a:solidFill>
              <a:effectLst/>
              <a:latin typeface="Calibri" panose="020F0502020204030204" pitchFamily="34" charset="0"/>
              <a:ea typeface="Calibri" panose="020F0502020204030204" pitchFamily="34" charset="0"/>
            </a:endParaRPr>
          </a:p>
          <a:p>
            <a:pPr marL="114300" indent="0">
              <a:lnSpc>
                <a:spcPct val="107000"/>
              </a:lnSpc>
              <a:spcAft>
                <a:spcPts val="800"/>
              </a:spcAft>
              <a:buNone/>
            </a:pPr>
            <a:r>
              <a:rPr lang="en-US" sz="1800" dirty="0">
                <a:solidFill>
                  <a:srgbClr val="000000"/>
                </a:solidFill>
                <a:effectLst/>
                <a:latin typeface="Arial" panose="020B0604020202020204" pitchFamily="34" charset="0"/>
                <a:ea typeface="Arial" panose="020B0604020202020204" pitchFamily="34" charset="0"/>
              </a:rPr>
              <a:t> </a:t>
            </a:r>
            <a:endParaRPr lang="en-GB" sz="1800" dirty="0">
              <a:solidFill>
                <a:srgbClr val="000000"/>
              </a:solidFill>
              <a:effectLst/>
              <a:latin typeface="Calibri" panose="020F0502020204030204" pitchFamily="34" charset="0"/>
              <a:ea typeface="Calibri" panose="020F0502020204030204" pitchFamily="34" charset="0"/>
            </a:endParaRPr>
          </a:p>
          <a:p>
            <a:pPr marL="342900" marR="81280" lvl="0" indent="-342900" algn="just">
              <a:lnSpc>
                <a:spcPct val="153000"/>
              </a:lnSpc>
              <a:spcAft>
                <a:spcPts val="25"/>
              </a:spcAft>
              <a:buFont typeface="Symbol" panose="05050102010706020507" pitchFamily="18" charset="2"/>
              <a:buChar char=""/>
            </a:pPr>
            <a:r>
              <a:rPr lang="en-US" sz="1800" dirty="0">
                <a:solidFill>
                  <a:srgbClr val="000000"/>
                </a:solidFill>
                <a:effectLst/>
                <a:latin typeface="Calibri" panose="020F0502020204030204" pitchFamily="34" charset="0"/>
                <a:ea typeface="Calibri" panose="020F0502020204030204" pitchFamily="34" charset="0"/>
              </a:rPr>
              <a:t>You should include at least 20 references from peer reviewed journals. </a:t>
            </a:r>
            <a:endParaRPr lang="en-GB" sz="1800" dirty="0">
              <a:solidFill>
                <a:srgbClr val="000000"/>
              </a:solidFill>
              <a:effectLst/>
              <a:latin typeface="Calibri" panose="020F0502020204030204" pitchFamily="34" charset="0"/>
              <a:ea typeface="Calibri" panose="020F0502020204030204" pitchFamily="34" charset="0"/>
            </a:endParaRPr>
          </a:p>
          <a:p>
            <a:pPr marL="342900" marR="81280" lvl="0" indent="-342900" algn="just">
              <a:lnSpc>
                <a:spcPct val="153000"/>
              </a:lnSpc>
              <a:spcAft>
                <a:spcPts val="25"/>
              </a:spcAft>
              <a:buFont typeface="Symbol" panose="05050102010706020507" pitchFamily="18" charset="2"/>
              <a:buChar char=""/>
            </a:pPr>
            <a:r>
              <a:rPr lang="en-US" sz="1800" dirty="0">
                <a:solidFill>
                  <a:srgbClr val="000000"/>
                </a:solidFill>
                <a:effectLst/>
                <a:latin typeface="Calibri" panose="020F0502020204030204" pitchFamily="34" charset="0"/>
                <a:ea typeface="Calibri" panose="020F0502020204030204" pitchFamily="34" charset="0"/>
              </a:rPr>
              <a:t>Please refer to a broad range of leadership theories and principles but without long descriptions or quotations. You will be given marks for applying these theories rather than describing or explaining them. There is no need for diagrams.</a:t>
            </a:r>
            <a:endParaRPr lang="en-GB" sz="1800" dirty="0">
              <a:solidFill>
                <a:srgbClr val="000000"/>
              </a:solidFill>
              <a:effectLst/>
              <a:latin typeface="Calibri" panose="020F0502020204030204" pitchFamily="34" charset="0"/>
              <a:ea typeface="Calibri" panose="020F0502020204030204" pitchFamily="34" charset="0"/>
            </a:endParaRPr>
          </a:p>
        </p:txBody>
      </p:sp>
      <p:sp>
        <p:nvSpPr>
          <p:cNvPr id="5" name="Vertical Text Placeholder 3">
            <a:extLst>
              <a:ext uri="{FF2B5EF4-FFF2-40B4-BE49-F238E27FC236}">
                <a16:creationId xmlns:a16="http://schemas.microsoft.com/office/drawing/2014/main" id="{C79DEEDE-DA82-47EB-AC3F-3D6EFE065384}"/>
              </a:ext>
            </a:extLst>
          </p:cNvPr>
          <p:cNvSpPr>
            <a:spLocks noGrp="1"/>
          </p:cNvSpPr>
          <p:nvPr>
            <p:ph type="body" orient="vert" idx="13"/>
          </p:nvPr>
        </p:nvSpPr>
        <p:spPr>
          <a:xfrm>
            <a:off x="1163758" y="1067491"/>
            <a:ext cx="8784976" cy="345285"/>
          </a:xfrm>
        </p:spPr>
        <p:txBody>
          <a:bodyPr/>
          <a:lstStyle/>
          <a:p>
            <a:pPr marL="0" indent="0">
              <a:buNone/>
            </a:pPr>
            <a:r>
              <a:rPr lang="en-GB" sz="1800" dirty="0">
                <a:latin typeface="Arial" panose="020B0604020202020204" pitchFamily="34" charset="0"/>
              </a:rPr>
              <a:t>Essay 2,500 words (50%) </a:t>
            </a:r>
            <a:endParaRPr lang="en-GB" dirty="0"/>
          </a:p>
        </p:txBody>
      </p:sp>
    </p:spTree>
    <p:extLst>
      <p:ext uri="{BB962C8B-B14F-4D97-AF65-F5344CB8AC3E}">
        <p14:creationId xmlns:p14="http://schemas.microsoft.com/office/powerpoint/2010/main" val="8915098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BB2259-8A2F-A925-6C97-EF17D81AF602}"/>
              </a:ext>
            </a:extLst>
          </p:cNvPr>
          <p:cNvSpPr>
            <a:spLocks noGrp="1"/>
          </p:cNvSpPr>
          <p:nvPr>
            <p:ph type="title"/>
          </p:nvPr>
        </p:nvSpPr>
        <p:spPr/>
        <p:txBody>
          <a:bodyPr/>
          <a:lstStyle/>
          <a:p>
            <a:r>
              <a:rPr lang="en-GB" dirty="0"/>
              <a:t>What is the role of leadership?</a:t>
            </a:r>
          </a:p>
        </p:txBody>
      </p:sp>
      <p:sp>
        <p:nvSpPr>
          <p:cNvPr id="3" name="Vertical Text Placeholder 2">
            <a:extLst>
              <a:ext uri="{FF2B5EF4-FFF2-40B4-BE49-F238E27FC236}">
                <a16:creationId xmlns:a16="http://schemas.microsoft.com/office/drawing/2014/main" id="{EBD6F69C-75E3-FF6D-B0F6-A9D7726B63F1}"/>
              </a:ext>
            </a:extLst>
          </p:cNvPr>
          <p:cNvSpPr>
            <a:spLocks noGrp="1"/>
          </p:cNvSpPr>
          <p:nvPr>
            <p:ph type="body" orient="vert" idx="1"/>
          </p:nvPr>
        </p:nvSpPr>
        <p:spPr/>
        <p:txBody>
          <a:bodyPr>
            <a:normAutofit fontScale="92500" lnSpcReduction="10000"/>
          </a:bodyPr>
          <a:lstStyle/>
          <a:p>
            <a:pPr marL="0" indent="0">
              <a:buNone/>
            </a:pPr>
            <a:endParaRPr lang="en-GB" dirty="0"/>
          </a:p>
          <a:p>
            <a:pPr marL="0" indent="0">
              <a:buNone/>
            </a:pPr>
            <a:r>
              <a:rPr lang="en-GB" dirty="0"/>
              <a:t>Ideas to consider in your essay…</a:t>
            </a:r>
          </a:p>
          <a:p>
            <a:r>
              <a:rPr lang="en-GB" dirty="0"/>
              <a:t>Is there one best way of leading?</a:t>
            </a:r>
          </a:p>
          <a:p>
            <a:r>
              <a:rPr lang="en-GB" dirty="0"/>
              <a:t>Should leaders adapt their style to the context?</a:t>
            </a:r>
          </a:p>
          <a:p>
            <a:r>
              <a:rPr lang="en-GB" dirty="0"/>
              <a:t>How does a leader use the HR function to design the right systems for the organisation?</a:t>
            </a:r>
          </a:p>
          <a:p>
            <a:r>
              <a:rPr lang="en-GB" dirty="0"/>
              <a:t>Which theories and concepts are useful to help you express your </a:t>
            </a:r>
            <a:r>
              <a:rPr lang="en-GB"/>
              <a:t>dieas? </a:t>
            </a:r>
            <a:r>
              <a:rPr lang="en-GB" dirty="0"/>
              <a:t>(They do not have to be 100% perfect) </a:t>
            </a:r>
          </a:p>
          <a:p>
            <a:endParaRPr lang="en-GB" dirty="0"/>
          </a:p>
        </p:txBody>
      </p:sp>
      <p:sp>
        <p:nvSpPr>
          <p:cNvPr id="4" name="Vertical Text Placeholder 3">
            <a:extLst>
              <a:ext uri="{FF2B5EF4-FFF2-40B4-BE49-F238E27FC236}">
                <a16:creationId xmlns:a16="http://schemas.microsoft.com/office/drawing/2014/main" id="{7C4509FB-7062-69B3-620A-FD5097A7A7A8}"/>
              </a:ext>
            </a:extLst>
          </p:cNvPr>
          <p:cNvSpPr>
            <a:spLocks noGrp="1"/>
          </p:cNvSpPr>
          <p:nvPr>
            <p:ph type="body" orient="vert" idx="13"/>
          </p:nvPr>
        </p:nvSpPr>
        <p:spPr/>
        <p:txBody>
          <a:bodyPr/>
          <a:lstStyle/>
          <a:p>
            <a:pPr marL="0" indent="0">
              <a:buNone/>
            </a:pPr>
            <a:r>
              <a:rPr lang="en-GB" dirty="0"/>
              <a:t>How have your opinions changed following these lectures?</a:t>
            </a:r>
          </a:p>
        </p:txBody>
      </p:sp>
    </p:spTree>
    <p:extLst>
      <p:ext uri="{BB962C8B-B14F-4D97-AF65-F5344CB8AC3E}">
        <p14:creationId xmlns:p14="http://schemas.microsoft.com/office/powerpoint/2010/main" val="30745254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2839</Words>
  <Application>Microsoft Office PowerPoint</Application>
  <PresentationFormat>Widescreen</PresentationFormat>
  <Paragraphs>263</Paragraphs>
  <Slides>30</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Open Sans</vt:lpstr>
      <vt:lpstr>Symbol</vt:lpstr>
      <vt:lpstr>Tahoma</vt:lpstr>
      <vt:lpstr>Wingdings</vt:lpstr>
      <vt:lpstr>Office Theme</vt:lpstr>
      <vt:lpstr>PowerPoint Presentation</vt:lpstr>
      <vt:lpstr>People Strategy and Context:  Dr Emma Roberts</vt:lpstr>
      <vt:lpstr>Typical UK Working Conditions How did these develop?</vt:lpstr>
      <vt:lpstr>PowerPoint Presentation</vt:lpstr>
      <vt:lpstr>Factory Act 1833  </vt:lpstr>
      <vt:lpstr>The first  Welfare Officer-  Mary Wood at Rowntree’s 1896</vt:lpstr>
      <vt:lpstr>Mechanisation and De-skilling</vt:lpstr>
      <vt:lpstr>Skilled work</vt:lpstr>
      <vt:lpstr>De-skilled work</vt:lpstr>
      <vt:lpstr>PowerPoint Presentation</vt:lpstr>
      <vt:lpstr>Recap of Taylorism/Human Relations approach</vt:lpstr>
      <vt:lpstr>Strategy</vt:lpstr>
      <vt:lpstr>What is Strategic HRM (SHRM)?</vt:lpstr>
      <vt:lpstr>People as a Source of  Competitive Advantage</vt:lpstr>
      <vt:lpstr>VRIO Framework Barney (1991) in his work ‘Firm Resources and Sustained Competitive Advantage’. </vt:lpstr>
      <vt:lpstr>PowerPoint Presentation</vt:lpstr>
      <vt:lpstr>Human Capital</vt:lpstr>
      <vt:lpstr>Strategic Coherence does the policy/strategy ‘fit’?</vt:lpstr>
      <vt:lpstr>PowerPoint Presentation</vt:lpstr>
      <vt:lpstr>PowerPoint Presentation</vt:lpstr>
      <vt:lpstr>PowerPoint Presentation</vt:lpstr>
      <vt:lpstr>Models of HR- Hard and Soft  Catherine Truss (2011)</vt:lpstr>
      <vt:lpstr>Porter’s (1980)  Generic Competitive Strategies</vt:lpstr>
      <vt:lpstr>Application of Porter’s Generic Strategies  Cost Leadership</vt:lpstr>
      <vt:lpstr>Application of Porter’s Generic Strategies  Differentiation</vt:lpstr>
      <vt:lpstr>Catherine Truss 2011</vt:lpstr>
      <vt:lpstr>PowerPoint Presentation</vt:lpstr>
      <vt:lpstr>Case Study in Airlines  Poon, T. S.-C. and P. Waring (2010). "The lowest of low-cost carriers: the case of AirAsia." International Journal of Human Resource Management 21(2): 197-213. </vt:lpstr>
      <vt:lpstr>Assessment 1 </vt:lpstr>
      <vt:lpstr>What is the role of leadership?</vt:lpstr>
    </vt:vector>
  </TitlesOfParts>
  <Company>LTUC</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Emma Roberts</dc:creator>
  <cp:lastModifiedBy>Emma Roberts (IMH)</cp:lastModifiedBy>
  <cp:revision>71</cp:revision>
  <cp:lastPrinted>2014-04-28T12:55:32Z</cp:lastPrinted>
  <dcterms:created xsi:type="dcterms:W3CDTF">2014-04-28T11:50:37Z</dcterms:created>
  <dcterms:modified xsi:type="dcterms:W3CDTF">2024-06-18T12:00:44Z</dcterms:modified>
</cp:coreProperties>
</file>