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92958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8847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060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6762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02120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27612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47647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5090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8262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60344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238129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0393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79197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735437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7637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8167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4554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8A87A34-81AB-432B-8DAE-1953F412C126}" type="datetimeFigureOut">
              <a:rPr lang="en-US" smtClean="0"/>
              <a:pPr/>
              <a:t>1/16/2019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29494326"/>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legislation.gov.uk/anaw/2018/2/section/2" TargetMode="External"/><Relationship Id="rId13" Type="http://schemas.openxmlformats.org/officeDocument/2006/relationships/hyperlink" Target="file:///C:\Users\donnakebab\Downloads\Draft%20Code%20of%20Practice%20(Wales).pdf" TargetMode="External"/><Relationship Id="rId3" Type="http://schemas.openxmlformats.org/officeDocument/2006/relationships/image" Target="../media/image7.png"/><Relationship Id="rId7" Type="http://schemas.openxmlformats.org/officeDocument/2006/relationships/hyperlink" Target="http://www.legislation.gov.uk/ukpga/2010/15/contents" TargetMode="External"/><Relationship Id="rId12" Type="http://schemas.openxmlformats.org/officeDocument/2006/relationships/hyperlink" Target="http://learning.gov.wales/docs/learningwales/publications/131016-sen-code-of-practice-for-wales-en.pdf" TargetMode="Externa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hyperlink" Target="https://www.equalityhumanrights.com/sites/default/files/your_rights_to_equality_at_work_-_training_development_promotion_and_transfer.pdf" TargetMode="External"/><Relationship Id="rId11" Type="http://schemas.openxmlformats.org/officeDocument/2006/relationships/hyperlink" Target="http://www.snapcymru.org/wp-content/uploads/2014/09/IDP-Booklet.pdf" TargetMode="External"/><Relationship Id="rId5" Type="http://schemas.openxmlformats.org/officeDocument/2006/relationships/hyperlink" Target="https://assets.publishing.service.gov.uk/government/uploads/system/uploads/attachment_data/file/729208/SEN_2018_Text.pdf" TargetMode="External"/><Relationship Id="rId10" Type="http://schemas.openxmlformats.org/officeDocument/2006/relationships/hyperlink" Target="http://www.snapcymru.org/help-for-families/aln-reform/" TargetMode="External"/><Relationship Id="rId4" Type="http://schemas.openxmlformats.org/officeDocument/2006/relationships/hyperlink" Target="https://assets.publishing.service.gov.uk/government/uploads/system/uploads/attachment_data/file/398815/SEND_Code_of_Practice_January_2015.pdf" TargetMode="External"/><Relationship Id="rId9" Type="http://schemas.openxmlformats.org/officeDocument/2006/relationships/hyperlink" Target="http://www.snapcymru.org/wp-content/uploads/2015/10/15-025.pdf" TargetMode="External"/><Relationship Id="rId14" Type="http://schemas.openxmlformats.org/officeDocument/2006/relationships/hyperlink" Target="https://beta.gov.wales/additional-learning-needs-transformation-programme-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A7CDB1BE-6391-4D5B-95CB-03D265E62492}"/>
              </a:ext>
            </a:extLst>
          </p:cNvPr>
          <p:cNvPicPr>
            <a:picLocks noChangeAspect="1"/>
          </p:cNvPicPr>
          <p:nvPr/>
        </p:nvPicPr>
        <p:blipFill>
          <a:blip r:embed="rId2"/>
          <a:stretch>
            <a:fillRect/>
          </a:stretch>
        </p:blipFill>
        <p:spPr>
          <a:xfrm>
            <a:off x="21534" y="3253473"/>
            <a:ext cx="3344516" cy="3629025"/>
          </a:xfrm>
          <a:prstGeom prst="rect">
            <a:avLst/>
          </a:prstGeom>
        </p:spPr>
      </p:pic>
      <p:pic>
        <p:nvPicPr>
          <p:cNvPr id="19" name="Picture 18">
            <a:extLst>
              <a:ext uri="{FF2B5EF4-FFF2-40B4-BE49-F238E27FC236}">
                <a16:creationId xmlns:a16="http://schemas.microsoft.com/office/drawing/2014/main" id="{72D5A10C-1B02-46D1-AB1C-751B1C7E4FB5}"/>
              </a:ext>
            </a:extLst>
          </p:cNvPr>
          <p:cNvPicPr>
            <a:picLocks noChangeAspect="1"/>
          </p:cNvPicPr>
          <p:nvPr/>
        </p:nvPicPr>
        <p:blipFill>
          <a:blip r:embed="rId3"/>
          <a:stretch>
            <a:fillRect/>
          </a:stretch>
        </p:blipFill>
        <p:spPr>
          <a:xfrm>
            <a:off x="7520604" y="-18783"/>
            <a:ext cx="4671396" cy="1764196"/>
          </a:xfrm>
          <a:prstGeom prst="rect">
            <a:avLst/>
          </a:prstGeom>
        </p:spPr>
      </p:pic>
      <p:sp>
        <p:nvSpPr>
          <p:cNvPr id="4" name="TextBox 3">
            <a:extLst>
              <a:ext uri="{FF2B5EF4-FFF2-40B4-BE49-F238E27FC236}">
                <a16:creationId xmlns:a16="http://schemas.microsoft.com/office/drawing/2014/main" id="{5039832C-9AE8-4A63-99B4-E7DD431C6FD3}"/>
              </a:ext>
            </a:extLst>
          </p:cNvPr>
          <p:cNvSpPr txBox="1"/>
          <p:nvPr/>
        </p:nvSpPr>
        <p:spPr>
          <a:xfrm>
            <a:off x="0" y="0"/>
            <a:ext cx="3193775" cy="1231106"/>
          </a:xfrm>
          <a:prstGeom prst="rect">
            <a:avLst/>
          </a:prstGeom>
          <a:noFill/>
        </p:spPr>
        <p:txBody>
          <a:bodyPr wrap="square" rtlCol="0">
            <a:spAutoFit/>
          </a:bodyPr>
          <a:lstStyle/>
          <a:p>
            <a:r>
              <a:rPr lang="en-GB" sz="700" b="1" u="sng" dirty="0">
                <a:latin typeface="Arial" panose="020B0604020202020204" pitchFamily="34" charset="0"/>
                <a:cs typeface="Arial" panose="020B0604020202020204" pitchFamily="34" charset="0"/>
              </a:rPr>
              <a:t>Introduction </a:t>
            </a:r>
          </a:p>
          <a:p>
            <a:r>
              <a:rPr lang="en-GB" sz="700" dirty="0">
                <a:latin typeface="Arial" panose="020B0604020202020204" pitchFamily="34" charset="0"/>
                <a:cs typeface="Arial" panose="020B0604020202020204" pitchFamily="34" charset="0"/>
              </a:rPr>
              <a:t>Considering the impending changes to ALN legislation in Wales as professional practitioners we need to understand and research further into the changes of legislation as it will have an effect and impact on the way setting are run. Legislations are laws passed by Parliament that we have to abide by, for example when the SEN framework changes to ALN as a setting and practitioners we will need to amend and adjust policies and get further training to enable us to cohere to the new legislation in place. </a:t>
            </a:r>
          </a:p>
          <a:p>
            <a:endParaRPr lang="en-GB" dirty="0"/>
          </a:p>
        </p:txBody>
      </p:sp>
      <p:sp>
        <p:nvSpPr>
          <p:cNvPr id="5" name="TextBox 4">
            <a:extLst>
              <a:ext uri="{FF2B5EF4-FFF2-40B4-BE49-F238E27FC236}">
                <a16:creationId xmlns:a16="http://schemas.microsoft.com/office/drawing/2014/main" id="{606EB89C-85DD-4BFF-BD9F-A245EEAF11A6}"/>
              </a:ext>
            </a:extLst>
          </p:cNvPr>
          <p:cNvSpPr txBox="1"/>
          <p:nvPr/>
        </p:nvSpPr>
        <p:spPr>
          <a:xfrm>
            <a:off x="2980447" y="-13252"/>
            <a:ext cx="3990195" cy="246221"/>
          </a:xfrm>
          <a:prstGeom prst="rect">
            <a:avLst/>
          </a:prstGeom>
          <a:noFill/>
        </p:spPr>
        <p:txBody>
          <a:bodyPr wrap="none" rtlCol="0">
            <a:spAutoFit/>
          </a:bodyPr>
          <a:lstStyle/>
          <a:p>
            <a:r>
              <a:rPr lang="en-GB" sz="1000" b="1" u="sng" dirty="0">
                <a:latin typeface="Arial" panose="020B0604020202020204" pitchFamily="34" charset="0"/>
                <a:cs typeface="Arial" panose="020B0604020202020204" pitchFamily="34" charset="0"/>
              </a:rPr>
              <a:t>The Impending Changes in Regards to current ALN Legislation</a:t>
            </a:r>
          </a:p>
        </p:txBody>
      </p:sp>
      <p:sp>
        <p:nvSpPr>
          <p:cNvPr id="7" name="TextBox 6">
            <a:extLst>
              <a:ext uri="{FF2B5EF4-FFF2-40B4-BE49-F238E27FC236}">
                <a16:creationId xmlns:a16="http://schemas.microsoft.com/office/drawing/2014/main" id="{5F366E2B-F712-40EE-88C9-8BBC0545C5E7}"/>
              </a:ext>
            </a:extLst>
          </p:cNvPr>
          <p:cNvSpPr txBox="1"/>
          <p:nvPr/>
        </p:nvSpPr>
        <p:spPr>
          <a:xfrm>
            <a:off x="0" y="896459"/>
            <a:ext cx="3193775" cy="3477875"/>
          </a:xfrm>
          <a:prstGeom prst="rect">
            <a:avLst/>
          </a:prstGeom>
          <a:noFill/>
        </p:spPr>
        <p:txBody>
          <a:bodyPr wrap="square" rtlCol="0">
            <a:spAutoFit/>
          </a:bodyPr>
          <a:lstStyle/>
          <a:p>
            <a:r>
              <a:rPr lang="en-GB" sz="700" b="1" u="sng" dirty="0">
                <a:latin typeface="Arial" panose="020B0604020202020204" pitchFamily="34" charset="0"/>
                <a:cs typeface="Arial" panose="020B0604020202020204" pitchFamily="34" charset="0"/>
              </a:rPr>
              <a:t>Impending Changes</a:t>
            </a:r>
          </a:p>
          <a:p>
            <a:r>
              <a:rPr lang="en-GB" sz="700" dirty="0">
                <a:latin typeface="Arial" panose="020B0604020202020204" pitchFamily="34" charset="0"/>
                <a:cs typeface="Arial" panose="020B0604020202020204" pitchFamily="34" charset="0"/>
              </a:rPr>
              <a:t>Snap Cymru (2018) states that changes will be made to the current framework will be the fact that instead of it being called Special Educational Needs (SEN) it will be changing to Additional Learning Needs (ALN) once the impending changes have followed through and been passed. Furthermore, that rather than the system only covering the children to the age of 16 years old, the new system in progress will be extending the ages from birth to twenty-five now enabling young adults with additional learning needs to have the support they need and deserve and an individual learning plan that will stay with them up until this age and sets out the support the individual is entitled to receive. All services involved such as the setting and any outside agency workers will work in partnership, the child or young person with an additional need will be involved in the process along with their parent/guardian will be fully involved in the making of the plans to avoid confrontation. However, if it was to arise then it would be dealt with professionally and resolved immediately for the purpose of the child and their support. All professional practitioners will be expected to deliver a high-quality care and support and therefore will be required to go on specific training and additional courses to enable them to understand the new framework and law that come be put in place by 2020. Guidance will be put in place by the Welsh Government to support high quality and positive practice for every individual with an additional learning need. The new framework aims to provide equality throughout and inclusive practice for all every learner. The ALN Code and outline implementation plan draft by the Welsh Government outlines the impending legislation and is able to give the children, parents/guardians and professional practitioners an insight into what the impending legislation could end up looking like. A major change to the framework will be that whole process of statementing will be changed altogether, currently a child with an additional learning need and has a statement will be now entitled to have an individual development plan.</a:t>
            </a:r>
          </a:p>
          <a:p>
            <a:endParaRPr lang="en-GB"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8172E04-ACF1-4BDB-8CF4-AEF2A1C82CDA}"/>
              </a:ext>
            </a:extLst>
          </p:cNvPr>
          <p:cNvSpPr txBox="1"/>
          <p:nvPr/>
        </p:nvSpPr>
        <p:spPr>
          <a:xfrm>
            <a:off x="-1" y="4032230"/>
            <a:ext cx="3472071" cy="3046988"/>
          </a:xfrm>
          <a:prstGeom prst="rect">
            <a:avLst/>
          </a:prstGeom>
          <a:noFill/>
        </p:spPr>
        <p:txBody>
          <a:bodyPr wrap="square" rtlCol="0">
            <a:spAutoFit/>
          </a:bodyPr>
          <a:lstStyle/>
          <a:p>
            <a:r>
              <a:rPr lang="en-GB" sz="700" b="1" u="sng" dirty="0">
                <a:latin typeface="Arial" panose="020B0604020202020204" pitchFamily="34" charset="0"/>
                <a:cs typeface="Arial" panose="020B0604020202020204" pitchFamily="34" charset="0"/>
              </a:rPr>
              <a:t>Further changes</a:t>
            </a:r>
          </a:p>
          <a:p>
            <a:r>
              <a:rPr lang="en-GB" sz="700" dirty="0">
                <a:latin typeface="Arial" panose="020B0604020202020204" pitchFamily="34" charset="0"/>
                <a:cs typeface="Arial" panose="020B0604020202020204" pitchFamily="34" charset="0"/>
              </a:rPr>
              <a:t>As the legislation stands at the minute it stemmed from the Warnock Report Education Act 1961, followed on by the Special Educational Needs code of practice where it looks at what need to be followed to abide by the frameworks in place and according to the child’s additional need. Later on the graduated response will come into place and lead to an early years action plan which would be classed under the Individual Learning Plan as it would outline what needs to be done and put in place for the child’s specific needs which would then take us to statementing for the child. If none of the above have worked so far that’s when it would be taken to the tribunal which is the court for children and young people with additional learning needs. This is what the framework is currently like however if and when the impending legislation comes into action in 2020 it will no longer follow this plan. The new legislation would follow this sort of plan, where it starts of with the child’s additional need and then the Additional Learning Need Coordinator (ALNCO) takes into consideration the Additional Learning Need (ALN) Code of Practice. Whereas with the currently legislation the ALNCO could be any member of staff within the setting they now must be a senior member of staff due to the higher amount of responsibility they will need to take on as they will need to pass on any referrals they think are necessary and make big decisions, considering the higher amount of responsibility the staff within the setting especially the ALNCO would need to be trained specifically within this area of legislation to make sure that every aspect is covered and step is taken for the benefit of the child. Following on from this there would be an Individual Development Plan put in place for the individual child specific to their needs. This would then be taken onto the tribunal court for Additional Learning Needs. All of these new changes that could be in place by 2020 need to be considered and taken into consideration.</a:t>
            </a:r>
          </a:p>
          <a:p>
            <a:endParaRPr lang="en-GB" sz="1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BCDECF4-0044-442C-B915-8D0840F575EC}"/>
              </a:ext>
            </a:extLst>
          </p:cNvPr>
          <p:cNvSpPr txBox="1"/>
          <p:nvPr/>
        </p:nvSpPr>
        <p:spPr>
          <a:xfrm>
            <a:off x="3366052" y="120476"/>
            <a:ext cx="3472072" cy="4001095"/>
          </a:xfrm>
          <a:prstGeom prst="rect">
            <a:avLst/>
          </a:prstGeom>
          <a:noFill/>
        </p:spPr>
        <p:txBody>
          <a:bodyPr wrap="square" rtlCol="0">
            <a:spAutoFit/>
          </a:bodyPr>
          <a:lstStyle/>
          <a:p>
            <a:r>
              <a:rPr lang="en-GB" sz="700" b="1" u="sng" dirty="0">
                <a:latin typeface="Arial" panose="020B0604020202020204" pitchFamily="34" charset="0"/>
                <a:cs typeface="Arial" panose="020B0604020202020204" pitchFamily="34" charset="0"/>
              </a:rPr>
              <a:t>Barriers </a:t>
            </a:r>
          </a:p>
          <a:p>
            <a:r>
              <a:rPr lang="en-GB" sz="700" dirty="0">
                <a:latin typeface="Arial" panose="020B0604020202020204" pitchFamily="34" charset="0"/>
                <a:cs typeface="Arial" panose="020B0604020202020204" pitchFamily="34" charset="0"/>
              </a:rPr>
              <a:t>The Additional Learning Needs and Education Tribunal (Wales) Act 2018 states the systems for meeting additional learning needs of children in Wales and focuses on making settings about participation by children and their parents/guardians within the involvement in making decisions that affect the child putting their best interests at the forefront. However, barriers and obstacles will never be fully removed therefore we have to consider these and the effects it could have on the staff involved in early years settings. Considering all the upcoming and impending legislation to come it will all be new to every professional practitioner within any setting, therefore the staff will need to be sufficiently trained and put on suitable courses to enable them to gain the knowledge and understanding on what is expected of them from this new impending law in order to follow it through and provide the children with Additional Learning Needs the highest possible care and support that they deserve. However, all of this will come at an extra cost for the employers or establishers of the setting to train up all of their staff, the Equality Act 2010 Your Right to Equality at Work: Training, Development, Promotion and Transfer states training tends to be offered to improve upon an individual’s knowledge and understanding on a topic. Considering this each and every member of staff within an early years setting should be offered the training when the impending legislation comes into place as its new to every individual and nobody is aware of the rules and regulations when aligning with the new law. Although this would be desirable for every practitioner to be put on courses and training to further themselves and the knowledge, they have on the new legislation it may not be possible due to the cost and the setting may not have the funding to provide the service of training for everyone and then may prioritise the staff members such as senior management due to them being ALNCO’s and having such a leading role and considering that would be able to sufficiently use the knowledge when making referrals regarding children with additional learning needs within  the setting. Not only could there be a funding issue within the setting with courses and training but also considering that the legislation would be changing Special Educational Needs to Additional Learning Needs and SENCO’s to ALNCO’s all of the current policies and procedures will need to be amended and re printed in order to have a hard copy within the setting which will need to be taken out of the funding. At some point the funding will need to cut back and not all of these aspects will be a priority over another. </a:t>
            </a:r>
          </a:p>
          <a:p>
            <a:endParaRPr lang="en-GB" sz="9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1757573-E4E5-4415-8785-6481FF9D4FA5}"/>
              </a:ext>
            </a:extLst>
          </p:cNvPr>
          <p:cNvSpPr txBox="1"/>
          <p:nvPr/>
        </p:nvSpPr>
        <p:spPr>
          <a:xfrm>
            <a:off x="3366052" y="3899727"/>
            <a:ext cx="4094919" cy="1338828"/>
          </a:xfrm>
          <a:prstGeom prst="rect">
            <a:avLst/>
          </a:prstGeom>
          <a:noFill/>
        </p:spPr>
        <p:txBody>
          <a:bodyPr wrap="square" rtlCol="0">
            <a:spAutoFit/>
          </a:bodyPr>
          <a:lstStyle/>
          <a:p>
            <a:r>
              <a:rPr lang="en-GB" sz="700" b="1" u="sng" dirty="0">
                <a:latin typeface="Arial" panose="020B0604020202020204" pitchFamily="34" charset="0"/>
                <a:cs typeface="Arial" panose="020B0604020202020204" pitchFamily="34" charset="0"/>
              </a:rPr>
              <a:t>Statistics </a:t>
            </a:r>
          </a:p>
          <a:p>
            <a:r>
              <a:rPr lang="en-GB" sz="700" dirty="0">
                <a:latin typeface="Arial" panose="020B0604020202020204" pitchFamily="34" charset="0"/>
                <a:cs typeface="Arial" panose="020B0604020202020204" pitchFamily="34" charset="0"/>
              </a:rPr>
              <a:t>Special Educational Needs (SEN) / Additional Learning Needs (ALN) in Wales (2015) stated that between 2013-2014 there was £357 million budgeted by the local authorities for Additional Learning Needs establishments. Although this seems a large amount of money considering this has to provide support and basic copying mechanisms for every child within the United Kingdom with Additional Learning Needs. All of these aspects could put additional pressures on teachers and other staff members within the setting due to the over load of work they have already without considering ALNCO’s and getting up to date with new legislation if the option for training and courses is not available for them due to lack of funding.</a:t>
            </a:r>
          </a:p>
          <a:p>
            <a:endParaRPr lang="en-GB" dirty="0"/>
          </a:p>
        </p:txBody>
      </p:sp>
      <p:sp>
        <p:nvSpPr>
          <p:cNvPr id="13" name="TextBox 12">
            <a:extLst>
              <a:ext uri="{FF2B5EF4-FFF2-40B4-BE49-F238E27FC236}">
                <a16:creationId xmlns:a16="http://schemas.microsoft.com/office/drawing/2014/main" id="{BB8C7EB9-BAAB-49D0-AB51-8B6CE94AC17D}"/>
              </a:ext>
            </a:extLst>
          </p:cNvPr>
          <p:cNvSpPr txBox="1"/>
          <p:nvPr/>
        </p:nvSpPr>
        <p:spPr>
          <a:xfrm rot="10800000" flipV="1">
            <a:off x="3366052" y="4946794"/>
            <a:ext cx="4267200" cy="1661993"/>
          </a:xfrm>
          <a:prstGeom prst="rect">
            <a:avLst/>
          </a:prstGeom>
          <a:noFill/>
        </p:spPr>
        <p:txBody>
          <a:bodyPr wrap="square" rtlCol="0">
            <a:spAutoFit/>
          </a:bodyPr>
          <a:lstStyle/>
          <a:p>
            <a:r>
              <a:rPr lang="en-GB" sz="600" b="1" u="sng" dirty="0">
                <a:latin typeface="Arial" panose="020B0604020202020204" pitchFamily="34" charset="0"/>
                <a:cs typeface="Arial" panose="020B0604020202020204" pitchFamily="34" charset="0"/>
              </a:rPr>
              <a:t>Influence and effects  </a:t>
            </a:r>
          </a:p>
          <a:p>
            <a:r>
              <a:rPr lang="en-GB" sz="600" dirty="0">
                <a:latin typeface="Arial" panose="020B0604020202020204" pitchFamily="34" charset="0"/>
                <a:cs typeface="Arial" panose="020B0604020202020204" pitchFamily="34" charset="0"/>
              </a:rPr>
              <a:t>The new impending legislation for children with Additional Learning Needs could influence and effect children who have an ALN, the parents and their carers along with the teachers and staff within the setting. The whole ethos of the impending legislation is positive however concerns could be raised, children with an ALN will be supported throughout the transition between the new upcoming legislation and parents and carers will be made aware that because the legislation will be amended it does not mean that whilst its impending that the other legislation no longer supports their child as it will still be in place up until the day the new legislation is complete. Parents and carers understandably could be hesitant about this new legislation as they are not fully aware of what it will withhold and mean for their child and whether they will be getting the support they are getting now as there is only a draft to go by as of right now. Schools and their staff will be affected by the growing amount of concerns coming from parents/guardians as they will not be able to answer any questions fully as it is a new law for everyone and they are all adjusting to it together. However, there is a positive to the new legislation that is impending and that is the children and young people with ALN from birth to twenty-five having an individual development plan to follow them in order to outline the support that they should have and deserve to give them equal opportunities to others. More pressure could be put on teachers and ALNCO’s to try and step up to the additional work load and therefore if they go to the local authorities for support with planning provisions for a child and they refuse that could cause tension between the both, resulting in the child with the ALN missing out due to the lack of support and communication between the both. </a:t>
            </a:r>
          </a:p>
        </p:txBody>
      </p:sp>
      <p:sp>
        <p:nvSpPr>
          <p:cNvPr id="14" name="TextBox 13">
            <a:extLst>
              <a:ext uri="{FF2B5EF4-FFF2-40B4-BE49-F238E27FC236}">
                <a16:creationId xmlns:a16="http://schemas.microsoft.com/office/drawing/2014/main" id="{C86DDC7E-7F63-40E9-AA16-725E56F988F6}"/>
              </a:ext>
            </a:extLst>
          </p:cNvPr>
          <p:cNvSpPr txBox="1"/>
          <p:nvPr/>
        </p:nvSpPr>
        <p:spPr>
          <a:xfrm>
            <a:off x="5638800" y="3074504"/>
            <a:ext cx="914400" cy="914400"/>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285A110F-BE94-4C40-AC79-15BC041F391A}"/>
              </a:ext>
            </a:extLst>
          </p:cNvPr>
          <p:cNvSpPr txBox="1"/>
          <p:nvPr/>
        </p:nvSpPr>
        <p:spPr>
          <a:xfrm>
            <a:off x="7460971" y="1700303"/>
            <a:ext cx="4572000" cy="1384995"/>
          </a:xfrm>
          <a:prstGeom prst="rect">
            <a:avLst/>
          </a:prstGeom>
          <a:noFill/>
        </p:spPr>
        <p:txBody>
          <a:bodyPr wrap="square" rtlCol="0">
            <a:spAutoFit/>
          </a:bodyPr>
          <a:lstStyle/>
          <a:p>
            <a:r>
              <a:rPr lang="en-GB" sz="600" b="1" u="sng" dirty="0">
                <a:latin typeface="Arial" panose="020B0604020202020204" pitchFamily="34" charset="0"/>
                <a:cs typeface="Arial" panose="020B0604020202020204" pitchFamily="34" charset="0"/>
              </a:rPr>
              <a:t>Inclusive Practice</a:t>
            </a:r>
          </a:p>
          <a:p>
            <a:r>
              <a:rPr lang="en-GB" sz="600" dirty="0">
                <a:latin typeface="Arial" panose="020B0604020202020204" pitchFamily="34" charset="0"/>
                <a:cs typeface="Arial" panose="020B0604020202020204" pitchFamily="34" charset="0"/>
              </a:rPr>
              <a:t>Inclusive practice for all throughout this change could mean including children with ALN in the decision-making process to do with them and allowing them to have a say in what they think would be beneficial to them and why. The child would be able to contribute by informing teachers or other professionals on what they struggle with the most in order to benefit the most from the scheme. By including the child in the decision-making process, you are enabling them to voice their opinion and feel valued.  UN Convention of the Rights on the Child Article 12 states that every child has the right to be listened to and taken seriously, considering this we need to implement this in practice and give the children the chance to speak and be heard over other professionals. Parents and guardians should be kept informed and in the loop as much as the child as they know their child and their needs better than any professional, including them in the decision-making process even by having them in meetings or considering how they would feel about a decision professionals plan on going through with without consent could mean the difference between an effective parent partnership and a poor one. Making sure you have an inclusive practice for the child and their family enabling them to come to you as a professional practitioner with questions and feeling comfortable to do so without feeling judged. Building a positive and effective relationships with the children and their parents and carers will enable the most effective decisions and support to be put in place to benefit the child and their progress within the setting the most. </a:t>
            </a:r>
          </a:p>
        </p:txBody>
      </p:sp>
      <p:sp>
        <p:nvSpPr>
          <p:cNvPr id="16" name="TextBox 15">
            <a:extLst>
              <a:ext uri="{FF2B5EF4-FFF2-40B4-BE49-F238E27FC236}">
                <a16:creationId xmlns:a16="http://schemas.microsoft.com/office/drawing/2014/main" id="{DFFB854F-7C16-4E9C-B64B-747A3FC4FEC9}"/>
              </a:ext>
            </a:extLst>
          </p:cNvPr>
          <p:cNvSpPr txBox="1"/>
          <p:nvPr/>
        </p:nvSpPr>
        <p:spPr>
          <a:xfrm>
            <a:off x="5638800" y="3074504"/>
            <a:ext cx="914400" cy="914400"/>
          </a:xfrm>
          <a:prstGeom prst="rect">
            <a:avLst/>
          </a:prstGeom>
          <a:noFill/>
        </p:spPr>
        <p:txBody>
          <a:bodyPr wrap="square" rtlCol="0">
            <a:spAutoFit/>
          </a:bodyPr>
          <a:lstStyle/>
          <a:p>
            <a:endParaRPr lang="en-GB" dirty="0"/>
          </a:p>
        </p:txBody>
      </p:sp>
      <p:sp>
        <p:nvSpPr>
          <p:cNvPr id="17" name="TextBox 16">
            <a:extLst>
              <a:ext uri="{FF2B5EF4-FFF2-40B4-BE49-F238E27FC236}">
                <a16:creationId xmlns:a16="http://schemas.microsoft.com/office/drawing/2014/main" id="{56ACCDC2-784D-45A9-9695-94B629692B62}"/>
              </a:ext>
            </a:extLst>
          </p:cNvPr>
          <p:cNvSpPr txBox="1"/>
          <p:nvPr/>
        </p:nvSpPr>
        <p:spPr>
          <a:xfrm>
            <a:off x="5638800" y="3074504"/>
            <a:ext cx="914400" cy="914400"/>
          </a:xfrm>
          <a:prstGeom prst="rect">
            <a:avLst/>
          </a:prstGeom>
          <a:noFill/>
        </p:spPr>
        <p:txBody>
          <a:bodyPr wrap="square" rtlCol="0">
            <a:spAutoFit/>
          </a:bodyPr>
          <a:lstStyle/>
          <a:p>
            <a:endParaRPr lang="en-GB" dirty="0"/>
          </a:p>
        </p:txBody>
      </p:sp>
      <p:sp>
        <p:nvSpPr>
          <p:cNvPr id="18" name="TextBox 17">
            <a:extLst>
              <a:ext uri="{FF2B5EF4-FFF2-40B4-BE49-F238E27FC236}">
                <a16:creationId xmlns:a16="http://schemas.microsoft.com/office/drawing/2014/main" id="{A64DE411-B977-425B-B7C8-13C8DCDE8EF4}"/>
              </a:ext>
            </a:extLst>
          </p:cNvPr>
          <p:cNvSpPr txBox="1"/>
          <p:nvPr/>
        </p:nvSpPr>
        <p:spPr>
          <a:xfrm>
            <a:off x="7454348" y="2956680"/>
            <a:ext cx="4499115" cy="1277273"/>
          </a:xfrm>
          <a:prstGeom prst="rect">
            <a:avLst/>
          </a:prstGeom>
          <a:noFill/>
        </p:spPr>
        <p:txBody>
          <a:bodyPr wrap="square" rtlCol="0">
            <a:spAutoFit/>
          </a:bodyPr>
          <a:lstStyle/>
          <a:p>
            <a:r>
              <a:rPr lang="en-GB" sz="700" b="1" u="sng" dirty="0">
                <a:latin typeface="Arial" panose="020B0604020202020204" pitchFamily="34" charset="0"/>
                <a:cs typeface="Arial" panose="020B0604020202020204" pitchFamily="34" charset="0"/>
              </a:rPr>
              <a:t>Conclusion</a:t>
            </a:r>
          </a:p>
          <a:p>
            <a:r>
              <a:rPr lang="en-GB" sz="700" dirty="0">
                <a:latin typeface="Arial" panose="020B0604020202020204" pitchFamily="34" charset="0"/>
                <a:cs typeface="Arial" panose="020B0604020202020204" pitchFamily="34" charset="0"/>
              </a:rPr>
              <a:t>To conclude, the new framework which is impending currently could lead to barriers and obstacles arising due to the lack of knowledge and understanding from teachers and other parties involved and the lack of funding in place to support children with ALN. Staff members within a setting have a whole new set of guidelines to follow when it comes into place and they need to knowledge themselves on the subject in order to support and undertake the new responsibilities for the children with ALN to the best of their ability. However, there are positive which are the individual development plan now covering children and young people from birth up to the age of twenty-five, by having this a law it will enable children and young people to gain the support they need and require to carry out everyday tasks and develop. Inclusive practice will support the new impending legislation by encouraging children to have a voice and be heard when it comes to what they need to support with and what they think will benefit them as well as having input from parents/guardians and the family.  </a:t>
            </a:r>
          </a:p>
        </p:txBody>
      </p:sp>
      <p:sp>
        <p:nvSpPr>
          <p:cNvPr id="21" name="TextBox 20">
            <a:extLst>
              <a:ext uri="{FF2B5EF4-FFF2-40B4-BE49-F238E27FC236}">
                <a16:creationId xmlns:a16="http://schemas.microsoft.com/office/drawing/2014/main" id="{5311D9AC-307F-4F1A-BC4A-E17061C1DD91}"/>
              </a:ext>
            </a:extLst>
          </p:cNvPr>
          <p:cNvSpPr txBox="1"/>
          <p:nvPr/>
        </p:nvSpPr>
        <p:spPr>
          <a:xfrm>
            <a:off x="7460971" y="4150670"/>
            <a:ext cx="4976196" cy="2831544"/>
          </a:xfrm>
          <a:prstGeom prst="rect">
            <a:avLst/>
          </a:prstGeom>
          <a:noFill/>
        </p:spPr>
        <p:txBody>
          <a:bodyPr wrap="square" rtlCol="0">
            <a:spAutoFit/>
          </a:bodyPr>
          <a:lstStyle/>
          <a:p>
            <a:r>
              <a:rPr lang="en-GB" sz="800" b="1" u="sng" dirty="0">
                <a:latin typeface="Arial" panose="020B0604020202020204" pitchFamily="34" charset="0"/>
                <a:cs typeface="Arial" panose="020B0604020202020204" pitchFamily="34" charset="0"/>
              </a:rPr>
              <a:t>References </a:t>
            </a:r>
          </a:p>
          <a:p>
            <a:pPr fontAlgn="auto"/>
            <a:r>
              <a:rPr lang="en-GB" sz="600" dirty="0">
                <a:latin typeface="Arial" panose="020B0604020202020204" pitchFamily="34" charset="0"/>
                <a:cs typeface="Arial" panose="020B0604020202020204" pitchFamily="34" charset="0"/>
              </a:rPr>
              <a:t>Department for Education (2015) ‘Special educational needs and disability code of practice: 0 to 25 years’ </a:t>
            </a:r>
            <a:r>
              <a:rPr lang="en-GB" sz="600" u="sng" dirty="0">
                <a:latin typeface="Arial" panose="020B0604020202020204" pitchFamily="34" charset="0"/>
                <a:cs typeface="Arial" panose="020B0604020202020204" pitchFamily="34" charset="0"/>
                <a:hlinkClick r:id="rId4"/>
              </a:rPr>
              <a:t>https://assets.publishing.service.gov.uk/government/uploads/system/uploads/attachment_data/file/398815/SEND_Code_of_Practice_January_2015.pdf</a:t>
            </a:r>
            <a:r>
              <a:rPr lang="en-GB" sz="600" dirty="0">
                <a:latin typeface="Arial" panose="020B0604020202020204" pitchFamily="34" charset="0"/>
                <a:cs typeface="Arial" panose="020B0604020202020204" pitchFamily="34" charset="0"/>
              </a:rPr>
              <a:t> [Accessed: January 4</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2019].</a:t>
            </a:r>
          </a:p>
          <a:p>
            <a:pPr fontAlgn="auto"/>
            <a:r>
              <a:rPr lang="en-GB" sz="600" dirty="0">
                <a:latin typeface="Arial" panose="020B0604020202020204" pitchFamily="34" charset="0"/>
                <a:cs typeface="Arial" panose="020B0604020202020204" pitchFamily="34" charset="0"/>
              </a:rPr>
              <a:t>Department for Education (2018) ‘Special educational needs in England: January 2018’ </a:t>
            </a:r>
            <a:r>
              <a:rPr lang="en-GB" sz="600" u="sng" dirty="0">
                <a:latin typeface="Arial" panose="020B0604020202020204" pitchFamily="34" charset="0"/>
                <a:cs typeface="Arial" panose="020B0604020202020204" pitchFamily="34" charset="0"/>
                <a:hlinkClick r:id="rId5"/>
              </a:rPr>
              <a:t>https://assets.publishing.service.gov.uk/government/uploads/system/uploads/attachment_data/file/729208/SEN_2018_Text.pdf</a:t>
            </a:r>
            <a:r>
              <a:rPr lang="en-GB" sz="600" dirty="0">
                <a:latin typeface="Arial" panose="020B0604020202020204" pitchFamily="34" charset="0"/>
                <a:cs typeface="Arial" panose="020B0604020202020204" pitchFamily="34" charset="0"/>
              </a:rPr>
              <a:t> [Accessed: January 2</a:t>
            </a:r>
            <a:r>
              <a:rPr lang="en-GB" sz="600" baseline="30000" dirty="0">
                <a:latin typeface="Arial" panose="020B0604020202020204" pitchFamily="34" charset="0"/>
                <a:cs typeface="Arial" panose="020B0604020202020204" pitchFamily="34" charset="0"/>
              </a:rPr>
              <a:t>nd</a:t>
            </a:r>
            <a:r>
              <a:rPr lang="en-GB" sz="600" dirty="0">
                <a:latin typeface="Arial" panose="020B0604020202020204" pitchFamily="34" charset="0"/>
                <a:cs typeface="Arial" panose="020B0604020202020204" pitchFamily="34" charset="0"/>
              </a:rPr>
              <a:t> 2019].</a:t>
            </a:r>
          </a:p>
          <a:p>
            <a:pPr fontAlgn="auto"/>
            <a:r>
              <a:rPr lang="en-GB" sz="600" dirty="0">
                <a:latin typeface="Arial" panose="020B0604020202020204" pitchFamily="34" charset="0"/>
                <a:cs typeface="Arial" panose="020B0604020202020204" pitchFamily="34" charset="0"/>
              </a:rPr>
              <a:t>Equality and Human Rights Commission (2014) ‘Your Rights to Equality at Work: Training, Development, Promotion and Transfer’ </a:t>
            </a:r>
            <a:r>
              <a:rPr lang="en-GB" sz="600" u="sng" dirty="0">
                <a:latin typeface="Arial" panose="020B0604020202020204" pitchFamily="34" charset="0"/>
                <a:cs typeface="Arial" panose="020B0604020202020204" pitchFamily="34" charset="0"/>
                <a:hlinkClick r:id="rId6"/>
              </a:rPr>
              <a:t>https://www.equalityhumanrights.com/sites/default/files/your_rights_to_equality_at_work_-_training_development_promotion_and_transfer.pdf</a:t>
            </a:r>
            <a:r>
              <a:rPr lang="en-GB" sz="600" dirty="0">
                <a:latin typeface="Arial" panose="020B0604020202020204" pitchFamily="34" charset="0"/>
                <a:cs typeface="Arial" panose="020B0604020202020204" pitchFamily="34" charset="0"/>
              </a:rPr>
              <a:t> [Accessed: 6</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January 2019].</a:t>
            </a:r>
          </a:p>
          <a:p>
            <a:pPr fontAlgn="auto"/>
            <a:r>
              <a:rPr lang="en-GB" sz="600" dirty="0">
                <a:latin typeface="Arial" panose="020B0604020202020204" pitchFamily="34" charset="0"/>
                <a:cs typeface="Arial" panose="020B0604020202020204" pitchFamily="34" charset="0"/>
              </a:rPr>
              <a:t>Legislation.gov.uk (2010) ‘Equality Act 2010’ </a:t>
            </a:r>
            <a:r>
              <a:rPr lang="en-GB" sz="600" u="sng" dirty="0">
                <a:latin typeface="Arial" panose="020B0604020202020204" pitchFamily="34" charset="0"/>
                <a:cs typeface="Arial" panose="020B0604020202020204" pitchFamily="34" charset="0"/>
                <a:hlinkClick r:id="rId7"/>
              </a:rPr>
              <a:t>http://www.legislation.gov.uk/ukpga/2010/15/contents</a:t>
            </a:r>
            <a:r>
              <a:rPr lang="en-GB" sz="600" dirty="0">
                <a:latin typeface="Arial" panose="020B0604020202020204" pitchFamily="34" charset="0"/>
                <a:cs typeface="Arial" panose="020B0604020202020204" pitchFamily="34" charset="0"/>
              </a:rPr>
              <a:t> [Accessed: January 4</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2019].</a:t>
            </a:r>
          </a:p>
          <a:p>
            <a:pPr fontAlgn="auto"/>
            <a:r>
              <a:rPr lang="en-GB" sz="600" dirty="0">
                <a:latin typeface="Arial" panose="020B0604020202020204" pitchFamily="34" charset="0"/>
                <a:cs typeface="Arial" panose="020B0604020202020204" pitchFamily="34" charset="0"/>
              </a:rPr>
              <a:t>Legislation.gov.uk (2018) ‘Additional Learning Needs and Education Tribunal (Wales) Act 2018’ </a:t>
            </a:r>
            <a:r>
              <a:rPr lang="en-GB" sz="600" u="sng" dirty="0">
                <a:latin typeface="Arial" panose="020B0604020202020204" pitchFamily="34" charset="0"/>
                <a:cs typeface="Arial" panose="020B0604020202020204" pitchFamily="34" charset="0"/>
                <a:hlinkClick r:id="rId8"/>
              </a:rPr>
              <a:t>http://www.legislation.gov.uk/anaw/2018/2/section/2</a:t>
            </a:r>
            <a:r>
              <a:rPr lang="en-GB" sz="600" dirty="0">
                <a:latin typeface="Arial" panose="020B0604020202020204" pitchFamily="34" charset="0"/>
                <a:cs typeface="Arial" panose="020B0604020202020204" pitchFamily="34" charset="0"/>
              </a:rPr>
              <a:t> [Accessed: January 6</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2019].</a:t>
            </a:r>
          </a:p>
          <a:p>
            <a:pPr fontAlgn="auto"/>
            <a:r>
              <a:rPr lang="en-GB" sz="600" dirty="0">
                <a:latin typeface="Arial" panose="020B0604020202020204" pitchFamily="34" charset="0"/>
                <a:cs typeface="Arial" panose="020B0604020202020204" pitchFamily="34" charset="0"/>
              </a:rPr>
              <a:t>National Assembly for Wales (2015) ‘Special Educational Needs (SEN)/Additional Learning Needs (ALN) in Wales’ </a:t>
            </a:r>
            <a:r>
              <a:rPr lang="en-GB" sz="600" u="sng" dirty="0">
                <a:latin typeface="Arial" panose="020B0604020202020204" pitchFamily="34" charset="0"/>
                <a:cs typeface="Arial" panose="020B0604020202020204" pitchFamily="34" charset="0"/>
                <a:hlinkClick r:id="rId9"/>
              </a:rPr>
              <a:t>http://www.snapcymru.org/wp-content/uploads/2015/10/15-025.pdf</a:t>
            </a:r>
            <a:r>
              <a:rPr lang="en-GB" sz="600" dirty="0">
                <a:latin typeface="Arial" panose="020B0604020202020204" pitchFamily="34" charset="0"/>
                <a:cs typeface="Arial" panose="020B0604020202020204" pitchFamily="34" charset="0"/>
              </a:rPr>
              <a:t> [Accessed: January 3</a:t>
            </a:r>
            <a:r>
              <a:rPr lang="en-GB" sz="600" baseline="30000" dirty="0">
                <a:latin typeface="Arial" panose="020B0604020202020204" pitchFamily="34" charset="0"/>
                <a:cs typeface="Arial" panose="020B0604020202020204" pitchFamily="34" charset="0"/>
              </a:rPr>
              <a:t>rd</a:t>
            </a:r>
            <a:r>
              <a:rPr lang="en-GB" sz="600" dirty="0">
                <a:latin typeface="Arial" panose="020B0604020202020204" pitchFamily="34" charset="0"/>
                <a:cs typeface="Arial" panose="020B0604020202020204" pitchFamily="34" charset="0"/>
              </a:rPr>
              <a:t> 2019].</a:t>
            </a:r>
          </a:p>
          <a:p>
            <a:pPr fontAlgn="auto"/>
            <a:r>
              <a:rPr lang="en-GB" sz="600" dirty="0">
                <a:latin typeface="Arial" panose="020B0604020202020204" pitchFamily="34" charset="0"/>
                <a:cs typeface="Arial" panose="020B0604020202020204" pitchFamily="34" charset="0"/>
              </a:rPr>
              <a:t>Snap Cymru (2016) ‘ALN/SEN Reform’ </a:t>
            </a:r>
            <a:r>
              <a:rPr lang="en-GB" sz="600" u="sng" dirty="0">
                <a:latin typeface="Arial" panose="020B0604020202020204" pitchFamily="34" charset="0"/>
                <a:cs typeface="Arial" panose="020B0604020202020204" pitchFamily="34" charset="0"/>
                <a:hlinkClick r:id="rId10"/>
              </a:rPr>
              <a:t>http://www.snapcymru.org/help-for-families/aln-reform/</a:t>
            </a:r>
            <a:r>
              <a:rPr lang="en-GB" sz="600" dirty="0">
                <a:latin typeface="Arial" panose="020B0604020202020204" pitchFamily="34" charset="0"/>
                <a:cs typeface="Arial" panose="020B0604020202020204" pitchFamily="34" charset="0"/>
              </a:rPr>
              <a:t> [Accessed: January 3</a:t>
            </a:r>
            <a:r>
              <a:rPr lang="en-GB" sz="600" baseline="30000" dirty="0">
                <a:latin typeface="Arial" panose="020B0604020202020204" pitchFamily="34" charset="0"/>
                <a:cs typeface="Arial" panose="020B0604020202020204" pitchFamily="34" charset="0"/>
              </a:rPr>
              <a:t>rd</a:t>
            </a:r>
            <a:r>
              <a:rPr lang="en-GB" sz="600" dirty="0">
                <a:latin typeface="Arial" panose="020B0604020202020204" pitchFamily="34" charset="0"/>
                <a:cs typeface="Arial" panose="020B0604020202020204" pitchFamily="34" charset="0"/>
              </a:rPr>
              <a:t> 2019].</a:t>
            </a:r>
          </a:p>
          <a:p>
            <a:pPr fontAlgn="auto"/>
            <a:r>
              <a:rPr lang="en-GB" sz="600" dirty="0">
                <a:latin typeface="Arial" panose="020B0604020202020204" pitchFamily="34" charset="0"/>
                <a:cs typeface="Arial" panose="020B0604020202020204" pitchFamily="34" charset="0"/>
              </a:rPr>
              <a:t>Snap Cymru (no date) ‘Individual Development Plan (IDP)’ </a:t>
            </a:r>
            <a:r>
              <a:rPr lang="en-GB" sz="600" u="sng" dirty="0">
                <a:latin typeface="Arial" panose="020B0604020202020204" pitchFamily="34" charset="0"/>
                <a:cs typeface="Arial" panose="020B0604020202020204" pitchFamily="34" charset="0"/>
                <a:hlinkClick r:id="rId11"/>
              </a:rPr>
              <a:t>http://www.snapcymru.org/wp-content/uploads/2014/09/IDP-Booklet.pdf</a:t>
            </a:r>
            <a:r>
              <a:rPr lang="en-GB" sz="600" dirty="0">
                <a:latin typeface="Arial" panose="020B0604020202020204" pitchFamily="34" charset="0"/>
                <a:cs typeface="Arial" panose="020B0604020202020204" pitchFamily="34" charset="0"/>
              </a:rPr>
              <a:t> [Accessed: January 4</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2019].</a:t>
            </a:r>
          </a:p>
          <a:p>
            <a:pPr hangingPunct="0"/>
            <a:r>
              <a:rPr lang="en-GB" sz="600" dirty="0">
                <a:latin typeface="Arial" panose="020B0604020202020204" pitchFamily="34" charset="0"/>
                <a:cs typeface="Arial" panose="020B0604020202020204" pitchFamily="34" charset="0"/>
              </a:rPr>
              <a:t>SNAP Cymru (no date) ‘Individual Development Plan (IDP)’, </a:t>
            </a:r>
            <a:r>
              <a:rPr lang="en-GB" sz="600" u="sng" dirty="0">
                <a:latin typeface="Arial" panose="020B0604020202020204" pitchFamily="34" charset="0"/>
                <a:cs typeface="Arial" panose="020B0604020202020204" pitchFamily="34" charset="0"/>
                <a:hlinkClick r:id="rId11"/>
              </a:rPr>
              <a:t>http://www.snapcymru.org/wp-content/uploads/2014/09/IDP-Booklet.pdf</a:t>
            </a:r>
            <a:r>
              <a:rPr lang="en-GB" sz="600" dirty="0">
                <a:latin typeface="Arial" panose="020B0604020202020204" pitchFamily="34" charset="0"/>
                <a:cs typeface="Arial" panose="020B0604020202020204" pitchFamily="34" charset="0"/>
              </a:rPr>
              <a:t> [Accessed: January 4</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2019].</a:t>
            </a:r>
          </a:p>
          <a:p>
            <a:pPr fontAlgn="auto"/>
            <a:r>
              <a:rPr lang="en-GB" sz="600" dirty="0">
                <a:latin typeface="Arial" panose="020B0604020202020204" pitchFamily="34" charset="0"/>
                <a:cs typeface="Arial" panose="020B0604020202020204" pitchFamily="34" charset="0"/>
              </a:rPr>
              <a:t>Thomas, C. (2018) ‘The ALN transformation programme and the draft Additional Learning Needs Code’, </a:t>
            </a:r>
            <a:r>
              <a:rPr lang="en-GB" sz="600" i="1" dirty="0">
                <a:latin typeface="Arial" panose="020B0604020202020204" pitchFamily="34" charset="0"/>
                <a:cs typeface="Arial" panose="020B0604020202020204" pitchFamily="34" charset="0"/>
              </a:rPr>
              <a:t>Policy Forum for Wales. </a:t>
            </a:r>
            <a:r>
              <a:rPr lang="en-GB" sz="600" dirty="0">
                <a:latin typeface="Arial" panose="020B0604020202020204" pitchFamily="34" charset="0"/>
                <a:cs typeface="Arial" panose="020B0604020202020204" pitchFamily="34" charset="0"/>
              </a:rPr>
              <a:t>20</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November. Cardiff.</a:t>
            </a:r>
          </a:p>
          <a:p>
            <a:pPr fontAlgn="auto"/>
            <a:r>
              <a:rPr lang="en-GB" sz="600" dirty="0">
                <a:latin typeface="Arial" panose="020B0604020202020204" pitchFamily="34" charset="0"/>
                <a:cs typeface="Arial" panose="020B0604020202020204" pitchFamily="34" charset="0"/>
              </a:rPr>
              <a:t>Welsh Assembly Government (2004) ‘Special Educational Needs Code of Practice’ </a:t>
            </a:r>
            <a:r>
              <a:rPr lang="en-GB" sz="600" u="sng" dirty="0">
                <a:latin typeface="Arial" panose="020B0604020202020204" pitchFamily="34" charset="0"/>
                <a:cs typeface="Arial" panose="020B0604020202020204" pitchFamily="34" charset="0"/>
                <a:hlinkClick r:id="rId12"/>
              </a:rPr>
              <a:t>http://learning.gov.wales/docs/learningwales/publications/131016-sen-code-of-practice-for-wales-en.pdf</a:t>
            </a:r>
            <a:r>
              <a:rPr lang="en-GB" sz="600" dirty="0">
                <a:latin typeface="Arial" panose="020B0604020202020204" pitchFamily="34" charset="0"/>
                <a:cs typeface="Arial" panose="020B0604020202020204" pitchFamily="34" charset="0"/>
              </a:rPr>
              <a:t> [Accessed: January 5</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2019].</a:t>
            </a:r>
          </a:p>
          <a:p>
            <a:pPr fontAlgn="auto"/>
            <a:r>
              <a:rPr lang="en-GB" sz="600" dirty="0">
                <a:latin typeface="Arial" panose="020B0604020202020204" pitchFamily="34" charset="0"/>
                <a:cs typeface="Arial" panose="020B0604020202020204" pitchFamily="34" charset="0"/>
              </a:rPr>
              <a:t>Welsh Government (2015) ‘Draft Additional Learning Needs Code’ </a:t>
            </a:r>
            <a:r>
              <a:rPr lang="en-GB" sz="600" u="sng" dirty="0">
                <a:latin typeface="Arial" panose="020B0604020202020204" pitchFamily="34" charset="0"/>
                <a:cs typeface="Arial" panose="020B0604020202020204" pitchFamily="34" charset="0"/>
                <a:hlinkClick r:id="rId13"/>
              </a:rPr>
              <a:t>file:///C:/Users/donnakebab/Downloads/Draft%20Code%20of%20Practice%20(Wales).pdf</a:t>
            </a:r>
            <a:r>
              <a:rPr lang="en-GB" sz="600" dirty="0">
                <a:latin typeface="Arial" panose="020B0604020202020204" pitchFamily="34" charset="0"/>
                <a:cs typeface="Arial" panose="020B0604020202020204" pitchFamily="34" charset="0"/>
              </a:rPr>
              <a:t> [Accessed: January 4</a:t>
            </a:r>
            <a:r>
              <a:rPr lang="en-GB" sz="600" baseline="30000" dirty="0">
                <a:latin typeface="Arial" panose="020B0604020202020204" pitchFamily="34" charset="0"/>
                <a:cs typeface="Arial" panose="020B0604020202020204" pitchFamily="34" charset="0"/>
              </a:rPr>
              <a:t>th</a:t>
            </a:r>
            <a:r>
              <a:rPr lang="en-GB" sz="600" dirty="0">
                <a:latin typeface="Arial" panose="020B0604020202020204" pitchFamily="34" charset="0"/>
                <a:cs typeface="Arial" panose="020B0604020202020204" pitchFamily="34" charset="0"/>
              </a:rPr>
              <a:t> 2019].</a:t>
            </a:r>
          </a:p>
          <a:p>
            <a:pPr fontAlgn="auto"/>
            <a:r>
              <a:rPr lang="en-GB" sz="600" dirty="0">
                <a:latin typeface="Arial" panose="020B0604020202020204" pitchFamily="34" charset="0"/>
                <a:cs typeface="Arial" panose="020B0604020202020204" pitchFamily="34" charset="0"/>
              </a:rPr>
              <a:t>Welsh Government (2017) ‘Additional learning needs transformation programme: introduction’ </a:t>
            </a:r>
            <a:r>
              <a:rPr lang="en-GB" sz="600" u="sng" dirty="0">
                <a:latin typeface="Arial" panose="020B0604020202020204" pitchFamily="34" charset="0"/>
                <a:cs typeface="Arial" panose="020B0604020202020204" pitchFamily="34" charset="0"/>
                <a:hlinkClick r:id="rId14"/>
              </a:rPr>
              <a:t>https://beta.gov.wales/additional-learning-needs-transformation-programme-introduction</a:t>
            </a:r>
            <a:r>
              <a:rPr lang="en-GB" sz="600" dirty="0">
                <a:latin typeface="Arial" panose="020B0604020202020204" pitchFamily="34" charset="0"/>
                <a:cs typeface="Arial" panose="020B0604020202020204" pitchFamily="34" charset="0"/>
              </a:rPr>
              <a:t> [Accessed: January 3</a:t>
            </a:r>
            <a:r>
              <a:rPr lang="en-GB" sz="600" baseline="30000" dirty="0">
                <a:latin typeface="Arial" panose="020B0604020202020204" pitchFamily="34" charset="0"/>
                <a:cs typeface="Arial" panose="020B0604020202020204" pitchFamily="34" charset="0"/>
              </a:rPr>
              <a:t>rd</a:t>
            </a:r>
            <a:r>
              <a:rPr lang="en-GB" sz="600" dirty="0">
                <a:latin typeface="Arial" panose="020B0604020202020204" pitchFamily="34" charset="0"/>
                <a:cs typeface="Arial" panose="020B0604020202020204" pitchFamily="34" charset="0"/>
              </a:rPr>
              <a:t> 2019].</a:t>
            </a:r>
          </a:p>
          <a:p>
            <a:pPr fontAlgn="auto"/>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68165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57</TotalTime>
  <Words>2834</Words>
  <Application>Microsoft Office PowerPoint</Application>
  <PresentationFormat>Widescreen</PresentationFormat>
  <Paragraphs>31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Liah Evans</dc:creator>
  <cp:lastModifiedBy>donnakebab</cp:lastModifiedBy>
  <cp:revision>6</cp:revision>
  <dcterms:created xsi:type="dcterms:W3CDTF">2019-01-16T13:52:20Z</dcterms:created>
  <dcterms:modified xsi:type="dcterms:W3CDTF">2019-01-16T14:53:38Z</dcterms:modified>
</cp:coreProperties>
</file>