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9"/>
  </p:notesMasterIdLst>
  <p:sldIdLst>
    <p:sldId id="621" r:id="rId4"/>
    <p:sldId id="633" r:id="rId5"/>
    <p:sldId id="634" r:id="rId6"/>
    <p:sldId id="352" r:id="rId7"/>
    <p:sldId id="636" r:id="rId8"/>
    <p:sldId id="354" r:id="rId9"/>
    <p:sldId id="356" r:id="rId10"/>
    <p:sldId id="355" r:id="rId11"/>
    <p:sldId id="357" r:id="rId12"/>
    <p:sldId id="362" r:id="rId13"/>
    <p:sldId id="629" r:id="rId14"/>
    <p:sldId id="630" r:id="rId15"/>
    <p:sldId id="627" r:id="rId16"/>
    <p:sldId id="360" r:id="rId17"/>
    <p:sldId id="631" r:id="rId18"/>
    <p:sldId id="637" r:id="rId19"/>
    <p:sldId id="638" r:id="rId20"/>
    <p:sldId id="628" r:id="rId21"/>
    <p:sldId id="361" r:id="rId22"/>
    <p:sldId id="645" r:id="rId23"/>
    <p:sldId id="632" r:id="rId24"/>
    <p:sldId id="363" r:id="rId25"/>
    <p:sldId id="369" r:id="rId26"/>
    <p:sldId id="635" r:id="rId27"/>
    <p:sldId id="368" r:id="rId2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51332" autoAdjust="0"/>
  </p:normalViewPr>
  <p:slideViewPr>
    <p:cSldViewPr>
      <p:cViewPr varScale="1">
        <p:scale>
          <a:sx n="106" d="100"/>
          <a:sy n="106" d="100"/>
        </p:scale>
        <p:origin x="81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10/10/2024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photo.net/photos/pictures/Scotland/00001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organize-to-do-list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9ao86ETaSo&amp;ab_channel=ExpertAcademy" TargetMode="Externa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XA6gfzFA24&amp;ab_channel=MindToolsVideos" TargetMode="Externa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HTE_00.htm" TargetMode="External"/><Relationship Id="rId2" Type="http://schemas.openxmlformats.org/officeDocument/2006/relationships/hyperlink" Target="https://entrepreneurhandbook.co.uk/7-proven-time-management-tips-for-busy-office-managers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blog.hubspot.com/marketing/organize-to-do-l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43000" y="3356992"/>
            <a:ext cx="6858000" cy="1655762"/>
          </a:xfrm>
        </p:spPr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64288-3F46-96EF-6C2B-561B1DAA2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44425-891B-D5F2-6768-26B8A9611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Define Time-Management</a:t>
            </a:r>
          </a:p>
          <a:p>
            <a:r>
              <a:rPr lang="en-GB" sz="2800" dirty="0"/>
              <a:t>Understand the importance of effective time management to successful study </a:t>
            </a:r>
          </a:p>
          <a:p>
            <a:r>
              <a:rPr lang="en-GB" sz="2800" dirty="0"/>
              <a:t>Introduce a range of time-management techniques </a:t>
            </a:r>
          </a:p>
          <a:p>
            <a:r>
              <a:rPr lang="en-GB" sz="2800" dirty="0"/>
              <a:t>Setting SMART goals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21EB6-8267-063D-5D1B-BB6BF9AAC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6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10FD8-524F-AA71-88BC-870B4F95E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55EB1-D111-CC29-E0D8-8C61D47C9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pairs or small groups, write a definition of time-management and discuss why time-management is important.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49C58-4351-583D-5992-D10D726A4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39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Time Management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822952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cs typeface="Times New Roman" pitchFamily="18" charset="0"/>
              </a:rPr>
              <a:t>Allocating time to study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Using that time effectively</a:t>
            </a: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Balancing the time requirements of different aspects of your life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B9FA9C3E-0FFF-431C-9460-FD687D5365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540901"/>
            <a:ext cx="4680520" cy="312034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07114-2745-776A-F310-120C2603D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6F572-2081-66EF-4E20-52AB73155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3989040"/>
          </a:xfrm>
        </p:spPr>
        <p:txBody>
          <a:bodyPr/>
          <a:lstStyle/>
          <a:p>
            <a:r>
              <a:rPr lang="en-GB" sz="2800" dirty="0"/>
              <a:t>Time management increases your productivity and efficiency.</a:t>
            </a:r>
          </a:p>
          <a:p>
            <a:r>
              <a:rPr lang="en-GB" sz="2800" dirty="0"/>
              <a:t>Time management can give you a sense of fulfilment. </a:t>
            </a:r>
          </a:p>
          <a:p>
            <a:r>
              <a:rPr lang="en-GB" sz="2800" dirty="0"/>
              <a:t>Time management can decrease stress and anxiety.</a:t>
            </a:r>
          </a:p>
          <a:p>
            <a:r>
              <a:rPr lang="en-GB" sz="2800" dirty="0"/>
              <a:t>Time management allows you to prioritise and complete activities to deadlines.</a:t>
            </a:r>
          </a:p>
          <a:p>
            <a:pPr marL="457200" lvl="1" indent="0">
              <a:buNone/>
            </a:pPr>
            <a:r>
              <a:rPr lang="en-GB" sz="2400" dirty="0"/>
              <a:t>						(Cottrell, 2018)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D506F-92EE-FB1A-EE6A-84B28684F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3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Basic time management principles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28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appropriately</a:t>
            </a:r>
            <a:r>
              <a:rPr lang="en-GB" altLang="en-US" sz="2400" dirty="0"/>
              <a:t>, that is, towards the things that are most important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efficiently</a:t>
            </a:r>
            <a:r>
              <a:rPr lang="en-GB" altLang="en-US" sz="2400" dirty="0"/>
              <a:t>, that is, maximise what is achieved by the expenditure of time and energy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reduce </a:t>
            </a:r>
            <a:r>
              <a:rPr lang="en-GB" altLang="en-US" sz="2400" i="1" u="sng" dirty="0"/>
              <a:t>time wastage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             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i="1" dirty="0"/>
              <a:t>							      </a:t>
            </a:r>
            <a:r>
              <a:rPr lang="en-GB" altLang="en-US" sz="1600" i="1" dirty="0"/>
              <a:t>(Cameron, 2002)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Activity 1:  Review your use of time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069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use time efficiently?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How do I waste time?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What or who distracts me from study?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need to plan out my time:  for the year?  The term?  The week?  The day?  Each piece of work?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waste time getting started?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make the most of spare moments?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find time passes and I don’t know what has happened?</a:t>
            </a:r>
          </a:p>
          <a:p>
            <a:pPr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/>
              <a:t>For each question answer honestly and consider if you need /want to make improvements and what they might be.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/>
              <a:t>(Cottrell, 2019)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Daily time management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List what you need to do within a certain time span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Prioritise all these activities (high, medium and low)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Estimate time requirements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Add in lunch and other ongoing activities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time for planning and problem solving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for delays and interruptions!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Draw up action logs or “trackers”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Review, </a:t>
            </a:r>
            <a:r>
              <a:rPr lang="en-GB" altLang="en-US" sz="2400" dirty="0" err="1">
                <a:cs typeface="Times New Roman" pitchFamily="18" charset="0"/>
              </a:rPr>
              <a:t>replan</a:t>
            </a:r>
            <a:r>
              <a:rPr lang="en-GB" altLang="en-US" sz="2400" dirty="0">
                <a:cs typeface="Times New Roman" pitchFamily="18" charset="0"/>
              </a:rPr>
              <a:t> etc.  and manage this list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Organisation and time management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424862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Being organised as a tool in effective time management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Diaries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Action logs – work plans/ trackers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Tidy workspace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Organised paperwork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Filing systems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dirty="0"/>
              <a:t>What methods / tools do you use to organise your time?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99105" y="559615"/>
            <a:ext cx="8229600" cy="93980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Your natural body clock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  <p:pic>
        <p:nvPicPr>
          <p:cNvPr id="29699" name="Picture 4" descr="Sunrise in Glasgow on a sombre 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1295400"/>
            <a:ext cx="1949450" cy="234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0" name="Picture 5" descr="Sunset in Glasgow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13" y="1301750"/>
            <a:ext cx="1941512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3" y="1930400"/>
            <a:ext cx="4106862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2" name="Rectangle 8"/>
          <p:cNvSpPr>
            <a:spLocks noChangeArrowheads="1"/>
          </p:cNvSpPr>
          <p:nvPr/>
        </p:nvSpPr>
        <p:spPr bwMode="auto">
          <a:xfrm>
            <a:off x="457200" y="4067948"/>
            <a:ext cx="8229599" cy="147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the course of the day there are peak times for your performance.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this time, high importance tasks.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de-DE" altLang="en-US" sz="1800" b="0" dirty="0">
              <a:latin typeface="+mj-lt"/>
              <a:cs typeface="Arial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You know what works best for you. Don‘t force yourself to work against your natural instincts</a:t>
            </a: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Tools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To-Do Lists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The Eisenhower Method/Matrix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Pomodoro Technique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SMART Goals </a:t>
            </a: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94368323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To-Do List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F6EB0C3-14E3-44CE-A8BF-2231DD757F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81" y="1340768"/>
            <a:ext cx="8229600" cy="340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23455D-A1CF-4E77-8C32-DC3069938238}"/>
              </a:ext>
            </a:extLst>
          </p:cNvPr>
          <p:cNvSpPr txBox="1"/>
          <p:nvPr/>
        </p:nvSpPr>
        <p:spPr>
          <a:xfrm>
            <a:off x="457200" y="4869160"/>
            <a:ext cx="8147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source: </a:t>
            </a:r>
            <a:r>
              <a:rPr lang="en-US" sz="1200" dirty="0">
                <a:hlinkClick r:id="rId3"/>
              </a:rPr>
              <a:t>https://blog.hubspot.com/marketing/organize-to-do-list</a:t>
            </a:r>
            <a:r>
              <a:rPr lang="en-US" sz="1200" dirty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15957228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de-DE" altLang="en-US" sz="3600" b="1" dirty="0"/>
              <a:t>To Do lists - Daily</a:t>
            </a:r>
          </a:p>
        </p:txBody>
      </p:sp>
      <p:graphicFrame>
        <p:nvGraphicFramePr>
          <p:cNvPr id="69734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911898"/>
              </p:ext>
            </p:extLst>
          </p:nvPr>
        </p:nvGraphicFramePr>
        <p:xfrm>
          <a:off x="377633" y="908720"/>
          <a:ext cx="8369300" cy="4726056"/>
        </p:xfrm>
        <a:graphic>
          <a:graphicData uri="http://schemas.openxmlformats.org/drawingml/2006/table">
            <a:tbl>
              <a:tblPr/>
              <a:tblGrid>
                <a:gridCol w="1619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4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9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702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05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 Required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Priority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8:00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9:00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10:00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11:00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3:00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4:00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5:00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6:00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99392"/>
            <a:ext cx="8229600" cy="738336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To Do lists - Weekly</a:t>
            </a:r>
          </a:p>
        </p:txBody>
      </p:sp>
      <p:graphicFrame>
        <p:nvGraphicFramePr>
          <p:cNvPr id="70041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647436"/>
              </p:ext>
            </p:extLst>
          </p:nvPr>
        </p:nvGraphicFramePr>
        <p:xfrm>
          <a:off x="426612" y="548681"/>
          <a:ext cx="8391524" cy="5058529"/>
        </p:xfrm>
        <a:graphic>
          <a:graphicData uri="http://schemas.openxmlformats.org/drawingml/2006/table">
            <a:tbl>
              <a:tblPr/>
              <a:tblGrid>
                <a:gridCol w="759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4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40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60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942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6176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75078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68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782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67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44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37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Eisenhower Matrix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457200" y="1556792"/>
            <a:ext cx="8291264" cy="36724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Watch this video ‘</a:t>
            </a:r>
            <a:r>
              <a:rPr lang="en-US" sz="2800" dirty="0"/>
              <a:t>Setting Priorities with Eisenhower Matrix’ </a:t>
            </a:r>
          </a:p>
          <a:p>
            <a:r>
              <a:rPr lang="en-GB" sz="2800" dirty="0">
                <a:hlinkClick r:id="rId2"/>
              </a:rPr>
              <a:t>https://www.youtube.com/watch?v=49ao86ETaSo&amp;ab_channel=ExpertAcademy</a:t>
            </a:r>
            <a:r>
              <a:rPr lang="en-GB" sz="2800" dirty="0"/>
              <a:t> (5 mins) </a:t>
            </a:r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Discuss the importance of the Eisenhower Matrix </a:t>
            </a:r>
          </a:p>
        </p:txBody>
      </p:sp>
    </p:spTree>
    <p:extLst>
      <p:ext uri="{BB962C8B-B14F-4D97-AF65-F5344CB8AC3E}">
        <p14:creationId xmlns:p14="http://schemas.microsoft.com/office/powerpoint/2010/main" val="265277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6E19-012A-2628-45B1-E4879C753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62988-4734-49D5-ABC9-1D8830979CA5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0CC23A-39AE-0875-A056-390113ED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40" y="260648"/>
            <a:ext cx="7346317" cy="551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0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976E-40E1-1D48-51A4-3265C003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Pomodoro</a:t>
            </a:r>
            <a:r>
              <a:rPr lang="en-GB" dirty="0"/>
              <a:t> </a:t>
            </a:r>
            <a:r>
              <a:rPr lang="en-GB" b="1" dirty="0"/>
              <a:t>Technique</a:t>
            </a:r>
            <a:r>
              <a:rPr lang="en-GB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166907-094C-5EE2-292D-03BCA61A2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62988-4734-49D5-ABC9-1D8830979CA5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FE3245-4762-F711-DA73-82BE97833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00" y="1114424"/>
            <a:ext cx="8070824" cy="453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113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How to Set SMART Goals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558520" y="1844824"/>
            <a:ext cx="813690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Watch this video from MindTools: </a:t>
            </a:r>
            <a:endParaRPr lang="en-GB" sz="2800" dirty="0">
              <a:hlinkClick r:id="rId2"/>
            </a:endParaRPr>
          </a:p>
          <a:p>
            <a:r>
              <a:rPr lang="en-GB" sz="2800" dirty="0">
                <a:hlinkClick r:id="rId2"/>
              </a:rPr>
              <a:t>https://www.youtube.com/watch?v=OXA6gfzFA24&amp;ab_channel=MindToolsVideos</a:t>
            </a:r>
            <a:r>
              <a:rPr lang="en-GB" sz="2800" dirty="0"/>
              <a:t> (2:45)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4531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979613" y="1470025"/>
            <a:ext cx="5224462" cy="3962400"/>
            <a:chOff x="1872" y="1176"/>
            <a:chExt cx="2548" cy="2496"/>
          </a:xfrm>
        </p:grpSpPr>
        <p:sp>
          <p:nvSpPr>
            <p:cNvPr id="28676" name="Rectangle 3"/>
            <p:cNvSpPr>
              <a:spLocks noChangeArrowheads="1"/>
            </p:cNvSpPr>
            <p:nvPr/>
          </p:nvSpPr>
          <p:spPr bwMode="auto">
            <a:xfrm>
              <a:off x="1872" y="1176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 dirty="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28677" name="Text Box 4"/>
            <p:cNvSpPr txBox="1">
              <a:spLocks noChangeArrowheads="1"/>
            </p:cNvSpPr>
            <p:nvPr/>
          </p:nvSpPr>
          <p:spPr bwMode="auto">
            <a:xfrm>
              <a:off x="2600" y="1176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Specific</a:t>
              </a:r>
            </a:p>
          </p:txBody>
        </p:sp>
        <p:sp>
          <p:nvSpPr>
            <p:cNvPr id="28678" name="Rectangle 5"/>
            <p:cNvSpPr>
              <a:spLocks noChangeArrowheads="1"/>
            </p:cNvSpPr>
            <p:nvPr/>
          </p:nvSpPr>
          <p:spPr bwMode="auto">
            <a:xfrm>
              <a:off x="1872" y="1704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28679" name="Text Box 6"/>
            <p:cNvSpPr txBox="1">
              <a:spLocks noChangeArrowheads="1"/>
            </p:cNvSpPr>
            <p:nvPr/>
          </p:nvSpPr>
          <p:spPr bwMode="auto">
            <a:xfrm>
              <a:off x="2600" y="1704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Measurable</a:t>
              </a:r>
            </a:p>
          </p:txBody>
        </p:sp>
        <p:sp>
          <p:nvSpPr>
            <p:cNvPr id="28680" name="Rectangle 7"/>
            <p:cNvSpPr>
              <a:spLocks noChangeArrowheads="1"/>
            </p:cNvSpPr>
            <p:nvPr/>
          </p:nvSpPr>
          <p:spPr bwMode="auto">
            <a:xfrm>
              <a:off x="1872" y="2232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</a:t>
              </a:r>
            </a:p>
          </p:txBody>
        </p:sp>
        <p:sp>
          <p:nvSpPr>
            <p:cNvPr id="28681" name="Text Box 8"/>
            <p:cNvSpPr txBox="1">
              <a:spLocks noChangeArrowheads="1"/>
            </p:cNvSpPr>
            <p:nvPr/>
          </p:nvSpPr>
          <p:spPr bwMode="auto">
            <a:xfrm>
              <a:off x="2600" y="2232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Achievable</a:t>
              </a:r>
            </a:p>
          </p:txBody>
        </p:sp>
        <p:sp>
          <p:nvSpPr>
            <p:cNvPr id="28682" name="Rectangle 9"/>
            <p:cNvSpPr>
              <a:spLocks noChangeArrowheads="1"/>
            </p:cNvSpPr>
            <p:nvPr/>
          </p:nvSpPr>
          <p:spPr bwMode="auto">
            <a:xfrm>
              <a:off x="1872" y="2760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28683" name="Text Box 10"/>
            <p:cNvSpPr txBox="1">
              <a:spLocks noChangeArrowheads="1"/>
            </p:cNvSpPr>
            <p:nvPr/>
          </p:nvSpPr>
          <p:spPr bwMode="auto">
            <a:xfrm>
              <a:off x="2600" y="2760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Realistic</a:t>
              </a:r>
            </a:p>
          </p:txBody>
        </p:sp>
        <p:sp>
          <p:nvSpPr>
            <p:cNvPr id="28684" name="Rectangle 11"/>
            <p:cNvSpPr>
              <a:spLocks noChangeArrowheads="1"/>
            </p:cNvSpPr>
            <p:nvPr/>
          </p:nvSpPr>
          <p:spPr bwMode="auto">
            <a:xfrm>
              <a:off x="1872" y="3288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28685" name="Text Box 12"/>
            <p:cNvSpPr txBox="1">
              <a:spLocks noChangeArrowheads="1"/>
            </p:cNvSpPr>
            <p:nvPr/>
          </p:nvSpPr>
          <p:spPr bwMode="auto">
            <a:xfrm>
              <a:off x="2600" y="3288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Time-Related</a:t>
              </a:r>
            </a:p>
          </p:txBody>
        </p:sp>
      </p:grpSp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b="1" dirty="0"/>
              <a:t>Setting SMART Goals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5A8F-27A5-AED6-2B5D-B151A031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560" y="-183"/>
            <a:ext cx="3994879" cy="505919"/>
          </a:xfrm>
        </p:spPr>
        <p:txBody>
          <a:bodyPr/>
          <a:lstStyle/>
          <a:p>
            <a:r>
              <a:rPr lang="en-US" sz="3400" b="1" dirty="0">
                <a:latin typeface="Arial"/>
                <a:cs typeface="Arial"/>
              </a:rPr>
              <a:t>SMART Goals</a:t>
            </a:r>
            <a:endParaRPr lang="en-US" sz="3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D8A8D-83BB-1D0A-B465-F769BCAB0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13" y="607101"/>
            <a:ext cx="8879173" cy="1086970"/>
          </a:xfrm>
        </p:spPr>
        <p:txBody>
          <a:bodyPr/>
          <a:lstStyle/>
          <a:p>
            <a:r>
              <a:rPr lang="en-US" sz="2000" b="1" dirty="0">
                <a:solidFill>
                  <a:srgbClr val="173AFF"/>
                </a:solidFill>
                <a:latin typeface="Arial"/>
                <a:ea typeface="+mn-lt"/>
                <a:cs typeface="Arial"/>
              </a:rPr>
              <a:t>With a partner, match the meaning of each word to its definition</a:t>
            </a:r>
            <a:endParaRPr lang="en-US" sz="2000" b="1" dirty="0">
              <a:solidFill>
                <a:srgbClr val="173AFF"/>
              </a:solidFill>
              <a:latin typeface="Arial"/>
              <a:ea typeface="+mn-lt"/>
              <a:cs typeface="+mn-lt"/>
            </a:endParaRPr>
          </a:p>
          <a:p>
            <a:endParaRPr lang="en-US" sz="2000" b="1" dirty="0">
              <a:solidFill>
                <a:srgbClr val="173AFF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3A4EE-2277-8784-1B93-4F0C247DB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F502AA-C8CB-4132-B592-CA60B7C38ACE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10/10/2024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EF6E11-E73D-23F0-062B-EFCFA5588713}"/>
              </a:ext>
            </a:extLst>
          </p:cNvPr>
          <p:cNvSpPr txBox="1"/>
          <p:nvPr/>
        </p:nvSpPr>
        <p:spPr>
          <a:xfrm>
            <a:off x="137410" y="1705128"/>
            <a:ext cx="2723211" cy="374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PECIFIC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EASURABLE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</a:b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CHIEVABLE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ELEVANT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IME-BOUND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259E2F-DD04-7CBF-AC81-B81456A979DD}"/>
              </a:ext>
            </a:extLst>
          </p:cNvPr>
          <p:cNvSpPr txBox="1"/>
          <p:nvPr/>
        </p:nvSpPr>
        <p:spPr>
          <a:xfrm>
            <a:off x="5265294" y="2979294"/>
            <a:ext cx="3822492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5. The goal should be clear and answer the questions of who, what, where, when, and why. A vague goal makes it hard to achieve.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32F47C-B956-FF8F-FB01-4143BC0DD6A9}"/>
              </a:ext>
            </a:extLst>
          </p:cNvPr>
          <p:cNvSpPr txBox="1"/>
          <p:nvPr/>
        </p:nvSpPr>
        <p:spPr>
          <a:xfrm>
            <a:off x="2860621" y="3404015"/>
            <a:ext cx="2348459" cy="31393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There should be criteria for tracking progress. The following questions should be possible to answer: How much? How many? How will I know when it is accomplished?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4A1E19-6F4A-234B-0C5A-ADEBB8B54848}"/>
              </a:ext>
            </a:extLst>
          </p:cNvPr>
          <p:cNvSpPr txBox="1"/>
          <p:nvPr/>
        </p:nvSpPr>
        <p:spPr>
          <a:xfrm>
            <a:off x="5334000" y="1349114"/>
            <a:ext cx="3685081" cy="147732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2. The goal should be realistic and attainable, but also challenging. You need to be able to obtain the goal with the resources and time available.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77E34E-EB4F-231B-DBED-46A94EA573FB}"/>
              </a:ext>
            </a:extLst>
          </p:cNvPr>
          <p:cNvSpPr txBox="1"/>
          <p:nvPr/>
        </p:nvSpPr>
        <p:spPr>
          <a:xfrm>
            <a:off x="2860622" y="1349114"/>
            <a:ext cx="2323475" cy="20313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4. The goal should align with broader life or career objectives. It should matter to you and fit within your overall ambitions.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5DDF08-C320-1848-66E0-FA05578527D9}"/>
              </a:ext>
            </a:extLst>
          </p:cNvPr>
          <p:cNvSpPr txBox="1"/>
          <p:nvPr/>
        </p:nvSpPr>
        <p:spPr>
          <a:xfrm>
            <a:off x="5783704" y="4234722"/>
            <a:ext cx="2435901" cy="14773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3. The goal should have a deadline to create a sense of urgency and help prioritize tasks.</a:t>
            </a:r>
          </a:p>
        </p:txBody>
      </p:sp>
    </p:spTree>
    <p:extLst>
      <p:ext uri="{BB962C8B-B14F-4D97-AF65-F5344CB8AC3E}">
        <p14:creationId xmlns:p14="http://schemas.microsoft.com/office/powerpoint/2010/main" val="41365601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sz="4000" b="1" dirty="0"/>
              <a:t>Activity 2:  setting goals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Write down which goal you want to achieve: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month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year </a:t>
            </a:r>
          </a:p>
        </p:txBody>
      </p:sp>
    </p:spTree>
    <p:extLst>
      <p:ext uri="{BB962C8B-B14F-4D97-AF65-F5344CB8AC3E}">
        <p14:creationId xmlns:p14="http://schemas.microsoft.com/office/powerpoint/2010/main" val="24611227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Activity 3:  Time management review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Think back over the past two days and make a list of how you spent your time</a:t>
            </a:r>
          </a:p>
          <a:p>
            <a:pPr eaLnBrk="1" hangingPunct="1"/>
            <a:r>
              <a:rPr lang="en-GB" altLang="en-US" sz="2800" dirty="0"/>
              <a:t>Add it up – how much time did you spend on each activity</a:t>
            </a:r>
          </a:p>
          <a:p>
            <a:pPr eaLnBrk="1" hangingPunct="1"/>
            <a:r>
              <a:rPr lang="en-GB" altLang="en-US" sz="2800" dirty="0"/>
              <a:t>Review your priorities</a:t>
            </a:r>
          </a:p>
          <a:p>
            <a:pPr eaLnBrk="1" hangingPunct="1"/>
            <a:r>
              <a:rPr lang="en-GB" altLang="en-US" sz="2800" dirty="0"/>
              <a:t>Review your use of time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571500" y="1222375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1. List activities</a:t>
            </a:r>
          </a:p>
          <a:p>
            <a:pPr>
              <a:defRPr/>
            </a:pPr>
            <a:r>
              <a:rPr lang="de-DE" altLang="en-US" sz="1600" dirty="0">
                <a:latin typeface="+mn-lt"/>
              </a:rPr>
              <a:t>Tasks, meetings, daily routines,things you did not do yesterday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Time management process: To-Do lists, Prioritisation and Reviewing Progress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571500" y="2343150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2. Time required for each activity</a:t>
            </a:r>
            <a:endParaRPr lang="de-DE" altLang="en-US" sz="1600" dirty="0">
              <a:latin typeface="+mn-lt"/>
            </a:endParaRPr>
          </a:p>
          <a:p>
            <a:pPr>
              <a:defRPr/>
            </a:pPr>
            <a:r>
              <a:rPr lang="de-DE" altLang="en-US" sz="1600" dirty="0">
                <a:latin typeface="+mn-lt"/>
              </a:rPr>
              <a:t>Estimate if needed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71500" y="3425825"/>
            <a:ext cx="7467600" cy="601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dirty="0">
                <a:latin typeface="+mn-lt"/>
              </a:rPr>
              <a:t>3. Reserve time for interruptions 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Remember the 70-30 rule, only plan 70% of your day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571500" y="4419600"/>
            <a:ext cx="7467600" cy="6318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4. Set priorities – </a:t>
            </a:r>
            <a:r>
              <a:rPr lang="de-DE" altLang="en-US" sz="2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Eisenhower Method</a:t>
            </a:r>
            <a:endParaRPr lang="de-DE" altLang="en-US" sz="1600" dirty="0">
              <a:solidFill>
                <a:schemeClr val="bg2">
                  <a:lumMod val="25000"/>
                </a:schemeClr>
              </a:solidFill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What has to be done today? Sort out the important from the urgent</a:t>
            </a:r>
            <a:endParaRPr lang="de-DE" altLang="en-US" sz="1600" dirty="0">
              <a:latin typeface="+mn-lt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71500" y="5502275"/>
            <a:ext cx="7467600" cy="844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5. Monitor your results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Cross off your tasks as you do them (gives you a sense of success!), if you have not achieved your plan, assess why not and replan for the following day.</a:t>
            </a:r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924300" y="1974850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3924300" y="306387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3924300" y="40735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>
            <a:off x="3924300" y="51149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389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nimBg="1"/>
      <p:bldP spid="29700" grpId="0" animBg="1"/>
      <p:bldP spid="29701" grpId="0" animBg="1"/>
      <p:bldP spid="29702" grpId="0" animBg="1"/>
      <p:bldP spid="29703" grpId="0" animBg="1"/>
      <p:bldP spid="25608" grpId="0" animBg="1"/>
      <p:bldP spid="25609" grpId="0" animBg="1"/>
      <p:bldP spid="25610" grpId="0" animBg="1"/>
      <p:bldP spid="256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3118F-8854-E779-28D7-198990CFF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155CE-A1A2-E5F4-B029-8BE4CF4AB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Cameron, S. (2008) 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The Business Student's Handbook: Skills For Study And Employment.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4</a:t>
            </a:r>
            <a:r>
              <a:rPr lang="en-GB" sz="2400" baseline="30000" dirty="0"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Cottrell, S. (2019). 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The study skills handbook.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5</a:t>
            </a:r>
            <a:r>
              <a:rPr lang="en-GB" sz="2400" baseline="30000" dirty="0"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400" i="1" dirty="0"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London: Red Globe Press.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8028E-6D02-0C31-C972-027D2142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10/10/2024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57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Useful sources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r>
              <a:rPr lang="en-US" altLang="en-US" sz="2000" dirty="0"/>
              <a:t>Entrepreneur Handbook (2019) ‘7 proven time management tips for busy managers’. </a:t>
            </a:r>
            <a:r>
              <a:rPr lang="en-GB" sz="2000" dirty="0">
                <a:hlinkClick r:id="rId2"/>
              </a:rPr>
              <a:t>https://entrepreneurhandbook.co.uk/7-proven-time-management-tips-for-busy-office-managers/</a:t>
            </a:r>
            <a:endParaRPr lang="en-GB" sz="2000" dirty="0"/>
          </a:p>
          <a:p>
            <a:r>
              <a:rPr lang="en-US" sz="2000" dirty="0"/>
              <a:t>Mindtools (2019) ‘What Is Time Management?’ </a:t>
            </a:r>
            <a:r>
              <a:rPr lang="en-GB" sz="2000" dirty="0">
                <a:hlinkClick r:id="rId3"/>
              </a:rPr>
              <a:t>https://www.mindtools.com/pages/article/newHTE_00.htm</a:t>
            </a:r>
            <a:endParaRPr lang="en-GB" sz="2000" dirty="0"/>
          </a:p>
          <a:p>
            <a:r>
              <a:rPr lang="en-US" altLang="en-US" sz="2000" dirty="0" err="1"/>
              <a:t>Zantal</a:t>
            </a:r>
            <a:r>
              <a:rPr lang="en-US" altLang="en-US" sz="2000" dirty="0"/>
              <a:t>-Wiener, A. (2016).  ‘How to Make the Most of Your To-Do List: 7 Styles to Try’. Available at: </a:t>
            </a:r>
            <a:r>
              <a:rPr lang="en-US" altLang="en-US" sz="2000" dirty="0">
                <a:hlinkClick r:id="rId4"/>
              </a:rPr>
              <a:t>https://blog.hubspot.com/marketing/organize-to-do-list</a:t>
            </a:r>
            <a:r>
              <a:rPr lang="en-US" altLang="en-US" sz="2000" dirty="0"/>
              <a:t> </a:t>
            </a:r>
          </a:p>
          <a:p>
            <a:r>
              <a:rPr lang="en-US" sz="2000"/>
              <a:t>and </a:t>
            </a:r>
            <a:r>
              <a:rPr lang="en-US" sz="2000" dirty="0"/>
              <a:t>more on Moodle </a:t>
            </a:r>
          </a:p>
          <a:p>
            <a:endParaRPr lang="en-US" altLang="en-US" sz="20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1243</Words>
  <Application>Microsoft Office PowerPoint</Application>
  <PresentationFormat>On-screen Show (4:3)</PresentationFormat>
  <Paragraphs>253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Monotype Sorts</vt:lpstr>
      <vt:lpstr>Myriad Pro</vt:lpstr>
      <vt:lpstr>Arial</vt:lpstr>
      <vt:lpstr>Calibri</vt:lpstr>
      <vt:lpstr>Garamond</vt:lpstr>
      <vt:lpstr>Tahoma</vt:lpstr>
      <vt:lpstr>Times New Roman</vt:lpstr>
      <vt:lpstr>Wingdings</vt:lpstr>
      <vt:lpstr>1_20140311PresentationUWTSDTemplate</vt:lpstr>
      <vt:lpstr>20140311PresentationUWTSDTemplate</vt:lpstr>
      <vt:lpstr>2_20140311PresentationUWTSDTemplate</vt:lpstr>
      <vt:lpstr> LCBB4012 Academic Skills </vt:lpstr>
      <vt:lpstr>Aims of this session:</vt:lpstr>
      <vt:lpstr>Discuss </vt:lpstr>
      <vt:lpstr>Time Management</vt:lpstr>
      <vt:lpstr>Importance of time management </vt:lpstr>
      <vt:lpstr>Basic time management principles</vt:lpstr>
      <vt:lpstr>Activity 1:  Review your use of time</vt:lpstr>
      <vt:lpstr>Daily time management</vt:lpstr>
      <vt:lpstr>Organisation and time management</vt:lpstr>
      <vt:lpstr>Your natural body clock </vt:lpstr>
      <vt:lpstr>Tools </vt:lpstr>
      <vt:lpstr>To-Do List</vt:lpstr>
      <vt:lpstr>To Do lists - Daily</vt:lpstr>
      <vt:lpstr>To Do lists - Weekly</vt:lpstr>
      <vt:lpstr>Eisenhower Matrix</vt:lpstr>
      <vt:lpstr>PowerPoint Presentation</vt:lpstr>
      <vt:lpstr>Pomodoro Technique </vt:lpstr>
      <vt:lpstr>How to Set SMART Goals</vt:lpstr>
      <vt:lpstr>Setting SMART Goals</vt:lpstr>
      <vt:lpstr>SMART Goals</vt:lpstr>
      <vt:lpstr>Activity 2:  setting goals</vt:lpstr>
      <vt:lpstr>Activity 3:  Time management review</vt:lpstr>
      <vt:lpstr>Time management process: To-Do lists, Prioritisation and Reviewing Progress</vt:lpstr>
      <vt:lpstr>REFERENCES </vt:lpstr>
      <vt:lpstr>Useful sources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Lizeta Demetriou</cp:lastModifiedBy>
  <cp:revision>372</cp:revision>
  <dcterms:created xsi:type="dcterms:W3CDTF">2012-10-20T16:04:33Z</dcterms:created>
  <dcterms:modified xsi:type="dcterms:W3CDTF">2024-10-10T07:50:13Z</dcterms:modified>
</cp:coreProperties>
</file>