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Lst>
  <p:notesMasterIdLst>
    <p:notesMasterId r:id="rId24"/>
  </p:notesMasterIdLst>
  <p:sldIdLst>
    <p:sldId id="257" r:id="rId5"/>
    <p:sldId id="263" r:id="rId6"/>
    <p:sldId id="265" r:id="rId7"/>
    <p:sldId id="266" r:id="rId8"/>
    <p:sldId id="256" r:id="rId9"/>
    <p:sldId id="267" r:id="rId10"/>
    <p:sldId id="268" r:id="rId11"/>
    <p:sldId id="259" r:id="rId12"/>
    <p:sldId id="260" r:id="rId13"/>
    <p:sldId id="261" r:id="rId14"/>
    <p:sldId id="269" r:id="rId15"/>
    <p:sldId id="270" r:id="rId16"/>
    <p:sldId id="278" r:id="rId17"/>
    <p:sldId id="273" r:id="rId18"/>
    <p:sldId id="264" r:id="rId19"/>
    <p:sldId id="277" r:id="rId20"/>
    <p:sldId id="276" r:id="rId21"/>
    <p:sldId id="279" r:id="rId22"/>
    <p:sldId id="28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787" autoAdjust="0"/>
  </p:normalViewPr>
  <p:slideViewPr>
    <p:cSldViewPr snapToGrid="0">
      <p:cViewPr varScale="1">
        <p:scale>
          <a:sx n="50" d="100"/>
          <a:sy n="50" d="100"/>
        </p:scale>
        <p:origin x="57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8420CD6-CFE4-4B7E-B6B4-E000766F7B8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FD98162E-20E3-494C-8E5D-1D90C2B722E8}"/>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2A05778-6A2D-426C-91E7-D65F61CB04D8}" type="datetime1">
              <a:rPr lang="en-GB"/>
              <a:pPr lvl="0"/>
              <a:t>27/03/2022</a:t>
            </a:fld>
            <a:endParaRPr lang="en-GB"/>
          </a:p>
        </p:txBody>
      </p:sp>
      <p:sp>
        <p:nvSpPr>
          <p:cNvPr id="4" name="Slide Image Placeholder 3">
            <a:extLst>
              <a:ext uri="{FF2B5EF4-FFF2-40B4-BE49-F238E27FC236}">
                <a16:creationId xmlns:a16="http://schemas.microsoft.com/office/drawing/2014/main" id="{158FD084-B515-4D6B-9335-388507996834}"/>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6B370D9-667F-4FA9-AA0F-EAEA4D32F129}"/>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5372DDBF-FBCE-4255-8722-D6776D228143}"/>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A65F8043-5A58-4819-AA23-CA69FE9AD543}"/>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AE03C77-263C-43D9-A6E5-4593C4F64CDF}" type="slidenum">
              <a:t>‹#›</a:t>
            </a:fld>
            <a:endParaRPr lang="en-GB"/>
          </a:p>
        </p:txBody>
      </p:sp>
    </p:spTree>
    <p:extLst>
      <p:ext uri="{BB962C8B-B14F-4D97-AF65-F5344CB8AC3E}">
        <p14:creationId xmlns:p14="http://schemas.microsoft.com/office/powerpoint/2010/main" val="389020239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8EF00D-D733-456C-A42C-07792817E8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BF00BF-B681-41BB-B6BF-08D8980AA9A3}"/>
              </a:ext>
            </a:extLst>
          </p:cNvPr>
          <p:cNvSpPr txBox="1">
            <a:spLocks noGrp="1"/>
          </p:cNvSpPr>
          <p:nvPr>
            <p:ph type="body" sz="quarter" idx="1"/>
          </p:nvPr>
        </p:nvSpPr>
        <p:spPr/>
        <p:txBody>
          <a:bodyPr/>
          <a:lstStyle/>
          <a:p>
            <a:pPr lvl="0"/>
            <a:r>
              <a:rPr lang="en-GB"/>
              <a:t>Communication is the basis of so much of what happens in the workplace and indeed in our private lives. Without effective communication our lives are so much the poorer and with so many more problems. This book, now in an updated third edition, is therefore an important and valuable resource for anyone where success in their work depends on the quality of their interactions, whether face to face, in writing or electronically.</a:t>
            </a:r>
          </a:p>
          <a:p>
            <a:pPr lvl="0"/>
            <a:r>
              <a:rPr lang="en-GB"/>
              <a:t>Divided into two parts, the book focuses first on theoretical insights to provide a firm basis of understanding and then on practice issues. Written in Neil Thompson's characteristically clear and accessible style, this important book provides an essential foundation for making sure that we are communicating with one another as effectively as possible. </a:t>
            </a:r>
          </a:p>
          <a:p>
            <a:pPr lvl="0"/>
            <a:endParaRPr lang="en-GB"/>
          </a:p>
        </p:txBody>
      </p:sp>
      <p:sp>
        <p:nvSpPr>
          <p:cNvPr id="4" name="Slide Number Placeholder 3">
            <a:extLst>
              <a:ext uri="{FF2B5EF4-FFF2-40B4-BE49-F238E27FC236}">
                <a16:creationId xmlns:a16="http://schemas.microsoft.com/office/drawing/2014/main" id="{57825E4E-8EDD-4C29-907F-E7035B5F5D7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5ECD62F-AF5E-43E8-A770-5A7AC4C2E3E9}"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70AFD6-7BAE-4EC2-AFE4-166E37590DAF}"/>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08047FA7-4208-4FA2-95DE-DD15172B872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C90551D-9B4D-4B51-BCD5-817E4DBFD64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B924CA6-E8FB-41FD-92D6-B78E06FBF1CC}"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69DE61-D695-49FB-A664-6CA8A91CC0C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3F2F7872-1C78-42E6-9EAE-7B0ED5E1CE4B}"/>
              </a:ext>
            </a:extLst>
          </p:cNvPr>
          <p:cNvSpPr txBox="1">
            <a:spLocks noGrp="1"/>
          </p:cNvSpPr>
          <p:nvPr>
            <p:ph type="body" sz="quarter" idx="1"/>
          </p:nvPr>
        </p:nvSpPr>
        <p:spPr/>
        <p:txBody>
          <a:bodyPr/>
          <a:lstStyle/>
          <a:p>
            <a:pPr lvl="0"/>
            <a:r>
              <a:rPr lang="en-GB" sz="1100" dirty="0">
                <a:latin typeface="Arial" panose="020B0604020202020204" pitchFamily="34" charset="0"/>
                <a:cs typeface="Arial" panose="020B0604020202020204" pitchFamily="34" charset="0"/>
              </a:rPr>
              <a:t>However, what is not often appreciated is that communication theory has been thoroughly researched and developed over a period of many years (</a:t>
            </a:r>
            <a:r>
              <a:rPr lang="en-GB" sz="1100" dirty="0" err="1">
                <a:latin typeface="Arial" panose="020B0604020202020204" pitchFamily="34" charset="0"/>
                <a:cs typeface="Arial" panose="020B0604020202020204" pitchFamily="34" charset="0"/>
              </a:rPr>
              <a:t>Gleick</a:t>
            </a:r>
            <a:r>
              <a:rPr lang="en-GB" sz="1100" dirty="0">
                <a:latin typeface="Arial" panose="020B0604020202020204" pitchFamily="34" charset="0"/>
                <a:cs typeface="Arial" panose="020B0604020202020204" pitchFamily="34" charset="0"/>
              </a:rPr>
              <a:t>, 2011, Pierce, 1980, Shannon and Weaver, 1949).</a:t>
            </a:r>
          </a:p>
          <a:p>
            <a:pPr lvl="0"/>
            <a:r>
              <a:rPr lang="en-GB" sz="1100" dirty="0">
                <a:latin typeface="Arial" panose="020B0604020202020204" pitchFamily="34" charset="0"/>
                <a:cs typeface="Arial" panose="020B0604020202020204" pitchFamily="34" charset="0"/>
              </a:rPr>
              <a:t>Understanding communication theory provides insight into how to prevent mistakes and recognise breakdowns in the communication process.</a:t>
            </a:r>
          </a:p>
          <a:p>
            <a:pPr lvl="0"/>
            <a:r>
              <a:rPr lang="en-GB" sz="1100" dirty="0">
                <a:latin typeface="Arial" panose="020B0604020202020204" pitchFamily="34" charset="0"/>
                <a:cs typeface="Arial" panose="020B0604020202020204" pitchFamily="34" charset="0"/>
              </a:rPr>
              <a:t>Communication is critical in a health-care system that is always changing and growing.</a:t>
            </a:r>
          </a:p>
          <a:p>
            <a:pPr lvl="0"/>
            <a:r>
              <a:rPr lang="en-GB" sz="1100" dirty="0">
                <a:latin typeface="Arial" panose="020B0604020202020204" pitchFamily="34" charset="0"/>
                <a:cs typeface="Arial" panose="020B0604020202020204" pitchFamily="34" charset="0"/>
              </a:rPr>
              <a:t>Individualized patient care at the hospital requires the expertise and contribution of a number of different members of the health care team.</a:t>
            </a:r>
          </a:p>
          <a:p>
            <a:pPr lvl="0"/>
            <a:r>
              <a:rPr lang="en-GB" sz="1100" dirty="0">
                <a:latin typeface="Arial" panose="020B0604020202020204" pitchFamily="34" charset="0"/>
                <a:cs typeface="Arial" panose="020B0604020202020204" pitchFamily="34" charset="0"/>
              </a:rPr>
              <a:t>As the complexity and specialisation of health-care delivery in the United Kingdom expand, it becomes more important to have efficient cooperation and communication in place.</a:t>
            </a:r>
          </a:p>
          <a:p>
            <a:pPr lvl="0"/>
            <a:r>
              <a:rPr lang="en-GB" sz="1100" dirty="0">
                <a:latin typeface="Arial" panose="020B0604020202020204" pitchFamily="34" charset="0"/>
                <a:cs typeface="Arial" panose="020B0604020202020204" pitchFamily="34" charset="0"/>
              </a:rPr>
              <a:t>Despite the fact that these characteristics are extremely interrelated, they rely on the health care system to actively promote and educate the public on these concepts.</a:t>
            </a:r>
          </a:p>
          <a:p>
            <a:pPr lvl="0"/>
            <a:r>
              <a:rPr lang="en-GB" sz="1100" dirty="0">
                <a:latin typeface="Arial" panose="020B0604020202020204" pitchFamily="34" charset="0"/>
                <a:cs typeface="Arial" panose="020B0604020202020204" pitchFamily="34" charset="0"/>
              </a:rPr>
              <a:t>Failures in communication may result in blunders, breaches in patient safety, poor patient care quality, and the duplication of activities.</a:t>
            </a:r>
          </a:p>
          <a:p>
            <a:pPr lvl="0"/>
            <a:r>
              <a:rPr lang="en-GB" sz="1100" dirty="0">
                <a:latin typeface="Arial" panose="020B0604020202020204" pitchFamily="34" charset="0"/>
                <a:cs typeface="Arial" panose="020B0604020202020204" pitchFamily="34" charset="0"/>
              </a:rPr>
              <a:t>Many different groups must work together to ensure that interventional radiology (IR) procedures go well. These organisations include schedulers and receptionists as well as nurses, techs, and doctors. </a:t>
            </a:r>
          </a:p>
          <a:p>
            <a:pPr lvl="0"/>
            <a:endParaRPr lang="en-GB" sz="1100" dirty="0"/>
          </a:p>
        </p:txBody>
      </p:sp>
      <p:sp>
        <p:nvSpPr>
          <p:cNvPr id="4" name="Slide Number Placeholder 3">
            <a:extLst>
              <a:ext uri="{FF2B5EF4-FFF2-40B4-BE49-F238E27FC236}">
                <a16:creationId xmlns:a16="http://schemas.microsoft.com/office/drawing/2014/main" id="{AD9D91C0-3EF3-436F-A527-EB2481148C2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DD2DD79-F475-4D0F-A98F-ADCB2EB609BB}"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503FD1-BAF9-4CC0-92D0-66EFA487F9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D24EA7-4D9E-4CCC-BAFD-01E32AAE0A6C}"/>
              </a:ext>
            </a:extLst>
          </p:cNvPr>
          <p:cNvSpPr txBox="1">
            <a:spLocks noGrp="1"/>
          </p:cNvSpPr>
          <p:nvPr>
            <p:ph type="body" sz="quarter" idx="1"/>
          </p:nvPr>
        </p:nvSpPr>
        <p:spPr/>
        <p:txBody>
          <a:bodyPr/>
          <a:lstStyle/>
          <a:p>
            <a:pPr lvl="0">
              <a:lnSpc>
                <a:spcPct val="90000"/>
              </a:lnSpc>
              <a:spcBef>
                <a:spcPts val="1000"/>
              </a:spcBef>
            </a:pPr>
            <a:r>
              <a:rPr lang="en-GB"/>
              <a:t>"Just about every job requires excellent communication skills. To get ahead at work you need to be able to  express  yourself  clearly </a:t>
            </a:r>
            <a:r>
              <a:rPr lang="en-GB" i="1"/>
              <a:t>and</a:t>
            </a:r>
            <a:r>
              <a:rPr lang="en-GB"/>
              <a:t> understand the feelings, needs and intentions of others." Gill Hanson (2015)</a:t>
            </a:r>
          </a:p>
          <a:p>
            <a:pPr marL="285750" lvl="0" indent="-285750">
              <a:lnSpc>
                <a:spcPct val="90000"/>
              </a:lnSpc>
              <a:spcBef>
                <a:spcPts val="1000"/>
              </a:spcBef>
              <a:buSzPct val="100000"/>
              <a:buFont typeface="Arial"/>
              <a:buChar char="•"/>
            </a:pPr>
            <a:endParaRPr lang="en-GB"/>
          </a:p>
          <a:p>
            <a:pPr lvl="0"/>
            <a:endParaRPr lang="en-US">
              <a:cs typeface="Calibri"/>
            </a:endParaRPr>
          </a:p>
        </p:txBody>
      </p:sp>
      <p:sp>
        <p:nvSpPr>
          <p:cNvPr id="4" name="Slide Number Placeholder 3">
            <a:extLst>
              <a:ext uri="{FF2B5EF4-FFF2-40B4-BE49-F238E27FC236}">
                <a16:creationId xmlns:a16="http://schemas.microsoft.com/office/drawing/2014/main" id="{82D7C930-7DBB-436F-96DC-09D6873E676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8848921-6041-4BE4-A617-EA0FD4219E7F}"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A2CDD1-98A2-4DFD-81B7-4930AD1BC543}"/>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35A8B6A-9879-473E-A6BB-E21DFB9AF335}"/>
              </a:ext>
            </a:extLst>
          </p:cNvPr>
          <p:cNvSpPr txBox="1">
            <a:spLocks noGrp="1"/>
          </p:cNvSpPr>
          <p:nvPr>
            <p:ph type="body" sz="quarter" idx="1"/>
          </p:nvPr>
        </p:nvSpPr>
        <p:spPr/>
        <p:txBody>
          <a:bodyPr/>
          <a:lstStyle/>
          <a:p>
            <a:pPr lvl="0"/>
            <a:r>
              <a:rPr lang="en-US"/>
              <a:t>www.bing.com/images/search?view=detail</a:t>
            </a:r>
          </a:p>
        </p:txBody>
      </p:sp>
      <p:sp>
        <p:nvSpPr>
          <p:cNvPr id="4" name="Slide Number Placeholder 3">
            <a:extLst>
              <a:ext uri="{FF2B5EF4-FFF2-40B4-BE49-F238E27FC236}">
                <a16:creationId xmlns:a16="http://schemas.microsoft.com/office/drawing/2014/main" id="{FBA4DBEB-2EA6-4B29-A736-3AFF88B3F0A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AA2F511-04D6-4B65-BFDF-52877FD74481}"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F9A514-AD2C-4A23-A9F7-F5C6B09FDD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6E3ABA-9A17-4B13-8302-4892A4C5BC2F}"/>
              </a:ext>
            </a:extLst>
          </p:cNvPr>
          <p:cNvSpPr txBox="1">
            <a:spLocks noGrp="1"/>
          </p:cNvSpPr>
          <p:nvPr>
            <p:ph type="body" sz="quarter" idx="1"/>
          </p:nvPr>
        </p:nvSpPr>
        <p:spPr/>
        <p:txBody>
          <a:bodyPr/>
          <a:lstStyle/>
          <a:p>
            <a:pPr lvl="0"/>
            <a:r>
              <a:rPr lang="en-US" dirty="0"/>
              <a:t>https://uowtsd-my.sharepoint.com/:p:/r/personal/1914399_student_uwtsd_ac_uk/_layouts/15/Doc.aspx?sourcedoc=%7BEF5F24BA-31CB-40</a:t>
            </a:r>
          </a:p>
        </p:txBody>
      </p:sp>
      <p:sp>
        <p:nvSpPr>
          <p:cNvPr id="4" name="Slide Number Placeholder 3">
            <a:extLst>
              <a:ext uri="{FF2B5EF4-FFF2-40B4-BE49-F238E27FC236}">
                <a16:creationId xmlns:a16="http://schemas.microsoft.com/office/drawing/2014/main" id="{FE0D5FE2-5071-446C-816C-665868A9A7A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F821B92-22AE-4EBC-86BE-3D23A1E582C7}" type="slidenum">
              <a:t>11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99AF54-998D-403B-B437-B0C22C1EDAB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73195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99AF54-998D-403B-B437-B0C22C1EDAB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0190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1549C-DA29-4502-B912-4C110350C422}"/>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B095610B-7EC1-41DB-8CFD-FE5CBB44F738}"/>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CFB99641-B8E0-41DF-A10B-B5D1182C6935}"/>
              </a:ext>
            </a:extLst>
          </p:cNvPr>
          <p:cNvSpPr txBox="1">
            <a:spLocks noGrp="1"/>
          </p:cNvSpPr>
          <p:nvPr>
            <p:ph type="dt" sz="half" idx="7"/>
          </p:nvPr>
        </p:nvSpPr>
        <p:spPr/>
        <p:txBody>
          <a:bodyPr/>
          <a:lstStyle>
            <a:lvl1pPr>
              <a:defRPr/>
            </a:lvl1pPr>
          </a:lstStyle>
          <a:p>
            <a:pPr lvl="0"/>
            <a:fld id="{82082C58-B148-4E90-A73B-1906D01983C1}" type="datetime1">
              <a:rPr lang="en-GB"/>
              <a:pPr lvl="0"/>
              <a:t>27/03/2022</a:t>
            </a:fld>
            <a:endParaRPr lang="en-GB"/>
          </a:p>
        </p:txBody>
      </p:sp>
      <p:sp>
        <p:nvSpPr>
          <p:cNvPr id="5" name="Footer Placeholder 4">
            <a:extLst>
              <a:ext uri="{FF2B5EF4-FFF2-40B4-BE49-F238E27FC236}">
                <a16:creationId xmlns:a16="http://schemas.microsoft.com/office/drawing/2014/main" id="{4B1C2F09-A897-42BD-87E6-E436CAD8D66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134838C-C14D-47A0-981E-F62151AFDA01}"/>
              </a:ext>
            </a:extLst>
          </p:cNvPr>
          <p:cNvSpPr txBox="1">
            <a:spLocks noGrp="1"/>
          </p:cNvSpPr>
          <p:nvPr>
            <p:ph type="sldNum" sz="quarter" idx="8"/>
          </p:nvPr>
        </p:nvSpPr>
        <p:spPr/>
        <p:txBody>
          <a:bodyPr/>
          <a:lstStyle>
            <a:lvl1pPr>
              <a:defRPr/>
            </a:lvl1pPr>
          </a:lstStyle>
          <a:p>
            <a:pPr lvl="0"/>
            <a:fld id="{19E55A02-D06C-4262-97D9-6B3D972BED82}" type="slidenum">
              <a:t>‹#›</a:t>
            </a:fld>
            <a:endParaRPr lang="en-GB"/>
          </a:p>
        </p:txBody>
      </p:sp>
    </p:spTree>
    <p:extLst>
      <p:ext uri="{BB962C8B-B14F-4D97-AF65-F5344CB8AC3E}">
        <p14:creationId xmlns:p14="http://schemas.microsoft.com/office/powerpoint/2010/main" val="375461282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CB4A-812B-46F5-B02F-E8CAF5BA961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5E09667-0EF7-445E-A15F-97380781FB1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823FF4-296B-4318-9B97-FE4D25B86C5C}"/>
              </a:ext>
            </a:extLst>
          </p:cNvPr>
          <p:cNvSpPr txBox="1">
            <a:spLocks noGrp="1"/>
          </p:cNvSpPr>
          <p:nvPr>
            <p:ph type="dt" sz="half" idx="7"/>
          </p:nvPr>
        </p:nvSpPr>
        <p:spPr/>
        <p:txBody>
          <a:bodyPr/>
          <a:lstStyle>
            <a:lvl1pPr>
              <a:defRPr/>
            </a:lvl1pPr>
          </a:lstStyle>
          <a:p>
            <a:pPr lvl="0"/>
            <a:fld id="{ABCCF316-FCF7-4511-8EFE-1572469B5111}" type="datetime1">
              <a:rPr lang="en-GB"/>
              <a:pPr lvl="0"/>
              <a:t>27/03/2022</a:t>
            </a:fld>
            <a:endParaRPr lang="en-GB"/>
          </a:p>
        </p:txBody>
      </p:sp>
      <p:sp>
        <p:nvSpPr>
          <p:cNvPr id="5" name="Footer Placeholder 4">
            <a:extLst>
              <a:ext uri="{FF2B5EF4-FFF2-40B4-BE49-F238E27FC236}">
                <a16:creationId xmlns:a16="http://schemas.microsoft.com/office/drawing/2014/main" id="{17D1A737-399F-4151-A7E3-B7DF2394661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9478733-1CE3-4CB6-8A48-C3DD0E8CDD34}"/>
              </a:ext>
            </a:extLst>
          </p:cNvPr>
          <p:cNvSpPr txBox="1">
            <a:spLocks noGrp="1"/>
          </p:cNvSpPr>
          <p:nvPr>
            <p:ph type="sldNum" sz="quarter" idx="8"/>
          </p:nvPr>
        </p:nvSpPr>
        <p:spPr/>
        <p:txBody>
          <a:bodyPr/>
          <a:lstStyle>
            <a:lvl1pPr>
              <a:defRPr/>
            </a:lvl1pPr>
          </a:lstStyle>
          <a:p>
            <a:pPr lvl="0"/>
            <a:fld id="{2B3C907E-4340-4E55-A2FB-150FC468EB3E}" type="slidenum">
              <a:t>‹#›</a:t>
            </a:fld>
            <a:endParaRPr lang="en-GB"/>
          </a:p>
        </p:txBody>
      </p:sp>
    </p:spTree>
    <p:extLst>
      <p:ext uri="{BB962C8B-B14F-4D97-AF65-F5344CB8AC3E}">
        <p14:creationId xmlns:p14="http://schemas.microsoft.com/office/powerpoint/2010/main" val="221261982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9101B-FD1B-4A7D-AFB0-3A0007A91D5F}"/>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F2E511D-E946-476A-B49D-7BF1E81C4CC5}"/>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BF84A13-5451-4313-994D-131B7D8FCCCB}"/>
              </a:ext>
            </a:extLst>
          </p:cNvPr>
          <p:cNvSpPr txBox="1">
            <a:spLocks noGrp="1"/>
          </p:cNvSpPr>
          <p:nvPr>
            <p:ph type="dt" sz="half" idx="7"/>
          </p:nvPr>
        </p:nvSpPr>
        <p:spPr/>
        <p:txBody>
          <a:bodyPr/>
          <a:lstStyle>
            <a:lvl1pPr>
              <a:defRPr/>
            </a:lvl1pPr>
          </a:lstStyle>
          <a:p>
            <a:pPr lvl="0"/>
            <a:fld id="{075D1C5F-A2A3-4103-9696-228D403CA058}" type="datetime1">
              <a:rPr lang="en-GB"/>
              <a:pPr lvl="0"/>
              <a:t>27/03/2022</a:t>
            </a:fld>
            <a:endParaRPr lang="en-GB"/>
          </a:p>
        </p:txBody>
      </p:sp>
      <p:sp>
        <p:nvSpPr>
          <p:cNvPr id="5" name="Footer Placeholder 4">
            <a:extLst>
              <a:ext uri="{FF2B5EF4-FFF2-40B4-BE49-F238E27FC236}">
                <a16:creationId xmlns:a16="http://schemas.microsoft.com/office/drawing/2014/main" id="{4B58D570-7FDF-4C71-93ED-C8CD51FD167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31A935B-CB39-41B2-A03B-ADBCF4EC86BD}"/>
              </a:ext>
            </a:extLst>
          </p:cNvPr>
          <p:cNvSpPr txBox="1">
            <a:spLocks noGrp="1"/>
          </p:cNvSpPr>
          <p:nvPr>
            <p:ph type="sldNum" sz="quarter" idx="8"/>
          </p:nvPr>
        </p:nvSpPr>
        <p:spPr/>
        <p:txBody>
          <a:bodyPr/>
          <a:lstStyle>
            <a:lvl1pPr>
              <a:defRPr/>
            </a:lvl1pPr>
          </a:lstStyle>
          <a:p>
            <a:pPr lvl="0"/>
            <a:fld id="{D9D7938C-ECF6-4335-8780-66A047658A67}" type="slidenum">
              <a:t>‹#›</a:t>
            </a:fld>
            <a:endParaRPr lang="en-GB"/>
          </a:p>
        </p:txBody>
      </p:sp>
    </p:spTree>
    <p:extLst>
      <p:ext uri="{BB962C8B-B14F-4D97-AF65-F5344CB8AC3E}">
        <p14:creationId xmlns:p14="http://schemas.microsoft.com/office/powerpoint/2010/main" val="2783287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52CBC-9D7F-4789-A804-D4C53BF0D2F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7F4E864-3AF4-4B78-B0DF-87BC1EF994A6}"/>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8CCFB7-055A-4BF3-82DB-6271B55D3F46}"/>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5ECF790-99C8-4440-86FF-FDD820D2766C}"/>
              </a:ext>
            </a:extLst>
          </p:cNvPr>
          <p:cNvSpPr txBox="1">
            <a:spLocks noGrp="1"/>
          </p:cNvSpPr>
          <p:nvPr>
            <p:ph type="dt" sz="half" idx="7"/>
          </p:nvPr>
        </p:nvSpPr>
        <p:spPr/>
        <p:txBody>
          <a:bodyPr/>
          <a:lstStyle>
            <a:lvl1pPr>
              <a:defRPr/>
            </a:lvl1pPr>
          </a:lstStyle>
          <a:p>
            <a:pPr lvl="0"/>
            <a:fld id="{9BFFA285-BE1E-4D5B-9C3E-3499CA357FBD}" type="datetime1">
              <a:rPr lang="en-GB"/>
              <a:pPr lvl="0"/>
              <a:t>27/03/2022</a:t>
            </a:fld>
            <a:endParaRPr lang="en-GB"/>
          </a:p>
        </p:txBody>
      </p:sp>
      <p:sp>
        <p:nvSpPr>
          <p:cNvPr id="6" name="Footer Placeholder 5">
            <a:extLst>
              <a:ext uri="{FF2B5EF4-FFF2-40B4-BE49-F238E27FC236}">
                <a16:creationId xmlns:a16="http://schemas.microsoft.com/office/drawing/2014/main" id="{44DF1B0C-D8F4-43F4-85DE-FB43CF8B87E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4F8CAB2-2A3A-4352-BB6F-0E75B646CAA3}"/>
              </a:ext>
            </a:extLst>
          </p:cNvPr>
          <p:cNvSpPr txBox="1">
            <a:spLocks noGrp="1"/>
          </p:cNvSpPr>
          <p:nvPr>
            <p:ph type="sldNum" sz="quarter" idx="8"/>
          </p:nvPr>
        </p:nvSpPr>
        <p:spPr/>
        <p:txBody>
          <a:bodyPr/>
          <a:lstStyle>
            <a:lvl1pPr>
              <a:defRPr/>
            </a:lvl1pPr>
          </a:lstStyle>
          <a:p>
            <a:pPr lvl="0"/>
            <a:fld id="{CC5E3FFE-BF8B-4152-9C3A-C413AB38D767}" type="slidenum">
              <a:t>‹#›</a:t>
            </a:fld>
            <a:endParaRPr lang="en-GB"/>
          </a:p>
        </p:txBody>
      </p:sp>
    </p:spTree>
    <p:extLst>
      <p:ext uri="{BB962C8B-B14F-4D97-AF65-F5344CB8AC3E}">
        <p14:creationId xmlns:p14="http://schemas.microsoft.com/office/powerpoint/2010/main" val="827668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A1320-3F03-4340-9AB8-FA5283E666A8}"/>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2D7B9B9-8CD3-4236-851F-E30402A24478}"/>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918D78C8-A394-49B9-8464-0769BD2EF085}"/>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72A99F-01BD-4D9C-9BC3-AA44D7F11DA0}"/>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F82B0115-3E09-4127-A8C6-CE813A99C0F4}"/>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6F03860-6FFD-4345-8CA6-0475BDB98087}"/>
              </a:ext>
            </a:extLst>
          </p:cNvPr>
          <p:cNvSpPr txBox="1">
            <a:spLocks noGrp="1"/>
          </p:cNvSpPr>
          <p:nvPr>
            <p:ph type="dt" sz="half" idx="7"/>
          </p:nvPr>
        </p:nvSpPr>
        <p:spPr/>
        <p:txBody>
          <a:bodyPr/>
          <a:lstStyle>
            <a:lvl1pPr>
              <a:defRPr/>
            </a:lvl1pPr>
          </a:lstStyle>
          <a:p>
            <a:pPr lvl="0"/>
            <a:fld id="{72BE5887-800C-4A41-9F04-4036BA06E4D6}" type="datetime1">
              <a:rPr lang="en-GB"/>
              <a:pPr lvl="0"/>
              <a:t>27/03/2022</a:t>
            </a:fld>
            <a:endParaRPr lang="en-GB"/>
          </a:p>
        </p:txBody>
      </p:sp>
      <p:sp>
        <p:nvSpPr>
          <p:cNvPr id="8" name="Footer Placeholder 7">
            <a:extLst>
              <a:ext uri="{FF2B5EF4-FFF2-40B4-BE49-F238E27FC236}">
                <a16:creationId xmlns:a16="http://schemas.microsoft.com/office/drawing/2014/main" id="{5885A266-3BB0-4187-A7E8-C97DDD6AD945}"/>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C66DE7F-74B3-4BA6-9E90-EB9F99FFE36C}"/>
              </a:ext>
            </a:extLst>
          </p:cNvPr>
          <p:cNvSpPr txBox="1">
            <a:spLocks noGrp="1"/>
          </p:cNvSpPr>
          <p:nvPr>
            <p:ph type="sldNum" sz="quarter" idx="8"/>
          </p:nvPr>
        </p:nvSpPr>
        <p:spPr/>
        <p:txBody>
          <a:bodyPr/>
          <a:lstStyle>
            <a:lvl1pPr>
              <a:defRPr/>
            </a:lvl1pPr>
          </a:lstStyle>
          <a:p>
            <a:pPr lvl="0"/>
            <a:fld id="{BC8EA16F-4B6C-4AED-9251-A2734CA62306}" type="slidenum">
              <a:t>‹#›</a:t>
            </a:fld>
            <a:endParaRPr lang="en-GB"/>
          </a:p>
        </p:txBody>
      </p:sp>
    </p:spTree>
    <p:extLst>
      <p:ext uri="{BB962C8B-B14F-4D97-AF65-F5344CB8AC3E}">
        <p14:creationId xmlns:p14="http://schemas.microsoft.com/office/powerpoint/2010/main" val="361232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8DF97-12CC-4526-8915-D999C9CBD55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9A1549DF-C96C-4253-922E-753F53C82080}"/>
              </a:ext>
            </a:extLst>
          </p:cNvPr>
          <p:cNvSpPr txBox="1">
            <a:spLocks noGrp="1"/>
          </p:cNvSpPr>
          <p:nvPr>
            <p:ph type="dt" sz="half" idx="7"/>
          </p:nvPr>
        </p:nvSpPr>
        <p:spPr/>
        <p:txBody>
          <a:bodyPr/>
          <a:lstStyle>
            <a:lvl1pPr>
              <a:defRPr/>
            </a:lvl1pPr>
          </a:lstStyle>
          <a:p>
            <a:pPr lvl="0"/>
            <a:fld id="{F19E35C8-AB21-4941-8D5C-BBEF4A4A2738}" type="datetime1">
              <a:rPr lang="en-GB"/>
              <a:pPr lvl="0"/>
              <a:t>27/03/2022</a:t>
            </a:fld>
            <a:endParaRPr lang="en-GB"/>
          </a:p>
        </p:txBody>
      </p:sp>
      <p:sp>
        <p:nvSpPr>
          <p:cNvPr id="4" name="Footer Placeholder 3">
            <a:extLst>
              <a:ext uri="{FF2B5EF4-FFF2-40B4-BE49-F238E27FC236}">
                <a16:creationId xmlns:a16="http://schemas.microsoft.com/office/drawing/2014/main" id="{CAF84068-2B94-42BC-91A2-CB177BF98635}"/>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05643919-1D13-4695-AB3D-C1785410E23A}"/>
              </a:ext>
            </a:extLst>
          </p:cNvPr>
          <p:cNvSpPr txBox="1">
            <a:spLocks noGrp="1"/>
          </p:cNvSpPr>
          <p:nvPr>
            <p:ph type="sldNum" sz="quarter" idx="8"/>
          </p:nvPr>
        </p:nvSpPr>
        <p:spPr/>
        <p:txBody>
          <a:bodyPr/>
          <a:lstStyle>
            <a:lvl1pPr>
              <a:defRPr/>
            </a:lvl1pPr>
          </a:lstStyle>
          <a:p>
            <a:pPr lvl="0"/>
            <a:fld id="{855D8D0C-E244-4969-B1DA-85B8151D5CA8}" type="slidenum">
              <a:t>‹#›</a:t>
            </a:fld>
            <a:endParaRPr lang="en-GB"/>
          </a:p>
        </p:txBody>
      </p:sp>
    </p:spTree>
    <p:extLst>
      <p:ext uri="{BB962C8B-B14F-4D97-AF65-F5344CB8AC3E}">
        <p14:creationId xmlns:p14="http://schemas.microsoft.com/office/powerpoint/2010/main" val="3249387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D2FD7A-1BFD-443C-A82C-AF09797C6580}"/>
              </a:ext>
            </a:extLst>
          </p:cNvPr>
          <p:cNvSpPr txBox="1">
            <a:spLocks noGrp="1"/>
          </p:cNvSpPr>
          <p:nvPr>
            <p:ph type="dt" sz="half" idx="7"/>
          </p:nvPr>
        </p:nvSpPr>
        <p:spPr/>
        <p:txBody>
          <a:bodyPr/>
          <a:lstStyle>
            <a:lvl1pPr>
              <a:defRPr/>
            </a:lvl1pPr>
          </a:lstStyle>
          <a:p>
            <a:pPr lvl="0"/>
            <a:fld id="{B42B64FC-494E-4DD6-8059-10E31BE8FE64}" type="datetime1">
              <a:rPr lang="en-GB"/>
              <a:pPr lvl="0"/>
              <a:t>27/03/2022</a:t>
            </a:fld>
            <a:endParaRPr lang="en-GB"/>
          </a:p>
        </p:txBody>
      </p:sp>
      <p:sp>
        <p:nvSpPr>
          <p:cNvPr id="3" name="Footer Placeholder 2">
            <a:extLst>
              <a:ext uri="{FF2B5EF4-FFF2-40B4-BE49-F238E27FC236}">
                <a16:creationId xmlns:a16="http://schemas.microsoft.com/office/drawing/2014/main" id="{E422107E-DF5A-452D-9E2B-781FA85A428C}"/>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193CB0A7-43A0-455B-8356-3ACD10B30847}"/>
              </a:ext>
            </a:extLst>
          </p:cNvPr>
          <p:cNvSpPr txBox="1">
            <a:spLocks noGrp="1"/>
          </p:cNvSpPr>
          <p:nvPr>
            <p:ph type="sldNum" sz="quarter" idx="8"/>
          </p:nvPr>
        </p:nvSpPr>
        <p:spPr/>
        <p:txBody>
          <a:bodyPr/>
          <a:lstStyle>
            <a:lvl1pPr>
              <a:defRPr/>
            </a:lvl1pPr>
          </a:lstStyle>
          <a:p>
            <a:pPr lvl="0"/>
            <a:fld id="{04ACBBDF-08E1-41A1-B300-03ABAAD7A805}" type="slidenum">
              <a:t>‹#›</a:t>
            </a:fld>
            <a:endParaRPr lang="en-GB"/>
          </a:p>
        </p:txBody>
      </p:sp>
    </p:spTree>
    <p:extLst>
      <p:ext uri="{BB962C8B-B14F-4D97-AF65-F5344CB8AC3E}">
        <p14:creationId xmlns:p14="http://schemas.microsoft.com/office/powerpoint/2010/main" val="747948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DE73C-84E8-4528-B5BE-07F7F62772D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C1AADB0-8330-479B-A054-DBFC252DD675}"/>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050196-E76B-4723-AAC3-FB7B7EA0435B}"/>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D333EF0-B02E-4EB4-A841-B2D68C1E5AED}"/>
              </a:ext>
            </a:extLst>
          </p:cNvPr>
          <p:cNvSpPr txBox="1">
            <a:spLocks noGrp="1"/>
          </p:cNvSpPr>
          <p:nvPr>
            <p:ph type="dt" sz="half" idx="7"/>
          </p:nvPr>
        </p:nvSpPr>
        <p:spPr/>
        <p:txBody>
          <a:bodyPr/>
          <a:lstStyle>
            <a:lvl1pPr>
              <a:defRPr/>
            </a:lvl1pPr>
          </a:lstStyle>
          <a:p>
            <a:pPr lvl="0"/>
            <a:fld id="{16AE1AAD-C83E-4412-9851-A9DDAAC6B80E}" type="datetime1">
              <a:rPr lang="en-GB"/>
              <a:pPr lvl="0"/>
              <a:t>27/03/2022</a:t>
            </a:fld>
            <a:endParaRPr lang="en-GB"/>
          </a:p>
        </p:txBody>
      </p:sp>
      <p:sp>
        <p:nvSpPr>
          <p:cNvPr id="6" name="Footer Placeholder 5">
            <a:extLst>
              <a:ext uri="{FF2B5EF4-FFF2-40B4-BE49-F238E27FC236}">
                <a16:creationId xmlns:a16="http://schemas.microsoft.com/office/drawing/2014/main" id="{2B060980-C129-4A5A-927B-176F941F9B8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04E2BCA-0A1C-49A3-AF22-228C750D5BEC}"/>
              </a:ext>
            </a:extLst>
          </p:cNvPr>
          <p:cNvSpPr txBox="1">
            <a:spLocks noGrp="1"/>
          </p:cNvSpPr>
          <p:nvPr>
            <p:ph type="sldNum" sz="quarter" idx="8"/>
          </p:nvPr>
        </p:nvSpPr>
        <p:spPr/>
        <p:txBody>
          <a:bodyPr/>
          <a:lstStyle>
            <a:lvl1pPr>
              <a:defRPr/>
            </a:lvl1pPr>
          </a:lstStyle>
          <a:p>
            <a:pPr lvl="0"/>
            <a:fld id="{8D730C7F-8221-4A7A-9267-CA46898DC3BB}" type="slidenum">
              <a:t>‹#›</a:t>
            </a:fld>
            <a:endParaRPr lang="en-GB"/>
          </a:p>
        </p:txBody>
      </p:sp>
    </p:spTree>
    <p:extLst>
      <p:ext uri="{BB962C8B-B14F-4D97-AF65-F5344CB8AC3E}">
        <p14:creationId xmlns:p14="http://schemas.microsoft.com/office/powerpoint/2010/main" val="3715041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A6BAA-C392-4DFF-8D6E-0062224B483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AD841E79-A0D9-42D2-8151-6033C7CA35DC}"/>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08CA11B4-EC27-4D8F-9025-AFE1571C65B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81A1D32-0E23-4FA0-85C7-DFF304A9C7EE}"/>
              </a:ext>
            </a:extLst>
          </p:cNvPr>
          <p:cNvSpPr txBox="1">
            <a:spLocks noGrp="1"/>
          </p:cNvSpPr>
          <p:nvPr>
            <p:ph type="dt" sz="half" idx="7"/>
          </p:nvPr>
        </p:nvSpPr>
        <p:spPr/>
        <p:txBody>
          <a:bodyPr/>
          <a:lstStyle>
            <a:lvl1pPr>
              <a:defRPr/>
            </a:lvl1pPr>
          </a:lstStyle>
          <a:p>
            <a:pPr lvl="0"/>
            <a:fld id="{ACF08A6E-5298-4D7D-89D7-899DAE946F3F}" type="datetime1">
              <a:rPr lang="en-GB"/>
              <a:pPr lvl="0"/>
              <a:t>27/03/2022</a:t>
            </a:fld>
            <a:endParaRPr lang="en-GB"/>
          </a:p>
        </p:txBody>
      </p:sp>
      <p:sp>
        <p:nvSpPr>
          <p:cNvPr id="6" name="Footer Placeholder 5">
            <a:extLst>
              <a:ext uri="{FF2B5EF4-FFF2-40B4-BE49-F238E27FC236}">
                <a16:creationId xmlns:a16="http://schemas.microsoft.com/office/drawing/2014/main" id="{B1338028-7078-419C-B1CC-7732B74A2F2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7DAD003-8854-43AB-A6E1-3EFA6BD42E38}"/>
              </a:ext>
            </a:extLst>
          </p:cNvPr>
          <p:cNvSpPr txBox="1">
            <a:spLocks noGrp="1"/>
          </p:cNvSpPr>
          <p:nvPr>
            <p:ph type="sldNum" sz="quarter" idx="8"/>
          </p:nvPr>
        </p:nvSpPr>
        <p:spPr/>
        <p:txBody>
          <a:bodyPr/>
          <a:lstStyle>
            <a:lvl1pPr>
              <a:defRPr/>
            </a:lvl1pPr>
          </a:lstStyle>
          <a:p>
            <a:pPr lvl="0"/>
            <a:fld id="{3E9A34AF-BA2B-4FF4-8CE7-6AFA6767E159}" type="slidenum">
              <a:t>‹#›</a:t>
            </a:fld>
            <a:endParaRPr lang="en-GB"/>
          </a:p>
        </p:txBody>
      </p:sp>
    </p:spTree>
    <p:extLst>
      <p:ext uri="{BB962C8B-B14F-4D97-AF65-F5344CB8AC3E}">
        <p14:creationId xmlns:p14="http://schemas.microsoft.com/office/powerpoint/2010/main" val="1794088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FA945-1C20-4884-A5F3-345C204D8D7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FE835678-0C8C-4E2B-AD08-E34D829F457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0D3877-8DF6-4AA5-A8B8-611AB3B42875}"/>
              </a:ext>
            </a:extLst>
          </p:cNvPr>
          <p:cNvSpPr txBox="1">
            <a:spLocks noGrp="1"/>
          </p:cNvSpPr>
          <p:nvPr>
            <p:ph type="dt" sz="half" idx="7"/>
          </p:nvPr>
        </p:nvSpPr>
        <p:spPr/>
        <p:txBody>
          <a:bodyPr/>
          <a:lstStyle>
            <a:lvl1pPr>
              <a:defRPr/>
            </a:lvl1pPr>
          </a:lstStyle>
          <a:p>
            <a:pPr lvl="0"/>
            <a:fld id="{ED0DF8C6-F38B-4E79-8590-73062C1CB8C3}" type="datetime1">
              <a:rPr lang="en-GB"/>
              <a:pPr lvl="0"/>
              <a:t>27/03/2022</a:t>
            </a:fld>
            <a:endParaRPr lang="en-GB"/>
          </a:p>
        </p:txBody>
      </p:sp>
      <p:sp>
        <p:nvSpPr>
          <p:cNvPr id="5" name="Footer Placeholder 4">
            <a:extLst>
              <a:ext uri="{FF2B5EF4-FFF2-40B4-BE49-F238E27FC236}">
                <a16:creationId xmlns:a16="http://schemas.microsoft.com/office/drawing/2014/main" id="{45F9B564-8DAB-4EAA-826A-EE007ABE354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D924C22-BC38-41CF-8617-91A9FFD67B82}"/>
              </a:ext>
            </a:extLst>
          </p:cNvPr>
          <p:cNvSpPr txBox="1">
            <a:spLocks noGrp="1"/>
          </p:cNvSpPr>
          <p:nvPr>
            <p:ph type="sldNum" sz="quarter" idx="8"/>
          </p:nvPr>
        </p:nvSpPr>
        <p:spPr/>
        <p:txBody>
          <a:bodyPr/>
          <a:lstStyle>
            <a:lvl1pPr>
              <a:defRPr/>
            </a:lvl1pPr>
          </a:lstStyle>
          <a:p>
            <a:pPr lvl="0"/>
            <a:fld id="{C140C0AF-1783-4B2E-8AFD-9CD656E8486A}" type="slidenum">
              <a:t>‹#›</a:t>
            </a:fld>
            <a:endParaRPr lang="en-GB"/>
          </a:p>
        </p:txBody>
      </p:sp>
    </p:spTree>
    <p:extLst>
      <p:ext uri="{BB962C8B-B14F-4D97-AF65-F5344CB8AC3E}">
        <p14:creationId xmlns:p14="http://schemas.microsoft.com/office/powerpoint/2010/main" val="3356462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88C2F5-7F4E-4472-8999-602FF726ABC8}"/>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C0F6C36B-B3B0-46F4-ABE4-CD6A97C48710}"/>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A35F02-554C-4D3F-AEBF-D205D43A2A8B}"/>
              </a:ext>
            </a:extLst>
          </p:cNvPr>
          <p:cNvSpPr txBox="1">
            <a:spLocks noGrp="1"/>
          </p:cNvSpPr>
          <p:nvPr>
            <p:ph type="dt" sz="half" idx="7"/>
          </p:nvPr>
        </p:nvSpPr>
        <p:spPr/>
        <p:txBody>
          <a:bodyPr/>
          <a:lstStyle>
            <a:lvl1pPr>
              <a:defRPr/>
            </a:lvl1pPr>
          </a:lstStyle>
          <a:p>
            <a:pPr lvl="0"/>
            <a:fld id="{B8275116-3143-4E08-B09B-0257DC5AF8D0}" type="datetime1">
              <a:rPr lang="en-GB"/>
              <a:pPr lvl="0"/>
              <a:t>27/03/2022</a:t>
            </a:fld>
            <a:endParaRPr lang="en-GB"/>
          </a:p>
        </p:txBody>
      </p:sp>
      <p:sp>
        <p:nvSpPr>
          <p:cNvPr id="5" name="Footer Placeholder 4">
            <a:extLst>
              <a:ext uri="{FF2B5EF4-FFF2-40B4-BE49-F238E27FC236}">
                <a16:creationId xmlns:a16="http://schemas.microsoft.com/office/drawing/2014/main" id="{70D25A61-D193-42B2-9DA0-452AD0CD108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55872EC-91B5-415A-B0F4-A34F7E559807}"/>
              </a:ext>
            </a:extLst>
          </p:cNvPr>
          <p:cNvSpPr txBox="1">
            <a:spLocks noGrp="1"/>
          </p:cNvSpPr>
          <p:nvPr>
            <p:ph type="sldNum" sz="quarter" idx="8"/>
          </p:nvPr>
        </p:nvSpPr>
        <p:spPr/>
        <p:txBody>
          <a:bodyPr/>
          <a:lstStyle>
            <a:lvl1pPr>
              <a:defRPr/>
            </a:lvl1pPr>
          </a:lstStyle>
          <a:p>
            <a:pPr lvl="0"/>
            <a:fld id="{237CF25F-5866-456B-92B6-0284AC8CAA65}" type="slidenum">
              <a:t>‹#›</a:t>
            </a:fld>
            <a:endParaRPr lang="en-GB"/>
          </a:p>
        </p:txBody>
      </p:sp>
    </p:spTree>
    <p:extLst>
      <p:ext uri="{BB962C8B-B14F-4D97-AF65-F5344CB8AC3E}">
        <p14:creationId xmlns:p14="http://schemas.microsoft.com/office/powerpoint/2010/main" val="3752603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79F3F-BCDF-4365-92A9-A5CC481F1595}"/>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a:extLst>
              <a:ext uri="{FF2B5EF4-FFF2-40B4-BE49-F238E27FC236}">
                <a16:creationId xmlns:a16="http://schemas.microsoft.com/office/drawing/2014/main" id="{506BD666-57FD-4F4B-A64C-2F22F719E9D7}"/>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1C3598C7-421C-4B7F-ADED-6593C128F1E2}"/>
              </a:ext>
            </a:extLst>
          </p:cNvPr>
          <p:cNvSpPr txBox="1">
            <a:spLocks noGrp="1"/>
          </p:cNvSpPr>
          <p:nvPr>
            <p:ph type="dt" sz="half" idx="7"/>
          </p:nvPr>
        </p:nvSpPr>
        <p:spPr/>
        <p:txBody>
          <a:bodyPr/>
          <a:lstStyle>
            <a:lvl1pPr>
              <a:defRPr/>
            </a:lvl1pPr>
          </a:lstStyle>
          <a:p>
            <a:pPr lvl="0"/>
            <a:fld id="{9C0FD908-5EF5-4848-A8BE-0D0F3BAE6C74}" type="datetime1">
              <a:rPr lang="en-US"/>
              <a:pPr lvl="0"/>
              <a:t>3/27/2022</a:t>
            </a:fld>
            <a:endParaRPr lang="en-US"/>
          </a:p>
        </p:txBody>
      </p:sp>
      <p:sp>
        <p:nvSpPr>
          <p:cNvPr id="5" name="Footer Placeholder 4">
            <a:extLst>
              <a:ext uri="{FF2B5EF4-FFF2-40B4-BE49-F238E27FC236}">
                <a16:creationId xmlns:a16="http://schemas.microsoft.com/office/drawing/2014/main" id="{3969C7BE-71A7-4B3F-AB06-5A53FFF1C8D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EF60D49-D67F-47B3-B9D2-F40DD6D442AC}"/>
              </a:ext>
            </a:extLst>
          </p:cNvPr>
          <p:cNvSpPr txBox="1">
            <a:spLocks noGrp="1"/>
          </p:cNvSpPr>
          <p:nvPr>
            <p:ph type="sldNum" sz="quarter" idx="8"/>
          </p:nvPr>
        </p:nvSpPr>
        <p:spPr/>
        <p:txBody>
          <a:bodyPr/>
          <a:lstStyle>
            <a:lvl1pPr>
              <a:defRPr/>
            </a:lvl1pPr>
          </a:lstStyle>
          <a:p>
            <a:pPr lvl="0"/>
            <a:fld id="{519B0C33-F9D7-4B78-847B-333A79D0C64A}" type="slidenum">
              <a:t>‹#›</a:t>
            </a:fld>
            <a:endParaRPr lang="en-US"/>
          </a:p>
        </p:txBody>
      </p:sp>
    </p:spTree>
    <p:extLst>
      <p:ext uri="{BB962C8B-B14F-4D97-AF65-F5344CB8AC3E}">
        <p14:creationId xmlns:p14="http://schemas.microsoft.com/office/powerpoint/2010/main" val="424642154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4C6BE-F349-4551-86BF-8916D313DE51}"/>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7143AF5-CF69-4E05-AA87-762D0E437BC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B50205-6A04-4433-827F-624A2A3CB461}"/>
              </a:ext>
            </a:extLst>
          </p:cNvPr>
          <p:cNvSpPr txBox="1">
            <a:spLocks noGrp="1"/>
          </p:cNvSpPr>
          <p:nvPr>
            <p:ph type="dt" sz="half" idx="7"/>
          </p:nvPr>
        </p:nvSpPr>
        <p:spPr/>
        <p:txBody>
          <a:bodyPr/>
          <a:lstStyle>
            <a:lvl1pPr>
              <a:defRPr/>
            </a:lvl1pPr>
          </a:lstStyle>
          <a:p>
            <a:pPr lvl="0"/>
            <a:fld id="{5615CA7F-52FC-4303-B2B6-D2107463B01C}" type="datetime1">
              <a:rPr lang="en-US"/>
              <a:pPr lvl="0"/>
              <a:t>3/27/2022</a:t>
            </a:fld>
            <a:endParaRPr lang="en-US"/>
          </a:p>
        </p:txBody>
      </p:sp>
      <p:sp>
        <p:nvSpPr>
          <p:cNvPr id="5" name="Footer Placeholder 4">
            <a:extLst>
              <a:ext uri="{FF2B5EF4-FFF2-40B4-BE49-F238E27FC236}">
                <a16:creationId xmlns:a16="http://schemas.microsoft.com/office/drawing/2014/main" id="{66692FA6-56B8-48BD-8715-0549A5B44A6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3EEE88D-9B5E-407B-B84D-AE1C3657372A}"/>
              </a:ext>
            </a:extLst>
          </p:cNvPr>
          <p:cNvSpPr txBox="1">
            <a:spLocks noGrp="1"/>
          </p:cNvSpPr>
          <p:nvPr>
            <p:ph type="sldNum" sz="quarter" idx="8"/>
          </p:nvPr>
        </p:nvSpPr>
        <p:spPr/>
        <p:txBody>
          <a:bodyPr/>
          <a:lstStyle>
            <a:lvl1pPr>
              <a:defRPr/>
            </a:lvl1pPr>
          </a:lstStyle>
          <a:p>
            <a:pPr lvl="0"/>
            <a:fld id="{DF6B8577-78C6-47AC-BDC9-AB1F0D0AE508}" type="slidenum">
              <a:t>‹#›</a:t>
            </a:fld>
            <a:endParaRPr lang="en-US"/>
          </a:p>
        </p:txBody>
      </p:sp>
    </p:spTree>
    <p:extLst>
      <p:ext uri="{BB962C8B-B14F-4D97-AF65-F5344CB8AC3E}">
        <p14:creationId xmlns:p14="http://schemas.microsoft.com/office/powerpoint/2010/main" val="118793191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8DE53-D658-49FC-9621-AEBB92CE0554}"/>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8B8701D8-8C26-4239-83E2-FF4DCD3A1427}"/>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29EE3334-B777-48DE-8121-172AECA49ECB}"/>
              </a:ext>
            </a:extLst>
          </p:cNvPr>
          <p:cNvSpPr txBox="1">
            <a:spLocks noGrp="1"/>
          </p:cNvSpPr>
          <p:nvPr>
            <p:ph type="dt" sz="half" idx="7"/>
          </p:nvPr>
        </p:nvSpPr>
        <p:spPr/>
        <p:txBody>
          <a:bodyPr/>
          <a:lstStyle>
            <a:lvl1pPr>
              <a:defRPr/>
            </a:lvl1pPr>
          </a:lstStyle>
          <a:p>
            <a:pPr lvl="0"/>
            <a:fld id="{7B8BAB5B-2F31-4D5E-AA4D-EFD8F3A2F412}" type="datetime1">
              <a:rPr lang="en-US"/>
              <a:pPr lvl="0"/>
              <a:t>3/27/2022</a:t>
            </a:fld>
            <a:endParaRPr lang="en-US"/>
          </a:p>
        </p:txBody>
      </p:sp>
      <p:sp>
        <p:nvSpPr>
          <p:cNvPr id="5" name="Footer Placeholder 4">
            <a:extLst>
              <a:ext uri="{FF2B5EF4-FFF2-40B4-BE49-F238E27FC236}">
                <a16:creationId xmlns:a16="http://schemas.microsoft.com/office/drawing/2014/main" id="{C9121559-9210-4208-8107-68763D577E9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4101B8C-FE2A-4D7F-8ED9-1731C351C1C7}"/>
              </a:ext>
            </a:extLst>
          </p:cNvPr>
          <p:cNvSpPr txBox="1">
            <a:spLocks noGrp="1"/>
          </p:cNvSpPr>
          <p:nvPr>
            <p:ph type="sldNum" sz="quarter" idx="8"/>
          </p:nvPr>
        </p:nvSpPr>
        <p:spPr/>
        <p:txBody>
          <a:bodyPr/>
          <a:lstStyle>
            <a:lvl1pPr>
              <a:defRPr/>
            </a:lvl1pPr>
          </a:lstStyle>
          <a:p>
            <a:pPr lvl="0"/>
            <a:fld id="{935D3F61-4D37-4C4F-A6C0-DD1366E508A4}" type="slidenum">
              <a:t>‹#›</a:t>
            </a:fld>
            <a:endParaRPr lang="en-US"/>
          </a:p>
        </p:txBody>
      </p:sp>
    </p:spTree>
    <p:extLst>
      <p:ext uri="{BB962C8B-B14F-4D97-AF65-F5344CB8AC3E}">
        <p14:creationId xmlns:p14="http://schemas.microsoft.com/office/powerpoint/2010/main" val="1572151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24462-062A-4AF4-8010-59E6EC5EB44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2989AFB9-B68F-422A-9BCE-458B4AFE040E}"/>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FE856F0-13A2-4F40-AB0D-17F7E82FE0BC}"/>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EBDBA08-8D32-4BFC-A265-B1904C678FE7}"/>
              </a:ext>
            </a:extLst>
          </p:cNvPr>
          <p:cNvSpPr txBox="1">
            <a:spLocks noGrp="1"/>
          </p:cNvSpPr>
          <p:nvPr>
            <p:ph type="dt" sz="half" idx="7"/>
          </p:nvPr>
        </p:nvSpPr>
        <p:spPr/>
        <p:txBody>
          <a:bodyPr/>
          <a:lstStyle>
            <a:lvl1pPr>
              <a:defRPr/>
            </a:lvl1pPr>
          </a:lstStyle>
          <a:p>
            <a:pPr lvl="0"/>
            <a:fld id="{B23A0786-0BD2-49CA-AD0A-F28264FECF00}" type="datetime1">
              <a:rPr lang="en-US"/>
              <a:pPr lvl="0"/>
              <a:t>3/27/2022</a:t>
            </a:fld>
            <a:endParaRPr lang="en-US"/>
          </a:p>
        </p:txBody>
      </p:sp>
      <p:sp>
        <p:nvSpPr>
          <p:cNvPr id="6" name="Footer Placeholder 5">
            <a:extLst>
              <a:ext uri="{FF2B5EF4-FFF2-40B4-BE49-F238E27FC236}">
                <a16:creationId xmlns:a16="http://schemas.microsoft.com/office/drawing/2014/main" id="{FF43943A-C21F-413A-8A8F-055ACD429D5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3940895-2E1D-400B-BF20-C782606FE40D}"/>
              </a:ext>
            </a:extLst>
          </p:cNvPr>
          <p:cNvSpPr txBox="1">
            <a:spLocks noGrp="1"/>
          </p:cNvSpPr>
          <p:nvPr>
            <p:ph type="sldNum" sz="quarter" idx="8"/>
          </p:nvPr>
        </p:nvSpPr>
        <p:spPr/>
        <p:txBody>
          <a:bodyPr/>
          <a:lstStyle>
            <a:lvl1pPr>
              <a:defRPr/>
            </a:lvl1pPr>
          </a:lstStyle>
          <a:p>
            <a:pPr lvl="0"/>
            <a:fld id="{C8E1891A-F026-40B9-B197-83062A40DD0D}" type="slidenum">
              <a:t>‹#›</a:t>
            </a:fld>
            <a:endParaRPr lang="en-US"/>
          </a:p>
        </p:txBody>
      </p:sp>
    </p:spTree>
    <p:extLst>
      <p:ext uri="{BB962C8B-B14F-4D97-AF65-F5344CB8AC3E}">
        <p14:creationId xmlns:p14="http://schemas.microsoft.com/office/powerpoint/2010/main" val="12514383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C022A-F93A-4EF8-9A3F-5BB2900A950D}"/>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60247CB-E871-4422-8BD6-B89629B319CD}"/>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A3F9593D-137B-48BE-9793-8B60FAF6FFC0}"/>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4B60302-A779-4E2A-8AFA-5D0B15BB9C14}"/>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8D6390FB-0546-45CA-907A-6804D733993B}"/>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FA54141-4E12-457F-9701-F7B46ACAB6FC}"/>
              </a:ext>
            </a:extLst>
          </p:cNvPr>
          <p:cNvSpPr txBox="1">
            <a:spLocks noGrp="1"/>
          </p:cNvSpPr>
          <p:nvPr>
            <p:ph type="dt" sz="half" idx="7"/>
          </p:nvPr>
        </p:nvSpPr>
        <p:spPr/>
        <p:txBody>
          <a:bodyPr/>
          <a:lstStyle>
            <a:lvl1pPr>
              <a:defRPr/>
            </a:lvl1pPr>
          </a:lstStyle>
          <a:p>
            <a:pPr lvl="0"/>
            <a:fld id="{52FDCDEF-0F3A-44D7-920D-70439EADC02F}" type="datetime1">
              <a:rPr lang="en-US"/>
              <a:pPr lvl="0"/>
              <a:t>3/27/2022</a:t>
            </a:fld>
            <a:endParaRPr lang="en-US"/>
          </a:p>
        </p:txBody>
      </p:sp>
      <p:sp>
        <p:nvSpPr>
          <p:cNvPr id="8" name="Footer Placeholder 7">
            <a:extLst>
              <a:ext uri="{FF2B5EF4-FFF2-40B4-BE49-F238E27FC236}">
                <a16:creationId xmlns:a16="http://schemas.microsoft.com/office/drawing/2014/main" id="{D745F8ED-CACE-45F1-84D1-19BF590C36BC}"/>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A950FCCE-36BD-4483-AF1D-7BC916F2EB82}"/>
              </a:ext>
            </a:extLst>
          </p:cNvPr>
          <p:cNvSpPr txBox="1">
            <a:spLocks noGrp="1"/>
          </p:cNvSpPr>
          <p:nvPr>
            <p:ph type="sldNum" sz="quarter" idx="8"/>
          </p:nvPr>
        </p:nvSpPr>
        <p:spPr/>
        <p:txBody>
          <a:bodyPr/>
          <a:lstStyle>
            <a:lvl1pPr>
              <a:defRPr/>
            </a:lvl1pPr>
          </a:lstStyle>
          <a:p>
            <a:pPr lvl="0"/>
            <a:fld id="{13D1B472-4C3E-4710-944E-4BAA28EB0363}" type="slidenum">
              <a:t>‹#›</a:t>
            </a:fld>
            <a:endParaRPr lang="en-US"/>
          </a:p>
        </p:txBody>
      </p:sp>
    </p:spTree>
    <p:extLst>
      <p:ext uri="{BB962C8B-B14F-4D97-AF65-F5344CB8AC3E}">
        <p14:creationId xmlns:p14="http://schemas.microsoft.com/office/powerpoint/2010/main" val="970191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A5EE2-8273-4ADC-8EAC-F2CE01F0068B}"/>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E967B59A-3B57-4AA3-A9EB-FCC3AC90B9C0}"/>
              </a:ext>
            </a:extLst>
          </p:cNvPr>
          <p:cNvSpPr txBox="1">
            <a:spLocks noGrp="1"/>
          </p:cNvSpPr>
          <p:nvPr>
            <p:ph type="dt" sz="half" idx="7"/>
          </p:nvPr>
        </p:nvSpPr>
        <p:spPr/>
        <p:txBody>
          <a:bodyPr/>
          <a:lstStyle>
            <a:lvl1pPr>
              <a:defRPr/>
            </a:lvl1pPr>
          </a:lstStyle>
          <a:p>
            <a:pPr lvl="0"/>
            <a:fld id="{9C844349-6DA0-403E-A157-4ECE9586DE3C}" type="datetime1">
              <a:rPr lang="en-US"/>
              <a:pPr lvl="0"/>
              <a:t>3/27/2022</a:t>
            </a:fld>
            <a:endParaRPr lang="en-US"/>
          </a:p>
        </p:txBody>
      </p:sp>
      <p:sp>
        <p:nvSpPr>
          <p:cNvPr id="4" name="Footer Placeholder 3">
            <a:extLst>
              <a:ext uri="{FF2B5EF4-FFF2-40B4-BE49-F238E27FC236}">
                <a16:creationId xmlns:a16="http://schemas.microsoft.com/office/drawing/2014/main" id="{6A4DF7AC-A5C8-4736-9237-DFF6DE33ECCC}"/>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4ADFE1A0-EA93-4199-8813-317BDE9BE34D}"/>
              </a:ext>
            </a:extLst>
          </p:cNvPr>
          <p:cNvSpPr txBox="1">
            <a:spLocks noGrp="1"/>
          </p:cNvSpPr>
          <p:nvPr>
            <p:ph type="sldNum" sz="quarter" idx="8"/>
          </p:nvPr>
        </p:nvSpPr>
        <p:spPr/>
        <p:txBody>
          <a:bodyPr/>
          <a:lstStyle>
            <a:lvl1pPr>
              <a:defRPr/>
            </a:lvl1pPr>
          </a:lstStyle>
          <a:p>
            <a:pPr lvl="0"/>
            <a:fld id="{31DB7656-F165-4F28-B038-4B9F60889EDC}" type="slidenum">
              <a:t>‹#›</a:t>
            </a:fld>
            <a:endParaRPr lang="en-US"/>
          </a:p>
        </p:txBody>
      </p:sp>
    </p:spTree>
    <p:extLst>
      <p:ext uri="{BB962C8B-B14F-4D97-AF65-F5344CB8AC3E}">
        <p14:creationId xmlns:p14="http://schemas.microsoft.com/office/powerpoint/2010/main" val="3083204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C5479A-611C-4531-8095-A200FFCB241E}"/>
              </a:ext>
            </a:extLst>
          </p:cNvPr>
          <p:cNvSpPr txBox="1">
            <a:spLocks noGrp="1"/>
          </p:cNvSpPr>
          <p:nvPr>
            <p:ph type="dt" sz="half" idx="7"/>
          </p:nvPr>
        </p:nvSpPr>
        <p:spPr/>
        <p:txBody>
          <a:bodyPr/>
          <a:lstStyle>
            <a:lvl1pPr>
              <a:defRPr/>
            </a:lvl1pPr>
          </a:lstStyle>
          <a:p>
            <a:pPr lvl="0"/>
            <a:fld id="{8BAB4B2F-B955-4699-8199-44DC4C1C3673}" type="datetime1">
              <a:rPr lang="en-US"/>
              <a:pPr lvl="0"/>
              <a:t>3/27/2022</a:t>
            </a:fld>
            <a:endParaRPr lang="en-US"/>
          </a:p>
        </p:txBody>
      </p:sp>
      <p:sp>
        <p:nvSpPr>
          <p:cNvPr id="3" name="Footer Placeholder 2">
            <a:extLst>
              <a:ext uri="{FF2B5EF4-FFF2-40B4-BE49-F238E27FC236}">
                <a16:creationId xmlns:a16="http://schemas.microsoft.com/office/drawing/2014/main" id="{3BEE6B36-4270-4AA3-8717-E31EFE4A9380}"/>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8FF2E12A-6DE5-4B49-B2F3-9BB5EA2F283F}"/>
              </a:ext>
            </a:extLst>
          </p:cNvPr>
          <p:cNvSpPr txBox="1">
            <a:spLocks noGrp="1"/>
          </p:cNvSpPr>
          <p:nvPr>
            <p:ph type="sldNum" sz="quarter" idx="8"/>
          </p:nvPr>
        </p:nvSpPr>
        <p:spPr/>
        <p:txBody>
          <a:bodyPr/>
          <a:lstStyle>
            <a:lvl1pPr>
              <a:defRPr/>
            </a:lvl1pPr>
          </a:lstStyle>
          <a:p>
            <a:pPr lvl="0"/>
            <a:fld id="{8624FEB5-B7BF-4DF6-97E9-FC62527CF11B}" type="slidenum">
              <a:t>‹#›</a:t>
            </a:fld>
            <a:endParaRPr lang="en-US"/>
          </a:p>
        </p:txBody>
      </p:sp>
    </p:spTree>
    <p:extLst>
      <p:ext uri="{BB962C8B-B14F-4D97-AF65-F5344CB8AC3E}">
        <p14:creationId xmlns:p14="http://schemas.microsoft.com/office/powerpoint/2010/main" val="33692924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B59C2-1EE9-4F34-8610-4E617DD8F38A}"/>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03533D11-E823-444A-A7D0-B46571EC380B}"/>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2621676-897A-42E5-A369-5D8580D11BC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3AB0D29-11AA-44F4-A72C-8CC4286A91E6}"/>
              </a:ext>
            </a:extLst>
          </p:cNvPr>
          <p:cNvSpPr txBox="1">
            <a:spLocks noGrp="1"/>
          </p:cNvSpPr>
          <p:nvPr>
            <p:ph type="dt" sz="half" idx="7"/>
          </p:nvPr>
        </p:nvSpPr>
        <p:spPr/>
        <p:txBody>
          <a:bodyPr/>
          <a:lstStyle>
            <a:lvl1pPr>
              <a:defRPr/>
            </a:lvl1pPr>
          </a:lstStyle>
          <a:p>
            <a:pPr lvl="0"/>
            <a:fld id="{7CDAE3E2-F2ED-408C-A39F-7656F9E91B0C}" type="datetime1">
              <a:rPr lang="en-US"/>
              <a:pPr lvl="0"/>
              <a:t>3/27/2022</a:t>
            </a:fld>
            <a:endParaRPr lang="en-US"/>
          </a:p>
        </p:txBody>
      </p:sp>
      <p:sp>
        <p:nvSpPr>
          <p:cNvPr id="6" name="Footer Placeholder 5">
            <a:extLst>
              <a:ext uri="{FF2B5EF4-FFF2-40B4-BE49-F238E27FC236}">
                <a16:creationId xmlns:a16="http://schemas.microsoft.com/office/drawing/2014/main" id="{FA14560A-2CBA-42BB-BD14-4A5ACE89BF2D}"/>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EF2FDD4-26B7-44D4-B580-815C156375DD}"/>
              </a:ext>
            </a:extLst>
          </p:cNvPr>
          <p:cNvSpPr txBox="1">
            <a:spLocks noGrp="1"/>
          </p:cNvSpPr>
          <p:nvPr>
            <p:ph type="sldNum" sz="quarter" idx="8"/>
          </p:nvPr>
        </p:nvSpPr>
        <p:spPr/>
        <p:txBody>
          <a:bodyPr/>
          <a:lstStyle>
            <a:lvl1pPr>
              <a:defRPr/>
            </a:lvl1pPr>
          </a:lstStyle>
          <a:p>
            <a:pPr lvl="0"/>
            <a:fld id="{3E4CBC5E-5FAC-4600-A1D2-EE2A15A4CD34}" type="slidenum">
              <a:t>‹#›</a:t>
            </a:fld>
            <a:endParaRPr lang="en-US"/>
          </a:p>
        </p:txBody>
      </p:sp>
    </p:spTree>
    <p:extLst>
      <p:ext uri="{BB962C8B-B14F-4D97-AF65-F5344CB8AC3E}">
        <p14:creationId xmlns:p14="http://schemas.microsoft.com/office/powerpoint/2010/main" val="12929105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D4B95-5ED5-49E2-BE4E-C0F289BA337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8EB34BCA-E2F1-4B04-8D98-42C7D2356FE0}"/>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US"/>
          </a:p>
        </p:txBody>
      </p:sp>
      <p:sp>
        <p:nvSpPr>
          <p:cNvPr id="4" name="Text Placeholder 3">
            <a:extLst>
              <a:ext uri="{FF2B5EF4-FFF2-40B4-BE49-F238E27FC236}">
                <a16:creationId xmlns:a16="http://schemas.microsoft.com/office/drawing/2014/main" id="{183B1C32-2573-463F-B448-249E62F7F6B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287BFA9-C8C0-4453-87A2-9E554F1F329E}"/>
              </a:ext>
            </a:extLst>
          </p:cNvPr>
          <p:cNvSpPr txBox="1">
            <a:spLocks noGrp="1"/>
          </p:cNvSpPr>
          <p:nvPr>
            <p:ph type="dt" sz="half" idx="7"/>
          </p:nvPr>
        </p:nvSpPr>
        <p:spPr/>
        <p:txBody>
          <a:bodyPr/>
          <a:lstStyle>
            <a:lvl1pPr>
              <a:defRPr/>
            </a:lvl1pPr>
          </a:lstStyle>
          <a:p>
            <a:pPr lvl="0"/>
            <a:fld id="{179950CC-1680-47B5-BF8F-B46B5E3A6FC7}" type="datetime1">
              <a:rPr lang="en-US"/>
              <a:pPr lvl="0"/>
              <a:t>3/27/2022</a:t>
            </a:fld>
            <a:endParaRPr lang="en-US"/>
          </a:p>
        </p:txBody>
      </p:sp>
      <p:sp>
        <p:nvSpPr>
          <p:cNvPr id="6" name="Footer Placeholder 5">
            <a:extLst>
              <a:ext uri="{FF2B5EF4-FFF2-40B4-BE49-F238E27FC236}">
                <a16:creationId xmlns:a16="http://schemas.microsoft.com/office/drawing/2014/main" id="{C77FC7CB-1BA6-41E2-A836-D07D84B83AE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2029D6F-4757-4E52-B4CD-76A17AFE7CB0}"/>
              </a:ext>
            </a:extLst>
          </p:cNvPr>
          <p:cNvSpPr txBox="1">
            <a:spLocks noGrp="1"/>
          </p:cNvSpPr>
          <p:nvPr>
            <p:ph type="sldNum" sz="quarter" idx="8"/>
          </p:nvPr>
        </p:nvSpPr>
        <p:spPr/>
        <p:txBody>
          <a:bodyPr/>
          <a:lstStyle>
            <a:lvl1pPr>
              <a:defRPr/>
            </a:lvl1pPr>
          </a:lstStyle>
          <a:p>
            <a:pPr lvl="0"/>
            <a:fld id="{842644F2-22C5-442D-8436-0654C81908D9}" type="slidenum">
              <a:t>‹#›</a:t>
            </a:fld>
            <a:endParaRPr lang="en-US"/>
          </a:p>
        </p:txBody>
      </p:sp>
    </p:spTree>
    <p:extLst>
      <p:ext uri="{BB962C8B-B14F-4D97-AF65-F5344CB8AC3E}">
        <p14:creationId xmlns:p14="http://schemas.microsoft.com/office/powerpoint/2010/main" val="13928788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E8DC3-AE63-4EA0-81A0-BF2130C79283}"/>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B9B7B78-61E5-41FC-ADCE-7444D1F0328E}"/>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501E0F-6075-4E48-B915-8A662EBBB26A}"/>
              </a:ext>
            </a:extLst>
          </p:cNvPr>
          <p:cNvSpPr txBox="1">
            <a:spLocks noGrp="1"/>
          </p:cNvSpPr>
          <p:nvPr>
            <p:ph type="dt" sz="half" idx="7"/>
          </p:nvPr>
        </p:nvSpPr>
        <p:spPr/>
        <p:txBody>
          <a:bodyPr/>
          <a:lstStyle>
            <a:lvl1pPr>
              <a:defRPr/>
            </a:lvl1pPr>
          </a:lstStyle>
          <a:p>
            <a:pPr lvl="0"/>
            <a:fld id="{B0423B3E-7B13-437C-AF43-0758A5422E46}" type="datetime1">
              <a:rPr lang="en-US"/>
              <a:pPr lvl="0"/>
              <a:t>3/27/2022</a:t>
            </a:fld>
            <a:endParaRPr lang="en-US"/>
          </a:p>
        </p:txBody>
      </p:sp>
      <p:sp>
        <p:nvSpPr>
          <p:cNvPr id="5" name="Footer Placeholder 4">
            <a:extLst>
              <a:ext uri="{FF2B5EF4-FFF2-40B4-BE49-F238E27FC236}">
                <a16:creationId xmlns:a16="http://schemas.microsoft.com/office/drawing/2014/main" id="{2CAF9393-C413-4BEA-9DE0-C16C67F1FEE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F1B245C-4E0C-42A0-8EB5-E7BD14C16534}"/>
              </a:ext>
            </a:extLst>
          </p:cNvPr>
          <p:cNvSpPr txBox="1">
            <a:spLocks noGrp="1"/>
          </p:cNvSpPr>
          <p:nvPr>
            <p:ph type="sldNum" sz="quarter" idx="8"/>
          </p:nvPr>
        </p:nvSpPr>
        <p:spPr/>
        <p:txBody>
          <a:bodyPr/>
          <a:lstStyle>
            <a:lvl1pPr>
              <a:defRPr/>
            </a:lvl1pPr>
          </a:lstStyle>
          <a:p>
            <a:pPr lvl="0"/>
            <a:fld id="{ECE6602A-EA8C-447D-B8EB-0D1DC71D72AD}" type="slidenum">
              <a:t>‹#›</a:t>
            </a:fld>
            <a:endParaRPr lang="en-US"/>
          </a:p>
        </p:txBody>
      </p:sp>
    </p:spTree>
    <p:extLst>
      <p:ext uri="{BB962C8B-B14F-4D97-AF65-F5344CB8AC3E}">
        <p14:creationId xmlns:p14="http://schemas.microsoft.com/office/powerpoint/2010/main" val="2790588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74716-6ACC-4C11-8E2E-1E6429BD7384}"/>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E080497-25EA-4701-875A-55949CD63C9A}"/>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F5D12C-8467-499F-8AE3-7D96DC0ADACF}"/>
              </a:ext>
            </a:extLst>
          </p:cNvPr>
          <p:cNvSpPr txBox="1">
            <a:spLocks noGrp="1"/>
          </p:cNvSpPr>
          <p:nvPr>
            <p:ph type="dt" sz="half" idx="7"/>
          </p:nvPr>
        </p:nvSpPr>
        <p:spPr/>
        <p:txBody>
          <a:bodyPr/>
          <a:lstStyle>
            <a:lvl1pPr>
              <a:defRPr/>
            </a:lvl1pPr>
          </a:lstStyle>
          <a:p>
            <a:pPr lvl="0"/>
            <a:fld id="{D55BA11F-1246-4E26-B0CA-2AD8A8DDA6B7}" type="datetime1">
              <a:rPr lang="en-US"/>
              <a:pPr lvl="0"/>
              <a:t>3/27/2022</a:t>
            </a:fld>
            <a:endParaRPr lang="en-US"/>
          </a:p>
        </p:txBody>
      </p:sp>
      <p:sp>
        <p:nvSpPr>
          <p:cNvPr id="5" name="Footer Placeholder 4">
            <a:extLst>
              <a:ext uri="{FF2B5EF4-FFF2-40B4-BE49-F238E27FC236}">
                <a16:creationId xmlns:a16="http://schemas.microsoft.com/office/drawing/2014/main" id="{18201628-683F-44AB-81EE-7F8487DDDF4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201A2C0-3217-4A59-9237-CF026E2B8201}"/>
              </a:ext>
            </a:extLst>
          </p:cNvPr>
          <p:cNvSpPr txBox="1">
            <a:spLocks noGrp="1"/>
          </p:cNvSpPr>
          <p:nvPr>
            <p:ph type="sldNum" sz="quarter" idx="8"/>
          </p:nvPr>
        </p:nvSpPr>
        <p:spPr/>
        <p:txBody>
          <a:bodyPr/>
          <a:lstStyle>
            <a:lvl1pPr>
              <a:defRPr/>
            </a:lvl1pPr>
          </a:lstStyle>
          <a:p>
            <a:pPr lvl="0"/>
            <a:fld id="{D9B5651F-2A61-42CB-B840-A36350EB4757}" type="slidenum">
              <a:t>‹#›</a:t>
            </a:fld>
            <a:endParaRPr lang="en-US"/>
          </a:p>
        </p:txBody>
      </p:sp>
    </p:spTree>
    <p:extLst>
      <p:ext uri="{BB962C8B-B14F-4D97-AF65-F5344CB8AC3E}">
        <p14:creationId xmlns:p14="http://schemas.microsoft.com/office/powerpoint/2010/main" val="34029594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3/27/2022</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6019826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3/27/2022</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836822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3/27/2022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6522918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3/27/2022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709440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3/27/2022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721505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3/27/2022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217583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3/27/2022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636298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3/27/2022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6728202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3/27/2022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738741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3/27/2022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144124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3/27/2022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900024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37329111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24E3-10DA-46ED-916B-A5B164A2E8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AC5BC8-531E-4B2A-8FFA-900B64BC2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4A46A-9F4B-4CC8-9D3F-607C469540EB}"/>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DCFA0F28-247A-471D-978B-BB707E87C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43D13-D0F7-4DBB-A892-EF9A4A2BEF30}"/>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74066924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1B50-AE86-4B4F-A416-BC0BC39314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2CFFFD-0B39-45F0-B8C9-56B18C3E62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388ED7-8114-4B0D-82E9-FBC7D2EAE691}"/>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5A762FB2-405A-4E75-BDD7-3D9392C59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2BFD6-A955-4FC2-8472-0D84C440CA2B}"/>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1163307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AC08-5E95-406E-BEEB-CDE3633A4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3ACD25-C1EF-4AC2-BAD2-3EC0D93DCF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9076A1-CD18-4A66-9671-9BB1B2E997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E59287-0468-4EB7-9C7A-54BFF78B0B3A}"/>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6" name="Footer Placeholder 5">
            <a:extLst>
              <a:ext uri="{FF2B5EF4-FFF2-40B4-BE49-F238E27FC236}">
                <a16:creationId xmlns:a16="http://schemas.microsoft.com/office/drawing/2014/main" id="{A672057F-71DB-4529-9212-F248F6D72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D58DE-AC03-4D18-A5D7-FDAF44674EF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12446625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EEB8-996C-40B9-BA45-7A352B5DCD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66F35E-A993-4F3F-80A5-7676AB73B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138338-94B4-4D7D-8398-BB37E89778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4187DE-4170-423A-A9C2-B31575AB0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37C35-F662-4EB0-80C1-AA917B421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C53E27-B3A9-4DE3-8314-91D049BB0F5F}"/>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8" name="Footer Placeholder 7">
            <a:extLst>
              <a:ext uri="{FF2B5EF4-FFF2-40B4-BE49-F238E27FC236}">
                <a16:creationId xmlns:a16="http://schemas.microsoft.com/office/drawing/2014/main" id="{2EC87574-30E3-4049-97E7-6EA089725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766967-F1C5-4AA0-9C5A-E49332F20E68}"/>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1428892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C1FE-3432-4309-A508-46CC4D141A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A76C76-9CA6-456E-904C-24117AB7E0CD}"/>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4" name="Footer Placeholder 3">
            <a:extLst>
              <a:ext uri="{FF2B5EF4-FFF2-40B4-BE49-F238E27FC236}">
                <a16:creationId xmlns:a16="http://schemas.microsoft.com/office/drawing/2014/main" id="{6FDD044D-BF90-40BA-B647-C0056BD380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0B4BC-139F-458A-99D7-DDB52A2FEFC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83854592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CDFDD2-8F9F-44FF-A86A-135E207C6669}"/>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3" name="Footer Placeholder 2">
            <a:extLst>
              <a:ext uri="{FF2B5EF4-FFF2-40B4-BE49-F238E27FC236}">
                <a16:creationId xmlns:a16="http://schemas.microsoft.com/office/drawing/2014/main" id="{25005397-4234-4FB1-AABE-100CA4712E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3D8E90-D343-4298-9C90-C409816BB723}"/>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80690369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0B-409D-4BB1-9078-D1F8DD7E90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F6412F-A411-4B90-8EFC-BE28455242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99AADD-C741-42D7-ADEC-C6C1F71D5D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0D05F-D9B5-4B17-8579-2BBEF271D65E}"/>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6" name="Footer Placeholder 5">
            <a:extLst>
              <a:ext uri="{FF2B5EF4-FFF2-40B4-BE49-F238E27FC236}">
                <a16:creationId xmlns:a16="http://schemas.microsoft.com/office/drawing/2014/main" id="{31FBF916-22CE-4E7B-8489-90A574D5D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7610D-6127-44C5-98D9-BBD83E74B43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73753849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D546-08AE-4843-9D88-7C3E6C7B25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03E28-9C03-4928-8E66-4FF6E03599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30747E-1B2B-4662-AF76-03E601DA96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B35408-255B-40FA-8F6A-A35AD80FC242}"/>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6" name="Footer Placeholder 5">
            <a:extLst>
              <a:ext uri="{FF2B5EF4-FFF2-40B4-BE49-F238E27FC236}">
                <a16:creationId xmlns:a16="http://schemas.microsoft.com/office/drawing/2014/main" id="{AA52875D-B9E2-49D1-9872-031A0714B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5C254-2C58-45D3-AB2F-3FA4B52805B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0083995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2917-E101-4A05-87C4-7122966FC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404B6-0FC5-4C06-B7EC-22519C2C9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B4D5B-FEBF-40B7-AA58-864A6999104B}"/>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187C00B4-06EA-49E1-B723-142DFFC42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FD1FF0-58BD-4E7C-A731-59A4D228A9D7}"/>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51219849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6CBD2-AC7C-4E21-AE61-F5E1926652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79B913-BCE2-4260-B5F8-4D4728D228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C3225-ECF5-4375-BCCF-B3F72B5EB438}"/>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A47BD092-32A7-4F7A-86BD-C7D96751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F97BE-10ED-4554-A3E4-3F03F54FB4A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185691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642B06-095F-4C1A-BF4C-105CFB9E310F}"/>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F9EBEEFA-35CB-4A80-AC4A-54305439A770}"/>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65F6AF-5D24-43B3-9079-C67B7F41E47F}"/>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66ECCEEC-5B43-4308-B195-E7782C840F6E}" type="datetime1">
              <a:rPr lang="en-GB"/>
              <a:pPr lvl="0"/>
              <a:t>27/03/2022</a:t>
            </a:fld>
            <a:endParaRPr lang="en-GB"/>
          </a:p>
        </p:txBody>
      </p:sp>
      <p:sp>
        <p:nvSpPr>
          <p:cNvPr id="5" name="Footer Placeholder 4">
            <a:extLst>
              <a:ext uri="{FF2B5EF4-FFF2-40B4-BE49-F238E27FC236}">
                <a16:creationId xmlns:a16="http://schemas.microsoft.com/office/drawing/2014/main" id="{8B6FD98C-D475-4E18-9337-BDC141806C4F}"/>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D636A209-E2AA-40C9-8ACB-EED8E2A5359A}"/>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29692900-2A41-44A0-8C9B-0B2736E951C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EE9137-B69B-4500-A589-4CF653A0AA8F}"/>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EE041FC9-1E0D-4044-9E27-C48FADB5493A}"/>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8A5E51-B383-442B-A404-18B4D8BB6454}"/>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0C43B84D-4CB0-4D30-B712-85B95166BE95}" type="datetime1">
              <a:rPr lang="en-US"/>
              <a:pPr lvl="0"/>
              <a:t>3/27/2022</a:t>
            </a:fld>
            <a:endParaRPr lang="en-US"/>
          </a:p>
        </p:txBody>
      </p:sp>
      <p:sp>
        <p:nvSpPr>
          <p:cNvPr id="5" name="Footer Placeholder 4">
            <a:extLst>
              <a:ext uri="{FF2B5EF4-FFF2-40B4-BE49-F238E27FC236}">
                <a16:creationId xmlns:a16="http://schemas.microsoft.com/office/drawing/2014/main" id="{BBE1547E-B006-4D51-AE28-E1DF914ACB12}"/>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7A0DD7C3-7E77-4F8F-9974-A87529C15CA7}"/>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4C788BC7-5DF8-4F15-AD88-D6DE218F37E0}" type="slidenum">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3/27/2022</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327503037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1799206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2" Type="http://schemas.openxmlformats.org/officeDocument/2006/relationships/hyperlink" Target="https://doi.org/10.1016/j.jradnu.2017.10.003" TargetMode="Externa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5FF0-B349-42A9-AAD1-36A04734CEE2}"/>
              </a:ext>
            </a:extLst>
          </p:cNvPr>
          <p:cNvSpPr txBox="1">
            <a:spLocks noGrp="1"/>
          </p:cNvSpPr>
          <p:nvPr>
            <p:ph type="title"/>
          </p:nvPr>
        </p:nvSpPr>
        <p:spPr/>
        <p:txBody>
          <a:bodyPr/>
          <a:lstStyle/>
          <a:p>
            <a:pPr lvl="0"/>
            <a:r>
              <a:rPr lang="en-GB" sz="2800">
                <a:latin typeface="Arial" pitchFamily="34"/>
                <a:cs typeface="Arial" pitchFamily="34"/>
              </a:rPr>
              <a:t>Certificate of higher education skills for the workplace</a:t>
            </a:r>
            <a:br>
              <a:rPr lang="en-GB" sz="2800">
                <a:latin typeface="Arial" pitchFamily="34"/>
                <a:cs typeface="Arial" pitchFamily="34"/>
              </a:rPr>
            </a:br>
            <a:endParaRPr lang="en-GB" sz="2800">
              <a:latin typeface="Arial" pitchFamily="34"/>
              <a:cs typeface="Arial" pitchFamily="34"/>
            </a:endParaRPr>
          </a:p>
        </p:txBody>
      </p:sp>
      <p:sp>
        <p:nvSpPr>
          <p:cNvPr id="3" name="Content Placeholder 2">
            <a:extLst>
              <a:ext uri="{FF2B5EF4-FFF2-40B4-BE49-F238E27FC236}">
                <a16:creationId xmlns:a16="http://schemas.microsoft.com/office/drawing/2014/main" id="{2EB2DD3D-6C4F-4814-BEB7-883B371A8B0C}"/>
              </a:ext>
            </a:extLst>
          </p:cNvPr>
          <p:cNvSpPr txBox="1">
            <a:spLocks noGrp="1"/>
          </p:cNvSpPr>
          <p:nvPr>
            <p:ph idx="1"/>
          </p:nvPr>
        </p:nvSpPr>
        <p:spPr/>
        <p:txBody>
          <a:bodyPr/>
          <a:lstStyle/>
          <a:p>
            <a:pPr marL="0" lvl="0" indent="0">
              <a:buNone/>
            </a:pPr>
            <a:r>
              <a:rPr lang="en-GB" sz="1600">
                <a:latin typeface="Arial" pitchFamily="34"/>
                <a:cs typeface="Arial" pitchFamily="34"/>
              </a:rPr>
              <a:t>Student name:    student number:   lecturer:         Date:            Module code:     Assignment Title:</a:t>
            </a:r>
          </a:p>
          <a:p>
            <a:pPr marL="0" lvl="0" indent="0">
              <a:buNone/>
            </a:pPr>
            <a:endParaRPr lang="en-GB" sz="1600">
              <a:latin typeface="Arial" pitchFamily="34"/>
              <a:cs typeface="Arial" pitchFamily="34"/>
            </a:endParaRPr>
          </a:p>
          <a:p>
            <a:pPr marL="0" lvl="0" indent="0">
              <a:buNone/>
            </a:pPr>
            <a:r>
              <a:rPr lang="en-GB" sz="1600">
                <a:latin typeface="Arial" pitchFamily="34"/>
                <a:cs typeface="Arial" pitchFamily="34"/>
              </a:rPr>
              <a:t>Atikur Rahman     2030020             Dale Clark     27/03/22       BMSW4002     Presentation- Strategies </a:t>
            </a:r>
          </a:p>
          <a:p>
            <a:pPr marL="0" lvl="0" indent="0">
              <a:buNone/>
            </a:pPr>
            <a:r>
              <a:rPr lang="en-GB" sz="1600">
                <a:latin typeface="Arial" pitchFamily="34"/>
                <a:cs typeface="Arial" pitchFamily="34"/>
              </a:rPr>
              <a:t>Joan Hird              2028356                                                                                for effective </a:t>
            </a:r>
          </a:p>
          <a:p>
            <a:pPr marL="0" lvl="0" indent="0">
              <a:buNone/>
            </a:pPr>
            <a:r>
              <a:rPr lang="en-GB" sz="1600">
                <a:latin typeface="Arial" pitchFamily="34"/>
                <a:cs typeface="Arial" pitchFamily="34"/>
              </a:rPr>
              <a:t>Romeo Hanley     1914399                                                                                 communication in a </a:t>
            </a:r>
          </a:p>
          <a:p>
            <a:pPr marL="0" lvl="0" indent="0">
              <a:buNone/>
            </a:pPr>
            <a:r>
              <a:rPr lang="en-GB" sz="1600">
                <a:latin typeface="Arial" pitchFamily="34"/>
                <a:cs typeface="Arial" pitchFamily="34"/>
              </a:rPr>
              <a:t>                                                                                                                            Business Setting</a:t>
            </a:r>
          </a:p>
          <a:p>
            <a:pPr marL="0" lvl="0" indent="0">
              <a:buNone/>
            </a:pPr>
            <a:r>
              <a:rPr lang="en-GB" sz="1800">
                <a:latin typeface="Arial" pitchFamily="34"/>
                <a:cs typeface="Arial" pitchFamily="34"/>
              </a:rPr>
              <a:t>    </a:t>
            </a:r>
          </a:p>
          <a:p>
            <a:pPr marL="0" lvl="0" indent="0">
              <a:buNone/>
            </a:pPr>
            <a:endParaRPr lang="en-GB" sz="1800">
              <a:latin typeface="Arial" pitchFamily="34"/>
              <a:cs typeface="Arial" pitchFamily="34"/>
            </a:endParaRPr>
          </a:p>
          <a:p>
            <a:pPr marL="0" lvl="0" indent="0">
              <a:buNone/>
            </a:pPr>
            <a:endParaRPr lang="en-GB" sz="1800">
              <a:latin typeface="Arial" pitchFamily="34"/>
              <a:cs typeface="Arial" pitchFamily="34"/>
            </a:endParaRPr>
          </a:p>
          <a:p>
            <a:pPr marL="0" lvl="0" indent="0">
              <a:buNone/>
            </a:pPr>
            <a:endParaRPr lang="en-GB" sz="1800">
              <a:latin typeface="Arial" pitchFamily="34"/>
              <a:cs typeface="Arial" pitchFamily="34"/>
            </a:endParaRPr>
          </a:p>
          <a:p>
            <a:pPr marL="0" lvl="0" indent="0">
              <a:buNone/>
            </a:pPr>
            <a:endParaRPr lang="en-GB" sz="1800">
              <a:latin typeface="Arial" pitchFamily="34"/>
              <a:cs typeface="Arial" pitchFamily="34"/>
            </a:endParaRPr>
          </a:p>
          <a:p>
            <a:pPr marL="0" lvl="0" indent="0">
              <a:buNone/>
            </a:pPr>
            <a:r>
              <a:rPr lang="en-GB" sz="1400">
                <a:latin typeface="Arial" pitchFamily="34"/>
                <a:cs typeface="Arial" pitchFamily="34"/>
              </a:rPr>
              <a:t>Created by a.r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0CD2-3EB6-4DAA-91A8-6E648F25B140}"/>
              </a:ext>
            </a:extLst>
          </p:cNvPr>
          <p:cNvSpPr txBox="1">
            <a:spLocks noGrp="1"/>
          </p:cNvSpPr>
          <p:nvPr>
            <p:ph type="title"/>
          </p:nvPr>
        </p:nvSpPr>
        <p:spPr>
          <a:xfrm>
            <a:off x="838203" y="-1495172"/>
            <a:ext cx="10515600" cy="605479"/>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3B90BD24-0905-4660-8578-64754B4C7DA6}"/>
              </a:ext>
            </a:extLst>
          </p:cNvPr>
          <p:cNvSpPr txBox="1">
            <a:spLocks noGrp="1"/>
          </p:cNvSpPr>
          <p:nvPr>
            <p:ph idx="1"/>
          </p:nvPr>
        </p:nvSpPr>
        <p:spPr>
          <a:xfrm>
            <a:off x="111209" y="0"/>
            <a:ext cx="12080787" cy="6697358"/>
          </a:xfrm>
        </p:spPr>
        <p:txBody>
          <a:bodyPr/>
          <a:lstStyle/>
          <a:p>
            <a:pPr lvl="0">
              <a:lnSpc>
                <a:spcPct val="80000"/>
              </a:lnSpc>
            </a:pPr>
            <a:r>
              <a:rPr lang="en-GB" sz="3200"/>
              <a:t>INTRODUCATION</a:t>
            </a:r>
          </a:p>
          <a:p>
            <a:pPr marL="0" lvl="0" indent="0">
              <a:lnSpc>
                <a:spcPct val="80000"/>
              </a:lnSpc>
              <a:buNone/>
            </a:pPr>
            <a:endParaRPr lang="en-GB" sz="3200"/>
          </a:p>
          <a:p>
            <a:pPr marL="0" lvl="0" indent="0">
              <a:lnSpc>
                <a:spcPct val="80000"/>
              </a:lnSpc>
              <a:buNone/>
            </a:pPr>
            <a:r>
              <a:rPr lang="en-GB" sz="3200"/>
              <a:t> </a:t>
            </a:r>
          </a:p>
          <a:p>
            <a:pPr lvl="0">
              <a:lnSpc>
                <a:spcPct val="80000"/>
              </a:lnSpc>
            </a:pPr>
            <a:r>
              <a:rPr lang="en-GB">
                <a:latin typeface="Arial" pitchFamily="34"/>
                <a:cs typeface="Arial" pitchFamily="34"/>
              </a:rPr>
              <a:t>The benefits of effective communication on organization process</a:t>
            </a:r>
          </a:p>
          <a:p>
            <a:pPr marL="0" lvl="0" indent="0">
              <a:lnSpc>
                <a:spcPct val="80000"/>
              </a:lnSpc>
              <a:buNone/>
            </a:pPr>
            <a:endParaRPr lang="en-GB">
              <a:latin typeface="Arial" pitchFamily="34"/>
              <a:cs typeface="Arial" pitchFamily="34"/>
            </a:endParaRPr>
          </a:p>
          <a:p>
            <a:pPr lvl="0">
              <a:lnSpc>
                <a:spcPct val="80000"/>
              </a:lnSpc>
            </a:pPr>
            <a:r>
              <a:rPr lang="en-GB">
                <a:latin typeface="Arial" pitchFamily="34"/>
                <a:cs typeface="Arial" pitchFamily="34"/>
              </a:rPr>
              <a:t>Use of theories relating to models of communication</a:t>
            </a:r>
          </a:p>
          <a:p>
            <a:pPr lvl="0">
              <a:lnSpc>
                <a:spcPct val="80000"/>
              </a:lnSpc>
            </a:pPr>
            <a:endParaRPr lang="en-GB">
              <a:latin typeface="Arial" pitchFamily="34"/>
              <a:cs typeface="Arial" pitchFamily="34"/>
            </a:endParaRPr>
          </a:p>
          <a:p>
            <a:pPr lvl="0">
              <a:lnSpc>
                <a:spcPct val="80000"/>
              </a:lnSpc>
            </a:pPr>
            <a:r>
              <a:rPr lang="en-GB">
                <a:latin typeface="Arial" pitchFamily="34"/>
                <a:cs typeface="Arial" pitchFamily="34"/>
              </a:rPr>
              <a:t>Types of barriers that prevent effective communication between an organization and external stakeholders</a:t>
            </a:r>
          </a:p>
          <a:p>
            <a:pPr marL="0" lvl="0" indent="0">
              <a:lnSpc>
                <a:spcPct val="80000"/>
              </a:lnSpc>
              <a:buNone/>
            </a:pPr>
            <a:endParaRPr lang="en-GB">
              <a:latin typeface="Arial" pitchFamily="34"/>
              <a:cs typeface="Arial" pitchFamily="34"/>
            </a:endParaRPr>
          </a:p>
          <a:p>
            <a:pPr lvl="0">
              <a:lnSpc>
                <a:spcPct val="80000"/>
              </a:lnSpc>
            </a:pPr>
            <a:r>
              <a:rPr lang="en-GB">
                <a:latin typeface="Arial" pitchFamily="34"/>
                <a:cs typeface="Arial" pitchFamily="34"/>
              </a:rPr>
              <a:t>The channel of communication used by the organization and the channel that can be used to improve communication                                                                                                            </a:t>
            </a:r>
          </a:p>
          <a:p>
            <a:pPr marL="0" lvl="0" indent="0">
              <a:lnSpc>
                <a:spcPct val="80000"/>
              </a:lnSpc>
              <a:buNone/>
            </a:pPr>
            <a:r>
              <a:rPr lang="en-GB" sz="1600">
                <a:latin typeface="Arial" pitchFamily="34"/>
                <a:cs typeface="Arial" pitchFamily="34"/>
              </a:rPr>
              <a:t>Created by a.r</a:t>
            </a:r>
          </a:p>
          <a:p>
            <a:pPr lvl="0"/>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6E844-7118-4849-8EFC-FB0BC2275802}"/>
              </a:ext>
            </a:extLst>
          </p:cNvPr>
          <p:cNvSpPr txBox="1">
            <a:spLocks noGrp="1"/>
          </p:cNvSpPr>
          <p:nvPr>
            <p:ph type="title"/>
          </p:nvPr>
        </p:nvSpPr>
        <p:spPr>
          <a:xfrm>
            <a:off x="838203" y="433132"/>
            <a:ext cx="10515600" cy="1269580"/>
          </a:xfrm>
        </p:spPr>
        <p:txBody>
          <a:bodyPr/>
          <a:lstStyle/>
          <a:p>
            <a:pPr lvl="0"/>
            <a:r>
              <a:rPr lang="en-GB" sz="2800">
                <a:latin typeface="Arial" pitchFamily="34"/>
                <a:cs typeface="Arial" pitchFamily="34"/>
              </a:rPr>
              <a:t>Mid Cheshire hospital trust effective communication</a:t>
            </a:r>
            <a:br>
              <a:rPr lang="en-GB">
                <a:latin typeface="Arial" pitchFamily="34"/>
                <a:cs typeface="Arial" pitchFamily="34"/>
              </a:rPr>
            </a:br>
            <a:endParaRPr lang="en-GB"/>
          </a:p>
        </p:txBody>
      </p:sp>
      <p:sp>
        <p:nvSpPr>
          <p:cNvPr id="3" name="Content Placeholder 2">
            <a:extLst>
              <a:ext uri="{FF2B5EF4-FFF2-40B4-BE49-F238E27FC236}">
                <a16:creationId xmlns:a16="http://schemas.microsoft.com/office/drawing/2014/main" id="{D162BC6C-EF7C-4A3B-8786-B4488548E110}"/>
              </a:ext>
            </a:extLst>
          </p:cNvPr>
          <p:cNvSpPr txBox="1">
            <a:spLocks noGrp="1"/>
          </p:cNvSpPr>
          <p:nvPr>
            <p:ph idx="1"/>
          </p:nvPr>
        </p:nvSpPr>
        <p:spPr/>
        <p:txBody>
          <a:bodyPr/>
          <a:lstStyle/>
          <a:p>
            <a:pPr lvl="0"/>
            <a:endParaRPr lang="en-GB"/>
          </a:p>
          <a:p>
            <a:pPr lvl="0"/>
            <a:endParaRPr lang="en-GB"/>
          </a:p>
          <a:p>
            <a:pPr lvl="0"/>
            <a:endParaRPr lang="en-GB"/>
          </a:p>
          <a:p>
            <a:pPr lvl="0"/>
            <a:endParaRPr lang="en-GB"/>
          </a:p>
          <a:p>
            <a:pPr lvl="0"/>
            <a:endParaRPr lang="en-GB"/>
          </a:p>
          <a:p>
            <a:pPr lvl="0"/>
            <a:endParaRPr lang="en-GB"/>
          </a:p>
          <a:p>
            <a:pPr lvl="0"/>
            <a:endParaRPr lang="en-GB"/>
          </a:p>
          <a:p>
            <a:pPr lvl="0"/>
            <a:r>
              <a:rPr lang="en-GB" sz="1600">
                <a:latin typeface="Arial" pitchFamily="34"/>
                <a:cs typeface="Arial" pitchFamily="34"/>
              </a:rPr>
              <a:t>Created by a.r</a:t>
            </a:r>
          </a:p>
        </p:txBody>
      </p:sp>
      <p:pic>
        <p:nvPicPr>
          <p:cNvPr id="4" name="Picture 7">
            <a:extLst>
              <a:ext uri="{FF2B5EF4-FFF2-40B4-BE49-F238E27FC236}">
                <a16:creationId xmlns:a16="http://schemas.microsoft.com/office/drawing/2014/main" id="{902A7630-5D77-417F-A577-D7AF3114CA4B}"/>
              </a:ext>
            </a:extLst>
          </p:cNvPr>
          <p:cNvPicPr>
            <a:picLocks noChangeAspect="1"/>
          </p:cNvPicPr>
          <p:nvPr/>
        </p:nvPicPr>
        <p:blipFill>
          <a:blip r:embed="rId3"/>
          <a:stretch>
            <a:fillRect/>
          </a:stretch>
        </p:blipFill>
        <p:spPr>
          <a:xfrm>
            <a:off x="4667253" y="2962271"/>
            <a:ext cx="5252606" cy="2066928"/>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26F9B15-90F5-4C7C-831E-CD0D9987E75E}"/>
              </a:ext>
            </a:extLst>
          </p:cNvPr>
          <p:cNvSpPr txBox="1">
            <a:spLocks noGrp="1"/>
          </p:cNvSpPr>
          <p:nvPr>
            <p:ph idx="1"/>
          </p:nvPr>
        </p:nvSpPr>
        <p:spPr/>
        <p:txBody>
          <a:bodyPr/>
          <a:lstStyle/>
          <a:p>
            <a:pPr lvl="0"/>
            <a:endParaRPr lang="en-GB">
              <a:cs typeface="Calibri"/>
            </a:endParaRPr>
          </a:p>
          <a:p>
            <a:pPr marL="0" lvl="0" indent="0" algn="ctr">
              <a:buNone/>
            </a:pPr>
            <a:r>
              <a:rPr lang="en-GB" sz="4000">
                <a:cs typeface="Calibri"/>
              </a:rPr>
              <a:t>"Tain't what you do it's the way that  you do it" </a:t>
            </a:r>
          </a:p>
          <a:p>
            <a:pPr marL="0" lvl="0" indent="0" algn="ctr">
              <a:buNone/>
            </a:pPr>
            <a:endParaRPr lang="en-GB" sz="4000">
              <a:cs typeface="Calibri"/>
            </a:endParaRPr>
          </a:p>
          <a:p>
            <a:pPr marL="0" lvl="0" indent="0" algn="ctr">
              <a:buNone/>
            </a:pPr>
            <a:endParaRPr lang="en-GB" sz="2400">
              <a:cs typeface="Calibri"/>
            </a:endParaRPr>
          </a:p>
          <a:p>
            <a:pPr marL="0" lvl="0" indent="0" algn="ctr">
              <a:buNone/>
            </a:pPr>
            <a:endParaRPr lang="en-GB" sz="2400">
              <a:cs typeface="Calibri"/>
            </a:endParaRPr>
          </a:p>
          <a:p>
            <a:pPr lvl="0" algn="ctr">
              <a:buNone/>
            </a:pPr>
            <a:r>
              <a:rPr lang="en-GB" sz="2000">
                <a:cs typeface="Calibri"/>
              </a:rPr>
              <a:t>A Song  By Jazzy musicians Melvin "sy" Oliver and James "Trummy" Young  (1939)</a:t>
            </a:r>
          </a:p>
          <a:p>
            <a:pPr marL="0" lvl="0" indent="0" algn="ctr">
              <a:buNone/>
            </a:pPr>
            <a:endParaRPr lang="en-GB" sz="4000">
              <a:cs typeface="Calibri"/>
            </a:endParaRPr>
          </a:p>
        </p:txBody>
      </p:sp>
      <p:sp>
        <p:nvSpPr>
          <p:cNvPr id="3" name="TextBox 1">
            <a:extLst>
              <a:ext uri="{FF2B5EF4-FFF2-40B4-BE49-F238E27FC236}">
                <a16:creationId xmlns:a16="http://schemas.microsoft.com/office/drawing/2014/main" id="{12F45C72-B887-4706-8818-5E4062DB3131}"/>
              </a:ext>
            </a:extLst>
          </p:cNvPr>
          <p:cNvSpPr txBox="1"/>
          <p:nvPr/>
        </p:nvSpPr>
        <p:spPr>
          <a:xfrm>
            <a:off x="9519507" y="6056025"/>
            <a:ext cx="157321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B90DA-4C88-4B79-9668-7E587D591BE6}"/>
              </a:ext>
            </a:extLst>
          </p:cNvPr>
          <p:cNvSpPr txBox="1">
            <a:spLocks noGrp="1"/>
          </p:cNvSpPr>
          <p:nvPr>
            <p:ph type="ctrTitle"/>
          </p:nvPr>
        </p:nvSpPr>
        <p:spPr>
          <a:xfrm>
            <a:off x="2509342" y="1122361"/>
            <a:ext cx="6979715" cy="523256"/>
          </a:xfrm>
        </p:spPr>
        <p:txBody>
          <a:bodyPr/>
          <a:lstStyle/>
          <a:p>
            <a:pPr lvl="0"/>
            <a:r>
              <a:rPr lang="en-GB" sz="2200" b="1">
                <a:cs typeface="Calibri Light"/>
              </a:rPr>
              <a:t>Objectives and Benefits of a good Hospital  Communication</a:t>
            </a:r>
          </a:p>
        </p:txBody>
      </p:sp>
      <p:sp>
        <p:nvSpPr>
          <p:cNvPr id="3" name="Subtitle 2">
            <a:extLst>
              <a:ext uri="{FF2B5EF4-FFF2-40B4-BE49-F238E27FC236}">
                <a16:creationId xmlns:a16="http://schemas.microsoft.com/office/drawing/2014/main" id="{8B22E6A4-F0A2-47C7-AA29-54592BBD8E0F}"/>
              </a:ext>
            </a:extLst>
          </p:cNvPr>
          <p:cNvSpPr txBox="1">
            <a:spLocks noGrp="1"/>
          </p:cNvSpPr>
          <p:nvPr>
            <p:ph type="subTitle" idx="1"/>
          </p:nvPr>
        </p:nvSpPr>
        <p:spPr>
          <a:xfrm>
            <a:off x="1178945" y="1718605"/>
            <a:ext cx="9374035" cy="3625458"/>
          </a:xfrm>
        </p:spPr>
        <p:txBody>
          <a:bodyPr/>
          <a:lstStyle/>
          <a:p>
            <a:pPr lvl="0">
              <a:lnSpc>
                <a:spcPct val="70000"/>
              </a:lnSpc>
            </a:pPr>
            <a:r>
              <a:rPr lang="en-GB" sz="2200" b="1">
                <a:cs typeface="Calibri"/>
              </a:rPr>
              <a:t>Importance of effective communication</a:t>
            </a:r>
          </a:p>
          <a:p>
            <a:pPr marL="342900" lvl="0" indent="-342900">
              <a:lnSpc>
                <a:spcPct val="70000"/>
              </a:lnSpc>
              <a:buFont typeface="Wingdings" pitchFamily="34"/>
              <a:buChar char="Ø"/>
            </a:pPr>
            <a:endParaRPr lang="en-GB" sz="2200">
              <a:cs typeface="Calibri"/>
            </a:endParaRPr>
          </a:p>
          <a:p>
            <a:pPr marL="342900" lvl="0" indent="-342900">
              <a:lnSpc>
                <a:spcPct val="70000"/>
              </a:lnSpc>
              <a:buFont typeface="Wingdings" pitchFamily="34"/>
              <a:buChar char="Ø"/>
            </a:pPr>
            <a:r>
              <a:rPr lang="en-GB" sz="2200">
                <a:cs typeface="Calibri"/>
              </a:rPr>
              <a:t>Enable decisions to be taken</a:t>
            </a:r>
            <a:endParaRPr lang="en-GB" sz="2200"/>
          </a:p>
          <a:p>
            <a:pPr marL="342900" lvl="0" indent="-342900">
              <a:lnSpc>
                <a:spcPct val="70000"/>
              </a:lnSpc>
              <a:buFont typeface="Wingdings" pitchFamily="34"/>
              <a:buChar char="Ø"/>
            </a:pPr>
            <a:r>
              <a:rPr lang="en-GB" sz="2200">
                <a:cs typeface="Calibri"/>
              </a:rPr>
              <a:t>Issue instructions to its staff</a:t>
            </a:r>
            <a:endParaRPr lang="en-GB" sz="2200"/>
          </a:p>
          <a:p>
            <a:pPr marL="342900" lvl="0" indent="-342900">
              <a:lnSpc>
                <a:spcPct val="70000"/>
              </a:lnSpc>
              <a:buFont typeface="Wingdings" pitchFamily="34"/>
              <a:buChar char="Ø"/>
            </a:pPr>
            <a:r>
              <a:rPr lang="en-GB" sz="2200">
                <a:cs typeface="Calibri"/>
              </a:rPr>
              <a:t>Enable people on the same level to communicate</a:t>
            </a:r>
          </a:p>
          <a:p>
            <a:pPr marL="342900" lvl="0" indent="-342900">
              <a:lnSpc>
                <a:spcPct val="70000"/>
              </a:lnSpc>
              <a:buFont typeface="Wingdings" pitchFamily="34"/>
              <a:buChar char="Ø"/>
            </a:pPr>
            <a:r>
              <a:rPr lang="en-GB" sz="2200">
                <a:cs typeface="Calibri"/>
              </a:rPr>
              <a:t>Communicate externally I.e. banks, suppliers</a:t>
            </a:r>
          </a:p>
          <a:p>
            <a:pPr marL="342900" lvl="0" indent="-342900">
              <a:lnSpc>
                <a:spcPct val="70000"/>
              </a:lnSpc>
              <a:buFont typeface="Wingdings" pitchFamily="34"/>
              <a:buChar char="Ø"/>
            </a:pPr>
            <a:r>
              <a:rPr lang="en-GB" sz="2200">
                <a:cs typeface="Calibri"/>
              </a:rPr>
              <a:t>Staff updated and informed regarding working conditions</a:t>
            </a:r>
          </a:p>
          <a:p>
            <a:pPr lvl="0">
              <a:lnSpc>
                <a:spcPct val="70000"/>
              </a:lnSpc>
            </a:pPr>
            <a:endParaRPr lang="en-GB" sz="2200">
              <a:cs typeface="Calibri"/>
            </a:endParaRPr>
          </a:p>
          <a:p>
            <a:pPr marL="342900" lvl="0" indent="-342900">
              <a:lnSpc>
                <a:spcPct val="70000"/>
              </a:lnSpc>
              <a:buFont typeface="Wingdings" pitchFamily="34"/>
              <a:buChar char="Ø"/>
            </a:pPr>
            <a:r>
              <a:rPr lang="en-GB" sz="2200">
                <a:cs typeface="Calibri"/>
              </a:rPr>
              <a:t>Effective communication  then, is vastly important to the trust if it is to achieve it's objectives</a:t>
            </a:r>
          </a:p>
        </p:txBody>
      </p:sp>
      <p:sp>
        <p:nvSpPr>
          <p:cNvPr id="4" name="TextBox 3">
            <a:extLst>
              <a:ext uri="{FF2B5EF4-FFF2-40B4-BE49-F238E27FC236}">
                <a16:creationId xmlns:a16="http://schemas.microsoft.com/office/drawing/2014/main" id="{4300A7E9-7D58-4613-9114-F983ACFE7115}"/>
              </a:ext>
            </a:extLst>
          </p:cNvPr>
          <p:cNvSpPr txBox="1"/>
          <p:nvPr/>
        </p:nvSpPr>
        <p:spPr>
          <a:xfrm>
            <a:off x="8264767" y="5744306"/>
            <a:ext cx="169984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8F1FC-C2FA-4ED0-9A8F-11737736770D}"/>
              </a:ext>
            </a:extLst>
          </p:cNvPr>
          <p:cNvSpPr txBox="1">
            <a:spLocks noGrp="1"/>
          </p:cNvSpPr>
          <p:nvPr>
            <p:ph type="title"/>
          </p:nvPr>
        </p:nvSpPr>
        <p:spPr/>
        <p:txBody>
          <a:bodyPr/>
          <a:lstStyle/>
          <a:p>
            <a:pPr lvl="0"/>
            <a:r>
              <a:rPr lang="en-GB">
                <a:cs typeface="Calibri Light"/>
              </a:rPr>
              <a:t>Types of Communication</a:t>
            </a:r>
            <a:endParaRPr lang="en-GB"/>
          </a:p>
        </p:txBody>
      </p:sp>
      <p:sp>
        <p:nvSpPr>
          <p:cNvPr id="3" name="Content Placeholder 2">
            <a:extLst>
              <a:ext uri="{FF2B5EF4-FFF2-40B4-BE49-F238E27FC236}">
                <a16:creationId xmlns:a16="http://schemas.microsoft.com/office/drawing/2014/main" id="{B770B20B-410D-456D-8F10-5686A8EC6BB1}"/>
              </a:ext>
            </a:extLst>
          </p:cNvPr>
          <p:cNvSpPr txBox="1">
            <a:spLocks noGrp="1"/>
          </p:cNvSpPr>
          <p:nvPr>
            <p:ph idx="1"/>
          </p:nvPr>
        </p:nvSpPr>
        <p:spPr/>
        <p:txBody>
          <a:bodyPr/>
          <a:lstStyle/>
          <a:p>
            <a:pPr lvl="0">
              <a:buFont typeface="Wingdings" pitchFamily="34"/>
              <a:buChar char="§"/>
            </a:pPr>
            <a:r>
              <a:rPr lang="en-GB">
                <a:cs typeface="Calibri"/>
              </a:rPr>
              <a:t>Oral (face to face communication)</a:t>
            </a:r>
          </a:p>
          <a:p>
            <a:pPr lvl="0">
              <a:buFont typeface="Wingdings" pitchFamily="34"/>
              <a:buChar char="§"/>
            </a:pPr>
            <a:r>
              <a:rPr lang="en-GB">
                <a:cs typeface="Calibri"/>
              </a:rPr>
              <a:t>Written</a:t>
            </a:r>
          </a:p>
          <a:p>
            <a:pPr lvl="0">
              <a:buFont typeface="Wingdings" pitchFamily="34"/>
              <a:buChar char="§"/>
            </a:pPr>
            <a:r>
              <a:rPr lang="en-GB">
                <a:cs typeface="Calibri"/>
              </a:rPr>
              <a:t>Body language (cultural attitudes and emotions)</a:t>
            </a:r>
          </a:p>
          <a:p>
            <a:pPr lvl="0">
              <a:buFont typeface="Wingdings" pitchFamily="34"/>
              <a:buChar char="§"/>
            </a:pPr>
            <a:r>
              <a:rPr lang="en-GB">
                <a:cs typeface="Calibri"/>
              </a:rPr>
              <a:t>Formal (following laid down policies and procedures)</a:t>
            </a:r>
          </a:p>
          <a:p>
            <a:pPr lvl="0">
              <a:buFont typeface="Wingdings" pitchFamily="34"/>
              <a:buChar char="§"/>
            </a:pPr>
            <a:r>
              <a:rPr lang="en-GB">
                <a:cs typeface="Calibri"/>
              </a:rPr>
              <a:t>Informal (telephoning or meeting someone to discuss problems as they arise)</a:t>
            </a:r>
          </a:p>
          <a:p>
            <a:pPr lvl="0">
              <a:buFont typeface="Wingdings" pitchFamily="34"/>
              <a:buChar char="§"/>
            </a:pPr>
            <a:r>
              <a:rPr lang="en-GB">
                <a:cs typeface="Calibri"/>
              </a:rPr>
              <a:t>Internal (takes place within business organisation i.e. between sales and personnel departments)</a:t>
            </a:r>
          </a:p>
          <a:p>
            <a:pPr lvl="0">
              <a:buFont typeface="Wingdings" pitchFamily="34"/>
              <a:buChar char="§"/>
            </a:pPr>
            <a:r>
              <a:rPr lang="en-GB">
                <a:cs typeface="Calibri"/>
              </a:rPr>
              <a:t>External (outside organisation I.e.  between customer and supplier)</a:t>
            </a:r>
          </a:p>
          <a:p>
            <a:pPr lvl="0">
              <a:buFont typeface="Wingdings" pitchFamily="34"/>
              <a:buChar char="§"/>
            </a:pPr>
            <a:endParaRPr lang="en-GB">
              <a:cs typeface="Calibri"/>
            </a:endParaRPr>
          </a:p>
        </p:txBody>
      </p:sp>
      <p:sp>
        <p:nvSpPr>
          <p:cNvPr id="4" name="TextBox 4">
            <a:extLst>
              <a:ext uri="{FF2B5EF4-FFF2-40B4-BE49-F238E27FC236}">
                <a16:creationId xmlns:a16="http://schemas.microsoft.com/office/drawing/2014/main" id="{840E14C8-B1F1-436B-80AC-0887F178CF0C}"/>
              </a:ext>
            </a:extLst>
          </p:cNvPr>
          <p:cNvSpPr txBox="1"/>
          <p:nvPr/>
        </p:nvSpPr>
        <p:spPr>
          <a:xfrm>
            <a:off x="7959970" y="6311902"/>
            <a:ext cx="181707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9251F-5196-472D-9227-AC08D6AC8210}"/>
              </a:ext>
            </a:extLst>
          </p:cNvPr>
          <p:cNvSpPr txBox="1">
            <a:spLocks noGrp="1"/>
          </p:cNvSpPr>
          <p:nvPr>
            <p:ph type="title"/>
          </p:nvPr>
        </p:nvSpPr>
        <p:spPr>
          <a:xfrm>
            <a:off x="1177161" y="1060960"/>
            <a:ext cx="8681542" cy="844036"/>
          </a:xfrm>
        </p:spPr>
        <p:txBody>
          <a:bodyPr anchorCtr="1"/>
          <a:lstStyle/>
          <a:p>
            <a:pPr lvl="0" algn="ctr"/>
            <a:r>
              <a:rPr lang="en-GB" sz="3600">
                <a:cs typeface="Calibri Light"/>
              </a:rPr>
              <a:t>Communication Defined (What is this?)</a:t>
            </a:r>
          </a:p>
        </p:txBody>
      </p:sp>
      <p:sp>
        <p:nvSpPr>
          <p:cNvPr id="3" name="Content Placeholder 2">
            <a:extLst>
              <a:ext uri="{FF2B5EF4-FFF2-40B4-BE49-F238E27FC236}">
                <a16:creationId xmlns:a16="http://schemas.microsoft.com/office/drawing/2014/main" id="{D96728BE-C9CC-4953-90A3-9C49EDB97127}"/>
              </a:ext>
            </a:extLst>
          </p:cNvPr>
          <p:cNvSpPr txBox="1">
            <a:spLocks noGrp="1"/>
          </p:cNvSpPr>
          <p:nvPr>
            <p:ph idx="1"/>
          </p:nvPr>
        </p:nvSpPr>
        <p:spPr>
          <a:xfrm>
            <a:off x="967599" y="2485988"/>
            <a:ext cx="9595942" cy="3274027"/>
          </a:xfrm>
        </p:spPr>
        <p:txBody>
          <a:bodyPr/>
          <a:lstStyle/>
          <a:p>
            <a:pPr lvl="0">
              <a:lnSpc>
                <a:spcPct val="80000"/>
              </a:lnSpc>
            </a:pPr>
            <a:r>
              <a:rPr lang="en-GB" sz="2400">
                <a:cs typeface="Calibri"/>
              </a:rPr>
              <a:t>The ongoing communication  challenge is that where communication is interpreted correctly as from the source to the intended. For the hospital trust. (Things can go wrong)</a:t>
            </a:r>
            <a:endParaRPr lang="en-US" sz="2400"/>
          </a:p>
          <a:p>
            <a:pPr lvl="0">
              <a:lnSpc>
                <a:spcPct val="80000"/>
              </a:lnSpc>
            </a:pPr>
            <a:r>
              <a:rPr lang="en-GB" sz="2400">
                <a:cs typeface="Calibri"/>
              </a:rPr>
              <a:t>In the Oxford English Dictionary,(2019) communication is described as '</a:t>
            </a:r>
            <a:endParaRPr lang="en-GB" sz="2400"/>
          </a:p>
          <a:p>
            <a:pPr lvl="0">
              <a:lnSpc>
                <a:spcPct val="80000"/>
              </a:lnSpc>
            </a:pPr>
            <a:r>
              <a:rPr lang="en-GB" sz="2400" b="1">
                <a:cs typeface="Calibri"/>
              </a:rPr>
              <a:t>"The transmission or exchange of information, knowledge, or ideas, by means of speech, writing, mechanical or electronic media”</a:t>
            </a:r>
            <a:r>
              <a:rPr lang="en-GB" sz="2400">
                <a:cs typeface="Calibri"/>
              </a:rPr>
              <a:t>  </a:t>
            </a:r>
          </a:p>
          <a:p>
            <a:pPr lvl="0">
              <a:lnSpc>
                <a:spcPct val="80000"/>
              </a:lnSpc>
            </a:pPr>
            <a:endParaRPr lang="en-GB" sz="2400">
              <a:cs typeface="Calibri"/>
            </a:endParaRPr>
          </a:p>
          <a:p>
            <a:pPr lvl="0">
              <a:lnSpc>
                <a:spcPct val="80000"/>
              </a:lnSpc>
            </a:pPr>
            <a:r>
              <a:rPr lang="en-GB" sz="2400">
                <a:cs typeface="Calibri"/>
              </a:rPr>
              <a:t> 3 definition of communication when it occurs: </a:t>
            </a:r>
            <a:r>
              <a:rPr lang="en-GB" sz="2400" b="1">
                <a:cs typeface="Calibri"/>
              </a:rPr>
              <a:t>verbal, nonverbal and visual</a:t>
            </a:r>
            <a:r>
              <a:rPr lang="en-GB" sz="2400">
                <a:cs typeface="Calibri"/>
              </a:rPr>
              <a:t>. </a:t>
            </a:r>
          </a:p>
          <a:p>
            <a:pPr lvl="0">
              <a:lnSpc>
                <a:spcPct val="80000"/>
              </a:lnSpc>
            </a:pPr>
            <a:endParaRPr lang="en-GB" sz="2400">
              <a:cs typeface="Calibri"/>
            </a:endParaRPr>
          </a:p>
        </p:txBody>
      </p:sp>
      <p:sp>
        <p:nvSpPr>
          <p:cNvPr id="4" name="TextBox 3">
            <a:extLst>
              <a:ext uri="{FF2B5EF4-FFF2-40B4-BE49-F238E27FC236}">
                <a16:creationId xmlns:a16="http://schemas.microsoft.com/office/drawing/2014/main" id="{0BE8289E-B34E-42F9-8850-7C5976FB4874}"/>
              </a:ext>
            </a:extLst>
          </p:cNvPr>
          <p:cNvSpPr txBox="1"/>
          <p:nvPr/>
        </p:nvSpPr>
        <p:spPr>
          <a:xfrm>
            <a:off x="7666896" y="5920154"/>
            <a:ext cx="236805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8E0BB-2D32-49DD-A2C9-615CDE947D83}"/>
              </a:ext>
            </a:extLst>
          </p:cNvPr>
          <p:cNvSpPr txBox="1">
            <a:spLocks noGrp="1"/>
          </p:cNvSpPr>
          <p:nvPr>
            <p:ph type="title"/>
          </p:nvPr>
        </p:nvSpPr>
        <p:spPr>
          <a:xfrm>
            <a:off x="1226932" y="891558"/>
            <a:ext cx="3023902" cy="1272533"/>
          </a:xfrm>
        </p:spPr>
        <p:txBody>
          <a:bodyPr anchor="b" anchorCtr="1">
            <a:noAutofit/>
          </a:bodyPr>
          <a:lstStyle/>
          <a:p>
            <a:pPr lvl="0" algn="ctr"/>
            <a:r>
              <a:rPr lang="en-US" sz="3200"/>
              <a:t>Business Communication</a:t>
            </a:r>
            <a:br>
              <a:rPr lang="en-US" sz="3200"/>
            </a:br>
            <a:r>
              <a:rPr lang="en-US" sz="3200">
                <a:cs typeface="Calibri Light"/>
              </a:rPr>
              <a:t>Channels</a:t>
            </a:r>
          </a:p>
        </p:txBody>
      </p:sp>
      <p:pic>
        <p:nvPicPr>
          <p:cNvPr id="3" name="Picture 7" descr="A picture containing text, clipart&#10;&#10;Description automatically generated">
            <a:extLst>
              <a:ext uri="{FF2B5EF4-FFF2-40B4-BE49-F238E27FC236}">
                <a16:creationId xmlns:a16="http://schemas.microsoft.com/office/drawing/2014/main" id="{09D8148C-FED0-42F5-9CEE-C03B76C008D4}"/>
              </a:ext>
            </a:extLst>
          </p:cNvPr>
          <p:cNvPicPr>
            <a:picLocks noGrp="1" noChangeAspect="1"/>
          </p:cNvPicPr>
          <p:nvPr>
            <p:ph idx="1"/>
          </p:nvPr>
        </p:nvPicPr>
        <p:blipFill>
          <a:blip r:embed="rId2"/>
          <a:stretch>
            <a:fillRect/>
          </a:stretch>
        </p:blipFill>
        <p:spPr>
          <a:xfrm>
            <a:off x="5593037" y="653558"/>
            <a:ext cx="5828257" cy="2462442"/>
          </a:xfrm>
        </p:spPr>
      </p:pic>
      <p:pic>
        <p:nvPicPr>
          <p:cNvPr id="4" name="Picture 4" descr="Graphical user interface, website&#10;&#10;Description automatically generated">
            <a:extLst>
              <a:ext uri="{FF2B5EF4-FFF2-40B4-BE49-F238E27FC236}">
                <a16:creationId xmlns:a16="http://schemas.microsoft.com/office/drawing/2014/main" id="{F4357CC0-4BC4-4B67-B732-FC9558B9EAE7}"/>
              </a:ext>
            </a:extLst>
          </p:cNvPr>
          <p:cNvPicPr>
            <a:picLocks noChangeAspect="1"/>
          </p:cNvPicPr>
          <p:nvPr/>
        </p:nvPicPr>
        <p:blipFill>
          <a:blip r:embed="rId3"/>
          <a:stretch>
            <a:fillRect/>
          </a:stretch>
        </p:blipFill>
        <p:spPr>
          <a:xfrm>
            <a:off x="679929" y="2281930"/>
            <a:ext cx="4917121" cy="4266526"/>
          </a:xfrm>
          <a:prstGeom prst="rect">
            <a:avLst/>
          </a:prstGeom>
          <a:noFill/>
          <a:ln cap="flat">
            <a:noFill/>
          </a:ln>
        </p:spPr>
      </p:pic>
      <p:sp>
        <p:nvSpPr>
          <p:cNvPr id="5" name="TextBox 7">
            <a:extLst>
              <a:ext uri="{FF2B5EF4-FFF2-40B4-BE49-F238E27FC236}">
                <a16:creationId xmlns:a16="http://schemas.microsoft.com/office/drawing/2014/main" id="{DC183B32-93E9-4A13-B0CE-0083FDEAFDC7}"/>
              </a:ext>
            </a:extLst>
          </p:cNvPr>
          <p:cNvSpPr txBox="1"/>
          <p:nvPr/>
        </p:nvSpPr>
        <p:spPr>
          <a:xfrm>
            <a:off x="6363419" y="3939061"/>
            <a:ext cx="5345500" cy="2031321"/>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Open </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Restricted </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Eletronic</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Internal  written</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External</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Spoken</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Interviews</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cs typeface="Calibri"/>
              </a:rPr>
              <a:t>Meetings (business) informal and formal</a:t>
            </a:r>
          </a:p>
          <a:p>
            <a:pPr marL="285750" marR="0" lvl="0" indent="-285750" algn="l" defTabSz="914400" rtl="0" fontAlgn="auto" hangingPunct="1">
              <a:lnSpc>
                <a:spcPct val="100000"/>
              </a:lnSpc>
              <a:spcBef>
                <a:spcPts val="0"/>
              </a:spcBef>
              <a:spcAft>
                <a:spcPts val="0"/>
              </a:spcAft>
              <a:buSzPct val="100000"/>
              <a:buFont typeface="Wingdings"/>
              <a:buChar char="§"/>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a:cs typeface="Calibri"/>
            </a:endParaRPr>
          </a:p>
        </p:txBody>
      </p:sp>
      <p:sp>
        <p:nvSpPr>
          <p:cNvPr id="6" name="TextBox 3">
            <a:extLst>
              <a:ext uri="{FF2B5EF4-FFF2-40B4-BE49-F238E27FC236}">
                <a16:creationId xmlns:a16="http://schemas.microsoft.com/office/drawing/2014/main" id="{B6D05576-3615-4122-B317-F9959BB57C1C}"/>
              </a:ext>
            </a:extLst>
          </p:cNvPr>
          <p:cNvSpPr txBox="1"/>
          <p:nvPr/>
        </p:nvSpPr>
        <p:spPr>
          <a:xfrm>
            <a:off x="8932983" y="5970391"/>
            <a:ext cx="187569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9470F-544B-4A59-97B8-8A7D083589D3}"/>
              </a:ext>
            </a:extLst>
          </p:cNvPr>
          <p:cNvSpPr txBox="1">
            <a:spLocks noGrp="1"/>
          </p:cNvSpPr>
          <p:nvPr>
            <p:ph type="title"/>
          </p:nvPr>
        </p:nvSpPr>
        <p:spPr/>
        <p:txBody>
          <a:bodyPr/>
          <a:lstStyle/>
          <a:p>
            <a:pPr lvl="0"/>
            <a:r>
              <a:rPr lang="en-GB" sz="3200">
                <a:cs typeface="Calibri Light"/>
              </a:rPr>
              <a:t>Berlo's Model of communication (1960), is suitable used in the hospital trust  at all levels but within the same teams</a:t>
            </a:r>
          </a:p>
        </p:txBody>
      </p:sp>
      <p:pic>
        <p:nvPicPr>
          <p:cNvPr id="3" name="Picture 4" descr="Graphical user interface&#10;&#10;Description automatically generated">
            <a:extLst>
              <a:ext uri="{FF2B5EF4-FFF2-40B4-BE49-F238E27FC236}">
                <a16:creationId xmlns:a16="http://schemas.microsoft.com/office/drawing/2014/main" id="{C7169801-9168-412B-BDF7-53205EEB7752}"/>
              </a:ext>
            </a:extLst>
          </p:cNvPr>
          <p:cNvPicPr>
            <a:picLocks noGrp="1" noChangeAspect="1"/>
          </p:cNvPicPr>
          <p:nvPr>
            <p:ph idx="1"/>
          </p:nvPr>
        </p:nvPicPr>
        <p:blipFill>
          <a:blip r:embed="rId3"/>
          <a:stretch>
            <a:fillRect/>
          </a:stretch>
        </p:blipFill>
        <p:spPr>
          <a:xfrm>
            <a:off x="2413540" y="1825627"/>
            <a:ext cx="7364906" cy="4351336"/>
          </a:xfrm>
        </p:spPr>
      </p:pic>
      <p:sp>
        <p:nvSpPr>
          <p:cNvPr id="4" name="TextBox 2">
            <a:extLst>
              <a:ext uri="{FF2B5EF4-FFF2-40B4-BE49-F238E27FC236}">
                <a16:creationId xmlns:a16="http://schemas.microsoft.com/office/drawing/2014/main" id="{0ABBDFE3-6B51-4F5D-AB03-3D8B90401174}"/>
              </a:ext>
            </a:extLst>
          </p:cNvPr>
          <p:cNvSpPr txBox="1"/>
          <p:nvPr/>
        </p:nvSpPr>
        <p:spPr>
          <a:xfrm>
            <a:off x="7408980" y="6096003"/>
            <a:ext cx="169984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F2656-D42A-4F3E-A5A1-236AE550065A}"/>
              </a:ext>
            </a:extLst>
          </p:cNvPr>
          <p:cNvSpPr txBox="1">
            <a:spLocks noGrp="1"/>
          </p:cNvSpPr>
          <p:nvPr>
            <p:ph type="title"/>
          </p:nvPr>
        </p:nvSpPr>
        <p:spPr/>
        <p:txBody>
          <a:bodyPr/>
          <a:lstStyle/>
          <a:p>
            <a:pPr lvl="0"/>
            <a:r>
              <a:rPr lang="en-GB">
                <a:cs typeface="Calibri Light"/>
              </a:rPr>
              <a:t>Schramms interactive model (1954) this can be used for Club member and nonverbal  staff</a:t>
            </a:r>
            <a:endParaRPr lang="en-GB"/>
          </a:p>
        </p:txBody>
      </p:sp>
      <p:sp>
        <p:nvSpPr>
          <p:cNvPr id="3" name="Content Placeholder 2">
            <a:extLst>
              <a:ext uri="{FF2B5EF4-FFF2-40B4-BE49-F238E27FC236}">
                <a16:creationId xmlns:a16="http://schemas.microsoft.com/office/drawing/2014/main" id="{2F44CFDC-AE51-4B22-B2D6-CA3F9D94027C}"/>
              </a:ext>
            </a:extLst>
          </p:cNvPr>
          <p:cNvSpPr txBox="1">
            <a:spLocks noGrp="1"/>
          </p:cNvSpPr>
          <p:nvPr>
            <p:ph idx="1"/>
          </p:nvPr>
        </p:nvSpPr>
        <p:spPr>
          <a:xfrm>
            <a:off x="838203" y="1840001"/>
            <a:ext cx="10515600" cy="4063794"/>
          </a:xfrm>
        </p:spPr>
        <p:txBody>
          <a:bodyPr/>
          <a:lstStyle/>
          <a:p>
            <a:pPr lvl="0"/>
            <a:endParaRPr lang="en-GB"/>
          </a:p>
          <a:p>
            <a:pPr lvl="0"/>
            <a:endParaRPr lang="en-GB">
              <a:cs typeface="Calibri"/>
            </a:endParaRPr>
          </a:p>
          <a:p>
            <a:pPr lvl="0"/>
            <a:endParaRPr lang="en-GB">
              <a:cs typeface="Calibri"/>
            </a:endParaRPr>
          </a:p>
          <a:p>
            <a:pPr lvl="0"/>
            <a:endParaRPr lang="en-GB">
              <a:cs typeface="Calibri"/>
            </a:endParaRPr>
          </a:p>
          <a:p>
            <a:pPr lvl="0"/>
            <a:endParaRPr lang="en-GB">
              <a:cs typeface="Calibri"/>
            </a:endParaRPr>
          </a:p>
        </p:txBody>
      </p:sp>
      <p:sp>
        <p:nvSpPr>
          <p:cNvPr id="4" name="TextBox 3">
            <a:extLst>
              <a:ext uri="{FF2B5EF4-FFF2-40B4-BE49-F238E27FC236}">
                <a16:creationId xmlns:a16="http://schemas.microsoft.com/office/drawing/2014/main" id="{618103FE-DCE8-4114-A02A-A764F81FCF54}"/>
              </a:ext>
            </a:extLst>
          </p:cNvPr>
          <p:cNvSpPr txBox="1"/>
          <p:nvPr/>
        </p:nvSpPr>
        <p:spPr>
          <a:xfrm>
            <a:off x="1374480" y="5817074"/>
            <a:ext cx="1024817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rPr>
              <a:t>www.bing.com/images/search?view=detailV2&amp;ccid=CtdyEYIT&amp;id=12495CBB1ED4AC37721FF8316671</a:t>
            </a:r>
          </a:p>
        </p:txBody>
      </p:sp>
      <p:pic>
        <p:nvPicPr>
          <p:cNvPr id="5" name="Picture 5" descr="Diagram&#10;&#10;Description automatically generated">
            <a:extLst>
              <a:ext uri="{FF2B5EF4-FFF2-40B4-BE49-F238E27FC236}">
                <a16:creationId xmlns:a16="http://schemas.microsoft.com/office/drawing/2014/main" id="{480D8247-05C5-4C61-B43C-41C1C8F79D92}"/>
              </a:ext>
            </a:extLst>
          </p:cNvPr>
          <p:cNvPicPr>
            <a:picLocks noChangeAspect="1"/>
          </p:cNvPicPr>
          <p:nvPr/>
        </p:nvPicPr>
        <p:blipFill>
          <a:blip r:embed="rId2"/>
          <a:stretch>
            <a:fillRect/>
          </a:stretch>
        </p:blipFill>
        <p:spPr>
          <a:xfrm>
            <a:off x="2823923" y="2583161"/>
            <a:ext cx="5278081" cy="2720724"/>
          </a:xfrm>
          <a:prstGeom prst="rect">
            <a:avLst/>
          </a:prstGeom>
          <a:noFill/>
          <a:ln cap="flat">
            <a:noFill/>
          </a:ln>
        </p:spPr>
      </p:pic>
      <p:sp>
        <p:nvSpPr>
          <p:cNvPr id="6" name="TextBox 5">
            <a:extLst>
              <a:ext uri="{FF2B5EF4-FFF2-40B4-BE49-F238E27FC236}">
                <a16:creationId xmlns:a16="http://schemas.microsoft.com/office/drawing/2014/main" id="{2FCCC2D0-CC89-4F55-A883-958F2ECB452F}"/>
              </a:ext>
            </a:extLst>
          </p:cNvPr>
          <p:cNvSpPr txBox="1"/>
          <p:nvPr/>
        </p:nvSpPr>
        <p:spPr>
          <a:xfrm>
            <a:off x="1963948" y="1834551"/>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Sign language</a:t>
            </a:r>
          </a:p>
        </p:txBody>
      </p:sp>
      <p:sp>
        <p:nvSpPr>
          <p:cNvPr id="7" name="TextBox 9">
            <a:extLst>
              <a:ext uri="{FF2B5EF4-FFF2-40B4-BE49-F238E27FC236}">
                <a16:creationId xmlns:a16="http://schemas.microsoft.com/office/drawing/2014/main" id="{DFE4F451-86E0-4CA4-BC0C-960DBE6F88BF}"/>
              </a:ext>
            </a:extLst>
          </p:cNvPr>
          <p:cNvSpPr txBox="1"/>
          <p:nvPr/>
        </p:nvSpPr>
        <p:spPr>
          <a:xfrm>
            <a:off x="6974055" y="5216770"/>
            <a:ext cx="159668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CDE8D-598D-4A30-8071-5ED889184EF7}"/>
              </a:ext>
            </a:extLst>
          </p:cNvPr>
          <p:cNvSpPr txBox="1">
            <a:spLocks noGrp="1"/>
          </p:cNvSpPr>
          <p:nvPr>
            <p:ph type="title"/>
          </p:nvPr>
        </p:nvSpPr>
        <p:spPr/>
        <p:txBody>
          <a:bodyPr anchorCtr="1"/>
          <a:lstStyle/>
          <a:p>
            <a:pPr lvl="0" algn="ctr"/>
            <a:r>
              <a:rPr lang="en-GB" sz="3200">
                <a:cs typeface="Calibri Light"/>
              </a:rPr>
              <a:t>This theory can be used for visual communication such as  diagrams and written poster</a:t>
            </a:r>
            <a:endParaRPr lang="en-US" sz="3200">
              <a:cs typeface="Calibri Light"/>
            </a:endParaRPr>
          </a:p>
        </p:txBody>
      </p:sp>
      <p:pic>
        <p:nvPicPr>
          <p:cNvPr id="3" name="Picture 4" descr="Diagram&#10;&#10;Description automatically generated">
            <a:extLst>
              <a:ext uri="{FF2B5EF4-FFF2-40B4-BE49-F238E27FC236}">
                <a16:creationId xmlns:a16="http://schemas.microsoft.com/office/drawing/2014/main" id="{36081380-B738-4DB7-AD8E-F1B796239670}"/>
              </a:ext>
            </a:extLst>
          </p:cNvPr>
          <p:cNvPicPr>
            <a:picLocks noGrp="1" noChangeAspect="1"/>
          </p:cNvPicPr>
          <p:nvPr>
            <p:ph idx="1"/>
          </p:nvPr>
        </p:nvPicPr>
        <p:blipFill>
          <a:blip r:embed="rId3"/>
          <a:stretch>
            <a:fillRect/>
          </a:stretch>
        </p:blipFill>
        <p:spPr>
          <a:xfrm>
            <a:off x="2957078" y="2510421"/>
            <a:ext cx="6277849" cy="2981739"/>
          </a:xfrm>
        </p:spPr>
      </p:pic>
      <p:sp>
        <p:nvSpPr>
          <p:cNvPr id="4" name="TextBox 2">
            <a:extLst>
              <a:ext uri="{FF2B5EF4-FFF2-40B4-BE49-F238E27FC236}">
                <a16:creationId xmlns:a16="http://schemas.microsoft.com/office/drawing/2014/main" id="{11F1023D-0DA0-4203-A75E-30D91E6DD5A8}"/>
              </a:ext>
            </a:extLst>
          </p:cNvPr>
          <p:cNvSpPr txBox="1"/>
          <p:nvPr/>
        </p:nvSpPr>
        <p:spPr>
          <a:xfrm>
            <a:off x="7233132" y="5942566"/>
            <a:ext cx="169985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
        <p:nvSpPr>
          <p:cNvPr id="5" name="TextBox 5">
            <a:extLst>
              <a:ext uri="{FF2B5EF4-FFF2-40B4-BE49-F238E27FC236}">
                <a16:creationId xmlns:a16="http://schemas.microsoft.com/office/drawing/2014/main" id="{8E150C0D-06AE-411C-A8AE-7B5828D64D88}"/>
              </a:ext>
            </a:extLst>
          </p:cNvPr>
          <p:cNvSpPr txBox="1"/>
          <p:nvPr/>
        </p:nvSpPr>
        <p:spPr>
          <a:xfrm>
            <a:off x="3118341" y="5942566"/>
            <a:ext cx="345830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Shannon &amp; Weaver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680DE-B473-4BAA-925C-668C2BFCD62B}"/>
              </a:ext>
            </a:extLst>
          </p:cNvPr>
          <p:cNvSpPr txBox="1">
            <a:spLocks noGrp="1"/>
          </p:cNvSpPr>
          <p:nvPr>
            <p:ph type="title"/>
          </p:nvPr>
        </p:nvSpPr>
        <p:spPr/>
        <p:txBody>
          <a:bodyPr/>
          <a:lstStyle/>
          <a:p>
            <a:pPr lvl="0"/>
            <a:r>
              <a:rPr lang="en-GB" sz="3600"/>
              <a:t>Communication context Brainstorm for improvement</a:t>
            </a:r>
          </a:p>
        </p:txBody>
      </p:sp>
      <p:pic>
        <p:nvPicPr>
          <p:cNvPr id="3" name="Content Placeholder 4">
            <a:extLst>
              <a:ext uri="{FF2B5EF4-FFF2-40B4-BE49-F238E27FC236}">
                <a16:creationId xmlns:a16="http://schemas.microsoft.com/office/drawing/2014/main" id="{F5F51985-F4BD-4C7C-B90C-8A21D2792F4E}"/>
              </a:ext>
            </a:extLst>
          </p:cNvPr>
          <p:cNvPicPr>
            <a:picLocks noGrp="1" noChangeAspect="1"/>
          </p:cNvPicPr>
          <p:nvPr>
            <p:ph idx="1"/>
          </p:nvPr>
        </p:nvPicPr>
        <p:blipFill>
          <a:blip r:embed="rId2"/>
          <a:stretch>
            <a:fillRect/>
          </a:stretch>
        </p:blipFill>
        <p:spPr>
          <a:xfrm>
            <a:off x="3198232" y="1927235"/>
            <a:ext cx="5795531" cy="4351336"/>
          </a:xfrm>
        </p:spPr>
      </p:pic>
      <p:sp>
        <p:nvSpPr>
          <p:cNvPr id="4" name="TextBox 5">
            <a:extLst>
              <a:ext uri="{FF2B5EF4-FFF2-40B4-BE49-F238E27FC236}">
                <a16:creationId xmlns:a16="http://schemas.microsoft.com/office/drawing/2014/main" id="{9B22CC8C-7F6C-457D-9197-79F067638ABF}"/>
              </a:ext>
            </a:extLst>
          </p:cNvPr>
          <p:cNvSpPr txBox="1"/>
          <p:nvPr/>
        </p:nvSpPr>
        <p:spPr>
          <a:xfrm>
            <a:off x="838203" y="1582616"/>
            <a:ext cx="172915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Romeo Hanley</a:t>
            </a:r>
          </a:p>
        </p:txBody>
      </p:sp>
      <p:sp>
        <p:nvSpPr>
          <p:cNvPr id="5" name="TextBox 6">
            <a:extLst>
              <a:ext uri="{FF2B5EF4-FFF2-40B4-BE49-F238E27FC236}">
                <a16:creationId xmlns:a16="http://schemas.microsoft.com/office/drawing/2014/main" id="{1386C5E7-5A20-4877-BACC-8E07E0F4B8DC}"/>
              </a:ext>
            </a:extLst>
          </p:cNvPr>
          <p:cNvSpPr txBox="1"/>
          <p:nvPr/>
        </p:nvSpPr>
        <p:spPr>
          <a:xfrm>
            <a:off x="607344" y="2569271"/>
            <a:ext cx="2275447" cy="3139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Why should The hospital employees brainstorm .and looked at it’s departments  C C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Answer: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Richness Hierarchy. The use of the next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model</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C0467-281E-4BBD-B530-AB5DE6A117A3}"/>
              </a:ext>
            </a:extLst>
          </p:cNvPr>
          <p:cNvSpPr>
            <a:spLocks noGrp="1"/>
          </p:cNvSpPr>
          <p:nvPr>
            <p:ph type="title"/>
          </p:nvPr>
        </p:nvSpPr>
        <p:spPr/>
        <p:txBody>
          <a:bodyPr/>
          <a:lstStyle/>
          <a:p>
            <a:r>
              <a:rPr lang="en-GB" dirty="0"/>
              <a:t>Present communication</a:t>
            </a:r>
          </a:p>
        </p:txBody>
      </p:sp>
      <p:sp>
        <p:nvSpPr>
          <p:cNvPr id="6" name="Text Placeholder 5">
            <a:extLst>
              <a:ext uri="{FF2B5EF4-FFF2-40B4-BE49-F238E27FC236}">
                <a16:creationId xmlns:a16="http://schemas.microsoft.com/office/drawing/2014/main" id="{CB2501A7-588C-4A0C-A0CF-F2E66B79B7F6}"/>
              </a:ext>
            </a:extLst>
          </p:cNvPr>
          <p:cNvSpPr>
            <a:spLocks noGrp="1"/>
          </p:cNvSpPr>
          <p:nvPr>
            <p:ph type="body" idx="1"/>
          </p:nvPr>
        </p:nvSpPr>
        <p:spPr/>
        <p:txBody>
          <a:bodyPr>
            <a:normAutofit fontScale="25000" lnSpcReduction="20000"/>
          </a:bodyPr>
          <a:lstStyle/>
          <a:p>
            <a:r>
              <a:rPr lang="en-GB" dirty="0"/>
              <a:t>Face to face</a:t>
            </a:r>
          </a:p>
        </p:txBody>
      </p:sp>
      <p:sp>
        <p:nvSpPr>
          <p:cNvPr id="3" name="Content Placeholder 2">
            <a:extLst>
              <a:ext uri="{FF2B5EF4-FFF2-40B4-BE49-F238E27FC236}">
                <a16:creationId xmlns:a16="http://schemas.microsoft.com/office/drawing/2014/main" id="{74B46416-438C-4DDD-97C0-E9219D99216F}"/>
              </a:ext>
            </a:extLst>
          </p:cNvPr>
          <p:cNvSpPr>
            <a:spLocks noGrp="1"/>
          </p:cNvSpPr>
          <p:nvPr>
            <p:ph sz="half" idx="2"/>
          </p:nvPr>
        </p:nvSpPr>
        <p:spPr>
          <a:xfrm>
            <a:off x="332453" y="2111635"/>
            <a:ext cx="5532319" cy="3522663"/>
          </a:xfrm>
        </p:spPr>
        <p:txBody>
          <a:bodyPr anchor="ctr"/>
          <a:lstStyle/>
          <a:p>
            <a:pPr marL="0" indent="0">
              <a:buNone/>
            </a:pPr>
            <a:endParaRPr lang="en-GB" dirty="0"/>
          </a:p>
          <a:p>
            <a:pPr marL="0" indent="0">
              <a:buNone/>
            </a:pPr>
            <a:r>
              <a:rPr lang="en-GB" dirty="0"/>
              <a:t>Postal letters</a:t>
            </a:r>
          </a:p>
          <a:p>
            <a:pPr marL="0" indent="0">
              <a:buNone/>
            </a:pPr>
            <a:r>
              <a:rPr lang="en-GB" dirty="0"/>
              <a:t>Telegram</a:t>
            </a:r>
          </a:p>
          <a:p>
            <a:pPr marL="0" indent="0">
              <a:buNone/>
            </a:pPr>
            <a:r>
              <a:rPr lang="en-GB" dirty="0"/>
              <a:t>Email, fax</a:t>
            </a:r>
          </a:p>
          <a:p>
            <a:pPr marL="0" indent="0">
              <a:buNone/>
            </a:pPr>
            <a:r>
              <a:rPr lang="en-GB" dirty="0"/>
              <a:t>Telephone, mobile phone</a:t>
            </a:r>
          </a:p>
        </p:txBody>
      </p:sp>
      <p:sp>
        <p:nvSpPr>
          <p:cNvPr id="7" name="Text Placeholder 6">
            <a:extLst>
              <a:ext uri="{FF2B5EF4-FFF2-40B4-BE49-F238E27FC236}">
                <a16:creationId xmlns:a16="http://schemas.microsoft.com/office/drawing/2014/main" id="{76E9B4FF-FC4C-42A4-A56F-5E402FCC66E1}"/>
              </a:ext>
            </a:extLst>
          </p:cNvPr>
          <p:cNvSpPr>
            <a:spLocks noGrp="1"/>
          </p:cNvSpPr>
          <p:nvPr>
            <p:ph type="body" sz="quarter" idx="3"/>
          </p:nvPr>
        </p:nvSpPr>
        <p:spPr>
          <a:xfrm>
            <a:off x="6160025" y="-395625"/>
            <a:ext cx="5561106" cy="45719"/>
          </a:xfrm>
        </p:spPr>
        <p:txBody>
          <a:bodyPr>
            <a:normAutofit fontScale="25000" lnSpcReduction="20000"/>
          </a:bodyPr>
          <a:lstStyle/>
          <a:p>
            <a:endParaRPr lang="en-GB" dirty="0"/>
          </a:p>
        </p:txBody>
      </p:sp>
      <p:sp>
        <p:nvSpPr>
          <p:cNvPr id="4" name="Content Placeholder 3">
            <a:extLst>
              <a:ext uri="{FF2B5EF4-FFF2-40B4-BE49-F238E27FC236}">
                <a16:creationId xmlns:a16="http://schemas.microsoft.com/office/drawing/2014/main" id="{DFDBFF9E-8BDD-44D0-8BE5-3BCB09B012D0}"/>
              </a:ext>
            </a:extLst>
          </p:cNvPr>
          <p:cNvSpPr>
            <a:spLocks noGrp="1"/>
          </p:cNvSpPr>
          <p:nvPr>
            <p:ph sz="quarter" idx="4"/>
          </p:nvPr>
        </p:nvSpPr>
        <p:spPr/>
        <p:txBody>
          <a:bodyPr/>
          <a:lstStyle/>
          <a:p>
            <a:r>
              <a:rPr lang="en-GB" dirty="0"/>
              <a:t>Teams meeting</a:t>
            </a:r>
          </a:p>
          <a:p>
            <a:r>
              <a:rPr lang="en-GB" dirty="0"/>
              <a:t>Video calls</a:t>
            </a:r>
          </a:p>
        </p:txBody>
      </p:sp>
      <p:sp>
        <p:nvSpPr>
          <p:cNvPr id="5" name="TextBox 4">
            <a:extLst>
              <a:ext uri="{FF2B5EF4-FFF2-40B4-BE49-F238E27FC236}">
                <a16:creationId xmlns:a16="http://schemas.microsoft.com/office/drawing/2014/main" id="{5C11EF3D-D056-47E8-8634-8C10F4E22D55}"/>
              </a:ext>
            </a:extLst>
          </p:cNvPr>
          <p:cNvSpPr txBox="1"/>
          <p:nvPr/>
        </p:nvSpPr>
        <p:spPr>
          <a:xfrm>
            <a:off x="6956855" y="804604"/>
            <a:ext cx="5692345"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srgbClr val="000000"/>
                </a:solidFill>
                <a:effectLst/>
                <a:uLnTx/>
                <a:uFillTx/>
                <a:latin typeface="Avenir Next LT Pro"/>
                <a:ea typeface="+mn-ea"/>
                <a:cs typeface="+mn-cs"/>
              </a:rPr>
              <a:t>improvement</a:t>
            </a:r>
          </a:p>
        </p:txBody>
      </p:sp>
      <p:sp>
        <p:nvSpPr>
          <p:cNvPr id="8" name="TextBox 7">
            <a:extLst>
              <a:ext uri="{FF2B5EF4-FFF2-40B4-BE49-F238E27FC236}">
                <a16:creationId xmlns:a16="http://schemas.microsoft.com/office/drawing/2014/main" id="{47A29FC1-A8FD-4CD5-9872-C6DBE55D5B4E}"/>
              </a:ext>
            </a:extLst>
          </p:cNvPr>
          <p:cNvSpPr txBox="1"/>
          <p:nvPr/>
        </p:nvSpPr>
        <p:spPr>
          <a:xfrm>
            <a:off x="1383957" y="3059668"/>
            <a:ext cx="106268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a:ea typeface="+mn-ea"/>
                <a:cs typeface="+mn-cs"/>
              </a:rPr>
              <a:t>l</a:t>
            </a:r>
          </a:p>
        </p:txBody>
      </p:sp>
      <p:sp>
        <p:nvSpPr>
          <p:cNvPr id="9" name="TextBox 8">
            <a:extLst>
              <a:ext uri="{FF2B5EF4-FFF2-40B4-BE49-F238E27FC236}">
                <a16:creationId xmlns:a16="http://schemas.microsoft.com/office/drawing/2014/main" id="{C7FAF945-3B7A-44C5-B5BC-00E649A5017A}"/>
              </a:ext>
            </a:extLst>
          </p:cNvPr>
          <p:cNvSpPr txBox="1"/>
          <p:nvPr/>
        </p:nvSpPr>
        <p:spPr>
          <a:xfrm>
            <a:off x="4038601" y="5491377"/>
            <a:ext cx="568865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a:ea typeface="+mn-ea"/>
                <a:cs typeface="+mn-cs"/>
              </a:rPr>
              <a:t>p</a:t>
            </a:r>
          </a:p>
        </p:txBody>
      </p:sp>
    </p:spTree>
    <p:extLst>
      <p:ext uri="{BB962C8B-B14F-4D97-AF65-F5344CB8AC3E}">
        <p14:creationId xmlns:p14="http://schemas.microsoft.com/office/powerpoint/2010/main" val="3580785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network of lines and dots background">
            <a:extLst>
              <a:ext uri="{FF2B5EF4-FFF2-40B4-BE49-F238E27FC236}">
                <a16:creationId xmlns:a16="http://schemas.microsoft.com/office/drawing/2014/main" id="{E639BBDB-27E8-A80D-5676-BC9E2515F992}"/>
              </a:ext>
            </a:extLst>
          </p:cNvPr>
          <p:cNvPicPr>
            <a:picLocks noChangeAspect="1"/>
          </p:cNvPicPr>
          <p:nvPr/>
        </p:nvPicPr>
        <p:blipFill rotWithShape="1">
          <a:blip r:embed="rId2">
            <a:alphaModFix amt="60000"/>
          </a:blip>
          <a:srcRect l="16661" r="16658" b="-2"/>
          <a:stretch/>
        </p:blipFill>
        <p:spPr>
          <a:xfrm>
            <a:off x="20" y="0"/>
            <a:ext cx="6095980" cy="6856614"/>
          </a:xfrm>
          <a:prstGeom prst="rect">
            <a:avLst/>
          </a:prstGeom>
        </p:spPr>
      </p:pic>
      <p:pic>
        <p:nvPicPr>
          <p:cNvPr id="1026" name="Picture 2" descr="See the source image">
            <a:extLst>
              <a:ext uri="{FF2B5EF4-FFF2-40B4-BE49-F238E27FC236}">
                <a16:creationId xmlns:a16="http://schemas.microsoft.com/office/drawing/2014/main" id="{65812077-5B16-4413-BABB-A9593982D38A}"/>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l="17779" r="17540" b="-1"/>
          <a:stretch/>
        </p:blipFill>
        <p:spPr bwMode="auto">
          <a:xfrm>
            <a:off x="6092952" y="-17738"/>
            <a:ext cx="6096000" cy="685662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CF304BE-0F86-48A1-BB23-9DCB3D700F56}"/>
              </a:ext>
            </a:extLst>
          </p:cNvPr>
          <p:cNvSpPr>
            <a:spLocks noGrp="1"/>
          </p:cNvSpPr>
          <p:nvPr>
            <p:ph type="ctrTitle"/>
          </p:nvPr>
        </p:nvSpPr>
        <p:spPr>
          <a:xfrm>
            <a:off x="838200" y="740211"/>
            <a:ext cx="7530685" cy="3163864"/>
          </a:xfrm>
        </p:spPr>
        <p:txBody>
          <a:bodyPr>
            <a:normAutofit/>
          </a:bodyPr>
          <a:lstStyle/>
          <a:p>
            <a:pPr algn="l">
              <a:lnSpc>
                <a:spcPct val="90000"/>
              </a:lnSpc>
            </a:pPr>
            <a:r>
              <a:rPr lang="en-GB" sz="3600">
                <a:solidFill>
                  <a:srgbClr val="FFFFFF"/>
                </a:solidFill>
              </a:rPr>
              <a:t>TYPES OF BARRIERS THAT CAN PREVENT  EFFECTIVE COMMUNICATION BETWEEN THE ORGANISATION AND THERE EXTERNAL STAKEHOLDERS. </a:t>
            </a:r>
            <a:br>
              <a:rPr lang="en-GB" sz="3600">
                <a:solidFill>
                  <a:srgbClr val="FFFFFF"/>
                </a:solidFill>
              </a:rPr>
            </a:br>
            <a:endParaRPr lang="en-GB" sz="3600">
              <a:solidFill>
                <a:srgbClr val="FFFFFF"/>
              </a:solidFill>
            </a:endParaRPr>
          </a:p>
        </p:txBody>
      </p:sp>
    </p:spTree>
    <p:extLst>
      <p:ext uri="{BB962C8B-B14F-4D97-AF65-F5344CB8AC3E}">
        <p14:creationId xmlns:p14="http://schemas.microsoft.com/office/powerpoint/2010/main" val="3700097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6266C-C473-45E1-AFF9-1E7513758E4A}"/>
              </a:ext>
            </a:extLst>
          </p:cNvPr>
          <p:cNvSpPr txBox="1">
            <a:spLocks noGrp="1"/>
          </p:cNvSpPr>
          <p:nvPr>
            <p:ph type="title"/>
          </p:nvPr>
        </p:nvSpPr>
        <p:spPr>
          <a:xfrm flipV="1">
            <a:off x="838203" y="-609600"/>
            <a:ext cx="10515600" cy="358588"/>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60F712B8-20EA-4500-B689-F096C87C8F82}"/>
              </a:ext>
            </a:extLst>
          </p:cNvPr>
          <p:cNvSpPr txBox="1">
            <a:spLocks noGrp="1"/>
          </p:cNvSpPr>
          <p:nvPr>
            <p:ph idx="1"/>
          </p:nvPr>
        </p:nvSpPr>
        <p:spPr>
          <a:xfrm>
            <a:off x="838203" y="161365"/>
            <a:ext cx="10515600" cy="6015598"/>
          </a:xfrm>
        </p:spPr>
        <p:txBody>
          <a:bodyPr>
            <a:normAutofit fontScale="92500" lnSpcReduction="10000"/>
          </a:bodyPr>
          <a:lstStyle/>
          <a:p>
            <a:r>
              <a:rPr lang="en-GB" dirty="0">
                <a:latin typeface="Arial" panose="020B0604020202020204" pitchFamily="34" charset="0"/>
                <a:cs typeface="Arial" panose="020B0604020202020204" pitchFamily="34" charset="0"/>
              </a:rPr>
              <a:t>Senders barrier</a:t>
            </a:r>
          </a:p>
          <a:p>
            <a:r>
              <a:rPr lang="en-GB" dirty="0">
                <a:latin typeface="Arial" panose="020B0604020202020204" pitchFamily="34" charset="0"/>
                <a:cs typeface="Arial" panose="020B0604020202020204" pitchFamily="34" charset="0"/>
              </a:rPr>
              <a:t>Encoding barriers</a:t>
            </a:r>
          </a:p>
          <a:p>
            <a:r>
              <a:rPr lang="en-GB" dirty="0">
                <a:latin typeface="Arial" panose="020B0604020202020204" pitchFamily="34" charset="0"/>
                <a:cs typeface="Arial" panose="020B0604020202020204" pitchFamily="34" charset="0"/>
              </a:rPr>
              <a:t>Encoding barrier</a:t>
            </a:r>
          </a:p>
          <a:p>
            <a:r>
              <a:rPr lang="en-GB" dirty="0">
                <a:latin typeface="Arial" panose="020B0604020202020204" pitchFamily="34" charset="0"/>
                <a:cs typeface="Arial" panose="020B0604020202020204" pitchFamily="34" charset="0"/>
              </a:rPr>
              <a:t>Decoding barrier</a:t>
            </a:r>
          </a:p>
          <a:p>
            <a:r>
              <a:rPr lang="en-GB" dirty="0">
                <a:latin typeface="Arial" panose="020B0604020202020204" pitchFamily="34" charset="0"/>
                <a:cs typeface="Arial" panose="020B0604020202020204" pitchFamily="34" charset="0"/>
              </a:rPr>
              <a:t>Receiver barrier</a:t>
            </a:r>
          </a:p>
          <a:p>
            <a:r>
              <a:rPr lang="en-GB" dirty="0">
                <a:latin typeface="Arial" panose="020B0604020202020204" pitchFamily="34" charset="0"/>
                <a:cs typeface="Arial" panose="020B0604020202020204" pitchFamily="34" charset="0"/>
              </a:rPr>
              <a:t>Feedback barrier</a:t>
            </a:r>
          </a:p>
          <a:p>
            <a:r>
              <a:rPr lang="en-GB" dirty="0">
                <a:latin typeface="Arial" panose="020B0604020202020204" pitchFamily="34" charset="0"/>
                <a:cs typeface="Arial" panose="020B0604020202020204" pitchFamily="34" charset="0"/>
              </a:rPr>
              <a:t>Physical barriers</a:t>
            </a:r>
          </a:p>
          <a:p>
            <a:r>
              <a:rPr lang="en-GB" dirty="0">
                <a:latin typeface="Arial" panose="020B0604020202020204" pitchFamily="34" charset="0"/>
                <a:cs typeface="Arial" panose="020B0604020202020204" pitchFamily="34" charset="0"/>
              </a:rPr>
              <a:t>Semantic barriers</a:t>
            </a:r>
          </a:p>
          <a:p>
            <a:r>
              <a:rPr lang="en-GB" dirty="0">
                <a:latin typeface="Arial" panose="020B0604020202020204" pitchFamily="34" charset="0"/>
                <a:cs typeface="Arial" panose="020B0604020202020204" pitchFamily="34" charset="0"/>
              </a:rPr>
              <a:t>Psychosocial barriers</a:t>
            </a:r>
          </a:p>
          <a:p>
            <a:pPr marL="0" indent="0">
              <a:buNone/>
            </a:pP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Created by </a:t>
            </a:r>
            <a:r>
              <a:rPr lang="en-GB" dirty="0" err="1">
                <a:latin typeface="Arial" panose="020B0604020202020204" pitchFamily="34" charset="0"/>
                <a:cs typeface="Arial" panose="020B0604020202020204" pitchFamily="34" charset="0"/>
              </a:rPr>
              <a:t>j.h</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FB1CB-4644-4CD8-9C4C-EA4CA6D551B6}"/>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28A2356C-864D-460A-AA96-40660D344025}"/>
              </a:ext>
            </a:extLst>
          </p:cNvPr>
          <p:cNvPicPr>
            <a:picLocks noGrp="1" noChangeAspect="1"/>
          </p:cNvPicPr>
          <p:nvPr>
            <p:ph idx="1"/>
          </p:nvPr>
        </p:nvPicPr>
        <p:blipFill>
          <a:blip r:embed="rId2"/>
          <a:stretch>
            <a:fillRect/>
          </a:stretch>
        </p:blipFill>
        <p:spPr>
          <a:xfrm>
            <a:off x="2202445" y="1949450"/>
            <a:ext cx="7787111" cy="4195763"/>
          </a:xfrm>
        </p:spPr>
      </p:pic>
      <p:sp>
        <p:nvSpPr>
          <p:cNvPr id="3" name="TextBox 2">
            <a:extLst>
              <a:ext uri="{FF2B5EF4-FFF2-40B4-BE49-F238E27FC236}">
                <a16:creationId xmlns:a16="http://schemas.microsoft.com/office/drawing/2014/main" id="{8F6A641F-DAE2-4060-B91A-26521F69558D}"/>
              </a:ext>
            </a:extLst>
          </p:cNvPr>
          <p:cNvSpPr txBox="1"/>
          <p:nvPr/>
        </p:nvSpPr>
        <p:spPr>
          <a:xfrm>
            <a:off x="9989556" y="6400800"/>
            <a:ext cx="220244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a:ea typeface="+mn-ea"/>
                <a:cs typeface="+mn-cs"/>
              </a:rPr>
              <a:t>Joan </a:t>
            </a:r>
            <a:r>
              <a:rPr kumimoji="0" lang="en-GB" sz="1800" b="0" i="0" u="none" strike="noStrike" kern="1200" cap="none" spc="0" normalizeH="0" baseline="0" noProof="0">
                <a:ln>
                  <a:noFill/>
                </a:ln>
                <a:solidFill>
                  <a:srgbClr val="000000"/>
                </a:solidFill>
                <a:effectLst/>
                <a:uLnTx/>
                <a:uFillTx/>
                <a:latin typeface="Avenir Next LT Pro"/>
                <a:ea typeface="+mn-ea"/>
                <a:cs typeface="+mn-cs"/>
              </a:rPr>
              <a:t>hird</a:t>
            </a:r>
          </a:p>
        </p:txBody>
      </p:sp>
    </p:spTree>
    <p:extLst>
      <p:ext uri="{BB962C8B-B14F-4D97-AF65-F5344CB8AC3E}">
        <p14:creationId xmlns:p14="http://schemas.microsoft.com/office/powerpoint/2010/main" val="35032712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5" name="Rectangle 14">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7" name="Rectangle 16">
            <a:extLst>
              <a:ext uri="{FF2B5EF4-FFF2-40B4-BE49-F238E27FC236}">
                <a16:creationId xmlns:a16="http://schemas.microsoft.com/office/drawing/2014/main" id="{20FB2548-F441-491F-B89E-C8122CA41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9" name="Rectangle 18">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21" name="Group 20">
            <a:extLst>
              <a:ext uri="{FF2B5EF4-FFF2-40B4-BE49-F238E27FC236}">
                <a16:creationId xmlns:a16="http://schemas.microsoft.com/office/drawing/2014/main" id="{571A5182-88AD-4DEB-8200-5575BC81C2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22" name="Picture 21">
              <a:extLst>
                <a:ext uri="{FF2B5EF4-FFF2-40B4-BE49-F238E27FC236}">
                  <a16:creationId xmlns:a16="http://schemas.microsoft.com/office/drawing/2014/main" id="{6E3E7B46-8463-4264-9E25-CE556788541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3" name="Picture 22">
              <a:extLst>
                <a:ext uri="{FF2B5EF4-FFF2-40B4-BE49-F238E27FC236}">
                  <a16:creationId xmlns:a16="http://schemas.microsoft.com/office/drawing/2014/main" id="{30775669-500B-4365-AF2B-E5F1F866DB3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pic>
        <p:nvPicPr>
          <p:cNvPr id="4" name="Content Placeholder 3">
            <a:extLst>
              <a:ext uri="{FF2B5EF4-FFF2-40B4-BE49-F238E27FC236}">
                <a16:creationId xmlns:a16="http://schemas.microsoft.com/office/drawing/2014/main" id="{A3F3FDE1-1892-43D3-8F14-6533D5D7412F}"/>
              </a:ext>
            </a:extLst>
          </p:cNvPr>
          <p:cNvPicPr>
            <a:picLocks noGrp="1" noChangeAspect="1"/>
          </p:cNvPicPr>
          <p:nvPr>
            <p:ph idx="1"/>
          </p:nvPr>
        </p:nvPicPr>
        <p:blipFill rotWithShape="1">
          <a:blip r:embed="rId6"/>
          <a:srcRect t="6011" b="26383"/>
          <a:stretch/>
        </p:blipFill>
        <p:spPr>
          <a:xfrm>
            <a:off x="386725" y="1058562"/>
            <a:ext cx="10820400" cy="5486400"/>
          </a:xfrm>
          <a:prstGeom prst="rect">
            <a:avLst/>
          </a:prstGeom>
        </p:spPr>
      </p:pic>
      <p:sp>
        <p:nvSpPr>
          <p:cNvPr id="2" name="TextBox 1">
            <a:extLst>
              <a:ext uri="{FF2B5EF4-FFF2-40B4-BE49-F238E27FC236}">
                <a16:creationId xmlns:a16="http://schemas.microsoft.com/office/drawing/2014/main" id="{A2005CEE-8A2B-4E33-BFA2-B932E792D32C}"/>
              </a:ext>
            </a:extLst>
          </p:cNvPr>
          <p:cNvSpPr txBox="1"/>
          <p:nvPr/>
        </p:nvSpPr>
        <p:spPr>
          <a:xfrm>
            <a:off x="10715285" y="6360296"/>
            <a:ext cx="230231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a:ea typeface="+mn-ea"/>
                <a:cs typeface="+mn-cs"/>
              </a:rPr>
              <a:t>Joan </a:t>
            </a:r>
            <a:r>
              <a:rPr kumimoji="0" lang="en-GB" sz="1800" b="0" i="0" u="none" strike="noStrike" kern="1200" cap="none" spc="0" normalizeH="0" baseline="0" noProof="0" dirty="0" err="1">
                <a:ln>
                  <a:noFill/>
                </a:ln>
                <a:solidFill>
                  <a:srgbClr val="000000"/>
                </a:solidFill>
                <a:effectLst/>
                <a:uLnTx/>
                <a:uFillTx/>
                <a:latin typeface="Avenir Next LT Pro"/>
                <a:ea typeface="+mn-ea"/>
                <a:cs typeface="+mn-cs"/>
              </a:rPr>
              <a:t>hird</a:t>
            </a:r>
            <a:endParaRPr kumimoji="0" lang="en-GB" sz="1800" b="0" i="0" u="none" strike="noStrike" kern="1200" cap="none" spc="0" normalizeH="0" baseline="0" noProof="0" dirty="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26155958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D68AA-612D-4157-8069-D9C5142F028F}"/>
              </a:ext>
            </a:extLst>
          </p:cNvPr>
          <p:cNvSpPr>
            <a:spLocks noGrp="1"/>
          </p:cNvSpPr>
          <p:nvPr>
            <p:ph type="title"/>
          </p:nvPr>
        </p:nvSpPr>
        <p:spPr/>
        <p:txBody>
          <a:bodyPr/>
          <a:lstStyle/>
          <a:p>
            <a:r>
              <a:rPr lang="en-GB" dirty="0"/>
              <a:t>Reference</a:t>
            </a:r>
            <a:br>
              <a:rPr lang="en-GB" dirty="0"/>
            </a:br>
            <a:endParaRPr lang="en-GB" dirty="0"/>
          </a:p>
        </p:txBody>
      </p:sp>
      <p:sp>
        <p:nvSpPr>
          <p:cNvPr id="3" name="Content Placeholder 2">
            <a:extLst>
              <a:ext uri="{FF2B5EF4-FFF2-40B4-BE49-F238E27FC236}">
                <a16:creationId xmlns:a16="http://schemas.microsoft.com/office/drawing/2014/main" id="{22A283EE-5FC6-4EC8-A465-9FF410BFD6F9}"/>
              </a:ext>
            </a:extLst>
          </p:cNvPr>
          <p:cNvSpPr>
            <a:spLocks noGrp="1"/>
          </p:cNvSpPr>
          <p:nvPr>
            <p:ph idx="1"/>
          </p:nvPr>
        </p:nvSpPr>
        <p:spPr/>
        <p:txBody>
          <a:bodyPr>
            <a:normAutofit fontScale="70000" lnSpcReduction="20000"/>
          </a:bodyPr>
          <a:lstStyle/>
          <a:p>
            <a:r>
              <a:rPr lang="en-GB" dirty="0" err="1">
                <a:effectLst/>
              </a:rPr>
              <a:t>alvernia</a:t>
            </a:r>
            <a:r>
              <a:rPr lang="en-GB" dirty="0">
                <a:effectLst/>
              </a:rPr>
              <a:t> university (2018) '4 types of communication</a:t>
            </a:r>
            <a:br>
              <a:rPr lang="en-GB" dirty="0">
                <a:effectLst/>
              </a:rPr>
            </a:br>
            <a:r>
              <a:rPr lang="en-GB" dirty="0">
                <a:effectLst/>
              </a:rPr>
              <a:t>', .</a:t>
            </a:r>
          </a:p>
          <a:p>
            <a:r>
              <a:rPr lang="en-GB" dirty="0" err="1">
                <a:effectLst/>
              </a:rPr>
              <a:t>anoon</a:t>
            </a:r>
            <a:r>
              <a:rPr lang="en-GB" dirty="0">
                <a:effectLst/>
              </a:rPr>
              <a:t> (2019) </a:t>
            </a:r>
            <a:r>
              <a:rPr lang="en-GB" i="1" dirty="0">
                <a:effectLst/>
              </a:rPr>
              <a:t>oxford dictionary</a:t>
            </a:r>
            <a:br>
              <a:rPr lang="en-GB" i="1" dirty="0">
                <a:effectLst/>
              </a:rPr>
            </a:br>
            <a:r>
              <a:rPr lang="en-GB" i="1" dirty="0">
                <a:effectLst/>
              </a:rPr>
              <a:t>. </a:t>
            </a:r>
            <a:r>
              <a:rPr lang="en-GB" dirty="0">
                <a:effectLst/>
              </a:rPr>
              <a:t>third </a:t>
            </a:r>
            <a:r>
              <a:rPr lang="en-GB" dirty="0" err="1">
                <a:effectLst/>
              </a:rPr>
              <a:t>edn</a:t>
            </a:r>
            <a:r>
              <a:rPr lang="en-GB" dirty="0">
                <a:effectLst/>
              </a:rPr>
              <a:t>. oxford: oxford university press.</a:t>
            </a:r>
          </a:p>
          <a:p>
            <a:r>
              <a:rPr lang="en-GB" dirty="0">
                <a:effectLst/>
              </a:rPr>
              <a:t>Banks </a:t>
            </a:r>
            <a:r>
              <a:rPr lang="en-GB" dirty="0" err="1">
                <a:effectLst/>
              </a:rPr>
              <a:t>stephen</a:t>
            </a:r>
            <a:r>
              <a:rPr lang="en-GB" dirty="0">
                <a:effectLst/>
              </a:rPr>
              <a:t> (1996) </a:t>
            </a:r>
            <a:r>
              <a:rPr lang="en-GB" i="1" dirty="0">
                <a:effectLst/>
              </a:rPr>
              <a:t>GNVQ intermediate business</a:t>
            </a:r>
            <a:br>
              <a:rPr lang="en-GB" i="1" dirty="0">
                <a:effectLst/>
              </a:rPr>
            </a:br>
            <a:r>
              <a:rPr lang="en-GB" i="1" dirty="0">
                <a:effectLst/>
              </a:rPr>
              <a:t>. </a:t>
            </a:r>
            <a:r>
              <a:rPr lang="en-GB" dirty="0">
                <a:effectLst/>
              </a:rPr>
              <a:t>let educational aldine place </a:t>
            </a:r>
            <a:r>
              <a:rPr lang="en-GB" dirty="0" err="1">
                <a:effectLst/>
              </a:rPr>
              <a:t>london</a:t>
            </a:r>
            <a:r>
              <a:rPr lang="en-GB" dirty="0">
                <a:effectLst/>
              </a:rPr>
              <a:t> w12a8w: </a:t>
            </a:r>
            <a:r>
              <a:rPr lang="en-GB" dirty="0" err="1">
                <a:effectLst/>
              </a:rPr>
              <a:t>nuffield</a:t>
            </a:r>
            <a:r>
              <a:rPr lang="en-GB" dirty="0">
                <a:effectLst/>
              </a:rPr>
              <a:t> press.</a:t>
            </a:r>
          </a:p>
          <a:p>
            <a:r>
              <a:rPr lang="en-GB" dirty="0">
                <a:effectLst/>
              </a:rPr>
              <a:t>Lunenburg, F.,C (2010) 'schooling</a:t>
            </a:r>
            <a:br>
              <a:rPr lang="en-GB" dirty="0">
                <a:effectLst/>
              </a:rPr>
            </a:br>
            <a:r>
              <a:rPr lang="en-GB" dirty="0">
                <a:effectLst/>
              </a:rPr>
              <a:t>', 1(1).</a:t>
            </a:r>
          </a:p>
          <a:p>
            <a:r>
              <a:rPr lang="en-GB" dirty="0" err="1">
                <a:effectLst/>
              </a:rPr>
              <a:t>morgan</a:t>
            </a:r>
            <a:r>
              <a:rPr lang="en-GB" dirty="0">
                <a:effectLst/>
              </a:rPr>
              <a:t> and peter (2017) </a:t>
            </a:r>
            <a:r>
              <a:rPr lang="en-GB" i="1" dirty="0">
                <a:effectLst/>
              </a:rPr>
              <a:t>the business student guide to study and employability. </a:t>
            </a:r>
            <a:r>
              <a:rPr lang="en-GB" dirty="0">
                <a:effectLst/>
              </a:rPr>
              <a:t>London: SAGE.</a:t>
            </a:r>
          </a:p>
          <a:p>
            <a:r>
              <a:rPr lang="en-GB" dirty="0">
                <a:effectLst/>
              </a:rPr>
              <a:t>Ramaswamy, R.S., Tiwari, T., Ramaswamy, H.F. and Akinwande, O. (2017) 'Teamwork and Communication in Interventional Radiology', </a:t>
            </a:r>
            <a:r>
              <a:rPr lang="en-GB" i="1" dirty="0">
                <a:effectLst/>
              </a:rPr>
              <a:t>Journal of Radiology Nursing, </a:t>
            </a:r>
            <a:r>
              <a:rPr lang="en-GB" dirty="0">
                <a:effectLst/>
              </a:rPr>
              <a:t>36(4), pp. 261-264. </a:t>
            </a:r>
            <a:r>
              <a:rPr lang="en-GB" dirty="0" err="1">
                <a:effectLst/>
              </a:rPr>
              <a:t>doi</a:t>
            </a:r>
            <a:r>
              <a:rPr lang="en-GB" dirty="0">
                <a:effectLst/>
              </a:rPr>
              <a:t>: </a:t>
            </a:r>
            <a:r>
              <a:rPr lang="en-GB" dirty="0">
                <a:effectLst/>
                <a:hlinkClick r:id="rId2"/>
              </a:rPr>
              <a:t>https://doi.org/10.1016/j.jradnu.2017.10.003</a:t>
            </a:r>
            <a:r>
              <a:rPr lang="en-GB" dirty="0">
                <a:effectLst/>
              </a:rPr>
              <a:t>.</a:t>
            </a:r>
          </a:p>
          <a:p>
            <a:r>
              <a:rPr lang="en-GB" dirty="0" err="1">
                <a:effectLst/>
              </a:rPr>
              <a:t>shannon</a:t>
            </a:r>
            <a:r>
              <a:rPr lang="en-GB" dirty="0">
                <a:effectLst/>
              </a:rPr>
              <a:t>, w. (1949) </a:t>
            </a:r>
            <a:r>
              <a:rPr lang="en-GB" i="1" dirty="0">
                <a:effectLst/>
              </a:rPr>
              <a:t>model of communication</a:t>
            </a:r>
            <a:br>
              <a:rPr lang="en-GB" i="1" dirty="0">
                <a:effectLst/>
              </a:rPr>
            </a:br>
            <a:r>
              <a:rPr lang="en-GB" i="1" dirty="0">
                <a:effectLst/>
              </a:rPr>
              <a:t>. </a:t>
            </a:r>
            <a:endParaRPr lang="en-GB" dirty="0">
              <a:effectLst/>
            </a:endParaRPr>
          </a:p>
          <a:p>
            <a:r>
              <a:rPr lang="en-GB" dirty="0">
                <a:effectLst/>
              </a:rPr>
              <a:t>w, b. (1960) </a:t>
            </a:r>
            <a:r>
              <a:rPr lang="en-GB" i="1" dirty="0">
                <a:effectLst/>
              </a:rPr>
              <a:t>model of communication</a:t>
            </a:r>
            <a:endParaRPr lang="en-GB" dirty="0">
              <a:effectLst/>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5183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11421874"/>
              </p:ext>
            </p:extLst>
          </p:nvPr>
        </p:nvGraphicFramePr>
        <p:xfrm>
          <a:off x="1000124" y="719666"/>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Joan Hird 2028356</a:t>
                      </a:r>
                    </a:p>
                    <a:p>
                      <a:r>
                        <a:rPr lang="en-GB" dirty="0"/>
                        <a:t>Romeo HANLEY 1914399</a:t>
                      </a:r>
                    </a:p>
                    <a:p>
                      <a:r>
                        <a:rPr lang="en-GB" dirty="0" err="1"/>
                        <a:t>Atikur</a:t>
                      </a:r>
                      <a:r>
                        <a:rPr lang="en-GB" dirty="0"/>
                        <a:t> Rahman 2030020</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Hard work and dedication willing to argue and still be friend </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Trying to understand the way each other work and not listening to each other point was not easy</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The way we look at leadership was bad and we gave to </a:t>
                      </a:r>
                      <a:r>
                        <a:rPr lang="en-GB"/>
                        <a:t>much ley way </a:t>
                      </a:r>
                      <a:r>
                        <a:rPr lang="en-GB" dirty="0"/>
                        <a:t>to members</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7</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DappledVTI">
  <a:themeElements>
    <a:clrScheme name="AnalogousFromDarkSeedLeftStep">
      <a:dk1>
        <a:srgbClr val="000000"/>
      </a:dk1>
      <a:lt1>
        <a:srgbClr val="FFFFFF"/>
      </a:lt1>
      <a:dk2>
        <a:srgbClr val="161734"/>
      </a:dk2>
      <a:lt2>
        <a:srgbClr val="F0F3F2"/>
      </a:lt2>
      <a:accent1>
        <a:srgbClr val="C34D79"/>
      </a:accent1>
      <a:accent2>
        <a:srgbClr val="B13B98"/>
      </a:accent2>
      <a:accent3>
        <a:srgbClr val="AB4DC3"/>
      </a:accent3>
      <a:accent4>
        <a:srgbClr val="673BB1"/>
      </a:accent4>
      <a:accent5>
        <a:srgbClr val="4D51C3"/>
      </a:accent5>
      <a:accent6>
        <a:srgbClr val="3B71B1"/>
      </a:accent6>
      <a:hlink>
        <a:srgbClr val="6455C6"/>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1304</Words>
  <Application>Microsoft Office PowerPoint</Application>
  <PresentationFormat>Widescreen</PresentationFormat>
  <Paragraphs>169</Paragraphs>
  <Slides>19</Slides>
  <Notes>8</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19</vt:i4>
      </vt:variant>
    </vt:vector>
  </HeadingPairs>
  <TitlesOfParts>
    <vt:vector size="30" baseType="lpstr">
      <vt:lpstr>Arial</vt:lpstr>
      <vt:lpstr>Avenir Next LT Pro</vt:lpstr>
      <vt:lpstr>AvenirNext LT Pro Medium</vt:lpstr>
      <vt:lpstr>Calibri</vt:lpstr>
      <vt:lpstr>Calibri Light</vt:lpstr>
      <vt:lpstr>Sabon Next LT</vt:lpstr>
      <vt:lpstr>Wingdings</vt:lpstr>
      <vt:lpstr>Office Theme</vt:lpstr>
      <vt:lpstr>1_Office Theme</vt:lpstr>
      <vt:lpstr>DappledVTI</vt:lpstr>
      <vt:lpstr>2_Office Theme</vt:lpstr>
      <vt:lpstr>Certificate of higher education skills for the workplace </vt:lpstr>
      <vt:lpstr>PowerPoint Presentation</vt:lpstr>
      <vt:lpstr>Mid Cheshire hospital trust effective communication </vt:lpstr>
      <vt:lpstr>PowerPoint Presentation</vt:lpstr>
      <vt:lpstr>Objectives and Benefits of a good Hospital  Communication</vt:lpstr>
      <vt:lpstr>Types of Communication</vt:lpstr>
      <vt:lpstr>Communication Defined (What is this?)</vt:lpstr>
      <vt:lpstr>Business Communication Channels</vt:lpstr>
      <vt:lpstr>Berlo's Model of communication (1960), is suitable used in the hospital trust  at all levels but within the same teams</vt:lpstr>
      <vt:lpstr>Schramms interactive model (1954) this can be used for Club member and nonverbal  staff</vt:lpstr>
      <vt:lpstr>This theory can be used for visual communication such as  diagrams and written poster</vt:lpstr>
      <vt:lpstr>Communication context Brainstorm for improvement</vt:lpstr>
      <vt:lpstr>Present communication</vt:lpstr>
      <vt:lpstr>TYPES OF BARRIERS THAT CAN PREVENT  EFFECTIVE COMMUNICATION BETWEEN THE ORGANISATION AND THERE EXTERNAL STAKEHOLDERS.  </vt:lpstr>
      <vt:lpstr>PowerPoint Presentation</vt:lpstr>
      <vt:lpstr>PowerPoint Presentation</vt:lpstr>
      <vt:lpstr>PowerPoint Presentation</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Atikur Rahman (2030020)</dc:creator>
  <cp:lastModifiedBy>Don-Romeo-Rommie </cp:lastModifiedBy>
  <cp:revision>26</cp:revision>
  <dcterms:created xsi:type="dcterms:W3CDTF">2022-03-15T11:24:24Z</dcterms:created>
  <dcterms:modified xsi:type="dcterms:W3CDTF">2022-03-27T14:12:16Z</dcterms:modified>
</cp:coreProperties>
</file>