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6"/>
  </p:notesMasterIdLst>
  <p:sldIdLst>
    <p:sldId id="256" r:id="rId2"/>
    <p:sldId id="342" r:id="rId3"/>
    <p:sldId id="344" r:id="rId4"/>
    <p:sldId id="343" r:id="rId5"/>
    <p:sldId id="345" r:id="rId6"/>
    <p:sldId id="346" r:id="rId7"/>
    <p:sldId id="355" r:id="rId8"/>
    <p:sldId id="347" r:id="rId9"/>
    <p:sldId id="348" r:id="rId10"/>
    <p:sldId id="356" r:id="rId11"/>
    <p:sldId id="349" r:id="rId12"/>
    <p:sldId id="350" r:id="rId13"/>
    <p:sldId id="351" r:id="rId14"/>
    <p:sldId id="352" r:id="rId15"/>
    <p:sldId id="353" r:id="rId16"/>
    <p:sldId id="368" r:id="rId17"/>
    <p:sldId id="369" r:id="rId18"/>
    <p:sldId id="377" r:id="rId19"/>
    <p:sldId id="371" r:id="rId20"/>
    <p:sldId id="372" r:id="rId21"/>
    <p:sldId id="373" r:id="rId22"/>
    <p:sldId id="376" r:id="rId23"/>
    <p:sldId id="374" r:id="rId24"/>
    <p:sldId id="375" r:id="rId25"/>
    <p:sldId id="357" r:id="rId26"/>
    <p:sldId id="358" r:id="rId27"/>
    <p:sldId id="359" r:id="rId28"/>
    <p:sldId id="360" r:id="rId29"/>
    <p:sldId id="361" r:id="rId30"/>
    <p:sldId id="362" r:id="rId31"/>
    <p:sldId id="363" r:id="rId32"/>
    <p:sldId id="364" r:id="rId33"/>
    <p:sldId id="365" r:id="rId34"/>
    <p:sldId id="367" r:id="rId35"/>
    <p:sldId id="378" r:id="rId36"/>
    <p:sldId id="379" r:id="rId37"/>
    <p:sldId id="380" r:id="rId38"/>
    <p:sldId id="381" r:id="rId39"/>
    <p:sldId id="382" r:id="rId40"/>
    <p:sldId id="383" r:id="rId41"/>
    <p:sldId id="385" r:id="rId42"/>
    <p:sldId id="384" r:id="rId43"/>
    <p:sldId id="386" r:id="rId44"/>
    <p:sldId id="387" r:id="rId45"/>
    <p:sldId id="388" r:id="rId46"/>
    <p:sldId id="389" r:id="rId47"/>
    <p:sldId id="390" r:id="rId48"/>
    <p:sldId id="391" r:id="rId49"/>
    <p:sldId id="392" r:id="rId50"/>
    <p:sldId id="393" r:id="rId51"/>
    <p:sldId id="394" r:id="rId52"/>
    <p:sldId id="395" r:id="rId53"/>
    <p:sldId id="396" r:id="rId54"/>
    <p:sldId id="366"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03" autoAdjust="0"/>
    <p:restoredTop sz="85407"/>
  </p:normalViewPr>
  <p:slideViewPr>
    <p:cSldViewPr snapToGrid="0">
      <p:cViewPr varScale="1">
        <p:scale>
          <a:sx n="95" d="100"/>
          <a:sy n="95" d="100"/>
        </p:scale>
        <p:origin x="144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hyperlink" Target="https://www.ted.com/talks/chris_white_3_ways_to_create_a_work_culture_that_brings_out_the_best_in_employees/up-next" TargetMode="External"/><Relationship Id="rId5" Type="http://schemas.openxmlformats.org/officeDocument/2006/relationships/image" Target="../media/image15.svg"/><Relationship Id="rId4" Type="http://schemas.openxmlformats.org/officeDocument/2006/relationships/image" Target="../media/image14.png"/></Relationships>
</file>

<file path=ppt/diagrams/_rels/data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image" Target="../media/image18.jpg"/><Relationship Id="rId4" Type="http://schemas.openxmlformats.org/officeDocument/2006/relationships/image" Target="../media/image21.jpg"/></Relationships>
</file>

<file path=ppt/diagrams/_rels/data5.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image" Target="../media/image22.png"/><Relationship Id="rId4" Type="http://schemas.openxmlformats.org/officeDocument/2006/relationships/image" Target="../media/image25.jpg"/></Relationships>
</file>

<file path=ppt/diagrams/_rels/data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g"/><Relationship Id="rId1" Type="http://schemas.openxmlformats.org/officeDocument/2006/relationships/image" Target="../media/image27.jpg"/></Relationships>
</file>

<file path=ppt/diagrams/_rels/data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image" Target="../media/image18.jpg"/><Relationship Id="rId4" Type="http://schemas.openxmlformats.org/officeDocument/2006/relationships/image" Target="../media/image21.jpg"/></Relationships>
</file>

<file path=ppt/diagrams/_rels/drawing5.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image" Target="../media/image22.png"/><Relationship Id="rId4" Type="http://schemas.openxmlformats.org/officeDocument/2006/relationships/image" Target="../media/image25.jpg"/></Relationships>
</file>

<file path=ppt/diagrams/_rels/drawing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g"/><Relationship Id="rId1" Type="http://schemas.openxmlformats.org/officeDocument/2006/relationships/image" Target="../media/image27.jpg"/></Relationships>
</file>

<file path=ppt/diagrams/_rels/drawing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A73052-BA3B-40F0-8379-2429EE11ABC1}" type="doc">
      <dgm:prSet loTypeId="urn:microsoft.com/office/officeart/2018/2/layout/IconVerticalSolidList" loCatId="icon" qsTypeId="urn:microsoft.com/office/officeart/2005/8/quickstyle/simple1" qsCatId="simple" csTypeId="urn:microsoft.com/office/officeart/2018/5/colors/Iconchunking_neutralbg_accent1_2" csCatId="accent1" phldr="1"/>
      <dgm:spPr/>
      <dgm:t>
        <a:bodyPr/>
        <a:lstStyle/>
        <a:p>
          <a:endParaRPr lang="en-US"/>
        </a:p>
      </dgm:t>
    </dgm:pt>
    <dgm:pt modelId="{AA53362B-8CAC-4E13-B5E7-0BCC18062DC7}">
      <dgm:prSet/>
      <dgm:spPr/>
      <dgm:t>
        <a:bodyPr/>
        <a:lstStyle/>
        <a:p>
          <a:pPr>
            <a:lnSpc>
              <a:spcPct val="100000"/>
            </a:lnSpc>
          </a:pPr>
          <a:r>
            <a:rPr lang="en-US"/>
            <a:t>Organisational culture – a specific collection of values and norms that are shared by people and groups in an organisation and that influence the way they interact with each other and with stakeholders outside the organisation.</a:t>
          </a:r>
        </a:p>
      </dgm:t>
    </dgm:pt>
    <dgm:pt modelId="{BBFFE250-E69F-4E29-9802-89580F013ADF}" type="parTrans" cxnId="{BA49E0DF-2FE7-473B-84E7-46CBB732DB08}">
      <dgm:prSet/>
      <dgm:spPr/>
      <dgm:t>
        <a:bodyPr/>
        <a:lstStyle/>
        <a:p>
          <a:endParaRPr lang="en-US"/>
        </a:p>
      </dgm:t>
    </dgm:pt>
    <dgm:pt modelId="{CC688AC9-DAB0-44A6-92D7-93C56D148A82}" type="sibTrans" cxnId="{BA49E0DF-2FE7-473B-84E7-46CBB732DB08}">
      <dgm:prSet/>
      <dgm:spPr/>
      <dgm:t>
        <a:bodyPr/>
        <a:lstStyle/>
        <a:p>
          <a:endParaRPr lang="en-US"/>
        </a:p>
      </dgm:t>
    </dgm:pt>
    <dgm:pt modelId="{6458C7B0-C8F9-48DB-9B29-B8B98A663C6B}">
      <dgm:prSet/>
      <dgm:spPr/>
      <dgm:t>
        <a:bodyPr/>
        <a:lstStyle/>
        <a:p>
          <a:pPr>
            <a:lnSpc>
              <a:spcPct val="100000"/>
            </a:lnSpc>
          </a:pPr>
          <a:r>
            <a:rPr lang="en-US"/>
            <a:t>Professionalisation – the process whereby people come to engage in an activity for pay or as a means of livelihood.</a:t>
          </a:r>
        </a:p>
      </dgm:t>
    </dgm:pt>
    <dgm:pt modelId="{46E364CB-BEFD-4B65-8A27-DA39818B9565}" type="parTrans" cxnId="{83852B09-6DA9-4A0B-BAB7-082D2A58372E}">
      <dgm:prSet/>
      <dgm:spPr/>
      <dgm:t>
        <a:bodyPr/>
        <a:lstStyle/>
        <a:p>
          <a:endParaRPr lang="en-US"/>
        </a:p>
      </dgm:t>
    </dgm:pt>
    <dgm:pt modelId="{47546D33-EAD2-4770-A9A8-7ECFE22964F1}" type="sibTrans" cxnId="{83852B09-6DA9-4A0B-BAB7-082D2A58372E}">
      <dgm:prSet/>
      <dgm:spPr/>
      <dgm:t>
        <a:bodyPr/>
        <a:lstStyle/>
        <a:p>
          <a:endParaRPr lang="en-US"/>
        </a:p>
      </dgm:t>
    </dgm:pt>
    <dgm:pt modelId="{C60A5F77-CEF9-49B5-A0BC-CB045E6360DB}">
      <dgm:prSet/>
      <dgm:spPr/>
      <dgm:t>
        <a:bodyPr/>
        <a:lstStyle/>
        <a:p>
          <a:pPr>
            <a:lnSpc>
              <a:spcPct val="100000"/>
            </a:lnSpc>
          </a:pPr>
          <a:r>
            <a:rPr lang="en-US"/>
            <a:t>Stakeholders – a person, group or organisation that has a direct or indirect stake in an organisation because it can affect or be affected by the organisation's actions, objectives and policies.</a:t>
          </a:r>
        </a:p>
      </dgm:t>
    </dgm:pt>
    <dgm:pt modelId="{5D1A2943-22BF-4A4F-B2C2-1B23D03A21ED}" type="parTrans" cxnId="{E36D005D-3C9F-4AFB-A94A-65AA004B2623}">
      <dgm:prSet/>
      <dgm:spPr/>
      <dgm:t>
        <a:bodyPr/>
        <a:lstStyle/>
        <a:p>
          <a:endParaRPr lang="en-US"/>
        </a:p>
      </dgm:t>
    </dgm:pt>
    <dgm:pt modelId="{DB518A17-F0DF-46FD-A941-8E814DBAF157}" type="sibTrans" cxnId="{E36D005D-3C9F-4AFB-A94A-65AA004B2623}">
      <dgm:prSet/>
      <dgm:spPr/>
      <dgm:t>
        <a:bodyPr/>
        <a:lstStyle/>
        <a:p>
          <a:endParaRPr lang="en-US"/>
        </a:p>
      </dgm:t>
    </dgm:pt>
    <dgm:pt modelId="{E2B49669-5DF3-4B67-A03E-15EA3312A57B}" type="pres">
      <dgm:prSet presAssocID="{6AA73052-BA3B-40F0-8379-2429EE11ABC1}" presName="root" presStyleCnt="0">
        <dgm:presLayoutVars>
          <dgm:dir/>
          <dgm:resizeHandles val="exact"/>
        </dgm:presLayoutVars>
      </dgm:prSet>
      <dgm:spPr/>
    </dgm:pt>
    <dgm:pt modelId="{07712134-1E4B-4C35-A15B-C632495CBB7F}" type="pres">
      <dgm:prSet presAssocID="{AA53362B-8CAC-4E13-B5E7-0BCC18062DC7}" presName="compNode" presStyleCnt="0"/>
      <dgm:spPr/>
    </dgm:pt>
    <dgm:pt modelId="{1DA818EB-55AE-47D8-9485-2992A0034A3B}" type="pres">
      <dgm:prSet presAssocID="{AA53362B-8CAC-4E13-B5E7-0BCC18062DC7}" presName="bgRect" presStyleLbl="bgShp" presStyleIdx="0" presStyleCnt="3"/>
      <dgm:spPr/>
    </dgm:pt>
    <dgm:pt modelId="{77995612-E4F2-4822-9E18-3CEA28CB5F69}" type="pres">
      <dgm:prSet presAssocID="{AA53362B-8CAC-4E13-B5E7-0BCC18062DC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7E3002FD-1DF0-474C-97D9-B6F8B1FE2364}" type="pres">
      <dgm:prSet presAssocID="{AA53362B-8CAC-4E13-B5E7-0BCC18062DC7}" presName="spaceRect" presStyleCnt="0"/>
      <dgm:spPr/>
    </dgm:pt>
    <dgm:pt modelId="{521EE518-6093-46A4-A123-36BEFB984056}" type="pres">
      <dgm:prSet presAssocID="{AA53362B-8CAC-4E13-B5E7-0BCC18062DC7}" presName="parTx" presStyleLbl="revTx" presStyleIdx="0" presStyleCnt="3">
        <dgm:presLayoutVars>
          <dgm:chMax val="0"/>
          <dgm:chPref val="0"/>
        </dgm:presLayoutVars>
      </dgm:prSet>
      <dgm:spPr/>
    </dgm:pt>
    <dgm:pt modelId="{73DEA3FE-4DBE-44F1-B5E1-EAADCDA7C0B5}" type="pres">
      <dgm:prSet presAssocID="{CC688AC9-DAB0-44A6-92D7-93C56D148A82}" presName="sibTrans" presStyleCnt="0"/>
      <dgm:spPr/>
    </dgm:pt>
    <dgm:pt modelId="{0FBFB761-B69C-4258-B86A-7C638D8BAD37}" type="pres">
      <dgm:prSet presAssocID="{6458C7B0-C8F9-48DB-9B29-B8B98A663C6B}" presName="compNode" presStyleCnt="0"/>
      <dgm:spPr/>
    </dgm:pt>
    <dgm:pt modelId="{E3713520-8E4B-4EE1-A70A-9CE37E4140F6}" type="pres">
      <dgm:prSet presAssocID="{6458C7B0-C8F9-48DB-9B29-B8B98A663C6B}" presName="bgRect" presStyleLbl="bgShp" presStyleIdx="1" presStyleCnt="3"/>
      <dgm:spPr/>
    </dgm:pt>
    <dgm:pt modelId="{4C161072-1399-4852-9F9C-044B21612B93}" type="pres">
      <dgm:prSet presAssocID="{6458C7B0-C8F9-48DB-9B29-B8B98A663C6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E070F0C7-CE2F-4F9E-B823-20271A15AE39}" type="pres">
      <dgm:prSet presAssocID="{6458C7B0-C8F9-48DB-9B29-B8B98A663C6B}" presName="spaceRect" presStyleCnt="0"/>
      <dgm:spPr/>
    </dgm:pt>
    <dgm:pt modelId="{AA0A409B-5F35-4A95-99C0-8417DFE0BC82}" type="pres">
      <dgm:prSet presAssocID="{6458C7B0-C8F9-48DB-9B29-B8B98A663C6B}" presName="parTx" presStyleLbl="revTx" presStyleIdx="1" presStyleCnt="3">
        <dgm:presLayoutVars>
          <dgm:chMax val="0"/>
          <dgm:chPref val="0"/>
        </dgm:presLayoutVars>
      </dgm:prSet>
      <dgm:spPr/>
    </dgm:pt>
    <dgm:pt modelId="{FE3DA01D-5165-46AB-A597-849B1D716CA3}" type="pres">
      <dgm:prSet presAssocID="{47546D33-EAD2-4770-A9A8-7ECFE22964F1}" presName="sibTrans" presStyleCnt="0"/>
      <dgm:spPr/>
    </dgm:pt>
    <dgm:pt modelId="{F4880244-1717-45A6-9BCA-1EB887F0A93D}" type="pres">
      <dgm:prSet presAssocID="{C60A5F77-CEF9-49B5-A0BC-CB045E6360DB}" presName="compNode" presStyleCnt="0"/>
      <dgm:spPr/>
    </dgm:pt>
    <dgm:pt modelId="{9A21B0B1-DF14-49F8-BAF1-85173F3CE337}" type="pres">
      <dgm:prSet presAssocID="{C60A5F77-CEF9-49B5-A0BC-CB045E6360DB}" presName="bgRect" presStyleLbl="bgShp" presStyleIdx="2" presStyleCnt="3"/>
      <dgm:spPr/>
    </dgm:pt>
    <dgm:pt modelId="{5791EAE3-F355-4C6A-97CE-9509A71A93D5}" type="pres">
      <dgm:prSet presAssocID="{C60A5F77-CEF9-49B5-A0BC-CB045E6360D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3904B293-22A1-477E-8FDA-800D2D8A4D8F}" type="pres">
      <dgm:prSet presAssocID="{C60A5F77-CEF9-49B5-A0BC-CB045E6360DB}" presName="spaceRect" presStyleCnt="0"/>
      <dgm:spPr/>
    </dgm:pt>
    <dgm:pt modelId="{35516E81-5BF8-493F-878C-FC94C5455803}" type="pres">
      <dgm:prSet presAssocID="{C60A5F77-CEF9-49B5-A0BC-CB045E6360DB}" presName="parTx" presStyleLbl="revTx" presStyleIdx="2" presStyleCnt="3">
        <dgm:presLayoutVars>
          <dgm:chMax val="0"/>
          <dgm:chPref val="0"/>
        </dgm:presLayoutVars>
      </dgm:prSet>
      <dgm:spPr/>
    </dgm:pt>
  </dgm:ptLst>
  <dgm:cxnLst>
    <dgm:cxn modelId="{8E117C06-D8BC-497B-BA88-8C7037AEC600}" type="presOf" srcId="{6AA73052-BA3B-40F0-8379-2429EE11ABC1}" destId="{E2B49669-5DF3-4B67-A03E-15EA3312A57B}" srcOrd="0" destOrd="0" presId="urn:microsoft.com/office/officeart/2018/2/layout/IconVerticalSolidList"/>
    <dgm:cxn modelId="{83852B09-6DA9-4A0B-BAB7-082D2A58372E}" srcId="{6AA73052-BA3B-40F0-8379-2429EE11ABC1}" destId="{6458C7B0-C8F9-48DB-9B29-B8B98A663C6B}" srcOrd="1" destOrd="0" parTransId="{46E364CB-BEFD-4B65-8A27-DA39818B9565}" sibTransId="{47546D33-EAD2-4770-A9A8-7ECFE22964F1}"/>
    <dgm:cxn modelId="{3BE02F34-578A-4666-8E2A-C7CAD5273E0A}" type="presOf" srcId="{6458C7B0-C8F9-48DB-9B29-B8B98A663C6B}" destId="{AA0A409B-5F35-4A95-99C0-8417DFE0BC82}" srcOrd="0" destOrd="0" presId="urn:microsoft.com/office/officeart/2018/2/layout/IconVerticalSolidList"/>
    <dgm:cxn modelId="{8CCCF845-5C0F-4B9D-826F-E5FDBEA82F85}" type="presOf" srcId="{C60A5F77-CEF9-49B5-A0BC-CB045E6360DB}" destId="{35516E81-5BF8-493F-878C-FC94C5455803}" srcOrd="0" destOrd="0" presId="urn:microsoft.com/office/officeart/2018/2/layout/IconVerticalSolidList"/>
    <dgm:cxn modelId="{E36D005D-3C9F-4AFB-A94A-65AA004B2623}" srcId="{6AA73052-BA3B-40F0-8379-2429EE11ABC1}" destId="{C60A5F77-CEF9-49B5-A0BC-CB045E6360DB}" srcOrd="2" destOrd="0" parTransId="{5D1A2943-22BF-4A4F-B2C2-1B23D03A21ED}" sibTransId="{DB518A17-F0DF-46FD-A941-8E814DBAF157}"/>
    <dgm:cxn modelId="{DDD1D48C-2CCC-4234-8A3E-FEC3D08236B8}" type="presOf" srcId="{AA53362B-8CAC-4E13-B5E7-0BCC18062DC7}" destId="{521EE518-6093-46A4-A123-36BEFB984056}" srcOrd="0" destOrd="0" presId="urn:microsoft.com/office/officeart/2018/2/layout/IconVerticalSolidList"/>
    <dgm:cxn modelId="{BA49E0DF-2FE7-473B-84E7-46CBB732DB08}" srcId="{6AA73052-BA3B-40F0-8379-2429EE11ABC1}" destId="{AA53362B-8CAC-4E13-B5E7-0BCC18062DC7}" srcOrd="0" destOrd="0" parTransId="{BBFFE250-E69F-4E29-9802-89580F013ADF}" sibTransId="{CC688AC9-DAB0-44A6-92D7-93C56D148A82}"/>
    <dgm:cxn modelId="{90DC8BBD-24F4-41FD-8DF9-A5FE8EBCA4BC}" type="presParOf" srcId="{E2B49669-5DF3-4B67-A03E-15EA3312A57B}" destId="{07712134-1E4B-4C35-A15B-C632495CBB7F}" srcOrd="0" destOrd="0" presId="urn:microsoft.com/office/officeart/2018/2/layout/IconVerticalSolidList"/>
    <dgm:cxn modelId="{F40E6D8A-3456-4FE4-815F-F6DD00710C84}" type="presParOf" srcId="{07712134-1E4B-4C35-A15B-C632495CBB7F}" destId="{1DA818EB-55AE-47D8-9485-2992A0034A3B}" srcOrd="0" destOrd="0" presId="urn:microsoft.com/office/officeart/2018/2/layout/IconVerticalSolidList"/>
    <dgm:cxn modelId="{40AC62FA-EA09-45B8-B6A7-CA85E921E64C}" type="presParOf" srcId="{07712134-1E4B-4C35-A15B-C632495CBB7F}" destId="{77995612-E4F2-4822-9E18-3CEA28CB5F69}" srcOrd="1" destOrd="0" presId="urn:microsoft.com/office/officeart/2018/2/layout/IconVerticalSolidList"/>
    <dgm:cxn modelId="{98DA2069-2B45-465F-B763-7A80CDC3A06C}" type="presParOf" srcId="{07712134-1E4B-4C35-A15B-C632495CBB7F}" destId="{7E3002FD-1DF0-474C-97D9-B6F8B1FE2364}" srcOrd="2" destOrd="0" presId="urn:microsoft.com/office/officeart/2018/2/layout/IconVerticalSolidList"/>
    <dgm:cxn modelId="{642B20F9-F6FB-47BB-AF28-7FCAB29B55A4}" type="presParOf" srcId="{07712134-1E4B-4C35-A15B-C632495CBB7F}" destId="{521EE518-6093-46A4-A123-36BEFB984056}" srcOrd="3" destOrd="0" presId="urn:microsoft.com/office/officeart/2018/2/layout/IconVerticalSolidList"/>
    <dgm:cxn modelId="{CF071BFA-67E2-4226-B314-0BF6A0B808DE}" type="presParOf" srcId="{E2B49669-5DF3-4B67-A03E-15EA3312A57B}" destId="{73DEA3FE-4DBE-44F1-B5E1-EAADCDA7C0B5}" srcOrd="1" destOrd="0" presId="urn:microsoft.com/office/officeart/2018/2/layout/IconVerticalSolidList"/>
    <dgm:cxn modelId="{47884003-7F1E-4CF8-9ED0-B2B20B5905B0}" type="presParOf" srcId="{E2B49669-5DF3-4B67-A03E-15EA3312A57B}" destId="{0FBFB761-B69C-4258-B86A-7C638D8BAD37}" srcOrd="2" destOrd="0" presId="urn:microsoft.com/office/officeart/2018/2/layout/IconVerticalSolidList"/>
    <dgm:cxn modelId="{D63FFD60-27ED-4AB5-9AA3-16A3BA8D6BDA}" type="presParOf" srcId="{0FBFB761-B69C-4258-B86A-7C638D8BAD37}" destId="{E3713520-8E4B-4EE1-A70A-9CE37E4140F6}" srcOrd="0" destOrd="0" presId="urn:microsoft.com/office/officeart/2018/2/layout/IconVerticalSolidList"/>
    <dgm:cxn modelId="{8CC4496C-7C40-4DA8-BEEA-39DB143440CA}" type="presParOf" srcId="{0FBFB761-B69C-4258-B86A-7C638D8BAD37}" destId="{4C161072-1399-4852-9F9C-044B21612B93}" srcOrd="1" destOrd="0" presId="urn:microsoft.com/office/officeart/2018/2/layout/IconVerticalSolidList"/>
    <dgm:cxn modelId="{3432B5A3-3262-4EE5-BBA3-5303667E65EE}" type="presParOf" srcId="{0FBFB761-B69C-4258-B86A-7C638D8BAD37}" destId="{E070F0C7-CE2F-4F9E-B823-20271A15AE39}" srcOrd="2" destOrd="0" presId="urn:microsoft.com/office/officeart/2018/2/layout/IconVerticalSolidList"/>
    <dgm:cxn modelId="{5D2833F2-2B5E-4C6E-9209-A8231A4FA00A}" type="presParOf" srcId="{0FBFB761-B69C-4258-B86A-7C638D8BAD37}" destId="{AA0A409B-5F35-4A95-99C0-8417DFE0BC82}" srcOrd="3" destOrd="0" presId="urn:microsoft.com/office/officeart/2018/2/layout/IconVerticalSolidList"/>
    <dgm:cxn modelId="{08182455-8CAF-47F9-BC15-3E3966A35AF7}" type="presParOf" srcId="{E2B49669-5DF3-4B67-A03E-15EA3312A57B}" destId="{FE3DA01D-5165-46AB-A597-849B1D716CA3}" srcOrd="3" destOrd="0" presId="urn:microsoft.com/office/officeart/2018/2/layout/IconVerticalSolidList"/>
    <dgm:cxn modelId="{B04B352B-80B8-415A-85CE-0CFFB65EBB92}" type="presParOf" srcId="{E2B49669-5DF3-4B67-A03E-15EA3312A57B}" destId="{F4880244-1717-45A6-9BCA-1EB887F0A93D}" srcOrd="4" destOrd="0" presId="urn:microsoft.com/office/officeart/2018/2/layout/IconVerticalSolidList"/>
    <dgm:cxn modelId="{D201571B-E966-48F2-9E05-13A35B77E435}" type="presParOf" srcId="{F4880244-1717-45A6-9BCA-1EB887F0A93D}" destId="{9A21B0B1-DF14-49F8-BAF1-85173F3CE337}" srcOrd="0" destOrd="0" presId="urn:microsoft.com/office/officeart/2018/2/layout/IconVerticalSolidList"/>
    <dgm:cxn modelId="{BAC48DEB-791F-488E-9BC9-65870016B04B}" type="presParOf" srcId="{F4880244-1717-45A6-9BCA-1EB887F0A93D}" destId="{5791EAE3-F355-4C6A-97CE-9509A71A93D5}" srcOrd="1" destOrd="0" presId="urn:microsoft.com/office/officeart/2018/2/layout/IconVerticalSolidList"/>
    <dgm:cxn modelId="{770096E2-3B4E-4EED-A1D3-1B56523D5853}" type="presParOf" srcId="{F4880244-1717-45A6-9BCA-1EB887F0A93D}" destId="{3904B293-22A1-477E-8FDA-800D2D8A4D8F}" srcOrd="2" destOrd="0" presId="urn:microsoft.com/office/officeart/2018/2/layout/IconVerticalSolidList"/>
    <dgm:cxn modelId="{10985AE2-B774-4711-8C01-E340419DF622}" type="presParOf" srcId="{F4880244-1717-45A6-9BCA-1EB887F0A93D}" destId="{35516E81-5BF8-493F-878C-FC94C545580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5284CB-6052-4BC6-B33A-8A60E4A5172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03697D1-54F8-4F27-A9C8-16958A55CE79}">
      <dgm:prSet/>
      <dgm:spPr/>
      <dgm:t>
        <a:bodyPr/>
        <a:lstStyle/>
        <a:p>
          <a:r>
            <a:rPr lang="en-US"/>
            <a:t>Sport attracts a range of interested stakeholders from financial institutions to government departments; governing bodies to volunteers; participants to parents; spectators and supporters, to a plethora of media organisations.</a:t>
          </a:r>
        </a:p>
      </dgm:t>
    </dgm:pt>
    <dgm:pt modelId="{109B35B5-8E2D-45A3-8F1C-B377448EC5FA}" type="parTrans" cxnId="{055A2CC5-AB51-4C34-97CB-4DBC18267E05}">
      <dgm:prSet/>
      <dgm:spPr/>
      <dgm:t>
        <a:bodyPr/>
        <a:lstStyle/>
        <a:p>
          <a:endParaRPr lang="en-US"/>
        </a:p>
      </dgm:t>
    </dgm:pt>
    <dgm:pt modelId="{4833F7B8-26D7-4F4E-9AB9-1B1B26DA0E09}" type="sibTrans" cxnId="{055A2CC5-AB51-4C34-97CB-4DBC18267E05}">
      <dgm:prSet/>
      <dgm:spPr/>
      <dgm:t>
        <a:bodyPr/>
        <a:lstStyle/>
        <a:p>
          <a:endParaRPr lang="en-US"/>
        </a:p>
      </dgm:t>
    </dgm:pt>
    <dgm:pt modelId="{EE647BB5-AF8E-46A5-A018-54FEECF35AC9}">
      <dgm:prSet/>
      <dgm:spPr/>
      <dgm:t>
        <a:bodyPr/>
        <a:lstStyle/>
        <a:p>
          <a:r>
            <a:rPr lang="en-GB"/>
            <a:t>the ‘Harvard’ model of HRM provides a clear framework in which to explore and understand many of the people issues prevalent in sport (see Van Looy and Van Dierdonck, 2003).</a:t>
          </a:r>
          <a:endParaRPr lang="en-US"/>
        </a:p>
      </dgm:t>
    </dgm:pt>
    <dgm:pt modelId="{7AAE8DF6-1895-4518-B861-55E6E681EA5C}" type="parTrans" cxnId="{343DA13E-DBE0-4C68-A9FC-244E774BB3CB}">
      <dgm:prSet/>
      <dgm:spPr/>
      <dgm:t>
        <a:bodyPr/>
        <a:lstStyle/>
        <a:p>
          <a:endParaRPr lang="en-US"/>
        </a:p>
      </dgm:t>
    </dgm:pt>
    <dgm:pt modelId="{EF01366A-512D-42F8-B336-504539396D07}" type="sibTrans" cxnId="{343DA13E-DBE0-4C68-A9FC-244E774BB3CB}">
      <dgm:prSet/>
      <dgm:spPr/>
      <dgm:t>
        <a:bodyPr/>
        <a:lstStyle/>
        <a:p>
          <a:endParaRPr lang="en-US"/>
        </a:p>
      </dgm:t>
    </dgm:pt>
    <dgm:pt modelId="{A796B1D2-C2BD-4253-9076-64CFD4643783}">
      <dgm:prSet/>
      <dgm:spPr/>
      <dgm:t>
        <a:bodyPr/>
        <a:lstStyle/>
        <a:p>
          <a:r>
            <a:rPr lang="en-US" b="1" i="1"/>
            <a:t>Reminder: </a:t>
          </a:r>
          <a:r>
            <a:rPr lang="en-US" i="1"/>
            <a:t>service delivery, staff recruitment, retention, motivation and absenteeism have all been identified as problems within the sport industry which continues to face ‘a shortage of skilled, motivated staff, who are discouraged by the rates of pay, working conditions and perceived lack of career opportunities’ (Salmon, 1998:7)</a:t>
          </a:r>
        </a:p>
      </dgm:t>
    </dgm:pt>
    <dgm:pt modelId="{241170FC-C7E5-4A46-8212-3051C36ECDD2}" type="parTrans" cxnId="{7BE07295-31A1-47DF-B827-79FA6FC1A5F8}">
      <dgm:prSet/>
      <dgm:spPr/>
      <dgm:t>
        <a:bodyPr/>
        <a:lstStyle/>
        <a:p>
          <a:endParaRPr lang="en-US"/>
        </a:p>
      </dgm:t>
    </dgm:pt>
    <dgm:pt modelId="{FB68A639-8DC5-4ED8-98E6-FF66A4632A2C}" type="sibTrans" cxnId="{7BE07295-31A1-47DF-B827-79FA6FC1A5F8}">
      <dgm:prSet/>
      <dgm:spPr/>
      <dgm:t>
        <a:bodyPr/>
        <a:lstStyle/>
        <a:p>
          <a:endParaRPr lang="en-US"/>
        </a:p>
      </dgm:t>
    </dgm:pt>
    <dgm:pt modelId="{454375AE-2C37-4742-BB6E-529CB34A6DAE}">
      <dgm:prSet/>
      <dgm:spPr/>
      <dgm:t>
        <a:bodyPr/>
        <a:lstStyle/>
        <a:p>
          <a:r>
            <a:rPr lang="en-GB" b="0" i="0" u="none"/>
            <a:t>The </a:t>
          </a:r>
          <a:r>
            <a:rPr lang="en-GB" b="1" i="0" u="none"/>
            <a:t>Harvard</a:t>
          </a:r>
          <a:r>
            <a:rPr lang="en-GB" b="0" i="0" u="none"/>
            <a:t> framework for </a:t>
          </a:r>
          <a:r>
            <a:rPr lang="en-GB" b="1" i="0" u="none"/>
            <a:t>HRM</a:t>
          </a:r>
          <a:r>
            <a:rPr lang="en-GB" b="0" i="0" u="none"/>
            <a:t> is an HR </a:t>
          </a:r>
          <a:r>
            <a:rPr lang="en-GB" b="1" i="0" u="none"/>
            <a:t>model</a:t>
          </a:r>
          <a:r>
            <a:rPr lang="en-GB" b="0" i="0" u="none"/>
            <a:t> comprised of six components. ... These include the core HR activities, like recruitment, training, and reward systems. When done well, </a:t>
          </a:r>
          <a:r>
            <a:rPr lang="en-GB" b="1" i="0" u="none"/>
            <a:t>HRM</a:t>
          </a:r>
          <a:r>
            <a:rPr lang="en-GB" b="0" i="0" u="none"/>
            <a:t> policies lead to positive </a:t>
          </a:r>
          <a:r>
            <a:rPr lang="en-GB" b="1" i="0" u="none"/>
            <a:t>HRM</a:t>
          </a:r>
          <a:r>
            <a:rPr lang="en-GB" b="0" i="0" u="none"/>
            <a:t> outcomes. These include: retention, cost-effectiveness, commitment, and competence.</a:t>
          </a:r>
          <a:endParaRPr lang="en-GB"/>
        </a:p>
      </dgm:t>
    </dgm:pt>
    <dgm:pt modelId="{B82BCEBE-8458-CA4E-9C9F-125D2C92DDD3}" type="parTrans" cxnId="{65A95B36-8F96-284C-A1F4-80954A483182}">
      <dgm:prSet/>
      <dgm:spPr/>
      <dgm:t>
        <a:bodyPr/>
        <a:lstStyle/>
        <a:p>
          <a:endParaRPr lang="en-GB"/>
        </a:p>
      </dgm:t>
    </dgm:pt>
    <dgm:pt modelId="{CB7C9944-DFE3-074A-935F-9A342BC1847B}" type="sibTrans" cxnId="{65A95B36-8F96-284C-A1F4-80954A483182}">
      <dgm:prSet/>
      <dgm:spPr/>
      <dgm:t>
        <a:bodyPr/>
        <a:lstStyle/>
        <a:p>
          <a:endParaRPr lang="en-GB"/>
        </a:p>
      </dgm:t>
    </dgm:pt>
    <dgm:pt modelId="{F61A49A2-A1A6-F649-8506-8AA6A38C04CA}" type="pres">
      <dgm:prSet presAssocID="{6B5284CB-6052-4BC6-B33A-8A60E4A51727}" presName="linear" presStyleCnt="0">
        <dgm:presLayoutVars>
          <dgm:animLvl val="lvl"/>
          <dgm:resizeHandles val="exact"/>
        </dgm:presLayoutVars>
      </dgm:prSet>
      <dgm:spPr/>
    </dgm:pt>
    <dgm:pt modelId="{FB7E2ACD-1BC8-4849-BE24-41CF2C78C182}" type="pres">
      <dgm:prSet presAssocID="{454375AE-2C37-4742-BB6E-529CB34A6DAE}" presName="parentText" presStyleLbl="node1" presStyleIdx="0" presStyleCnt="4">
        <dgm:presLayoutVars>
          <dgm:chMax val="0"/>
          <dgm:bulletEnabled val="1"/>
        </dgm:presLayoutVars>
      </dgm:prSet>
      <dgm:spPr/>
    </dgm:pt>
    <dgm:pt modelId="{DC759C68-03BF-994B-8182-799C75D0285C}" type="pres">
      <dgm:prSet presAssocID="{CB7C9944-DFE3-074A-935F-9A342BC1847B}" presName="spacer" presStyleCnt="0"/>
      <dgm:spPr/>
    </dgm:pt>
    <dgm:pt modelId="{532542ED-3D0E-EB43-B465-6454991B1E0A}" type="pres">
      <dgm:prSet presAssocID="{303697D1-54F8-4F27-A9C8-16958A55CE79}" presName="parentText" presStyleLbl="node1" presStyleIdx="1" presStyleCnt="4">
        <dgm:presLayoutVars>
          <dgm:chMax val="0"/>
          <dgm:bulletEnabled val="1"/>
        </dgm:presLayoutVars>
      </dgm:prSet>
      <dgm:spPr/>
    </dgm:pt>
    <dgm:pt modelId="{D8C1EC24-8E76-0244-ADD2-03705FAB98DF}" type="pres">
      <dgm:prSet presAssocID="{4833F7B8-26D7-4F4E-9AB9-1B1B26DA0E09}" presName="spacer" presStyleCnt="0"/>
      <dgm:spPr/>
    </dgm:pt>
    <dgm:pt modelId="{88D79B2E-E134-644D-B0D8-D0C69E3E80CE}" type="pres">
      <dgm:prSet presAssocID="{EE647BB5-AF8E-46A5-A018-54FEECF35AC9}" presName="parentText" presStyleLbl="node1" presStyleIdx="2" presStyleCnt="4">
        <dgm:presLayoutVars>
          <dgm:chMax val="0"/>
          <dgm:bulletEnabled val="1"/>
        </dgm:presLayoutVars>
      </dgm:prSet>
      <dgm:spPr/>
    </dgm:pt>
    <dgm:pt modelId="{9F46419F-C3A0-1C40-9804-A19143FE6BA4}" type="pres">
      <dgm:prSet presAssocID="{EF01366A-512D-42F8-B336-504539396D07}" presName="spacer" presStyleCnt="0"/>
      <dgm:spPr/>
    </dgm:pt>
    <dgm:pt modelId="{91128DFC-3AF7-9B4A-8EAC-D01AC04B57CC}" type="pres">
      <dgm:prSet presAssocID="{A796B1D2-C2BD-4253-9076-64CFD4643783}" presName="parentText" presStyleLbl="node1" presStyleIdx="3" presStyleCnt="4">
        <dgm:presLayoutVars>
          <dgm:chMax val="0"/>
          <dgm:bulletEnabled val="1"/>
        </dgm:presLayoutVars>
      </dgm:prSet>
      <dgm:spPr/>
    </dgm:pt>
  </dgm:ptLst>
  <dgm:cxnLst>
    <dgm:cxn modelId="{FBD48218-F280-424F-96DF-8DA63ACA2631}" type="presOf" srcId="{A796B1D2-C2BD-4253-9076-64CFD4643783}" destId="{91128DFC-3AF7-9B4A-8EAC-D01AC04B57CC}" srcOrd="0" destOrd="0" presId="urn:microsoft.com/office/officeart/2005/8/layout/vList2"/>
    <dgm:cxn modelId="{65A95B36-8F96-284C-A1F4-80954A483182}" srcId="{6B5284CB-6052-4BC6-B33A-8A60E4A51727}" destId="{454375AE-2C37-4742-BB6E-529CB34A6DAE}" srcOrd="0" destOrd="0" parTransId="{B82BCEBE-8458-CA4E-9C9F-125D2C92DDD3}" sibTransId="{CB7C9944-DFE3-074A-935F-9A342BC1847B}"/>
    <dgm:cxn modelId="{343DA13E-DBE0-4C68-A9FC-244E774BB3CB}" srcId="{6B5284CB-6052-4BC6-B33A-8A60E4A51727}" destId="{EE647BB5-AF8E-46A5-A018-54FEECF35AC9}" srcOrd="2" destOrd="0" parTransId="{7AAE8DF6-1895-4518-B861-55E6E681EA5C}" sibTransId="{EF01366A-512D-42F8-B336-504539396D07}"/>
    <dgm:cxn modelId="{1EF0F074-B1E3-9E4F-BF06-9808D34F347B}" type="presOf" srcId="{303697D1-54F8-4F27-A9C8-16958A55CE79}" destId="{532542ED-3D0E-EB43-B465-6454991B1E0A}" srcOrd="0" destOrd="0" presId="urn:microsoft.com/office/officeart/2005/8/layout/vList2"/>
    <dgm:cxn modelId="{7BE07295-31A1-47DF-B827-79FA6FC1A5F8}" srcId="{6B5284CB-6052-4BC6-B33A-8A60E4A51727}" destId="{A796B1D2-C2BD-4253-9076-64CFD4643783}" srcOrd="3" destOrd="0" parTransId="{241170FC-C7E5-4A46-8212-3051C36ECDD2}" sibTransId="{FB68A639-8DC5-4ED8-98E6-FF66A4632A2C}"/>
    <dgm:cxn modelId="{055A2CC5-AB51-4C34-97CB-4DBC18267E05}" srcId="{6B5284CB-6052-4BC6-B33A-8A60E4A51727}" destId="{303697D1-54F8-4F27-A9C8-16958A55CE79}" srcOrd="1" destOrd="0" parTransId="{109B35B5-8E2D-45A3-8F1C-B377448EC5FA}" sibTransId="{4833F7B8-26D7-4F4E-9AB9-1B1B26DA0E09}"/>
    <dgm:cxn modelId="{06B82ACC-A3F8-AB44-990D-DDE62E12139F}" type="presOf" srcId="{EE647BB5-AF8E-46A5-A018-54FEECF35AC9}" destId="{88D79B2E-E134-644D-B0D8-D0C69E3E80CE}" srcOrd="0" destOrd="0" presId="urn:microsoft.com/office/officeart/2005/8/layout/vList2"/>
    <dgm:cxn modelId="{B7C71EDC-44C1-6448-B4CD-84B441C5BF39}" type="presOf" srcId="{6B5284CB-6052-4BC6-B33A-8A60E4A51727}" destId="{F61A49A2-A1A6-F649-8506-8AA6A38C04CA}" srcOrd="0" destOrd="0" presId="urn:microsoft.com/office/officeart/2005/8/layout/vList2"/>
    <dgm:cxn modelId="{E41466EF-5D58-CC40-9E2A-117EEB7B8EFA}" type="presOf" srcId="{454375AE-2C37-4742-BB6E-529CB34A6DAE}" destId="{FB7E2ACD-1BC8-4849-BE24-41CF2C78C182}" srcOrd="0" destOrd="0" presId="urn:microsoft.com/office/officeart/2005/8/layout/vList2"/>
    <dgm:cxn modelId="{88515098-3DB4-734E-B04C-B0EA4172F821}" type="presParOf" srcId="{F61A49A2-A1A6-F649-8506-8AA6A38C04CA}" destId="{FB7E2ACD-1BC8-4849-BE24-41CF2C78C182}" srcOrd="0" destOrd="0" presId="urn:microsoft.com/office/officeart/2005/8/layout/vList2"/>
    <dgm:cxn modelId="{549A71AB-D1B1-5B4E-A608-18EBC31D6713}" type="presParOf" srcId="{F61A49A2-A1A6-F649-8506-8AA6A38C04CA}" destId="{DC759C68-03BF-994B-8182-799C75D0285C}" srcOrd="1" destOrd="0" presId="urn:microsoft.com/office/officeart/2005/8/layout/vList2"/>
    <dgm:cxn modelId="{56EA92D0-13C0-7C47-830D-641314EA0962}" type="presParOf" srcId="{F61A49A2-A1A6-F649-8506-8AA6A38C04CA}" destId="{532542ED-3D0E-EB43-B465-6454991B1E0A}" srcOrd="2" destOrd="0" presId="urn:microsoft.com/office/officeart/2005/8/layout/vList2"/>
    <dgm:cxn modelId="{2B264373-F403-CF47-82C2-DB2E7F68D546}" type="presParOf" srcId="{F61A49A2-A1A6-F649-8506-8AA6A38C04CA}" destId="{D8C1EC24-8E76-0244-ADD2-03705FAB98DF}" srcOrd="3" destOrd="0" presId="urn:microsoft.com/office/officeart/2005/8/layout/vList2"/>
    <dgm:cxn modelId="{D82DA415-ED33-B547-9B32-9A1E7A572DBF}" type="presParOf" srcId="{F61A49A2-A1A6-F649-8506-8AA6A38C04CA}" destId="{88D79B2E-E134-644D-B0D8-D0C69E3E80CE}" srcOrd="4" destOrd="0" presId="urn:microsoft.com/office/officeart/2005/8/layout/vList2"/>
    <dgm:cxn modelId="{7908E5AC-03CB-B846-81BB-48314CC5FD2A}" type="presParOf" srcId="{F61A49A2-A1A6-F649-8506-8AA6A38C04CA}" destId="{9F46419F-C3A0-1C40-9804-A19143FE6BA4}" srcOrd="5" destOrd="0" presId="urn:microsoft.com/office/officeart/2005/8/layout/vList2"/>
    <dgm:cxn modelId="{7C4256B7-E83E-D94E-B943-BC3D69620926}" type="presParOf" srcId="{F61A49A2-A1A6-F649-8506-8AA6A38C04CA}" destId="{91128DFC-3AF7-9B4A-8EAC-D01AC04B57C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CB0AA2A-FCA6-4546-9277-7523399626E3}"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BCC59D56-8DC2-43FE-96C6-F94636176394}">
      <dgm:prSet/>
      <dgm:spPr/>
      <dgm:t>
        <a:bodyPr/>
        <a:lstStyle/>
        <a:p>
          <a:pPr>
            <a:lnSpc>
              <a:spcPct val="100000"/>
            </a:lnSpc>
          </a:pPr>
          <a:r>
            <a:rPr lang="en-GB"/>
            <a:t>It shapes attitudes and behaviours in wide-ranging and durable ways. Cultural norms define what is encouraged, discouraged, accepted, or rejected within a group. </a:t>
          </a:r>
          <a:endParaRPr lang="en-US"/>
        </a:p>
      </dgm:t>
    </dgm:pt>
    <dgm:pt modelId="{E60C0863-AA3C-4526-BE7F-C8EE5491F9B9}" type="parTrans" cxnId="{1F7E6C76-46C8-4F04-972F-F3DD245D85E2}">
      <dgm:prSet/>
      <dgm:spPr/>
      <dgm:t>
        <a:bodyPr/>
        <a:lstStyle/>
        <a:p>
          <a:endParaRPr lang="en-US"/>
        </a:p>
      </dgm:t>
    </dgm:pt>
    <dgm:pt modelId="{1D84785F-1BB1-4602-BD1E-CC069D6539A6}" type="sibTrans" cxnId="{1F7E6C76-46C8-4F04-972F-F3DD245D85E2}">
      <dgm:prSet/>
      <dgm:spPr/>
      <dgm:t>
        <a:bodyPr/>
        <a:lstStyle/>
        <a:p>
          <a:endParaRPr lang="en-US"/>
        </a:p>
      </dgm:t>
    </dgm:pt>
    <dgm:pt modelId="{22F462E5-A094-45E3-AB4A-19D9B441D862}">
      <dgm:prSet/>
      <dgm:spPr/>
      <dgm:t>
        <a:bodyPr/>
        <a:lstStyle/>
        <a:p>
          <a:pPr>
            <a:lnSpc>
              <a:spcPct val="100000"/>
            </a:lnSpc>
          </a:pPr>
          <a:r>
            <a:rPr lang="en-GB"/>
            <a:t>When properly aligned with personal values, drives, and needs, culture can unleash tremendous amounts of energy toward a shared purpose and foster an organization’s capacity to thrive. </a:t>
          </a:r>
          <a:endParaRPr lang="en-US"/>
        </a:p>
      </dgm:t>
    </dgm:pt>
    <dgm:pt modelId="{49BD678B-9B3B-422E-8336-D9E4D2B75604}" type="parTrans" cxnId="{B7BA16BB-5740-40D7-A046-DE271901C214}">
      <dgm:prSet/>
      <dgm:spPr/>
      <dgm:t>
        <a:bodyPr/>
        <a:lstStyle/>
        <a:p>
          <a:endParaRPr lang="en-US"/>
        </a:p>
      </dgm:t>
    </dgm:pt>
    <dgm:pt modelId="{68115917-A9D9-48B9-AFF3-F18E957B9FC1}" type="sibTrans" cxnId="{B7BA16BB-5740-40D7-A046-DE271901C214}">
      <dgm:prSet/>
      <dgm:spPr/>
      <dgm:t>
        <a:bodyPr/>
        <a:lstStyle/>
        <a:p>
          <a:endParaRPr lang="en-US"/>
        </a:p>
      </dgm:t>
    </dgm:pt>
    <dgm:pt modelId="{08D673C1-589E-4425-AA54-FD63C03D22E1}" type="pres">
      <dgm:prSet presAssocID="{ECB0AA2A-FCA6-4546-9277-7523399626E3}" presName="root" presStyleCnt="0">
        <dgm:presLayoutVars>
          <dgm:dir/>
          <dgm:resizeHandles val="exact"/>
        </dgm:presLayoutVars>
      </dgm:prSet>
      <dgm:spPr/>
    </dgm:pt>
    <dgm:pt modelId="{DD6B5459-9258-4EB6-8305-61F6E6F5E3D0}" type="pres">
      <dgm:prSet presAssocID="{BCC59D56-8DC2-43FE-96C6-F94636176394}" presName="compNode" presStyleCnt="0"/>
      <dgm:spPr/>
    </dgm:pt>
    <dgm:pt modelId="{6DED5F82-BB4F-4BC5-844B-BAA51970AD84}" type="pres">
      <dgm:prSet presAssocID="{BCC59D56-8DC2-43FE-96C6-F94636176394}" presName="bgRect" presStyleLbl="bgShp" presStyleIdx="0" presStyleCnt="2"/>
      <dgm:spPr/>
      <dgm:extLst>
        <a:ext uri="{E40237B7-FDA0-4F09-8148-C483321AD2D9}">
          <dgm14:cNvPr xmlns:dgm14="http://schemas.microsoft.com/office/drawing/2010/diagram" id="0" name="">
            <a:hlinkClick xmlns:r="http://schemas.openxmlformats.org/officeDocument/2006/relationships" r:id="rId1"/>
          </dgm14:cNvPr>
        </a:ext>
      </dgm:extLst>
    </dgm:pt>
    <dgm:pt modelId="{279B42B5-713C-447D-8681-5E90DC53FC42}" type="pres">
      <dgm:prSet presAssocID="{BCC59D56-8DC2-43FE-96C6-F94636176394}" presName="iconRect" presStyleLbl="node1" presStyleIdx="0" presStyleCnt="2"/>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nfused Person"/>
        </a:ext>
      </dgm:extLst>
    </dgm:pt>
    <dgm:pt modelId="{18D7B133-B99A-4588-A117-A2222C319839}" type="pres">
      <dgm:prSet presAssocID="{BCC59D56-8DC2-43FE-96C6-F94636176394}" presName="spaceRect" presStyleCnt="0"/>
      <dgm:spPr/>
    </dgm:pt>
    <dgm:pt modelId="{E6CFDAE7-CE69-4A3B-978C-5FB451417D88}" type="pres">
      <dgm:prSet presAssocID="{BCC59D56-8DC2-43FE-96C6-F94636176394}" presName="parTx" presStyleLbl="revTx" presStyleIdx="0" presStyleCnt="2">
        <dgm:presLayoutVars>
          <dgm:chMax val="0"/>
          <dgm:chPref val="0"/>
        </dgm:presLayoutVars>
      </dgm:prSet>
      <dgm:spPr/>
    </dgm:pt>
    <dgm:pt modelId="{0F1BCE6E-DC99-41EF-AB3E-A20846391FA8}" type="pres">
      <dgm:prSet presAssocID="{1D84785F-1BB1-4602-BD1E-CC069D6539A6}" presName="sibTrans" presStyleCnt="0"/>
      <dgm:spPr/>
    </dgm:pt>
    <dgm:pt modelId="{E953775F-080D-43FA-ABAA-864CC4D68CF2}" type="pres">
      <dgm:prSet presAssocID="{22F462E5-A094-45E3-AB4A-19D9B441D862}" presName="compNode" presStyleCnt="0"/>
      <dgm:spPr/>
    </dgm:pt>
    <dgm:pt modelId="{23952920-708A-4898-B88D-7441B91D1387}" type="pres">
      <dgm:prSet presAssocID="{22F462E5-A094-45E3-AB4A-19D9B441D862}" presName="bgRect" presStyleLbl="bgShp" presStyleIdx="1" presStyleCnt="2"/>
      <dgm:spPr/>
    </dgm:pt>
    <dgm:pt modelId="{07075C34-8743-440D-AF0B-B8B751ADC795}" type="pres">
      <dgm:prSet presAssocID="{22F462E5-A094-45E3-AB4A-19D9B441D862}" presName="iconRect" presStyleLbl="node1" presStyleIdx="1" presStyleCnt="2"/>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onnections"/>
        </a:ext>
      </dgm:extLst>
    </dgm:pt>
    <dgm:pt modelId="{3738217B-8B18-414F-ABC1-7F322E989FEF}" type="pres">
      <dgm:prSet presAssocID="{22F462E5-A094-45E3-AB4A-19D9B441D862}" presName="spaceRect" presStyleCnt="0"/>
      <dgm:spPr/>
    </dgm:pt>
    <dgm:pt modelId="{8D9FB5CB-61E9-4C45-938D-62663AA1B7BB}" type="pres">
      <dgm:prSet presAssocID="{22F462E5-A094-45E3-AB4A-19D9B441D862}" presName="parTx" presStyleLbl="revTx" presStyleIdx="1" presStyleCnt="2">
        <dgm:presLayoutVars>
          <dgm:chMax val="0"/>
          <dgm:chPref val="0"/>
        </dgm:presLayoutVars>
      </dgm:prSet>
      <dgm:spPr/>
    </dgm:pt>
  </dgm:ptLst>
  <dgm:cxnLst>
    <dgm:cxn modelId="{33FC3802-AC19-47C2-9F66-732075C166F3}" type="presOf" srcId="{BCC59D56-8DC2-43FE-96C6-F94636176394}" destId="{E6CFDAE7-CE69-4A3B-978C-5FB451417D88}" srcOrd="0" destOrd="0" presId="urn:microsoft.com/office/officeart/2018/2/layout/IconVerticalSolidList"/>
    <dgm:cxn modelId="{9298FA5E-2B42-416D-A2B5-D8C5E2BE88FD}" type="presOf" srcId="{22F462E5-A094-45E3-AB4A-19D9B441D862}" destId="{8D9FB5CB-61E9-4C45-938D-62663AA1B7BB}" srcOrd="0" destOrd="0" presId="urn:microsoft.com/office/officeart/2018/2/layout/IconVerticalSolidList"/>
    <dgm:cxn modelId="{1F7E6C76-46C8-4F04-972F-F3DD245D85E2}" srcId="{ECB0AA2A-FCA6-4546-9277-7523399626E3}" destId="{BCC59D56-8DC2-43FE-96C6-F94636176394}" srcOrd="0" destOrd="0" parTransId="{E60C0863-AA3C-4526-BE7F-C8EE5491F9B9}" sibTransId="{1D84785F-1BB1-4602-BD1E-CC069D6539A6}"/>
    <dgm:cxn modelId="{B7BA16BB-5740-40D7-A046-DE271901C214}" srcId="{ECB0AA2A-FCA6-4546-9277-7523399626E3}" destId="{22F462E5-A094-45E3-AB4A-19D9B441D862}" srcOrd="1" destOrd="0" parTransId="{49BD678B-9B3B-422E-8336-D9E4D2B75604}" sibTransId="{68115917-A9D9-48B9-AFF3-F18E957B9FC1}"/>
    <dgm:cxn modelId="{430842F8-5661-4095-AC03-695A7D70CBF8}" type="presOf" srcId="{ECB0AA2A-FCA6-4546-9277-7523399626E3}" destId="{08D673C1-589E-4425-AA54-FD63C03D22E1}" srcOrd="0" destOrd="0" presId="urn:microsoft.com/office/officeart/2018/2/layout/IconVerticalSolidList"/>
    <dgm:cxn modelId="{58585D6F-E1E2-4DF3-BE13-01195F20A176}" type="presParOf" srcId="{08D673C1-589E-4425-AA54-FD63C03D22E1}" destId="{DD6B5459-9258-4EB6-8305-61F6E6F5E3D0}" srcOrd="0" destOrd="0" presId="urn:microsoft.com/office/officeart/2018/2/layout/IconVerticalSolidList"/>
    <dgm:cxn modelId="{A289D6DB-BBDE-4489-BEC6-54036D52F2DC}" type="presParOf" srcId="{DD6B5459-9258-4EB6-8305-61F6E6F5E3D0}" destId="{6DED5F82-BB4F-4BC5-844B-BAA51970AD84}" srcOrd="0" destOrd="0" presId="urn:microsoft.com/office/officeart/2018/2/layout/IconVerticalSolidList"/>
    <dgm:cxn modelId="{5E13862A-1739-4CB9-A555-C02E52873E51}" type="presParOf" srcId="{DD6B5459-9258-4EB6-8305-61F6E6F5E3D0}" destId="{279B42B5-713C-447D-8681-5E90DC53FC42}" srcOrd="1" destOrd="0" presId="urn:microsoft.com/office/officeart/2018/2/layout/IconVerticalSolidList"/>
    <dgm:cxn modelId="{D67BB203-D529-4D3B-863F-D92646D6DF7D}" type="presParOf" srcId="{DD6B5459-9258-4EB6-8305-61F6E6F5E3D0}" destId="{18D7B133-B99A-4588-A117-A2222C319839}" srcOrd="2" destOrd="0" presId="urn:microsoft.com/office/officeart/2018/2/layout/IconVerticalSolidList"/>
    <dgm:cxn modelId="{DC02E8BC-BFE5-4F69-9100-6757F15930A5}" type="presParOf" srcId="{DD6B5459-9258-4EB6-8305-61F6E6F5E3D0}" destId="{E6CFDAE7-CE69-4A3B-978C-5FB451417D88}" srcOrd="3" destOrd="0" presId="urn:microsoft.com/office/officeart/2018/2/layout/IconVerticalSolidList"/>
    <dgm:cxn modelId="{57B47AA6-16F2-4283-8BF5-100D03B4B8B4}" type="presParOf" srcId="{08D673C1-589E-4425-AA54-FD63C03D22E1}" destId="{0F1BCE6E-DC99-41EF-AB3E-A20846391FA8}" srcOrd="1" destOrd="0" presId="urn:microsoft.com/office/officeart/2018/2/layout/IconVerticalSolidList"/>
    <dgm:cxn modelId="{5BF3D936-CEE4-4EDD-85EE-858677C7A5B7}" type="presParOf" srcId="{08D673C1-589E-4425-AA54-FD63C03D22E1}" destId="{E953775F-080D-43FA-ABAA-864CC4D68CF2}" srcOrd="2" destOrd="0" presId="urn:microsoft.com/office/officeart/2018/2/layout/IconVerticalSolidList"/>
    <dgm:cxn modelId="{6DC2B394-0B26-4A02-AF7F-2B467014C32F}" type="presParOf" srcId="{E953775F-080D-43FA-ABAA-864CC4D68CF2}" destId="{23952920-708A-4898-B88D-7441B91D1387}" srcOrd="0" destOrd="0" presId="urn:microsoft.com/office/officeart/2018/2/layout/IconVerticalSolidList"/>
    <dgm:cxn modelId="{5F012536-4978-46E5-B996-7A350E753E9F}" type="presParOf" srcId="{E953775F-080D-43FA-ABAA-864CC4D68CF2}" destId="{07075C34-8743-440D-AF0B-B8B751ADC795}" srcOrd="1" destOrd="0" presId="urn:microsoft.com/office/officeart/2018/2/layout/IconVerticalSolidList"/>
    <dgm:cxn modelId="{52967193-AC8D-4ADB-93B4-E08193B6038F}" type="presParOf" srcId="{E953775F-080D-43FA-ABAA-864CC4D68CF2}" destId="{3738217B-8B18-414F-ABC1-7F322E989FEF}" srcOrd="2" destOrd="0" presId="urn:microsoft.com/office/officeart/2018/2/layout/IconVerticalSolidList"/>
    <dgm:cxn modelId="{884D0203-A99B-4724-BDB7-FD96E6BC41F0}" type="presParOf" srcId="{E953775F-080D-43FA-ABAA-864CC4D68CF2}" destId="{8D9FB5CB-61E9-4C45-938D-62663AA1B7B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B05E9D3-9E22-422D-BF0D-B00AC364D749}" type="doc">
      <dgm:prSet loTypeId="urn:microsoft.com/office/officeart/2005/8/layout/pList2" loCatId="list" qsTypeId="urn:microsoft.com/office/officeart/2005/8/quickstyle/simple2" qsCatId="simple" csTypeId="urn:microsoft.com/office/officeart/2005/8/colors/accent1_2" csCatId="accent1" phldr="1"/>
      <dgm:spPr/>
    </dgm:pt>
    <dgm:pt modelId="{CDFDDA4D-9A96-48AD-8CEB-2FBDD50271BA}">
      <dgm:prSet phldrT="[Text]"/>
      <dgm:spPr/>
      <dgm:t>
        <a:bodyPr/>
        <a:lstStyle/>
        <a:p>
          <a:r>
            <a:rPr lang="en-US" b="1" u="sng" dirty="0">
              <a:latin typeface="+mj-lt"/>
            </a:rPr>
            <a:t>Dispersed    </a:t>
          </a:r>
          <a:r>
            <a:rPr lang="en-US" b="0" u="none" dirty="0">
              <a:latin typeface="+mj-lt"/>
            </a:rPr>
            <a:t>Building commitment and confidence in others. Removing obstacles, creating opportunities and being part the team (</a:t>
          </a:r>
          <a:r>
            <a:rPr lang="en-US" b="0" u="none" dirty="0" err="1">
              <a:latin typeface="+mj-lt"/>
            </a:rPr>
            <a:t>Politis</a:t>
          </a:r>
          <a:r>
            <a:rPr lang="en-US" b="0" u="none" dirty="0">
              <a:latin typeface="+mj-lt"/>
            </a:rPr>
            <a:t>, 2005).</a:t>
          </a:r>
          <a:endParaRPr lang="en-US" b="1" u="sng" dirty="0">
            <a:latin typeface="+mj-lt"/>
          </a:endParaRPr>
        </a:p>
      </dgm:t>
    </dgm:pt>
    <dgm:pt modelId="{98B43F95-CF85-493E-8D85-D190F71EAFE7}" type="parTrans" cxnId="{2F528171-EC52-4A4D-8D05-1CEE85C369FD}">
      <dgm:prSet/>
      <dgm:spPr/>
      <dgm:t>
        <a:bodyPr/>
        <a:lstStyle/>
        <a:p>
          <a:endParaRPr lang="en-US"/>
        </a:p>
      </dgm:t>
    </dgm:pt>
    <dgm:pt modelId="{57491915-0EC7-4C04-9E8F-BFEBA2AD0A6E}" type="sibTrans" cxnId="{2F528171-EC52-4A4D-8D05-1CEE85C369FD}">
      <dgm:prSet/>
      <dgm:spPr/>
      <dgm:t>
        <a:bodyPr/>
        <a:lstStyle/>
        <a:p>
          <a:endParaRPr lang="en-US"/>
        </a:p>
      </dgm:t>
    </dgm:pt>
    <dgm:pt modelId="{E52BB255-451E-478E-A2A4-847985FC0801}">
      <dgm:prSet phldrT="[Text]"/>
      <dgm:spPr/>
      <dgm:t>
        <a:bodyPr/>
        <a:lstStyle/>
        <a:p>
          <a:r>
            <a:rPr lang="en-US" b="1" u="sng" dirty="0">
              <a:latin typeface="+mj-lt"/>
            </a:rPr>
            <a:t>Transformational </a:t>
          </a:r>
          <a:r>
            <a:rPr lang="en-US" b="0" u="none" dirty="0">
              <a:latin typeface="+mj-lt"/>
            </a:rPr>
            <a:t>Charismatic leadership and faith, respect and inspiration installed by leader. Individualized Consideration and intellectual stimulation (</a:t>
          </a:r>
          <a:r>
            <a:rPr lang="en-US" b="0" u="none" dirty="0" err="1">
              <a:latin typeface="+mj-lt"/>
            </a:rPr>
            <a:t>Bycio</a:t>
          </a:r>
          <a:r>
            <a:rPr lang="en-US" b="0" u="none" dirty="0">
              <a:latin typeface="+mj-lt"/>
            </a:rPr>
            <a:t> </a:t>
          </a:r>
          <a:r>
            <a:rPr lang="en-US" b="0" i="1" u="none" dirty="0">
              <a:latin typeface="+mj-lt"/>
            </a:rPr>
            <a:t>et al., </a:t>
          </a:r>
          <a:r>
            <a:rPr lang="en-US" b="0" i="0" u="none" dirty="0">
              <a:latin typeface="+mj-lt"/>
            </a:rPr>
            <a:t>1995</a:t>
          </a:r>
          <a:r>
            <a:rPr lang="en-US" b="0" i="1" u="none" dirty="0">
              <a:latin typeface="+mj-lt"/>
            </a:rPr>
            <a:t>).</a:t>
          </a:r>
          <a:r>
            <a:rPr lang="en-US" b="0" u="none" dirty="0">
              <a:latin typeface="+mj-lt"/>
            </a:rPr>
            <a:t> </a:t>
          </a:r>
          <a:endParaRPr lang="en-US" b="1" u="sng" dirty="0">
            <a:latin typeface="+mj-lt"/>
          </a:endParaRPr>
        </a:p>
      </dgm:t>
    </dgm:pt>
    <dgm:pt modelId="{A49C3B07-B6F3-4A9F-A4F4-D02480F78027}" type="parTrans" cxnId="{4300E130-9832-4DF2-AEA1-250E9117D948}">
      <dgm:prSet/>
      <dgm:spPr/>
      <dgm:t>
        <a:bodyPr/>
        <a:lstStyle/>
        <a:p>
          <a:endParaRPr lang="en-US"/>
        </a:p>
      </dgm:t>
    </dgm:pt>
    <dgm:pt modelId="{A8B93050-127A-4B6C-9D66-5B7357D9A0F7}" type="sibTrans" cxnId="{4300E130-9832-4DF2-AEA1-250E9117D948}">
      <dgm:prSet/>
      <dgm:spPr/>
      <dgm:t>
        <a:bodyPr/>
        <a:lstStyle/>
        <a:p>
          <a:endParaRPr lang="en-US"/>
        </a:p>
      </dgm:t>
    </dgm:pt>
    <dgm:pt modelId="{F258FBEA-A3B5-466F-B1CE-455490467461}">
      <dgm:prSet phldrT="[Text]"/>
      <dgm:spPr/>
      <dgm:t>
        <a:bodyPr/>
        <a:lstStyle/>
        <a:p>
          <a:r>
            <a:rPr lang="en-US" b="1" u="sng" dirty="0">
              <a:latin typeface="+mj-lt"/>
            </a:rPr>
            <a:t>Great Man                        </a:t>
          </a:r>
          <a:r>
            <a:rPr lang="en-GB" dirty="0">
              <a:latin typeface="Arial" panose="020B0604020202020204" pitchFamily="34" charset="0"/>
              <a:cs typeface="Arial" panose="020B0604020202020204" pitchFamily="34" charset="0"/>
            </a:rPr>
            <a:t>Leaders are exceptional people, born with innate qualities, destined to lead (</a:t>
          </a:r>
          <a:r>
            <a:rPr lang="en-GB" i="1" dirty="0">
              <a:latin typeface="Arial" panose="020B0604020202020204" pitchFamily="34" charset="0"/>
              <a:cs typeface="Arial" panose="020B0604020202020204" pitchFamily="34" charset="0"/>
            </a:rPr>
            <a:t>Bolden et al, 2003</a:t>
          </a:r>
          <a:r>
            <a:rPr lang="en-GB" dirty="0">
              <a:latin typeface="Arial" panose="020B0604020202020204" pitchFamily="34" charset="0"/>
              <a:cs typeface="Arial" panose="020B0604020202020204" pitchFamily="34" charset="0"/>
            </a:rPr>
            <a:t>).</a:t>
          </a:r>
          <a:endParaRPr lang="en-US" b="1" u="sng" dirty="0">
            <a:latin typeface="Arial" panose="020B0604020202020204" pitchFamily="34" charset="0"/>
            <a:cs typeface="Arial" panose="020B0604020202020204" pitchFamily="34" charset="0"/>
          </a:endParaRPr>
        </a:p>
      </dgm:t>
    </dgm:pt>
    <dgm:pt modelId="{4CC339ED-7215-4A35-86D7-C99154AEFEB6}" type="parTrans" cxnId="{0E42B7C0-CB89-45CE-8D69-7977C6E98EC0}">
      <dgm:prSet/>
      <dgm:spPr/>
      <dgm:t>
        <a:bodyPr/>
        <a:lstStyle/>
        <a:p>
          <a:endParaRPr lang="en-US"/>
        </a:p>
      </dgm:t>
    </dgm:pt>
    <dgm:pt modelId="{7F73084C-2BDB-42D3-844D-0E23CC648B44}" type="sibTrans" cxnId="{0E42B7C0-CB89-45CE-8D69-7977C6E98EC0}">
      <dgm:prSet/>
      <dgm:spPr/>
      <dgm:t>
        <a:bodyPr/>
        <a:lstStyle/>
        <a:p>
          <a:endParaRPr lang="en-US"/>
        </a:p>
      </dgm:t>
    </dgm:pt>
    <dgm:pt modelId="{F666E00A-6696-438E-8A47-1B0D66B3B00B}">
      <dgm:prSet/>
      <dgm:spPr/>
      <dgm:t>
        <a:bodyPr/>
        <a:lstStyle/>
        <a:p>
          <a:r>
            <a:rPr lang="en-US" b="1" u="sng" dirty="0">
              <a:latin typeface="+mj-lt"/>
            </a:rPr>
            <a:t>Transactional </a:t>
          </a:r>
          <a:r>
            <a:rPr lang="en-US" b="0" u="none" dirty="0">
              <a:latin typeface="+mj-lt"/>
            </a:rPr>
            <a:t>Contingent reward, reinforcement in return for appropriate behavior. Management- by- exception (</a:t>
          </a:r>
          <a:r>
            <a:rPr lang="en-US" b="0" u="none" dirty="0" err="1">
              <a:latin typeface="+mj-lt"/>
            </a:rPr>
            <a:t>Bycio</a:t>
          </a:r>
          <a:r>
            <a:rPr lang="en-US" b="0" u="none" dirty="0">
              <a:latin typeface="+mj-lt"/>
            </a:rPr>
            <a:t> </a:t>
          </a:r>
          <a:r>
            <a:rPr lang="en-US" b="0" i="1" u="none" dirty="0">
              <a:latin typeface="+mj-lt"/>
            </a:rPr>
            <a:t>et al., </a:t>
          </a:r>
          <a:r>
            <a:rPr lang="en-US" b="0" i="0" u="none" dirty="0">
              <a:latin typeface="+mj-lt"/>
            </a:rPr>
            <a:t>1995).</a:t>
          </a:r>
          <a:endParaRPr lang="en-US" b="1" u="sng" dirty="0">
            <a:latin typeface="+mj-lt"/>
          </a:endParaRPr>
        </a:p>
      </dgm:t>
    </dgm:pt>
    <dgm:pt modelId="{6A4B02B9-3009-42A9-A1F4-3BC3A08B27B8}" type="parTrans" cxnId="{FBB39A07-AF8C-4098-97C7-0DFFFC746E1B}">
      <dgm:prSet/>
      <dgm:spPr/>
      <dgm:t>
        <a:bodyPr/>
        <a:lstStyle/>
        <a:p>
          <a:endParaRPr lang="en-US"/>
        </a:p>
      </dgm:t>
    </dgm:pt>
    <dgm:pt modelId="{77FB8CC7-25BD-4D29-9BC1-FE5908F539E2}" type="sibTrans" cxnId="{FBB39A07-AF8C-4098-97C7-0DFFFC746E1B}">
      <dgm:prSet/>
      <dgm:spPr/>
      <dgm:t>
        <a:bodyPr/>
        <a:lstStyle/>
        <a:p>
          <a:endParaRPr lang="en-US"/>
        </a:p>
      </dgm:t>
    </dgm:pt>
    <dgm:pt modelId="{6BF7744C-6C38-4E5D-A9C8-1F2B6F486D83}" type="pres">
      <dgm:prSet presAssocID="{3B05E9D3-9E22-422D-BF0D-B00AC364D749}" presName="Name0" presStyleCnt="0">
        <dgm:presLayoutVars>
          <dgm:dir/>
          <dgm:resizeHandles val="exact"/>
        </dgm:presLayoutVars>
      </dgm:prSet>
      <dgm:spPr/>
    </dgm:pt>
    <dgm:pt modelId="{FFA6AE87-C07D-43CD-93AA-1FF4B8D0C060}" type="pres">
      <dgm:prSet presAssocID="{3B05E9D3-9E22-422D-BF0D-B00AC364D749}" presName="bkgdShp" presStyleLbl="alignAccFollowNode1" presStyleIdx="0" presStyleCnt="1"/>
      <dgm:spPr/>
    </dgm:pt>
    <dgm:pt modelId="{1C59F215-B5D1-42C1-A71B-9F212C2EBC2E}" type="pres">
      <dgm:prSet presAssocID="{3B05E9D3-9E22-422D-BF0D-B00AC364D749}" presName="linComp" presStyleCnt="0"/>
      <dgm:spPr/>
    </dgm:pt>
    <dgm:pt modelId="{1048CBB2-48A8-4DDB-8EF1-508F655B8242}" type="pres">
      <dgm:prSet presAssocID="{CDFDDA4D-9A96-48AD-8CEB-2FBDD50271BA}" presName="compNode" presStyleCnt="0"/>
      <dgm:spPr/>
    </dgm:pt>
    <dgm:pt modelId="{027F3548-83F9-4FA2-B7AD-E2ED4E4E7B79}" type="pres">
      <dgm:prSet presAssocID="{CDFDDA4D-9A96-48AD-8CEB-2FBDD50271BA}" presName="node" presStyleLbl="node1" presStyleIdx="0" presStyleCnt="4">
        <dgm:presLayoutVars>
          <dgm:bulletEnabled val="1"/>
        </dgm:presLayoutVars>
      </dgm:prSet>
      <dgm:spPr/>
    </dgm:pt>
    <dgm:pt modelId="{88B54E14-E70C-409D-AEC3-93ADA0DB706E}" type="pres">
      <dgm:prSet presAssocID="{CDFDDA4D-9A96-48AD-8CEB-2FBDD50271BA}" presName="invisiNode" presStyleLbl="node1" presStyleIdx="0" presStyleCnt="4"/>
      <dgm:spPr/>
    </dgm:pt>
    <dgm:pt modelId="{B535BBB6-26DB-4F3B-8BD6-777DAC51B67F}" type="pres">
      <dgm:prSet presAssocID="{CDFDDA4D-9A96-48AD-8CEB-2FBDD50271BA}" presName="imagNode"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3000" r="-3000"/>
          </a:stretch>
        </a:blipFill>
      </dgm:spPr>
    </dgm:pt>
    <dgm:pt modelId="{F4559223-CE27-4358-A0A1-6D6932ABAC1C}" type="pres">
      <dgm:prSet presAssocID="{57491915-0EC7-4C04-9E8F-BFEBA2AD0A6E}" presName="sibTrans" presStyleLbl="sibTrans2D1" presStyleIdx="0" presStyleCnt="0"/>
      <dgm:spPr/>
    </dgm:pt>
    <dgm:pt modelId="{27E3C0C7-6AE0-4C89-BB8D-475C260446EE}" type="pres">
      <dgm:prSet presAssocID="{F666E00A-6696-438E-8A47-1B0D66B3B00B}" presName="compNode" presStyleCnt="0"/>
      <dgm:spPr/>
    </dgm:pt>
    <dgm:pt modelId="{5AED1F03-90DD-4744-9F26-D05E6C7E8188}" type="pres">
      <dgm:prSet presAssocID="{F666E00A-6696-438E-8A47-1B0D66B3B00B}" presName="node" presStyleLbl="node1" presStyleIdx="1" presStyleCnt="4">
        <dgm:presLayoutVars>
          <dgm:bulletEnabled val="1"/>
        </dgm:presLayoutVars>
      </dgm:prSet>
      <dgm:spPr/>
    </dgm:pt>
    <dgm:pt modelId="{6F906491-6935-4756-94DF-642B288CC2DD}" type="pres">
      <dgm:prSet presAssocID="{F666E00A-6696-438E-8A47-1B0D66B3B00B}" presName="invisiNode" presStyleLbl="node1" presStyleIdx="1" presStyleCnt="4"/>
      <dgm:spPr/>
    </dgm:pt>
    <dgm:pt modelId="{2EDCABCF-3E64-4C4C-9EEA-CDC05C6CB67E}" type="pres">
      <dgm:prSet presAssocID="{F666E00A-6696-438E-8A47-1B0D66B3B00B}" presName="imagNode"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17000" r="-17000"/>
          </a:stretch>
        </a:blipFill>
      </dgm:spPr>
    </dgm:pt>
    <dgm:pt modelId="{05DE83B4-9855-453B-9CE9-4F49F48FB9B2}" type="pres">
      <dgm:prSet presAssocID="{77FB8CC7-25BD-4D29-9BC1-FE5908F539E2}" presName="sibTrans" presStyleLbl="sibTrans2D1" presStyleIdx="0" presStyleCnt="0"/>
      <dgm:spPr/>
    </dgm:pt>
    <dgm:pt modelId="{08A18D40-CAB7-4C7E-A6F2-78F0DB645D57}" type="pres">
      <dgm:prSet presAssocID="{E52BB255-451E-478E-A2A4-847985FC0801}" presName="compNode" presStyleCnt="0"/>
      <dgm:spPr/>
    </dgm:pt>
    <dgm:pt modelId="{127AEB06-2A92-4CAF-834B-6184C7FEE1B6}" type="pres">
      <dgm:prSet presAssocID="{E52BB255-451E-478E-A2A4-847985FC0801}" presName="node" presStyleLbl="node1" presStyleIdx="2" presStyleCnt="4">
        <dgm:presLayoutVars>
          <dgm:bulletEnabled val="1"/>
        </dgm:presLayoutVars>
      </dgm:prSet>
      <dgm:spPr/>
    </dgm:pt>
    <dgm:pt modelId="{AF41B695-ADFE-45CE-83AE-7A5B62563FD4}" type="pres">
      <dgm:prSet presAssocID="{E52BB255-451E-478E-A2A4-847985FC0801}" presName="invisiNode" presStyleLbl="node1" presStyleIdx="2" presStyleCnt="4"/>
      <dgm:spPr/>
    </dgm:pt>
    <dgm:pt modelId="{988C8ABC-D83C-4935-A14F-766E05617973}" type="pres">
      <dgm:prSet presAssocID="{E52BB255-451E-478E-A2A4-847985FC0801}" presName="imagNode" presStyleLbl="f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3000" r="-3000"/>
          </a:stretch>
        </a:blipFill>
      </dgm:spPr>
    </dgm:pt>
    <dgm:pt modelId="{78C244BA-B644-4821-B481-2198C286C08E}" type="pres">
      <dgm:prSet presAssocID="{A8B93050-127A-4B6C-9D66-5B7357D9A0F7}" presName="sibTrans" presStyleLbl="sibTrans2D1" presStyleIdx="0" presStyleCnt="0"/>
      <dgm:spPr/>
    </dgm:pt>
    <dgm:pt modelId="{22099755-903E-4133-AF06-76902C16DCD3}" type="pres">
      <dgm:prSet presAssocID="{F258FBEA-A3B5-466F-B1CE-455490467461}" presName="compNode" presStyleCnt="0"/>
      <dgm:spPr/>
    </dgm:pt>
    <dgm:pt modelId="{42364813-35BA-4951-97D2-A662406A03D2}" type="pres">
      <dgm:prSet presAssocID="{F258FBEA-A3B5-466F-B1CE-455490467461}" presName="node" presStyleLbl="node1" presStyleIdx="3" presStyleCnt="4">
        <dgm:presLayoutVars>
          <dgm:bulletEnabled val="1"/>
        </dgm:presLayoutVars>
      </dgm:prSet>
      <dgm:spPr/>
    </dgm:pt>
    <dgm:pt modelId="{129FB15A-A1B7-44CB-9239-9FAE18BFB394}" type="pres">
      <dgm:prSet presAssocID="{F258FBEA-A3B5-466F-B1CE-455490467461}" presName="invisiNode" presStyleLbl="node1" presStyleIdx="3" presStyleCnt="4"/>
      <dgm:spPr/>
    </dgm:pt>
    <dgm:pt modelId="{216CAA82-AD4C-4C68-8073-50D4C3D44D75}" type="pres">
      <dgm:prSet presAssocID="{F258FBEA-A3B5-466F-B1CE-455490467461}" presName="imagNode" presStyleLbl="fgImgPlac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t="-9000" b="-9000"/>
          </a:stretch>
        </a:blipFill>
      </dgm:spPr>
    </dgm:pt>
  </dgm:ptLst>
  <dgm:cxnLst>
    <dgm:cxn modelId="{FBB39A07-AF8C-4098-97C7-0DFFFC746E1B}" srcId="{3B05E9D3-9E22-422D-BF0D-B00AC364D749}" destId="{F666E00A-6696-438E-8A47-1B0D66B3B00B}" srcOrd="1" destOrd="0" parTransId="{6A4B02B9-3009-42A9-A1F4-3BC3A08B27B8}" sibTransId="{77FB8CC7-25BD-4D29-9BC1-FE5908F539E2}"/>
    <dgm:cxn modelId="{B22E0F10-4745-4EF1-9CBC-4A9051653EFA}" type="presOf" srcId="{3B05E9D3-9E22-422D-BF0D-B00AC364D749}" destId="{6BF7744C-6C38-4E5D-A9C8-1F2B6F486D83}" srcOrd="0" destOrd="0" presId="urn:microsoft.com/office/officeart/2005/8/layout/pList2"/>
    <dgm:cxn modelId="{F569272E-DFC5-40C0-A8A4-D523B5D5BD3E}" type="presOf" srcId="{77FB8CC7-25BD-4D29-9BC1-FE5908F539E2}" destId="{05DE83B4-9855-453B-9CE9-4F49F48FB9B2}" srcOrd="0" destOrd="0" presId="urn:microsoft.com/office/officeart/2005/8/layout/pList2"/>
    <dgm:cxn modelId="{4F318B2E-E85E-43CA-BBBB-2FB54BD77C10}" type="presOf" srcId="{F666E00A-6696-438E-8A47-1B0D66B3B00B}" destId="{5AED1F03-90DD-4744-9F26-D05E6C7E8188}" srcOrd="0" destOrd="0" presId="urn:microsoft.com/office/officeart/2005/8/layout/pList2"/>
    <dgm:cxn modelId="{4300E130-9832-4DF2-AEA1-250E9117D948}" srcId="{3B05E9D3-9E22-422D-BF0D-B00AC364D749}" destId="{E52BB255-451E-478E-A2A4-847985FC0801}" srcOrd="2" destOrd="0" parTransId="{A49C3B07-B6F3-4A9F-A4F4-D02480F78027}" sibTransId="{A8B93050-127A-4B6C-9D66-5B7357D9A0F7}"/>
    <dgm:cxn modelId="{716C7871-4004-4DB4-8EA1-39A6F4AF5C05}" type="presOf" srcId="{E52BB255-451E-478E-A2A4-847985FC0801}" destId="{127AEB06-2A92-4CAF-834B-6184C7FEE1B6}" srcOrd="0" destOrd="0" presId="urn:microsoft.com/office/officeart/2005/8/layout/pList2"/>
    <dgm:cxn modelId="{2F528171-EC52-4A4D-8D05-1CEE85C369FD}" srcId="{3B05E9D3-9E22-422D-BF0D-B00AC364D749}" destId="{CDFDDA4D-9A96-48AD-8CEB-2FBDD50271BA}" srcOrd="0" destOrd="0" parTransId="{98B43F95-CF85-493E-8D85-D190F71EAFE7}" sibTransId="{57491915-0EC7-4C04-9E8F-BFEBA2AD0A6E}"/>
    <dgm:cxn modelId="{39DEE472-9FAB-4197-B952-D70D461F97BD}" type="presOf" srcId="{F258FBEA-A3B5-466F-B1CE-455490467461}" destId="{42364813-35BA-4951-97D2-A662406A03D2}" srcOrd="0" destOrd="0" presId="urn:microsoft.com/office/officeart/2005/8/layout/pList2"/>
    <dgm:cxn modelId="{7E98F394-6AE7-4E95-B79E-FE431C492B33}" type="presOf" srcId="{A8B93050-127A-4B6C-9D66-5B7357D9A0F7}" destId="{78C244BA-B644-4821-B481-2198C286C08E}" srcOrd="0" destOrd="0" presId="urn:microsoft.com/office/officeart/2005/8/layout/pList2"/>
    <dgm:cxn modelId="{0E42B7C0-CB89-45CE-8D69-7977C6E98EC0}" srcId="{3B05E9D3-9E22-422D-BF0D-B00AC364D749}" destId="{F258FBEA-A3B5-466F-B1CE-455490467461}" srcOrd="3" destOrd="0" parTransId="{4CC339ED-7215-4A35-86D7-C99154AEFEB6}" sibTransId="{7F73084C-2BDB-42D3-844D-0E23CC648B44}"/>
    <dgm:cxn modelId="{33117DC5-B302-4261-83B9-F8EEEB3EA5DB}" type="presOf" srcId="{CDFDDA4D-9A96-48AD-8CEB-2FBDD50271BA}" destId="{027F3548-83F9-4FA2-B7AD-E2ED4E4E7B79}" srcOrd="0" destOrd="0" presId="urn:microsoft.com/office/officeart/2005/8/layout/pList2"/>
    <dgm:cxn modelId="{531BF4E6-99A9-419D-AFEE-5FB7D4E3A23A}" type="presOf" srcId="{57491915-0EC7-4C04-9E8F-BFEBA2AD0A6E}" destId="{F4559223-CE27-4358-A0A1-6D6932ABAC1C}" srcOrd="0" destOrd="0" presId="urn:microsoft.com/office/officeart/2005/8/layout/pList2"/>
    <dgm:cxn modelId="{F1B6D76A-B7FF-4FAD-A3A5-5F5C8FA36C06}" type="presParOf" srcId="{6BF7744C-6C38-4E5D-A9C8-1F2B6F486D83}" destId="{FFA6AE87-C07D-43CD-93AA-1FF4B8D0C060}" srcOrd="0" destOrd="0" presId="urn:microsoft.com/office/officeart/2005/8/layout/pList2"/>
    <dgm:cxn modelId="{0D4186A7-70C8-42CE-91D6-31844DBBA654}" type="presParOf" srcId="{6BF7744C-6C38-4E5D-A9C8-1F2B6F486D83}" destId="{1C59F215-B5D1-42C1-A71B-9F212C2EBC2E}" srcOrd="1" destOrd="0" presId="urn:microsoft.com/office/officeart/2005/8/layout/pList2"/>
    <dgm:cxn modelId="{16BE2B07-1F75-476D-ABC9-4481CECD2DFF}" type="presParOf" srcId="{1C59F215-B5D1-42C1-A71B-9F212C2EBC2E}" destId="{1048CBB2-48A8-4DDB-8EF1-508F655B8242}" srcOrd="0" destOrd="0" presId="urn:microsoft.com/office/officeart/2005/8/layout/pList2"/>
    <dgm:cxn modelId="{0561D703-FDAD-4853-825D-0B0D2AAAD4CE}" type="presParOf" srcId="{1048CBB2-48A8-4DDB-8EF1-508F655B8242}" destId="{027F3548-83F9-4FA2-B7AD-E2ED4E4E7B79}" srcOrd="0" destOrd="0" presId="urn:microsoft.com/office/officeart/2005/8/layout/pList2"/>
    <dgm:cxn modelId="{D11E01EF-5C22-4CAF-843D-98947FDB26B5}" type="presParOf" srcId="{1048CBB2-48A8-4DDB-8EF1-508F655B8242}" destId="{88B54E14-E70C-409D-AEC3-93ADA0DB706E}" srcOrd="1" destOrd="0" presId="urn:microsoft.com/office/officeart/2005/8/layout/pList2"/>
    <dgm:cxn modelId="{3BA0DE15-E5B8-40B6-B0E5-768C26AAA9F2}" type="presParOf" srcId="{1048CBB2-48A8-4DDB-8EF1-508F655B8242}" destId="{B535BBB6-26DB-4F3B-8BD6-777DAC51B67F}" srcOrd="2" destOrd="0" presId="urn:microsoft.com/office/officeart/2005/8/layout/pList2"/>
    <dgm:cxn modelId="{B1408E31-0CE5-4134-AC0A-59C1BC0BFA97}" type="presParOf" srcId="{1C59F215-B5D1-42C1-A71B-9F212C2EBC2E}" destId="{F4559223-CE27-4358-A0A1-6D6932ABAC1C}" srcOrd="1" destOrd="0" presId="urn:microsoft.com/office/officeart/2005/8/layout/pList2"/>
    <dgm:cxn modelId="{2F7C22D9-6759-4988-A5F1-4AE4005C1929}" type="presParOf" srcId="{1C59F215-B5D1-42C1-A71B-9F212C2EBC2E}" destId="{27E3C0C7-6AE0-4C89-BB8D-475C260446EE}" srcOrd="2" destOrd="0" presId="urn:microsoft.com/office/officeart/2005/8/layout/pList2"/>
    <dgm:cxn modelId="{EFBB0EC6-F91A-4B73-B115-8330AF600DF7}" type="presParOf" srcId="{27E3C0C7-6AE0-4C89-BB8D-475C260446EE}" destId="{5AED1F03-90DD-4744-9F26-D05E6C7E8188}" srcOrd="0" destOrd="0" presId="urn:microsoft.com/office/officeart/2005/8/layout/pList2"/>
    <dgm:cxn modelId="{2D1A5D5F-3673-4365-9ECB-0B06BD180880}" type="presParOf" srcId="{27E3C0C7-6AE0-4C89-BB8D-475C260446EE}" destId="{6F906491-6935-4756-94DF-642B288CC2DD}" srcOrd="1" destOrd="0" presId="urn:microsoft.com/office/officeart/2005/8/layout/pList2"/>
    <dgm:cxn modelId="{3A4A648B-29E4-4E86-9B16-1DB40F4B9C82}" type="presParOf" srcId="{27E3C0C7-6AE0-4C89-BB8D-475C260446EE}" destId="{2EDCABCF-3E64-4C4C-9EEA-CDC05C6CB67E}" srcOrd="2" destOrd="0" presId="urn:microsoft.com/office/officeart/2005/8/layout/pList2"/>
    <dgm:cxn modelId="{5CE13EF5-FF3E-4C9F-BCF3-15A9CFAA1AF8}" type="presParOf" srcId="{1C59F215-B5D1-42C1-A71B-9F212C2EBC2E}" destId="{05DE83B4-9855-453B-9CE9-4F49F48FB9B2}" srcOrd="3" destOrd="0" presId="urn:microsoft.com/office/officeart/2005/8/layout/pList2"/>
    <dgm:cxn modelId="{EC8C91A8-9E90-4792-901D-B3375DA5D04F}" type="presParOf" srcId="{1C59F215-B5D1-42C1-A71B-9F212C2EBC2E}" destId="{08A18D40-CAB7-4C7E-A6F2-78F0DB645D57}" srcOrd="4" destOrd="0" presId="urn:microsoft.com/office/officeart/2005/8/layout/pList2"/>
    <dgm:cxn modelId="{E0F5C451-0B26-46D9-A4A7-10010408F201}" type="presParOf" srcId="{08A18D40-CAB7-4C7E-A6F2-78F0DB645D57}" destId="{127AEB06-2A92-4CAF-834B-6184C7FEE1B6}" srcOrd="0" destOrd="0" presId="urn:microsoft.com/office/officeart/2005/8/layout/pList2"/>
    <dgm:cxn modelId="{23ADDA5B-28E8-4AE7-A9E1-C3B582D8A7EC}" type="presParOf" srcId="{08A18D40-CAB7-4C7E-A6F2-78F0DB645D57}" destId="{AF41B695-ADFE-45CE-83AE-7A5B62563FD4}" srcOrd="1" destOrd="0" presId="urn:microsoft.com/office/officeart/2005/8/layout/pList2"/>
    <dgm:cxn modelId="{FD664409-7216-4BE8-AB55-9E2791E043CE}" type="presParOf" srcId="{08A18D40-CAB7-4C7E-A6F2-78F0DB645D57}" destId="{988C8ABC-D83C-4935-A14F-766E05617973}" srcOrd="2" destOrd="0" presId="urn:microsoft.com/office/officeart/2005/8/layout/pList2"/>
    <dgm:cxn modelId="{145F7A89-2705-44FD-B065-7C7AA2BE7751}" type="presParOf" srcId="{1C59F215-B5D1-42C1-A71B-9F212C2EBC2E}" destId="{78C244BA-B644-4821-B481-2198C286C08E}" srcOrd="5" destOrd="0" presId="urn:microsoft.com/office/officeart/2005/8/layout/pList2"/>
    <dgm:cxn modelId="{6A6416F4-01D0-4147-A86B-0582957A8835}" type="presParOf" srcId="{1C59F215-B5D1-42C1-A71B-9F212C2EBC2E}" destId="{22099755-903E-4133-AF06-76902C16DCD3}" srcOrd="6" destOrd="0" presId="urn:microsoft.com/office/officeart/2005/8/layout/pList2"/>
    <dgm:cxn modelId="{34997138-27B2-4430-B1D7-A5755A1B8E06}" type="presParOf" srcId="{22099755-903E-4133-AF06-76902C16DCD3}" destId="{42364813-35BA-4951-97D2-A662406A03D2}" srcOrd="0" destOrd="0" presId="urn:microsoft.com/office/officeart/2005/8/layout/pList2"/>
    <dgm:cxn modelId="{469AF43D-7C86-4CAD-8FC5-BD24F2B6C911}" type="presParOf" srcId="{22099755-903E-4133-AF06-76902C16DCD3}" destId="{129FB15A-A1B7-44CB-9239-9FAE18BFB394}" srcOrd="1" destOrd="0" presId="urn:microsoft.com/office/officeart/2005/8/layout/pList2"/>
    <dgm:cxn modelId="{F7328D0F-2E2B-438C-8CC6-C0F5DD2EF79C}" type="presParOf" srcId="{22099755-903E-4133-AF06-76902C16DCD3}" destId="{216CAA82-AD4C-4C68-8073-50D4C3D44D75}"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B05E9D3-9E22-422D-BF0D-B00AC364D749}" type="doc">
      <dgm:prSet loTypeId="urn:microsoft.com/office/officeart/2005/8/layout/pList2" loCatId="list" qsTypeId="urn:microsoft.com/office/officeart/2005/8/quickstyle/simple2" qsCatId="simple" csTypeId="urn:microsoft.com/office/officeart/2005/8/colors/accent1_2" csCatId="accent1" phldr="1"/>
      <dgm:spPr/>
    </dgm:pt>
    <dgm:pt modelId="{CDFDDA4D-9A96-48AD-8CEB-2FBDD50271BA}">
      <dgm:prSet phldrT="[Text]"/>
      <dgm:spPr/>
      <dgm:t>
        <a:bodyPr/>
        <a:lstStyle/>
        <a:p>
          <a:r>
            <a:rPr lang="en-US" b="1" u="sng" dirty="0">
              <a:latin typeface="+mj-lt"/>
            </a:rPr>
            <a:t>Trait </a:t>
          </a:r>
          <a:r>
            <a:rPr lang="en-US" b="1" u="none" dirty="0">
              <a:latin typeface="+mj-lt"/>
            </a:rPr>
            <a:t>                </a:t>
          </a:r>
          <a:r>
            <a:rPr lang="en-GB" dirty="0">
              <a:latin typeface="+mj-lt"/>
              <a:cs typeface="Mongolian Baiti"/>
            </a:rPr>
            <a:t>The Lists of traits or qualities associated with leadership exist in abundance and continue to be produced (</a:t>
          </a:r>
          <a:r>
            <a:rPr lang="en-GB" i="1" dirty="0">
              <a:latin typeface="+mj-lt"/>
              <a:cs typeface="Mongolian Baiti"/>
            </a:rPr>
            <a:t>Bolden et al, 2003</a:t>
          </a:r>
          <a:r>
            <a:rPr lang="en-GB" dirty="0">
              <a:latin typeface="+mj-lt"/>
              <a:cs typeface="Mongolian Baiti"/>
            </a:rPr>
            <a:t>).</a:t>
          </a:r>
          <a:endParaRPr lang="en-US" b="1" u="sng" dirty="0">
            <a:latin typeface="+mj-lt"/>
          </a:endParaRPr>
        </a:p>
      </dgm:t>
    </dgm:pt>
    <dgm:pt modelId="{98B43F95-CF85-493E-8D85-D190F71EAFE7}" type="parTrans" cxnId="{2F528171-EC52-4A4D-8D05-1CEE85C369FD}">
      <dgm:prSet/>
      <dgm:spPr/>
      <dgm:t>
        <a:bodyPr/>
        <a:lstStyle/>
        <a:p>
          <a:endParaRPr lang="en-US"/>
        </a:p>
      </dgm:t>
    </dgm:pt>
    <dgm:pt modelId="{57491915-0EC7-4C04-9E8F-BFEBA2AD0A6E}" type="sibTrans" cxnId="{2F528171-EC52-4A4D-8D05-1CEE85C369FD}">
      <dgm:prSet/>
      <dgm:spPr/>
      <dgm:t>
        <a:bodyPr/>
        <a:lstStyle/>
        <a:p>
          <a:endParaRPr lang="en-US"/>
        </a:p>
      </dgm:t>
    </dgm:pt>
    <dgm:pt modelId="{E52BB255-451E-478E-A2A4-847985FC0801}">
      <dgm:prSet phldrT="[Text]"/>
      <dgm:spPr/>
      <dgm:t>
        <a:bodyPr/>
        <a:lstStyle/>
        <a:p>
          <a:r>
            <a:rPr lang="en-US" b="1" u="sng" dirty="0">
              <a:latin typeface="+mj-lt"/>
            </a:rPr>
            <a:t>Contingency </a:t>
          </a:r>
          <a:r>
            <a:rPr lang="en-US" b="0" u="none" dirty="0">
              <a:latin typeface="+mj-lt"/>
            </a:rPr>
            <a:t>‘Leader-Match’ (Fiedler &amp; </a:t>
          </a:r>
          <a:r>
            <a:rPr lang="en-US" b="0" u="none" dirty="0" err="1">
              <a:latin typeface="+mj-lt"/>
            </a:rPr>
            <a:t>Chemers</a:t>
          </a:r>
          <a:r>
            <a:rPr lang="en-US" b="0" u="none" dirty="0">
              <a:latin typeface="+mj-lt"/>
            </a:rPr>
            <a:t> 1974). </a:t>
          </a:r>
          <a:r>
            <a:rPr lang="en-US" b="0" i="1" u="none" dirty="0">
              <a:latin typeface="+mj-lt"/>
            </a:rPr>
            <a:t>Styles </a:t>
          </a:r>
          <a:r>
            <a:rPr lang="en-US" b="0" i="0" u="none" dirty="0">
              <a:latin typeface="+mj-lt"/>
            </a:rPr>
            <a:t>and </a:t>
          </a:r>
          <a:r>
            <a:rPr lang="en-US" b="0" i="1" u="none" dirty="0">
              <a:latin typeface="+mj-lt"/>
            </a:rPr>
            <a:t>Situations </a:t>
          </a:r>
          <a:r>
            <a:rPr lang="en-US" b="0" i="0" u="none" dirty="0">
              <a:latin typeface="+mj-lt"/>
            </a:rPr>
            <a:t>(Northouse,  2012). E.g. Maradona (</a:t>
          </a:r>
          <a:r>
            <a:rPr lang="en-US" b="0" i="0" u="none" dirty="0" err="1">
              <a:latin typeface="+mj-lt"/>
            </a:rPr>
            <a:t>Hoye</a:t>
          </a:r>
          <a:r>
            <a:rPr lang="en-US" b="0" i="0" u="none" dirty="0">
              <a:latin typeface="+mj-lt"/>
            </a:rPr>
            <a:t> </a:t>
          </a:r>
          <a:r>
            <a:rPr lang="en-US" b="0" i="1" u="none" dirty="0">
              <a:latin typeface="+mj-lt"/>
            </a:rPr>
            <a:t>et al., </a:t>
          </a:r>
          <a:r>
            <a:rPr lang="en-US" b="0" i="0" u="none" dirty="0">
              <a:latin typeface="+mj-lt"/>
            </a:rPr>
            <a:t>2009).</a:t>
          </a:r>
          <a:r>
            <a:rPr lang="en-US" b="0" u="none" dirty="0">
              <a:latin typeface="+mj-lt"/>
            </a:rPr>
            <a:t>  </a:t>
          </a:r>
          <a:endParaRPr lang="en-US" b="0" u="sng" dirty="0">
            <a:latin typeface="+mj-lt"/>
          </a:endParaRPr>
        </a:p>
      </dgm:t>
    </dgm:pt>
    <dgm:pt modelId="{A49C3B07-B6F3-4A9F-A4F4-D02480F78027}" type="parTrans" cxnId="{4300E130-9832-4DF2-AEA1-250E9117D948}">
      <dgm:prSet/>
      <dgm:spPr/>
      <dgm:t>
        <a:bodyPr/>
        <a:lstStyle/>
        <a:p>
          <a:endParaRPr lang="en-US"/>
        </a:p>
      </dgm:t>
    </dgm:pt>
    <dgm:pt modelId="{A8B93050-127A-4B6C-9D66-5B7357D9A0F7}" type="sibTrans" cxnId="{4300E130-9832-4DF2-AEA1-250E9117D948}">
      <dgm:prSet/>
      <dgm:spPr/>
      <dgm:t>
        <a:bodyPr/>
        <a:lstStyle/>
        <a:p>
          <a:endParaRPr lang="en-US"/>
        </a:p>
      </dgm:t>
    </dgm:pt>
    <dgm:pt modelId="{F258FBEA-A3B5-466F-B1CE-455490467461}">
      <dgm:prSet phldrT="[Text]"/>
      <dgm:spPr/>
      <dgm:t>
        <a:bodyPr/>
        <a:lstStyle/>
        <a:p>
          <a:r>
            <a:rPr lang="en-US" b="1" u="sng" dirty="0">
              <a:latin typeface="+mj-lt"/>
            </a:rPr>
            <a:t>Situational    </a:t>
          </a:r>
          <a:r>
            <a:rPr lang="en-US" b="0" u="none" dirty="0">
              <a:latin typeface="+mj-lt"/>
            </a:rPr>
            <a:t>Style evolves, alongside the maturity and growth of the subordinates (</a:t>
          </a:r>
          <a:r>
            <a:rPr lang="en-US" b="0" u="none" dirty="0" err="1">
              <a:latin typeface="+mj-lt"/>
            </a:rPr>
            <a:t>Hoye</a:t>
          </a:r>
          <a:r>
            <a:rPr lang="en-US" b="0" u="none" dirty="0">
              <a:latin typeface="+mj-lt"/>
            </a:rPr>
            <a:t> </a:t>
          </a:r>
          <a:r>
            <a:rPr lang="en-US" b="0" i="1" u="none" dirty="0">
              <a:latin typeface="+mj-lt"/>
            </a:rPr>
            <a:t>et al., </a:t>
          </a:r>
          <a:r>
            <a:rPr lang="en-US" b="0" i="0" u="none" dirty="0">
              <a:latin typeface="+mj-lt"/>
            </a:rPr>
            <a:t>2009). Blanchard </a:t>
          </a:r>
          <a:r>
            <a:rPr lang="en-US" b="0" i="1" u="none" dirty="0">
              <a:latin typeface="+mj-lt"/>
            </a:rPr>
            <a:t>et al., </a:t>
          </a:r>
          <a:r>
            <a:rPr lang="en-US" b="0" i="0" u="none" dirty="0">
              <a:latin typeface="+mj-lt"/>
            </a:rPr>
            <a:t>(1985) model.</a:t>
          </a:r>
          <a:endParaRPr lang="en-US" b="1" u="sng" dirty="0">
            <a:latin typeface="+mj-lt"/>
          </a:endParaRPr>
        </a:p>
      </dgm:t>
    </dgm:pt>
    <dgm:pt modelId="{4CC339ED-7215-4A35-86D7-C99154AEFEB6}" type="parTrans" cxnId="{0E42B7C0-CB89-45CE-8D69-7977C6E98EC0}">
      <dgm:prSet/>
      <dgm:spPr/>
      <dgm:t>
        <a:bodyPr/>
        <a:lstStyle/>
        <a:p>
          <a:endParaRPr lang="en-US"/>
        </a:p>
      </dgm:t>
    </dgm:pt>
    <dgm:pt modelId="{7F73084C-2BDB-42D3-844D-0E23CC648B44}" type="sibTrans" cxnId="{0E42B7C0-CB89-45CE-8D69-7977C6E98EC0}">
      <dgm:prSet/>
      <dgm:spPr/>
      <dgm:t>
        <a:bodyPr/>
        <a:lstStyle/>
        <a:p>
          <a:endParaRPr lang="en-US"/>
        </a:p>
      </dgm:t>
    </dgm:pt>
    <dgm:pt modelId="{F666E00A-6696-438E-8A47-1B0D66B3B00B}">
      <dgm:prSet/>
      <dgm:spPr/>
      <dgm:t>
        <a:bodyPr/>
        <a:lstStyle/>
        <a:p>
          <a:r>
            <a:rPr lang="en-US" b="1" u="sng" dirty="0" err="1">
              <a:latin typeface="+mj-lt"/>
            </a:rPr>
            <a:t>Behavioural</a:t>
          </a:r>
          <a:r>
            <a:rPr lang="en-US" b="1" u="sng" dirty="0">
              <a:latin typeface="+mj-lt"/>
            </a:rPr>
            <a:t> </a:t>
          </a:r>
          <a:r>
            <a:rPr lang="en-GB" dirty="0">
              <a:latin typeface="+mj-lt"/>
              <a:cs typeface="Mongolian Baiti"/>
            </a:rPr>
            <a:t>These concentrate on what leaders actually do rather than on their qualities (</a:t>
          </a:r>
          <a:r>
            <a:rPr lang="en-GB" i="1" dirty="0">
              <a:latin typeface="+mj-lt"/>
              <a:cs typeface="Mongolian Baiti"/>
            </a:rPr>
            <a:t>Bolden et al, 2003</a:t>
          </a:r>
          <a:r>
            <a:rPr lang="en-GB" dirty="0">
              <a:latin typeface="+mj-lt"/>
              <a:cs typeface="Mongolian Baiti"/>
            </a:rPr>
            <a:t>). </a:t>
          </a:r>
          <a:endParaRPr lang="en-US" b="1" u="sng" dirty="0">
            <a:latin typeface="+mj-lt"/>
          </a:endParaRPr>
        </a:p>
      </dgm:t>
    </dgm:pt>
    <dgm:pt modelId="{6A4B02B9-3009-42A9-A1F4-3BC3A08B27B8}" type="parTrans" cxnId="{FBB39A07-AF8C-4098-97C7-0DFFFC746E1B}">
      <dgm:prSet/>
      <dgm:spPr/>
      <dgm:t>
        <a:bodyPr/>
        <a:lstStyle/>
        <a:p>
          <a:endParaRPr lang="en-US"/>
        </a:p>
      </dgm:t>
    </dgm:pt>
    <dgm:pt modelId="{77FB8CC7-25BD-4D29-9BC1-FE5908F539E2}" type="sibTrans" cxnId="{FBB39A07-AF8C-4098-97C7-0DFFFC746E1B}">
      <dgm:prSet/>
      <dgm:spPr/>
      <dgm:t>
        <a:bodyPr/>
        <a:lstStyle/>
        <a:p>
          <a:endParaRPr lang="en-US"/>
        </a:p>
      </dgm:t>
    </dgm:pt>
    <dgm:pt modelId="{6BF7744C-6C38-4E5D-A9C8-1F2B6F486D83}" type="pres">
      <dgm:prSet presAssocID="{3B05E9D3-9E22-422D-BF0D-B00AC364D749}" presName="Name0" presStyleCnt="0">
        <dgm:presLayoutVars>
          <dgm:dir/>
          <dgm:resizeHandles val="exact"/>
        </dgm:presLayoutVars>
      </dgm:prSet>
      <dgm:spPr/>
    </dgm:pt>
    <dgm:pt modelId="{FFA6AE87-C07D-43CD-93AA-1FF4B8D0C060}" type="pres">
      <dgm:prSet presAssocID="{3B05E9D3-9E22-422D-BF0D-B00AC364D749}" presName="bkgdShp" presStyleLbl="alignAccFollowNode1" presStyleIdx="0" presStyleCnt="1"/>
      <dgm:spPr/>
    </dgm:pt>
    <dgm:pt modelId="{1C59F215-B5D1-42C1-A71B-9F212C2EBC2E}" type="pres">
      <dgm:prSet presAssocID="{3B05E9D3-9E22-422D-BF0D-B00AC364D749}" presName="linComp" presStyleCnt="0"/>
      <dgm:spPr/>
    </dgm:pt>
    <dgm:pt modelId="{1048CBB2-48A8-4DDB-8EF1-508F655B8242}" type="pres">
      <dgm:prSet presAssocID="{CDFDDA4D-9A96-48AD-8CEB-2FBDD50271BA}" presName="compNode" presStyleCnt="0"/>
      <dgm:spPr/>
    </dgm:pt>
    <dgm:pt modelId="{027F3548-83F9-4FA2-B7AD-E2ED4E4E7B79}" type="pres">
      <dgm:prSet presAssocID="{CDFDDA4D-9A96-48AD-8CEB-2FBDD50271BA}" presName="node" presStyleLbl="node1" presStyleIdx="0" presStyleCnt="4">
        <dgm:presLayoutVars>
          <dgm:bulletEnabled val="1"/>
        </dgm:presLayoutVars>
      </dgm:prSet>
      <dgm:spPr/>
    </dgm:pt>
    <dgm:pt modelId="{88B54E14-E70C-409D-AEC3-93ADA0DB706E}" type="pres">
      <dgm:prSet presAssocID="{CDFDDA4D-9A96-48AD-8CEB-2FBDD50271BA}" presName="invisiNode" presStyleLbl="node1" presStyleIdx="0" presStyleCnt="4"/>
      <dgm:spPr/>
    </dgm:pt>
    <dgm:pt modelId="{B535BBB6-26DB-4F3B-8BD6-777DAC51B67F}" type="pres">
      <dgm:prSet presAssocID="{CDFDDA4D-9A96-48AD-8CEB-2FBDD50271BA}" presName="imagNode"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15000" r="-15000"/>
          </a:stretch>
        </a:blipFill>
      </dgm:spPr>
    </dgm:pt>
    <dgm:pt modelId="{F4559223-CE27-4358-A0A1-6D6932ABAC1C}" type="pres">
      <dgm:prSet presAssocID="{57491915-0EC7-4C04-9E8F-BFEBA2AD0A6E}" presName="sibTrans" presStyleLbl="sibTrans2D1" presStyleIdx="0" presStyleCnt="0"/>
      <dgm:spPr/>
    </dgm:pt>
    <dgm:pt modelId="{27E3C0C7-6AE0-4C89-BB8D-475C260446EE}" type="pres">
      <dgm:prSet presAssocID="{F666E00A-6696-438E-8A47-1B0D66B3B00B}" presName="compNode" presStyleCnt="0"/>
      <dgm:spPr/>
    </dgm:pt>
    <dgm:pt modelId="{5AED1F03-90DD-4744-9F26-D05E6C7E8188}" type="pres">
      <dgm:prSet presAssocID="{F666E00A-6696-438E-8A47-1B0D66B3B00B}" presName="node" presStyleLbl="node1" presStyleIdx="1" presStyleCnt="4">
        <dgm:presLayoutVars>
          <dgm:bulletEnabled val="1"/>
        </dgm:presLayoutVars>
      </dgm:prSet>
      <dgm:spPr/>
    </dgm:pt>
    <dgm:pt modelId="{6F906491-6935-4756-94DF-642B288CC2DD}" type="pres">
      <dgm:prSet presAssocID="{F666E00A-6696-438E-8A47-1B0D66B3B00B}" presName="invisiNode" presStyleLbl="node1" presStyleIdx="1" presStyleCnt="4"/>
      <dgm:spPr/>
    </dgm:pt>
    <dgm:pt modelId="{2EDCABCF-3E64-4C4C-9EEA-CDC05C6CB67E}" type="pres">
      <dgm:prSet presAssocID="{F666E00A-6696-438E-8A47-1B0D66B3B00B}" presName="imagNode"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21000" r="-21000"/>
          </a:stretch>
        </a:blipFill>
      </dgm:spPr>
    </dgm:pt>
    <dgm:pt modelId="{05DE83B4-9855-453B-9CE9-4F49F48FB9B2}" type="pres">
      <dgm:prSet presAssocID="{77FB8CC7-25BD-4D29-9BC1-FE5908F539E2}" presName="sibTrans" presStyleLbl="sibTrans2D1" presStyleIdx="0" presStyleCnt="0"/>
      <dgm:spPr/>
    </dgm:pt>
    <dgm:pt modelId="{08A18D40-CAB7-4C7E-A6F2-78F0DB645D57}" type="pres">
      <dgm:prSet presAssocID="{E52BB255-451E-478E-A2A4-847985FC0801}" presName="compNode" presStyleCnt="0"/>
      <dgm:spPr/>
    </dgm:pt>
    <dgm:pt modelId="{127AEB06-2A92-4CAF-834B-6184C7FEE1B6}" type="pres">
      <dgm:prSet presAssocID="{E52BB255-451E-478E-A2A4-847985FC0801}" presName="node" presStyleLbl="node1" presStyleIdx="2" presStyleCnt="4">
        <dgm:presLayoutVars>
          <dgm:bulletEnabled val="1"/>
        </dgm:presLayoutVars>
      </dgm:prSet>
      <dgm:spPr/>
    </dgm:pt>
    <dgm:pt modelId="{AF41B695-ADFE-45CE-83AE-7A5B62563FD4}" type="pres">
      <dgm:prSet presAssocID="{E52BB255-451E-478E-A2A4-847985FC0801}" presName="invisiNode" presStyleLbl="node1" presStyleIdx="2" presStyleCnt="4"/>
      <dgm:spPr/>
    </dgm:pt>
    <dgm:pt modelId="{988C8ABC-D83C-4935-A14F-766E05617973}" type="pres">
      <dgm:prSet presAssocID="{E52BB255-451E-478E-A2A4-847985FC0801}" presName="imagNode" presStyleLbl="fgImgPlace1" presStyleIdx="2" presStyleCnt="4" custLinFactNeighborX="788" custLinFactNeighborY="-555"/>
      <dgm:spPr>
        <a:blipFill>
          <a:blip xmlns:r="http://schemas.openxmlformats.org/officeDocument/2006/relationships" r:embed="rId3">
            <a:extLst>
              <a:ext uri="{28A0092B-C50C-407E-A947-70E740481C1C}">
                <a14:useLocalDpi xmlns:a14="http://schemas.microsoft.com/office/drawing/2010/main" val="0"/>
              </a:ext>
            </a:extLst>
          </a:blip>
          <a:srcRect/>
          <a:stretch>
            <a:fillRect t="-24000" b="-24000"/>
          </a:stretch>
        </a:blipFill>
      </dgm:spPr>
    </dgm:pt>
    <dgm:pt modelId="{78C244BA-B644-4821-B481-2198C286C08E}" type="pres">
      <dgm:prSet presAssocID="{A8B93050-127A-4B6C-9D66-5B7357D9A0F7}" presName="sibTrans" presStyleLbl="sibTrans2D1" presStyleIdx="0" presStyleCnt="0"/>
      <dgm:spPr/>
    </dgm:pt>
    <dgm:pt modelId="{22099755-903E-4133-AF06-76902C16DCD3}" type="pres">
      <dgm:prSet presAssocID="{F258FBEA-A3B5-466F-B1CE-455490467461}" presName="compNode" presStyleCnt="0"/>
      <dgm:spPr/>
    </dgm:pt>
    <dgm:pt modelId="{42364813-35BA-4951-97D2-A662406A03D2}" type="pres">
      <dgm:prSet presAssocID="{F258FBEA-A3B5-466F-B1CE-455490467461}" presName="node" presStyleLbl="node1" presStyleIdx="3" presStyleCnt="4">
        <dgm:presLayoutVars>
          <dgm:bulletEnabled val="1"/>
        </dgm:presLayoutVars>
      </dgm:prSet>
      <dgm:spPr/>
    </dgm:pt>
    <dgm:pt modelId="{129FB15A-A1B7-44CB-9239-9FAE18BFB394}" type="pres">
      <dgm:prSet presAssocID="{F258FBEA-A3B5-466F-B1CE-455490467461}" presName="invisiNode" presStyleLbl="node1" presStyleIdx="3" presStyleCnt="4"/>
      <dgm:spPr/>
    </dgm:pt>
    <dgm:pt modelId="{216CAA82-AD4C-4C68-8073-50D4C3D44D75}" type="pres">
      <dgm:prSet presAssocID="{F258FBEA-A3B5-466F-B1CE-455490467461}" presName="imagNode" presStyleLbl="fgImgPlac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t="-21000" b="-21000"/>
          </a:stretch>
        </a:blipFill>
      </dgm:spPr>
    </dgm:pt>
  </dgm:ptLst>
  <dgm:cxnLst>
    <dgm:cxn modelId="{FBB39A07-AF8C-4098-97C7-0DFFFC746E1B}" srcId="{3B05E9D3-9E22-422D-BF0D-B00AC364D749}" destId="{F666E00A-6696-438E-8A47-1B0D66B3B00B}" srcOrd="1" destOrd="0" parTransId="{6A4B02B9-3009-42A9-A1F4-3BC3A08B27B8}" sibTransId="{77FB8CC7-25BD-4D29-9BC1-FE5908F539E2}"/>
    <dgm:cxn modelId="{B22E0F10-4745-4EF1-9CBC-4A9051653EFA}" type="presOf" srcId="{3B05E9D3-9E22-422D-BF0D-B00AC364D749}" destId="{6BF7744C-6C38-4E5D-A9C8-1F2B6F486D83}" srcOrd="0" destOrd="0" presId="urn:microsoft.com/office/officeart/2005/8/layout/pList2"/>
    <dgm:cxn modelId="{F569272E-DFC5-40C0-A8A4-D523B5D5BD3E}" type="presOf" srcId="{77FB8CC7-25BD-4D29-9BC1-FE5908F539E2}" destId="{05DE83B4-9855-453B-9CE9-4F49F48FB9B2}" srcOrd="0" destOrd="0" presId="urn:microsoft.com/office/officeart/2005/8/layout/pList2"/>
    <dgm:cxn modelId="{4F318B2E-E85E-43CA-BBBB-2FB54BD77C10}" type="presOf" srcId="{F666E00A-6696-438E-8A47-1B0D66B3B00B}" destId="{5AED1F03-90DD-4744-9F26-D05E6C7E8188}" srcOrd="0" destOrd="0" presId="urn:microsoft.com/office/officeart/2005/8/layout/pList2"/>
    <dgm:cxn modelId="{4300E130-9832-4DF2-AEA1-250E9117D948}" srcId="{3B05E9D3-9E22-422D-BF0D-B00AC364D749}" destId="{E52BB255-451E-478E-A2A4-847985FC0801}" srcOrd="2" destOrd="0" parTransId="{A49C3B07-B6F3-4A9F-A4F4-D02480F78027}" sibTransId="{A8B93050-127A-4B6C-9D66-5B7357D9A0F7}"/>
    <dgm:cxn modelId="{716C7871-4004-4DB4-8EA1-39A6F4AF5C05}" type="presOf" srcId="{E52BB255-451E-478E-A2A4-847985FC0801}" destId="{127AEB06-2A92-4CAF-834B-6184C7FEE1B6}" srcOrd="0" destOrd="0" presId="urn:microsoft.com/office/officeart/2005/8/layout/pList2"/>
    <dgm:cxn modelId="{2F528171-EC52-4A4D-8D05-1CEE85C369FD}" srcId="{3B05E9D3-9E22-422D-BF0D-B00AC364D749}" destId="{CDFDDA4D-9A96-48AD-8CEB-2FBDD50271BA}" srcOrd="0" destOrd="0" parTransId="{98B43F95-CF85-493E-8D85-D190F71EAFE7}" sibTransId="{57491915-0EC7-4C04-9E8F-BFEBA2AD0A6E}"/>
    <dgm:cxn modelId="{39DEE472-9FAB-4197-B952-D70D461F97BD}" type="presOf" srcId="{F258FBEA-A3B5-466F-B1CE-455490467461}" destId="{42364813-35BA-4951-97D2-A662406A03D2}" srcOrd="0" destOrd="0" presId="urn:microsoft.com/office/officeart/2005/8/layout/pList2"/>
    <dgm:cxn modelId="{7E98F394-6AE7-4E95-B79E-FE431C492B33}" type="presOf" srcId="{A8B93050-127A-4B6C-9D66-5B7357D9A0F7}" destId="{78C244BA-B644-4821-B481-2198C286C08E}" srcOrd="0" destOrd="0" presId="urn:microsoft.com/office/officeart/2005/8/layout/pList2"/>
    <dgm:cxn modelId="{0E42B7C0-CB89-45CE-8D69-7977C6E98EC0}" srcId="{3B05E9D3-9E22-422D-BF0D-B00AC364D749}" destId="{F258FBEA-A3B5-466F-B1CE-455490467461}" srcOrd="3" destOrd="0" parTransId="{4CC339ED-7215-4A35-86D7-C99154AEFEB6}" sibTransId="{7F73084C-2BDB-42D3-844D-0E23CC648B44}"/>
    <dgm:cxn modelId="{33117DC5-B302-4261-83B9-F8EEEB3EA5DB}" type="presOf" srcId="{CDFDDA4D-9A96-48AD-8CEB-2FBDD50271BA}" destId="{027F3548-83F9-4FA2-B7AD-E2ED4E4E7B79}" srcOrd="0" destOrd="0" presId="urn:microsoft.com/office/officeart/2005/8/layout/pList2"/>
    <dgm:cxn modelId="{531BF4E6-99A9-419D-AFEE-5FB7D4E3A23A}" type="presOf" srcId="{57491915-0EC7-4C04-9E8F-BFEBA2AD0A6E}" destId="{F4559223-CE27-4358-A0A1-6D6932ABAC1C}" srcOrd="0" destOrd="0" presId="urn:microsoft.com/office/officeart/2005/8/layout/pList2"/>
    <dgm:cxn modelId="{F1B6D76A-B7FF-4FAD-A3A5-5F5C8FA36C06}" type="presParOf" srcId="{6BF7744C-6C38-4E5D-A9C8-1F2B6F486D83}" destId="{FFA6AE87-C07D-43CD-93AA-1FF4B8D0C060}" srcOrd="0" destOrd="0" presId="urn:microsoft.com/office/officeart/2005/8/layout/pList2"/>
    <dgm:cxn modelId="{0D4186A7-70C8-42CE-91D6-31844DBBA654}" type="presParOf" srcId="{6BF7744C-6C38-4E5D-A9C8-1F2B6F486D83}" destId="{1C59F215-B5D1-42C1-A71B-9F212C2EBC2E}" srcOrd="1" destOrd="0" presId="urn:microsoft.com/office/officeart/2005/8/layout/pList2"/>
    <dgm:cxn modelId="{16BE2B07-1F75-476D-ABC9-4481CECD2DFF}" type="presParOf" srcId="{1C59F215-B5D1-42C1-A71B-9F212C2EBC2E}" destId="{1048CBB2-48A8-4DDB-8EF1-508F655B8242}" srcOrd="0" destOrd="0" presId="urn:microsoft.com/office/officeart/2005/8/layout/pList2"/>
    <dgm:cxn modelId="{0561D703-FDAD-4853-825D-0B0D2AAAD4CE}" type="presParOf" srcId="{1048CBB2-48A8-4DDB-8EF1-508F655B8242}" destId="{027F3548-83F9-4FA2-B7AD-E2ED4E4E7B79}" srcOrd="0" destOrd="0" presId="urn:microsoft.com/office/officeart/2005/8/layout/pList2"/>
    <dgm:cxn modelId="{D11E01EF-5C22-4CAF-843D-98947FDB26B5}" type="presParOf" srcId="{1048CBB2-48A8-4DDB-8EF1-508F655B8242}" destId="{88B54E14-E70C-409D-AEC3-93ADA0DB706E}" srcOrd="1" destOrd="0" presId="urn:microsoft.com/office/officeart/2005/8/layout/pList2"/>
    <dgm:cxn modelId="{3BA0DE15-E5B8-40B6-B0E5-768C26AAA9F2}" type="presParOf" srcId="{1048CBB2-48A8-4DDB-8EF1-508F655B8242}" destId="{B535BBB6-26DB-4F3B-8BD6-777DAC51B67F}" srcOrd="2" destOrd="0" presId="urn:microsoft.com/office/officeart/2005/8/layout/pList2"/>
    <dgm:cxn modelId="{B1408E31-0CE5-4134-AC0A-59C1BC0BFA97}" type="presParOf" srcId="{1C59F215-B5D1-42C1-A71B-9F212C2EBC2E}" destId="{F4559223-CE27-4358-A0A1-6D6932ABAC1C}" srcOrd="1" destOrd="0" presId="urn:microsoft.com/office/officeart/2005/8/layout/pList2"/>
    <dgm:cxn modelId="{2F7C22D9-6759-4988-A5F1-4AE4005C1929}" type="presParOf" srcId="{1C59F215-B5D1-42C1-A71B-9F212C2EBC2E}" destId="{27E3C0C7-6AE0-4C89-BB8D-475C260446EE}" srcOrd="2" destOrd="0" presId="urn:microsoft.com/office/officeart/2005/8/layout/pList2"/>
    <dgm:cxn modelId="{EFBB0EC6-F91A-4B73-B115-8330AF600DF7}" type="presParOf" srcId="{27E3C0C7-6AE0-4C89-BB8D-475C260446EE}" destId="{5AED1F03-90DD-4744-9F26-D05E6C7E8188}" srcOrd="0" destOrd="0" presId="urn:microsoft.com/office/officeart/2005/8/layout/pList2"/>
    <dgm:cxn modelId="{2D1A5D5F-3673-4365-9ECB-0B06BD180880}" type="presParOf" srcId="{27E3C0C7-6AE0-4C89-BB8D-475C260446EE}" destId="{6F906491-6935-4756-94DF-642B288CC2DD}" srcOrd="1" destOrd="0" presId="urn:microsoft.com/office/officeart/2005/8/layout/pList2"/>
    <dgm:cxn modelId="{3A4A648B-29E4-4E86-9B16-1DB40F4B9C82}" type="presParOf" srcId="{27E3C0C7-6AE0-4C89-BB8D-475C260446EE}" destId="{2EDCABCF-3E64-4C4C-9EEA-CDC05C6CB67E}" srcOrd="2" destOrd="0" presId="urn:microsoft.com/office/officeart/2005/8/layout/pList2"/>
    <dgm:cxn modelId="{5CE13EF5-FF3E-4C9F-BCF3-15A9CFAA1AF8}" type="presParOf" srcId="{1C59F215-B5D1-42C1-A71B-9F212C2EBC2E}" destId="{05DE83B4-9855-453B-9CE9-4F49F48FB9B2}" srcOrd="3" destOrd="0" presId="urn:microsoft.com/office/officeart/2005/8/layout/pList2"/>
    <dgm:cxn modelId="{EC8C91A8-9E90-4792-901D-B3375DA5D04F}" type="presParOf" srcId="{1C59F215-B5D1-42C1-A71B-9F212C2EBC2E}" destId="{08A18D40-CAB7-4C7E-A6F2-78F0DB645D57}" srcOrd="4" destOrd="0" presId="urn:microsoft.com/office/officeart/2005/8/layout/pList2"/>
    <dgm:cxn modelId="{E0F5C451-0B26-46D9-A4A7-10010408F201}" type="presParOf" srcId="{08A18D40-CAB7-4C7E-A6F2-78F0DB645D57}" destId="{127AEB06-2A92-4CAF-834B-6184C7FEE1B6}" srcOrd="0" destOrd="0" presId="urn:microsoft.com/office/officeart/2005/8/layout/pList2"/>
    <dgm:cxn modelId="{23ADDA5B-28E8-4AE7-A9E1-C3B582D8A7EC}" type="presParOf" srcId="{08A18D40-CAB7-4C7E-A6F2-78F0DB645D57}" destId="{AF41B695-ADFE-45CE-83AE-7A5B62563FD4}" srcOrd="1" destOrd="0" presId="urn:microsoft.com/office/officeart/2005/8/layout/pList2"/>
    <dgm:cxn modelId="{FD664409-7216-4BE8-AB55-9E2791E043CE}" type="presParOf" srcId="{08A18D40-CAB7-4C7E-A6F2-78F0DB645D57}" destId="{988C8ABC-D83C-4935-A14F-766E05617973}" srcOrd="2" destOrd="0" presId="urn:microsoft.com/office/officeart/2005/8/layout/pList2"/>
    <dgm:cxn modelId="{145F7A89-2705-44FD-B065-7C7AA2BE7751}" type="presParOf" srcId="{1C59F215-B5D1-42C1-A71B-9F212C2EBC2E}" destId="{78C244BA-B644-4821-B481-2198C286C08E}" srcOrd="5" destOrd="0" presId="urn:microsoft.com/office/officeart/2005/8/layout/pList2"/>
    <dgm:cxn modelId="{6A6416F4-01D0-4147-A86B-0582957A8835}" type="presParOf" srcId="{1C59F215-B5D1-42C1-A71B-9F212C2EBC2E}" destId="{22099755-903E-4133-AF06-76902C16DCD3}" srcOrd="6" destOrd="0" presId="urn:microsoft.com/office/officeart/2005/8/layout/pList2"/>
    <dgm:cxn modelId="{34997138-27B2-4430-B1D7-A5755A1B8E06}" type="presParOf" srcId="{22099755-903E-4133-AF06-76902C16DCD3}" destId="{42364813-35BA-4951-97D2-A662406A03D2}" srcOrd="0" destOrd="0" presId="urn:microsoft.com/office/officeart/2005/8/layout/pList2"/>
    <dgm:cxn modelId="{469AF43D-7C86-4CAD-8FC5-BD24F2B6C911}" type="presParOf" srcId="{22099755-903E-4133-AF06-76902C16DCD3}" destId="{129FB15A-A1B7-44CB-9239-9FAE18BFB394}" srcOrd="1" destOrd="0" presId="urn:microsoft.com/office/officeart/2005/8/layout/pList2"/>
    <dgm:cxn modelId="{F7328D0F-2E2B-438C-8CC6-C0F5DD2EF79C}" type="presParOf" srcId="{22099755-903E-4133-AF06-76902C16DCD3}" destId="{216CAA82-AD4C-4C68-8073-50D4C3D44D75}"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8FFF565-42A0-4961-8819-57940762C434}" type="doc">
      <dgm:prSet loTypeId="urn:microsoft.com/office/officeart/2008/layout/AccentedPicture" loCatId="picture" qsTypeId="urn:microsoft.com/office/officeart/2005/8/quickstyle/simple1" qsCatId="simple" csTypeId="urn:microsoft.com/office/officeart/2005/8/colors/accent1_2" csCatId="accent1" phldr="1"/>
      <dgm:spPr/>
      <dgm:t>
        <a:bodyPr/>
        <a:lstStyle/>
        <a:p>
          <a:endParaRPr lang="en-US"/>
        </a:p>
      </dgm:t>
    </dgm:pt>
    <dgm:pt modelId="{BE6E968F-1D65-426F-A4B5-F2B8DB90799B}">
      <dgm:prSet phldrT="[Text]"/>
      <dgm:spPr/>
      <dgm:t>
        <a:bodyPr/>
        <a:lstStyle/>
        <a:p>
          <a:r>
            <a:rPr lang="en-US" dirty="0"/>
            <a:t> </a:t>
          </a:r>
          <a:r>
            <a:rPr lang="en-US" dirty="0">
              <a:latin typeface="+mj-lt"/>
            </a:rPr>
            <a:t>Volunteer base/Grassroots issue</a:t>
          </a:r>
        </a:p>
      </dgm:t>
    </dgm:pt>
    <dgm:pt modelId="{8E771A51-A9F9-4528-B102-8A8F58931A56}" type="parTrans" cxnId="{5A26D9C7-1410-4CCF-8378-B2DA56AB84AC}">
      <dgm:prSet/>
      <dgm:spPr/>
      <dgm:t>
        <a:bodyPr/>
        <a:lstStyle/>
        <a:p>
          <a:endParaRPr lang="en-US"/>
        </a:p>
      </dgm:t>
    </dgm:pt>
    <dgm:pt modelId="{B539ABD4-F278-4785-B4A4-BB757EA19567}" type="sibTrans" cxnId="{5A26D9C7-1410-4CCF-8378-B2DA56AB84AC}">
      <dgm:prSet/>
      <dgm:spPr/>
      <dgm:t>
        <a:bodyPr/>
        <a:lstStyle/>
        <a:p>
          <a:endParaRPr lang="en-US"/>
        </a:p>
      </dgm:t>
    </dgm:pt>
    <dgm:pt modelId="{1B46B56A-2E1D-40E8-B541-1DE9C5A9065B}">
      <dgm:prSet phldrT="[Text]" custT="1"/>
      <dgm:spPr/>
      <dgm:t>
        <a:bodyPr/>
        <a:lstStyle/>
        <a:p>
          <a:r>
            <a:rPr lang="en-US" sz="3200" dirty="0">
              <a:solidFill>
                <a:schemeClr val="accent4">
                  <a:lumMod val="50000"/>
                </a:schemeClr>
              </a:solidFill>
              <a:latin typeface="+mj-lt"/>
            </a:rPr>
            <a:t>Results</a:t>
          </a:r>
        </a:p>
      </dgm:t>
    </dgm:pt>
    <dgm:pt modelId="{7939C674-3BE8-40D0-93DF-F23FC66E44E0}" type="parTrans" cxnId="{897E6F71-6421-4D3B-8A57-013593306374}">
      <dgm:prSet/>
      <dgm:spPr/>
      <dgm:t>
        <a:bodyPr/>
        <a:lstStyle/>
        <a:p>
          <a:endParaRPr lang="en-US"/>
        </a:p>
      </dgm:t>
    </dgm:pt>
    <dgm:pt modelId="{908ED81B-548F-430B-BD2B-EC458F490F46}" type="sibTrans" cxnId="{897E6F71-6421-4D3B-8A57-013593306374}">
      <dgm:prSet/>
      <dgm:spPr/>
      <dgm:t>
        <a:bodyPr/>
        <a:lstStyle/>
        <a:p>
          <a:endParaRPr lang="en-US"/>
        </a:p>
      </dgm:t>
    </dgm:pt>
    <dgm:pt modelId="{2EB6FD1E-ADAD-4446-814F-20265FEA49BB}">
      <dgm:prSet phldrT="[Text]" custT="1"/>
      <dgm:spPr/>
      <dgm:t>
        <a:bodyPr/>
        <a:lstStyle/>
        <a:p>
          <a:r>
            <a:rPr lang="en-US" sz="3600" dirty="0">
              <a:latin typeface="+mj-lt"/>
            </a:rPr>
            <a:t>Women in Sport </a:t>
          </a:r>
        </a:p>
      </dgm:t>
    </dgm:pt>
    <dgm:pt modelId="{7E063501-37E9-45FC-96B7-A0FBF4707AC9}" type="parTrans" cxnId="{803E4871-1739-4B48-B872-E8D25E4E37DE}">
      <dgm:prSet/>
      <dgm:spPr/>
      <dgm:t>
        <a:bodyPr/>
        <a:lstStyle/>
        <a:p>
          <a:endParaRPr lang="en-US"/>
        </a:p>
      </dgm:t>
    </dgm:pt>
    <dgm:pt modelId="{96E933F9-A309-4290-B1F5-B8E61143C34A}" type="sibTrans" cxnId="{803E4871-1739-4B48-B872-E8D25E4E37DE}">
      <dgm:prSet/>
      <dgm:spPr/>
      <dgm:t>
        <a:bodyPr/>
        <a:lstStyle/>
        <a:p>
          <a:endParaRPr lang="en-US"/>
        </a:p>
      </dgm:t>
    </dgm:pt>
    <dgm:pt modelId="{B4818169-3AE1-4375-837C-27E31A5E0BDF}">
      <dgm:prSet phldrT="[Text]" custT="1"/>
      <dgm:spPr/>
      <dgm:t>
        <a:bodyPr/>
        <a:lstStyle/>
        <a:p>
          <a:endParaRPr lang="en-US" sz="3600" dirty="0"/>
        </a:p>
      </dgm:t>
    </dgm:pt>
    <dgm:pt modelId="{E4DCD30F-C4EE-4E5A-A09B-EA389B74ABFC}" type="sibTrans" cxnId="{FC992D20-EA8D-4F36-B96F-E31C290EC2BC}">
      <dgm:prSet/>
      <dgm:spPr>
        <a:solidFill>
          <a:schemeClr val="accent1">
            <a:lumMod val="75000"/>
          </a:schemeClr>
        </a:solidFill>
      </dgm:spPr>
      <dgm:t>
        <a:bodyPr/>
        <a:lstStyle/>
        <a:p>
          <a:endParaRPr lang="en-US"/>
        </a:p>
      </dgm:t>
    </dgm:pt>
    <dgm:pt modelId="{34CBA85C-A1A2-4193-831C-1796328ACFBE}" type="parTrans" cxnId="{FC992D20-EA8D-4F36-B96F-E31C290EC2BC}">
      <dgm:prSet/>
      <dgm:spPr/>
      <dgm:t>
        <a:bodyPr/>
        <a:lstStyle/>
        <a:p>
          <a:endParaRPr lang="en-US"/>
        </a:p>
      </dgm:t>
    </dgm:pt>
    <dgm:pt modelId="{1B720E1B-1E0C-4FBF-B38E-043D86459599}" type="pres">
      <dgm:prSet presAssocID="{B8FFF565-42A0-4961-8819-57940762C434}" presName="Name0" presStyleCnt="0">
        <dgm:presLayoutVars>
          <dgm:dir/>
        </dgm:presLayoutVars>
      </dgm:prSet>
      <dgm:spPr/>
    </dgm:pt>
    <dgm:pt modelId="{88A245E7-A6A1-4BC7-A5E2-675152FB88EB}" type="pres">
      <dgm:prSet presAssocID="{E4DCD30F-C4EE-4E5A-A09B-EA389B74ABFC}" presName="picture_1" presStyleLbl="bgImgPlace1" presStyleIdx="0" presStyleCnt="1" custScaleX="106486"/>
      <dgm:spPr/>
    </dgm:pt>
    <dgm:pt modelId="{B9508D48-FCB7-4803-9112-CB082071ECBB}" type="pres">
      <dgm:prSet presAssocID="{B4818169-3AE1-4375-837C-27E31A5E0BDF}" presName="text_1" presStyleLbl="node1" presStyleIdx="0" presStyleCnt="0">
        <dgm:presLayoutVars>
          <dgm:bulletEnabled val="1"/>
        </dgm:presLayoutVars>
      </dgm:prSet>
      <dgm:spPr/>
    </dgm:pt>
    <dgm:pt modelId="{B95D54C3-481F-4B75-B7D6-30B870C7163D}" type="pres">
      <dgm:prSet presAssocID="{B8FFF565-42A0-4961-8819-57940762C434}" presName="linV" presStyleCnt="0"/>
      <dgm:spPr/>
    </dgm:pt>
    <dgm:pt modelId="{89B89129-A9EE-4D4D-AD66-49C9BC62C45A}" type="pres">
      <dgm:prSet presAssocID="{BE6E968F-1D65-426F-A4B5-F2B8DB90799B}" presName="pair" presStyleCnt="0"/>
      <dgm:spPr/>
    </dgm:pt>
    <dgm:pt modelId="{753995DE-A130-40D9-A226-ED08A1CE759A}" type="pres">
      <dgm:prSet presAssocID="{BE6E968F-1D65-426F-A4B5-F2B8DB90799B}" presName="spaceH" presStyleLbl="node1" presStyleIdx="0" presStyleCnt="0"/>
      <dgm:spPr/>
    </dgm:pt>
    <dgm:pt modelId="{FEF066DE-1D71-461C-91A3-CD2FE64EF1DC}" type="pres">
      <dgm:prSet presAssocID="{BE6E968F-1D65-426F-A4B5-F2B8DB90799B}" presName="desPictures" presStyleLbl="alignImgPlace1" presStyleIdx="0" presStyleCnt="3" custLinFactNeighborX="-20559" custLinFactNeighborY="35708"/>
      <dgm:spPr>
        <a:blipFill>
          <a:blip xmlns:r="http://schemas.openxmlformats.org/officeDocument/2006/relationships" r:embed="rId1">
            <a:extLst>
              <a:ext uri="{28A0092B-C50C-407E-A947-70E740481C1C}">
                <a14:useLocalDpi xmlns:a14="http://schemas.microsoft.com/office/drawing/2010/main" val="0"/>
              </a:ext>
            </a:extLst>
          </a:blip>
          <a:srcRect/>
          <a:stretch>
            <a:fillRect l="-17000" r="-17000"/>
          </a:stretch>
        </a:blipFill>
      </dgm:spPr>
    </dgm:pt>
    <dgm:pt modelId="{43C8BEE8-A1A2-4422-BBB5-501C88B33B0A}" type="pres">
      <dgm:prSet presAssocID="{BE6E968F-1D65-426F-A4B5-F2B8DB90799B}" presName="desTextWrapper" presStyleCnt="0"/>
      <dgm:spPr/>
    </dgm:pt>
    <dgm:pt modelId="{8C8F00BA-5767-42B0-B9FB-9D9142739A66}" type="pres">
      <dgm:prSet presAssocID="{BE6E968F-1D65-426F-A4B5-F2B8DB90799B}" presName="desText" presStyleLbl="revTx" presStyleIdx="0" presStyleCnt="3" custLinFactNeighborX="-1291" custLinFactNeighborY="37477">
        <dgm:presLayoutVars>
          <dgm:bulletEnabled val="1"/>
        </dgm:presLayoutVars>
      </dgm:prSet>
      <dgm:spPr/>
    </dgm:pt>
    <dgm:pt modelId="{4B59372A-F689-4A02-BEE2-AB7B9F7D8D38}" type="pres">
      <dgm:prSet presAssocID="{B539ABD4-F278-4785-B4A4-BB757EA19567}" presName="spaceV" presStyleCnt="0"/>
      <dgm:spPr/>
    </dgm:pt>
    <dgm:pt modelId="{E9C6B309-DFC9-46AC-8106-5A38852030C2}" type="pres">
      <dgm:prSet presAssocID="{1B46B56A-2E1D-40E8-B541-1DE9C5A9065B}" presName="pair" presStyleCnt="0"/>
      <dgm:spPr/>
    </dgm:pt>
    <dgm:pt modelId="{02903141-FA75-4ADB-B159-F269DCE9460D}" type="pres">
      <dgm:prSet presAssocID="{1B46B56A-2E1D-40E8-B541-1DE9C5A9065B}" presName="spaceH" presStyleLbl="node1" presStyleIdx="0" presStyleCnt="0"/>
      <dgm:spPr/>
    </dgm:pt>
    <dgm:pt modelId="{26896C7A-7FDE-4FA9-B30E-860FD267C913}" type="pres">
      <dgm:prSet presAssocID="{1B46B56A-2E1D-40E8-B541-1DE9C5A9065B}" presName="desPictures" presStyleLbl="alignImgPlace1" presStyleIdx="1" presStyleCnt="3" custLinFactNeighborX="-20559" custLinFactNeighborY="35708"/>
      <dgm:spPr>
        <a:blipFill>
          <a:blip xmlns:r="http://schemas.openxmlformats.org/officeDocument/2006/relationships" r:embed="rId2"/>
          <a:srcRect/>
          <a:stretch>
            <a:fillRect l="-5000" r="-5000"/>
          </a:stretch>
        </a:blipFill>
      </dgm:spPr>
    </dgm:pt>
    <dgm:pt modelId="{9D76186B-18A5-4A96-9354-857B4F47C6C0}" type="pres">
      <dgm:prSet presAssocID="{1B46B56A-2E1D-40E8-B541-1DE9C5A9065B}" presName="desTextWrapper" presStyleCnt="0"/>
      <dgm:spPr/>
    </dgm:pt>
    <dgm:pt modelId="{7A1BB700-55FE-481D-B753-FC593738F5C5}" type="pres">
      <dgm:prSet presAssocID="{1B46B56A-2E1D-40E8-B541-1DE9C5A9065B}" presName="desText" presStyleLbl="revTx" presStyleIdx="1" presStyleCnt="3" custLinFactNeighborX="-478" custLinFactNeighborY="34626">
        <dgm:presLayoutVars>
          <dgm:bulletEnabled val="1"/>
        </dgm:presLayoutVars>
      </dgm:prSet>
      <dgm:spPr/>
    </dgm:pt>
    <dgm:pt modelId="{FBBCEE7B-CE1E-4B74-B7A9-982F88753E33}" type="pres">
      <dgm:prSet presAssocID="{908ED81B-548F-430B-BD2B-EC458F490F46}" presName="spaceV" presStyleCnt="0"/>
      <dgm:spPr/>
    </dgm:pt>
    <dgm:pt modelId="{12FC7EDE-A9F5-4876-BF77-EA808F3833FD}" type="pres">
      <dgm:prSet presAssocID="{2EB6FD1E-ADAD-4446-814F-20265FEA49BB}" presName="pair" presStyleCnt="0"/>
      <dgm:spPr/>
    </dgm:pt>
    <dgm:pt modelId="{492485C2-28E7-4F63-B861-0BD9170CF6F5}" type="pres">
      <dgm:prSet presAssocID="{2EB6FD1E-ADAD-4446-814F-20265FEA49BB}" presName="spaceH" presStyleLbl="node1" presStyleIdx="0" presStyleCnt="0"/>
      <dgm:spPr/>
    </dgm:pt>
    <dgm:pt modelId="{475C2D4E-D590-436C-8044-E877EE5AEE3E}" type="pres">
      <dgm:prSet presAssocID="{2EB6FD1E-ADAD-4446-814F-20265FEA49BB}" presName="desPictures" presStyleLbl="alignImgPlace1" presStyleIdx="2" presStyleCnt="3" custLinFactNeighborX="-20559" custLinFactNeighborY="35708"/>
      <dgm:spPr>
        <a:blipFill>
          <a:blip xmlns:r="http://schemas.openxmlformats.org/officeDocument/2006/relationships" r:embed="rId3">
            <a:extLst>
              <a:ext uri="{28A0092B-C50C-407E-A947-70E740481C1C}">
                <a14:useLocalDpi xmlns:a14="http://schemas.microsoft.com/office/drawing/2010/main" val="0"/>
              </a:ext>
            </a:extLst>
          </a:blip>
          <a:srcRect/>
          <a:stretch>
            <a:fillRect t="-15000" b="-15000"/>
          </a:stretch>
        </a:blipFill>
      </dgm:spPr>
    </dgm:pt>
    <dgm:pt modelId="{5A5ACF70-4297-46EB-959C-BDDBA6E2BA98}" type="pres">
      <dgm:prSet presAssocID="{2EB6FD1E-ADAD-4446-814F-20265FEA49BB}" presName="desTextWrapper" presStyleCnt="0"/>
      <dgm:spPr/>
    </dgm:pt>
    <dgm:pt modelId="{D6A6A250-9C0F-4B5C-838D-22FCF9A33886}" type="pres">
      <dgm:prSet presAssocID="{2EB6FD1E-ADAD-4446-814F-20265FEA49BB}" presName="desText" presStyleLbl="revTx" presStyleIdx="2" presStyleCnt="3" custLinFactNeighborX="-239" custLinFactNeighborY="35708">
        <dgm:presLayoutVars>
          <dgm:bulletEnabled val="1"/>
        </dgm:presLayoutVars>
      </dgm:prSet>
      <dgm:spPr/>
    </dgm:pt>
    <dgm:pt modelId="{93C303E7-51F8-4449-A158-E3F264F8115E}" type="pres">
      <dgm:prSet presAssocID="{B8FFF565-42A0-4961-8819-57940762C434}" presName="maxNode" presStyleCnt="0"/>
      <dgm:spPr/>
    </dgm:pt>
    <dgm:pt modelId="{5B658469-6B36-4575-8C0D-DA3C07E11EE9}" type="pres">
      <dgm:prSet presAssocID="{B8FFF565-42A0-4961-8819-57940762C434}" presName="Name33" presStyleCnt="0"/>
      <dgm:spPr/>
    </dgm:pt>
  </dgm:ptLst>
  <dgm:cxnLst>
    <dgm:cxn modelId="{1317C21B-5231-4BB2-82C7-90644B38F71C}" type="presOf" srcId="{1B46B56A-2E1D-40E8-B541-1DE9C5A9065B}" destId="{7A1BB700-55FE-481D-B753-FC593738F5C5}" srcOrd="0" destOrd="0" presId="urn:microsoft.com/office/officeart/2008/layout/AccentedPicture"/>
    <dgm:cxn modelId="{FC992D20-EA8D-4F36-B96F-E31C290EC2BC}" srcId="{B8FFF565-42A0-4961-8819-57940762C434}" destId="{B4818169-3AE1-4375-837C-27E31A5E0BDF}" srcOrd="0" destOrd="0" parTransId="{34CBA85C-A1A2-4193-831C-1796328ACFBE}" sibTransId="{E4DCD30F-C4EE-4E5A-A09B-EA389B74ABFC}"/>
    <dgm:cxn modelId="{548DDF26-90E8-4A11-9221-F60ECEA8D083}" type="presOf" srcId="{BE6E968F-1D65-426F-A4B5-F2B8DB90799B}" destId="{8C8F00BA-5767-42B0-B9FB-9D9142739A66}" srcOrd="0" destOrd="0" presId="urn:microsoft.com/office/officeart/2008/layout/AccentedPicture"/>
    <dgm:cxn modelId="{76B04032-BD93-46FC-927C-FE0ACBA901D6}" type="presOf" srcId="{B4818169-3AE1-4375-837C-27E31A5E0BDF}" destId="{B9508D48-FCB7-4803-9112-CB082071ECBB}" srcOrd="0" destOrd="0" presId="urn:microsoft.com/office/officeart/2008/layout/AccentedPicture"/>
    <dgm:cxn modelId="{2A014255-4854-43B2-84C3-E7F60E37385E}" type="presOf" srcId="{2EB6FD1E-ADAD-4446-814F-20265FEA49BB}" destId="{D6A6A250-9C0F-4B5C-838D-22FCF9A33886}" srcOrd="0" destOrd="0" presId="urn:microsoft.com/office/officeart/2008/layout/AccentedPicture"/>
    <dgm:cxn modelId="{D2A73369-6CDA-4C98-861E-BDC153B495B1}" type="presOf" srcId="{B8FFF565-42A0-4961-8819-57940762C434}" destId="{1B720E1B-1E0C-4FBF-B38E-043D86459599}" srcOrd="0" destOrd="0" presId="urn:microsoft.com/office/officeart/2008/layout/AccentedPicture"/>
    <dgm:cxn modelId="{803E4871-1739-4B48-B872-E8D25E4E37DE}" srcId="{B8FFF565-42A0-4961-8819-57940762C434}" destId="{2EB6FD1E-ADAD-4446-814F-20265FEA49BB}" srcOrd="3" destOrd="0" parTransId="{7E063501-37E9-45FC-96B7-A0FBF4707AC9}" sibTransId="{96E933F9-A309-4290-B1F5-B8E61143C34A}"/>
    <dgm:cxn modelId="{897E6F71-6421-4D3B-8A57-013593306374}" srcId="{B8FFF565-42A0-4961-8819-57940762C434}" destId="{1B46B56A-2E1D-40E8-B541-1DE9C5A9065B}" srcOrd="2" destOrd="0" parTransId="{7939C674-3BE8-40D0-93DF-F23FC66E44E0}" sibTransId="{908ED81B-548F-430B-BD2B-EC458F490F46}"/>
    <dgm:cxn modelId="{5A26D9C7-1410-4CCF-8378-B2DA56AB84AC}" srcId="{B8FFF565-42A0-4961-8819-57940762C434}" destId="{BE6E968F-1D65-426F-A4B5-F2B8DB90799B}" srcOrd="1" destOrd="0" parTransId="{8E771A51-A9F9-4528-B102-8A8F58931A56}" sibTransId="{B539ABD4-F278-4785-B4A4-BB757EA19567}"/>
    <dgm:cxn modelId="{B81BF5EF-2391-4D64-92F1-AB16D3A5A762}" type="presOf" srcId="{E4DCD30F-C4EE-4E5A-A09B-EA389B74ABFC}" destId="{88A245E7-A6A1-4BC7-A5E2-675152FB88EB}" srcOrd="0" destOrd="0" presId="urn:microsoft.com/office/officeart/2008/layout/AccentedPicture"/>
    <dgm:cxn modelId="{E9DD2CAD-29A7-47E6-9B56-89982D9D2672}" type="presParOf" srcId="{1B720E1B-1E0C-4FBF-B38E-043D86459599}" destId="{88A245E7-A6A1-4BC7-A5E2-675152FB88EB}" srcOrd="0" destOrd="0" presId="urn:microsoft.com/office/officeart/2008/layout/AccentedPicture"/>
    <dgm:cxn modelId="{EFBD5118-A353-43FD-8F43-B08A0434B8D7}" type="presParOf" srcId="{1B720E1B-1E0C-4FBF-B38E-043D86459599}" destId="{B9508D48-FCB7-4803-9112-CB082071ECBB}" srcOrd="1" destOrd="0" presId="urn:microsoft.com/office/officeart/2008/layout/AccentedPicture"/>
    <dgm:cxn modelId="{317C3ED6-4FEF-41CF-8B88-A0CB7C5FF7C9}" type="presParOf" srcId="{1B720E1B-1E0C-4FBF-B38E-043D86459599}" destId="{B95D54C3-481F-4B75-B7D6-30B870C7163D}" srcOrd="2" destOrd="0" presId="urn:microsoft.com/office/officeart/2008/layout/AccentedPicture"/>
    <dgm:cxn modelId="{F98A315D-BD5D-4D97-8B7E-1E175C8A6517}" type="presParOf" srcId="{B95D54C3-481F-4B75-B7D6-30B870C7163D}" destId="{89B89129-A9EE-4D4D-AD66-49C9BC62C45A}" srcOrd="0" destOrd="0" presId="urn:microsoft.com/office/officeart/2008/layout/AccentedPicture"/>
    <dgm:cxn modelId="{2A5C6CD5-35BC-421D-BDA0-4DE732A0AA00}" type="presParOf" srcId="{89B89129-A9EE-4D4D-AD66-49C9BC62C45A}" destId="{753995DE-A130-40D9-A226-ED08A1CE759A}" srcOrd="0" destOrd="0" presId="urn:microsoft.com/office/officeart/2008/layout/AccentedPicture"/>
    <dgm:cxn modelId="{213B2623-B690-42F3-9C8B-E2319BCDA0F9}" type="presParOf" srcId="{89B89129-A9EE-4D4D-AD66-49C9BC62C45A}" destId="{FEF066DE-1D71-461C-91A3-CD2FE64EF1DC}" srcOrd="1" destOrd="0" presId="urn:microsoft.com/office/officeart/2008/layout/AccentedPicture"/>
    <dgm:cxn modelId="{41D9A0C8-F832-43AC-8A1A-DB499D628239}" type="presParOf" srcId="{89B89129-A9EE-4D4D-AD66-49C9BC62C45A}" destId="{43C8BEE8-A1A2-4422-BBB5-501C88B33B0A}" srcOrd="2" destOrd="0" presId="urn:microsoft.com/office/officeart/2008/layout/AccentedPicture"/>
    <dgm:cxn modelId="{76588946-CD90-41DB-A41E-9ACAE7B1E11C}" type="presParOf" srcId="{43C8BEE8-A1A2-4422-BBB5-501C88B33B0A}" destId="{8C8F00BA-5767-42B0-B9FB-9D9142739A66}" srcOrd="0" destOrd="0" presId="urn:microsoft.com/office/officeart/2008/layout/AccentedPicture"/>
    <dgm:cxn modelId="{0E042B7C-C105-4294-BDBC-B1E8513267D6}" type="presParOf" srcId="{B95D54C3-481F-4B75-B7D6-30B870C7163D}" destId="{4B59372A-F689-4A02-BEE2-AB7B9F7D8D38}" srcOrd="1" destOrd="0" presId="urn:microsoft.com/office/officeart/2008/layout/AccentedPicture"/>
    <dgm:cxn modelId="{DB768FB1-F1DB-4194-B7EF-BB45F799412D}" type="presParOf" srcId="{B95D54C3-481F-4B75-B7D6-30B870C7163D}" destId="{E9C6B309-DFC9-46AC-8106-5A38852030C2}" srcOrd="2" destOrd="0" presId="urn:microsoft.com/office/officeart/2008/layout/AccentedPicture"/>
    <dgm:cxn modelId="{CB9E5BED-84DE-43C8-8E26-42FA2A10560A}" type="presParOf" srcId="{E9C6B309-DFC9-46AC-8106-5A38852030C2}" destId="{02903141-FA75-4ADB-B159-F269DCE9460D}" srcOrd="0" destOrd="0" presId="urn:microsoft.com/office/officeart/2008/layout/AccentedPicture"/>
    <dgm:cxn modelId="{DCE788E3-7C34-443E-898B-681B570AF30E}" type="presParOf" srcId="{E9C6B309-DFC9-46AC-8106-5A38852030C2}" destId="{26896C7A-7FDE-4FA9-B30E-860FD267C913}" srcOrd="1" destOrd="0" presId="urn:microsoft.com/office/officeart/2008/layout/AccentedPicture"/>
    <dgm:cxn modelId="{0DE95C00-3C00-40DF-BC3C-A27D2570078A}" type="presParOf" srcId="{E9C6B309-DFC9-46AC-8106-5A38852030C2}" destId="{9D76186B-18A5-4A96-9354-857B4F47C6C0}" srcOrd="2" destOrd="0" presId="urn:microsoft.com/office/officeart/2008/layout/AccentedPicture"/>
    <dgm:cxn modelId="{665C095E-CB4D-4346-8182-8DE2305792D8}" type="presParOf" srcId="{9D76186B-18A5-4A96-9354-857B4F47C6C0}" destId="{7A1BB700-55FE-481D-B753-FC593738F5C5}" srcOrd="0" destOrd="0" presId="urn:microsoft.com/office/officeart/2008/layout/AccentedPicture"/>
    <dgm:cxn modelId="{537202F9-A782-45F1-87F0-139A322EA302}" type="presParOf" srcId="{B95D54C3-481F-4B75-B7D6-30B870C7163D}" destId="{FBBCEE7B-CE1E-4B74-B7A9-982F88753E33}" srcOrd="3" destOrd="0" presId="urn:microsoft.com/office/officeart/2008/layout/AccentedPicture"/>
    <dgm:cxn modelId="{423CFE2D-4E5E-4947-8E9A-A67B18E84BA0}" type="presParOf" srcId="{B95D54C3-481F-4B75-B7D6-30B870C7163D}" destId="{12FC7EDE-A9F5-4876-BF77-EA808F3833FD}" srcOrd="4" destOrd="0" presId="urn:microsoft.com/office/officeart/2008/layout/AccentedPicture"/>
    <dgm:cxn modelId="{0788A267-C05D-4D88-B4AE-FAD3263D1068}" type="presParOf" srcId="{12FC7EDE-A9F5-4876-BF77-EA808F3833FD}" destId="{492485C2-28E7-4F63-B861-0BD9170CF6F5}" srcOrd="0" destOrd="0" presId="urn:microsoft.com/office/officeart/2008/layout/AccentedPicture"/>
    <dgm:cxn modelId="{7216B393-F2FC-45F1-8D2C-42CF4A320AE0}" type="presParOf" srcId="{12FC7EDE-A9F5-4876-BF77-EA808F3833FD}" destId="{475C2D4E-D590-436C-8044-E877EE5AEE3E}" srcOrd="1" destOrd="0" presId="urn:microsoft.com/office/officeart/2008/layout/AccentedPicture"/>
    <dgm:cxn modelId="{56011B70-715E-4CDE-B0A5-9B421BAA9461}" type="presParOf" srcId="{12FC7EDE-A9F5-4876-BF77-EA808F3833FD}" destId="{5A5ACF70-4297-46EB-959C-BDDBA6E2BA98}" srcOrd="2" destOrd="0" presId="urn:microsoft.com/office/officeart/2008/layout/AccentedPicture"/>
    <dgm:cxn modelId="{557207BD-2E36-43C7-9D84-5CA37AE1C790}" type="presParOf" srcId="{5A5ACF70-4297-46EB-959C-BDDBA6E2BA98}" destId="{D6A6A250-9C0F-4B5C-838D-22FCF9A33886}" srcOrd="0" destOrd="0" presId="urn:microsoft.com/office/officeart/2008/layout/AccentedPicture"/>
    <dgm:cxn modelId="{44BAC72E-99D0-427F-B78F-4A2A2A0022C2}" type="presParOf" srcId="{1B720E1B-1E0C-4FBF-B38E-043D86459599}" destId="{93C303E7-51F8-4449-A158-E3F264F8115E}" srcOrd="3" destOrd="0" presId="urn:microsoft.com/office/officeart/2008/layout/AccentedPicture"/>
    <dgm:cxn modelId="{EFF0B4F5-F920-43CB-9820-078291C33190}" type="presParOf" srcId="{93C303E7-51F8-4449-A158-E3F264F8115E}" destId="{5B658469-6B36-4575-8C0D-DA3C07E11EE9}" srcOrd="0" destOrd="0" presId="urn:microsoft.com/office/officeart/2008/layout/AccentedPi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4887BAA-389F-4305-95DD-6C3243FE2856}" type="doc">
      <dgm:prSet loTypeId="urn:microsoft.com/office/officeart/2005/8/layout/chevron2" loCatId="process" qsTypeId="urn:microsoft.com/office/officeart/2005/8/quickstyle/simple1" qsCatId="simple" csTypeId="urn:microsoft.com/office/officeart/2005/8/colors/accent1_2" csCatId="accent1" phldr="1"/>
      <dgm:spPr/>
    </dgm:pt>
    <dgm:pt modelId="{0DA3D1FF-4DAF-4B6E-9F62-601C0527DDE8}">
      <dgm:prSet phldrT="[Text]"/>
      <dgm:spPr/>
      <dgm:t>
        <a:bodyPr/>
        <a:lstStyle/>
        <a:p>
          <a:r>
            <a:rPr lang="en-US" dirty="0"/>
            <a:t>Results</a:t>
          </a:r>
        </a:p>
      </dgm:t>
    </dgm:pt>
    <dgm:pt modelId="{355E9D14-B2FB-4F85-86B3-1C11CF4C354E}" type="parTrans" cxnId="{E64ABE88-09F8-474F-BEB8-17B9A054973F}">
      <dgm:prSet/>
      <dgm:spPr/>
      <dgm:t>
        <a:bodyPr/>
        <a:lstStyle/>
        <a:p>
          <a:endParaRPr lang="en-US"/>
        </a:p>
      </dgm:t>
    </dgm:pt>
    <dgm:pt modelId="{E12B3F2F-2F73-4FCB-8254-6F0731CCF232}" type="sibTrans" cxnId="{E64ABE88-09F8-474F-BEB8-17B9A054973F}">
      <dgm:prSet/>
      <dgm:spPr/>
      <dgm:t>
        <a:bodyPr/>
        <a:lstStyle/>
        <a:p>
          <a:endParaRPr lang="en-US"/>
        </a:p>
      </dgm:t>
    </dgm:pt>
    <dgm:pt modelId="{9C290A29-CBF6-4768-88F4-66B1775EAF6D}">
      <dgm:prSet phldrT="[Text]"/>
      <dgm:spPr/>
      <dgm:t>
        <a:bodyPr/>
        <a:lstStyle/>
        <a:p>
          <a:r>
            <a:rPr lang="en-US" dirty="0"/>
            <a:t>Woman</a:t>
          </a:r>
        </a:p>
      </dgm:t>
    </dgm:pt>
    <dgm:pt modelId="{95409237-189F-40D5-94DE-3CEFC1367B05}" type="parTrans" cxnId="{D07645EC-C8EF-413A-9D8B-7048B3E414BE}">
      <dgm:prSet/>
      <dgm:spPr/>
      <dgm:t>
        <a:bodyPr/>
        <a:lstStyle/>
        <a:p>
          <a:endParaRPr lang="en-US"/>
        </a:p>
      </dgm:t>
    </dgm:pt>
    <dgm:pt modelId="{2DA09548-14B9-4101-B793-6FAD9A5AAB2D}" type="sibTrans" cxnId="{D07645EC-C8EF-413A-9D8B-7048B3E414BE}">
      <dgm:prSet/>
      <dgm:spPr/>
      <dgm:t>
        <a:bodyPr/>
        <a:lstStyle/>
        <a:p>
          <a:endParaRPr lang="en-US"/>
        </a:p>
      </dgm:t>
    </dgm:pt>
    <dgm:pt modelId="{AA94C22F-FA1B-4E97-AF71-D8526B6B35DF}">
      <dgm:prSet phldrT="[Text]"/>
      <dgm:spPr/>
      <dgm:t>
        <a:bodyPr/>
        <a:lstStyle/>
        <a:p>
          <a:r>
            <a:rPr lang="en-US" dirty="0"/>
            <a:t>Volunteers</a:t>
          </a:r>
        </a:p>
      </dgm:t>
    </dgm:pt>
    <dgm:pt modelId="{B016D8B4-B7B7-4817-AD35-DB168FC3385E}" type="parTrans" cxnId="{4AC0A527-6413-47FC-A58F-C5058B9DB8E1}">
      <dgm:prSet/>
      <dgm:spPr/>
      <dgm:t>
        <a:bodyPr/>
        <a:lstStyle/>
        <a:p>
          <a:endParaRPr lang="en-US"/>
        </a:p>
      </dgm:t>
    </dgm:pt>
    <dgm:pt modelId="{8CB873F9-7B72-4C9F-9C7E-4890E2FE8A37}" type="sibTrans" cxnId="{4AC0A527-6413-47FC-A58F-C5058B9DB8E1}">
      <dgm:prSet/>
      <dgm:spPr/>
      <dgm:t>
        <a:bodyPr/>
        <a:lstStyle/>
        <a:p>
          <a:endParaRPr lang="en-US"/>
        </a:p>
      </dgm:t>
    </dgm:pt>
    <dgm:pt modelId="{1216B5E7-AD47-40B2-A576-1960502304DA}">
      <dgm:prSet/>
      <dgm:spPr/>
      <dgm:t>
        <a:bodyPr/>
        <a:lstStyle/>
        <a:p>
          <a:r>
            <a:rPr lang="en-GB" i="1" dirty="0">
              <a:latin typeface="+mj-lt"/>
            </a:rPr>
            <a:t>“Imagine the styles as an array of clubs in golfers bag”</a:t>
          </a:r>
          <a:r>
            <a:rPr lang="en-GB" dirty="0">
              <a:latin typeface="+mj-lt"/>
            </a:rPr>
            <a:t> </a:t>
          </a:r>
        </a:p>
        <a:p>
          <a:r>
            <a:rPr lang="en-GB" i="1" dirty="0">
              <a:latin typeface="+mj-lt"/>
            </a:rPr>
            <a:t>(Harvard Business Review, 2000).</a:t>
          </a:r>
          <a:endParaRPr lang="en-US" dirty="0">
            <a:latin typeface="+mj-lt"/>
          </a:endParaRPr>
        </a:p>
      </dgm:t>
    </dgm:pt>
    <dgm:pt modelId="{328EBF06-827A-4475-BD25-76342E7D57B8}" type="parTrans" cxnId="{EE401EB4-B050-4F80-BBA4-5C5F8D44CBC3}">
      <dgm:prSet/>
      <dgm:spPr/>
      <dgm:t>
        <a:bodyPr/>
        <a:lstStyle/>
        <a:p>
          <a:endParaRPr lang="en-US"/>
        </a:p>
      </dgm:t>
    </dgm:pt>
    <dgm:pt modelId="{123FADE1-8269-43DA-8CFC-ACD74DD72C58}" type="sibTrans" cxnId="{EE401EB4-B050-4F80-BBA4-5C5F8D44CBC3}">
      <dgm:prSet/>
      <dgm:spPr/>
      <dgm:t>
        <a:bodyPr/>
        <a:lstStyle/>
        <a:p>
          <a:endParaRPr lang="en-US"/>
        </a:p>
      </dgm:t>
    </dgm:pt>
    <dgm:pt modelId="{13CAEAB9-493C-45A7-8C42-5A04FC2B6A19}">
      <dgm:prSet/>
      <dgm:spPr/>
      <dgm:t>
        <a:bodyPr/>
        <a:lstStyle/>
        <a:p>
          <a:r>
            <a:rPr lang="en-GB" i="1" dirty="0">
              <a:latin typeface="+mj-lt"/>
            </a:rPr>
            <a:t>“As a manager, you play different roles at different times. Sometimes you have to a doctor, or a teacher, or a father” (Harvard Business Review , 2013)</a:t>
          </a:r>
          <a:endParaRPr lang="en-GB" dirty="0">
            <a:latin typeface="+mj-lt"/>
          </a:endParaRPr>
        </a:p>
      </dgm:t>
    </dgm:pt>
    <dgm:pt modelId="{701FDCE8-B2DB-4FA3-BCDC-D24AC492C28E}" type="parTrans" cxnId="{1B7D9E2C-8CC8-4D5E-B813-B4EF935C42B4}">
      <dgm:prSet/>
      <dgm:spPr/>
      <dgm:t>
        <a:bodyPr/>
        <a:lstStyle/>
        <a:p>
          <a:endParaRPr lang="en-US"/>
        </a:p>
      </dgm:t>
    </dgm:pt>
    <dgm:pt modelId="{B9313AB0-F566-4D5F-9586-4924327E9302}" type="sibTrans" cxnId="{1B7D9E2C-8CC8-4D5E-B813-B4EF935C42B4}">
      <dgm:prSet/>
      <dgm:spPr/>
      <dgm:t>
        <a:bodyPr/>
        <a:lstStyle/>
        <a:p>
          <a:endParaRPr lang="en-US"/>
        </a:p>
      </dgm:t>
    </dgm:pt>
    <dgm:pt modelId="{2508C3E3-91E4-4862-A76D-31381B3686BA}">
      <dgm:prSet/>
      <dgm:spPr/>
      <dgm:t>
        <a:bodyPr/>
        <a:lstStyle/>
        <a:p>
          <a:r>
            <a:rPr lang="en-GB" i="1" dirty="0">
              <a:latin typeface="+mj-lt"/>
            </a:rPr>
            <a:t>‘Leadership style most effective when it evolves and adapts with the subordinates (Hersey &amp; Blanchard, 1977)’.</a:t>
          </a:r>
          <a:endParaRPr lang="en-US" dirty="0">
            <a:latin typeface="+mj-lt"/>
          </a:endParaRPr>
        </a:p>
      </dgm:t>
    </dgm:pt>
    <dgm:pt modelId="{E222E301-EA2F-4EE0-A3F9-7B3B617C0CC7}" type="parTrans" cxnId="{A754AC48-CC02-4508-B249-4C23D3413BF4}">
      <dgm:prSet/>
      <dgm:spPr/>
      <dgm:t>
        <a:bodyPr/>
        <a:lstStyle/>
        <a:p>
          <a:endParaRPr lang="en-US"/>
        </a:p>
      </dgm:t>
    </dgm:pt>
    <dgm:pt modelId="{62FF39F8-AAFA-4DEA-A68E-3DDE427F3666}" type="sibTrans" cxnId="{A754AC48-CC02-4508-B249-4C23D3413BF4}">
      <dgm:prSet/>
      <dgm:spPr/>
      <dgm:t>
        <a:bodyPr/>
        <a:lstStyle/>
        <a:p>
          <a:endParaRPr lang="en-US"/>
        </a:p>
      </dgm:t>
    </dgm:pt>
    <dgm:pt modelId="{A538A925-A148-4559-957F-0C2E6EB7B729}">
      <dgm:prSet/>
      <dgm:spPr/>
      <dgm:t>
        <a:bodyPr/>
        <a:lstStyle/>
        <a:p>
          <a:r>
            <a:rPr lang="en-GB" i="1" dirty="0">
              <a:latin typeface="+mj-lt"/>
            </a:rPr>
            <a:t>‘Women in Sport’ – contemporary issue with more countries demanding change (Burton &amp; </a:t>
          </a:r>
          <a:r>
            <a:rPr lang="en-GB" i="1" dirty="0" err="1">
              <a:latin typeface="+mj-lt"/>
            </a:rPr>
            <a:t>Leberman</a:t>
          </a:r>
          <a:r>
            <a:rPr lang="en-GB" i="1" dirty="0">
              <a:latin typeface="+mj-lt"/>
            </a:rPr>
            <a:t>, 2017).</a:t>
          </a:r>
          <a:endParaRPr lang="en-US" dirty="0">
            <a:latin typeface="+mj-lt"/>
          </a:endParaRPr>
        </a:p>
      </dgm:t>
    </dgm:pt>
    <dgm:pt modelId="{8222840B-23EC-4DC8-AFB5-83873D80E487}" type="parTrans" cxnId="{DA19AA69-4CA2-4847-947E-185843737195}">
      <dgm:prSet/>
      <dgm:spPr/>
      <dgm:t>
        <a:bodyPr/>
        <a:lstStyle/>
        <a:p>
          <a:endParaRPr lang="en-US"/>
        </a:p>
      </dgm:t>
    </dgm:pt>
    <dgm:pt modelId="{4BD35FEC-A42F-4459-A129-D9F57C563294}" type="sibTrans" cxnId="{DA19AA69-4CA2-4847-947E-185843737195}">
      <dgm:prSet/>
      <dgm:spPr/>
      <dgm:t>
        <a:bodyPr/>
        <a:lstStyle/>
        <a:p>
          <a:endParaRPr lang="en-US"/>
        </a:p>
      </dgm:t>
    </dgm:pt>
    <dgm:pt modelId="{BAD7B52F-531C-49AA-9EDA-77A1FBB128F1}">
      <dgm:prSet/>
      <dgm:spPr/>
      <dgm:t>
        <a:bodyPr/>
        <a:lstStyle/>
        <a:p>
          <a:r>
            <a:rPr lang="en-GB" dirty="0">
              <a:latin typeface="+mj-lt"/>
            </a:rPr>
            <a:t>Volunteers require a combination of clear goals from leaders, yet understanding by leaders that it is a self-motivated role and there is a level of personal responsibility required.</a:t>
          </a:r>
          <a:endParaRPr lang="en-US" dirty="0">
            <a:latin typeface="+mj-lt"/>
          </a:endParaRPr>
        </a:p>
      </dgm:t>
    </dgm:pt>
    <dgm:pt modelId="{D761C851-A56A-43FD-B182-DB73B26B5529}" type="parTrans" cxnId="{E6E0C29D-D5CC-457E-9430-B41BF9B3E961}">
      <dgm:prSet/>
      <dgm:spPr/>
      <dgm:t>
        <a:bodyPr/>
        <a:lstStyle/>
        <a:p>
          <a:endParaRPr lang="en-US"/>
        </a:p>
      </dgm:t>
    </dgm:pt>
    <dgm:pt modelId="{375B57A5-B32D-4D16-A516-60ACA1DE15E8}" type="sibTrans" cxnId="{E6E0C29D-D5CC-457E-9430-B41BF9B3E961}">
      <dgm:prSet/>
      <dgm:spPr/>
      <dgm:t>
        <a:bodyPr/>
        <a:lstStyle/>
        <a:p>
          <a:endParaRPr lang="en-US"/>
        </a:p>
      </dgm:t>
    </dgm:pt>
    <dgm:pt modelId="{43EF1D30-5B84-4964-895E-AFCE9C342D1D}">
      <dgm:prSet/>
      <dgm:spPr/>
      <dgm:t>
        <a:bodyPr/>
        <a:lstStyle/>
        <a:p>
          <a:endParaRPr lang="en-GB" dirty="0">
            <a:latin typeface="+mj-lt"/>
          </a:endParaRPr>
        </a:p>
      </dgm:t>
    </dgm:pt>
    <dgm:pt modelId="{4878C245-69C6-4C01-853D-A64F1ABA3FD3}" type="parTrans" cxnId="{06CD5F32-47FA-4DB6-8470-7511538D4E8A}">
      <dgm:prSet/>
      <dgm:spPr/>
      <dgm:t>
        <a:bodyPr/>
        <a:lstStyle/>
        <a:p>
          <a:endParaRPr lang="en-US"/>
        </a:p>
      </dgm:t>
    </dgm:pt>
    <dgm:pt modelId="{EC0F4448-1C7E-4D62-9AEA-2266C590E0E9}" type="sibTrans" cxnId="{06CD5F32-47FA-4DB6-8470-7511538D4E8A}">
      <dgm:prSet/>
      <dgm:spPr/>
      <dgm:t>
        <a:bodyPr/>
        <a:lstStyle/>
        <a:p>
          <a:endParaRPr lang="en-US"/>
        </a:p>
      </dgm:t>
    </dgm:pt>
    <dgm:pt modelId="{E618C8E9-0B06-4694-8F2F-48BEF040A37D}">
      <dgm:prSet/>
      <dgm:spPr/>
      <dgm:t>
        <a:bodyPr/>
        <a:lstStyle/>
        <a:p>
          <a:r>
            <a:rPr lang="en-GB" dirty="0">
              <a:latin typeface="+mj-lt"/>
            </a:rPr>
            <a:t>The RFU and WRU both have schemes developed to develop volunteers within the grassroots community: volunteer workshops, incentive schemes, volunteer development pathways and formal programmes such as leadership academies</a:t>
          </a:r>
          <a:endParaRPr lang="en-US" dirty="0">
            <a:latin typeface="+mj-lt"/>
          </a:endParaRPr>
        </a:p>
      </dgm:t>
    </dgm:pt>
    <dgm:pt modelId="{AD005397-CA7C-42A9-9E4F-665C631759D9}" type="parTrans" cxnId="{186B4AE1-BC71-4A8C-9276-55FFD2BEBD1E}">
      <dgm:prSet/>
      <dgm:spPr/>
      <dgm:t>
        <a:bodyPr/>
        <a:lstStyle/>
        <a:p>
          <a:endParaRPr lang="en-US"/>
        </a:p>
      </dgm:t>
    </dgm:pt>
    <dgm:pt modelId="{3E8A13D7-12E0-459B-AF75-8157F9BAD97D}" type="sibTrans" cxnId="{186B4AE1-BC71-4A8C-9276-55FFD2BEBD1E}">
      <dgm:prSet/>
      <dgm:spPr/>
      <dgm:t>
        <a:bodyPr/>
        <a:lstStyle/>
        <a:p>
          <a:endParaRPr lang="en-US"/>
        </a:p>
      </dgm:t>
    </dgm:pt>
    <dgm:pt modelId="{7BAF1738-5981-4C1A-8CA3-99B15873A34A}">
      <dgm:prSet/>
      <dgm:spPr/>
      <dgm:t>
        <a:bodyPr/>
        <a:lstStyle/>
        <a:p>
          <a:endParaRPr lang="en-US" dirty="0">
            <a:latin typeface="+mj-lt"/>
          </a:endParaRPr>
        </a:p>
      </dgm:t>
    </dgm:pt>
    <dgm:pt modelId="{65E32F26-D383-49ED-A743-5FFEDEC8D472}" type="parTrans" cxnId="{707EDD9F-80DD-4EF4-B972-AD5C9FB47CE4}">
      <dgm:prSet/>
      <dgm:spPr/>
      <dgm:t>
        <a:bodyPr/>
        <a:lstStyle/>
        <a:p>
          <a:endParaRPr lang="en-US"/>
        </a:p>
      </dgm:t>
    </dgm:pt>
    <dgm:pt modelId="{B49B3618-AA19-4EB4-8C7F-144624A9A0F9}" type="sibTrans" cxnId="{707EDD9F-80DD-4EF4-B972-AD5C9FB47CE4}">
      <dgm:prSet/>
      <dgm:spPr/>
      <dgm:t>
        <a:bodyPr/>
        <a:lstStyle/>
        <a:p>
          <a:endParaRPr lang="en-US"/>
        </a:p>
      </dgm:t>
    </dgm:pt>
    <dgm:pt modelId="{59AC93AF-8BF2-4BA3-A4DB-E8825DA5CE25}">
      <dgm:prSet/>
      <dgm:spPr/>
      <dgm:t>
        <a:bodyPr/>
        <a:lstStyle/>
        <a:p>
          <a:endParaRPr lang="en-US" dirty="0">
            <a:latin typeface="+mj-lt"/>
          </a:endParaRPr>
        </a:p>
      </dgm:t>
    </dgm:pt>
    <dgm:pt modelId="{44602D49-8EA2-4C79-A538-93737A4481A3}" type="parTrans" cxnId="{0EB720A6-E6A6-4D11-A05B-3DE91C4D2AD3}">
      <dgm:prSet/>
      <dgm:spPr/>
      <dgm:t>
        <a:bodyPr/>
        <a:lstStyle/>
        <a:p>
          <a:endParaRPr lang="en-US"/>
        </a:p>
      </dgm:t>
    </dgm:pt>
    <dgm:pt modelId="{A0CCE506-3EFE-4E22-B818-7AB6F8B0FECE}" type="sibTrans" cxnId="{0EB720A6-E6A6-4D11-A05B-3DE91C4D2AD3}">
      <dgm:prSet/>
      <dgm:spPr/>
      <dgm:t>
        <a:bodyPr/>
        <a:lstStyle/>
        <a:p>
          <a:endParaRPr lang="en-US"/>
        </a:p>
      </dgm:t>
    </dgm:pt>
    <dgm:pt modelId="{8CAB321C-B615-496B-AD62-D44A7B43A368}" type="pres">
      <dgm:prSet presAssocID="{F4887BAA-389F-4305-95DD-6C3243FE2856}" presName="linearFlow" presStyleCnt="0">
        <dgm:presLayoutVars>
          <dgm:dir/>
          <dgm:animLvl val="lvl"/>
          <dgm:resizeHandles val="exact"/>
        </dgm:presLayoutVars>
      </dgm:prSet>
      <dgm:spPr/>
    </dgm:pt>
    <dgm:pt modelId="{7D8BAD9E-9808-4166-840E-224B3B459FBD}" type="pres">
      <dgm:prSet presAssocID="{0DA3D1FF-4DAF-4B6E-9F62-601C0527DDE8}" presName="composite" presStyleCnt="0"/>
      <dgm:spPr/>
    </dgm:pt>
    <dgm:pt modelId="{8644057F-3D4D-4269-B0E5-B7B4CF9252F1}" type="pres">
      <dgm:prSet presAssocID="{0DA3D1FF-4DAF-4B6E-9F62-601C0527DDE8}" presName="parentText" presStyleLbl="alignNode1" presStyleIdx="0" presStyleCnt="3">
        <dgm:presLayoutVars>
          <dgm:chMax val="1"/>
          <dgm:bulletEnabled val="1"/>
        </dgm:presLayoutVars>
      </dgm:prSet>
      <dgm:spPr/>
    </dgm:pt>
    <dgm:pt modelId="{8A2AB2F3-4EA7-4C63-969B-6357C6E1FEF2}" type="pres">
      <dgm:prSet presAssocID="{0DA3D1FF-4DAF-4B6E-9F62-601C0527DDE8}" presName="descendantText" presStyleLbl="alignAcc1" presStyleIdx="0" presStyleCnt="3" custLinFactNeighborX="0" custLinFactNeighborY="-341">
        <dgm:presLayoutVars>
          <dgm:bulletEnabled val="1"/>
        </dgm:presLayoutVars>
      </dgm:prSet>
      <dgm:spPr/>
    </dgm:pt>
    <dgm:pt modelId="{211F135F-28D9-4925-BAB4-17F3A234D001}" type="pres">
      <dgm:prSet presAssocID="{E12B3F2F-2F73-4FCB-8254-6F0731CCF232}" presName="sp" presStyleCnt="0"/>
      <dgm:spPr/>
    </dgm:pt>
    <dgm:pt modelId="{0C357C2C-801D-47E4-BF09-51A996C97161}" type="pres">
      <dgm:prSet presAssocID="{9C290A29-CBF6-4768-88F4-66B1775EAF6D}" presName="composite" presStyleCnt="0"/>
      <dgm:spPr/>
    </dgm:pt>
    <dgm:pt modelId="{052F14F2-310B-4414-9B15-16E0C9281C1D}" type="pres">
      <dgm:prSet presAssocID="{9C290A29-CBF6-4768-88F4-66B1775EAF6D}" presName="parentText" presStyleLbl="alignNode1" presStyleIdx="1" presStyleCnt="3">
        <dgm:presLayoutVars>
          <dgm:chMax val="1"/>
          <dgm:bulletEnabled val="1"/>
        </dgm:presLayoutVars>
      </dgm:prSet>
      <dgm:spPr/>
    </dgm:pt>
    <dgm:pt modelId="{E9B31529-2142-491E-B734-A866B156D302}" type="pres">
      <dgm:prSet presAssocID="{9C290A29-CBF6-4768-88F4-66B1775EAF6D}" presName="descendantText" presStyleLbl="alignAcc1" presStyleIdx="1" presStyleCnt="3">
        <dgm:presLayoutVars>
          <dgm:bulletEnabled val="1"/>
        </dgm:presLayoutVars>
      </dgm:prSet>
      <dgm:spPr/>
    </dgm:pt>
    <dgm:pt modelId="{06D584D7-2013-404C-9345-5CF85342D036}" type="pres">
      <dgm:prSet presAssocID="{2DA09548-14B9-4101-B793-6FAD9A5AAB2D}" presName="sp" presStyleCnt="0"/>
      <dgm:spPr/>
    </dgm:pt>
    <dgm:pt modelId="{20FA3E8E-9D38-4C86-B128-4123DEAFEA99}" type="pres">
      <dgm:prSet presAssocID="{AA94C22F-FA1B-4E97-AF71-D8526B6B35DF}" presName="composite" presStyleCnt="0"/>
      <dgm:spPr/>
    </dgm:pt>
    <dgm:pt modelId="{3EE92F93-6C19-4776-BCD2-5B45B6D4AE3F}" type="pres">
      <dgm:prSet presAssocID="{AA94C22F-FA1B-4E97-AF71-D8526B6B35DF}" presName="parentText" presStyleLbl="alignNode1" presStyleIdx="2" presStyleCnt="3">
        <dgm:presLayoutVars>
          <dgm:chMax val="1"/>
          <dgm:bulletEnabled val="1"/>
        </dgm:presLayoutVars>
      </dgm:prSet>
      <dgm:spPr/>
    </dgm:pt>
    <dgm:pt modelId="{9C819EC0-8844-434E-9450-ACBA07C8E9D0}" type="pres">
      <dgm:prSet presAssocID="{AA94C22F-FA1B-4E97-AF71-D8526B6B35DF}" presName="descendantText" presStyleLbl="alignAcc1" presStyleIdx="2" presStyleCnt="3">
        <dgm:presLayoutVars>
          <dgm:bulletEnabled val="1"/>
        </dgm:presLayoutVars>
      </dgm:prSet>
      <dgm:spPr/>
    </dgm:pt>
  </dgm:ptLst>
  <dgm:cxnLst>
    <dgm:cxn modelId="{D4A9E200-6DB6-44AF-8B95-B9587D59562C}" type="presOf" srcId="{9C290A29-CBF6-4768-88F4-66B1775EAF6D}" destId="{052F14F2-310B-4414-9B15-16E0C9281C1D}" srcOrd="0" destOrd="0" presId="urn:microsoft.com/office/officeart/2005/8/layout/chevron2"/>
    <dgm:cxn modelId="{4AC0A527-6413-47FC-A58F-C5058B9DB8E1}" srcId="{F4887BAA-389F-4305-95DD-6C3243FE2856}" destId="{AA94C22F-FA1B-4E97-AF71-D8526B6B35DF}" srcOrd="2" destOrd="0" parTransId="{B016D8B4-B7B7-4817-AD35-DB168FC3385E}" sibTransId="{8CB873F9-7B72-4C9F-9C7E-4890E2FE8A37}"/>
    <dgm:cxn modelId="{1B7D9E2C-8CC8-4D5E-B813-B4EF935C42B4}" srcId="{0DA3D1FF-4DAF-4B6E-9F62-601C0527DDE8}" destId="{13CAEAB9-493C-45A7-8C42-5A04FC2B6A19}" srcOrd="2" destOrd="0" parTransId="{701FDCE8-B2DB-4FA3-BCDC-D24AC492C28E}" sibTransId="{B9313AB0-F566-4D5F-9586-4924327E9302}"/>
    <dgm:cxn modelId="{06CD5F32-47FA-4DB6-8470-7511538D4E8A}" srcId="{AA94C22F-FA1B-4E97-AF71-D8526B6B35DF}" destId="{43EF1D30-5B84-4964-895E-AFCE9C342D1D}" srcOrd="1" destOrd="0" parTransId="{4878C245-69C6-4C01-853D-A64F1ABA3FD3}" sibTransId="{EC0F4448-1C7E-4D62-9AEA-2266C590E0E9}"/>
    <dgm:cxn modelId="{C0CA2E48-42BC-4DF0-997A-2DA21220A21F}" type="presOf" srcId="{E618C8E9-0B06-4694-8F2F-48BEF040A37D}" destId="{9C819EC0-8844-434E-9450-ACBA07C8E9D0}" srcOrd="0" destOrd="2" presId="urn:microsoft.com/office/officeart/2005/8/layout/chevron2"/>
    <dgm:cxn modelId="{A754AC48-CC02-4508-B249-4C23D3413BF4}" srcId="{9C290A29-CBF6-4768-88F4-66B1775EAF6D}" destId="{2508C3E3-91E4-4862-A76D-31381B3686BA}" srcOrd="0" destOrd="0" parTransId="{E222E301-EA2F-4EE0-A3F9-7B3B617C0CC7}" sibTransId="{62FF39F8-AAFA-4DEA-A68E-3DDE427F3666}"/>
    <dgm:cxn modelId="{27E78950-E78C-4DB1-B3F4-FF7268B8649B}" type="presOf" srcId="{F4887BAA-389F-4305-95DD-6C3243FE2856}" destId="{8CAB321C-B615-496B-AD62-D44A7B43A368}" srcOrd="0" destOrd="0" presId="urn:microsoft.com/office/officeart/2005/8/layout/chevron2"/>
    <dgm:cxn modelId="{CE822652-D482-462D-B574-FD1C980B7937}" type="presOf" srcId="{1216B5E7-AD47-40B2-A576-1960502304DA}" destId="{8A2AB2F3-4EA7-4C63-969B-6357C6E1FEF2}" srcOrd="0" destOrd="0" presId="urn:microsoft.com/office/officeart/2005/8/layout/chevron2"/>
    <dgm:cxn modelId="{B1B9AB54-F2D1-4C3A-A371-DEB4D703C535}" type="presOf" srcId="{0DA3D1FF-4DAF-4B6E-9F62-601C0527DDE8}" destId="{8644057F-3D4D-4269-B0E5-B7B4CF9252F1}" srcOrd="0" destOrd="0" presId="urn:microsoft.com/office/officeart/2005/8/layout/chevron2"/>
    <dgm:cxn modelId="{5EF20A63-4E48-423C-A23F-4388D8E5120F}" type="presOf" srcId="{43EF1D30-5B84-4964-895E-AFCE9C342D1D}" destId="{9C819EC0-8844-434E-9450-ACBA07C8E9D0}" srcOrd="0" destOrd="1" presId="urn:microsoft.com/office/officeart/2005/8/layout/chevron2"/>
    <dgm:cxn modelId="{DA19AA69-4CA2-4847-947E-185843737195}" srcId="{9C290A29-CBF6-4768-88F4-66B1775EAF6D}" destId="{A538A925-A148-4559-957F-0C2E6EB7B729}" srcOrd="2" destOrd="0" parTransId="{8222840B-23EC-4DC8-AFB5-83873D80E487}" sibTransId="{4BD35FEC-A42F-4459-A129-D9F57C563294}"/>
    <dgm:cxn modelId="{E64ABE88-09F8-474F-BEB8-17B9A054973F}" srcId="{F4887BAA-389F-4305-95DD-6C3243FE2856}" destId="{0DA3D1FF-4DAF-4B6E-9F62-601C0527DDE8}" srcOrd="0" destOrd="0" parTransId="{355E9D14-B2FB-4F85-86B3-1C11CF4C354E}" sibTransId="{E12B3F2F-2F73-4FCB-8254-6F0731CCF232}"/>
    <dgm:cxn modelId="{036FAC91-E29E-4A3C-AEBA-5402341CEA02}" type="presOf" srcId="{7BAF1738-5981-4C1A-8CA3-99B15873A34A}" destId="{8A2AB2F3-4EA7-4C63-969B-6357C6E1FEF2}" srcOrd="0" destOrd="1" presId="urn:microsoft.com/office/officeart/2005/8/layout/chevron2"/>
    <dgm:cxn modelId="{10769F99-87E8-4350-B8F9-6B43570FE435}" type="presOf" srcId="{A538A925-A148-4559-957F-0C2E6EB7B729}" destId="{E9B31529-2142-491E-B734-A866B156D302}" srcOrd="0" destOrd="2" presId="urn:microsoft.com/office/officeart/2005/8/layout/chevron2"/>
    <dgm:cxn modelId="{E6E0C29D-D5CC-457E-9430-B41BF9B3E961}" srcId="{AA94C22F-FA1B-4E97-AF71-D8526B6B35DF}" destId="{BAD7B52F-531C-49AA-9EDA-77A1FBB128F1}" srcOrd="0" destOrd="0" parTransId="{D761C851-A56A-43FD-B182-DB73B26B5529}" sibTransId="{375B57A5-B32D-4D16-A516-60ACA1DE15E8}"/>
    <dgm:cxn modelId="{707EDD9F-80DD-4EF4-B972-AD5C9FB47CE4}" srcId="{0DA3D1FF-4DAF-4B6E-9F62-601C0527DDE8}" destId="{7BAF1738-5981-4C1A-8CA3-99B15873A34A}" srcOrd="1" destOrd="0" parTransId="{65E32F26-D383-49ED-A743-5FFEDEC8D472}" sibTransId="{B49B3618-AA19-4EB4-8C7F-144624A9A0F9}"/>
    <dgm:cxn modelId="{0EB720A6-E6A6-4D11-A05B-3DE91C4D2AD3}" srcId="{9C290A29-CBF6-4768-88F4-66B1775EAF6D}" destId="{59AC93AF-8BF2-4BA3-A4DB-E8825DA5CE25}" srcOrd="1" destOrd="0" parTransId="{44602D49-8EA2-4C79-A538-93737A4481A3}" sibTransId="{A0CCE506-3EFE-4E22-B818-7AB6F8B0FECE}"/>
    <dgm:cxn modelId="{EE401EB4-B050-4F80-BBA4-5C5F8D44CBC3}" srcId="{0DA3D1FF-4DAF-4B6E-9F62-601C0527DDE8}" destId="{1216B5E7-AD47-40B2-A576-1960502304DA}" srcOrd="0" destOrd="0" parTransId="{328EBF06-827A-4475-BD25-76342E7D57B8}" sibTransId="{123FADE1-8269-43DA-8CFC-ACD74DD72C58}"/>
    <dgm:cxn modelId="{81BF53CF-B5C9-47B9-AAE3-9F8B4433A81C}" type="presOf" srcId="{13CAEAB9-493C-45A7-8C42-5A04FC2B6A19}" destId="{8A2AB2F3-4EA7-4C63-969B-6357C6E1FEF2}" srcOrd="0" destOrd="2" presId="urn:microsoft.com/office/officeart/2005/8/layout/chevron2"/>
    <dgm:cxn modelId="{B33FB0D7-0BF3-4B39-9F4D-5B193935254E}" type="presOf" srcId="{BAD7B52F-531C-49AA-9EDA-77A1FBB128F1}" destId="{9C819EC0-8844-434E-9450-ACBA07C8E9D0}" srcOrd="0" destOrd="0" presId="urn:microsoft.com/office/officeart/2005/8/layout/chevron2"/>
    <dgm:cxn modelId="{81AFA3DD-4F57-43D1-977F-98D355C19C81}" type="presOf" srcId="{59AC93AF-8BF2-4BA3-A4DB-E8825DA5CE25}" destId="{E9B31529-2142-491E-B734-A866B156D302}" srcOrd="0" destOrd="1" presId="urn:microsoft.com/office/officeart/2005/8/layout/chevron2"/>
    <dgm:cxn modelId="{186B4AE1-BC71-4A8C-9276-55FFD2BEBD1E}" srcId="{AA94C22F-FA1B-4E97-AF71-D8526B6B35DF}" destId="{E618C8E9-0B06-4694-8F2F-48BEF040A37D}" srcOrd="2" destOrd="0" parTransId="{AD005397-CA7C-42A9-9E4F-665C631759D9}" sibTransId="{3E8A13D7-12E0-459B-AF75-8157F9BAD97D}"/>
    <dgm:cxn modelId="{9900E6E5-4C6D-4836-B178-2B7A5A8BD69F}" type="presOf" srcId="{2508C3E3-91E4-4862-A76D-31381B3686BA}" destId="{E9B31529-2142-491E-B734-A866B156D302}" srcOrd="0" destOrd="0" presId="urn:microsoft.com/office/officeart/2005/8/layout/chevron2"/>
    <dgm:cxn modelId="{D07645EC-C8EF-413A-9D8B-7048B3E414BE}" srcId="{F4887BAA-389F-4305-95DD-6C3243FE2856}" destId="{9C290A29-CBF6-4768-88F4-66B1775EAF6D}" srcOrd="1" destOrd="0" parTransId="{95409237-189F-40D5-94DE-3CEFC1367B05}" sibTransId="{2DA09548-14B9-4101-B793-6FAD9A5AAB2D}"/>
    <dgm:cxn modelId="{54DDDFED-4E2E-4259-B6AF-13C59F304493}" type="presOf" srcId="{AA94C22F-FA1B-4E97-AF71-D8526B6B35DF}" destId="{3EE92F93-6C19-4776-BCD2-5B45B6D4AE3F}" srcOrd="0" destOrd="0" presId="urn:microsoft.com/office/officeart/2005/8/layout/chevron2"/>
    <dgm:cxn modelId="{085DD2C1-65D3-4738-A2B0-E8C0D33D883F}" type="presParOf" srcId="{8CAB321C-B615-496B-AD62-D44A7B43A368}" destId="{7D8BAD9E-9808-4166-840E-224B3B459FBD}" srcOrd="0" destOrd="0" presId="urn:microsoft.com/office/officeart/2005/8/layout/chevron2"/>
    <dgm:cxn modelId="{FD07FCB1-2A23-416C-92D3-2369D17F30DE}" type="presParOf" srcId="{7D8BAD9E-9808-4166-840E-224B3B459FBD}" destId="{8644057F-3D4D-4269-B0E5-B7B4CF9252F1}" srcOrd="0" destOrd="0" presId="urn:microsoft.com/office/officeart/2005/8/layout/chevron2"/>
    <dgm:cxn modelId="{A50C4F78-EFE1-48A7-A290-23FFF3FEA532}" type="presParOf" srcId="{7D8BAD9E-9808-4166-840E-224B3B459FBD}" destId="{8A2AB2F3-4EA7-4C63-969B-6357C6E1FEF2}" srcOrd="1" destOrd="0" presId="urn:microsoft.com/office/officeart/2005/8/layout/chevron2"/>
    <dgm:cxn modelId="{E7D29826-BD06-48C4-81FE-043CD9D9267D}" type="presParOf" srcId="{8CAB321C-B615-496B-AD62-D44A7B43A368}" destId="{211F135F-28D9-4925-BAB4-17F3A234D001}" srcOrd="1" destOrd="0" presId="urn:microsoft.com/office/officeart/2005/8/layout/chevron2"/>
    <dgm:cxn modelId="{A13123AB-1FDC-44BF-AB12-59E8F751EDA0}" type="presParOf" srcId="{8CAB321C-B615-496B-AD62-D44A7B43A368}" destId="{0C357C2C-801D-47E4-BF09-51A996C97161}" srcOrd="2" destOrd="0" presId="urn:microsoft.com/office/officeart/2005/8/layout/chevron2"/>
    <dgm:cxn modelId="{1DB4CFE0-B6E9-4971-8924-714A461952C5}" type="presParOf" srcId="{0C357C2C-801D-47E4-BF09-51A996C97161}" destId="{052F14F2-310B-4414-9B15-16E0C9281C1D}" srcOrd="0" destOrd="0" presId="urn:microsoft.com/office/officeart/2005/8/layout/chevron2"/>
    <dgm:cxn modelId="{669F77F8-6F89-4B2E-B04E-04437A1F9823}" type="presParOf" srcId="{0C357C2C-801D-47E4-BF09-51A996C97161}" destId="{E9B31529-2142-491E-B734-A866B156D302}" srcOrd="1" destOrd="0" presId="urn:microsoft.com/office/officeart/2005/8/layout/chevron2"/>
    <dgm:cxn modelId="{987F7334-98CE-4256-AB55-B25191DCB526}" type="presParOf" srcId="{8CAB321C-B615-496B-AD62-D44A7B43A368}" destId="{06D584D7-2013-404C-9345-5CF85342D036}" srcOrd="3" destOrd="0" presId="urn:microsoft.com/office/officeart/2005/8/layout/chevron2"/>
    <dgm:cxn modelId="{9D9A57DB-FF3A-41A9-81A8-CA94F9B21E87}" type="presParOf" srcId="{8CAB321C-B615-496B-AD62-D44A7B43A368}" destId="{20FA3E8E-9D38-4C86-B128-4123DEAFEA99}" srcOrd="4" destOrd="0" presId="urn:microsoft.com/office/officeart/2005/8/layout/chevron2"/>
    <dgm:cxn modelId="{D4A026CB-D33A-4B21-8862-631780C969D9}" type="presParOf" srcId="{20FA3E8E-9D38-4C86-B128-4123DEAFEA99}" destId="{3EE92F93-6C19-4776-BCD2-5B45B6D4AE3F}" srcOrd="0" destOrd="0" presId="urn:microsoft.com/office/officeart/2005/8/layout/chevron2"/>
    <dgm:cxn modelId="{1D2265BB-06C5-484F-8FB0-099863876590}" type="presParOf" srcId="{20FA3E8E-9D38-4C86-B128-4123DEAFEA99}" destId="{9C819EC0-8844-434E-9450-ACBA07C8E9D0}"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641685F-4470-4EBA-9CEB-14A42861ADF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6E7AF8A-FBBD-4E65-AE26-48C0A91055E1}">
      <dgm:prSet/>
      <dgm:spPr/>
      <dgm:t>
        <a:bodyPr/>
        <a:lstStyle/>
        <a:p>
          <a:r>
            <a:rPr lang="en-US"/>
            <a:t>Volunteer motivation</a:t>
          </a:r>
        </a:p>
      </dgm:t>
    </dgm:pt>
    <dgm:pt modelId="{4AA95CBB-9644-4255-9C3B-462F129404D1}" type="parTrans" cxnId="{B488DC12-4449-4415-BEFB-085534E7F76C}">
      <dgm:prSet/>
      <dgm:spPr/>
      <dgm:t>
        <a:bodyPr/>
        <a:lstStyle/>
        <a:p>
          <a:endParaRPr lang="en-US"/>
        </a:p>
      </dgm:t>
    </dgm:pt>
    <dgm:pt modelId="{E59ED62B-358B-40DB-A4AA-9EA7F258AD9C}" type="sibTrans" cxnId="{B488DC12-4449-4415-BEFB-085534E7F76C}">
      <dgm:prSet/>
      <dgm:spPr/>
      <dgm:t>
        <a:bodyPr/>
        <a:lstStyle/>
        <a:p>
          <a:endParaRPr lang="en-US"/>
        </a:p>
      </dgm:t>
    </dgm:pt>
    <dgm:pt modelId="{2FFA9389-E5A4-46F2-B16C-66AFAFAFD1E0}">
      <dgm:prSet/>
      <dgm:spPr/>
      <dgm:t>
        <a:bodyPr/>
        <a:lstStyle/>
        <a:p>
          <a:r>
            <a:rPr lang="en-US"/>
            <a:t>Child protection legislation</a:t>
          </a:r>
        </a:p>
      </dgm:t>
    </dgm:pt>
    <dgm:pt modelId="{C09F413A-C249-47B0-BB65-04FB0750C781}" type="parTrans" cxnId="{63982A1A-0F2C-46C0-892A-661C7403F527}">
      <dgm:prSet/>
      <dgm:spPr/>
      <dgm:t>
        <a:bodyPr/>
        <a:lstStyle/>
        <a:p>
          <a:endParaRPr lang="en-US"/>
        </a:p>
      </dgm:t>
    </dgm:pt>
    <dgm:pt modelId="{3AD7A4ED-CCC2-4D11-8A25-CB125D8822EA}" type="sibTrans" cxnId="{63982A1A-0F2C-46C0-892A-661C7403F527}">
      <dgm:prSet/>
      <dgm:spPr/>
      <dgm:t>
        <a:bodyPr/>
        <a:lstStyle/>
        <a:p>
          <a:endParaRPr lang="en-US"/>
        </a:p>
      </dgm:t>
    </dgm:pt>
    <dgm:pt modelId="{695ADFC7-F8AA-4546-BE51-C55BFFFE0D01}" type="pres">
      <dgm:prSet presAssocID="{6641685F-4470-4EBA-9CEB-14A42861ADF2}" presName="root" presStyleCnt="0">
        <dgm:presLayoutVars>
          <dgm:dir/>
          <dgm:resizeHandles val="exact"/>
        </dgm:presLayoutVars>
      </dgm:prSet>
      <dgm:spPr/>
    </dgm:pt>
    <dgm:pt modelId="{B88E05BD-C8F1-4BC6-A410-34928EF60033}" type="pres">
      <dgm:prSet presAssocID="{A6E7AF8A-FBBD-4E65-AE26-48C0A91055E1}" presName="compNode" presStyleCnt="0"/>
      <dgm:spPr/>
    </dgm:pt>
    <dgm:pt modelId="{BE9C4DAF-21CA-4757-84FD-DA34BC3ACFAF}" type="pres">
      <dgm:prSet presAssocID="{A6E7AF8A-FBBD-4E65-AE26-48C0A91055E1}" presName="bgRect" presStyleLbl="bgShp" presStyleIdx="0" presStyleCnt="2"/>
      <dgm:spPr/>
    </dgm:pt>
    <dgm:pt modelId="{7621799F-8C5B-421A-9A86-BB0EB0F618E8}" type="pres">
      <dgm:prSet presAssocID="{A6E7AF8A-FBBD-4E65-AE26-48C0A91055E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5B698D1E-84DE-45FB-8C3C-797AB7809074}" type="pres">
      <dgm:prSet presAssocID="{A6E7AF8A-FBBD-4E65-AE26-48C0A91055E1}" presName="spaceRect" presStyleCnt="0"/>
      <dgm:spPr/>
    </dgm:pt>
    <dgm:pt modelId="{26BDDE01-6D4F-458C-8482-E7AFC9764436}" type="pres">
      <dgm:prSet presAssocID="{A6E7AF8A-FBBD-4E65-AE26-48C0A91055E1}" presName="parTx" presStyleLbl="revTx" presStyleIdx="0" presStyleCnt="2">
        <dgm:presLayoutVars>
          <dgm:chMax val="0"/>
          <dgm:chPref val="0"/>
        </dgm:presLayoutVars>
      </dgm:prSet>
      <dgm:spPr/>
    </dgm:pt>
    <dgm:pt modelId="{6F380034-8608-470B-8426-9FF342C822D4}" type="pres">
      <dgm:prSet presAssocID="{E59ED62B-358B-40DB-A4AA-9EA7F258AD9C}" presName="sibTrans" presStyleCnt="0"/>
      <dgm:spPr/>
    </dgm:pt>
    <dgm:pt modelId="{B24B9A21-8887-4014-A9A8-7C2714F59271}" type="pres">
      <dgm:prSet presAssocID="{2FFA9389-E5A4-46F2-B16C-66AFAFAFD1E0}" presName="compNode" presStyleCnt="0"/>
      <dgm:spPr/>
    </dgm:pt>
    <dgm:pt modelId="{90740D1C-4152-47D7-A25C-2967D743D408}" type="pres">
      <dgm:prSet presAssocID="{2FFA9389-E5A4-46F2-B16C-66AFAFAFD1E0}" presName="bgRect" presStyleLbl="bgShp" presStyleIdx="1" presStyleCnt="2"/>
      <dgm:spPr/>
    </dgm:pt>
    <dgm:pt modelId="{01D6EFB0-11A1-4574-A093-0C583A11904A}" type="pres">
      <dgm:prSet presAssocID="{2FFA9389-E5A4-46F2-B16C-66AFAFAFD1E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0062CBCE-09D9-43E3-BD71-86764238DABE}" type="pres">
      <dgm:prSet presAssocID="{2FFA9389-E5A4-46F2-B16C-66AFAFAFD1E0}" presName="spaceRect" presStyleCnt="0"/>
      <dgm:spPr/>
    </dgm:pt>
    <dgm:pt modelId="{68E7371D-8F7B-4931-AFC5-B48E1080B1D2}" type="pres">
      <dgm:prSet presAssocID="{2FFA9389-E5A4-46F2-B16C-66AFAFAFD1E0}" presName="parTx" presStyleLbl="revTx" presStyleIdx="1" presStyleCnt="2">
        <dgm:presLayoutVars>
          <dgm:chMax val="0"/>
          <dgm:chPref val="0"/>
        </dgm:presLayoutVars>
      </dgm:prSet>
      <dgm:spPr/>
    </dgm:pt>
  </dgm:ptLst>
  <dgm:cxnLst>
    <dgm:cxn modelId="{B488DC12-4449-4415-BEFB-085534E7F76C}" srcId="{6641685F-4470-4EBA-9CEB-14A42861ADF2}" destId="{A6E7AF8A-FBBD-4E65-AE26-48C0A91055E1}" srcOrd="0" destOrd="0" parTransId="{4AA95CBB-9644-4255-9C3B-462F129404D1}" sibTransId="{E59ED62B-358B-40DB-A4AA-9EA7F258AD9C}"/>
    <dgm:cxn modelId="{63982A1A-0F2C-46C0-892A-661C7403F527}" srcId="{6641685F-4470-4EBA-9CEB-14A42861ADF2}" destId="{2FFA9389-E5A4-46F2-B16C-66AFAFAFD1E0}" srcOrd="1" destOrd="0" parTransId="{C09F413A-C249-47B0-BB65-04FB0750C781}" sibTransId="{3AD7A4ED-CCC2-4D11-8A25-CB125D8822EA}"/>
    <dgm:cxn modelId="{A163361E-71F4-4410-9B99-90C2E5AD1C8E}" type="presOf" srcId="{A6E7AF8A-FBBD-4E65-AE26-48C0A91055E1}" destId="{26BDDE01-6D4F-458C-8482-E7AFC9764436}" srcOrd="0" destOrd="0" presId="urn:microsoft.com/office/officeart/2018/2/layout/IconVerticalSolidList"/>
    <dgm:cxn modelId="{E078732C-7DDF-4F52-B1A0-94AADD38903E}" type="presOf" srcId="{2FFA9389-E5A4-46F2-B16C-66AFAFAFD1E0}" destId="{68E7371D-8F7B-4931-AFC5-B48E1080B1D2}" srcOrd="0" destOrd="0" presId="urn:microsoft.com/office/officeart/2018/2/layout/IconVerticalSolidList"/>
    <dgm:cxn modelId="{0FC293A8-42C8-4C6D-A71D-4878D446F705}" type="presOf" srcId="{6641685F-4470-4EBA-9CEB-14A42861ADF2}" destId="{695ADFC7-F8AA-4546-BE51-C55BFFFE0D01}" srcOrd="0" destOrd="0" presId="urn:microsoft.com/office/officeart/2018/2/layout/IconVerticalSolidList"/>
    <dgm:cxn modelId="{68199B0D-79EA-4648-BB71-3AC7F1A72B1F}" type="presParOf" srcId="{695ADFC7-F8AA-4546-BE51-C55BFFFE0D01}" destId="{B88E05BD-C8F1-4BC6-A410-34928EF60033}" srcOrd="0" destOrd="0" presId="urn:microsoft.com/office/officeart/2018/2/layout/IconVerticalSolidList"/>
    <dgm:cxn modelId="{C87A795C-D860-41A4-AD42-E9147EAB9B0F}" type="presParOf" srcId="{B88E05BD-C8F1-4BC6-A410-34928EF60033}" destId="{BE9C4DAF-21CA-4757-84FD-DA34BC3ACFAF}" srcOrd="0" destOrd="0" presId="urn:microsoft.com/office/officeart/2018/2/layout/IconVerticalSolidList"/>
    <dgm:cxn modelId="{E613E850-C17F-4518-9F98-D7FC7A434D12}" type="presParOf" srcId="{B88E05BD-C8F1-4BC6-A410-34928EF60033}" destId="{7621799F-8C5B-421A-9A86-BB0EB0F618E8}" srcOrd="1" destOrd="0" presId="urn:microsoft.com/office/officeart/2018/2/layout/IconVerticalSolidList"/>
    <dgm:cxn modelId="{5E9301B0-0FAB-4F39-993E-91EEF71AA2F0}" type="presParOf" srcId="{B88E05BD-C8F1-4BC6-A410-34928EF60033}" destId="{5B698D1E-84DE-45FB-8C3C-797AB7809074}" srcOrd="2" destOrd="0" presId="urn:microsoft.com/office/officeart/2018/2/layout/IconVerticalSolidList"/>
    <dgm:cxn modelId="{EF681C4A-9CE7-449D-A49E-C4406C9FEF09}" type="presParOf" srcId="{B88E05BD-C8F1-4BC6-A410-34928EF60033}" destId="{26BDDE01-6D4F-458C-8482-E7AFC9764436}" srcOrd="3" destOrd="0" presId="urn:microsoft.com/office/officeart/2018/2/layout/IconVerticalSolidList"/>
    <dgm:cxn modelId="{1B91EEF7-50DF-4E0B-8A2A-698E1966387F}" type="presParOf" srcId="{695ADFC7-F8AA-4546-BE51-C55BFFFE0D01}" destId="{6F380034-8608-470B-8426-9FF342C822D4}" srcOrd="1" destOrd="0" presId="urn:microsoft.com/office/officeart/2018/2/layout/IconVerticalSolidList"/>
    <dgm:cxn modelId="{B1E2EAF9-47BB-4A25-836A-B6AF52077BB9}" type="presParOf" srcId="{695ADFC7-F8AA-4546-BE51-C55BFFFE0D01}" destId="{B24B9A21-8887-4014-A9A8-7C2714F59271}" srcOrd="2" destOrd="0" presId="urn:microsoft.com/office/officeart/2018/2/layout/IconVerticalSolidList"/>
    <dgm:cxn modelId="{E48D3BE3-E73F-4BB2-BC11-A9782092D26D}" type="presParOf" srcId="{B24B9A21-8887-4014-A9A8-7C2714F59271}" destId="{90740D1C-4152-47D7-A25C-2967D743D408}" srcOrd="0" destOrd="0" presId="urn:microsoft.com/office/officeart/2018/2/layout/IconVerticalSolidList"/>
    <dgm:cxn modelId="{03551B1B-7552-446B-BD37-400BA67BB44D}" type="presParOf" srcId="{B24B9A21-8887-4014-A9A8-7C2714F59271}" destId="{01D6EFB0-11A1-4574-A093-0C583A11904A}" srcOrd="1" destOrd="0" presId="urn:microsoft.com/office/officeart/2018/2/layout/IconVerticalSolidList"/>
    <dgm:cxn modelId="{B4B4AB11-6843-4AEB-B7FF-0B4019994540}" type="presParOf" srcId="{B24B9A21-8887-4014-A9A8-7C2714F59271}" destId="{0062CBCE-09D9-43E3-BD71-86764238DABE}" srcOrd="2" destOrd="0" presId="urn:microsoft.com/office/officeart/2018/2/layout/IconVerticalSolidList"/>
    <dgm:cxn modelId="{2D564F54-B620-4DA5-B9B3-98709A147C42}" type="presParOf" srcId="{B24B9A21-8887-4014-A9A8-7C2714F59271}" destId="{68E7371D-8F7B-4931-AFC5-B48E1080B1D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A818EB-55AE-47D8-9485-2992A0034A3B}">
      <dsp:nvSpPr>
        <dsp:cNvPr id="0" name=""/>
        <dsp:cNvSpPr/>
      </dsp:nvSpPr>
      <dsp:spPr>
        <a:xfrm>
          <a:off x="0" y="531"/>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995612-E4F2-4822-9E18-3CEA28CB5F69}">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1EE518-6093-46A4-A123-36BEFB984056}">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a:t>Organisational culture – a specific collection of values and norms that are shared by people and groups in an organisation and that influence the way they interact with each other and with stakeholders outside the organisation.</a:t>
          </a:r>
        </a:p>
      </dsp:txBody>
      <dsp:txXfrm>
        <a:off x="1435590" y="531"/>
        <a:ext cx="9080009" cy="1242935"/>
      </dsp:txXfrm>
    </dsp:sp>
    <dsp:sp modelId="{E3713520-8E4B-4EE1-A70A-9CE37E4140F6}">
      <dsp:nvSpPr>
        <dsp:cNvPr id="0" name=""/>
        <dsp:cNvSpPr/>
      </dsp:nvSpPr>
      <dsp:spPr>
        <a:xfrm>
          <a:off x="0" y="1554201"/>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161072-1399-4852-9F9C-044B21612B93}">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0A409B-5F35-4A95-99C0-8417DFE0BC82}">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a:t>Professionalisation – the process whereby people come to engage in an activity for pay or as a means of livelihood.</a:t>
          </a:r>
        </a:p>
      </dsp:txBody>
      <dsp:txXfrm>
        <a:off x="1435590" y="1554201"/>
        <a:ext cx="9080009" cy="1242935"/>
      </dsp:txXfrm>
    </dsp:sp>
    <dsp:sp modelId="{9A21B0B1-DF14-49F8-BAF1-85173F3CE337}">
      <dsp:nvSpPr>
        <dsp:cNvPr id="0" name=""/>
        <dsp:cNvSpPr/>
      </dsp:nvSpPr>
      <dsp:spPr>
        <a:xfrm>
          <a:off x="0" y="3107870"/>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91EAE3-F355-4C6A-97CE-9509A71A93D5}">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516E81-5BF8-493F-878C-FC94C5455803}">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a:t>Stakeholders – a person, group or organisation that has a direct or indirect stake in an organisation because it can affect or be affected by the organisation's actions, objectives and policies.</a:t>
          </a:r>
        </a:p>
      </dsp:txBody>
      <dsp:txXfrm>
        <a:off x="1435590" y="3107870"/>
        <a:ext cx="90800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7E2ACD-1BC8-4849-BE24-41CF2C78C182}">
      <dsp:nvSpPr>
        <dsp:cNvPr id="0" name=""/>
        <dsp:cNvSpPr/>
      </dsp:nvSpPr>
      <dsp:spPr>
        <a:xfrm>
          <a:off x="0" y="103033"/>
          <a:ext cx="6513603" cy="13852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u="none" kern="1200"/>
            <a:t>The </a:t>
          </a:r>
          <a:r>
            <a:rPr lang="en-GB" sz="1600" b="1" i="0" u="none" kern="1200"/>
            <a:t>Harvard</a:t>
          </a:r>
          <a:r>
            <a:rPr lang="en-GB" sz="1600" b="0" i="0" u="none" kern="1200"/>
            <a:t> framework for </a:t>
          </a:r>
          <a:r>
            <a:rPr lang="en-GB" sz="1600" b="1" i="0" u="none" kern="1200"/>
            <a:t>HRM</a:t>
          </a:r>
          <a:r>
            <a:rPr lang="en-GB" sz="1600" b="0" i="0" u="none" kern="1200"/>
            <a:t> is an HR </a:t>
          </a:r>
          <a:r>
            <a:rPr lang="en-GB" sz="1600" b="1" i="0" u="none" kern="1200"/>
            <a:t>model</a:t>
          </a:r>
          <a:r>
            <a:rPr lang="en-GB" sz="1600" b="0" i="0" u="none" kern="1200"/>
            <a:t> comprised of six components. ... These include the core HR activities, like recruitment, training, and reward systems. When done well, </a:t>
          </a:r>
          <a:r>
            <a:rPr lang="en-GB" sz="1600" b="1" i="0" u="none" kern="1200"/>
            <a:t>HRM</a:t>
          </a:r>
          <a:r>
            <a:rPr lang="en-GB" sz="1600" b="0" i="0" u="none" kern="1200"/>
            <a:t> policies lead to positive </a:t>
          </a:r>
          <a:r>
            <a:rPr lang="en-GB" sz="1600" b="1" i="0" u="none" kern="1200"/>
            <a:t>HRM</a:t>
          </a:r>
          <a:r>
            <a:rPr lang="en-GB" sz="1600" b="0" i="0" u="none" kern="1200"/>
            <a:t> outcomes. These include: retention, cost-effectiveness, commitment, and competence.</a:t>
          </a:r>
          <a:endParaRPr lang="en-GB" sz="1600" kern="1200"/>
        </a:p>
      </dsp:txBody>
      <dsp:txXfrm>
        <a:off x="67624" y="170657"/>
        <a:ext cx="6378355" cy="1250031"/>
      </dsp:txXfrm>
    </dsp:sp>
    <dsp:sp modelId="{532542ED-3D0E-EB43-B465-6454991B1E0A}">
      <dsp:nvSpPr>
        <dsp:cNvPr id="0" name=""/>
        <dsp:cNvSpPr/>
      </dsp:nvSpPr>
      <dsp:spPr>
        <a:xfrm>
          <a:off x="0" y="1534393"/>
          <a:ext cx="6513603" cy="138527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Sport attracts a range of interested stakeholders from financial institutions to government departments; governing bodies to volunteers; participants to parents; spectators and supporters, to a plethora of media organisations.</a:t>
          </a:r>
        </a:p>
      </dsp:txBody>
      <dsp:txXfrm>
        <a:off x="67624" y="1602017"/>
        <a:ext cx="6378355" cy="1250031"/>
      </dsp:txXfrm>
    </dsp:sp>
    <dsp:sp modelId="{88D79B2E-E134-644D-B0D8-D0C69E3E80CE}">
      <dsp:nvSpPr>
        <dsp:cNvPr id="0" name=""/>
        <dsp:cNvSpPr/>
      </dsp:nvSpPr>
      <dsp:spPr>
        <a:xfrm>
          <a:off x="0" y="2965753"/>
          <a:ext cx="6513603" cy="138527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‘Harvard’ model of HRM provides a clear framework in which to explore and understand many of the people issues prevalent in sport (see Van Looy and Van Dierdonck, 2003).</a:t>
          </a:r>
          <a:endParaRPr lang="en-US" sz="1600" kern="1200"/>
        </a:p>
      </dsp:txBody>
      <dsp:txXfrm>
        <a:off x="67624" y="3033377"/>
        <a:ext cx="6378355" cy="1250031"/>
      </dsp:txXfrm>
    </dsp:sp>
    <dsp:sp modelId="{91128DFC-3AF7-9B4A-8EAC-D01AC04B57CC}">
      <dsp:nvSpPr>
        <dsp:cNvPr id="0" name=""/>
        <dsp:cNvSpPr/>
      </dsp:nvSpPr>
      <dsp:spPr>
        <a:xfrm>
          <a:off x="0" y="4397113"/>
          <a:ext cx="6513603" cy="13852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1" kern="1200"/>
            <a:t>Reminder: </a:t>
          </a:r>
          <a:r>
            <a:rPr lang="en-US" sz="1600" i="1" kern="1200"/>
            <a:t>service delivery, staff recruitment, retention, motivation and absenteeism have all been identified as problems within the sport industry which continues to face ‘a shortage of skilled, motivated staff, who are discouraged by the rates of pay, working conditions and perceived lack of career opportunities’ (Salmon, 1998:7)</a:t>
          </a:r>
        </a:p>
      </dsp:txBody>
      <dsp:txXfrm>
        <a:off x="67624" y="4464737"/>
        <a:ext cx="6378355" cy="12500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ED5F82-BB4F-4BC5-844B-BAA51970AD84}">
      <dsp:nvSpPr>
        <dsp:cNvPr id="0" name=""/>
        <dsp:cNvSpPr/>
      </dsp:nvSpPr>
      <dsp:spPr>
        <a:xfrm>
          <a:off x="0" y="707092"/>
          <a:ext cx="10515600" cy="130540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9B42B5-713C-447D-8681-5E90DC53FC42}">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CFDAE7-CE69-4A3B-978C-5FB451417D88}">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kern="1200"/>
            <a:t>It shapes attitudes and behaviours in wide-ranging and durable ways. Cultural norms define what is encouraged, discouraged, accepted, or rejected within a group. </a:t>
          </a:r>
          <a:endParaRPr lang="en-US" sz="2200" kern="1200"/>
        </a:p>
      </dsp:txBody>
      <dsp:txXfrm>
        <a:off x="1507738" y="707092"/>
        <a:ext cx="9007861" cy="1305401"/>
      </dsp:txXfrm>
    </dsp:sp>
    <dsp:sp modelId="{23952920-708A-4898-B88D-7441B91D1387}">
      <dsp:nvSpPr>
        <dsp:cNvPr id="0" name=""/>
        <dsp:cNvSpPr/>
      </dsp:nvSpPr>
      <dsp:spPr>
        <a:xfrm>
          <a:off x="0" y="2338844"/>
          <a:ext cx="10515600" cy="1305401"/>
        </a:xfrm>
        <a:prstGeom prst="roundRect">
          <a:avLst>
            <a:gd name="adj" fmla="val 1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07075C34-8743-440D-AF0B-B8B751ADC795}">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9FB5CB-61E9-4C45-938D-62663AA1B7BB}">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kern="1200"/>
            <a:t>When properly aligned with personal values, drives, and needs, culture can unleash tremendous amounts of energy toward a shared purpose and foster an organization’s capacity to thrive. </a:t>
          </a:r>
          <a:endParaRPr lang="en-US" sz="2200" kern="1200"/>
        </a:p>
      </dsp:txBody>
      <dsp:txXfrm>
        <a:off x="1507738" y="2338844"/>
        <a:ext cx="9007861" cy="13054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A6AE87-C07D-43CD-93AA-1FF4B8D0C060}">
      <dsp:nvSpPr>
        <dsp:cNvPr id="0" name=""/>
        <dsp:cNvSpPr/>
      </dsp:nvSpPr>
      <dsp:spPr>
        <a:xfrm>
          <a:off x="0" y="0"/>
          <a:ext cx="8229600" cy="1740931"/>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35BBB6-26DB-4F3B-8BD6-777DAC51B67F}">
      <dsp:nvSpPr>
        <dsp:cNvPr id="0" name=""/>
        <dsp:cNvSpPr/>
      </dsp:nvSpPr>
      <dsp:spPr>
        <a:xfrm>
          <a:off x="249154" y="232124"/>
          <a:ext cx="1797974" cy="1276683"/>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3000" r="-3000"/>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027F3548-83F9-4FA2-B7AD-E2ED4E4E7B79}">
      <dsp:nvSpPr>
        <dsp:cNvPr id="0" name=""/>
        <dsp:cNvSpPr/>
      </dsp:nvSpPr>
      <dsp:spPr>
        <a:xfrm rot="10800000">
          <a:off x="249154" y="1740931"/>
          <a:ext cx="1797974" cy="2127805"/>
        </a:xfrm>
        <a:prstGeom prst="round2SameRect">
          <a:avLst>
            <a:gd name="adj1" fmla="val 10500"/>
            <a:gd name="adj2" fmla="val 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2456" tIns="92456" rIns="92456" bIns="92456" numCol="1" spcCol="1270" anchor="t" anchorCtr="0">
          <a:noAutofit/>
        </a:bodyPr>
        <a:lstStyle/>
        <a:p>
          <a:pPr marL="0" lvl="0" indent="0" algn="ctr" defTabSz="577850">
            <a:lnSpc>
              <a:spcPct val="90000"/>
            </a:lnSpc>
            <a:spcBef>
              <a:spcPct val="0"/>
            </a:spcBef>
            <a:spcAft>
              <a:spcPct val="35000"/>
            </a:spcAft>
            <a:buNone/>
          </a:pPr>
          <a:r>
            <a:rPr lang="en-US" sz="1300" b="1" u="sng" kern="1200" dirty="0">
              <a:latin typeface="+mj-lt"/>
            </a:rPr>
            <a:t>Dispersed    </a:t>
          </a:r>
          <a:r>
            <a:rPr lang="en-US" sz="1300" b="0" u="none" kern="1200" dirty="0">
              <a:latin typeface="+mj-lt"/>
            </a:rPr>
            <a:t>Building commitment and confidence in others. Removing obstacles, creating opportunities and being part the team (</a:t>
          </a:r>
          <a:r>
            <a:rPr lang="en-US" sz="1300" b="0" u="none" kern="1200" dirty="0" err="1">
              <a:latin typeface="+mj-lt"/>
            </a:rPr>
            <a:t>Politis</a:t>
          </a:r>
          <a:r>
            <a:rPr lang="en-US" sz="1300" b="0" u="none" kern="1200" dirty="0">
              <a:latin typeface="+mj-lt"/>
            </a:rPr>
            <a:t>, 2005).</a:t>
          </a:r>
          <a:endParaRPr lang="en-US" sz="1300" b="1" u="sng" kern="1200" dirty="0">
            <a:latin typeface="+mj-lt"/>
          </a:endParaRPr>
        </a:p>
      </dsp:txBody>
      <dsp:txXfrm rot="10800000">
        <a:off x="304448" y="1740931"/>
        <a:ext cx="1687386" cy="2072511"/>
      </dsp:txXfrm>
    </dsp:sp>
    <dsp:sp modelId="{2EDCABCF-3E64-4C4C-9EEA-CDC05C6CB67E}">
      <dsp:nvSpPr>
        <dsp:cNvPr id="0" name=""/>
        <dsp:cNvSpPr/>
      </dsp:nvSpPr>
      <dsp:spPr>
        <a:xfrm>
          <a:off x="2226926" y="232124"/>
          <a:ext cx="1797974" cy="1276683"/>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7000" r="-17000"/>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5AED1F03-90DD-4744-9F26-D05E6C7E8188}">
      <dsp:nvSpPr>
        <dsp:cNvPr id="0" name=""/>
        <dsp:cNvSpPr/>
      </dsp:nvSpPr>
      <dsp:spPr>
        <a:xfrm rot="10800000">
          <a:off x="2226926" y="1740931"/>
          <a:ext cx="1797974" cy="2127805"/>
        </a:xfrm>
        <a:prstGeom prst="round2SameRect">
          <a:avLst>
            <a:gd name="adj1" fmla="val 10500"/>
            <a:gd name="adj2" fmla="val 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2456" tIns="92456" rIns="92456" bIns="92456" numCol="1" spcCol="1270" anchor="t" anchorCtr="0">
          <a:noAutofit/>
        </a:bodyPr>
        <a:lstStyle/>
        <a:p>
          <a:pPr marL="0" lvl="0" indent="0" algn="ctr" defTabSz="577850">
            <a:lnSpc>
              <a:spcPct val="90000"/>
            </a:lnSpc>
            <a:spcBef>
              <a:spcPct val="0"/>
            </a:spcBef>
            <a:spcAft>
              <a:spcPct val="35000"/>
            </a:spcAft>
            <a:buNone/>
          </a:pPr>
          <a:r>
            <a:rPr lang="en-US" sz="1300" b="1" u="sng" kern="1200" dirty="0">
              <a:latin typeface="+mj-lt"/>
            </a:rPr>
            <a:t>Transactional </a:t>
          </a:r>
          <a:r>
            <a:rPr lang="en-US" sz="1300" b="0" u="none" kern="1200" dirty="0">
              <a:latin typeface="+mj-lt"/>
            </a:rPr>
            <a:t>Contingent reward, reinforcement in return for appropriate behavior. Management- by- exception (</a:t>
          </a:r>
          <a:r>
            <a:rPr lang="en-US" sz="1300" b="0" u="none" kern="1200" dirty="0" err="1">
              <a:latin typeface="+mj-lt"/>
            </a:rPr>
            <a:t>Bycio</a:t>
          </a:r>
          <a:r>
            <a:rPr lang="en-US" sz="1300" b="0" u="none" kern="1200" dirty="0">
              <a:latin typeface="+mj-lt"/>
            </a:rPr>
            <a:t> </a:t>
          </a:r>
          <a:r>
            <a:rPr lang="en-US" sz="1300" b="0" i="1" u="none" kern="1200" dirty="0">
              <a:latin typeface="+mj-lt"/>
            </a:rPr>
            <a:t>et al., </a:t>
          </a:r>
          <a:r>
            <a:rPr lang="en-US" sz="1300" b="0" i="0" u="none" kern="1200" dirty="0">
              <a:latin typeface="+mj-lt"/>
            </a:rPr>
            <a:t>1995).</a:t>
          </a:r>
          <a:endParaRPr lang="en-US" sz="1300" b="1" u="sng" kern="1200" dirty="0">
            <a:latin typeface="+mj-lt"/>
          </a:endParaRPr>
        </a:p>
      </dsp:txBody>
      <dsp:txXfrm rot="10800000">
        <a:off x="2282220" y="1740931"/>
        <a:ext cx="1687386" cy="2072511"/>
      </dsp:txXfrm>
    </dsp:sp>
    <dsp:sp modelId="{988C8ABC-D83C-4935-A14F-766E05617973}">
      <dsp:nvSpPr>
        <dsp:cNvPr id="0" name=""/>
        <dsp:cNvSpPr/>
      </dsp:nvSpPr>
      <dsp:spPr>
        <a:xfrm>
          <a:off x="4204698" y="232124"/>
          <a:ext cx="1797974" cy="1276683"/>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3000" r="-3000"/>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127AEB06-2A92-4CAF-834B-6184C7FEE1B6}">
      <dsp:nvSpPr>
        <dsp:cNvPr id="0" name=""/>
        <dsp:cNvSpPr/>
      </dsp:nvSpPr>
      <dsp:spPr>
        <a:xfrm rot="10800000">
          <a:off x="4204698" y="1740931"/>
          <a:ext cx="1797974" cy="2127805"/>
        </a:xfrm>
        <a:prstGeom prst="round2SameRect">
          <a:avLst>
            <a:gd name="adj1" fmla="val 10500"/>
            <a:gd name="adj2" fmla="val 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2456" tIns="92456" rIns="92456" bIns="92456" numCol="1" spcCol="1270" anchor="t" anchorCtr="0">
          <a:noAutofit/>
        </a:bodyPr>
        <a:lstStyle/>
        <a:p>
          <a:pPr marL="0" lvl="0" indent="0" algn="ctr" defTabSz="577850">
            <a:lnSpc>
              <a:spcPct val="90000"/>
            </a:lnSpc>
            <a:spcBef>
              <a:spcPct val="0"/>
            </a:spcBef>
            <a:spcAft>
              <a:spcPct val="35000"/>
            </a:spcAft>
            <a:buNone/>
          </a:pPr>
          <a:r>
            <a:rPr lang="en-US" sz="1300" b="1" u="sng" kern="1200" dirty="0">
              <a:latin typeface="+mj-lt"/>
            </a:rPr>
            <a:t>Transformational </a:t>
          </a:r>
          <a:r>
            <a:rPr lang="en-US" sz="1300" b="0" u="none" kern="1200" dirty="0">
              <a:latin typeface="+mj-lt"/>
            </a:rPr>
            <a:t>Charismatic leadership and faith, respect and inspiration installed by leader. Individualized Consideration and intellectual stimulation (</a:t>
          </a:r>
          <a:r>
            <a:rPr lang="en-US" sz="1300" b="0" u="none" kern="1200" dirty="0" err="1">
              <a:latin typeface="+mj-lt"/>
            </a:rPr>
            <a:t>Bycio</a:t>
          </a:r>
          <a:r>
            <a:rPr lang="en-US" sz="1300" b="0" u="none" kern="1200" dirty="0">
              <a:latin typeface="+mj-lt"/>
            </a:rPr>
            <a:t> </a:t>
          </a:r>
          <a:r>
            <a:rPr lang="en-US" sz="1300" b="0" i="1" u="none" kern="1200" dirty="0">
              <a:latin typeface="+mj-lt"/>
            </a:rPr>
            <a:t>et al., </a:t>
          </a:r>
          <a:r>
            <a:rPr lang="en-US" sz="1300" b="0" i="0" u="none" kern="1200" dirty="0">
              <a:latin typeface="+mj-lt"/>
            </a:rPr>
            <a:t>1995</a:t>
          </a:r>
          <a:r>
            <a:rPr lang="en-US" sz="1300" b="0" i="1" u="none" kern="1200" dirty="0">
              <a:latin typeface="+mj-lt"/>
            </a:rPr>
            <a:t>).</a:t>
          </a:r>
          <a:r>
            <a:rPr lang="en-US" sz="1300" b="0" u="none" kern="1200" dirty="0">
              <a:latin typeface="+mj-lt"/>
            </a:rPr>
            <a:t> </a:t>
          </a:r>
          <a:endParaRPr lang="en-US" sz="1300" b="1" u="sng" kern="1200" dirty="0">
            <a:latin typeface="+mj-lt"/>
          </a:endParaRPr>
        </a:p>
      </dsp:txBody>
      <dsp:txXfrm rot="10800000">
        <a:off x="4259992" y="1740931"/>
        <a:ext cx="1687386" cy="2072511"/>
      </dsp:txXfrm>
    </dsp:sp>
    <dsp:sp modelId="{216CAA82-AD4C-4C68-8073-50D4C3D44D75}">
      <dsp:nvSpPr>
        <dsp:cNvPr id="0" name=""/>
        <dsp:cNvSpPr/>
      </dsp:nvSpPr>
      <dsp:spPr>
        <a:xfrm>
          <a:off x="6182470" y="232124"/>
          <a:ext cx="1797974" cy="1276683"/>
        </a:xfrm>
        <a:prstGeom prst="roundRect">
          <a:avLst>
            <a:gd name="adj" fmla="val 10000"/>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9000" b="-9000"/>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42364813-35BA-4951-97D2-A662406A03D2}">
      <dsp:nvSpPr>
        <dsp:cNvPr id="0" name=""/>
        <dsp:cNvSpPr/>
      </dsp:nvSpPr>
      <dsp:spPr>
        <a:xfrm rot="10800000">
          <a:off x="6182470" y="1740931"/>
          <a:ext cx="1797974" cy="2127805"/>
        </a:xfrm>
        <a:prstGeom prst="round2SameRect">
          <a:avLst>
            <a:gd name="adj1" fmla="val 10500"/>
            <a:gd name="adj2" fmla="val 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2456" tIns="92456" rIns="92456" bIns="92456" numCol="1" spcCol="1270" anchor="t" anchorCtr="0">
          <a:noAutofit/>
        </a:bodyPr>
        <a:lstStyle/>
        <a:p>
          <a:pPr marL="0" lvl="0" indent="0" algn="ctr" defTabSz="577850">
            <a:lnSpc>
              <a:spcPct val="90000"/>
            </a:lnSpc>
            <a:spcBef>
              <a:spcPct val="0"/>
            </a:spcBef>
            <a:spcAft>
              <a:spcPct val="35000"/>
            </a:spcAft>
            <a:buNone/>
          </a:pPr>
          <a:r>
            <a:rPr lang="en-US" sz="1300" b="1" u="sng" kern="1200" dirty="0">
              <a:latin typeface="+mj-lt"/>
            </a:rPr>
            <a:t>Great Man                        </a:t>
          </a:r>
          <a:r>
            <a:rPr lang="en-GB" sz="1300" kern="1200" dirty="0">
              <a:latin typeface="Arial" panose="020B0604020202020204" pitchFamily="34" charset="0"/>
              <a:cs typeface="Arial" panose="020B0604020202020204" pitchFamily="34" charset="0"/>
            </a:rPr>
            <a:t>Leaders are exceptional people, born with innate qualities, destined to lead (</a:t>
          </a:r>
          <a:r>
            <a:rPr lang="en-GB" sz="1300" i="1" kern="1200" dirty="0">
              <a:latin typeface="Arial" panose="020B0604020202020204" pitchFamily="34" charset="0"/>
              <a:cs typeface="Arial" panose="020B0604020202020204" pitchFamily="34" charset="0"/>
            </a:rPr>
            <a:t>Bolden et al, 2003</a:t>
          </a:r>
          <a:r>
            <a:rPr lang="en-GB" sz="1300" kern="1200" dirty="0">
              <a:latin typeface="Arial" panose="020B0604020202020204" pitchFamily="34" charset="0"/>
              <a:cs typeface="Arial" panose="020B0604020202020204" pitchFamily="34" charset="0"/>
            </a:rPr>
            <a:t>).</a:t>
          </a:r>
          <a:endParaRPr lang="en-US" sz="1300" b="1" u="sng" kern="1200" dirty="0">
            <a:latin typeface="Arial" panose="020B0604020202020204" pitchFamily="34" charset="0"/>
            <a:cs typeface="Arial" panose="020B0604020202020204" pitchFamily="34" charset="0"/>
          </a:endParaRPr>
        </a:p>
      </dsp:txBody>
      <dsp:txXfrm rot="10800000">
        <a:off x="6237764" y="1740931"/>
        <a:ext cx="1687386" cy="20725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A6AE87-C07D-43CD-93AA-1FF4B8D0C060}">
      <dsp:nvSpPr>
        <dsp:cNvPr id="0" name=""/>
        <dsp:cNvSpPr/>
      </dsp:nvSpPr>
      <dsp:spPr>
        <a:xfrm>
          <a:off x="0" y="0"/>
          <a:ext cx="8229600" cy="1740931"/>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35BBB6-26DB-4F3B-8BD6-777DAC51B67F}">
      <dsp:nvSpPr>
        <dsp:cNvPr id="0" name=""/>
        <dsp:cNvSpPr/>
      </dsp:nvSpPr>
      <dsp:spPr>
        <a:xfrm>
          <a:off x="249154" y="232124"/>
          <a:ext cx="1797974" cy="1276683"/>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5000" r="-15000"/>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027F3548-83F9-4FA2-B7AD-E2ED4E4E7B79}">
      <dsp:nvSpPr>
        <dsp:cNvPr id="0" name=""/>
        <dsp:cNvSpPr/>
      </dsp:nvSpPr>
      <dsp:spPr>
        <a:xfrm rot="10800000">
          <a:off x="249154" y="1740931"/>
          <a:ext cx="1797974" cy="2127805"/>
        </a:xfrm>
        <a:prstGeom prst="round2SameRect">
          <a:avLst>
            <a:gd name="adj1" fmla="val 10500"/>
            <a:gd name="adj2" fmla="val 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US" sz="1400" b="1" u="sng" kern="1200" dirty="0">
              <a:latin typeface="+mj-lt"/>
            </a:rPr>
            <a:t>Trait </a:t>
          </a:r>
          <a:r>
            <a:rPr lang="en-US" sz="1400" b="1" u="none" kern="1200" dirty="0">
              <a:latin typeface="+mj-lt"/>
            </a:rPr>
            <a:t>                </a:t>
          </a:r>
          <a:r>
            <a:rPr lang="en-GB" sz="1400" kern="1200" dirty="0">
              <a:latin typeface="+mj-lt"/>
              <a:cs typeface="Mongolian Baiti"/>
            </a:rPr>
            <a:t>The Lists of traits or qualities associated with leadership exist in abundance and continue to be produced (</a:t>
          </a:r>
          <a:r>
            <a:rPr lang="en-GB" sz="1400" i="1" kern="1200" dirty="0">
              <a:latin typeface="+mj-lt"/>
              <a:cs typeface="Mongolian Baiti"/>
            </a:rPr>
            <a:t>Bolden et al, 2003</a:t>
          </a:r>
          <a:r>
            <a:rPr lang="en-GB" sz="1400" kern="1200" dirty="0">
              <a:latin typeface="+mj-lt"/>
              <a:cs typeface="Mongolian Baiti"/>
            </a:rPr>
            <a:t>).</a:t>
          </a:r>
          <a:endParaRPr lang="en-US" sz="1400" b="1" u="sng" kern="1200" dirty="0">
            <a:latin typeface="+mj-lt"/>
          </a:endParaRPr>
        </a:p>
      </dsp:txBody>
      <dsp:txXfrm rot="10800000">
        <a:off x="304448" y="1740931"/>
        <a:ext cx="1687386" cy="2072511"/>
      </dsp:txXfrm>
    </dsp:sp>
    <dsp:sp modelId="{2EDCABCF-3E64-4C4C-9EEA-CDC05C6CB67E}">
      <dsp:nvSpPr>
        <dsp:cNvPr id="0" name=""/>
        <dsp:cNvSpPr/>
      </dsp:nvSpPr>
      <dsp:spPr>
        <a:xfrm>
          <a:off x="2226926" y="232124"/>
          <a:ext cx="1797974" cy="1276683"/>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1000" r="-21000"/>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5AED1F03-90DD-4744-9F26-D05E6C7E8188}">
      <dsp:nvSpPr>
        <dsp:cNvPr id="0" name=""/>
        <dsp:cNvSpPr/>
      </dsp:nvSpPr>
      <dsp:spPr>
        <a:xfrm rot="10800000">
          <a:off x="2226926" y="1740931"/>
          <a:ext cx="1797974" cy="2127805"/>
        </a:xfrm>
        <a:prstGeom prst="round2SameRect">
          <a:avLst>
            <a:gd name="adj1" fmla="val 10500"/>
            <a:gd name="adj2" fmla="val 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US" sz="1400" b="1" u="sng" kern="1200" dirty="0" err="1">
              <a:latin typeface="+mj-lt"/>
            </a:rPr>
            <a:t>Behavioural</a:t>
          </a:r>
          <a:r>
            <a:rPr lang="en-US" sz="1400" b="1" u="sng" kern="1200" dirty="0">
              <a:latin typeface="+mj-lt"/>
            </a:rPr>
            <a:t> </a:t>
          </a:r>
          <a:r>
            <a:rPr lang="en-GB" sz="1400" kern="1200" dirty="0">
              <a:latin typeface="+mj-lt"/>
              <a:cs typeface="Mongolian Baiti"/>
            </a:rPr>
            <a:t>These concentrate on what leaders actually do rather than on their qualities (</a:t>
          </a:r>
          <a:r>
            <a:rPr lang="en-GB" sz="1400" i="1" kern="1200" dirty="0">
              <a:latin typeface="+mj-lt"/>
              <a:cs typeface="Mongolian Baiti"/>
            </a:rPr>
            <a:t>Bolden et al, 2003</a:t>
          </a:r>
          <a:r>
            <a:rPr lang="en-GB" sz="1400" kern="1200" dirty="0">
              <a:latin typeface="+mj-lt"/>
              <a:cs typeface="Mongolian Baiti"/>
            </a:rPr>
            <a:t>). </a:t>
          </a:r>
          <a:endParaRPr lang="en-US" sz="1400" b="1" u="sng" kern="1200" dirty="0">
            <a:latin typeface="+mj-lt"/>
          </a:endParaRPr>
        </a:p>
      </dsp:txBody>
      <dsp:txXfrm rot="10800000">
        <a:off x="2282220" y="1740931"/>
        <a:ext cx="1687386" cy="2072511"/>
      </dsp:txXfrm>
    </dsp:sp>
    <dsp:sp modelId="{988C8ABC-D83C-4935-A14F-766E05617973}">
      <dsp:nvSpPr>
        <dsp:cNvPr id="0" name=""/>
        <dsp:cNvSpPr/>
      </dsp:nvSpPr>
      <dsp:spPr>
        <a:xfrm>
          <a:off x="4218866" y="225038"/>
          <a:ext cx="1797974" cy="1276683"/>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24000" b="-24000"/>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127AEB06-2A92-4CAF-834B-6184C7FEE1B6}">
      <dsp:nvSpPr>
        <dsp:cNvPr id="0" name=""/>
        <dsp:cNvSpPr/>
      </dsp:nvSpPr>
      <dsp:spPr>
        <a:xfrm rot="10800000">
          <a:off x="4204698" y="1740931"/>
          <a:ext cx="1797974" cy="2127805"/>
        </a:xfrm>
        <a:prstGeom prst="round2SameRect">
          <a:avLst>
            <a:gd name="adj1" fmla="val 10500"/>
            <a:gd name="adj2" fmla="val 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US" sz="1400" b="1" u="sng" kern="1200" dirty="0">
              <a:latin typeface="+mj-lt"/>
            </a:rPr>
            <a:t>Contingency </a:t>
          </a:r>
          <a:r>
            <a:rPr lang="en-US" sz="1400" b="0" u="none" kern="1200" dirty="0">
              <a:latin typeface="+mj-lt"/>
            </a:rPr>
            <a:t>‘Leader-Match’ (Fiedler &amp; </a:t>
          </a:r>
          <a:r>
            <a:rPr lang="en-US" sz="1400" b="0" u="none" kern="1200" dirty="0" err="1">
              <a:latin typeface="+mj-lt"/>
            </a:rPr>
            <a:t>Chemers</a:t>
          </a:r>
          <a:r>
            <a:rPr lang="en-US" sz="1400" b="0" u="none" kern="1200" dirty="0">
              <a:latin typeface="+mj-lt"/>
            </a:rPr>
            <a:t> 1974). </a:t>
          </a:r>
          <a:r>
            <a:rPr lang="en-US" sz="1400" b="0" i="1" u="none" kern="1200" dirty="0">
              <a:latin typeface="+mj-lt"/>
            </a:rPr>
            <a:t>Styles </a:t>
          </a:r>
          <a:r>
            <a:rPr lang="en-US" sz="1400" b="0" i="0" u="none" kern="1200" dirty="0">
              <a:latin typeface="+mj-lt"/>
            </a:rPr>
            <a:t>and </a:t>
          </a:r>
          <a:r>
            <a:rPr lang="en-US" sz="1400" b="0" i="1" u="none" kern="1200" dirty="0">
              <a:latin typeface="+mj-lt"/>
            </a:rPr>
            <a:t>Situations </a:t>
          </a:r>
          <a:r>
            <a:rPr lang="en-US" sz="1400" b="0" i="0" u="none" kern="1200" dirty="0">
              <a:latin typeface="+mj-lt"/>
            </a:rPr>
            <a:t>(Northouse,  2012). E.g. Maradona (</a:t>
          </a:r>
          <a:r>
            <a:rPr lang="en-US" sz="1400" b="0" i="0" u="none" kern="1200" dirty="0" err="1">
              <a:latin typeface="+mj-lt"/>
            </a:rPr>
            <a:t>Hoye</a:t>
          </a:r>
          <a:r>
            <a:rPr lang="en-US" sz="1400" b="0" i="0" u="none" kern="1200" dirty="0">
              <a:latin typeface="+mj-lt"/>
            </a:rPr>
            <a:t> </a:t>
          </a:r>
          <a:r>
            <a:rPr lang="en-US" sz="1400" b="0" i="1" u="none" kern="1200" dirty="0">
              <a:latin typeface="+mj-lt"/>
            </a:rPr>
            <a:t>et al., </a:t>
          </a:r>
          <a:r>
            <a:rPr lang="en-US" sz="1400" b="0" i="0" u="none" kern="1200" dirty="0">
              <a:latin typeface="+mj-lt"/>
            </a:rPr>
            <a:t>2009).</a:t>
          </a:r>
          <a:r>
            <a:rPr lang="en-US" sz="1400" b="0" u="none" kern="1200" dirty="0">
              <a:latin typeface="+mj-lt"/>
            </a:rPr>
            <a:t>  </a:t>
          </a:r>
          <a:endParaRPr lang="en-US" sz="1400" b="0" u="sng" kern="1200" dirty="0">
            <a:latin typeface="+mj-lt"/>
          </a:endParaRPr>
        </a:p>
      </dsp:txBody>
      <dsp:txXfrm rot="10800000">
        <a:off x="4259992" y="1740931"/>
        <a:ext cx="1687386" cy="2072511"/>
      </dsp:txXfrm>
    </dsp:sp>
    <dsp:sp modelId="{216CAA82-AD4C-4C68-8073-50D4C3D44D75}">
      <dsp:nvSpPr>
        <dsp:cNvPr id="0" name=""/>
        <dsp:cNvSpPr/>
      </dsp:nvSpPr>
      <dsp:spPr>
        <a:xfrm>
          <a:off x="6182470" y="232124"/>
          <a:ext cx="1797974" cy="1276683"/>
        </a:xfrm>
        <a:prstGeom prst="roundRect">
          <a:avLst>
            <a:gd name="adj" fmla="val 10000"/>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21000" b="-21000"/>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42364813-35BA-4951-97D2-A662406A03D2}">
      <dsp:nvSpPr>
        <dsp:cNvPr id="0" name=""/>
        <dsp:cNvSpPr/>
      </dsp:nvSpPr>
      <dsp:spPr>
        <a:xfrm rot="10800000">
          <a:off x="6182470" y="1740931"/>
          <a:ext cx="1797974" cy="2127805"/>
        </a:xfrm>
        <a:prstGeom prst="round2SameRect">
          <a:avLst>
            <a:gd name="adj1" fmla="val 10500"/>
            <a:gd name="adj2" fmla="val 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US" sz="1400" b="1" u="sng" kern="1200" dirty="0">
              <a:latin typeface="+mj-lt"/>
            </a:rPr>
            <a:t>Situational    </a:t>
          </a:r>
          <a:r>
            <a:rPr lang="en-US" sz="1400" b="0" u="none" kern="1200" dirty="0">
              <a:latin typeface="+mj-lt"/>
            </a:rPr>
            <a:t>Style evolves, alongside the maturity and growth of the subordinates (</a:t>
          </a:r>
          <a:r>
            <a:rPr lang="en-US" sz="1400" b="0" u="none" kern="1200" dirty="0" err="1">
              <a:latin typeface="+mj-lt"/>
            </a:rPr>
            <a:t>Hoye</a:t>
          </a:r>
          <a:r>
            <a:rPr lang="en-US" sz="1400" b="0" u="none" kern="1200" dirty="0">
              <a:latin typeface="+mj-lt"/>
            </a:rPr>
            <a:t> </a:t>
          </a:r>
          <a:r>
            <a:rPr lang="en-US" sz="1400" b="0" i="1" u="none" kern="1200" dirty="0">
              <a:latin typeface="+mj-lt"/>
            </a:rPr>
            <a:t>et al., </a:t>
          </a:r>
          <a:r>
            <a:rPr lang="en-US" sz="1400" b="0" i="0" u="none" kern="1200" dirty="0">
              <a:latin typeface="+mj-lt"/>
            </a:rPr>
            <a:t>2009). Blanchard </a:t>
          </a:r>
          <a:r>
            <a:rPr lang="en-US" sz="1400" b="0" i="1" u="none" kern="1200" dirty="0">
              <a:latin typeface="+mj-lt"/>
            </a:rPr>
            <a:t>et al., </a:t>
          </a:r>
          <a:r>
            <a:rPr lang="en-US" sz="1400" b="0" i="0" u="none" kern="1200" dirty="0">
              <a:latin typeface="+mj-lt"/>
            </a:rPr>
            <a:t>(1985) model.</a:t>
          </a:r>
          <a:endParaRPr lang="en-US" sz="1400" b="1" u="sng" kern="1200" dirty="0">
            <a:latin typeface="+mj-lt"/>
          </a:endParaRPr>
        </a:p>
      </dsp:txBody>
      <dsp:txXfrm rot="10800000">
        <a:off x="6237764" y="1740931"/>
        <a:ext cx="1687386" cy="207251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A245E7-A6A1-4BC7-A5E2-675152FB88EB}">
      <dsp:nvSpPr>
        <dsp:cNvPr id="0" name=""/>
        <dsp:cNvSpPr/>
      </dsp:nvSpPr>
      <dsp:spPr>
        <a:xfrm>
          <a:off x="587824" y="263944"/>
          <a:ext cx="2935903" cy="3516682"/>
        </a:xfrm>
        <a:prstGeom prst="round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508D48-FCB7-4803-9112-CB082071ECBB}">
      <dsp:nvSpPr>
        <dsp:cNvPr id="0" name=""/>
        <dsp:cNvSpPr/>
      </dsp:nvSpPr>
      <dsp:spPr>
        <a:xfrm>
          <a:off x="787519" y="1529950"/>
          <a:ext cx="2122951" cy="211000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b" anchorCtr="0">
          <a:noAutofit/>
        </a:bodyPr>
        <a:lstStyle/>
        <a:p>
          <a:pPr marL="0" lvl="0" indent="0" algn="l" defTabSz="1600200">
            <a:lnSpc>
              <a:spcPct val="90000"/>
            </a:lnSpc>
            <a:spcBef>
              <a:spcPct val="0"/>
            </a:spcBef>
            <a:spcAft>
              <a:spcPct val="35000"/>
            </a:spcAft>
            <a:buNone/>
          </a:pPr>
          <a:endParaRPr lang="en-US" sz="3600" kern="1200" dirty="0"/>
        </a:p>
      </dsp:txBody>
      <dsp:txXfrm>
        <a:off x="787519" y="1529950"/>
        <a:ext cx="2122951" cy="2110009"/>
      </dsp:txXfrm>
    </dsp:sp>
    <dsp:sp modelId="{FEF066DE-1D71-461C-91A3-CD2FE64EF1DC}">
      <dsp:nvSpPr>
        <dsp:cNvPr id="0" name=""/>
        <dsp:cNvSpPr/>
      </dsp:nvSpPr>
      <dsp:spPr>
        <a:xfrm>
          <a:off x="2764354" y="427159"/>
          <a:ext cx="949504" cy="949504"/>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7000" r="-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C8F00BA-5767-42B0-B9FB-9D9142739A66}">
      <dsp:nvSpPr>
        <dsp:cNvPr id="0" name=""/>
        <dsp:cNvSpPr/>
      </dsp:nvSpPr>
      <dsp:spPr>
        <a:xfrm>
          <a:off x="3860878" y="443956"/>
          <a:ext cx="3732708" cy="949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740" tIns="39370" rIns="78740" bIns="39370" numCol="1" spcCol="1270" anchor="ctr" anchorCtr="0">
          <a:noAutofit/>
        </a:bodyPr>
        <a:lstStyle/>
        <a:p>
          <a:pPr marL="0" lvl="0" indent="0" algn="l" defTabSz="1377950">
            <a:lnSpc>
              <a:spcPct val="90000"/>
            </a:lnSpc>
            <a:spcBef>
              <a:spcPct val="0"/>
            </a:spcBef>
            <a:spcAft>
              <a:spcPct val="35000"/>
            </a:spcAft>
            <a:buNone/>
          </a:pPr>
          <a:r>
            <a:rPr lang="en-US" sz="3100" kern="1200" dirty="0"/>
            <a:t> </a:t>
          </a:r>
          <a:r>
            <a:rPr lang="en-US" sz="3100" kern="1200" dirty="0">
              <a:latin typeface="+mj-lt"/>
            </a:rPr>
            <a:t>Volunteer base/Grassroots issue</a:t>
          </a:r>
        </a:p>
      </dsp:txBody>
      <dsp:txXfrm>
        <a:off x="3860878" y="443956"/>
        <a:ext cx="3732708" cy="949504"/>
      </dsp:txXfrm>
    </dsp:sp>
    <dsp:sp modelId="{26896C7A-7FDE-4FA9-B30E-860FD267C913}">
      <dsp:nvSpPr>
        <dsp:cNvPr id="0" name=""/>
        <dsp:cNvSpPr/>
      </dsp:nvSpPr>
      <dsp:spPr>
        <a:xfrm>
          <a:off x="2764354" y="1547574"/>
          <a:ext cx="949504" cy="949504"/>
        </a:xfrm>
        <a:prstGeom prst="ellipse">
          <a:avLst/>
        </a:prstGeom>
        <a:blipFill>
          <a:blip xmlns:r="http://schemas.openxmlformats.org/officeDocument/2006/relationships" r:embed="rId2"/>
          <a:srcRect/>
          <a:stretch>
            <a:fillRect l="-5000" r="-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A1BB700-55FE-481D-B753-FC593738F5C5}">
      <dsp:nvSpPr>
        <dsp:cNvPr id="0" name=""/>
        <dsp:cNvSpPr/>
      </dsp:nvSpPr>
      <dsp:spPr>
        <a:xfrm>
          <a:off x="3891225" y="1537301"/>
          <a:ext cx="3732708" cy="949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80" tIns="40640" rIns="81280" bIns="40640" numCol="1" spcCol="1270" anchor="ctr" anchorCtr="0">
          <a:noAutofit/>
        </a:bodyPr>
        <a:lstStyle/>
        <a:p>
          <a:pPr marL="0" lvl="0" indent="0" algn="l" defTabSz="1422400">
            <a:lnSpc>
              <a:spcPct val="90000"/>
            </a:lnSpc>
            <a:spcBef>
              <a:spcPct val="0"/>
            </a:spcBef>
            <a:spcAft>
              <a:spcPct val="35000"/>
            </a:spcAft>
            <a:buNone/>
          </a:pPr>
          <a:r>
            <a:rPr lang="en-US" sz="3200" kern="1200" dirty="0">
              <a:solidFill>
                <a:schemeClr val="accent4">
                  <a:lumMod val="50000"/>
                </a:schemeClr>
              </a:solidFill>
              <a:latin typeface="+mj-lt"/>
            </a:rPr>
            <a:t>Results</a:t>
          </a:r>
        </a:p>
      </dsp:txBody>
      <dsp:txXfrm>
        <a:off x="3891225" y="1537301"/>
        <a:ext cx="3732708" cy="949504"/>
      </dsp:txXfrm>
    </dsp:sp>
    <dsp:sp modelId="{475C2D4E-D590-436C-8044-E877EE5AEE3E}">
      <dsp:nvSpPr>
        <dsp:cNvPr id="0" name=""/>
        <dsp:cNvSpPr/>
      </dsp:nvSpPr>
      <dsp:spPr>
        <a:xfrm>
          <a:off x="2764354" y="2667989"/>
          <a:ext cx="949504" cy="949504"/>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15000" b="-1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A6A250-9C0F-4B5C-838D-22FCF9A33886}">
      <dsp:nvSpPr>
        <dsp:cNvPr id="0" name=""/>
        <dsp:cNvSpPr/>
      </dsp:nvSpPr>
      <dsp:spPr>
        <a:xfrm>
          <a:off x="3900146" y="2667989"/>
          <a:ext cx="3732708" cy="949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45720" rIns="91440" bIns="45720" numCol="1" spcCol="1270" anchor="ctr" anchorCtr="0">
          <a:noAutofit/>
        </a:bodyPr>
        <a:lstStyle/>
        <a:p>
          <a:pPr marL="0" lvl="0" indent="0" algn="l" defTabSz="1600200">
            <a:lnSpc>
              <a:spcPct val="90000"/>
            </a:lnSpc>
            <a:spcBef>
              <a:spcPct val="0"/>
            </a:spcBef>
            <a:spcAft>
              <a:spcPct val="35000"/>
            </a:spcAft>
            <a:buNone/>
          </a:pPr>
          <a:r>
            <a:rPr lang="en-US" sz="3600" kern="1200" dirty="0">
              <a:latin typeface="+mj-lt"/>
            </a:rPr>
            <a:t>Women in Sport </a:t>
          </a:r>
        </a:p>
      </dsp:txBody>
      <dsp:txXfrm>
        <a:off x="3900146" y="2667989"/>
        <a:ext cx="3732708" cy="9495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44057F-3D4D-4269-B0E5-B7B4CF9252F1}">
      <dsp:nvSpPr>
        <dsp:cNvPr id="0" name=""/>
        <dsp:cNvSpPr/>
      </dsp:nvSpPr>
      <dsp:spPr>
        <a:xfrm rot="5400000">
          <a:off x="-283518" y="283904"/>
          <a:ext cx="1890120" cy="1323084"/>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t>Results</a:t>
          </a:r>
        </a:p>
      </dsp:txBody>
      <dsp:txXfrm rot="-5400000">
        <a:off x="0" y="661928"/>
        <a:ext cx="1323084" cy="567036"/>
      </dsp:txXfrm>
    </dsp:sp>
    <dsp:sp modelId="{8A2AB2F3-4EA7-4C63-969B-6357C6E1FEF2}">
      <dsp:nvSpPr>
        <dsp:cNvPr id="0" name=""/>
        <dsp:cNvSpPr/>
      </dsp:nvSpPr>
      <dsp:spPr>
        <a:xfrm rot="5400000">
          <a:off x="5205040" y="-3881956"/>
          <a:ext cx="1228578" cy="8992490"/>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i="1" kern="1200" dirty="0">
              <a:latin typeface="+mj-lt"/>
            </a:rPr>
            <a:t>“Imagine the styles as an array of clubs in golfers bag”</a:t>
          </a:r>
          <a:r>
            <a:rPr lang="en-GB" sz="1400" kern="1200" dirty="0">
              <a:latin typeface="+mj-lt"/>
            </a:rPr>
            <a:t> </a:t>
          </a:r>
        </a:p>
        <a:p>
          <a:pPr marL="114300" lvl="1" indent="-114300" algn="l" defTabSz="622300">
            <a:lnSpc>
              <a:spcPct val="90000"/>
            </a:lnSpc>
            <a:spcBef>
              <a:spcPct val="0"/>
            </a:spcBef>
            <a:spcAft>
              <a:spcPct val="15000"/>
            </a:spcAft>
            <a:buChar char="•"/>
          </a:pPr>
          <a:r>
            <a:rPr lang="en-GB" sz="1400" i="1" kern="1200" dirty="0">
              <a:latin typeface="+mj-lt"/>
            </a:rPr>
            <a:t>(Harvard Business Review, 2000).</a:t>
          </a:r>
          <a:endParaRPr lang="en-US" sz="1400" kern="1200" dirty="0">
            <a:latin typeface="+mj-lt"/>
          </a:endParaRPr>
        </a:p>
        <a:p>
          <a:pPr marL="114300" lvl="1" indent="-114300" algn="l" defTabSz="622300">
            <a:lnSpc>
              <a:spcPct val="90000"/>
            </a:lnSpc>
            <a:spcBef>
              <a:spcPct val="0"/>
            </a:spcBef>
            <a:spcAft>
              <a:spcPct val="15000"/>
            </a:spcAft>
            <a:buChar char="•"/>
          </a:pPr>
          <a:endParaRPr lang="en-US" sz="1400" kern="1200" dirty="0">
            <a:latin typeface="+mj-lt"/>
          </a:endParaRPr>
        </a:p>
        <a:p>
          <a:pPr marL="114300" lvl="1" indent="-114300" algn="l" defTabSz="622300">
            <a:lnSpc>
              <a:spcPct val="90000"/>
            </a:lnSpc>
            <a:spcBef>
              <a:spcPct val="0"/>
            </a:spcBef>
            <a:spcAft>
              <a:spcPct val="15000"/>
            </a:spcAft>
            <a:buChar char="•"/>
          </a:pPr>
          <a:r>
            <a:rPr lang="en-GB" sz="1400" i="1" kern="1200" dirty="0">
              <a:latin typeface="+mj-lt"/>
            </a:rPr>
            <a:t>“As a manager, you play different roles at different times. Sometimes you have to a doctor, or a teacher, or a father” (Harvard Business Review , 2013)</a:t>
          </a:r>
          <a:endParaRPr lang="en-GB" sz="1400" kern="1200" dirty="0">
            <a:latin typeface="+mj-lt"/>
          </a:endParaRPr>
        </a:p>
      </dsp:txBody>
      <dsp:txXfrm rot="-5400000">
        <a:off x="1323084" y="59974"/>
        <a:ext cx="8932516" cy="1108630"/>
      </dsp:txXfrm>
    </dsp:sp>
    <dsp:sp modelId="{052F14F2-310B-4414-9B15-16E0C9281C1D}">
      <dsp:nvSpPr>
        <dsp:cNvPr id="0" name=""/>
        <dsp:cNvSpPr/>
      </dsp:nvSpPr>
      <dsp:spPr>
        <a:xfrm rot="5400000">
          <a:off x="-283518" y="1982560"/>
          <a:ext cx="1890120" cy="1323084"/>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t>Woman</a:t>
          </a:r>
        </a:p>
      </dsp:txBody>
      <dsp:txXfrm rot="-5400000">
        <a:off x="0" y="2360584"/>
        <a:ext cx="1323084" cy="567036"/>
      </dsp:txXfrm>
    </dsp:sp>
    <dsp:sp modelId="{E9B31529-2142-491E-B734-A866B156D302}">
      <dsp:nvSpPr>
        <dsp:cNvPr id="0" name=""/>
        <dsp:cNvSpPr/>
      </dsp:nvSpPr>
      <dsp:spPr>
        <a:xfrm rot="5400000">
          <a:off x="5205040" y="-2182913"/>
          <a:ext cx="1228578" cy="8992490"/>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i="1" kern="1200" dirty="0">
              <a:latin typeface="+mj-lt"/>
            </a:rPr>
            <a:t>‘Leadership style most effective when it evolves and adapts with the subordinates (Hersey &amp; Blanchard, 1977)’.</a:t>
          </a:r>
          <a:endParaRPr lang="en-US" sz="1400" kern="1200" dirty="0">
            <a:latin typeface="+mj-lt"/>
          </a:endParaRPr>
        </a:p>
        <a:p>
          <a:pPr marL="114300" lvl="1" indent="-114300" algn="l" defTabSz="622300">
            <a:lnSpc>
              <a:spcPct val="90000"/>
            </a:lnSpc>
            <a:spcBef>
              <a:spcPct val="0"/>
            </a:spcBef>
            <a:spcAft>
              <a:spcPct val="15000"/>
            </a:spcAft>
            <a:buChar char="•"/>
          </a:pPr>
          <a:endParaRPr lang="en-US" sz="1400" kern="1200" dirty="0">
            <a:latin typeface="+mj-lt"/>
          </a:endParaRPr>
        </a:p>
        <a:p>
          <a:pPr marL="114300" lvl="1" indent="-114300" algn="l" defTabSz="622300">
            <a:lnSpc>
              <a:spcPct val="90000"/>
            </a:lnSpc>
            <a:spcBef>
              <a:spcPct val="0"/>
            </a:spcBef>
            <a:spcAft>
              <a:spcPct val="15000"/>
            </a:spcAft>
            <a:buChar char="•"/>
          </a:pPr>
          <a:r>
            <a:rPr lang="en-GB" sz="1400" i="1" kern="1200" dirty="0">
              <a:latin typeface="+mj-lt"/>
            </a:rPr>
            <a:t>‘Women in Sport’ – contemporary issue with more countries demanding change (Burton &amp; </a:t>
          </a:r>
          <a:r>
            <a:rPr lang="en-GB" sz="1400" i="1" kern="1200" dirty="0" err="1">
              <a:latin typeface="+mj-lt"/>
            </a:rPr>
            <a:t>Leberman</a:t>
          </a:r>
          <a:r>
            <a:rPr lang="en-GB" sz="1400" i="1" kern="1200" dirty="0">
              <a:latin typeface="+mj-lt"/>
            </a:rPr>
            <a:t>, 2017).</a:t>
          </a:r>
          <a:endParaRPr lang="en-US" sz="1400" kern="1200" dirty="0">
            <a:latin typeface="+mj-lt"/>
          </a:endParaRPr>
        </a:p>
      </dsp:txBody>
      <dsp:txXfrm rot="-5400000">
        <a:off x="1323084" y="1759017"/>
        <a:ext cx="8932516" cy="1108630"/>
      </dsp:txXfrm>
    </dsp:sp>
    <dsp:sp modelId="{3EE92F93-6C19-4776-BCD2-5B45B6D4AE3F}">
      <dsp:nvSpPr>
        <dsp:cNvPr id="0" name=""/>
        <dsp:cNvSpPr/>
      </dsp:nvSpPr>
      <dsp:spPr>
        <a:xfrm rot="5400000">
          <a:off x="-283518" y="3681216"/>
          <a:ext cx="1890120" cy="1323084"/>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t>Volunteers</a:t>
          </a:r>
        </a:p>
      </dsp:txBody>
      <dsp:txXfrm rot="-5400000">
        <a:off x="0" y="4059240"/>
        <a:ext cx="1323084" cy="567036"/>
      </dsp:txXfrm>
    </dsp:sp>
    <dsp:sp modelId="{9C819EC0-8844-434E-9450-ACBA07C8E9D0}">
      <dsp:nvSpPr>
        <dsp:cNvPr id="0" name=""/>
        <dsp:cNvSpPr/>
      </dsp:nvSpPr>
      <dsp:spPr>
        <a:xfrm rot="5400000">
          <a:off x="5205040" y="-484257"/>
          <a:ext cx="1228578" cy="8992490"/>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latin typeface="+mj-lt"/>
            </a:rPr>
            <a:t>Volunteers require a combination of clear goals from leaders, yet understanding by leaders that it is a self-motivated role and there is a level of personal responsibility required.</a:t>
          </a:r>
          <a:endParaRPr lang="en-US" sz="1400" kern="1200" dirty="0">
            <a:latin typeface="+mj-lt"/>
          </a:endParaRPr>
        </a:p>
        <a:p>
          <a:pPr marL="114300" lvl="1" indent="-114300" algn="l" defTabSz="622300">
            <a:lnSpc>
              <a:spcPct val="90000"/>
            </a:lnSpc>
            <a:spcBef>
              <a:spcPct val="0"/>
            </a:spcBef>
            <a:spcAft>
              <a:spcPct val="15000"/>
            </a:spcAft>
            <a:buChar char="•"/>
          </a:pPr>
          <a:endParaRPr lang="en-GB" sz="1400" kern="1200" dirty="0">
            <a:latin typeface="+mj-lt"/>
          </a:endParaRPr>
        </a:p>
        <a:p>
          <a:pPr marL="114300" lvl="1" indent="-114300" algn="l" defTabSz="622300">
            <a:lnSpc>
              <a:spcPct val="90000"/>
            </a:lnSpc>
            <a:spcBef>
              <a:spcPct val="0"/>
            </a:spcBef>
            <a:spcAft>
              <a:spcPct val="15000"/>
            </a:spcAft>
            <a:buChar char="•"/>
          </a:pPr>
          <a:r>
            <a:rPr lang="en-GB" sz="1400" kern="1200" dirty="0">
              <a:latin typeface="+mj-lt"/>
            </a:rPr>
            <a:t>The RFU and WRU both have schemes developed to develop volunteers within the grassroots community: volunteer workshops, incentive schemes, volunteer development pathways and formal programmes such as leadership academies</a:t>
          </a:r>
          <a:endParaRPr lang="en-US" sz="1400" kern="1200" dirty="0">
            <a:latin typeface="+mj-lt"/>
          </a:endParaRPr>
        </a:p>
      </dsp:txBody>
      <dsp:txXfrm rot="-5400000">
        <a:off x="1323084" y="3457673"/>
        <a:ext cx="8932516" cy="110863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9C4DAF-21CA-4757-84FD-DA34BC3ACFAF}">
      <dsp:nvSpPr>
        <dsp:cNvPr id="0" name=""/>
        <dsp:cNvSpPr/>
      </dsp:nvSpPr>
      <dsp:spPr>
        <a:xfrm>
          <a:off x="0" y="956381"/>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21799F-8C5B-421A-9A86-BB0EB0F618E8}">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BDDE01-6D4F-458C-8482-E7AFC9764436}">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90000"/>
            </a:lnSpc>
            <a:spcBef>
              <a:spcPct val="0"/>
            </a:spcBef>
            <a:spcAft>
              <a:spcPct val="35000"/>
            </a:spcAft>
            <a:buNone/>
          </a:pPr>
          <a:r>
            <a:rPr lang="en-US" sz="2500" kern="1200"/>
            <a:t>Volunteer motivation</a:t>
          </a:r>
        </a:p>
      </dsp:txBody>
      <dsp:txXfrm>
        <a:off x="2039300" y="956381"/>
        <a:ext cx="4474303" cy="1765627"/>
      </dsp:txXfrm>
    </dsp:sp>
    <dsp:sp modelId="{90740D1C-4152-47D7-A25C-2967D743D408}">
      <dsp:nvSpPr>
        <dsp:cNvPr id="0" name=""/>
        <dsp:cNvSpPr/>
      </dsp:nvSpPr>
      <dsp:spPr>
        <a:xfrm>
          <a:off x="0" y="3163416"/>
          <a:ext cx="6513603" cy="1765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D6EFB0-11A1-4574-A093-0C583A11904A}">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E7371D-8F7B-4931-AFC5-B48E1080B1D2}">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111250">
            <a:lnSpc>
              <a:spcPct val="90000"/>
            </a:lnSpc>
            <a:spcBef>
              <a:spcPct val="0"/>
            </a:spcBef>
            <a:spcAft>
              <a:spcPct val="35000"/>
            </a:spcAft>
            <a:buNone/>
          </a:pPr>
          <a:r>
            <a:rPr lang="en-US" sz="2500" kern="1200"/>
            <a:t>Child protection legislation</a:t>
          </a:r>
        </a:p>
      </dsp:txBody>
      <dsp:txXfrm>
        <a:off x="2039300" y="3163416"/>
        <a:ext cx="4474303" cy="17656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5.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6.xml><?xml version="1.0" encoding="utf-8"?>
<dgm:layoutDef xmlns:dgm="http://schemas.openxmlformats.org/drawingml/2006/diagram" xmlns:a="http://schemas.openxmlformats.org/drawingml/2006/main" uniqueId="urn:microsoft.com/office/officeart/2008/layout/AccentedPicture">
  <dgm:title val=""/>
  <dgm:desc val=""/>
  <dgm:catLst>
    <dgm:cat type="picture" pri="1000"/>
    <dgm:cat type="pictureconvert" pri="1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varLst>
    <dgm:alg type="composite"/>
    <dgm:shape xmlns:r="http://schemas.openxmlformats.org/officeDocument/2006/relationships" r:blip="">
      <dgm:adjLst/>
    </dgm:shape>
    <dgm:choose name="Name1">
      <dgm:if name="Name2" axis="ch" ptType="node" func="cnt" op="lte" val="1">
        <dgm:constrLst>
          <dgm:constr type="h" for="ch" forName="picture_1" refType="h"/>
          <dgm:constr type="w" for="ch" forName="picture_1" refType="h" refFor="ch" refForName="picture_1" op="equ" fact="0.784"/>
          <dgm:constr type="l" for="ch" forName="picture_1"/>
          <dgm:constr type="t" for="ch" forName="picture_1"/>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
        </dgm:constrLst>
      </dgm:if>
      <dgm:if name="Name3" axis="ch" ptType="node" func="cnt" op="lte" val="5">
        <dgm:choose name="Name4">
          <dgm:if name="Name5"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6">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if>
      <dgm:else name="Name7">
        <dgm:choose name="Name8">
          <dgm:if name="Name9"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10">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else>
    </dgm:choose>
    <dgm:forEach name="Name11" axis="ch" ptType="sibTrans" hideLastTrans="0" cnt="1">
      <dgm:layoutNode name="picture_1" styleLbl="bgImgPlace1">
        <dgm:alg type="sp"/>
        <dgm:shape xmlns:r="http://schemas.openxmlformats.org/officeDocument/2006/relationships" type="roundRect" r:blip="" blipPhldr="1">
          <dgm:adjLst/>
        </dgm:shape>
        <dgm:presOf axis="self"/>
      </dgm:layoutNode>
    </dgm:forEach>
    <dgm:forEach name="Name12" axis="ch" ptType="node" cnt="1">
      <dgm:layoutNode name="text_1" styleLbl="node1">
        <dgm:varLst>
          <dgm:bulletEnabled val="1"/>
        </dgm:varLst>
        <dgm:choose name="Name13">
          <dgm:if name="Name14" func="var" arg="dir" op="equ" val="norm">
            <dgm:alg type="tx">
              <dgm:param type="txAnchorVert" val="b"/>
              <dgm:param type="parTxLTRAlign" val="l"/>
              <dgm:param type="shpTxLTRAlignCh" val="l"/>
              <dgm:param type="parTxRTLAlign" val="l"/>
              <dgm:param type="shpTxRTLAlignCh" val="l"/>
            </dgm:alg>
          </dgm:if>
          <dgm:else name="Name15">
            <dgm:alg type="tx">
              <dgm:param type="txAnchorVert" val="b"/>
              <dgm:param type="parTxLTRAlign" val="r"/>
              <dgm:param type="shpTxLTRAlignCh" val="r"/>
              <dgm:param type="parTxRTLAlign" val="r"/>
              <dgm:param type="shpTxRTLAlignCh" val="r"/>
            </dgm:alg>
          </dgm:else>
        </dgm:choose>
        <dgm:shape xmlns:r="http://schemas.openxmlformats.org/officeDocument/2006/relationships" type="rect" r:blip="" hideGeom="1">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choose name="Name16">
      <dgm:if name="Name17" axis="ch" ptType="node" func="cnt" op="gte" val="2">
        <dgm:layoutNode name="linV">
          <dgm:choose name="Name18">
            <dgm:if name="Name19" func="var" arg="dir" op="equ" val="norm">
              <dgm:alg type="lin">
                <dgm:param type="linDir" val="fromT"/>
                <dgm:param type="vertAlign" val="t"/>
                <dgm:param type="fallback" val="1D"/>
                <dgm:param type="horzAlign" val="l"/>
                <dgm:param type="nodeHorzAlign" val="l"/>
              </dgm:alg>
            </dgm:if>
            <dgm:else name="Name20">
              <dgm:alg type="lin">
                <dgm:param type="linDir" val="fromT"/>
                <dgm:param type="vertAlign" val="t"/>
                <dgm:param type="fallback" val="1D"/>
                <dgm:param type="horzAlign" val="r"/>
                <dgm:param type="nodeHorzAlign" val="r"/>
              </dgm:alg>
            </dgm:else>
          </dgm:choose>
          <dgm:shape xmlns:r="http://schemas.openxmlformats.org/officeDocument/2006/relationships" r:blip="">
            <dgm:adjLst/>
          </dgm:shape>
          <dgm:constrLst>
            <dgm:constr type="w" for="ch" forName="spaceV" val="1"/>
            <dgm:constr type="w" for="ch" forName="pair" refType="w" op="equ"/>
            <dgm:constr type="w" for="des" forName="desText" op="equ"/>
            <dgm:constr type="primFontSz" for="des" forName="desText" op="equ" val="65"/>
          </dgm:constrLst>
          <dgm:forEach name="Name21" axis="ch" ptType="node" st="2">
            <dgm:layoutNode name="pair">
              <dgm:alg type="composite"/>
              <dgm:shape xmlns:r="http://schemas.openxmlformats.org/officeDocument/2006/relationships" r:blip="">
                <dgm:adjLst/>
              </dgm:shape>
              <dgm:choose name="Name22">
                <dgm:if name="Name23" func="var" arg="dir" op="equ" val="norm">
                  <dgm:constrLst>
                    <dgm:constr type="userC"/>
                    <dgm:constr type="l" for="ch" forName="spaceH"/>
                    <dgm:constr type="r"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l" for="ch" forName="desTextWrapper" refType="r" refFor="ch" refForName="desPictures"/>
                    <dgm:constr type="ctrY" for="ch" forName="desTextWrapper" refType="w" fact="0.5"/>
                    <dgm:constr type="h" for="ch" forName="desTextWrapper" refType="h"/>
                    <dgm:constr type="h" for="des" forName="desText" refType="h"/>
                  </dgm:constrLst>
                </dgm:if>
                <dgm:else name="Name24">
                  <dgm:constrLst>
                    <dgm:constr type="userC"/>
                    <dgm:constr type="r" for="ch" forName="spaceH" refType="w"/>
                    <dgm:constr type="l"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r" for="ch" forName="desTextWrapper" refType="l" refFor="ch" refForName="desPictures"/>
                    <dgm:constr type="ctrY" for="ch" forName="desTextWrapper" refType="w" fact="0.5"/>
                    <dgm:constr type="h" for="ch" forName="desTextWrapper" refType="h"/>
                    <dgm:constr type="h" for="des" forName="desText" refType="h"/>
                  </dgm:constrLst>
                </dgm:else>
              </dgm:choose>
              <dgm:layoutNode name="spaceH">
                <dgm:alg type="sp"/>
                <dgm:shape xmlns:r="http://schemas.openxmlformats.org/officeDocument/2006/relationships" type="rect" r:blip="" hideGeom="1">
                  <dgm:adjLst/>
                </dgm:shape>
                <dgm:presOf/>
              </dgm:layoutNode>
              <dgm:layoutNode name="desPictures" styleLbl="alignImgPlace1">
                <dgm:alg type="sp"/>
                <dgm:shape xmlns:r="http://schemas.openxmlformats.org/officeDocument/2006/relationships" type="ellipse" r:blip="" blipPhldr="1">
                  <dgm:adjLst/>
                </dgm:shape>
                <dgm:presOf/>
              </dgm:layoutNode>
              <dgm:layoutNode name="desTextWrapper">
                <dgm:choose name="Name25">
                  <dgm:if name="Name26" func="var" arg="dir" op="equ" val="norm">
                    <dgm:alg type="lin">
                      <dgm:param type="horzAlign" val="l"/>
                    </dgm:alg>
                  </dgm:if>
                  <dgm:else name="Name27">
                    <dgm:alg type="lin">
                      <dgm:param type="horzAlign" val="r"/>
                    </dgm:alg>
                  </dgm:else>
                </dgm:choose>
                <dgm:layoutNode name="desText" styleLbl="revTx">
                  <dgm:varLst>
                    <dgm:bulletEnabled val="1"/>
                  </dgm:varLst>
                  <dgm:choose name="Name28">
                    <dgm:if name="Name29" func="var" arg="dir" op="equ" val="norm">
                      <dgm:alg type="tx">
                        <dgm:param type="parTxLTRAlign" val="l"/>
                        <dgm:param type="shpTxLTRAlignCh" val="l"/>
                        <dgm:param type="parTxRTLAlign" val="r"/>
                        <dgm:param type="shpTxRTLAlignCh" val="r"/>
                      </dgm:alg>
                    </dgm:if>
                    <dgm:else name="Name30">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2"/>
                    <dgm:constr type="rMarg" refType="primFontSz" fact="0.2"/>
                    <dgm:constr type="tMarg" refType="primFontSz" fact="0.1"/>
                    <dgm:constr type="bMarg" refType="primFontSz" fact="0.1"/>
                  </dgm:constrLst>
                  <dgm:ruleLst>
                    <dgm:rule type="w" val="NaN" fact="1" max="NaN"/>
                    <dgm:rule type="primFontSz" val="5" fact="NaN" max="NaN"/>
                  </dgm:ruleLst>
                </dgm:layoutNode>
              </dgm:layoutNode>
            </dgm:layoutNode>
            <dgm:forEach name="Name31" axis="followSib" ptType="sibTrans" cnt="1">
              <dgm:layoutNode name="spaceV">
                <dgm:alg type="sp"/>
                <dgm:shape xmlns:r="http://schemas.openxmlformats.org/officeDocument/2006/relationships" r:blip="">
                  <dgm:adjLst/>
                </dgm:shape>
                <dgm:presOf/>
              </dgm:layoutNode>
            </dgm:forEach>
          </dgm:forEach>
        </dgm:layoutNode>
      </dgm:if>
      <dgm:else name="Name32"/>
    </dgm:choose>
    <dgm:layoutNode name="maxNode">
      <dgm:alg type="lin"/>
      <dgm:shape xmlns:r="http://schemas.openxmlformats.org/officeDocument/2006/relationships" r:blip="">
        <dgm:adjLst/>
      </dgm:shape>
      <dgm:presOf/>
      <dgm:constrLst>
        <dgm:constr type="w" for="ch"/>
        <dgm:constr type="h" for="ch"/>
      </dgm:constrLst>
      <dgm:layoutNode name="Name33">
        <dgm:alg type="sp"/>
        <dgm:shape xmlns:r="http://schemas.openxmlformats.org/officeDocument/2006/relationships" r:blip="">
          <dgm:adjLst/>
        </dgm:shape>
        <dgm:presOf/>
      </dgm:layoutNode>
    </dgm:layoutNode>
  </dgm:layoutNode>
</dgm:layoutDef>
</file>

<file path=ppt/diagrams/layout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708CA5-7DB1-47BE-9D08-A353EE499E38}" type="datetimeFigureOut">
              <a:rPr lang="en-GB" smtClean="0"/>
              <a:t>23/03/2020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9D5DD6-FADD-4FAF-ADDB-47078C778440}" type="slidenum">
              <a:rPr lang="en-GB" smtClean="0"/>
              <a:t>‹#›</a:t>
            </a:fld>
            <a:endParaRPr lang="en-GB"/>
          </a:p>
        </p:txBody>
      </p:sp>
    </p:spTree>
    <p:extLst>
      <p:ext uri="{BB962C8B-B14F-4D97-AF65-F5344CB8AC3E}">
        <p14:creationId xmlns:p14="http://schemas.microsoft.com/office/powerpoint/2010/main" val="39942708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si.com/nfl/photos/2013/07/31/nfl-green-bay-packers-classic-photos"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www.heartofengland.nhs.uk/wp-content/uploads/Dementia-Team001.jpg"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englandrugby.com/mm/Document/Governance/ClubSupport/01/30/36/93/cbg_Neutral.pdf"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www.wru.co.uk/eng/development/club/volunteering.php"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Sport is about people. </a:t>
            </a:r>
          </a:p>
          <a:p>
            <a:endParaRPr lang="en-US" dirty="0"/>
          </a:p>
        </p:txBody>
      </p:sp>
      <p:sp>
        <p:nvSpPr>
          <p:cNvPr id="4" name="Slide Number Placeholder 3"/>
          <p:cNvSpPr>
            <a:spLocks noGrp="1"/>
          </p:cNvSpPr>
          <p:nvPr>
            <p:ph type="sldNum" sz="quarter" idx="5"/>
          </p:nvPr>
        </p:nvSpPr>
        <p:spPr/>
        <p:txBody>
          <a:bodyPr/>
          <a:lstStyle/>
          <a:p>
            <a:fld id="{809D5DD6-FADD-4FAF-ADDB-47078C778440}" type="slidenum">
              <a:rPr lang="en-GB" smtClean="0"/>
              <a:t>8</a:t>
            </a:fld>
            <a:endParaRPr lang="en-GB"/>
          </a:p>
        </p:txBody>
      </p:sp>
    </p:spTree>
    <p:extLst>
      <p:ext uri="{BB962C8B-B14F-4D97-AF65-F5344CB8AC3E}">
        <p14:creationId xmlns:p14="http://schemas.microsoft.com/office/powerpoint/2010/main" val="3871018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British </a:t>
            </a:r>
            <a:r>
              <a:rPr lang="en-GB" dirty="0"/>
              <a:t>athletes have spoken out about bullying and a toxic culture, a culture of fear. while providing hard evidence of inappropriate behaviour from senior coaches and plummeting morale. </a:t>
            </a:r>
          </a:p>
          <a:p>
            <a:endParaRPr lang="en-GB" dirty="0"/>
          </a:p>
          <a:p>
            <a:r>
              <a:rPr lang="en-GB" dirty="0"/>
              <a:t>In recent months we have seen news stories of British swimming coaches creating a ‘climate of fear’, British Para-Swimmers being bullied and verbally abused, the British Bobsleigh backroom staff has been accused of mismanagement, bullying and sexism. Furthermore, an independent review of the British cycling team concluded that a ‘culture of fear’ existed within the team.  </a:t>
            </a:r>
          </a:p>
          <a:p>
            <a:endParaRPr lang="en-GB" dirty="0"/>
          </a:p>
          <a:p>
            <a:pPr defTabSz="448925">
              <a:defRPr/>
            </a:pPr>
            <a:r>
              <a:rPr lang="en-GB" dirty="0"/>
              <a:t>with regards to other claims such has fines for underperforming, turning up late or not controlling their weight was deemed best practice by Syed. He stated that in order to prepare athletes for the high pressure of competition, we must create a high pressured training environment</a:t>
            </a:r>
            <a:r>
              <a:rPr lang="en-GB" baseline="0" dirty="0"/>
              <a:t> </a:t>
            </a:r>
          </a:p>
          <a:p>
            <a:pPr defTabSz="448925">
              <a:defRPr/>
            </a:pPr>
            <a:endParaRPr lang="en-GB" baseline="0" dirty="0"/>
          </a:p>
          <a:p>
            <a:r>
              <a:rPr lang="en-US" dirty="0"/>
              <a:t>What leadership are we witnessing?</a:t>
            </a:r>
          </a:p>
          <a:p>
            <a:endParaRPr lang="en-US" dirty="0"/>
          </a:p>
          <a:p>
            <a:r>
              <a:rPr lang="en-GB" b="1" dirty="0"/>
              <a:t>Authoritarian Leadership Style: </a:t>
            </a:r>
            <a:r>
              <a:rPr lang="en-GB" dirty="0"/>
              <a:t>Authoritarian leaders emphasise that they are in charge, exerting influence and control over group members *[</a:t>
            </a:r>
            <a:r>
              <a:rPr lang="en-GB" i="1" dirty="0"/>
              <a:t>similar to theory X</a:t>
            </a:r>
            <a:r>
              <a:rPr lang="en-GB" dirty="0"/>
              <a:t>] </a:t>
            </a:r>
            <a:r>
              <a:rPr lang="en-GB" i="1" dirty="0"/>
              <a:t>(</a:t>
            </a:r>
            <a:r>
              <a:rPr lang="en-GB" i="1" dirty="0" err="1"/>
              <a:t>Northouse</a:t>
            </a:r>
            <a:r>
              <a:rPr lang="en-GB" i="1" dirty="0"/>
              <a:t>, 2014).</a:t>
            </a:r>
            <a:r>
              <a:rPr lang="en-GB" b="1" dirty="0"/>
              <a:t> </a:t>
            </a:r>
          </a:p>
          <a:p>
            <a:endParaRPr lang="en-GB" dirty="0"/>
          </a:p>
          <a:p>
            <a:r>
              <a:rPr lang="en-GB" b="1" dirty="0"/>
              <a:t>	*</a:t>
            </a:r>
            <a:r>
              <a:rPr lang="en-GB" sz="1100" b="1" i="1" dirty="0"/>
              <a:t>Theory X: </a:t>
            </a:r>
            <a:r>
              <a:rPr lang="en-GB" sz="1100" i="1" dirty="0"/>
              <a:t>A theory created by Douglas McGregor in which leaders assume that people dislike work, that they need to be directed and controlled and that they want security not responsibility</a:t>
            </a:r>
            <a:endParaRPr lang="en-GB" sz="1100" dirty="0"/>
          </a:p>
          <a:p>
            <a:r>
              <a:rPr lang="en-GB" i="1" dirty="0"/>
              <a:t>It was stated by </a:t>
            </a:r>
            <a:r>
              <a:rPr lang="en-GB" i="1" dirty="0" err="1"/>
              <a:t>Rickards</a:t>
            </a:r>
            <a:r>
              <a:rPr lang="en-GB" i="1" dirty="0"/>
              <a:t> &amp; Clark (2006), theory X ignores the considerations of whether the process is ethically sound in addressing the moral well-being and development of the followers </a:t>
            </a:r>
            <a:r>
              <a:rPr lang="en-GB" dirty="0"/>
              <a:t>(</a:t>
            </a:r>
            <a:r>
              <a:rPr lang="en-GB" i="1" dirty="0" err="1"/>
              <a:t>Rickards</a:t>
            </a:r>
            <a:r>
              <a:rPr lang="en-GB" i="1" dirty="0"/>
              <a:t> &amp; Clark, 2006</a:t>
            </a:r>
            <a:r>
              <a:rPr lang="en-GB" dirty="0"/>
              <a:t>)</a:t>
            </a:r>
          </a:p>
          <a:p>
            <a:endParaRPr lang="en-GB" dirty="0"/>
          </a:p>
          <a:p>
            <a:r>
              <a:rPr lang="en-GB" b="1" dirty="0"/>
              <a:t>Coercive (power): </a:t>
            </a:r>
            <a:r>
              <a:rPr lang="en-GB" dirty="0"/>
              <a:t>To coerce means to influence other to do something against their will and may include manipulating penalties and rewards in their work environment </a:t>
            </a:r>
            <a:r>
              <a:rPr lang="en-GB" i="1" dirty="0"/>
              <a:t>(</a:t>
            </a:r>
            <a:r>
              <a:rPr lang="en-GB" i="1" dirty="0" err="1"/>
              <a:t>Northouse</a:t>
            </a:r>
            <a:r>
              <a:rPr lang="en-GB" i="1" dirty="0"/>
              <a:t>, 2016).</a:t>
            </a:r>
          </a:p>
          <a:p>
            <a:endParaRPr lang="en-GB" dirty="0"/>
          </a:p>
          <a:p>
            <a:r>
              <a:rPr lang="en-GB" dirty="0"/>
              <a:t>Interestingly, </a:t>
            </a:r>
            <a:r>
              <a:rPr lang="en-GB" dirty="0" err="1"/>
              <a:t>Northouse</a:t>
            </a:r>
            <a:r>
              <a:rPr lang="en-GB" dirty="0"/>
              <a:t> (2016) states that those who use coercion are interested in their own goals and not</a:t>
            </a:r>
            <a:r>
              <a:rPr lang="en-GB" baseline="0" dirty="0"/>
              <a:t> often</a:t>
            </a:r>
            <a:r>
              <a:rPr lang="en-GB" dirty="0"/>
              <a:t> are interested in the wants and needs of followers. </a:t>
            </a:r>
          </a:p>
          <a:p>
            <a:endParaRPr lang="en-GB" dirty="0"/>
          </a:p>
          <a:p>
            <a:r>
              <a:rPr lang="en-GB" b="1" dirty="0"/>
              <a:t>However, </a:t>
            </a:r>
            <a:r>
              <a:rPr lang="en-GB" dirty="0"/>
              <a:t>it has been reported that a coercive style can be used, such as during a turnaround or when a hostile takeover is looming  </a:t>
            </a:r>
            <a:r>
              <a:rPr lang="en-GB" i="1" dirty="0"/>
              <a:t>(Harvard Business school, 2000).</a:t>
            </a:r>
          </a:p>
          <a:p>
            <a:endParaRPr lang="en-GB" dirty="0"/>
          </a:p>
          <a:p>
            <a:r>
              <a:rPr lang="en-GB" i="1" dirty="0"/>
              <a:t>“If a leader relies solely on this style or continues to use it once the emergency passes, the long term impact of his/her insensitivity to the morale and feelings of those he/she leads will be disastrous</a:t>
            </a:r>
            <a:r>
              <a:rPr lang="en-GB" i="1" baseline="0" dirty="0"/>
              <a:t>/destructive</a:t>
            </a:r>
            <a:r>
              <a:rPr lang="en-GB" i="1" dirty="0"/>
              <a:t> “</a:t>
            </a:r>
            <a:endParaRPr lang="en-GB" dirty="0"/>
          </a:p>
          <a:p>
            <a:endParaRPr lang="en-GB" dirty="0"/>
          </a:p>
          <a:p>
            <a:r>
              <a:rPr lang="en-GB" b="1" dirty="0"/>
              <a:t>Matthew Syed </a:t>
            </a:r>
            <a:r>
              <a:rPr lang="mr-IN" b="1" dirty="0"/>
              <a:t>–</a:t>
            </a:r>
            <a:r>
              <a:rPr lang="en-GB" b="1" dirty="0"/>
              <a:t> Coaches must be tough:</a:t>
            </a:r>
            <a:r>
              <a:rPr lang="en-GB" dirty="0"/>
              <a:t> Coaches must be tough for athletes to reach their potential (The Times, 2017) – Matthew Syed points out the days of amateurish behaviour, draws on his own experience of the 92 games in Barcelona, where athletes were spending their days sun bathing, playing ten pin bowling, coaches would spend their days eating well in the catering halls and drinking heartily in the city centre. </a:t>
            </a:r>
          </a:p>
          <a:p>
            <a:endParaRPr lang="en-GB" dirty="0"/>
          </a:p>
          <a:p>
            <a:r>
              <a:rPr lang="en-GB" dirty="0"/>
              <a:t>Britain has developed a high performance programme/system to be proud of, countries outside of Britain look on with interest and desire to emulate the successes of Team GB. </a:t>
            </a:r>
          </a:p>
          <a:p>
            <a:endParaRPr lang="en-US" dirty="0"/>
          </a:p>
        </p:txBody>
      </p:sp>
      <p:sp>
        <p:nvSpPr>
          <p:cNvPr id="4" name="Slide Number Placeholder 3"/>
          <p:cNvSpPr>
            <a:spLocks noGrp="1"/>
          </p:cNvSpPr>
          <p:nvPr>
            <p:ph type="sldNum" sz="quarter" idx="10"/>
          </p:nvPr>
        </p:nvSpPr>
        <p:spPr/>
        <p:txBody>
          <a:bodyPr/>
          <a:lstStyle/>
          <a:p>
            <a:fld id="{E5D9AF19-D8F8-054F-8A26-6FD90E1D8C9B}" type="slidenum">
              <a:rPr lang="en-US" smtClean="0"/>
              <a:t>19</a:t>
            </a:fld>
            <a:endParaRPr lang="en-US"/>
          </a:p>
        </p:txBody>
      </p:sp>
    </p:spTree>
    <p:extLst>
      <p:ext uri="{BB962C8B-B14F-4D97-AF65-F5344CB8AC3E}">
        <p14:creationId xmlns:p14="http://schemas.microsoft.com/office/powerpoint/2010/main" val="10496887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48925">
              <a:defRPr/>
            </a:pPr>
            <a:r>
              <a:rPr lang="en-GB" b="1" dirty="0"/>
              <a:t>Great Man:</a:t>
            </a:r>
            <a:r>
              <a:rPr lang="en-GB" b="1" baseline="0" dirty="0"/>
              <a:t> </a:t>
            </a:r>
            <a:r>
              <a:rPr lang="en-GB" dirty="0"/>
              <a:t>The use of the term ‘man’ was intentional since until the latter part of the twentieth century leadership was thought of as a concept which primarily male, military and western. </a:t>
            </a:r>
          </a:p>
          <a:p>
            <a:pPr defTabSz="448925">
              <a:defRPr/>
            </a:pPr>
            <a:endParaRPr lang="en-GB" dirty="0"/>
          </a:p>
          <a:p>
            <a:pPr defTabSz="448925">
              <a:defRPr/>
            </a:pPr>
            <a:r>
              <a:rPr lang="en-GB" dirty="0"/>
              <a:t>An important component that can be discredited is that leadership cannot be developed or taught (</a:t>
            </a:r>
            <a:r>
              <a:rPr lang="en-GB" i="1" dirty="0"/>
              <a:t>Bowen et al, 2017)</a:t>
            </a:r>
            <a:r>
              <a:rPr lang="en-GB" dirty="0"/>
              <a:t> </a:t>
            </a:r>
          </a:p>
          <a:p>
            <a:endParaRPr lang="en-US" dirty="0"/>
          </a:p>
          <a:p>
            <a:r>
              <a:rPr lang="en-US" b="1" dirty="0"/>
              <a:t>Traits:</a:t>
            </a:r>
            <a:r>
              <a:rPr lang="en-US" b="1" baseline="0" dirty="0"/>
              <a:t> </a:t>
            </a:r>
            <a:r>
              <a:rPr lang="en-GB" dirty="0"/>
              <a:t>it assumes that people inherit certain personal qualities that permit them to assume the role of a leader. </a:t>
            </a:r>
          </a:p>
          <a:p>
            <a:r>
              <a:rPr lang="en-GB" dirty="0"/>
              <a:t>the theory has been discredited (Bowen et al, 2017).It was widely known (in research) that search for absolute qualities were difficult to prove – </a:t>
            </a:r>
          </a:p>
          <a:p>
            <a:endParaRPr lang="en-GB" dirty="0"/>
          </a:p>
          <a:p>
            <a:r>
              <a:rPr lang="en-GB" dirty="0"/>
              <a:t>however, there were 3 traits that showed significance, intelligence, dominance and masculinity. It is worth nothing, it was purely intertwined with perception e.g. it is the perceived perception of intelligence rather than the absolute measure of intelligence (</a:t>
            </a:r>
            <a:r>
              <a:rPr lang="en-GB" i="1" dirty="0"/>
              <a:t>Rickards &amp; Clark,2006</a:t>
            </a:r>
            <a:r>
              <a:rPr lang="en-GB" dirty="0"/>
              <a:t>). </a:t>
            </a:r>
          </a:p>
          <a:p>
            <a:endParaRPr lang="en-US" dirty="0"/>
          </a:p>
          <a:p>
            <a:r>
              <a:rPr lang="en-GB" b="1" dirty="0"/>
              <a:t>Behaviourist:</a:t>
            </a:r>
            <a:r>
              <a:rPr lang="en-GB" dirty="0"/>
              <a:t> However, It was stated by Bowen et al (2017) that the theory was insufficient due to its inability to explain the various contexts in which leadership occurs (</a:t>
            </a:r>
            <a:r>
              <a:rPr lang="en-GB" i="1" dirty="0"/>
              <a:t>Bowen et al, 2017</a:t>
            </a:r>
            <a:r>
              <a:rPr lang="en-GB" dirty="0"/>
              <a:t>).</a:t>
            </a:r>
          </a:p>
          <a:p>
            <a:endParaRPr lang="en-GB" dirty="0"/>
          </a:p>
          <a:p>
            <a:r>
              <a:rPr lang="en-GB" sz="1200" b="1" kern="1200" dirty="0">
                <a:solidFill>
                  <a:schemeClr val="tx1"/>
                </a:solidFill>
                <a:effectLst/>
                <a:latin typeface="+mn-lt"/>
                <a:ea typeface="+mn-ea"/>
                <a:cs typeface="+mn-cs"/>
              </a:rPr>
              <a:t>Transactional Leadership</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Vince Lombardi</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Pic reference: </a:t>
            </a:r>
            <a:r>
              <a:rPr lang="en-GB" sz="1200" u="sng" kern="1200" dirty="0">
                <a:solidFill>
                  <a:schemeClr val="tx1"/>
                </a:solidFill>
                <a:effectLst/>
                <a:latin typeface="+mn-lt"/>
                <a:ea typeface="+mn-ea"/>
                <a:cs typeface="+mn-cs"/>
                <a:hlinkClick r:id="rId3"/>
              </a:rPr>
              <a:t>https://www.si.com/nfl/photos/2013/07/31/nfl-green-bay-packers-classic-photos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Key points of transactional leadership:</a:t>
            </a:r>
          </a:p>
          <a:p>
            <a:r>
              <a:rPr lang="en-GB" sz="1200" kern="1200" dirty="0">
                <a:solidFill>
                  <a:schemeClr val="tx1"/>
                </a:solidFill>
                <a:effectLst/>
                <a:latin typeface="+mn-lt"/>
                <a:ea typeface="+mn-ea"/>
                <a:cs typeface="+mn-cs"/>
              </a:rPr>
              <a:t>Contingent Reward, the degree to which the leader provides reinforcement in return for appropriate follower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Management-by-Exception, the extent to which subordinates hear from the leader only when failures or problems occur. </a:t>
            </a:r>
          </a:p>
          <a:p>
            <a:r>
              <a:rPr lang="en-GB" sz="1200" kern="1200" dirty="0">
                <a:solidFill>
                  <a:schemeClr val="tx1"/>
                </a:solidFill>
                <a:effectLst/>
                <a:latin typeface="+mn-lt"/>
                <a:ea typeface="+mn-ea"/>
                <a:cs typeface="+mn-cs"/>
              </a:rPr>
              <a:t>Vince Lombardi would run same plays hundreds of times. They worked because the teams were so well drilled, difficult to defend against. </a:t>
            </a:r>
          </a:p>
          <a:p>
            <a:r>
              <a:rPr lang="en-US" sz="1200" kern="1200" dirty="0">
                <a:solidFill>
                  <a:schemeClr val="tx1"/>
                </a:solidFill>
                <a:effectLst/>
                <a:latin typeface="+mn-lt"/>
                <a:ea typeface="+mn-ea"/>
                <a:cs typeface="+mn-cs"/>
              </a:rPr>
              <a:t>http://www.evancarmichael.com/library/glenn-ebersole/What-I-Learned-From-Coach-Vince-Lombardi-That-Guides-Me-in-My-Business.html</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Transformational Leadership</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Clive Woodward</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Pic reference: http://i.dailymail.co.uk/i/pix/2015/10/07/22/2C643CA200000578-3263948-image-a-17_1444251798031.jpg</a:t>
            </a:r>
          </a:p>
          <a:p>
            <a:r>
              <a:rPr lang="en-GB" sz="1200" kern="1200" dirty="0">
                <a:solidFill>
                  <a:schemeClr val="tx1"/>
                </a:solidFill>
                <a:effectLst/>
                <a:latin typeface="+mn-lt"/>
                <a:ea typeface="+mn-ea"/>
                <a:cs typeface="+mn-cs"/>
              </a:rPr>
              <a:t>Key points of transformational leadership</a:t>
            </a:r>
          </a:p>
          <a:p>
            <a:r>
              <a:rPr lang="en-GB" sz="1200" kern="1200" dirty="0">
                <a:solidFill>
                  <a:schemeClr val="tx1"/>
                </a:solidFill>
                <a:effectLst/>
                <a:latin typeface="+mn-lt"/>
                <a:ea typeface="+mn-ea"/>
                <a:cs typeface="+mn-cs"/>
              </a:rPr>
              <a:t>Charismatic Leadership, the amount of faith, respect, and inspiration engendered by the leader; </a:t>
            </a:r>
          </a:p>
          <a:p>
            <a:r>
              <a:rPr lang="en-GB" sz="1200" kern="1200" dirty="0">
                <a:solidFill>
                  <a:schemeClr val="tx1"/>
                </a:solidFill>
                <a:effectLst/>
                <a:latin typeface="+mn-lt"/>
                <a:ea typeface="+mn-ea"/>
                <a:cs typeface="+mn-cs"/>
              </a:rPr>
              <a:t>Individualized Consideration, the degree of attention and support given to individual followers; </a:t>
            </a:r>
          </a:p>
          <a:p>
            <a:r>
              <a:rPr lang="en-GB" sz="1200" kern="1200" dirty="0">
                <a:solidFill>
                  <a:schemeClr val="tx1"/>
                </a:solidFill>
                <a:effectLst/>
                <a:latin typeface="+mn-lt"/>
                <a:ea typeface="+mn-ea"/>
                <a:cs typeface="+mn-cs"/>
              </a:rPr>
              <a:t>Intellectual Stimulation, the extent to which the leader enables followers to rethink the ways they do things.</a:t>
            </a:r>
          </a:p>
          <a:p>
            <a:r>
              <a:rPr lang="en-GB" sz="1200" kern="1200" dirty="0">
                <a:solidFill>
                  <a:schemeClr val="tx1"/>
                </a:solidFill>
                <a:effectLst/>
                <a:latin typeface="+mn-lt"/>
                <a:ea typeface="+mn-ea"/>
                <a:cs typeface="+mn-cs"/>
              </a:rPr>
              <a:t>Encourages creativity “It has to be the ethos of everybody. Everyone in that team has the obligation, if they think we can do something better, to hold their hand up and say it.” Interview with Financial Director, May 2016.</a:t>
            </a:r>
          </a:p>
          <a:p>
            <a:r>
              <a:rPr lang="en-GB" sz="1200" kern="1200" dirty="0">
                <a:solidFill>
                  <a:schemeClr val="tx1"/>
                </a:solidFill>
                <a:effectLst/>
                <a:latin typeface="+mn-lt"/>
                <a:ea typeface="+mn-ea"/>
                <a:cs typeface="+mn-cs"/>
              </a:rPr>
              <a:t>https://www.financialdirector.co.uk/2016/05/09/interview-sir-clive-woodward-on-people-management-and-driving-culture/</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REFERENCE PAPER FOR TRANSACTIONAL/TRANSFORMATIONAL LEADERSHIP</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Bycio</a:t>
            </a:r>
            <a:r>
              <a:rPr lang="en-GB" sz="1200" kern="1200" dirty="0">
                <a:solidFill>
                  <a:schemeClr val="tx1"/>
                </a:solidFill>
                <a:effectLst/>
                <a:latin typeface="+mn-lt"/>
                <a:ea typeface="+mn-ea"/>
                <a:cs typeface="+mn-cs"/>
              </a:rPr>
              <a:t>, P., Hackett, R. and Allen, J. (1995). Further assessments of Bass's (1985) conceptualization of transactional and transformational leadership. Journal of Applied Psychology, 80(4), pp.468-478.</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Dispersed leadership</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NHS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Developing leadership in others by building commitment and confidence, removing obstacles, creating opportunities and being part of the team.</a:t>
            </a:r>
          </a:p>
          <a:p>
            <a:r>
              <a:rPr lang="en-GB" sz="1200" kern="1200" dirty="0">
                <a:solidFill>
                  <a:schemeClr val="tx1"/>
                </a:solidFill>
                <a:effectLst/>
                <a:latin typeface="+mn-lt"/>
                <a:ea typeface="+mn-ea"/>
                <a:cs typeface="+mn-cs"/>
              </a:rPr>
              <a:t>Examples: patient care by a medical team. Reliant on doctors/nurses/physios all working towards a common goal with high expertise and leadership within their area of expertise. </a:t>
            </a:r>
          </a:p>
          <a:p>
            <a:r>
              <a:rPr lang="en-GB" sz="1200" kern="1200" dirty="0">
                <a:solidFill>
                  <a:schemeClr val="tx1"/>
                </a:solidFill>
                <a:effectLst/>
                <a:latin typeface="+mn-lt"/>
                <a:ea typeface="+mn-ea"/>
                <a:cs typeface="+mn-cs"/>
              </a:rPr>
              <a:t>Picture reference: </a:t>
            </a:r>
            <a:r>
              <a:rPr lang="en-GB" sz="1200" u="sng" kern="1200" dirty="0">
                <a:solidFill>
                  <a:schemeClr val="tx1"/>
                </a:solidFill>
                <a:effectLst/>
                <a:latin typeface="+mn-lt"/>
                <a:ea typeface="+mn-ea"/>
                <a:cs typeface="+mn-cs"/>
                <a:hlinkClick r:id="rId4"/>
              </a:rPr>
              <a:t>http://www.heartofengland.nhs.uk/wp-content/uploads/Dementia-Team001.jpg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https://www.leadershipacademy.nhs.uk/wp-content/uploads/2013/05/Towards-a-New-Model-of-Leadership-2013.pdf</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REFERENCE PAPER FOR DISPERSED LEADERSHIP</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Politis</a:t>
            </a:r>
            <a:r>
              <a:rPr lang="en-GB" sz="1200" kern="1200" dirty="0">
                <a:solidFill>
                  <a:schemeClr val="tx1"/>
                </a:solidFill>
                <a:effectLst/>
                <a:latin typeface="+mn-lt"/>
                <a:ea typeface="+mn-ea"/>
                <a:cs typeface="+mn-cs"/>
              </a:rPr>
              <a:t>, J. (2005). Dispersed leadership predictor of the work environment for creativity and productivity. European Journal of Innovation Management, 8(2), pp.182-204.</a:t>
            </a:r>
          </a:p>
          <a:p>
            <a:endParaRPr lang="en-US" dirty="0"/>
          </a:p>
          <a:p>
            <a:endParaRPr lang="en-GB" dirty="0"/>
          </a:p>
        </p:txBody>
      </p:sp>
      <p:sp>
        <p:nvSpPr>
          <p:cNvPr id="4" name="Slide Number Placeholder 3"/>
          <p:cNvSpPr>
            <a:spLocks noGrp="1"/>
          </p:cNvSpPr>
          <p:nvPr>
            <p:ph type="sldNum" sz="quarter" idx="10"/>
          </p:nvPr>
        </p:nvSpPr>
        <p:spPr/>
        <p:txBody>
          <a:bodyPr/>
          <a:lstStyle/>
          <a:p>
            <a:fld id="{6A179BB7-A68E-CF4C-8007-CD22B46E55FF}" type="slidenum">
              <a:rPr lang="en-US" smtClean="0"/>
              <a:pPr/>
              <a:t>20</a:t>
            </a:fld>
            <a:endParaRPr lang="en-US"/>
          </a:p>
        </p:txBody>
      </p:sp>
    </p:spTree>
    <p:extLst>
      <p:ext uri="{BB962C8B-B14F-4D97-AF65-F5344CB8AC3E}">
        <p14:creationId xmlns:p14="http://schemas.microsoft.com/office/powerpoint/2010/main" val="12122892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A179BB7-A68E-CF4C-8007-CD22B46E55FF}" type="slidenum">
              <a:rPr lang="en-US" smtClean="0"/>
              <a:pPr/>
              <a:t>21</a:t>
            </a:fld>
            <a:endParaRPr lang="en-US"/>
          </a:p>
        </p:txBody>
      </p:sp>
    </p:spTree>
    <p:extLst>
      <p:ext uri="{BB962C8B-B14F-4D97-AF65-F5344CB8AC3E}">
        <p14:creationId xmlns:p14="http://schemas.microsoft.com/office/powerpoint/2010/main" val="23437055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British athletes have spoken out about bullying and a toxic culture, a culture of fear. while providing hard evidence of inappropriate behaviour from senior coaches and plummeting morale. </a:t>
            </a:r>
          </a:p>
          <a:p>
            <a:pPr marL="0" indent="0">
              <a:buNone/>
            </a:pPr>
            <a:r>
              <a:rPr lang="en-GB" dirty="0">
                <a:latin typeface="Mongolian Baiti"/>
                <a:cs typeface="Mongolian Baiti"/>
              </a:rPr>
              <a:t>It was suggest that NPD were given the freedom to operate the environment </a:t>
            </a:r>
            <a:r>
              <a:rPr lang="en-GB" i="1" dirty="0">
                <a:latin typeface="Mongolian Baiti"/>
                <a:cs typeface="Mongolian Baiti"/>
              </a:rPr>
              <a:t>(Arnold et al, 2012).</a:t>
            </a:r>
          </a:p>
          <a:p>
            <a:pPr marL="0" indent="0">
              <a:buNone/>
            </a:pPr>
            <a:endParaRPr lang="en-GB" i="1" dirty="0">
              <a:latin typeface="Mongolian Baiti"/>
              <a:cs typeface="Mongolian Baiti"/>
            </a:endParaRPr>
          </a:p>
          <a:p>
            <a:pPr marL="0" indent="0" algn="ctr">
              <a:buNone/>
            </a:pPr>
            <a:r>
              <a:rPr lang="en-GB" dirty="0">
                <a:latin typeface="Mongolian Baiti"/>
                <a:cs typeface="Mongolian Baiti"/>
              </a:rPr>
              <a:t>Are we giving the coaches/NPD to much freedom?</a:t>
            </a:r>
          </a:p>
          <a:p>
            <a:pPr marL="0" indent="0" algn="ctr">
              <a:buNone/>
            </a:pPr>
            <a:endParaRPr lang="en-GB" dirty="0">
              <a:latin typeface="Mongolian Baiti"/>
              <a:cs typeface="Mongolian Baiti"/>
            </a:endParaRPr>
          </a:p>
          <a:p>
            <a:pPr marL="0" indent="0">
              <a:buNone/>
            </a:pPr>
            <a:r>
              <a:rPr lang="en-GB" dirty="0">
                <a:latin typeface="Mongolian Baiti"/>
                <a:cs typeface="Mongolian Baiti"/>
              </a:rPr>
              <a:t>It was stated that some NPD who had previous business and military experience had enhanced understanding of creating an optimal working environment </a:t>
            </a:r>
            <a:r>
              <a:rPr lang="en-GB" i="1" dirty="0">
                <a:latin typeface="Mongolian Baiti"/>
                <a:cs typeface="Mongolian Baiti"/>
              </a:rPr>
              <a:t>(Arnold et al, 2015)</a:t>
            </a:r>
          </a:p>
          <a:p>
            <a:pPr marL="0" indent="0">
              <a:buNone/>
            </a:pPr>
            <a:endParaRPr lang="en-GB" i="1" dirty="0">
              <a:latin typeface="Mongolian Baiti"/>
              <a:cs typeface="Mongolian Baiti"/>
            </a:endParaRPr>
          </a:p>
          <a:p>
            <a:pPr marL="0" indent="0" algn="ctr">
              <a:buNone/>
            </a:pPr>
            <a:r>
              <a:rPr lang="en-GB" i="1" dirty="0">
                <a:latin typeface="Mongolian Baiti"/>
                <a:cs typeface="Mongolian Baiti"/>
              </a:rPr>
              <a:t>Qs: Is military experience/ leadership transferable to elite sport??</a:t>
            </a:r>
          </a:p>
          <a:p>
            <a:endParaRPr lang="en-GB" dirty="0"/>
          </a:p>
          <a:p>
            <a:endParaRPr lang="en-GB" dirty="0"/>
          </a:p>
          <a:p>
            <a:endParaRPr lang="en-GB" dirty="0"/>
          </a:p>
          <a:p>
            <a:r>
              <a:rPr lang="en-GB" dirty="0"/>
              <a:t>In recent months we have seen news stories of British swimming coaches creating a ‘climate of fear’, British Para-Swimmers being bullied and verbally abused, the British Bobsleigh backroom staff has been accused of mismanagement, bullying and sexism. Furthermore, an independent review of the British cycling team concluded that a ‘culture of fear’ existed within the team.  </a:t>
            </a:r>
          </a:p>
          <a:p>
            <a:endParaRPr lang="en-GB" dirty="0"/>
          </a:p>
          <a:p>
            <a:pPr defTabSz="448925">
              <a:defRPr/>
            </a:pPr>
            <a:r>
              <a:rPr lang="en-GB" dirty="0"/>
              <a:t>with regards to other claims such has fines for underperforming, turning up late or not controlling their weight was deemed best practice by Syed. He stated that in order to prepare athletes for the high pressure of competition, we must create a high pressured training environment</a:t>
            </a:r>
            <a:r>
              <a:rPr lang="en-GB" baseline="0" dirty="0"/>
              <a:t> </a:t>
            </a:r>
          </a:p>
          <a:p>
            <a:pPr defTabSz="448925">
              <a:defRPr/>
            </a:pPr>
            <a:endParaRPr lang="en-GB" baseline="0" dirty="0"/>
          </a:p>
          <a:p>
            <a:r>
              <a:rPr lang="en-US" dirty="0"/>
              <a:t>What leadership are we witnessing?</a:t>
            </a:r>
          </a:p>
          <a:p>
            <a:endParaRPr lang="en-US" dirty="0"/>
          </a:p>
          <a:p>
            <a:r>
              <a:rPr lang="en-GB" b="1" dirty="0"/>
              <a:t>Authoritarian Leadership Style: </a:t>
            </a:r>
            <a:r>
              <a:rPr lang="en-GB" dirty="0"/>
              <a:t>Authoritarian leaders emphasise that they are in charge, exerting influence and control over group members *[</a:t>
            </a:r>
            <a:r>
              <a:rPr lang="en-GB" i="1" dirty="0"/>
              <a:t>similar to theory X</a:t>
            </a:r>
            <a:r>
              <a:rPr lang="en-GB" dirty="0"/>
              <a:t>] </a:t>
            </a:r>
            <a:r>
              <a:rPr lang="en-GB" i="1" dirty="0"/>
              <a:t>(Northouse, 2014).</a:t>
            </a:r>
            <a:r>
              <a:rPr lang="en-GB" b="1" dirty="0"/>
              <a:t> </a:t>
            </a:r>
          </a:p>
          <a:p>
            <a:endParaRPr lang="en-GB" dirty="0"/>
          </a:p>
          <a:p>
            <a:r>
              <a:rPr lang="en-GB" b="1" dirty="0"/>
              <a:t>	*</a:t>
            </a:r>
            <a:r>
              <a:rPr lang="en-GB" sz="1100" b="1" i="1" dirty="0"/>
              <a:t>Theory X: </a:t>
            </a:r>
            <a:r>
              <a:rPr lang="en-GB" sz="1100" i="1" dirty="0"/>
              <a:t>A theory created by Douglas McGregor in which leaders assume that people dislike work, that they need to be directed and controlled and that they want security not responsibility</a:t>
            </a:r>
            <a:endParaRPr lang="en-GB" sz="1100" dirty="0"/>
          </a:p>
          <a:p>
            <a:r>
              <a:rPr lang="en-GB" i="1" dirty="0"/>
              <a:t>It was stated by Rickards &amp; Clark (2006), theory X ignores the considerations of whether the process is ethically sound in addressing the moral well-being and development of the followers </a:t>
            </a:r>
            <a:r>
              <a:rPr lang="en-GB" dirty="0"/>
              <a:t>(</a:t>
            </a:r>
            <a:r>
              <a:rPr lang="en-GB" i="1" dirty="0"/>
              <a:t>Rickards &amp; Clark, 2006</a:t>
            </a:r>
            <a:r>
              <a:rPr lang="en-GB" dirty="0"/>
              <a:t>)</a:t>
            </a:r>
          </a:p>
          <a:p>
            <a:endParaRPr lang="en-GB" dirty="0"/>
          </a:p>
          <a:p>
            <a:r>
              <a:rPr lang="en-GB" b="1" dirty="0"/>
              <a:t>Coercive (power): </a:t>
            </a:r>
            <a:r>
              <a:rPr lang="en-GB" dirty="0"/>
              <a:t>To coerce means to influence other to do something against their will and may include manipulating penalties and rewards in their work environment </a:t>
            </a:r>
            <a:r>
              <a:rPr lang="en-GB" i="1" dirty="0"/>
              <a:t>(Northouse, 2016).</a:t>
            </a:r>
          </a:p>
          <a:p>
            <a:endParaRPr lang="en-GB" dirty="0"/>
          </a:p>
          <a:p>
            <a:r>
              <a:rPr lang="en-GB" dirty="0"/>
              <a:t>Interestingly, Northouse (2016) states that those who use coercion are interested in their own goals and not</a:t>
            </a:r>
            <a:r>
              <a:rPr lang="en-GB" baseline="0" dirty="0"/>
              <a:t> often</a:t>
            </a:r>
            <a:r>
              <a:rPr lang="en-GB" dirty="0"/>
              <a:t> are interested in the wants and needs of followers. </a:t>
            </a:r>
          </a:p>
          <a:p>
            <a:endParaRPr lang="en-GB" dirty="0"/>
          </a:p>
          <a:p>
            <a:r>
              <a:rPr lang="en-GB" b="1" dirty="0"/>
              <a:t>However, </a:t>
            </a:r>
            <a:r>
              <a:rPr lang="en-GB" dirty="0"/>
              <a:t>it has been reported that a coercive style can be used, such as during a turnaround or when a hostile takeover is looming  </a:t>
            </a:r>
            <a:r>
              <a:rPr lang="en-GB" i="1" dirty="0"/>
              <a:t>(Harvard Business school, 2000).</a:t>
            </a:r>
          </a:p>
          <a:p>
            <a:endParaRPr lang="en-GB" dirty="0"/>
          </a:p>
          <a:p>
            <a:r>
              <a:rPr lang="en-GB" i="1" dirty="0"/>
              <a:t>“If a leader relies solely on this style or continues to use it once the emergency passes, the long term impact of his/her insensitivity to the morale and feelings of those he/she leads will be disastrous</a:t>
            </a:r>
            <a:r>
              <a:rPr lang="en-GB" i="1" baseline="0" dirty="0"/>
              <a:t>/destructive</a:t>
            </a:r>
            <a:r>
              <a:rPr lang="en-GB" i="1" dirty="0"/>
              <a:t> “</a:t>
            </a:r>
            <a:endParaRPr lang="en-GB" dirty="0"/>
          </a:p>
          <a:p>
            <a:endParaRPr lang="en-GB" dirty="0"/>
          </a:p>
          <a:p>
            <a:r>
              <a:rPr lang="en-GB" b="1" dirty="0"/>
              <a:t>Matthew Syed </a:t>
            </a:r>
            <a:r>
              <a:rPr lang="mr-IN" b="1" dirty="0"/>
              <a:t>–</a:t>
            </a:r>
            <a:r>
              <a:rPr lang="en-GB" b="1" dirty="0"/>
              <a:t> Coaches must be tough:</a:t>
            </a:r>
            <a:r>
              <a:rPr lang="en-GB" dirty="0"/>
              <a:t> Coaches must be tough for athletes to reach their potential (The Times, 2017) – Matthew Syed points out the days of amateurish behaviour, draws on his own experience of the 92 games in Barcelona, where athletes were spending their days sun bathing, playing ten pin bowling, coaches would spend their days eating well in the catering halls and drinking heartily in the city centre. </a:t>
            </a:r>
          </a:p>
          <a:p>
            <a:endParaRPr lang="en-GB" dirty="0"/>
          </a:p>
          <a:p>
            <a:r>
              <a:rPr lang="en-GB" dirty="0"/>
              <a:t>Britain has developed a high performance programme/system to be proud of, countries outside of Britain look on with interest and desire to emulate the successes of Team GB. </a:t>
            </a:r>
          </a:p>
          <a:p>
            <a:endParaRPr lang="en-GB" dirty="0"/>
          </a:p>
          <a:p>
            <a:r>
              <a:rPr lang="en-GB" sz="1200" b="1" kern="1200" dirty="0">
                <a:solidFill>
                  <a:schemeClr val="tx1"/>
                </a:solidFill>
                <a:effectLst/>
                <a:latin typeface="+mn-lt"/>
                <a:ea typeface="+mn-ea"/>
                <a:cs typeface="+mn-cs"/>
              </a:rPr>
              <a:t>Volunteer base/grassroots issue in RFU</a:t>
            </a:r>
          </a:p>
          <a:p>
            <a:r>
              <a:rPr lang="en-GB" sz="1200" kern="1200" dirty="0">
                <a:solidFill>
                  <a:schemeClr val="tx1"/>
                </a:solidFill>
                <a:effectLst/>
                <a:latin typeface="+mn-lt"/>
                <a:ea typeface="+mn-ea"/>
                <a:cs typeface="+mn-cs"/>
              </a:rPr>
              <a:t>Key points:</a:t>
            </a:r>
          </a:p>
          <a:p>
            <a:r>
              <a:rPr lang="en-GB" sz="1200" kern="1200" dirty="0">
                <a:solidFill>
                  <a:schemeClr val="tx1"/>
                </a:solidFill>
                <a:effectLst/>
                <a:latin typeface="+mn-lt"/>
                <a:ea typeface="+mn-ea"/>
                <a:cs typeface="+mn-cs"/>
              </a:rPr>
              <a:t>Dispersed leadership style</a:t>
            </a:r>
          </a:p>
          <a:p>
            <a:r>
              <a:rPr lang="en-GB" sz="1200" kern="1200" dirty="0">
                <a:solidFill>
                  <a:schemeClr val="tx1"/>
                </a:solidFill>
                <a:effectLst/>
                <a:latin typeface="+mn-lt"/>
                <a:ea typeface="+mn-ea"/>
                <a:cs typeface="+mn-cs"/>
              </a:rPr>
              <a:t>Lack of commitment</a:t>
            </a:r>
          </a:p>
          <a:p>
            <a:r>
              <a:rPr lang="en-GB" sz="1200" kern="1200" dirty="0">
                <a:solidFill>
                  <a:schemeClr val="tx1"/>
                </a:solidFill>
                <a:effectLst/>
                <a:latin typeface="+mn-lt"/>
                <a:ea typeface="+mn-ea"/>
                <a:cs typeface="+mn-cs"/>
              </a:rPr>
              <a:t>Competition with other activities and interests</a:t>
            </a:r>
          </a:p>
          <a:p>
            <a:r>
              <a:rPr lang="en-GB" sz="1200" kern="1200" dirty="0">
                <a:solidFill>
                  <a:schemeClr val="tx1"/>
                </a:solidFill>
                <a:effectLst/>
                <a:latin typeface="+mn-lt"/>
                <a:ea typeface="+mn-ea"/>
                <a:cs typeface="+mn-cs"/>
              </a:rPr>
              <a:t>Comparison of WRU/RFU techniques to encourage volunteers and grassroots development.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Reference document:</a:t>
            </a:r>
          </a:p>
          <a:p>
            <a:r>
              <a:rPr lang="en-GB" sz="1200" u="sng" kern="1200" dirty="0">
                <a:solidFill>
                  <a:schemeClr val="tx1"/>
                </a:solidFill>
                <a:effectLst/>
                <a:latin typeface="+mn-lt"/>
                <a:ea typeface="+mn-ea"/>
                <a:cs typeface="+mn-cs"/>
                <a:hlinkClick r:id="rId3"/>
              </a:rPr>
              <a:t>http://www.englandrugby.com/mm/Document/Governance/ClubSupport/01/30/36/93/cbg_Neutral.pdf</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Grants on offer to help club facilities:</a:t>
            </a:r>
          </a:p>
          <a:p>
            <a:r>
              <a:rPr lang="en-GB" sz="1200" kern="1200" dirty="0">
                <a:solidFill>
                  <a:schemeClr val="tx1"/>
                </a:solidFill>
                <a:effectLst/>
                <a:latin typeface="+mn-lt"/>
                <a:ea typeface="+mn-ea"/>
                <a:cs typeface="+mn-cs"/>
              </a:rPr>
              <a:t>The Helping Hand Grant awards between £500 to £1,500 for capital improvements and must be matched £ for £ by the club. </a:t>
            </a:r>
          </a:p>
          <a:p>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Groundmatch</a:t>
            </a:r>
            <a:r>
              <a:rPr lang="en-GB" sz="1200" kern="1200" dirty="0">
                <a:solidFill>
                  <a:schemeClr val="tx1"/>
                </a:solidFill>
                <a:effectLst/>
                <a:latin typeface="+mn-lt"/>
                <a:ea typeface="+mn-ea"/>
                <a:cs typeface="+mn-cs"/>
              </a:rPr>
              <a:t> Grant is for bigger projects and makes £1,500 to £5,000 available, again matched by your club’s own contribution, which can be from club funds, sponsors or other external grants.</a:t>
            </a:r>
          </a:p>
          <a:p>
            <a:r>
              <a:rPr lang="en-GB" sz="1200" kern="1200" dirty="0">
                <a:solidFill>
                  <a:schemeClr val="tx1"/>
                </a:solidFill>
                <a:effectLst/>
                <a:latin typeface="+mn-lt"/>
                <a:ea typeface="+mn-ea"/>
                <a:cs typeface="+mn-cs"/>
              </a:rPr>
              <a:t>Interest free loans: RFU voting member clubs playing at Level 4 and below can apply for an interest free loan of between £5,000 and £100,000, repayable over a period of up to 15 years, to make improvements to facilities supporting the retention and recruitment of players. </a:t>
            </a:r>
          </a:p>
          <a:p>
            <a:r>
              <a:rPr lang="en-GB" sz="1200" kern="1200" dirty="0">
                <a:solidFill>
                  <a:schemeClr val="tx1"/>
                </a:solidFill>
                <a:effectLst/>
                <a:latin typeface="+mn-lt"/>
                <a:ea typeface="+mn-ea"/>
                <a:cs typeface="+mn-cs"/>
              </a:rPr>
              <a:t>Commercial partners also work with RFU to support grassroots clubs.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 workforce of no less than 120,000 is involved in rugby in England, with well over 90% of rugby’s total workforce made up of volunteers, bringing a contribution of some £30 million every year.  This could be worth approaching £20k to an average rugby club.</a:t>
            </a:r>
          </a:p>
          <a:p>
            <a:r>
              <a:rPr lang="en-GB" sz="1200" kern="1200" dirty="0">
                <a:solidFill>
                  <a:schemeClr val="tx1"/>
                </a:solidFill>
                <a:effectLst/>
                <a:latin typeface="+mn-lt"/>
                <a:ea typeface="+mn-ea"/>
                <a:cs typeface="+mn-cs"/>
              </a:rPr>
              <a:t>RFU hold volunteer workshops to put volunteers together with clubs in need. </a:t>
            </a:r>
          </a:p>
          <a:p>
            <a:r>
              <a:rPr lang="en-GB" sz="1200" kern="1200" dirty="0">
                <a:solidFill>
                  <a:schemeClr val="tx1"/>
                </a:solidFill>
                <a:effectLst/>
                <a:latin typeface="+mn-lt"/>
                <a:ea typeface="+mn-ea"/>
                <a:cs typeface="+mn-cs"/>
              </a:rPr>
              <a:t>The RFU Leadership Academy gives new or aspiring rugby leaders a solid foundation for their development. Units cover a variety of topics from leadership styles to planning change. The Academy facilitates networking opportunities to allow participants to share experiences and solutions on similar issues, under the guidance of a mentor. On completion of the Academy candidates become part of the alumni with further development opportunities offered.</a:t>
            </a:r>
          </a:p>
          <a:p>
            <a:r>
              <a:rPr lang="en-GB" sz="1200" kern="1200" dirty="0" err="1">
                <a:solidFill>
                  <a:schemeClr val="tx1"/>
                </a:solidFill>
                <a:effectLst/>
                <a:latin typeface="+mn-lt"/>
                <a:ea typeface="+mn-ea"/>
                <a:cs typeface="+mn-cs"/>
              </a:rPr>
              <a:t>Mangement</a:t>
            </a:r>
            <a:r>
              <a:rPr lang="en-GB" sz="1200" kern="1200" dirty="0">
                <a:solidFill>
                  <a:schemeClr val="tx1"/>
                </a:solidFill>
                <a:effectLst/>
                <a:latin typeface="+mn-lt"/>
                <a:ea typeface="+mn-ea"/>
                <a:cs typeface="+mn-cs"/>
              </a:rPr>
              <a:t> styles needed would be to complete required regulations using a primarily voluntary based workforce. Clubs offer incentives – and leaders have to manage expectation and workload whilst still completing necessary tasks. </a:t>
            </a:r>
          </a:p>
          <a:p>
            <a:r>
              <a:rPr lang="en-GB" sz="1200" u="sng" kern="1200" dirty="0">
                <a:solidFill>
                  <a:schemeClr val="tx1"/>
                </a:solidFill>
                <a:effectLst/>
                <a:latin typeface="+mn-lt"/>
                <a:ea typeface="+mn-ea"/>
                <a:cs typeface="+mn-cs"/>
                <a:hlinkClick r:id="rId4"/>
              </a:rPr>
              <a:t>http://www.wru.co.uk/eng/development/club/volunteering.php</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WRU volunteer support</a:t>
            </a:r>
          </a:p>
          <a:p>
            <a:r>
              <a:rPr lang="en-GB" sz="1200" kern="1200" dirty="0">
                <a:solidFill>
                  <a:schemeClr val="tx1"/>
                </a:solidFill>
                <a:effectLst/>
                <a:latin typeface="+mn-lt"/>
                <a:ea typeface="+mn-ea"/>
                <a:cs typeface="+mn-cs"/>
              </a:rPr>
              <a:t>Give to gain principles</a:t>
            </a:r>
          </a:p>
          <a:p>
            <a:r>
              <a:rPr lang="en-GB" sz="1200" kern="1200" dirty="0">
                <a:solidFill>
                  <a:schemeClr val="tx1"/>
                </a:solidFill>
                <a:effectLst/>
                <a:latin typeface="+mn-lt"/>
                <a:ea typeface="+mn-ea"/>
                <a:cs typeface="+mn-cs"/>
              </a:rPr>
              <a:t>Volunteers know what is expected of them with clear role descriptions of time commitments or induction periods.</a:t>
            </a:r>
          </a:p>
          <a:p>
            <a:r>
              <a:rPr lang="en-GB" sz="1200" kern="1200" dirty="0">
                <a:solidFill>
                  <a:schemeClr val="tx1"/>
                </a:solidFill>
                <a:effectLst/>
                <a:latin typeface="+mn-lt"/>
                <a:ea typeface="+mn-ea"/>
                <a:cs typeface="+mn-cs"/>
              </a:rPr>
              <a:t>Volunteers are valued, developed and supported, education, workshops or recognition awards</a:t>
            </a:r>
          </a:p>
          <a:p>
            <a:r>
              <a:rPr lang="en-GB" sz="1200" kern="1200" dirty="0">
                <a:solidFill>
                  <a:schemeClr val="tx1"/>
                </a:solidFill>
                <a:effectLst/>
                <a:latin typeface="+mn-lt"/>
                <a:ea typeface="+mn-ea"/>
                <a:cs typeface="+mn-cs"/>
              </a:rPr>
              <a:t>The mutual benefits are clear to everyone: improved health, employability and confidence. </a:t>
            </a:r>
          </a:p>
          <a:p>
            <a:r>
              <a:rPr lang="en-GB" sz="1200" kern="1200" dirty="0">
                <a:solidFill>
                  <a:schemeClr val="tx1"/>
                </a:solidFill>
                <a:effectLst/>
                <a:latin typeface="+mn-lt"/>
                <a:ea typeface="+mn-ea"/>
                <a:cs typeface="+mn-cs"/>
              </a:rPr>
              <a:t>Difficulty leading volunteers can be lack of commitment and engagement with the sport or club. Volunteers need to see clear roles and responsibilities and visible success and development to continue engagement. Volunteers need to feel valued. </a:t>
            </a:r>
          </a:p>
          <a:p>
            <a:r>
              <a:rPr lang="en-GB" sz="1200" kern="1200" dirty="0">
                <a:solidFill>
                  <a:schemeClr val="tx1"/>
                </a:solidFill>
                <a:effectLst/>
                <a:latin typeface="+mn-lt"/>
                <a:ea typeface="+mn-ea"/>
                <a:cs typeface="+mn-cs"/>
              </a:rPr>
              <a:t>http://spiritofrugby.co.uk/wp-content/uploads/2016/10/SOR-Core-Volunteer.pdf</a:t>
            </a:r>
          </a:p>
          <a:p>
            <a:endParaRPr lang="en-GB" dirty="0"/>
          </a:p>
          <a:p>
            <a:endParaRPr lang="en-GB" dirty="0"/>
          </a:p>
        </p:txBody>
      </p:sp>
      <p:sp>
        <p:nvSpPr>
          <p:cNvPr id="4" name="Slide Number Placeholder 3"/>
          <p:cNvSpPr>
            <a:spLocks noGrp="1"/>
          </p:cNvSpPr>
          <p:nvPr>
            <p:ph type="sldNum" sz="quarter" idx="10"/>
          </p:nvPr>
        </p:nvSpPr>
        <p:spPr/>
        <p:txBody>
          <a:bodyPr/>
          <a:lstStyle/>
          <a:p>
            <a:fld id="{6A179BB7-A68E-CF4C-8007-CD22B46E55FF}" type="slidenum">
              <a:rPr lang="en-US" smtClean="0"/>
              <a:pPr/>
              <a:t>23</a:t>
            </a:fld>
            <a:endParaRPr lang="en-US"/>
          </a:p>
        </p:txBody>
      </p:sp>
    </p:spTree>
    <p:extLst>
      <p:ext uri="{BB962C8B-B14F-4D97-AF65-F5344CB8AC3E}">
        <p14:creationId xmlns:p14="http://schemas.microsoft.com/office/powerpoint/2010/main" val="2196730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48925">
              <a:defRPr/>
            </a:pPr>
            <a:r>
              <a:rPr lang="en-GB" dirty="0">
                <a:latin typeface="Mongolian Baiti"/>
                <a:cs typeface="Mongolian Baiti"/>
              </a:rPr>
              <a:t>The Duty of Care review outlines a number of themes, theme 3, representation of the participants voice ………………..Theme 6, mental welfare, mental health training for coaches and physical activity professionals.  </a:t>
            </a:r>
          </a:p>
          <a:p>
            <a:endParaRPr lang="en-GB" dirty="0"/>
          </a:p>
          <a:p>
            <a:r>
              <a:rPr lang="en-GB" dirty="0">
                <a:latin typeface="Mongolian Baiti"/>
                <a:cs typeface="Mongolian Baiti"/>
              </a:rPr>
              <a:t>organisations should pay more attention to the performance leadership and management of their Olympic programs </a:t>
            </a:r>
            <a:r>
              <a:rPr lang="en-GB" i="1" dirty="0">
                <a:latin typeface="Mongolian Baiti"/>
                <a:cs typeface="Mongolian Baiti"/>
              </a:rPr>
              <a:t>(Fletcher &amp; Wagstaff, 2009)</a:t>
            </a:r>
          </a:p>
          <a:p>
            <a:endParaRPr lang="en-GB" dirty="0">
              <a:latin typeface="Mongolian Baiti"/>
              <a:cs typeface="Mongolian Baiti"/>
            </a:endParaRPr>
          </a:p>
          <a:p>
            <a:r>
              <a:rPr lang="en-GB" dirty="0">
                <a:latin typeface="Mongolian Baiti"/>
                <a:cs typeface="Mongolian Baiti"/>
              </a:rPr>
              <a:t>NPD should attempt to develop their knowledge and competencies across all of these domains [</a:t>
            </a:r>
            <a:r>
              <a:rPr lang="en-GB" i="1" dirty="0">
                <a:latin typeface="Mongolian Baiti"/>
                <a:cs typeface="Mongolian Baiti"/>
              </a:rPr>
              <a:t>the development of vision, the management of operations, the leadership of people, and creating a culture …. </a:t>
            </a:r>
            <a:r>
              <a:rPr lang="en-GB" dirty="0">
                <a:latin typeface="Mongolian Baiti"/>
                <a:cs typeface="Mongolian Baiti"/>
              </a:rPr>
              <a:t>] of practice</a:t>
            </a:r>
            <a:r>
              <a:rPr lang="en-GB" i="1" dirty="0">
                <a:latin typeface="Mongolian Baiti"/>
                <a:cs typeface="Mongolian Baiti"/>
              </a:rPr>
              <a:t> (Fletcher &amp; Arnold, 2011). </a:t>
            </a:r>
          </a:p>
          <a:p>
            <a:endParaRPr lang="en-GB" dirty="0"/>
          </a:p>
          <a:p>
            <a:r>
              <a:rPr lang="en-GB" b="1" dirty="0">
                <a:latin typeface="Mongolian Baiti"/>
                <a:cs typeface="Mongolian Baiti"/>
              </a:rPr>
              <a:t>Leadership that gets Results</a:t>
            </a:r>
            <a:r>
              <a:rPr lang="en-GB" i="1" dirty="0">
                <a:latin typeface="Mongolian Baiti"/>
                <a:cs typeface="Mongolian Baiti"/>
              </a:rPr>
              <a:t> - </a:t>
            </a:r>
            <a:r>
              <a:rPr lang="en-GB" dirty="0">
                <a:latin typeface="Mongolian Baiti"/>
                <a:cs typeface="Mongolian Baiti"/>
              </a:rPr>
              <a:t>… most importantly, the research indicates that leaders with the best results use many leadership approaches, in different measures, depending on the situation – </a:t>
            </a:r>
            <a:endParaRPr lang="en-GB" dirty="0"/>
          </a:p>
          <a:p>
            <a:endParaRPr lang="en-GB" dirty="0"/>
          </a:p>
          <a:p>
            <a:pPr defTabSz="448925">
              <a:defRPr/>
            </a:pPr>
            <a:r>
              <a:rPr lang="en-GB" baseline="0" dirty="0"/>
              <a:t>Notes: Practical Challenge: Unethical/un-sustainable leadership </a:t>
            </a:r>
          </a:p>
          <a:p>
            <a:pPr defTabSz="448925">
              <a:defRPr/>
            </a:pPr>
            <a:endParaRPr lang="en-US" dirty="0"/>
          </a:p>
          <a:p>
            <a:r>
              <a:rPr lang="en-GB" dirty="0">
                <a:latin typeface="Mongolian Baiti"/>
                <a:cs typeface="Mongolian Baiti"/>
              </a:rPr>
              <a:t>We have seen stories from Matthew Syed regarding the amateurism of the 92 games in Barcelona (Pre-Lottery funding) and we can, as sport managers can see that something at to change, a change in culture, a change in our approach, more elite training environment, but has the pendulum swung too far, is out focus on ‘winning at all costs’ taking the welfare and to point, the enjoyment out of competing at the highest level. </a:t>
            </a:r>
          </a:p>
          <a:p>
            <a:r>
              <a:rPr lang="en-GB" dirty="0">
                <a:latin typeface="Mongolian Baiti"/>
                <a:cs typeface="Mongolian Baiti"/>
              </a:rPr>
              <a:t>Are we seeing coaches apply such high pressured, and what seems to be a culture of fear to ensure success, and therefore funding, job security…</a:t>
            </a:r>
          </a:p>
          <a:p>
            <a:endParaRPr lang="en-US" dirty="0"/>
          </a:p>
        </p:txBody>
      </p:sp>
      <p:sp>
        <p:nvSpPr>
          <p:cNvPr id="4" name="Slide Number Placeholder 3"/>
          <p:cNvSpPr>
            <a:spLocks noGrp="1"/>
          </p:cNvSpPr>
          <p:nvPr>
            <p:ph type="sldNum" sz="quarter" idx="10"/>
          </p:nvPr>
        </p:nvSpPr>
        <p:spPr/>
        <p:txBody>
          <a:bodyPr/>
          <a:lstStyle/>
          <a:p>
            <a:fld id="{6A179BB7-A68E-CF4C-8007-CD22B46E55FF}" type="slidenum">
              <a:rPr lang="en-US" smtClean="0"/>
              <a:pPr/>
              <a:t>24</a:t>
            </a:fld>
            <a:endParaRPr lang="en-US"/>
          </a:p>
        </p:txBody>
      </p:sp>
    </p:spTree>
    <p:extLst>
      <p:ext uri="{BB962C8B-B14F-4D97-AF65-F5344CB8AC3E}">
        <p14:creationId xmlns:p14="http://schemas.microsoft.com/office/powerpoint/2010/main" val="11910351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a:t>
            </a:r>
          </a:p>
        </p:txBody>
      </p:sp>
      <p:sp>
        <p:nvSpPr>
          <p:cNvPr id="4" name="Slide Number Placeholder 3"/>
          <p:cNvSpPr>
            <a:spLocks noGrp="1"/>
          </p:cNvSpPr>
          <p:nvPr>
            <p:ph type="sldNum" sz="quarter" idx="5"/>
          </p:nvPr>
        </p:nvSpPr>
        <p:spPr/>
        <p:txBody>
          <a:bodyPr/>
          <a:lstStyle/>
          <a:p>
            <a:fld id="{809D5DD6-FADD-4FAF-ADDB-47078C778440}" type="slidenum">
              <a:rPr lang="en-GB" smtClean="0"/>
              <a:t>39</a:t>
            </a:fld>
            <a:endParaRPr lang="en-GB"/>
          </a:p>
        </p:txBody>
      </p:sp>
    </p:spTree>
    <p:extLst>
      <p:ext uri="{BB962C8B-B14F-4D97-AF65-F5344CB8AC3E}">
        <p14:creationId xmlns:p14="http://schemas.microsoft.com/office/powerpoint/2010/main" val="2563032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80413-A920-4EEB-BB98-783B75DC35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625418-EB20-4252-B312-19ECC70DB9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915359-F8C3-48E1-9244-C0D491BF992A}"/>
              </a:ext>
            </a:extLst>
          </p:cNvPr>
          <p:cNvSpPr>
            <a:spLocks noGrp="1"/>
          </p:cNvSpPr>
          <p:nvPr>
            <p:ph type="dt" sz="half" idx="10"/>
          </p:nvPr>
        </p:nvSpPr>
        <p:spPr/>
        <p:txBody>
          <a:bodyPr/>
          <a:lstStyle/>
          <a:p>
            <a:fld id="{99709F68-2BB1-4019-9855-7279FB0756F9}" type="datetimeFigureOut">
              <a:rPr lang="en-GB" smtClean="0"/>
              <a:t>23/03/2020</a:t>
            </a:fld>
            <a:endParaRPr lang="en-GB"/>
          </a:p>
        </p:txBody>
      </p:sp>
      <p:sp>
        <p:nvSpPr>
          <p:cNvPr id="5" name="Footer Placeholder 4">
            <a:extLst>
              <a:ext uri="{FF2B5EF4-FFF2-40B4-BE49-F238E27FC236}">
                <a16:creationId xmlns:a16="http://schemas.microsoft.com/office/drawing/2014/main" id="{CF74358D-561E-46BA-ADD7-050B101A7A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F01358-1EA6-4CC2-8121-99B4DABB7735}"/>
              </a:ext>
            </a:extLst>
          </p:cNvPr>
          <p:cNvSpPr>
            <a:spLocks noGrp="1"/>
          </p:cNvSpPr>
          <p:nvPr>
            <p:ph type="sldNum" sz="quarter" idx="12"/>
          </p:nvPr>
        </p:nvSpPr>
        <p:spPr/>
        <p:txBody>
          <a:bodyPr/>
          <a:lstStyle/>
          <a:p>
            <a:fld id="{F5C5A7E0-8F12-4D9B-AB0A-08041066F999}" type="slidenum">
              <a:rPr lang="en-GB" smtClean="0"/>
              <a:t>‹#›</a:t>
            </a:fld>
            <a:endParaRPr lang="en-GB"/>
          </a:p>
        </p:txBody>
      </p:sp>
    </p:spTree>
    <p:extLst>
      <p:ext uri="{BB962C8B-B14F-4D97-AF65-F5344CB8AC3E}">
        <p14:creationId xmlns:p14="http://schemas.microsoft.com/office/powerpoint/2010/main" val="4278981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025EC-EE0F-474C-8AD0-6DE993149A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0BBCE9-AB79-452B-8ED5-4078EDCA72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B491CA-105C-4894-B239-2C2B62B2C046}"/>
              </a:ext>
            </a:extLst>
          </p:cNvPr>
          <p:cNvSpPr>
            <a:spLocks noGrp="1"/>
          </p:cNvSpPr>
          <p:nvPr>
            <p:ph type="dt" sz="half" idx="10"/>
          </p:nvPr>
        </p:nvSpPr>
        <p:spPr/>
        <p:txBody>
          <a:bodyPr/>
          <a:lstStyle/>
          <a:p>
            <a:fld id="{99709F68-2BB1-4019-9855-7279FB0756F9}" type="datetimeFigureOut">
              <a:rPr lang="en-GB" smtClean="0"/>
              <a:t>23/03/2020</a:t>
            </a:fld>
            <a:endParaRPr lang="en-GB"/>
          </a:p>
        </p:txBody>
      </p:sp>
      <p:sp>
        <p:nvSpPr>
          <p:cNvPr id="5" name="Footer Placeholder 4">
            <a:extLst>
              <a:ext uri="{FF2B5EF4-FFF2-40B4-BE49-F238E27FC236}">
                <a16:creationId xmlns:a16="http://schemas.microsoft.com/office/drawing/2014/main" id="{C93FD959-6236-44D6-97FD-CAAE65238A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545DD7-BF9F-403A-8022-CCF341320562}"/>
              </a:ext>
            </a:extLst>
          </p:cNvPr>
          <p:cNvSpPr>
            <a:spLocks noGrp="1"/>
          </p:cNvSpPr>
          <p:nvPr>
            <p:ph type="sldNum" sz="quarter" idx="12"/>
          </p:nvPr>
        </p:nvSpPr>
        <p:spPr/>
        <p:txBody>
          <a:bodyPr/>
          <a:lstStyle/>
          <a:p>
            <a:fld id="{F5C5A7E0-8F12-4D9B-AB0A-08041066F999}" type="slidenum">
              <a:rPr lang="en-GB" smtClean="0"/>
              <a:t>‹#›</a:t>
            </a:fld>
            <a:endParaRPr lang="en-GB"/>
          </a:p>
        </p:txBody>
      </p:sp>
    </p:spTree>
    <p:extLst>
      <p:ext uri="{BB962C8B-B14F-4D97-AF65-F5344CB8AC3E}">
        <p14:creationId xmlns:p14="http://schemas.microsoft.com/office/powerpoint/2010/main" val="1842460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55CCB-3366-4B0B-99BD-27B4BBB1FE2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F4B1887-3934-4D04-9B7B-569350B5A5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B76BE39-E13A-4456-A479-80982B12DDBA}"/>
              </a:ext>
            </a:extLst>
          </p:cNvPr>
          <p:cNvSpPr>
            <a:spLocks noGrp="1"/>
          </p:cNvSpPr>
          <p:nvPr>
            <p:ph type="dt" sz="half" idx="10"/>
          </p:nvPr>
        </p:nvSpPr>
        <p:spPr/>
        <p:txBody>
          <a:bodyPr/>
          <a:lstStyle/>
          <a:p>
            <a:fld id="{99709F68-2BB1-4019-9855-7279FB0756F9}" type="datetimeFigureOut">
              <a:rPr lang="en-GB" smtClean="0"/>
              <a:t>23/03/2020</a:t>
            </a:fld>
            <a:endParaRPr lang="en-GB"/>
          </a:p>
        </p:txBody>
      </p:sp>
      <p:sp>
        <p:nvSpPr>
          <p:cNvPr id="5" name="Footer Placeholder 4">
            <a:extLst>
              <a:ext uri="{FF2B5EF4-FFF2-40B4-BE49-F238E27FC236}">
                <a16:creationId xmlns:a16="http://schemas.microsoft.com/office/drawing/2014/main" id="{FDB9C82E-DA98-4630-AF41-F941E7F33A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C99994-9CCE-4CA9-84E3-44C896DB734B}"/>
              </a:ext>
            </a:extLst>
          </p:cNvPr>
          <p:cNvSpPr>
            <a:spLocks noGrp="1"/>
          </p:cNvSpPr>
          <p:nvPr>
            <p:ph type="sldNum" sz="quarter" idx="12"/>
          </p:nvPr>
        </p:nvSpPr>
        <p:spPr/>
        <p:txBody>
          <a:bodyPr/>
          <a:lstStyle/>
          <a:p>
            <a:fld id="{F5C5A7E0-8F12-4D9B-AB0A-08041066F999}" type="slidenum">
              <a:rPr lang="en-GB" smtClean="0"/>
              <a:t>‹#›</a:t>
            </a:fld>
            <a:endParaRPr lang="en-GB"/>
          </a:p>
        </p:txBody>
      </p:sp>
    </p:spTree>
    <p:extLst>
      <p:ext uri="{BB962C8B-B14F-4D97-AF65-F5344CB8AC3E}">
        <p14:creationId xmlns:p14="http://schemas.microsoft.com/office/powerpoint/2010/main" val="839396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49DE2-4B7F-4A01-83D0-C40E988277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3FBEBD-08CF-457A-A085-FD74E81CB71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EEE58D-7C73-4F41-B447-A55BB32498E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9518AE8-2258-4498-AC20-9B99CD6A435A}"/>
              </a:ext>
            </a:extLst>
          </p:cNvPr>
          <p:cNvSpPr>
            <a:spLocks noGrp="1"/>
          </p:cNvSpPr>
          <p:nvPr>
            <p:ph type="dt" sz="half" idx="10"/>
          </p:nvPr>
        </p:nvSpPr>
        <p:spPr/>
        <p:txBody>
          <a:bodyPr/>
          <a:lstStyle/>
          <a:p>
            <a:fld id="{99709F68-2BB1-4019-9855-7279FB0756F9}" type="datetimeFigureOut">
              <a:rPr lang="en-GB" smtClean="0"/>
              <a:t>23/03/2020</a:t>
            </a:fld>
            <a:endParaRPr lang="en-GB"/>
          </a:p>
        </p:txBody>
      </p:sp>
      <p:sp>
        <p:nvSpPr>
          <p:cNvPr id="6" name="Footer Placeholder 5">
            <a:extLst>
              <a:ext uri="{FF2B5EF4-FFF2-40B4-BE49-F238E27FC236}">
                <a16:creationId xmlns:a16="http://schemas.microsoft.com/office/drawing/2014/main" id="{F670A668-F83F-4436-83A4-5176D0FCCD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3F4968-8EC9-4E64-B08B-7D9256B791EF}"/>
              </a:ext>
            </a:extLst>
          </p:cNvPr>
          <p:cNvSpPr>
            <a:spLocks noGrp="1"/>
          </p:cNvSpPr>
          <p:nvPr>
            <p:ph type="sldNum" sz="quarter" idx="12"/>
          </p:nvPr>
        </p:nvSpPr>
        <p:spPr/>
        <p:txBody>
          <a:bodyPr/>
          <a:lstStyle/>
          <a:p>
            <a:fld id="{F5C5A7E0-8F12-4D9B-AB0A-08041066F999}" type="slidenum">
              <a:rPr lang="en-GB" smtClean="0"/>
              <a:t>‹#›</a:t>
            </a:fld>
            <a:endParaRPr lang="en-GB"/>
          </a:p>
        </p:txBody>
      </p:sp>
    </p:spTree>
    <p:extLst>
      <p:ext uri="{BB962C8B-B14F-4D97-AF65-F5344CB8AC3E}">
        <p14:creationId xmlns:p14="http://schemas.microsoft.com/office/powerpoint/2010/main" val="1778099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E5B51-903F-4C15-B134-9D643F5E958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581D72-3B9B-4960-BA4E-BBE5D56ED6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29C8C7-6916-4F23-B14B-33D2006072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8930DF7-2422-478A-B9E5-2CAFFB3688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C07418-986B-4857-A055-8A1F7DCBC8A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F92302D-6D10-4717-B376-6DA2A0A89ACE}"/>
              </a:ext>
            </a:extLst>
          </p:cNvPr>
          <p:cNvSpPr>
            <a:spLocks noGrp="1"/>
          </p:cNvSpPr>
          <p:nvPr>
            <p:ph type="dt" sz="half" idx="10"/>
          </p:nvPr>
        </p:nvSpPr>
        <p:spPr/>
        <p:txBody>
          <a:bodyPr/>
          <a:lstStyle/>
          <a:p>
            <a:fld id="{99709F68-2BB1-4019-9855-7279FB0756F9}" type="datetimeFigureOut">
              <a:rPr lang="en-GB" smtClean="0"/>
              <a:t>23/03/2020</a:t>
            </a:fld>
            <a:endParaRPr lang="en-GB"/>
          </a:p>
        </p:txBody>
      </p:sp>
      <p:sp>
        <p:nvSpPr>
          <p:cNvPr id="8" name="Footer Placeholder 7">
            <a:extLst>
              <a:ext uri="{FF2B5EF4-FFF2-40B4-BE49-F238E27FC236}">
                <a16:creationId xmlns:a16="http://schemas.microsoft.com/office/drawing/2014/main" id="{04E79BAD-E2B6-4F47-A1CA-BF6D8E17201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5329FD9-B4D6-4798-B4B9-AF71D7AF52CC}"/>
              </a:ext>
            </a:extLst>
          </p:cNvPr>
          <p:cNvSpPr>
            <a:spLocks noGrp="1"/>
          </p:cNvSpPr>
          <p:nvPr>
            <p:ph type="sldNum" sz="quarter" idx="12"/>
          </p:nvPr>
        </p:nvSpPr>
        <p:spPr/>
        <p:txBody>
          <a:bodyPr/>
          <a:lstStyle/>
          <a:p>
            <a:fld id="{F5C5A7E0-8F12-4D9B-AB0A-08041066F999}" type="slidenum">
              <a:rPr lang="en-GB" smtClean="0"/>
              <a:t>‹#›</a:t>
            </a:fld>
            <a:endParaRPr lang="en-GB"/>
          </a:p>
        </p:txBody>
      </p:sp>
    </p:spTree>
    <p:extLst>
      <p:ext uri="{BB962C8B-B14F-4D97-AF65-F5344CB8AC3E}">
        <p14:creationId xmlns:p14="http://schemas.microsoft.com/office/powerpoint/2010/main" val="1605273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02950-8BF7-4369-9BD1-16ECCC442B9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2E49E5D-D29F-4E4B-9F81-92260969EB2B}"/>
              </a:ext>
            </a:extLst>
          </p:cNvPr>
          <p:cNvSpPr>
            <a:spLocks noGrp="1"/>
          </p:cNvSpPr>
          <p:nvPr>
            <p:ph type="dt" sz="half" idx="10"/>
          </p:nvPr>
        </p:nvSpPr>
        <p:spPr/>
        <p:txBody>
          <a:bodyPr/>
          <a:lstStyle/>
          <a:p>
            <a:fld id="{99709F68-2BB1-4019-9855-7279FB0756F9}" type="datetimeFigureOut">
              <a:rPr lang="en-GB" smtClean="0"/>
              <a:t>23/03/2020</a:t>
            </a:fld>
            <a:endParaRPr lang="en-GB"/>
          </a:p>
        </p:txBody>
      </p:sp>
      <p:sp>
        <p:nvSpPr>
          <p:cNvPr id="4" name="Footer Placeholder 3">
            <a:extLst>
              <a:ext uri="{FF2B5EF4-FFF2-40B4-BE49-F238E27FC236}">
                <a16:creationId xmlns:a16="http://schemas.microsoft.com/office/drawing/2014/main" id="{F0D20CBC-26D6-4CD0-A910-4C4DB346A5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7FAA6C-B856-443D-A2E9-E359C21D0ED5}"/>
              </a:ext>
            </a:extLst>
          </p:cNvPr>
          <p:cNvSpPr>
            <a:spLocks noGrp="1"/>
          </p:cNvSpPr>
          <p:nvPr>
            <p:ph type="sldNum" sz="quarter" idx="12"/>
          </p:nvPr>
        </p:nvSpPr>
        <p:spPr/>
        <p:txBody>
          <a:bodyPr/>
          <a:lstStyle/>
          <a:p>
            <a:fld id="{F5C5A7E0-8F12-4D9B-AB0A-08041066F999}" type="slidenum">
              <a:rPr lang="en-GB" smtClean="0"/>
              <a:t>‹#›</a:t>
            </a:fld>
            <a:endParaRPr lang="en-GB"/>
          </a:p>
        </p:txBody>
      </p:sp>
    </p:spTree>
    <p:extLst>
      <p:ext uri="{BB962C8B-B14F-4D97-AF65-F5344CB8AC3E}">
        <p14:creationId xmlns:p14="http://schemas.microsoft.com/office/powerpoint/2010/main" val="1231807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E82E24-8430-4392-8369-AE4716A55445}"/>
              </a:ext>
            </a:extLst>
          </p:cNvPr>
          <p:cNvSpPr>
            <a:spLocks noGrp="1"/>
          </p:cNvSpPr>
          <p:nvPr>
            <p:ph type="dt" sz="half" idx="10"/>
          </p:nvPr>
        </p:nvSpPr>
        <p:spPr/>
        <p:txBody>
          <a:bodyPr/>
          <a:lstStyle/>
          <a:p>
            <a:fld id="{99709F68-2BB1-4019-9855-7279FB0756F9}" type="datetimeFigureOut">
              <a:rPr lang="en-GB" smtClean="0"/>
              <a:t>23/03/2020</a:t>
            </a:fld>
            <a:endParaRPr lang="en-GB"/>
          </a:p>
        </p:txBody>
      </p:sp>
      <p:sp>
        <p:nvSpPr>
          <p:cNvPr id="3" name="Footer Placeholder 2">
            <a:extLst>
              <a:ext uri="{FF2B5EF4-FFF2-40B4-BE49-F238E27FC236}">
                <a16:creationId xmlns:a16="http://schemas.microsoft.com/office/drawing/2014/main" id="{F6588798-9F63-4DCF-ADE1-B5421461AF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6B31496-4BD0-4041-8196-7B84E2263637}"/>
              </a:ext>
            </a:extLst>
          </p:cNvPr>
          <p:cNvSpPr>
            <a:spLocks noGrp="1"/>
          </p:cNvSpPr>
          <p:nvPr>
            <p:ph type="sldNum" sz="quarter" idx="12"/>
          </p:nvPr>
        </p:nvSpPr>
        <p:spPr/>
        <p:txBody>
          <a:bodyPr/>
          <a:lstStyle/>
          <a:p>
            <a:fld id="{F5C5A7E0-8F12-4D9B-AB0A-08041066F999}" type="slidenum">
              <a:rPr lang="en-GB" smtClean="0"/>
              <a:t>‹#›</a:t>
            </a:fld>
            <a:endParaRPr lang="en-GB"/>
          </a:p>
        </p:txBody>
      </p:sp>
    </p:spTree>
    <p:extLst>
      <p:ext uri="{BB962C8B-B14F-4D97-AF65-F5344CB8AC3E}">
        <p14:creationId xmlns:p14="http://schemas.microsoft.com/office/powerpoint/2010/main" val="24187113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43424-C097-4FF8-9F89-4059465BF1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83A746-EA28-4EA3-9DC8-3B7680E995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DB5C926-987F-4865-BF52-69F1025D38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F1749E-8407-4110-BBA9-06FAD0B2E11E}"/>
              </a:ext>
            </a:extLst>
          </p:cNvPr>
          <p:cNvSpPr>
            <a:spLocks noGrp="1"/>
          </p:cNvSpPr>
          <p:nvPr>
            <p:ph type="dt" sz="half" idx="10"/>
          </p:nvPr>
        </p:nvSpPr>
        <p:spPr/>
        <p:txBody>
          <a:bodyPr/>
          <a:lstStyle/>
          <a:p>
            <a:fld id="{99709F68-2BB1-4019-9855-7279FB0756F9}" type="datetimeFigureOut">
              <a:rPr lang="en-GB" smtClean="0"/>
              <a:t>23/03/2020</a:t>
            </a:fld>
            <a:endParaRPr lang="en-GB"/>
          </a:p>
        </p:txBody>
      </p:sp>
      <p:sp>
        <p:nvSpPr>
          <p:cNvPr id="6" name="Footer Placeholder 5">
            <a:extLst>
              <a:ext uri="{FF2B5EF4-FFF2-40B4-BE49-F238E27FC236}">
                <a16:creationId xmlns:a16="http://schemas.microsoft.com/office/drawing/2014/main" id="{35DC80CB-E213-491C-8FF9-D696CF624E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56E8AB-DB48-419E-85AD-73E658697396}"/>
              </a:ext>
            </a:extLst>
          </p:cNvPr>
          <p:cNvSpPr>
            <a:spLocks noGrp="1"/>
          </p:cNvSpPr>
          <p:nvPr>
            <p:ph type="sldNum" sz="quarter" idx="12"/>
          </p:nvPr>
        </p:nvSpPr>
        <p:spPr/>
        <p:txBody>
          <a:bodyPr/>
          <a:lstStyle/>
          <a:p>
            <a:fld id="{F5C5A7E0-8F12-4D9B-AB0A-08041066F999}" type="slidenum">
              <a:rPr lang="en-GB" smtClean="0"/>
              <a:t>‹#›</a:t>
            </a:fld>
            <a:endParaRPr lang="en-GB"/>
          </a:p>
        </p:txBody>
      </p:sp>
    </p:spTree>
    <p:extLst>
      <p:ext uri="{BB962C8B-B14F-4D97-AF65-F5344CB8AC3E}">
        <p14:creationId xmlns:p14="http://schemas.microsoft.com/office/powerpoint/2010/main" val="193762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D842F-52ED-4B3E-B47F-C6262D2B06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513F7B-88BE-4D6D-BEE4-8F3E8A03E4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7EFD8F0-0561-4E73-ACB6-F69F5F23B1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0F94F3-6AE2-486D-9766-D8E6D6FDBEF1}"/>
              </a:ext>
            </a:extLst>
          </p:cNvPr>
          <p:cNvSpPr>
            <a:spLocks noGrp="1"/>
          </p:cNvSpPr>
          <p:nvPr>
            <p:ph type="dt" sz="half" idx="10"/>
          </p:nvPr>
        </p:nvSpPr>
        <p:spPr/>
        <p:txBody>
          <a:bodyPr/>
          <a:lstStyle/>
          <a:p>
            <a:fld id="{99709F68-2BB1-4019-9855-7279FB0756F9}" type="datetimeFigureOut">
              <a:rPr lang="en-GB" smtClean="0"/>
              <a:t>23/03/2020</a:t>
            </a:fld>
            <a:endParaRPr lang="en-GB"/>
          </a:p>
        </p:txBody>
      </p:sp>
      <p:sp>
        <p:nvSpPr>
          <p:cNvPr id="6" name="Footer Placeholder 5">
            <a:extLst>
              <a:ext uri="{FF2B5EF4-FFF2-40B4-BE49-F238E27FC236}">
                <a16:creationId xmlns:a16="http://schemas.microsoft.com/office/drawing/2014/main" id="{77FC1A5A-8912-407E-BCBB-9D0D67B0B2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917EE2-2DA8-4E3D-B3EC-069B4F41D6CE}"/>
              </a:ext>
            </a:extLst>
          </p:cNvPr>
          <p:cNvSpPr>
            <a:spLocks noGrp="1"/>
          </p:cNvSpPr>
          <p:nvPr>
            <p:ph type="sldNum" sz="quarter" idx="12"/>
          </p:nvPr>
        </p:nvSpPr>
        <p:spPr/>
        <p:txBody>
          <a:bodyPr/>
          <a:lstStyle/>
          <a:p>
            <a:fld id="{F5C5A7E0-8F12-4D9B-AB0A-08041066F999}" type="slidenum">
              <a:rPr lang="en-GB" smtClean="0"/>
              <a:t>‹#›</a:t>
            </a:fld>
            <a:endParaRPr lang="en-GB"/>
          </a:p>
        </p:txBody>
      </p:sp>
    </p:spTree>
    <p:extLst>
      <p:ext uri="{BB962C8B-B14F-4D97-AF65-F5344CB8AC3E}">
        <p14:creationId xmlns:p14="http://schemas.microsoft.com/office/powerpoint/2010/main" val="2839076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6C201-F404-4A2E-9AF4-92DF7845CD6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15A884-1AFE-4E40-B536-B9675208A9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211FFC-3AC0-4BEA-B744-A9BC61B0A83E}"/>
              </a:ext>
            </a:extLst>
          </p:cNvPr>
          <p:cNvSpPr>
            <a:spLocks noGrp="1"/>
          </p:cNvSpPr>
          <p:nvPr>
            <p:ph type="dt" sz="half" idx="10"/>
          </p:nvPr>
        </p:nvSpPr>
        <p:spPr/>
        <p:txBody>
          <a:bodyPr/>
          <a:lstStyle/>
          <a:p>
            <a:fld id="{99709F68-2BB1-4019-9855-7279FB0756F9}" type="datetimeFigureOut">
              <a:rPr lang="en-GB" smtClean="0"/>
              <a:t>23/03/2020</a:t>
            </a:fld>
            <a:endParaRPr lang="en-GB"/>
          </a:p>
        </p:txBody>
      </p:sp>
      <p:sp>
        <p:nvSpPr>
          <p:cNvPr id="5" name="Footer Placeholder 4">
            <a:extLst>
              <a:ext uri="{FF2B5EF4-FFF2-40B4-BE49-F238E27FC236}">
                <a16:creationId xmlns:a16="http://schemas.microsoft.com/office/drawing/2014/main" id="{D0AF9B3A-30B0-4F47-9B52-F6371DE629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23DD66-1AD0-462D-B978-BD5F061C84EB}"/>
              </a:ext>
            </a:extLst>
          </p:cNvPr>
          <p:cNvSpPr>
            <a:spLocks noGrp="1"/>
          </p:cNvSpPr>
          <p:nvPr>
            <p:ph type="sldNum" sz="quarter" idx="12"/>
          </p:nvPr>
        </p:nvSpPr>
        <p:spPr/>
        <p:txBody>
          <a:bodyPr/>
          <a:lstStyle/>
          <a:p>
            <a:fld id="{F5C5A7E0-8F12-4D9B-AB0A-08041066F999}" type="slidenum">
              <a:rPr lang="en-GB" smtClean="0"/>
              <a:t>‹#›</a:t>
            </a:fld>
            <a:endParaRPr lang="en-GB"/>
          </a:p>
        </p:txBody>
      </p:sp>
    </p:spTree>
    <p:extLst>
      <p:ext uri="{BB962C8B-B14F-4D97-AF65-F5344CB8AC3E}">
        <p14:creationId xmlns:p14="http://schemas.microsoft.com/office/powerpoint/2010/main" val="3344609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FEE3D-9755-4950-AA4F-B5A1E95F150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906DDA-5AE5-4DF2-8319-BCEE0243E29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E912DC-62EE-4864-AF34-4EA5E27E1E7D}"/>
              </a:ext>
            </a:extLst>
          </p:cNvPr>
          <p:cNvSpPr>
            <a:spLocks noGrp="1"/>
          </p:cNvSpPr>
          <p:nvPr>
            <p:ph type="dt" sz="half" idx="10"/>
          </p:nvPr>
        </p:nvSpPr>
        <p:spPr/>
        <p:txBody>
          <a:bodyPr/>
          <a:lstStyle/>
          <a:p>
            <a:fld id="{99709F68-2BB1-4019-9855-7279FB0756F9}" type="datetimeFigureOut">
              <a:rPr lang="en-GB" smtClean="0"/>
              <a:t>23/03/2020</a:t>
            </a:fld>
            <a:endParaRPr lang="en-GB"/>
          </a:p>
        </p:txBody>
      </p:sp>
      <p:sp>
        <p:nvSpPr>
          <p:cNvPr id="5" name="Footer Placeholder 4">
            <a:extLst>
              <a:ext uri="{FF2B5EF4-FFF2-40B4-BE49-F238E27FC236}">
                <a16:creationId xmlns:a16="http://schemas.microsoft.com/office/drawing/2014/main" id="{CECBEE5B-5ADB-49A3-B4A3-7FD728EE5E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B4FE6B-751B-4EA2-89BE-C9E758D5D01D}"/>
              </a:ext>
            </a:extLst>
          </p:cNvPr>
          <p:cNvSpPr>
            <a:spLocks noGrp="1"/>
          </p:cNvSpPr>
          <p:nvPr>
            <p:ph type="sldNum" sz="quarter" idx="12"/>
          </p:nvPr>
        </p:nvSpPr>
        <p:spPr/>
        <p:txBody>
          <a:bodyPr/>
          <a:lstStyle/>
          <a:p>
            <a:fld id="{F5C5A7E0-8F12-4D9B-AB0A-08041066F999}" type="slidenum">
              <a:rPr lang="en-GB" smtClean="0"/>
              <a:t>‹#›</a:t>
            </a:fld>
            <a:endParaRPr lang="en-GB"/>
          </a:p>
        </p:txBody>
      </p:sp>
    </p:spTree>
    <p:extLst>
      <p:ext uri="{BB962C8B-B14F-4D97-AF65-F5344CB8AC3E}">
        <p14:creationId xmlns:p14="http://schemas.microsoft.com/office/powerpoint/2010/main" val="297057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BE1EE4-7B93-4DDB-9D1A-DC0CCA1E06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3AC131-250A-4D0C-B28C-6AA826591A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36064F-CFDA-4A14-820C-10C8BB4B97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709F68-2BB1-4019-9855-7279FB0756F9}" type="datetimeFigureOut">
              <a:rPr lang="en-GB" smtClean="0"/>
              <a:t>23/03/2020</a:t>
            </a:fld>
            <a:endParaRPr lang="en-GB"/>
          </a:p>
        </p:txBody>
      </p:sp>
      <p:sp>
        <p:nvSpPr>
          <p:cNvPr id="5" name="Footer Placeholder 4">
            <a:extLst>
              <a:ext uri="{FF2B5EF4-FFF2-40B4-BE49-F238E27FC236}">
                <a16:creationId xmlns:a16="http://schemas.microsoft.com/office/drawing/2014/main" id="{14EAE01D-2A74-408A-A17A-789B6483A8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608CF46-59AF-4A42-B74A-3D83B665D4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5C5A7E0-8F12-4D9B-AB0A-08041066F999}" type="slidenum">
              <a:rPr lang="en-GB" smtClean="0"/>
              <a:t>‹#›</a:t>
            </a:fld>
            <a:endParaRPr lang="en-GB"/>
          </a:p>
        </p:txBody>
      </p:sp>
    </p:spTree>
    <p:extLst>
      <p:ext uri="{BB962C8B-B14F-4D97-AF65-F5344CB8AC3E}">
        <p14:creationId xmlns:p14="http://schemas.microsoft.com/office/powerpoint/2010/main" val="3776413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3" Type="http://schemas.openxmlformats.org/officeDocument/2006/relationships/hyperlink" Target="http://ipkitten.blogspot.com/2013/10/alex-ferguson-stolen-or-just-fairly.html" TargetMode="External"/><Relationship Id="rId2" Type="http://schemas.openxmlformats.org/officeDocument/2006/relationships/image" Target="../media/image26.jp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youtube.com/watch?v=6QKY1sXP0rg" TargetMode="Externa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cimspa.co.uk/about/what-is-cimspa"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bbc.co.uk/news/av/uk-19546763/london-2012-the-olympic-volunteers-who-made-the-games"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4.tiff"/><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www.sparc.org.nz/en-nz/communities-and-clubs/Toolkit-for-Clubs" TargetMode="External"/><Relationship Id="rId2" Type="http://schemas.openxmlformats.org/officeDocument/2006/relationships/hyperlink" Target="http://www.runningsports.org/" TargetMode="External"/><Relationship Id="rId1" Type="http://schemas.openxmlformats.org/officeDocument/2006/relationships/slideLayout" Target="../slideLayouts/slideLayout2.xml"/><Relationship Id="rId5" Type="http://schemas.openxmlformats.org/officeDocument/2006/relationships/hyperlink" Target="http://www.volunteering.org.uk/" TargetMode="External"/><Relationship Id="rId4" Type="http://schemas.openxmlformats.org/officeDocument/2006/relationships/hyperlink" Target="http://www.volunteeringaustralia.org/" TargetMode="Externa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98CE25-0FE5-4C41-853B-ACEC56C44B42}"/>
              </a:ext>
            </a:extLst>
          </p:cNvPr>
          <p:cNvSpPr>
            <a:spLocks noGrp="1"/>
          </p:cNvSpPr>
          <p:nvPr>
            <p:ph type="ctrTitle"/>
          </p:nvPr>
        </p:nvSpPr>
        <p:spPr>
          <a:xfrm>
            <a:off x="1524000" y="1122362"/>
            <a:ext cx="9144000" cy="2840037"/>
          </a:xfrm>
        </p:spPr>
        <p:txBody>
          <a:bodyPr>
            <a:normAutofit/>
          </a:bodyPr>
          <a:lstStyle/>
          <a:p>
            <a:r>
              <a:rPr lang="en-GB" sz="5800"/>
              <a:t>Managing People &amp; Projects</a:t>
            </a:r>
          </a:p>
        </p:txBody>
      </p:sp>
      <p:sp>
        <p:nvSpPr>
          <p:cNvPr id="3" name="Subtitle 2">
            <a:extLst>
              <a:ext uri="{FF2B5EF4-FFF2-40B4-BE49-F238E27FC236}">
                <a16:creationId xmlns:a16="http://schemas.microsoft.com/office/drawing/2014/main" id="{716D3867-C191-499E-8329-5B8D000C6E51}"/>
              </a:ext>
            </a:extLst>
          </p:cNvPr>
          <p:cNvSpPr>
            <a:spLocks noGrp="1"/>
          </p:cNvSpPr>
          <p:nvPr>
            <p:ph type="subTitle" idx="1"/>
          </p:nvPr>
        </p:nvSpPr>
        <p:spPr>
          <a:xfrm>
            <a:off x="1524000" y="4256436"/>
            <a:ext cx="9144000" cy="1600818"/>
          </a:xfrm>
        </p:spPr>
        <p:txBody>
          <a:bodyPr>
            <a:normAutofit/>
          </a:bodyPr>
          <a:lstStyle/>
          <a:p>
            <a:endParaRPr lang="en-GB">
              <a:solidFill>
                <a:schemeClr val="accent1">
                  <a:lumMod val="60000"/>
                  <a:lumOff val="40000"/>
                </a:schemeClr>
              </a:solidFill>
            </a:endParaRPr>
          </a:p>
        </p:txBody>
      </p:sp>
      <p:cxnSp>
        <p:nvCxnSpPr>
          <p:cNvPr id="12"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489916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D566C35-3F00-7642-95AE-B37A2EB137E0}"/>
              </a:ext>
            </a:extLst>
          </p:cNvPr>
          <p:cNvSpPr>
            <a:spLocks noGrp="1"/>
          </p:cNvSpPr>
          <p:nvPr>
            <p:ph type="title"/>
          </p:nvPr>
        </p:nvSpPr>
        <p:spPr>
          <a:xfrm>
            <a:off x="655320" y="365125"/>
            <a:ext cx="9013052" cy="1623312"/>
          </a:xfrm>
        </p:spPr>
        <p:txBody>
          <a:bodyPr anchor="b">
            <a:normAutofit/>
          </a:bodyPr>
          <a:lstStyle/>
          <a:p>
            <a:r>
              <a:rPr lang="en-US" sz="4000"/>
              <a:t>Unit Overview</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928971-F73B-D641-B4B8-B8ECCB91599D}"/>
              </a:ext>
            </a:extLst>
          </p:cNvPr>
          <p:cNvSpPr>
            <a:spLocks noGrp="1"/>
          </p:cNvSpPr>
          <p:nvPr>
            <p:ph idx="1"/>
          </p:nvPr>
        </p:nvSpPr>
        <p:spPr>
          <a:xfrm>
            <a:off x="655320" y="2644518"/>
            <a:ext cx="9013052" cy="3327251"/>
          </a:xfrm>
        </p:spPr>
        <p:txBody>
          <a:bodyPr>
            <a:normAutofit/>
          </a:bodyPr>
          <a:lstStyle/>
          <a:p>
            <a:r>
              <a:rPr lang="en-GB" sz="2000" dirty="0"/>
              <a:t>This module will develop a detailed understanding of the sports sector from a human resource and financial management perspective. Students could also consider these issues in the wider leisure and entertainment sector which is linked closely to elite and professional sport. </a:t>
            </a:r>
          </a:p>
          <a:p>
            <a:r>
              <a:rPr lang="en-GB" sz="2000" dirty="0"/>
              <a:t>Due to the globalisation of sport and the additional value volunteer’s play in developing elite and community performers then the management of these sports, employees and or organisations are critical to their success.</a:t>
            </a:r>
          </a:p>
          <a:p>
            <a:r>
              <a:rPr lang="en-GB" sz="2000" dirty="0"/>
              <a:t>Organisations and clubs rely heavily on sponsorship and grants which are an important factor when considering the financial management of these types of organisations. </a:t>
            </a:r>
          </a:p>
        </p:txBody>
      </p:sp>
    </p:spTree>
    <p:extLst>
      <p:ext uri="{BB962C8B-B14F-4D97-AF65-F5344CB8AC3E}">
        <p14:creationId xmlns:p14="http://schemas.microsoft.com/office/powerpoint/2010/main" val="33852978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CEF0AE-F7DF-C441-AAFB-5C84D486448E}"/>
              </a:ext>
            </a:extLst>
          </p:cNvPr>
          <p:cNvSpPr>
            <a:spLocks noGrp="1"/>
          </p:cNvSpPr>
          <p:nvPr>
            <p:ph type="title"/>
          </p:nvPr>
        </p:nvSpPr>
        <p:spPr>
          <a:xfrm>
            <a:off x="655320" y="365125"/>
            <a:ext cx="9013052" cy="1623312"/>
          </a:xfrm>
        </p:spPr>
        <p:txBody>
          <a:bodyPr anchor="b">
            <a:normAutofit/>
          </a:bodyPr>
          <a:lstStyle/>
          <a:p>
            <a:r>
              <a:rPr lang="en-US" sz="4000"/>
              <a:t>Assignment 2 – 2500 words </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935B03-3D51-0A49-BC4F-DD6D62BED337}"/>
              </a:ext>
            </a:extLst>
          </p:cNvPr>
          <p:cNvSpPr>
            <a:spLocks noGrp="1"/>
          </p:cNvSpPr>
          <p:nvPr>
            <p:ph idx="1"/>
          </p:nvPr>
        </p:nvSpPr>
        <p:spPr>
          <a:xfrm>
            <a:off x="655320" y="2644518"/>
            <a:ext cx="9013052" cy="3327251"/>
          </a:xfrm>
        </p:spPr>
        <p:txBody>
          <a:bodyPr>
            <a:normAutofit/>
          </a:bodyPr>
          <a:lstStyle/>
          <a:p>
            <a:r>
              <a:rPr lang="en-GB" sz="2000"/>
              <a:t>Critically analyse the Human Resource challenges facing Sport England in regard to the successful implementation of their volunteering strategy.  </a:t>
            </a:r>
          </a:p>
          <a:p>
            <a:r>
              <a:rPr lang="en-GB" sz="2000"/>
              <a:t>Consider the HRM challenges presented by how this strategy will be rolled out in terms of good practice in volunteer management and the structure of sporting organisations, NGB’s, local clubs and the geographical spread of these organisations and their volunteers.  </a:t>
            </a:r>
          </a:p>
          <a:p>
            <a:pPr lvl="1"/>
            <a:r>
              <a:rPr lang="en-GB" sz="2000"/>
              <a:t>Utilise documents and reports produced or commissioned by Sport England and use HRM theory throughout your work.</a:t>
            </a:r>
            <a:endParaRPr lang="en-US" sz="2000"/>
          </a:p>
          <a:p>
            <a:r>
              <a:rPr lang="en-US" sz="2000" i="1"/>
              <a:t>Submission date: 20th March </a:t>
            </a:r>
          </a:p>
        </p:txBody>
      </p:sp>
    </p:spTree>
    <p:extLst>
      <p:ext uri="{BB962C8B-B14F-4D97-AF65-F5344CB8AC3E}">
        <p14:creationId xmlns:p14="http://schemas.microsoft.com/office/powerpoint/2010/main" val="159093680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9522A13-0340-1640-8D2B-41173AE84A57}"/>
              </a:ext>
            </a:extLst>
          </p:cNvPr>
          <p:cNvSpPr>
            <a:spLocks noGrp="1"/>
          </p:cNvSpPr>
          <p:nvPr>
            <p:ph type="title"/>
          </p:nvPr>
        </p:nvSpPr>
        <p:spPr>
          <a:xfrm>
            <a:off x="655320" y="365125"/>
            <a:ext cx="9013052" cy="1623312"/>
          </a:xfrm>
        </p:spPr>
        <p:txBody>
          <a:bodyPr anchor="b">
            <a:normAutofit/>
          </a:bodyPr>
          <a:lstStyle/>
          <a:p>
            <a:r>
              <a:rPr lang="en-US" sz="4000"/>
              <a:t>Assignment 1</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02C939D-A42A-B74E-A768-F7292B922234}"/>
              </a:ext>
            </a:extLst>
          </p:cNvPr>
          <p:cNvSpPr>
            <a:spLocks noGrp="1"/>
          </p:cNvSpPr>
          <p:nvPr>
            <p:ph idx="1"/>
          </p:nvPr>
        </p:nvSpPr>
        <p:spPr>
          <a:xfrm>
            <a:off x="655320" y="2644518"/>
            <a:ext cx="9013052" cy="3327251"/>
          </a:xfrm>
        </p:spPr>
        <p:txBody>
          <a:bodyPr>
            <a:normAutofit/>
          </a:bodyPr>
          <a:lstStyle/>
          <a:p>
            <a:r>
              <a:rPr lang="en-US" sz="2000"/>
              <a:t>Consists of two tasks: </a:t>
            </a:r>
          </a:p>
          <a:p>
            <a:pPr marL="971550" lvl="1" indent="-514350">
              <a:buFont typeface="+mj-lt"/>
              <a:buAutoNum type="arabicPeriod"/>
            </a:pPr>
            <a:r>
              <a:rPr lang="en-GB" sz="2000" b="1" u="sng"/>
              <a:t>TASK A :</a:t>
            </a:r>
            <a:r>
              <a:rPr lang="en-GB" sz="2000" b="1"/>
              <a:t>  2500 words Group Project Plan/ Maximum 4 students (50% weighting)</a:t>
            </a:r>
            <a:endParaRPr lang="en-GB" sz="2000"/>
          </a:p>
          <a:p>
            <a:pPr marL="971550" lvl="1" indent="-514350">
              <a:buFont typeface="+mj-lt"/>
              <a:buAutoNum type="arabicPeriod"/>
            </a:pPr>
            <a:r>
              <a:rPr lang="en-GB" sz="2000" b="1" u="sng"/>
              <a:t>TASK B :</a:t>
            </a:r>
            <a:r>
              <a:rPr lang="en-GB" sz="2000" b="1"/>
              <a:t> 30 min Group Presentation/ Maximum 4 students (50% weighting)</a:t>
            </a:r>
            <a:endParaRPr lang="en-GB" sz="2000"/>
          </a:p>
          <a:p>
            <a:pPr lvl="2"/>
            <a:r>
              <a:rPr lang="en-US" i="1"/>
              <a:t>I will allocate the groups </a:t>
            </a:r>
          </a:p>
          <a:p>
            <a:pPr lvl="1"/>
            <a:r>
              <a:rPr lang="en-US" sz="2000" i="1"/>
              <a:t>Submission Date: 8</a:t>
            </a:r>
            <a:r>
              <a:rPr lang="en-US" sz="2000" i="1" baseline="30000"/>
              <a:t>th</a:t>
            </a:r>
            <a:r>
              <a:rPr lang="en-US" sz="2000" i="1"/>
              <a:t> May, 2020 - presentations will be presented: </a:t>
            </a:r>
          </a:p>
          <a:p>
            <a:pPr lvl="2"/>
            <a:r>
              <a:rPr lang="en-US" i="1"/>
              <a:t>4</a:t>
            </a:r>
            <a:r>
              <a:rPr lang="en-US" i="1" baseline="30000"/>
              <a:t>th</a:t>
            </a:r>
            <a:r>
              <a:rPr lang="en-US" i="1"/>
              <a:t> May, 2020</a:t>
            </a:r>
          </a:p>
          <a:p>
            <a:pPr lvl="2"/>
            <a:r>
              <a:rPr lang="en-US" i="1"/>
              <a:t>11</a:t>
            </a:r>
            <a:r>
              <a:rPr lang="en-US" i="1" baseline="30000"/>
              <a:t>th</a:t>
            </a:r>
            <a:r>
              <a:rPr lang="en-US" i="1"/>
              <a:t> May, 2020</a:t>
            </a:r>
          </a:p>
        </p:txBody>
      </p:sp>
    </p:spTree>
    <p:extLst>
      <p:ext uri="{BB962C8B-B14F-4D97-AF65-F5344CB8AC3E}">
        <p14:creationId xmlns:p14="http://schemas.microsoft.com/office/powerpoint/2010/main" val="407551183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11E2C5-AE85-ED4E-83AB-15DD062F6CC2}"/>
              </a:ext>
            </a:extLst>
          </p:cNvPr>
          <p:cNvSpPr>
            <a:spLocks noGrp="1"/>
          </p:cNvSpPr>
          <p:nvPr>
            <p:ph type="title"/>
          </p:nvPr>
        </p:nvSpPr>
        <p:spPr>
          <a:xfrm>
            <a:off x="655320" y="365125"/>
            <a:ext cx="9013052" cy="1623312"/>
          </a:xfrm>
        </p:spPr>
        <p:txBody>
          <a:bodyPr anchor="b">
            <a:normAutofit/>
          </a:bodyPr>
          <a:lstStyle/>
          <a:p>
            <a:r>
              <a:rPr lang="en-US" sz="4000"/>
              <a:t>Unit challenges: </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2A9A33C-EA05-1346-AFDB-BC701DC875E2}"/>
              </a:ext>
            </a:extLst>
          </p:cNvPr>
          <p:cNvSpPr>
            <a:spLocks noGrp="1"/>
          </p:cNvSpPr>
          <p:nvPr>
            <p:ph idx="1"/>
          </p:nvPr>
        </p:nvSpPr>
        <p:spPr>
          <a:xfrm>
            <a:off x="655320" y="2644518"/>
            <a:ext cx="9013052" cy="3327251"/>
          </a:xfrm>
        </p:spPr>
        <p:txBody>
          <a:bodyPr>
            <a:normAutofit/>
          </a:bodyPr>
          <a:lstStyle/>
          <a:p>
            <a:r>
              <a:rPr lang="en-US" sz="2000"/>
              <a:t>10 weeks contact time </a:t>
            </a:r>
          </a:p>
          <a:p>
            <a:r>
              <a:rPr lang="en-US" sz="2000"/>
              <a:t>Workload </a:t>
            </a:r>
          </a:p>
          <a:p>
            <a:pPr marL="0" indent="0">
              <a:buNone/>
            </a:pPr>
            <a:r>
              <a:rPr lang="en-US" sz="2000" b="1" u="sng"/>
              <a:t>How can we overcome the challenges? </a:t>
            </a:r>
          </a:p>
          <a:p>
            <a:r>
              <a:rPr lang="en-US" sz="2000"/>
              <a:t>Turn up </a:t>
            </a:r>
          </a:p>
          <a:p>
            <a:r>
              <a:rPr lang="en-US" sz="2000"/>
              <a:t>Communicate </a:t>
            </a:r>
          </a:p>
          <a:p>
            <a:r>
              <a:rPr lang="en-US" sz="2000"/>
              <a:t>Contribute </a:t>
            </a:r>
          </a:p>
        </p:txBody>
      </p:sp>
    </p:spTree>
    <p:extLst>
      <p:ext uri="{BB962C8B-B14F-4D97-AF65-F5344CB8AC3E}">
        <p14:creationId xmlns:p14="http://schemas.microsoft.com/office/powerpoint/2010/main" val="15645313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E541AE-7253-424E-9C8E-E6F504306007}"/>
              </a:ext>
            </a:extLst>
          </p:cNvPr>
          <p:cNvSpPr>
            <a:spLocks noGrp="1"/>
          </p:cNvSpPr>
          <p:nvPr>
            <p:ph type="title"/>
          </p:nvPr>
        </p:nvSpPr>
        <p:spPr>
          <a:xfrm>
            <a:off x="643467" y="321734"/>
            <a:ext cx="10905066" cy="1135737"/>
          </a:xfrm>
        </p:spPr>
        <p:txBody>
          <a:bodyPr>
            <a:normAutofit/>
          </a:bodyPr>
          <a:lstStyle/>
          <a:p>
            <a:r>
              <a:rPr lang="en-US" sz="3600"/>
              <a:t>Human Resource Management</a:t>
            </a:r>
          </a:p>
        </p:txBody>
      </p:sp>
      <p:sp>
        <p:nvSpPr>
          <p:cNvPr id="3" name="Content Placeholder 2">
            <a:extLst>
              <a:ext uri="{FF2B5EF4-FFF2-40B4-BE49-F238E27FC236}">
                <a16:creationId xmlns:a16="http://schemas.microsoft.com/office/drawing/2014/main" id="{0CE1109E-F89F-F54E-B6A6-7C634A420783}"/>
              </a:ext>
            </a:extLst>
          </p:cNvPr>
          <p:cNvSpPr>
            <a:spLocks noGrp="1"/>
          </p:cNvSpPr>
          <p:nvPr>
            <p:ph idx="1"/>
          </p:nvPr>
        </p:nvSpPr>
        <p:spPr>
          <a:xfrm>
            <a:off x="643468" y="1782981"/>
            <a:ext cx="6891188" cy="4393982"/>
          </a:xfrm>
        </p:spPr>
        <p:txBody>
          <a:bodyPr>
            <a:normAutofit/>
          </a:bodyPr>
          <a:lstStyle/>
          <a:p>
            <a:pPr marL="0" indent="0">
              <a:buNone/>
            </a:pPr>
            <a:r>
              <a:rPr lang="en-US" sz="2000"/>
              <a:t>KEY TERMS</a:t>
            </a:r>
          </a:p>
          <a:p>
            <a:r>
              <a:rPr lang="en-US" sz="2000"/>
              <a:t>Human resource management – HRM is essentially a business-oriented philosophy designed to obtain value from employees, which increases competitive advantage in the marketplace.</a:t>
            </a:r>
          </a:p>
          <a:p>
            <a:r>
              <a:rPr lang="en-US" sz="2000"/>
              <a:t>Leadership – part of a behavioural process in which interpersonal skills are utilised in order to facilitate the motivation of both employees and volunteers towards organisational goals.</a:t>
            </a:r>
          </a:p>
          <a:p>
            <a:r>
              <a:rPr lang="en-US" sz="2000"/>
              <a:t>Organisational change – designates a fundamental and radical reorientation in the way the organisation operates.</a:t>
            </a:r>
          </a:p>
        </p:txBody>
      </p:sp>
      <p:pic>
        <p:nvPicPr>
          <p:cNvPr id="5" name="Picture 4" descr="A close up of a lamp&#10;&#10;Description automatically generated">
            <a:extLst>
              <a:ext uri="{FF2B5EF4-FFF2-40B4-BE49-F238E27FC236}">
                <a16:creationId xmlns:a16="http://schemas.microsoft.com/office/drawing/2014/main" id="{6EE68432-310A-4A15-A962-EFB4C325C200}"/>
              </a:ext>
            </a:extLst>
          </p:cNvPr>
          <p:cNvPicPr>
            <a:picLocks noChangeAspect="1"/>
          </p:cNvPicPr>
          <p:nvPr/>
        </p:nvPicPr>
        <p:blipFill rotWithShape="1">
          <a:blip r:embed="rId2"/>
          <a:srcRect l="44226" r="158" b="-2"/>
          <a:stretch/>
        </p:blipFill>
        <p:spPr>
          <a:xfrm>
            <a:off x="7777393" y="1976277"/>
            <a:ext cx="4414606" cy="4881723"/>
          </a:xfrm>
          <a:custGeom>
            <a:avLst/>
            <a:gdLst>
              <a:gd name="connsiteX0" fmla="*/ 3151661 w 4414606"/>
              <a:gd name="connsiteY0" fmla="*/ 0 h 4881723"/>
              <a:gd name="connsiteX1" fmla="*/ 4414606 w 4414606"/>
              <a:gd name="connsiteY1" fmla="*/ 1262946 h 4881723"/>
              <a:gd name="connsiteX2" fmla="*/ 4414606 w 4414606"/>
              <a:gd name="connsiteY2" fmla="*/ 4881723 h 4881723"/>
              <a:gd name="connsiteX3" fmla="*/ 1730061 w 4414606"/>
              <a:gd name="connsiteY3" fmla="*/ 4881723 h 4881723"/>
              <a:gd name="connsiteX4" fmla="*/ 0 w 4414606"/>
              <a:gd name="connsiteY4" fmla="*/ 3151662 h 48817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14606" h="4881723">
                <a:moveTo>
                  <a:pt x="3151661" y="0"/>
                </a:moveTo>
                <a:lnTo>
                  <a:pt x="4414606" y="1262946"/>
                </a:lnTo>
                <a:lnTo>
                  <a:pt x="4414606" y="4881723"/>
                </a:lnTo>
                <a:lnTo>
                  <a:pt x="1730061" y="4881723"/>
                </a:lnTo>
                <a:lnTo>
                  <a:pt x="0" y="3151662"/>
                </a:lnTo>
                <a:close/>
              </a:path>
            </a:pathLst>
          </a:custGeom>
        </p:spPr>
      </p:pic>
      <p:sp>
        <p:nvSpPr>
          <p:cNvPr id="21" name="Rectangle 2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2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2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0518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F9AC9-38BF-EC40-A904-FD1901B8D84D}"/>
              </a:ext>
            </a:extLst>
          </p:cNvPr>
          <p:cNvSpPr>
            <a:spLocks noGrp="1"/>
          </p:cNvSpPr>
          <p:nvPr>
            <p:ph type="title"/>
          </p:nvPr>
        </p:nvSpPr>
        <p:spPr>
          <a:xfrm>
            <a:off x="838200" y="365125"/>
            <a:ext cx="10515600" cy="1325563"/>
          </a:xfrm>
        </p:spPr>
        <p:txBody>
          <a:bodyPr>
            <a:normAutofit/>
          </a:bodyPr>
          <a:lstStyle/>
          <a:p>
            <a:r>
              <a:rPr lang="en-US" dirty="0"/>
              <a:t>Human Resource Management – </a:t>
            </a:r>
            <a:r>
              <a:rPr lang="en-US" i="1" dirty="0" err="1"/>
              <a:t>cont</a:t>
            </a:r>
            <a:r>
              <a:rPr lang="en-US" i="1" dirty="0"/>
              <a:t> …..</a:t>
            </a:r>
          </a:p>
        </p:txBody>
      </p:sp>
      <p:graphicFrame>
        <p:nvGraphicFramePr>
          <p:cNvPr id="5" name="Content Placeholder 2">
            <a:extLst>
              <a:ext uri="{FF2B5EF4-FFF2-40B4-BE49-F238E27FC236}">
                <a16:creationId xmlns:a16="http://schemas.microsoft.com/office/drawing/2014/main" id="{A18D739E-5993-4D99-AA7E-86CAB62A17C8}"/>
              </a:ext>
            </a:extLst>
          </p:cNvPr>
          <p:cNvGraphicFramePr>
            <a:graphicFrameLocks noGrp="1"/>
          </p:cNvGraphicFramePr>
          <p:nvPr>
            <p:ph idx="1"/>
            <p:extLst>
              <p:ext uri="{D42A27DB-BD31-4B8C-83A1-F6EECF244321}">
                <p14:modId xmlns:p14="http://schemas.microsoft.com/office/powerpoint/2010/main" val="239494923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9120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784851-CBD0-444D-AB99-31F707DD4706}"/>
              </a:ext>
            </a:extLst>
          </p:cNvPr>
          <p:cNvSpPr>
            <a:spLocks noGrp="1"/>
          </p:cNvSpPr>
          <p:nvPr>
            <p:ph type="title"/>
          </p:nvPr>
        </p:nvSpPr>
        <p:spPr>
          <a:xfrm>
            <a:off x="655320" y="365125"/>
            <a:ext cx="9013052" cy="1623312"/>
          </a:xfrm>
        </p:spPr>
        <p:txBody>
          <a:bodyPr anchor="b">
            <a:normAutofit/>
          </a:bodyPr>
          <a:lstStyle/>
          <a:p>
            <a:r>
              <a:rPr lang="en-US" sz="4000"/>
              <a:t>THE MANAGEMENT OF PEOPLE</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2CEC58-64C3-8A48-9D03-47FE431B24BC}"/>
              </a:ext>
            </a:extLst>
          </p:cNvPr>
          <p:cNvSpPr>
            <a:spLocks noGrp="1"/>
          </p:cNvSpPr>
          <p:nvPr>
            <p:ph idx="1"/>
          </p:nvPr>
        </p:nvSpPr>
        <p:spPr>
          <a:xfrm>
            <a:off x="655320" y="2644518"/>
            <a:ext cx="9013052" cy="3327251"/>
          </a:xfrm>
        </p:spPr>
        <p:txBody>
          <a:bodyPr>
            <a:normAutofit/>
          </a:bodyPr>
          <a:lstStyle/>
          <a:p>
            <a:r>
              <a:rPr lang="en-US" sz="2000"/>
              <a:t>Sport organisations represent people-oriented operations (Sawyer and Owen, 1999) where ‘human resources’ should be the single most important managerial consideration (Chelladurai, 1999; Gratton, 2001). </a:t>
            </a:r>
          </a:p>
          <a:p>
            <a:pPr lvl="1"/>
            <a:r>
              <a:rPr lang="en-US" sz="2000"/>
              <a:t>Identified as problems: Service delivery, staff recruitment, retention, motivation and absenteeism have all been within the sport industry which continues to face ‘a shortage of skilled, motivated staff, who are discouraged by the rates of pay, working conditions and perceived lack of career opportunities’ (Salmon, 1998:7).</a:t>
            </a:r>
          </a:p>
          <a:p>
            <a:r>
              <a:rPr lang="en-US" sz="2000"/>
              <a:t>There are several generic models of HRM, all are predicated on people management measures designed to extract the maximum value from employees.</a:t>
            </a:r>
          </a:p>
        </p:txBody>
      </p:sp>
    </p:spTree>
    <p:extLst>
      <p:ext uri="{BB962C8B-B14F-4D97-AF65-F5344CB8AC3E}">
        <p14:creationId xmlns:p14="http://schemas.microsoft.com/office/powerpoint/2010/main" val="365937885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FBBA0-D1A3-2044-8E2E-2CB226B2F598}"/>
              </a:ext>
            </a:extLst>
          </p:cNvPr>
          <p:cNvSpPr>
            <a:spLocks noGrp="1"/>
          </p:cNvSpPr>
          <p:nvPr>
            <p:ph type="title"/>
          </p:nvPr>
        </p:nvSpPr>
        <p:spPr>
          <a:xfrm>
            <a:off x="4965430" y="629268"/>
            <a:ext cx="6586491" cy="1286160"/>
          </a:xfrm>
        </p:spPr>
        <p:txBody>
          <a:bodyPr anchor="b">
            <a:normAutofit/>
          </a:bodyPr>
          <a:lstStyle/>
          <a:p>
            <a:r>
              <a:rPr lang="en-US" sz="4100"/>
              <a:t>The Early days – 1980s and 1990s </a:t>
            </a:r>
          </a:p>
        </p:txBody>
      </p:sp>
      <p:sp>
        <p:nvSpPr>
          <p:cNvPr id="3" name="Content Placeholder 2">
            <a:extLst>
              <a:ext uri="{FF2B5EF4-FFF2-40B4-BE49-F238E27FC236}">
                <a16:creationId xmlns:a16="http://schemas.microsoft.com/office/drawing/2014/main" id="{29ED3833-EB8D-344E-A672-95F41E17118C}"/>
              </a:ext>
            </a:extLst>
          </p:cNvPr>
          <p:cNvSpPr>
            <a:spLocks noGrp="1"/>
          </p:cNvSpPr>
          <p:nvPr>
            <p:ph idx="1"/>
          </p:nvPr>
        </p:nvSpPr>
        <p:spPr>
          <a:xfrm>
            <a:off x="4965431" y="2438400"/>
            <a:ext cx="6586489" cy="3785419"/>
          </a:xfrm>
        </p:spPr>
        <p:txBody>
          <a:bodyPr>
            <a:normAutofit/>
          </a:bodyPr>
          <a:lstStyle/>
          <a:p>
            <a:r>
              <a:rPr lang="en-US" sz="1700"/>
              <a:t>An over-reliance on ‘personnel management’, with its narrow, functional and inward-organisation focus, has been gradually eroded </a:t>
            </a:r>
          </a:p>
          <a:p>
            <a:pPr marL="0" indent="0">
              <a:buNone/>
            </a:pPr>
            <a:r>
              <a:rPr lang="en-US" sz="1700" i="1"/>
              <a:t>to</a:t>
            </a:r>
          </a:p>
          <a:p>
            <a:r>
              <a:rPr lang="en-US" sz="1700"/>
              <a:t>A more holistic and strategic approach to human resource management (HRM). Although Slack (1997:233) draws no distinction between personnel management and HRM, Frisby and Kikulis (1996:104) argue:</a:t>
            </a:r>
          </a:p>
          <a:p>
            <a:r>
              <a:rPr lang="en-US" sz="1700"/>
              <a:t>The shift in terminology to HRM reflects a more strategic approach whereby people are viewed as the most important resources for accomplishing organisational goals. </a:t>
            </a:r>
          </a:p>
          <a:p>
            <a:r>
              <a:rPr lang="en-US" sz="1700"/>
              <a:t>Instead of seeing employees as cost factors that must be controlled by management, newer approaches to HRM view human resources as assets worthy of investment. </a:t>
            </a:r>
          </a:p>
        </p:txBody>
      </p:sp>
      <p:pic>
        <p:nvPicPr>
          <p:cNvPr id="5" name="Picture 4">
            <a:extLst>
              <a:ext uri="{FF2B5EF4-FFF2-40B4-BE49-F238E27FC236}">
                <a16:creationId xmlns:a16="http://schemas.microsoft.com/office/drawing/2014/main" id="{3873CCB4-6154-4FB7-9242-6A619F334ADF}"/>
              </a:ext>
            </a:extLst>
          </p:cNvPr>
          <p:cNvPicPr>
            <a:picLocks noChangeAspect="1"/>
          </p:cNvPicPr>
          <p:nvPr/>
        </p:nvPicPr>
        <p:blipFill rotWithShape="1">
          <a:blip r:embed="rId2"/>
          <a:srcRect l="31791" r="3018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9221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1716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71E5EB-40FA-3842-9129-7CAFC67D398B}"/>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Task: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72359A-6A2C-6146-BFF7-4F1ED77E73C1}"/>
              </a:ext>
            </a:extLst>
          </p:cNvPr>
          <p:cNvSpPr>
            <a:spLocks noGrp="1"/>
          </p:cNvSpPr>
          <p:nvPr>
            <p:ph idx="1"/>
          </p:nvPr>
        </p:nvSpPr>
        <p:spPr>
          <a:xfrm>
            <a:off x="4976031" y="963877"/>
            <a:ext cx="6377769" cy="4930246"/>
          </a:xfrm>
        </p:spPr>
        <p:txBody>
          <a:bodyPr anchor="ctr">
            <a:normAutofit/>
          </a:bodyPr>
          <a:lstStyle/>
          <a:p>
            <a:r>
              <a:rPr lang="en-US" sz="2400"/>
              <a:t>HRM investments are designed to release the creative talents of people to accomplish the strategic plans of the organization.</a:t>
            </a:r>
          </a:p>
          <a:p>
            <a:r>
              <a:rPr lang="en-US" sz="2400"/>
              <a:t>Research what companies do to release the creative talents – </a:t>
            </a:r>
            <a:r>
              <a:rPr lang="en-US" sz="2400" i="1"/>
              <a:t>look inside and outside of sport. </a:t>
            </a:r>
          </a:p>
        </p:txBody>
      </p:sp>
    </p:spTree>
    <p:extLst>
      <p:ext uri="{BB962C8B-B14F-4D97-AF65-F5344CB8AC3E}">
        <p14:creationId xmlns:p14="http://schemas.microsoft.com/office/powerpoint/2010/main" val="7830889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Freeform: Shape 21">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9A4C26-94D6-B14A-964E-B6E27FA22CE5}"/>
              </a:ext>
            </a:extLst>
          </p:cNvPr>
          <p:cNvSpPr>
            <a:spLocks noGrp="1"/>
          </p:cNvSpPr>
          <p:nvPr>
            <p:ph type="title"/>
          </p:nvPr>
        </p:nvSpPr>
        <p:spPr>
          <a:xfrm>
            <a:off x="863029" y="1012004"/>
            <a:ext cx="3416158" cy="4795408"/>
          </a:xfrm>
        </p:spPr>
        <p:txBody>
          <a:bodyPr>
            <a:normAutofit/>
          </a:bodyPr>
          <a:lstStyle/>
          <a:p>
            <a:r>
              <a:rPr lang="en-US">
                <a:solidFill>
                  <a:srgbClr val="FFFFFF"/>
                </a:solidFill>
              </a:rPr>
              <a:t>The ‘Harvard’ Model </a:t>
            </a:r>
          </a:p>
        </p:txBody>
      </p:sp>
      <p:graphicFrame>
        <p:nvGraphicFramePr>
          <p:cNvPr id="12" name="Content Placeholder 2">
            <a:extLst>
              <a:ext uri="{FF2B5EF4-FFF2-40B4-BE49-F238E27FC236}">
                <a16:creationId xmlns:a16="http://schemas.microsoft.com/office/drawing/2014/main" id="{6A6AD41A-4F3B-4337-AF3A-028834B1F51A}"/>
              </a:ext>
            </a:extLst>
          </p:cNvPr>
          <p:cNvGraphicFramePr>
            <a:graphicFrameLocks noGrp="1"/>
          </p:cNvGraphicFramePr>
          <p:nvPr>
            <p:ph idx="1"/>
            <p:extLst>
              <p:ext uri="{D42A27DB-BD31-4B8C-83A1-F6EECF244321}">
                <p14:modId xmlns:p14="http://schemas.microsoft.com/office/powerpoint/2010/main" val="56067964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8776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BB8F113-3464-3646-BB5A-859E709F7C4A}"/>
              </a:ext>
            </a:extLst>
          </p:cNvPr>
          <p:cNvPicPr>
            <a:picLocks noGrp="1" noChangeAspect="1"/>
          </p:cNvPicPr>
          <p:nvPr>
            <p:ph idx="1"/>
          </p:nvPr>
        </p:nvPicPr>
        <p:blipFill>
          <a:blip r:embed="rId2"/>
          <a:stretch>
            <a:fillRect/>
          </a:stretch>
        </p:blipFill>
        <p:spPr>
          <a:xfrm>
            <a:off x="785813" y="878681"/>
            <a:ext cx="10587037" cy="5236369"/>
          </a:xfrm>
          <a:prstGeom prst="rect">
            <a:avLst/>
          </a:prstGeom>
        </p:spPr>
      </p:pic>
    </p:spTree>
    <p:extLst>
      <p:ext uri="{BB962C8B-B14F-4D97-AF65-F5344CB8AC3E}">
        <p14:creationId xmlns:p14="http://schemas.microsoft.com/office/powerpoint/2010/main" val="9031717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BAE23-BAD2-7F48-A894-9790A2AAD2C3}"/>
              </a:ext>
            </a:extLst>
          </p:cNvPr>
          <p:cNvSpPr>
            <a:spLocks noGrp="1"/>
          </p:cNvSpPr>
          <p:nvPr>
            <p:ph type="title"/>
          </p:nvPr>
        </p:nvSpPr>
        <p:spPr/>
        <p:txBody>
          <a:bodyPr/>
          <a:lstStyle/>
          <a:p>
            <a:r>
              <a:rPr lang="en-US" dirty="0"/>
              <a:t>The Challenges </a:t>
            </a:r>
          </a:p>
        </p:txBody>
      </p:sp>
      <p:sp>
        <p:nvSpPr>
          <p:cNvPr id="3" name="Content Placeholder 2">
            <a:extLst>
              <a:ext uri="{FF2B5EF4-FFF2-40B4-BE49-F238E27FC236}">
                <a16:creationId xmlns:a16="http://schemas.microsoft.com/office/drawing/2014/main" id="{E83E6BA2-5901-0A40-990B-21ECC763774F}"/>
              </a:ext>
            </a:extLst>
          </p:cNvPr>
          <p:cNvSpPr>
            <a:spLocks noGrp="1"/>
          </p:cNvSpPr>
          <p:nvPr>
            <p:ph idx="1"/>
          </p:nvPr>
        </p:nvSpPr>
        <p:spPr/>
        <p:txBody>
          <a:bodyPr>
            <a:normAutofit/>
          </a:bodyPr>
          <a:lstStyle/>
          <a:p>
            <a:r>
              <a:rPr lang="en-US" dirty="0"/>
              <a:t>It assumes that this occurs in a relatively prescriptive and top-down way at the stage of policy implementation. </a:t>
            </a:r>
          </a:p>
          <a:p>
            <a:pPr lvl="1"/>
            <a:r>
              <a:rPr lang="en-US" dirty="0"/>
              <a:t>This may not always be appropriate as increasingly, particularly for sports </a:t>
            </a:r>
            <a:r>
              <a:rPr lang="en-US" dirty="0" err="1"/>
              <a:t>organisations</a:t>
            </a:r>
            <a:r>
              <a:rPr lang="en-US" dirty="0"/>
              <a:t>, it is the ability to adapt to the fluidity of the external environment that dictates the effectiveness of any HRM strategy. </a:t>
            </a:r>
          </a:p>
          <a:p>
            <a:pPr lvl="1"/>
            <a:r>
              <a:rPr lang="en-US" dirty="0"/>
              <a:t>This requires </a:t>
            </a:r>
            <a:r>
              <a:rPr lang="en-US" dirty="0" err="1"/>
              <a:t>organisations</a:t>
            </a:r>
            <a:r>
              <a:rPr lang="en-US" dirty="0"/>
              <a:t> to </a:t>
            </a:r>
            <a:r>
              <a:rPr lang="en-US" dirty="0" err="1"/>
              <a:t>recognise</a:t>
            </a:r>
            <a:r>
              <a:rPr lang="en-US" dirty="0"/>
              <a:t>, integrate and embrace the changing dynamics of the internal and external business environment.</a:t>
            </a:r>
          </a:p>
          <a:p>
            <a:r>
              <a:rPr lang="en-US" i="1" dirty="0"/>
              <a:t>The ‘Warwick’ model </a:t>
            </a:r>
            <a:r>
              <a:rPr lang="en-US" dirty="0"/>
              <a:t>allows for the possibility that the external environment may drive HRM strategy. It is important, therefore, to provide a review of the external environment in order to better understand the antecedents of HRM in the sport industry.</a:t>
            </a:r>
          </a:p>
          <a:p>
            <a:pPr lvl="1"/>
            <a:endParaRPr lang="en-US" dirty="0"/>
          </a:p>
        </p:txBody>
      </p:sp>
    </p:spTree>
    <p:extLst>
      <p:ext uri="{BB962C8B-B14F-4D97-AF65-F5344CB8AC3E}">
        <p14:creationId xmlns:p14="http://schemas.microsoft.com/office/powerpoint/2010/main" val="2378097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10DF08E-C8BC-4A4B-B70E-212D080A3286}"/>
              </a:ext>
            </a:extLst>
          </p:cNvPr>
          <p:cNvPicPr>
            <a:picLocks noGrp="1" noChangeAspect="1"/>
          </p:cNvPicPr>
          <p:nvPr>
            <p:ph idx="1"/>
          </p:nvPr>
        </p:nvPicPr>
        <p:blipFill>
          <a:blip r:embed="rId2"/>
          <a:stretch>
            <a:fillRect/>
          </a:stretch>
        </p:blipFill>
        <p:spPr>
          <a:xfrm>
            <a:off x="2100263" y="365125"/>
            <a:ext cx="7758112" cy="6341101"/>
          </a:xfrm>
          <a:prstGeom prst="rect">
            <a:avLst/>
          </a:prstGeom>
        </p:spPr>
      </p:pic>
    </p:spTree>
    <p:extLst>
      <p:ext uri="{BB962C8B-B14F-4D97-AF65-F5344CB8AC3E}">
        <p14:creationId xmlns:p14="http://schemas.microsoft.com/office/powerpoint/2010/main" val="2815412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171F06-B857-AB4E-9068-2058A9724C38}"/>
              </a:ext>
            </a:extLst>
          </p:cNvPr>
          <p:cNvSpPr>
            <a:spLocks noGrp="1"/>
          </p:cNvSpPr>
          <p:nvPr>
            <p:ph idx="1"/>
          </p:nvPr>
        </p:nvSpPr>
        <p:spPr>
          <a:xfrm>
            <a:off x="793660" y="2599509"/>
            <a:ext cx="10143668" cy="3435531"/>
          </a:xfrm>
        </p:spPr>
        <p:txBody>
          <a:bodyPr anchor="ctr">
            <a:normAutofit/>
          </a:bodyPr>
          <a:lstStyle/>
          <a:p>
            <a:pPr marL="0" indent="0">
              <a:buNone/>
            </a:pPr>
            <a:r>
              <a:rPr lang="en-US" sz="2400"/>
              <a:t>The structure of the government of sport is a complex jigsaw, in which international, UK, home country, regional and local associations and their member clubs interlock in a manner which is not always harmonious. The wide range of organizations, their motivations and their frustrations provides a dynamic framework in which the various players compete for their interpretation of success.</a:t>
            </a:r>
          </a:p>
          <a:p>
            <a:pPr marL="0" indent="0">
              <a:buNone/>
            </a:pPr>
            <a:r>
              <a:rPr lang="en-US" sz="2400"/>
              <a:t>(Welch, 2001:50)</a:t>
            </a:r>
          </a:p>
        </p:txBody>
      </p:sp>
    </p:spTree>
    <p:extLst>
      <p:ext uri="{BB962C8B-B14F-4D97-AF65-F5344CB8AC3E}">
        <p14:creationId xmlns:p14="http://schemas.microsoft.com/office/powerpoint/2010/main" val="31583349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62BC41B-68C3-4035-BC95-EA0BD8137EA7}"/>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1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4" name="Title 3">
            <a:extLst>
              <a:ext uri="{FF2B5EF4-FFF2-40B4-BE49-F238E27FC236}">
                <a16:creationId xmlns:a16="http://schemas.microsoft.com/office/drawing/2014/main" id="{97D77889-EEE5-0E40-8E5A-2B386EE17208}"/>
              </a:ext>
            </a:extLst>
          </p:cNvPr>
          <p:cNvSpPr>
            <a:spLocks noGrp="1"/>
          </p:cNvSpPr>
          <p:nvPr>
            <p:ph type="ctrTitle"/>
          </p:nvPr>
        </p:nvSpPr>
        <p:spPr>
          <a:xfrm>
            <a:off x="8022021" y="3231931"/>
            <a:ext cx="3852041" cy="1834056"/>
          </a:xfrm>
        </p:spPr>
        <p:txBody>
          <a:bodyPr>
            <a:normAutofit/>
          </a:bodyPr>
          <a:lstStyle/>
          <a:p>
            <a:r>
              <a:rPr lang="en-US" sz="4000"/>
              <a:t>Organization Culture </a:t>
            </a:r>
          </a:p>
        </p:txBody>
      </p:sp>
      <p:sp>
        <p:nvSpPr>
          <p:cNvPr id="5" name="Subtitle 4">
            <a:extLst>
              <a:ext uri="{FF2B5EF4-FFF2-40B4-BE49-F238E27FC236}">
                <a16:creationId xmlns:a16="http://schemas.microsoft.com/office/drawing/2014/main" id="{DFAC49DE-0900-244C-A0A7-67D5612B15BE}"/>
              </a:ext>
            </a:extLst>
          </p:cNvPr>
          <p:cNvSpPr>
            <a:spLocks noGrp="1"/>
          </p:cNvSpPr>
          <p:nvPr>
            <p:ph type="subTitle" idx="1"/>
          </p:nvPr>
        </p:nvSpPr>
        <p:spPr>
          <a:xfrm>
            <a:off x="7782910" y="5242675"/>
            <a:ext cx="4330262" cy="683284"/>
          </a:xfrm>
        </p:spPr>
        <p:txBody>
          <a:bodyPr>
            <a:normAutofit/>
          </a:bodyPr>
          <a:lstStyle/>
          <a:p>
            <a:r>
              <a:rPr lang="en-US" sz="2000" dirty="0"/>
              <a:t>Getting the best from employees </a:t>
            </a:r>
          </a:p>
        </p:txBody>
      </p:sp>
      <p:cxnSp>
        <p:nvCxnSpPr>
          <p:cNvPr id="13" name="Straight Connector 1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78213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3F40D-53D8-B144-AA93-F6D882E5A682}"/>
              </a:ext>
            </a:extLst>
          </p:cNvPr>
          <p:cNvSpPr>
            <a:spLocks noGrp="1"/>
          </p:cNvSpPr>
          <p:nvPr>
            <p:ph type="title"/>
          </p:nvPr>
        </p:nvSpPr>
        <p:spPr>
          <a:xfrm>
            <a:off x="838200" y="365125"/>
            <a:ext cx="10515600" cy="1325563"/>
          </a:xfrm>
        </p:spPr>
        <p:txBody>
          <a:bodyPr>
            <a:normAutofit/>
          </a:bodyPr>
          <a:lstStyle/>
          <a:p>
            <a:r>
              <a:rPr lang="en-US" dirty="0"/>
              <a:t>Define Culture: </a:t>
            </a:r>
          </a:p>
        </p:txBody>
      </p:sp>
      <p:graphicFrame>
        <p:nvGraphicFramePr>
          <p:cNvPr id="5" name="Content Placeholder 2">
            <a:extLst>
              <a:ext uri="{FF2B5EF4-FFF2-40B4-BE49-F238E27FC236}">
                <a16:creationId xmlns:a16="http://schemas.microsoft.com/office/drawing/2014/main" id="{7CDC1F91-F87C-4554-83FC-90C152BBCAEB}"/>
              </a:ext>
            </a:extLst>
          </p:cNvPr>
          <p:cNvGraphicFramePr>
            <a:graphicFrameLocks noGrp="1"/>
          </p:cNvGraphicFramePr>
          <p:nvPr>
            <p:ph idx="1"/>
            <p:extLst>
              <p:ext uri="{D42A27DB-BD31-4B8C-83A1-F6EECF244321}">
                <p14:modId xmlns:p14="http://schemas.microsoft.com/office/powerpoint/2010/main" val="2549240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92288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660A326-CC8B-734B-9CA1-C3893E9CD225}"/>
              </a:ext>
            </a:extLst>
          </p:cNvPr>
          <p:cNvSpPr>
            <a:spLocks noGrp="1"/>
          </p:cNvSpPr>
          <p:nvPr>
            <p:ph type="title"/>
          </p:nvPr>
        </p:nvSpPr>
        <p:spPr>
          <a:xfrm>
            <a:off x="655320" y="365125"/>
            <a:ext cx="9013052" cy="1623312"/>
          </a:xfrm>
        </p:spPr>
        <p:txBody>
          <a:bodyPr anchor="b">
            <a:normAutofit/>
          </a:bodyPr>
          <a:lstStyle/>
          <a:p>
            <a:r>
              <a:rPr lang="en-US" sz="4000"/>
              <a:t>Organisation Culture – Sport </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400943-EFFC-E64A-9D0C-92A8ABCA0CE5}"/>
              </a:ext>
            </a:extLst>
          </p:cNvPr>
          <p:cNvSpPr>
            <a:spLocks noGrp="1"/>
          </p:cNvSpPr>
          <p:nvPr>
            <p:ph idx="1"/>
          </p:nvPr>
        </p:nvSpPr>
        <p:spPr>
          <a:xfrm>
            <a:off x="655320" y="2644518"/>
            <a:ext cx="9013052" cy="3327251"/>
          </a:xfrm>
        </p:spPr>
        <p:txBody>
          <a:bodyPr>
            <a:normAutofit/>
          </a:bodyPr>
          <a:lstStyle/>
          <a:p>
            <a:r>
              <a:rPr lang="en-US" sz="2000" dirty="0"/>
              <a:t>Task: Look inside sport and determine the following:</a:t>
            </a:r>
          </a:p>
          <a:p>
            <a:pPr lvl="1"/>
            <a:r>
              <a:rPr lang="en-US" sz="2000" dirty="0"/>
              <a:t>How do teams create a culture?</a:t>
            </a:r>
          </a:p>
          <a:p>
            <a:pPr lvl="1"/>
            <a:r>
              <a:rPr lang="en-US" sz="2000" dirty="0"/>
              <a:t>What is the culture?</a:t>
            </a:r>
          </a:p>
          <a:p>
            <a:pPr lvl="1"/>
            <a:r>
              <a:rPr lang="en-US" sz="2000" dirty="0"/>
              <a:t>Is the culture based on a specific model?</a:t>
            </a:r>
          </a:p>
        </p:txBody>
      </p:sp>
    </p:spTree>
    <p:extLst>
      <p:ext uri="{BB962C8B-B14F-4D97-AF65-F5344CB8AC3E}">
        <p14:creationId xmlns:p14="http://schemas.microsoft.com/office/powerpoint/2010/main" val="326194632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latin typeface="Mongolian Baiti"/>
                <a:cs typeface="Mongolian Baiti"/>
              </a:rPr>
              <a:t>Practical Challenge: Results Driven </a:t>
            </a:r>
          </a:p>
        </p:txBody>
      </p:sp>
      <p:pic>
        <p:nvPicPr>
          <p:cNvPr id="4" name="Content Placeholder 3" descr="Elite sport newspaper copy.png"/>
          <p:cNvPicPr>
            <a:picLocks noGrp="1" noChangeAspect="1"/>
          </p:cNvPicPr>
          <p:nvPr>
            <p:ph idx="1"/>
          </p:nvPr>
        </p:nvPicPr>
        <p:blipFill rotWithShape="1">
          <a:blip r:embed="rId3">
            <a:extLst>
              <a:ext uri="{28A0092B-C50C-407E-A947-70E740481C1C}">
                <a14:useLocalDpi xmlns:a14="http://schemas.microsoft.com/office/drawing/2010/main" val="0"/>
              </a:ext>
            </a:extLst>
          </a:blip>
          <a:srcRect l="268" t="8518" r="-268" b="72096"/>
          <a:stretch/>
        </p:blipFill>
        <p:spPr>
          <a:xfrm rot="642732">
            <a:off x="897543" y="2568965"/>
            <a:ext cx="10515600" cy="2718153"/>
          </a:xfrm>
        </p:spPr>
      </p:pic>
      <p:pic>
        <p:nvPicPr>
          <p:cNvPr id="5" name="Picture 4" descr="Elite sport newspaper copy.png"/>
          <p:cNvPicPr>
            <a:picLocks noChangeAspect="1"/>
          </p:cNvPicPr>
          <p:nvPr/>
        </p:nvPicPr>
        <p:blipFill rotWithShape="1">
          <a:blip r:embed="rId4" cstate="print">
            <a:extLst>
              <a:ext uri="{28A0092B-C50C-407E-A947-70E740481C1C}">
                <a14:useLocalDpi xmlns:a14="http://schemas.microsoft.com/office/drawing/2010/main" val="0"/>
              </a:ext>
            </a:extLst>
          </a:blip>
          <a:srcRect t="27174" b="55171"/>
          <a:stretch/>
        </p:blipFill>
        <p:spPr>
          <a:xfrm rot="20910333">
            <a:off x="1416574" y="2371318"/>
            <a:ext cx="10413811" cy="2293282"/>
          </a:xfrm>
          <a:prstGeom prst="rect">
            <a:avLst/>
          </a:prstGeom>
        </p:spPr>
      </p:pic>
      <p:pic>
        <p:nvPicPr>
          <p:cNvPr id="8" name="Picture 7" descr="Elite sport newspaper copy.png"/>
          <p:cNvPicPr>
            <a:picLocks noChangeAspect="1"/>
          </p:cNvPicPr>
          <p:nvPr/>
        </p:nvPicPr>
        <p:blipFill rotWithShape="1">
          <a:blip r:embed="rId4" cstate="print">
            <a:extLst>
              <a:ext uri="{28A0092B-C50C-407E-A947-70E740481C1C}">
                <a14:useLocalDpi xmlns:a14="http://schemas.microsoft.com/office/drawing/2010/main" val="0"/>
              </a:ext>
            </a:extLst>
          </a:blip>
          <a:srcRect t="62657" b="9823"/>
          <a:stretch/>
        </p:blipFill>
        <p:spPr>
          <a:xfrm rot="20678650">
            <a:off x="521978" y="2421732"/>
            <a:ext cx="9996360" cy="2735999"/>
          </a:xfrm>
          <a:prstGeom prst="rect">
            <a:avLst/>
          </a:prstGeom>
        </p:spPr>
      </p:pic>
      <p:pic>
        <p:nvPicPr>
          <p:cNvPr id="7" name="Picture 6" descr="Elite sport newspaper copy.png"/>
          <p:cNvPicPr>
            <a:picLocks noChangeAspect="1"/>
          </p:cNvPicPr>
          <p:nvPr/>
        </p:nvPicPr>
        <p:blipFill rotWithShape="1">
          <a:blip r:embed="rId4" cstate="print">
            <a:extLst>
              <a:ext uri="{28A0092B-C50C-407E-A947-70E740481C1C}">
                <a14:useLocalDpi xmlns:a14="http://schemas.microsoft.com/office/drawing/2010/main" val="0"/>
              </a:ext>
            </a:extLst>
          </a:blip>
          <a:srcRect t="44829" b="36651"/>
          <a:stretch/>
        </p:blipFill>
        <p:spPr>
          <a:xfrm rot="642956">
            <a:off x="1213561" y="3160927"/>
            <a:ext cx="10224000" cy="2524655"/>
          </a:xfrm>
          <a:prstGeom prst="rect">
            <a:avLst/>
          </a:prstGeom>
        </p:spPr>
      </p:pic>
      <p:pic>
        <p:nvPicPr>
          <p:cNvPr id="9" name="Picture 8" descr="Elite sport newspaper copy.png"/>
          <p:cNvPicPr>
            <a:picLocks noChangeAspect="1"/>
          </p:cNvPicPr>
          <p:nvPr/>
        </p:nvPicPr>
        <p:blipFill rotWithShape="1">
          <a:blip r:embed="rId4" cstate="print">
            <a:extLst>
              <a:ext uri="{28A0092B-C50C-407E-A947-70E740481C1C}">
                <a14:useLocalDpi xmlns:a14="http://schemas.microsoft.com/office/drawing/2010/main" val="0"/>
              </a:ext>
            </a:extLst>
          </a:blip>
          <a:srcRect l="1846" t="88289" r="641" b="125"/>
          <a:stretch/>
        </p:blipFill>
        <p:spPr>
          <a:xfrm>
            <a:off x="1043710" y="3043361"/>
            <a:ext cx="10625321" cy="1944575"/>
          </a:xfrm>
          <a:prstGeom prst="rect">
            <a:avLst/>
          </a:prstGeom>
        </p:spPr>
      </p:pic>
      <p:sp>
        <p:nvSpPr>
          <p:cNvPr id="3" name="TextBox 2"/>
          <p:cNvSpPr txBox="1"/>
          <p:nvPr/>
        </p:nvSpPr>
        <p:spPr>
          <a:xfrm>
            <a:off x="1997605" y="3655532"/>
            <a:ext cx="7779434" cy="1446550"/>
          </a:xfrm>
          <a:prstGeom prst="rect">
            <a:avLst/>
          </a:prstGeom>
          <a:noFill/>
        </p:spPr>
        <p:txBody>
          <a:bodyPr wrap="square" rtlCol="0">
            <a:spAutoFit/>
          </a:bodyPr>
          <a:lstStyle/>
          <a:p>
            <a:pPr algn="ctr"/>
            <a:r>
              <a:rPr lang="en-GB" sz="4400" dirty="0">
                <a:latin typeface="Mongolian Baiti" panose="03000500000000000000" pitchFamily="66" charset="0"/>
                <a:cs typeface="Mongolian Baiti" panose="03000500000000000000" pitchFamily="66" charset="0"/>
              </a:rPr>
              <a:t>What leadership style/approach are we witnessing? </a:t>
            </a:r>
          </a:p>
        </p:txBody>
      </p:sp>
    </p:spTree>
    <p:extLst>
      <p:ext uri="{BB962C8B-B14F-4D97-AF65-F5344CB8AC3E}">
        <p14:creationId xmlns:p14="http://schemas.microsoft.com/office/powerpoint/2010/main" val="593099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5768" y="522414"/>
            <a:ext cx="8860465" cy="1039258"/>
          </a:xfrm>
        </p:spPr>
        <p:txBody>
          <a:bodyPr>
            <a:noAutofit/>
          </a:bodyPr>
          <a:lstStyle/>
          <a:p>
            <a:r>
              <a:rPr lang="en-US" sz="3600" dirty="0">
                <a:solidFill>
                  <a:schemeClr val="tx2"/>
                </a:solidFill>
              </a:rPr>
              <a:t>THEORETICAL UNDERSTANDING: Leadership Styles (1)</a:t>
            </a:r>
          </a:p>
        </p:txBody>
      </p:sp>
      <p:graphicFrame>
        <p:nvGraphicFramePr>
          <p:cNvPr id="4" name="Content Placeholder 3">
            <a:extLst>
              <a:ext uri="{FF2B5EF4-FFF2-40B4-BE49-F238E27FC236}">
                <a16:creationId xmlns:a16="http://schemas.microsoft.com/office/drawing/2014/main" id="{AF805D71-7B25-49F8-A34A-A6E0F526B830}"/>
              </a:ext>
            </a:extLst>
          </p:cNvPr>
          <p:cNvGraphicFramePr>
            <a:graphicFrameLocks noGrp="1"/>
          </p:cNvGraphicFramePr>
          <p:nvPr>
            <p:ph idx="1"/>
          </p:nvPr>
        </p:nvGraphicFramePr>
        <p:xfrm>
          <a:off x="1981200" y="1887539"/>
          <a:ext cx="8229600" cy="38687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9357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7196B6E-B16C-4AC5-B99F-3F00D9739EE4}"/>
              </a:ext>
            </a:extLst>
          </p:cNvPr>
          <p:cNvSpPr>
            <a:spLocks noGrp="1"/>
          </p:cNvSpPr>
          <p:nvPr>
            <p:ph type="title"/>
          </p:nvPr>
        </p:nvSpPr>
        <p:spPr>
          <a:xfrm>
            <a:off x="1665768" y="485266"/>
            <a:ext cx="8860465" cy="1143000"/>
          </a:xfrm>
        </p:spPr>
        <p:txBody>
          <a:bodyPr>
            <a:noAutofit/>
          </a:bodyPr>
          <a:lstStyle/>
          <a:p>
            <a:r>
              <a:rPr lang="en-US" sz="3600" dirty="0">
                <a:solidFill>
                  <a:schemeClr val="tx2"/>
                </a:solidFill>
              </a:rPr>
              <a:t>THEORETICAL UNDERSTANDING: Leadership Styles (2)</a:t>
            </a:r>
          </a:p>
        </p:txBody>
      </p:sp>
      <p:graphicFrame>
        <p:nvGraphicFramePr>
          <p:cNvPr id="5" name="Content Placeholder 3">
            <a:extLst>
              <a:ext uri="{FF2B5EF4-FFF2-40B4-BE49-F238E27FC236}">
                <a16:creationId xmlns:a16="http://schemas.microsoft.com/office/drawing/2014/main" id="{B11FBC66-15FF-4E29-8369-81EFECC563B0}"/>
              </a:ext>
            </a:extLst>
          </p:cNvPr>
          <p:cNvGraphicFramePr>
            <a:graphicFrameLocks noGrp="1"/>
          </p:cNvGraphicFramePr>
          <p:nvPr>
            <p:ph idx="1"/>
          </p:nvPr>
        </p:nvGraphicFramePr>
        <p:xfrm>
          <a:off x="1981200" y="1887539"/>
          <a:ext cx="8229600" cy="38687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56893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erson standing in front of a crowd&#10;&#10;Description automatically generated">
            <a:extLst>
              <a:ext uri="{FF2B5EF4-FFF2-40B4-BE49-F238E27FC236}">
                <a16:creationId xmlns:a16="http://schemas.microsoft.com/office/drawing/2014/main" id="{570D7888-2E53-2643-8202-B044FBAAD7E6}"/>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6250"/>
          <a:stretch/>
        </p:blipFill>
        <p:spPr>
          <a:xfrm>
            <a:off x="20" y="10"/>
            <a:ext cx="12191980" cy="6857990"/>
          </a:xfrm>
          <a:prstGeom prst="rect">
            <a:avLst/>
          </a:prstGeom>
        </p:spPr>
      </p:pic>
      <p:sp>
        <p:nvSpPr>
          <p:cNvPr id="11" name="Down Arrow 7">
            <a:extLst>
              <a:ext uri="{FF2B5EF4-FFF2-40B4-BE49-F238E27FC236}">
                <a16:creationId xmlns:a16="http://schemas.microsoft.com/office/drawing/2014/main" id="{B547373F-AF2E-4907-B442-9F902B387F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100" y="-4763"/>
            <a:ext cx="3333749" cy="3338514"/>
          </a:xfrm>
          <a:prstGeom prst="downArrow">
            <a:avLst>
              <a:gd name="adj1" fmla="val 100000"/>
              <a:gd name="adj2" fmla="val 26890"/>
            </a:avLst>
          </a:prstGeom>
          <a:solidFill>
            <a:schemeClr val="tx1">
              <a:lumMod val="85000"/>
              <a:lumOff val="15000"/>
            </a:schemeClr>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0ED4D-12EF-3F46-8F5D-4ED3222B9C6E}"/>
              </a:ext>
            </a:extLst>
          </p:cNvPr>
          <p:cNvSpPr>
            <a:spLocks noGrp="1"/>
          </p:cNvSpPr>
          <p:nvPr>
            <p:ph type="title"/>
          </p:nvPr>
        </p:nvSpPr>
        <p:spPr>
          <a:xfrm>
            <a:off x="1028700" y="190501"/>
            <a:ext cx="2886075" cy="2486024"/>
          </a:xfrm>
          <a:noFill/>
        </p:spPr>
        <p:txBody>
          <a:bodyPr vert="horz" lIns="91440" tIns="45720" rIns="91440" bIns="45720" rtlCol="0" anchor="ctr">
            <a:normAutofit/>
          </a:bodyPr>
          <a:lstStyle/>
          <a:p>
            <a:pPr algn="ctr"/>
            <a:r>
              <a:rPr lang="en-US" sz="3600">
                <a:solidFill>
                  <a:schemeClr val="bg1"/>
                </a:solidFill>
                <a:hlinkClick r:id="rId4"/>
              </a:rPr>
              <a:t>Leadership</a:t>
            </a:r>
            <a:r>
              <a:rPr lang="en-US" sz="3600">
                <a:solidFill>
                  <a:schemeClr val="bg1"/>
                </a:solidFill>
              </a:rPr>
              <a:t> </a:t>
            </a:r>
          </a:p>
        </p:txBody>
      </p:sp>
      <p:sp>
        <p:nvSpPr>
          <p:cNvPr id="6" name="TextBox 5">
            <a:extLst>
              <a:ext uri="{FF2B5EF4-FFF2-40B4-BE49-F238E27FC236}">
                <a16:creationId xmlns:a16="http://schemas.microsoft.com/office/drawing/2014/main" id="{24E0C616-4620-D445-9051-1A24C8D5F9E0}"/>
              </a:ext>
            </a:extLst>
          </p:cNvPr>
          <p:cNvSpPr txBox="1"/>
          <p:nvPr/>
        </p:nvSpPr>
        <p:spPr>
          <a:xfrm>
            <a:off x="10005183" y="6657945"/>
            <a:ext cx="218681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ipkitten.blogspot.com/2013/10/alex-ferguson-stolen-or-just-fairly.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19741683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7196B6E-B16C-4AC5-B99F-3F00D9739EE4}"/>
              </a:ext>
            </a:extLst>
          </p:cNvPr>
          <p:cNvSpPr>
            <a:spLocks noGrp="1"/>
          </p:cNvSpPr>
          <p:nvPr>
            <p:ph type="title"/>
          </p:nvPr>
        </p:nvSpPr>
        <p:spPr>
          <a:xfrm>
            <a:off x="1524001" y="719191"/>
            <a:ext cx="9143999" cy="909075"/>
          </a:xfrm>
        </p:spPr>
        <p:txBody>
          <a:bodyPr>
            <a:noAutofit/>
          </a:bodyPr>
          <a:lstStyle/>
          <a:p>
            <a:r>
              <a:rPr lang="en-US" sz="3600" dirty="0">
                <a:solidFill>
                  <a:schemeClr val="tx2"/>
                </a:solidFill>
              </a:rPr>
              <a:t>PRACTICAL SPORT LEADER CHALLENGES</a:t>
            </a:r>
          </a:p>
        </p:txBody>
      </p:sp>
      <p:graphicFrame>
        <p:nvGraphicFramePr>
          <p:cNvPr id="2" name="Content Placeholder 1">
            <a:extLst>
              <a:ext uri="{FF2B5EF4-FFF2-40B4-BE49-F238E27FC236}">
                <a16:creationId xmlns:a16="http://schemas.microsoft.com/office/drawing/2014/main" id="{323D914B-96CC-4764-A603-58D3B5F8DF42}"/>
              </a:ext>
            </a:extLst>
          </p:cNvPr>
          <p:cNvGraphicFramePr>
            <a:graphicFrameLocks noGrp="1"/>
          </p:cNvGraphicFramePr>
          <p:nvPr>
            <p:ph idx="1"/>
          </p:nvPr>
        </p:nvGraphicFramePr>
        <p:xfrm>
          <a:off x="1652427" y="1949521"/>
          <a:ext cx="8229600" cy="38687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5FD02124-1A70-4023-951D-AEE14E7E738A}"/>
              </a:ext>
            </a:extLst>
          </p:cNvPr>
          <p:cNvSpPr txBox="1"/>
          <p:nvPr/>
        </p:nvSpPr>
        <p:spPr>
          <a:xfrm>
            <a:off x="1934967" y="2868228"/>
            <a:ext cx="2342508" cy="2031325"/>
          </a:xfrm>
          <a:prstGeom prst="rect">
            <a:avLst/>
          </a:prstGeom>
          <a:noFill/>
        </p:spPr>
        <p:txBody>
          <a:bodyPr wrap="square" rtlCol="0">
            <a:spAutoFit/>
          </a:bodyPr>
          <a:lstStyle/>
          <a:p>
            <a:pPr marL="285750" indent="-285750">
              <a:buFont typeface="Courier New" panose="02070309020205020404" pitchFamily="49" charset="0"/>
              <a:buChar char="o"/>
            </a:pPr>
            <a:r>
              <a:rPr lang="en-GB" b="1" dirty="0">
                <a:solidFill>
                  <a:schemeClr val="bg1"/>
                </a:solidFill>
                <a:latin typeface="+mj-lt"/>
              </a:rPr>
              <a:t>Governance</a:t>
            </a:r>
          </a:p>
          <a:p>
            <a:pPr marL="285750" indent="-285750">
              <a:buFont typeface="Courier New" panose="02070309020205020404" pitchFamily="49" charset="0"/>
              <a:buChar char="o"/>
            </a:pPr>
            <a:r>
              <a:rPr lang="en-GB" b="1" dirty="0">
                <a:solidFill>
                  <a:schemeClr val="bg1"/>
                </a:solidFill>
                <a:latin typeface="+mj-lt"/>
              </a:rPr>
              <a:t>Elite vs Mass Participation</a:t>
            </a:r>
          </a:p>
          <a:p>
            <a:pPr marL="285750" indent="-285750">
              <a:buFont typeface="Courier New" panose="02070309020205020404" pitchFamily="49" charset="0"/>
              <a:buChar char="o"/>
            </a:pPr>
            <a:r>
              <a:rPr lang="en-GB" b="1" dirty="0">
                <a:solidFill>
                  <a:schemeClr val="bg1"/>
                </a:solidFill>
                <a:latin typeface="+mj-lt"/>
              </a:rPr>
              <a:t>Political Agendas</a:t>
            </a:r>
          </a:p>
          <a:p>
            <a:pPr marL="285750" indent="-285750">
              <a:buFont typeface="Courier New" panose="02070309020205020404" pitchFamily="49" charset="0"/>
              <a:buChar char="o"/>
            </a:pPr>
            <a:r>
              <a:rPr lang="en-GB" b="1" dirty="0">
                <a:solidFill>
                  <a:schemeClr val="bg1"/>
                </a:solidFill>
                <a:latin typeface="+mj-lt"/>
              </a:rPr>
              <a:t>Environmental Disruptions</a:t>
            </a:r>
          </a:p>
          <a:p>
            <a:pPr marL="285750" indent="-285750">
              <a:buFont typeface="Courier New" panose="02070309020205020404" pitchFamily="49" charset="0"/>
              <a:buChar char="o"/>
            </a:pPr>
            <a:r>
              <a:rPr lang="en-GB" b="1" dirty="0">
                <a:solidFill>
                  <a:schemeClr val="bg1"/>
                </a:solidFill>
                <a:latin typeface="+mj-lt"/>
              </a:rPr>
              <a:t>Globalization</a:t>
            </a:r>
          </a:p>
        </p:txBody>
      </p:sp>
    </p:spTree>
    <p:extLst>
      <p:ext uri="{BB962C8B-B14F-4D97-AF65-F5344CB8AC3E}">
        <p14:creationId xmlns:p14="http://schemas.microsoft.com/office/powerpoint/2010/main" val="4765253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37E794A1-9677-450F-A97C-8F5A433559B4}"/>
              </a:ext>
            </a:extLst>
          </p:cNvPr>
          <p:cNvGraphicFramePr/>
          <p:nvPr>
            <p:extLst>
              <p:ext uri="{D42A27DB-BD31-4B8C-83A1-F6EECF244321}">
                <p14:modId xmlns:p14="http://schemas.microsoft.com/office/powerpoint/2010/main" val="322498680"/>
              </p:ext>
            </p:extLst>
          </p:nvPr>
        </p:nvGraphicFramePr>
        <p:xfrm>
          <a:off x="1128713" y="964905"/>
          <a:ext cx="10315575" cy="5288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57964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1"/>
            <a:ext cx="11542722" cy="1965960"/>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0C50CED-7CC5-9A4D-AB8D-4325649E2BE3}"/>
              </a:ext>
            </a:extLst>
          </p:cNvPr>
          <p:cNvSpPr>
            <a:spLocks noGrp="1"/>
          </p:cNvSpPr>
          <p:nvPr>
            <p:ph type="title"/>
          </p:nvPr>
        </p:nvSpPr>
        <p:spPr>
          <a:xfrm>
            <a:off x="757450" y="521208"/>
            <a:ext cx="10754437" cy="1627632"/>
          </a:xfrm>
        </p:spPr>
        <p:txBody>
          <a:bodyPr>
            <a:normAutofit/>
          </a:bodyPr>
          <a:lstStyle/>
          <a:p>
            <a:r>
              <a:rPr lang="en-US" sz="4800">
                <a:solidFill>
                  <a:srgbClr val="FFFFFF"/>
                </a:solidFill>
              </a:rPr>
              <a:t>THE STRUCTURE OF SPORT IN THE UK</a:t>
            </a:r>
          </a:p>
        </p:txBody>
      </p:sp>
      <p:sp>
        <p:nvSpPr>
          <p:cNvPr id="10" name="Rectangle 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2447552"/>
            <a:ext cx="11542722" cy="408871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D123D4D-571B-9649-9C63-4FBADAD51CA6}"/>
              </a:ext>
            </a:extLst>
          </p:cNvPr>
          <p:cNvSpPr>
            <a:spLocks noGrp="1"/>
          </p:cNvSpPr>
          <p:nvPr>
            <p:ph idx="1"/>
          </p:nvPr>
        </p:nvSpPr>
        <p:spPr>
          <a:xfrm>
            <a:off x="757451" y="2776737"/>
            <a:ext cx="10754436" cy="3429234"/>
          </a:xfrm>
        </p:spPr>
        <p:txBody>
          <a:bodyPr anchor="ctr">
            <a:normAutofit/>
          </a:bodyPr>
          <a:lstStyle/>
          <a:p>
            <a:pPr marL="0" indent="0">
              <a:buNone/>
            </a:pPr>
            <a:r>
              <a:rPr lang="en-US" sz="3000">
                <a:solidFill>
                  <a:srgbClr val="FFFFFF"/>
                </a:solidFill>
              </a:rPr>
              <a:t>Its structure (</a:t>
            </a:r>
            <a:r>
              <a:rPr lang="en-US" sz="3000" i="1">
                <a:solidFill>
                  <a:srgbClr val="FFFFFF"/>
                </a:solidFill>
              </a:rPr>
              <a:t>both complex and unique</a:t>
            </a:r>
            <a:r>
              <a:rPr lang="en-US" sz="3000">
                <a:solidFill>
                  <a:srgbClr val="FFFFFF"/>
                </a:solidFill>
              </a:rPr>
              <a:t>):</a:t>
            </a:r>
          </a:p>
          <a:p>
            <a:r>
              <a:rPr lang="en-US" sz="3000">
                <a:solidFill>
                  <a:srgbClr val="FFFFFF"/>
                </a:solidFill>
              </a:rPr>
              <a:t>The public sector combines local authority sport provision with that of pre- and post-sixteen educational provisions. </a:t>
            </a:r>
          </a:p>
          <a:p>
            <a:r>
              <a:rPr lang="en-US" sz="3000">
                <a:solidFill>
                  <a:srgbClr val="FFFFFF"/>
                </a:solidFill>
              </a:rPr>
              <a:t>The private sector includes voluntary/professional sport clubs and commercial provision through works facilities and those provided by dedicated operators such as David Lloyd Health and Fitness Clubs.</a:t>
            </a:r>
          </a:p>
        </p:txBody>
      </p:sp>
    </p:spTree>
    <p:extLst>
      <p:ext uri="{BB962C8B-B14F-4D97-AF65-F5344CB8AC3E}">
        <p14:creationId xmlns:p14="http://schemas.microsoft.com/office/powerpoint/2010/main" val="5691138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B8C4A-81EC-234C-890E-E0D03E7BF6A9}"/>
              </a:ext>
            </a:extLst>
          </p:cNvPr>
          <p:cNvSpPr>
            <a:spLocks noGrp="1"/>
          </p:cNvSpPr>
          <p:nvPr>
            <p:ph type="title"/>
          </p:nvPr>
        </p:nvSpPr>
        <p:spPr>
          <a:xfrm>
            <a:off x="841248" y="426720"/>
            <a:ext cx="10506456" cy="1919141"/>
          </a:xfrm>
        </p:spPr>
        <p:txBody>
          <a:bodyPr anchor="b">
            <a:normAutofit/>
          </a:bodyPr>
          <a:lstStyle/>
          <a:p>
            <a:r>
              <a:rPr lang="en-US" sz="6000"/>
              <a:t>The Early Days Skills Active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38E0F7A-97B5-D64E-8786-DE36464098C1}"/>
              </a:ext>
            </a:extLst>
          </p:cNvPr>
          <p:cNvSpPr>
            <a:spLocks noGrp="1"/>
          </p:cNvSpPr>
          <p:nvPr>
            <p:ph idx="1"/>
          </p:nvPr>
        </p:nvSpPr>
        <p:spPr>
          <a:xfrm>
            <a:off x="841248" y="3337269"/>
            <a:ext cx="10509504" cy="2905686"/>
          </a:xfrm>
        </p:spPr>
        <p:txBody>
          <a:bodyPr>
            <a:normAutofit/>
          </a:bodyPr>
          <a:lstStyle/>
          <a:p>
            <a:pPr marL="0" indent="0">
              <a:buNone/>
            </a:pPr>
            <a:r>
              <a:rPr lang="en-US" sz="1700" dirty="0"/>
              <a:t>Skills Active, the Sector Skills Council for Active Leisure, Learning and Well-being (formerly SPRITO), has produced a number of Workforce Development Plans (WDPs). </a:t>
            </a:r>
          </a:p>
          <a:p>
            <a:pPr marL="0" indent="0">
              <a:buNone/>
            </a:pPr>
            <a:r>
              <a:rPr lang="en-US" sz="1700" dirty="0"/>
              <a:t>Government's Standard Industrial Classifications on sport core sub-sectors, as below:</a:t>
            </a:r>
          </a:p>
          <a:p>
            <a:r>
              <a:rPr lang="en-US" sz="1700" dirty="0"/>
              <a:t>   Sport facilities management</a:t>
            </a:r>
          </a:p>
          <a:p>
            <a:r>
              <a:rPr lang="en-US" sz="1700" dirty="0"/>
              <a:t>   Sport development</a:t>
            </a:r>
          </a:p>
          <a:p>
            <a:r>
              <a:rPr lang="en-US" sz="1700" dirty="0"/>
              <a:t>   Coaching</a:t>
            </a:r>
          </a:p>
          <a:p>
            <a:r>
              <a:rPr lang="en-US" sz="1700" dirty="0"/>
              <a:t>   Stadia management</a:t>
            </a:r>
          </a:p>
          <a:p>
            <a:r>
              <a:rPr lang="en-US" sz="1700" dirty="0"/>
              <a:t>   Professional sport.</a:t>
            </a:r>
          </a:p>
        </p:txBody>
      </p:sp>
    </p:spTree>
    <p:extLst>
      <p:ext uri="{BB962C8B-B14F-4D97-AF65-F5344CB8AC3E}">
        <p14:creationId xmlns:p14="http://schemas.microsoft.com/office/powerpoint/2010/main" val="13934593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C31A23-EA7F-4145-8299-7D2C8AC30A08}"/>
              </a:ext>
            </a:extLst>
          </p:cNvPr>
          <p:cNvSpPr>
            <a:spLocks noGrp="1"/>
          </p:cNvSpPr>
          <p:nvPr>
            <p:ph type="title"/>
          </p:nvPr>
        </p:nvSpPr>
        <p:spPr>
          <a:xfrm>
            <a:off x="841248" y="426720"/>
            <a:ext cx="10506456" cy="1919141"/>
          </a:xfrm>
        </p:spPr>
        <p:txBody>
          <a:bodyPr anchor="b">
            <a:normAutofit/>
          </a:bodyPr>
          <a:lstStyle/>
          <a:p>
            <a:r>
              <a:rPr lang="en-US" sz="6000"/>
              <a:t>Present – CIMSPA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36A5FA6-61B7-EC4F-B51C-3B3470D45F22}"/>
              </a:ext>
            </a:extLst>
          </p:cNvPr>
          <p:cNvSpPr>
            <a:spLocks noGrp="1"/>
          </p:cNvSpPr>
          <p:nvPr>
            <p:ph idx="1"/>
          </p:nvPr>
        </p:nvSpPr>
        <p:spPr>
          <a:xfrm>
            <a:off x="841248" y="3337269"/>
            <a:ext cx="10509504" cy="2905686"/>
          </a:xfrm>
        </p:spPr>
        <p:txBody>
          <a:bodyPr>
            <a:normAutofit/>
          </a:bodyPr>
          <a:lstStyle/>
          <a:p>
            <a:r>
              <a:rPr lang="en-GB" sz="2200"/>
              <a:t>CIMSPA is the professional development body for the UK’s sport and physical activity sector, committed to supporting, developing and enabling professionals and organisations to succeed and, as a result, inspire our nation to become more active.</a:t>
            </a:r>
          </a:p>
          <a:p>
            <a:pPr marL="0" indent="0">
              <a:buNone/>
            </a:pPr>
            <a:endParaRPr lang="en-GB" sz="2200"/>
          </a:p>
          <a:p>
            <a:pPr marL="0" indent="0">
              <a:buNone/>
            </a:pPr>
            <a:r>
              <a:rPr lang="en-GB" sz="2200">
                <a:hlinkClick r:id="rId2"/>
              </a:rPr>
              <a:t>CIMSPA Vision and Mission </a:t>
            </a:r>
            <a:endParaRPr lang="en-GB" sz="2200"/>
          </a:p>
          <a:p>
            <a:endParaRPr lang="en-US" sz="2200"/>
          </a:p>
        </p:txBody>
      </p:sp>
    </p:spTree>
    <p:extLst>
      <p:ext uri="{BB962C8B-B14F-4D97-AF65-F5344CB8AC3E}">
        <p14:creationId xmlns:p14="http://schemas.microsoft.com/office/powerpoint/2010/main" val="17834515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C91611-130E-1249-A226-AB97F00FD121}"/>
              </a:ext>
            </a:extLst>
          </p:cNvPr>
          <p:cNvSpPr>
            <a:spLocks noGrp="1"/>
          </p:cNvSpPr>
          <p:nvPr>
            <p:ph type="title"/>
          </p:nvPr>
        </p:nvSpPr>
        <p:spPr>
          <a:xfrm>
            <a:off x="841248" y="426720"/>
            <a:ext cx="10506456" cy="1919141"/>
          </a:xfrm>
        </p:spPr>
        <p:txBody>
          <a:bodyPr anchor="b">
            <a:normAutofit/>
          </a:bodyPr>
          <a:lstStyle/>
          <a:p>
            <a:r>
              <a:rPr lang="en-US" sz="6000"/>
              <a:t>Sport Employee Categories:</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14E9F4A-A569-0D4D-9ED4-7C01A04F153F}"/>
              </a:ext>
            </a:extLst>
          </p:cNvPr>
          <p:cNvSpPr>
            <a:spLocks noGrp="1"/>
          </p:cNvSpPr>
          <p:nvPr>
            <p:ph idx="1"/>
          </p:nvPr>
        </p:nvSpPr>
        <p:spPr>
          <a:xfrm>
            <a:off x="841248" y="3337269"/>
            <a:ext cx="10509504" cy="2905686"/>
          </a:xfrm>
        </p:spPr>
        <p:txBody>
          <a:bodyPr>
            <a:normAutofit/>
          </a:bodyPr>
          <a:lstStyle/>
          <a:p>
            <a:r>
              <a:rPr lang="en-US" sz="1700"/>
              <a:t>Paid professionals</a:t>
            </a:r>
          </a:p>
          <a:p>
            <a:r>
              <a:rPr lang="en-US" sz="1700"/>
              <a:t>Volunteers</a:t>
            </a:r>
          </a:p>
          <a:p>
            <a:r>
              <a:rPr lang="en-US" sz="1700"/>
              <a:t>Clients and customers.</a:t>
            </a:r>
          </a:p>
          <a:p>
            <a:endParaRPr lang="en-US" sz="1700"/>
          </a:p>
          <a:p>
            <a:endParaRPr lang="en-US" sz="1700"/>
          </a:p>
          <a:p>
            <a:endParaRPr lang="en-US" sz="1700"/>
          </a:p>
          <a:p>
            <a:endParaRPr lang="en-US" sz="1700"/>
          </a:p>
          <a:p>
            <a:pPr marL="0" indent="0">
              <a:buNone/>
            </a:pPr>
            <a:r>
              <a:rPr lang="en-US" sz="1700"/>
              <a:t>Chelladurai (1999) </a:t>
            </a:r>
          </a:p>
          <a:p>
            <a:endParaRPr lang="en-US" sz="1700"/>
          </a:p>
        </p:txBody>
      </p:sp>
    </p:spTree>
    <p:extLst>
      <p:ext uri="{BB962C8B-B14F-4D97-AF65-F5344CB8AC3E}">
        <p14:creationId xmlns:p14="http://schemas.microsoft.com/office/powerpoint/2010/main" val="23955974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0FC48-2068-AF4C-91F6-212FB65AA12B}"/>
              </a:ext>
            </a:extLst>
          </p:cNvPr>
          <p:cNvSpPr>
            <a:spLocks noGrp="1"/>
          </p:cNvSpPr>
          <p:nvPr>
            <p:ph type="title"/>
          </p:nvPr>
        </p:nvSpPr>
        <p:spPr>
          <a:xfrm>
            <a:off x="841248" y="426720"/>
            <a:ext cx="10506456" cy="1919141"/>
          </a:xfrm>
        </p:spPr>
        <p:txBody>
          <a:bodyPr anchor="b">
            <a:normAutofit/>
          </a:bodyPr>
          <a:lstStyle/>
          <a:p>
            <a:r>
              <a:rPr lang="en-US" sz="6000"/>
              <a:t>The Paid Employee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E3B9C90-0C30-CA4E-B3DF-6FDC67143AE4}"/>
              </a:ext>
            </a:extLst>
          </p:cNvPr>
          <p:cNvSpPr>
            <a:spLocks noGrp="1"/>
          </p:cNvSpPr>
          <p:nvPr>
            <p:ph idx="1"/>
          </p:nvPr>
        </p:nvSpPr>
        <p:spPr>
          <a:xfrm>
            <a:off x="841248" y="3337269"/>
            <a:ext cx="10509504" cy="2905686"/>
          </a:xfrm>
        </p:spPr>
        <p:txBody>
          <a:bodyPr>
            <a:normAutofit/>
          </a:bodyPr>
          <a:lstStyle/>
          <a:p>
            <a:r>
              <a:rPr lang="en-US" sz="2200"/>
              <a:t>The paid employee is salaried, bound by a contractual agreement and generally hired for a specific job role which is bound by strict organisational codes of conduct and which contributes to the organisation's mission. </a:t>
            </a:r>
          </a:p>
          <a:p>
            <a:r>
              <a:rPr lang="en-US" sz="2200"/>
              <a:t>The employee will follow a set procedure to appointment that is bound by legislation; this will include recruitment and selection, induction and training, job description, welfare, appraisal and reward. It is a formalised process within strict legal and operational boundaries. </a:t>
            </a:r>
          </a:p>
          <a:p>
            <a:r>
              <a:rPr lang="en-US" sz="2200"/>
              <a:t>They can be full or part time, temporary, seasonal, contractual or self-employed.</a:t>
            </a:r>
          </a:p>
        </p:txBody>
      </p:sp>
    </p:spTree>
    <p:extLst>
      <p:ext uri="{BB962C8B-B14F-4D97-AF65-F5344CB8AC3E}">
        <p14:creationId xmlns:p14="http://schemas.microsoft.com/office/powerpoint/2010/main" val="2778923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E306AB-4A80-7B4E-8F88-99CD5221ADB5}"/>
              </a:ext>
            </a:extLst>
          </p:cNvPr>
          <p:cNvSpPr>
            <a:spLocks noGrp="1"/>
          </p:cNvSpPr>
          <p:nvPr>
            <p:ph type="title"/>
          </p:nvPr>
        </p:nvSpPr>
        <p:spPr>
          <a:xfrm>
            <a:off x="841248" y="426720"/>
            <a:ext cx="10506456" cy="1919141"/>
          </a:xfrm>
        </p:spPr>
        <p:txBody>
          <a:bodyPr anchor="b">
            <a:normAutofit/>
          </a:bodyPr>
          <a:lstStyle/>
          <a:p>
            <a:r>
              <a:rPr lang="en-US" sz="6000"/>
              <a:t>The Volunteer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4492D76-AB52-2C42-A8D9-60E27F7DC47B}"/>
              </a:ext>
            </a:extLst>
          </p:cNvPr>
          <p:cNvSpPr>
            <a:spLocks noGrp="1"/>
          </p:cNvSpPr>
          <p:nvPr>
            <p:ph idx="1"/>
          </p:nvPr>
        </p:nvSpPr>
        <p:spPr>
          <a:xfrm>
            <a:off x="841248" y="3337269"/>
            <a:ext cx="10509504" cy="2905686"/>
          </a:xfrm>
        </p:spPr>
        <p:txBody>
          <a:bodyPr>
            <a:normAutofit/>
          </a:bodyPr>
          <a:lstStyle/>
          <a:p>
            <a:r>
              <a:rPr lang="en-US" sz="1700"/>
              <a:t>The volunteer gives time, skills and/or knowledge to others for which they generally do not receive financial reimbursement. </a:t>
            </a:r>
          </a:p>
          <a:p>
            <a:r>
              <a:rPr lang="en-US" sz="1700"/>
              <a:t>There is clear evidence that the role of the volunteer is becoming more ‘professionalised’ and that the phenomenon of the ‘professional volunteer’ is an increasing feature of sport organisations, particularly in the public and voluntary sectors </a:t>
            </a:r>
          </a:p>
          <a:p>
            <a:endParaRPr lang="en-US" sz="1700"/>
          </a:p>
          <a:p>
            <a:endParaRPr lang="en-US" sz="1700"/>
          </a:p>
          <a:p>
            <a:endParaRPr lang="en-US" sz="1700"/>
          </a:p>
          <a:p>
            <a:pPr marL="0" indent="0">
              <a:buNone/>
            </a:pPr>
            <a:r>
              <a:rPr lang="en-US" sz="1700"/>
              <a:t>(Chelladurai, 2006; Sports Council, 1996).</a:t>
            </a:r>
          </a:p>
        </p:txBody>
      </p:sp>
    </p:spTree>
    <p:extLst>
      <p:ext uri="{BB962C8B-B14F-4D97-AF65-F5344CB8AC3E}">
        <p14:creationId xmlns:p14="http://schemas.microsoft.com/office/powerpoint/2010/main" val="22343593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BA6BAE-2366-1848-950B-F8A2A2F79871}"/>
              </a:ext>
            </a:extLst>
          </p:cNvPr>
          <p:cNvSpPr>
            <a:spLocks noGrp="1"/>
          </p:cNvSpPr>
          <p:nvPr>
            <p:ph type="title"/>
          </p:nvPr>
        </p:nvSpPr>
        <p:spPr>
          <a:xfrm>
            <a:off x="841248" y="426720"/>
            <a:ext cx="10506456" cy="1919141"/>
          </a:xfrm>
        </p:spPr>
        <p:txBody>
          <a:bodyPr anchor="b">
            <a:normAutofit/>
          </a:bodyPr>
          <a:lstStyle/>
          <a:p>
            <a:r>
              <a:rPr lang="en-US" sz="6000"/>
              <a:t>The Clients or Customers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3630EB5-5C4C-374B-B089-F9ECE4C13730}"/>
              </a:ext>
            </a:extLst>
          </p:cNvPr>
          <p:cNvSpPr>
            <a:spLocks noGrp="1"/>
          </p:cNvSpPr>
          <p:nvPr>
            <p:ph idx="1"/>
          </p:nvPr>
        </p:nvSpPr>
        <p:spPr>
          <a:xfrm>
            <a:off x="841248" y="3337269"/>
            <a:ext cx="10509504" cy="2905686"/>
          </a:xfrm>
        </p:spPr>
        <p:txBody>
          <a:bodyPr>
            <a:normAutofit/>
          </a:bodyPr>
          <a:lstStyle/>
          <a:p>
            <a:r>
              <a:rPr lang="en-US" sz="2200"/>
              <a:t>The clients or customers are the consumers of the services or products. </a:t>
            </a:r>
          </a:p>
          <a:p>
            <a:r>
              <a:rPr lang="en-US" sz="2200"/>
              <a:t>They are particularly important to the sport service industry as the way they interrelate to employees and other consumers can influence both the consumption experience and the environment – for themselves, other consumers and employees. </a:t>
            </a:r>
          </a:p>
          <a:p>
            <a:r>
              <a:rPr lang="en-US" sz="2200"/>
              <a:t>Often the service experience requires active participation by the consumers – a process that should be recognised and managed as part of an organisation's HRM strategy.</a:t>
            </a:r>
          </a:p>
          <a:p>
            <a:pPr marL="0" indent="0">
              <a:buNone/>
            </a:pPr>
            <a:r>
              <a:rPr lang="en-US" sz="2200"/>
              <a:t>(Chelladurai, 1999)</a:t>
            </a:r>
          </a:p>
        </p:txBody>
      </p:sp>
    </p:spTree>
    <p:extLst>
      <p:ext uri="{BB962C8B-B14F-4D97-AF65-F5344CB8AC3E}">
        <p14:creationId xmlns:p14="http://schemas.microsoft.com/office/powerpoint/2010/main" val="9072639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FAE371-F592-F442-A27E-0084E23E2572}"/>
              </a:ext>
            </a:extLst>
          </p:cNvPr>
          <p:cNvSpPr>
            <a:spLocks noGrp="1"/>
          </p:cNvSpPr>
          <p:nvPr>
            <p:ph type="title"/>
          </p:nvPr>
        </p:nvSpPr>
        <p:spPr>
          <a:xfrm>
            <a:off x="841248" y="426720"/>
            <a:ext cx="10506456" cy="1919141"/>
          </a:xfrm>
        </p:spPr>
        <p:txBody>
          <a:bodyPr anchor="b">
            <a:normAutofit/>
          </a:bodyPr>
          <a:lstStyle/>
          <a:p>
            <a:r>
              <a:rPr lang="en-US" sz="6000"/>
              <a:t>The Volunteer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C437F76-1293-1F4A-8BF2-A0ED39D131CC}"/>
              </a:ext>
            </a:extLst>
          </p:cNvPr>
          <p:cNvSpPr>
            <a:spLocks noGrp="1"/>
          </p:cNvSpPr>
          <p:nvPr>
            <p:ph idx="1"/>
          </p:nvPr>
        </p:nvSpPr>
        <p:spPr>
          <a:xfrm>
            <a:off x="841248" y="3337269"/>
            <a:ext cx="10509504" cy="2905686"/>
          </a:xfrm>
        </p:spPr>
        <p:txBody>
          <a:bodyPr>
            <a:normAutofit/>
          </a:bodyPr>
          <a:lstStyle/>
          <a:p>
            <a:r>
              <a:rPr lang="en-US" sz="2200"/>
              <a:t>DEFINING SPORT VOLUNTEERING:</a:t>
            </a:r>
          </a:p>
          <a:p>
            <a:pPr lvl="1"/>
            <a:r>
              <a:rPr lang="en-US" sz="2200"/>
              <a:t>A statement originally developed by Volunteering Australia in 1996 captures the essence of volunteering by defining formal volunteering as ‘an activity which takes place through not for profit organisations or projects and is undertaken: to be of benefit to the community and the volunteer; of the volunteer's own free will and without coercion; for no financial payment; and in designated volunteer positions only’.</a:t>
            </a:r>
          </a:p>
          <a:p>
            <a:pPr marL="457200" lvl="1" indent="0">
              <a:buNone/>
            </a:pPr>
            <a:r>
              <a:rPr lang="en-US" sz="2200"/>
              <a:t>(Volunteering Australia, 2009) </a:t>
            </a:r>
          </a:p>
        </p:txBody>
      </p:sp>
    </p:spTree>
    <p:extLst>
      <p:ext uri="{BB962C8B-B14F-4D97-AF65-F5344CB8AC3E}">
        <p14:creationId xmlns:p14="http://schemas.microsoft.com/office/powerpoint/2010/main" val="38037432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0743EE-1DB1-B846-92F1-86F4890B2CB6}"/>
              </a:ext>
            </a:extLst>
          </p:cNvPr>
          <p:cNvSpPr>
            <a:spLocks noGrp="1"/>
          </p:cNvSpPr>
          <p:nvPr>
            <p:ph type="title"/>
          </p:nvPr>
        </p:nvSpPr>
        <p:spPr>
          <a:xfrm>
            <a:off x="841248" y="426720"/>
            <a:ext cx="10506456" cy="1919141"/>
          </a:xfrm>
        </p:spPr>
        <p:txBody>
          <a:bodyPr anchor="b">
            <a:normAutofit/>
          </a:bodyPr>
          <a:lstStyle/>
          <a:p>
            <a:r>
              <a:rPr lang="en-US" sz="6000" dirty="0"/>
              <a:t>Several dimensions of volunteering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1429C05-577B-8944-9ABA-11ADF7CF3930}"/>
              </a:ext>
            </a:extLst>
          </p:cNvPr>
          <p:cNvSpPr>
            <a:spLocks noGrp="1"/>
          </p:cNvSpPr>
          <p:nvPr>
            <p:ph idx="1"/>
          </p:nvPr>
        </p:nvSpPr>
        <p:spPr>
          <a:xfrm>
            <a:off x="841248" y="3337269"/>
            <a:ext cx="10509504" cy="2905686"/>
          </a:xfrm>
        </p:spPr>
        <p:txBody>
          <a:bodyPr>
            <a:normAutofit/>
          </a:bodyPr>
          <a:lstStyle/>
          <a:p>
            <a:r>
              <a:rPr lang="en-US" sz="1900" dirty="0"/>
              <a:t>Free choice, which ranges from free will to relatively uncoerced to obligation to volunteer.</a:t>
            </a:r>
          </a:p>
          <a:p>
            <a:r>
              <a:rPr lang="en-US" sz="1900" dirty="0"/>
              <a:t>Remuneration, which ranges from none at all to none expected to reimbursement of expenses to stipend or low pay.</a:t>
            </a:r>
          </a:p>
          <a:p>
            <a:r>
              <a:rPr lang="en-US" sz="1900" dirty="0"/>
              <a:t>Structure, which extends from formal to informal </a:t>
            </a:r>
            <a:r>
              <a:rPr lang="en-US" sz="1900" dirty="0" err="1"/>
              <a:t>organisational</a:t>
            </a:r>
            <a:r>
              <a:rPr lang="en-US" sz="1900" dirty="0"/>
              <a:t> settings.</a:t>
            </a:r>
          </a:p>
          <a:p>
            <a:r>
              <a:rPr lang="en-US" sz="1900" dirty="0"/>
              <a:t>Intended beneficiaries, which extend from benefiting strangers to benefiting friends or relatives to benefiting oneself.</a:t>
            </a:r>
          </a:p>
          <a:p>
            <a:endParaRPr lang="en-US" sz="1900" dirty="0"/>
          </a:p>
          <a:p>
            <a:pPr marL="0" indent="0">
              <a:buNone/>
            </a:pPr>
            <a:r>
              <a:rPr lang="en-US" sz="1900" dirty="0" err="1"/>
              <a:t>Cnaan</a:t>
            </a:r>
            <a:r>
              <a:rPr lang="en-US" sz="1900" dirty="0"/>
              <a:t>, Handy and Wadsworth (1996)</a:t>
            </a:r>
          </a:p>
        </p:txBody>
      </p:sp>
    </p:spTree>
    <p:extLst>
      <p:ext uri="{BB962C8B-B14F-4D97-AF65-F5344CB8AC3E}">
        <p14:creationId xmlns:p14="http://schemas.microsoft.com/office/powerpoint/2010/main" val="34276659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69056-05BC-6E46-BFB4-C6072CDD42F1}"/>
              </a:ext>
            </a:extLst>
          </p:cNvPr>
          <p:cNvSpPr>
            <a:spLocks noGrp="1"/>
          </p:cNvSpPr>
          <p:nvPr>
            <p:ph type="title"/>
          </p:nvPr>
        </p:nvSpPr>
        <p:spPr>
          <a:xfrm>
            <a:off x="1913468" y="365125"/>
            <a:ext cx="9440332" cy="1325563"/>
          </a:xfrm>
        </p:spPr>
        <p:txBody>
          <a:bodyPr>
            <a:normAutofit/>
          </a:bodyPr>
          <a:lstStyle/>
          <a:p>
            <a:r>
              <a:rPr lang="en-US" sz="5400"/>
              <a:t>Volunteering: Task </a:t>
            </a:r>
          </a:p>
        </p:txBody>
      </p:sp>
      <p:pic>
        <p:nvPicPr>
          <p:cNvPr id="7" name="Graphic 6" descr="Group">
            <a:extLst>
              <a:ext uri="{FF2B5EF4-FFF2-40B4-BE49-F238E27FC236}">
                <a16:creationId xmlns:a16="http://schemas.microsoft.com/office/drawing/2014/main" id="{81697A13-5F24-42FF-A6B8-66F5F32B070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0" y="570706"/>
            <a:ext cx="914400" cy="914400"/>
          </a:xfrm>
          <a:prstGeom prst="rect">
            <a:avLst/>
          </a:prstGeom>
        </p:spPr>
      </p:pic>
      <p:sp>
        <p:nvSpPr>
          <p:cNvPr id="3" name="Content Placeholder 2">
            <a:extLst>
              <a:ext uri="{FF2B5EF4-FFF2-40B4-BE49-F238E27FC236}">
                <a16:creationId xmlns:a16="http://schemas.microsoft.com/office/drawing/2014/main" id="{F6AC43D6-532E-C042-A681-55912F9DB318}"/>
              </a:ext>
            </a:extLst>
          </p:cNvPr>
          <p:cNvSpPr>
            <a:spLocks noGrp="1"/>
          </p:cNvSpPr>
          <p:nvPr>
            <p:ph idx="1"/>
          </p:nvPr>
        </p:nvSpPr>
        <p:spPr>
          <a:xfrm>
            <a:off x="838200" y="1825625"/>
            <a:ext cx="10515600" cy="4351338"/>
          </a:xfrm>
        </p:spPr>
        <p:txBody>
          <a:bodyPr>
            <a:normAutofit/>
          </a:bodyPr>
          <a:lstStyle/>
          <a:p>
            <a:r>
              <a:rPr lang="en-US" dirty="0"/>
              <a:t>What is the current volunteer picture? </a:t>
            </a:r>
          </a:p>
          <a:p>
            <a:pPr lvl="1"/>
            <a:r>
              <a:rPr lang="en-US" dirty="0"/>
              <a:t>How many people currently volunteer in Wales? </a:t>
            </a:r>
          </a:p>
          <a:p>
            <a:r>
              <a:rPr lang="en-US" dirty="0"/>
              <a:t>How are you:</a:t>
            </a:r>
          </a:p>
          <a:p>
            <a:pPr lvl="1"/>
            <a:r>
              <a:rPr lang="en-US" dirty="0"/>
              <a:t>Acquiring volunteers?</a:t>
            </a:r>
          </a:p>
          <a:p>
            <a:pPr lvl="1"/>
            <a:r>
              <a:rPr lang="en-US" dirty="0"/>
              <a:t>Developing volunteers?</a:t>
            </a:r>
          </a:p>
          <a:p>
            <a:pPr lvl="1"/>
            <a:r>
              <a:rPr lang="en-US" dirty="0"/>
              <a:t>Retaining volunteers?	</a:t>
            </a:r>
          </a:p>
        </p:txBody>
      </p:sp>
    </p:spTree>
    <p:extLst>
      <p:ext uri="{BB962C8B-B14F-4D97-AF65-F5344CB8AC3E}">
        <p14:creationId xmlns:p14="http://schemas.microsoft.com/office/powerpoint/2010/main" val="17979636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386F5E3-C438-5E4D-B2B0-621246A852BF}"/>
              </a:ext>
            </a:extLst>
          </p:cNvPr>
          <p:cNvSpPr>
            <a:spLocks noGrp="1"/>
          </p:cNvSpPr>
          <p:nvPr>
            <p:ph idx="1"/>
          </p:nvPr>
        </p:nvSpPr>
        <p:spPr>
          <a:xfrm>
            <a:off x="838200" y="1825625"/>
            <a:ext cx="10515600" cy="4351338"/>
          </a:xfrm>
        </p:spPr>
        <p:txBody>
          <a:bodyPr>
            <a:normAutofit/>
          </a:bodyPr>
          <a:lstStyle/>
          <a:p>
            <a:pPr marL="0" indent="0">
              <a:buNone/>
            </a:pPr>
            <a:endParaRPr lang="en-US" i="1"/>
          </a:p>
          <a:p>
            <a:pPr marL="0" indent="0">
              <a:buNone/>
            </a:pPr>
            <a:r>
              <a:rPr lang="en-US" i="1"/>
              <a:t>While capturing the essence of volunteer management, the gain-train-retain approach understates the complexities of working effectively with volunteers within voluntary sport </a:t>
            </a:r>
            <a:r>
              <a:rPr lang="en-US" i="1" err="1"/>
              <a:t>organisations</a:t>
            </a:r>
            <a:r>
              <a:rPr lang="en-US" i="1"/>
              <a:t> and the wider sport service delivery system.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28178740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F6924-0AD6-C744-93F1-4CE91BDFAD0A}"/>
              </a:ext>
            </a:extLst>
          </p:cNvPr>
          <p:cNvSpPr>
            <a:spLocks noGrp="1"/>
          </p:cNvSpPr>
          <p:nvPr>
            <p:ph type="title"/>
          </p:nvPr>
        </p:nvSpPr>
        <p:spPr/>
        <p:txBody>
          <a:bodyPr/>
          <a:lstStyle/>
          <a:p>
            <a:endParaRPr lang="en-US"/>
          </a:p>
        </p:txBody>
      </p:sp>
      <p:pic>
        <p:nvPicPr>
          <p:cNvPr id="5" name="Content Placeholder 4" descr="A screenshot of a cell phone&#10;&#10;Description automatically generated">
            <a:extLst>
              <a:ext uri="{FF2B5EF4-FFF2-40B4-BE49-F238E27FC236}">
                <a16:creationId xmlns:a16="http://schemas.microsoft.com/office/drawing/2014/main" id="{0C418AA0-7FCA-944A-B600-2FDB1986459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7095" y="365125"/>
            <a:ext cx="11261155" cy="5891296"/>
          </a:xfrm>
        </p:spPr>
      </p:pic>
    </p:spTree>
    <p:extLst>
      <p:ext uri="{BB962C8B-B14F-4D97-AF65-F5344CB8AC3E}">
        <p14:creationId xmlns:p14="http://schemas.microsoft.com/office/powerpoint/2010/main" val="29703973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B71A16-BE3F-C443-B8CA-619B558A4B38}"/>
              </a:ext>
            </a:extLst>
          </p:cNvPr>
          <p:cNvSpPr>
            <a:spLocks noGrp="1"/>
          </p:cNvSpPr>
          <p:nvPr>
            <p:ph type="title"/>
          </p:nvPr>
        </p:nvSpPr>
        <p:spPr>
          <a:xfrm>
            <a:off x="838200" y="365125"/>
            <a:ext cx="10515600" cy="1325563"/>
          </a:xfrm>
        </p:spPr>
        <p:txBody>
          <a:bodyPr>
            <a:normAutofit/>
          </a:bodyPr>
          <a:lstStyle/>
          <a:p>
            <a:r>
              <a:rPr lang="en-US" dirty="0"/>
              <a:t>Volunteer Roles </a:t>
            </a:r>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DC7BD90-D9BD-F045-8D96-CB038603ECA4}"/>
              </a:ext>
            </a:extLst>
          </p:cNvPr>
          <p:cNvSpPr>
            <a:spLocks noGrp="1"/>
          </p:cNvSpPr>
          <p:nvPr>
            <p:ph idx="1"/>
          </p:nvPr>
        </p:nvSpPr>
        <p:spPr>
          <a:xfrm>
            <a:off x="838200" y="1825625"/>
            <a:ext cx="10515600" cy="4351338"/>
          </a:xfrm>
        </p:spPr>
        <p:txBody>
          <a:bodyPr>
            <a:normAutofit/>
          </a:bodyPr>
          <a:lstStyle/>
          <a:p>
            <a:r>
              <a:rPr lang="en-US" dirty="0"/>
              <a:t>Management	</a:t>
            </a:r>
          </a:p>
          <a:p>
            <a:pPr lvl="1"/>
            <a:r>
              <a:rPr lang="en-US" dirty="0"/>
              <a:t>President/chairperson, board or committee member, vice-president, secretary, treasurer, registrar, volunteer coordinator.</a:t>
            </a:r>
          </a:p>
          <a:p>
            <a:r>
              <a:rPr lang="en-US" dirty="0"/>
              <a:t>Operational	</a:t>
            </a:r>
          </a:p>
          <a:p>
            <a:pPr lvl="1"/>
            <a:r>
              <a:rPr lang="en-US" dirty="0"/>
              <a:t>Coaching coordinator, coach, team manager, assistant coach, referee or umpire, sports trainer, first-aid officer, equipment coordinators, ground marshals, competition/results secretary, social </a:t>
            </a:r>
            <a:r>
              <a:rPr lang="en-US" dirty="0" err="1"/>
              <a:t>organiser</a:t>
            </a:r>
            <a:r>
              <a:rPr lang="en-US" dirty="0"/>
              <a:t>, fund-raising coordinator, newsletter/communications/website coordinator, general helper (e.g. transport, food and beverages, uniforms).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15994279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Freeform: Shape 22">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6E6E6"/>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179C656-6895-B246-BC1E-C6844E0CA37A}"/>
              </a:ext>
            </a:extLst>
          </p:cNvPr>
          <p:cNvSpPr>
            <a:spLocks noGrp="1"/>
          </p:cNvSpPr>
          <p:nvPr>
            <p:ph idx="1"/>
          </p:nvPr>
        </p:nvSpPr>
        <p:spPr>
          <a:xfrm>
            <a:off x="836676" y="1709873"/>
            <a:ext cx="10515600" cy="4943590"/>
          </a:xfrm>
        </p:spPr>
        <p:txBody>
          <a:bodyPr>
            <a:normAutofit fontScale="92500" lnSpcReduction="20000"/>
          </a:bodyPr>
          <a:lstStyle/>
          <a:p>
            <a:r>
              <a:rPr lang="en-US" sz="3200" dirty="0"/>
              <a:t>It is important to note that while VSOs are a dominant feature of sport at a local community level they are also part of a wider sport system at a regional, provincial/state, national and international level.</a:t>
            </a:r>
          </a:p>
          <a:p>
            <a:r>
              <a:rPr lang="en-US" sz="3200" dirty="0"/>
              <a:t> The International Olympic Committee and many international sport federations are not-for-profit </a:t>
            </a:r>
            <a:r>
              <a:rPr lang="en-US" sz="3200" dirty="0" err="1"/>
              <a:t>organisations</a:t>
            </a:r>
            <a:r>
              <a:rPr lang="en-US" sz="3200" dirty="0"/>
              <a:t> which involve volunteers at management and operational levels. </a:t>
            </a:r>
          </a:p>
          <a:p>
            <a:r>
              <a:rPr lang="en-US" sz="3200" dirty="0"/>
              <a:t>The summer games of the past three Olympiads, for example, have been staged with the assistance of at least 40,000 volunteers.</a:t>
            </a:r>
          </a:p>
          <a:p>
            <a:endParaRPr lang="en-US" sz="3200" dirty="0"/>
          </a:p>
          <a:p>
            <a:pPr marL="0" indent="0">
              <a:buNone/>
            </a:pPr>
            <a:r>
              <a:rPr lang="en-US" sz="3200" i="1" dirty="0">
                <a:latin typeface="Abadi MT Condensed Light" panose="020B0306030101010103" pitchFamily="34" charset="77"/>
                <a:cs typeface="Al Bayan Plain" pitchFamily="2" charset="-78"/>
                <a:hlinkClick r:id="rId2"/>
              </a:rPr>
              <a:t>London Olympic Games </a:t>
            </a:r>
            <a:endParaRPr lang="en-US" sz="3200" i="1" dirty="0">
              <a:latin typeface="Abadi MT Condensed Light" panose="020B0306030101010103" pitchFamily="34" charset="77"/>
              <a:cs typeface="Al Bayan Plain" pitchFamily="2" charset="-78"/>
            </a:endParaRPr>
          </a:p>
        </p:txBody>
      </p:sp>
    </p:spTree>
    <p:extLst>
      <p:ext uri="{BB962C8B-B14F-4D97-AF65-F5344CB8AC3E}">
        <p14:creationId xmlns:p14="http://schemas.microsoft.com/office/powerpoint/2010/main" val="10114060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92DE36-6879-2749-BAC0-DA9B2C40F118}"/>
              </a:ext>
            </a:extLst>
          </p:cNvPr>
          <p:cNvSpPr>
            <a:spLocks noGrp="1"/>
          </p:cNvSpPr>
          <p:nvPr>
            <p:ph type="title"/>
          </p:nvPr>
        </p:nvSpPr>
        <p:spPr>
          <a:xfrm>
            <a:off x="841248" y="426720"/>
            <a:ext cx="10506456" cy="1919141"/>
          </a:xfrm>
        </p:spPr>
        <p:txBody>
          <a:bodyPr anchor="b">
            <a:normAutofit/>
          </a:bodyPr>
          <a:lstStyle/>
          <a:p>
            <a:endParaRPr lang="en-US" sz="6000"/>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9202778-A8B5-1B40-A452-772BC2D33ED9}"/>
              </a:ext>
            </a:extLst>
          </p:cNvPr>
          <p:cNvSpPr>
            <a:spLocks noGrp="1"/>
          </p:cNvSpPr>
          <p:nvPr>
            <p:ph idx="1"/>
          </p:nvPr>
        </p:nvSpPr>
        <p:spPr>
          <a:xfrm>
            <a:off x="841248" y="3337269"/>
            <a:ext cx="10509504" cy="2905686"/>
          </a:xfrm>
        </p:spPr>
        <p:txBody>
          <a:bodyPr>
            <a:normAutofit/>
          </a:bodyPr>
          <a:lstStyle/>
          <a:p>
            <a:r>
              <a:rPr lang="en-US" sz="2200" dirty="0"/>
              <a:t>Over the past decade sport club development and management </a:t>
            </a:r>
            <a:r>
              <a:rPr lang="en-US" sz="2200" dirty="0" err="1"/>
              <a:t>programmes</a:t>
            </a:r>
            <a:r>
              <a:rPr lang="en-US" sz="2200" dirty="0"/>
              <a:t> have incorporated resources on volunteer management.</a:t>
            </a:r>
          </a:p>
          <a:p>
            <a:r>
              <a:rPr lang="en-US" sz="2200" dirty="0" err="1"/>
              <a:t>Programmes</a:t>
            </a:r>
            <a:r>
              <a:rPr lang="en-US" sz="2200" dirty="0"/>
              <a:t> and resource kits targeted at managing volunteers and VSOs include:</a:t>
            </a:r>
          </a:p>
          <a:p>
            <a:pPr lvl="1"/>
            <a:r>
              <a:rPr lang="en-US" sz="2200" dirty="0"/>
              <a:t>Sport and Recreation New Zealand's ‘Club Kit Tools to Run Your Club’, </a:t>
            </a:r>
          </a:p>
          <a:p>
            <a:pPr lvl="1"/>
            <a:r>
              <a:rPr lang="en-US" sz="2200" dirty="0"/>
              <a:t>Sport England's ‘Running Sport’, and </a:t>
            </a:r>
          </a:p>
          <a:p>
            <a:pPr lvl="1"/>
            <a:r>
              <a:rPr lang="en-US" sz="2200" dirty="0"/>
              <a:t>the Australian Sports Commission's ‘Volunteer Management Program’.</a:t>
            </a:r>
          </a:p>
        </p:txBody>
      </p:sp>
    </p:spTree>
    <p:extLst>
      <p:ext uri="{BB962C8B-B14F-4D97-AF65-F5344CB8AC3E}">
        <p14:creationId xmlns:p14="http://schemas.microsoft.com/office/powerpoint/2010/main" val="40371984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27A7C-AD27-7949-8207-40DA769D4D30}"/>
              </a:ext>
            </a:extLst>
          </p:cNvPr>
          <p:cNvSpPr>
            <a:spLocks noGrp="1"/>
          </p:cNvSpPr>
          <p:nvPr>
            <p:ph type="title"/>
          </p:nvPr>
        </p:nvSpPr>
        <p:spPr/>
        <p:txBody>
          <a:bodyPr/>
          <a:lstStyle/>
          <a:p>
            <a:r>
              <a:rPr lang="en-US" dirty="0"/>
              <a:t>Why? </a:t>
            </a:r>
          </a:p>
        </p:txBody>
      </p:sp>
      <p:pic>
        <p:nvPicPr>
          <p:cNvPr id="5" name="Content Placeholder 4" descr="A screenshot of a cell phone&#10;&#10;Description automatically generated">
            <a:extLst>
              <a:ext uri="{FF2B5EF4-FFF2-40B4-BE49-F238E27FC236}">
                <a16:creationId xmlns:a16="http://schemas.microsoft.com/office/drawing/2014/main" id="{73AF0728-3A6B-2345-900C-C9279961A2B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7095" y="1491916"/>
            <a:ext cx="11526347" cy="4331368"/>
          </a:xfrm>
        </p:spPr>
      </p:pic>
    </p:spTree>
    <p:extLst>
      <p:ext uri="{BB962C8B-B14F-4D97-AF65-F5344CB8AC3E}">
        <p14:creationId xmlns:p14="http://schemas.microsoft.com/office/powerpoint/2010/main" val="11720088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9C1856-C656-E041-84DF-13DD2A504337}"/>
              </a:ext>
            </a:extLst>
          </p:cNvPr>
          <p:cNvSpPr>
            <a:spLocks noGrp="1"/>
          </p:cNvSpPr>
          <p:nvPr>
            <p:ph type="title"/>
          </p:nvPr>
        </p:nvSpPr>
        <p:spPr>
          <a:xfrm>
            <a:off x="841248" y="426720"/>
            <a:ext cx="10506456" cy="1919141"/>
          </a:xfrm>
        </p:spPr>
        <p:txBody>
          <a:bodyPr anchor="b">
            <a:normAutofit/>
          </a:bodyPr>
          <a:lstStyle/>
          <a:p>
            <a:r>
              <a:rPr lang="en-US" sz="6000"/>
              <a:t>Task: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7864DCC-CFB7-BC4D-A55E-76C91EF97DEC}"/>
              </a:ext>
            </a:extLst>
          </p:cNvPr>
          <p:cNvSpPr>
            <a:spLocks noGrp="1"/>
          </p:cNvSpPr>
          <p:nvPr>
            <p:ph idx="1"/>
          </p:nvPr>
        </p:nvSpPr>
        <p:spPr>
          <a:xfrm>
            <a:off x="841248" y="3337269"/>
            <a:ext cx="10509504" cy="2905686"/>
          </a:xfrm>
        </p:spPr>
        <p:txBody>
          <a:bodyPr>
            <a:normAutofit/>
          </a:bodyPr>
          <a:lstStyle/>
          <a:p>
            <a:r>
              <a:rPr lang="en-US" sz="2200"/>
              <a:t>Review one of the volunteer packs and provide insight into how its structured. </a:t>
            </a:r>
          </a:p>
          <a:p>
            <a:pPr lvl="1"/>
            <a:r>
              <a:rPr lang="en-US" sz="2200" dirty="0"/>
              <a:t>Sport and Recreation New Zealand's ‘Club Kit Tools to Run Your Club’, </a:t>
            </a:r>
          </a:p>
          <a:p>
            <a:pPr lvl="1"/>
            <a:r>
              <a:rPr lang="en-US" sz="2200" dirty="0"/>
              <a:t>Sport England's ‘Running Sport’, and </a:t>
            </a:r>
          </a:p>
          <a:p>
            <a:pPr lvl="1"/>
            <a:r>
              <a:rPr lang="en-US" sz="2200" dirty="0"/>
              <a:t>the Australian Sports Commission's ‘Volunteer Management Program’.</a:t>
            </a:r>
          </a:p>
          <a:p>
            <a:endParaRPr lang="en-US" sz="2200"/>
          </a:p>
          <a:p>
            <a:pPr lvl="1"/>
            <a:endParaRPr lang="en-US" sz="2200"/>
          </a:p>
        </p:txBody>
      </p:sp>
    </p:spTree>
    <p:extLst>
      <p:ext uri="{BB962C8B-B14F-4D97-AF65-F5344CB8AC3E}">
        <p14:creationId xmlns:p14="http://schemas.microsoft.com/office/powerpoint/2010/main" val="25227369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E3D5E7-6B74-4841-92AC-AE41DE81D272}"/>
              </a:ext>
            </a:extLst>
          </p:cNvPr>
          <p:cNvSpPr>
            <a:spLocks noGrp="1"/>
          </p:cNvSpPr>
          <p:nvPr>
            <p:ph type="title"/>
          </p:nvPr>
        </p:nvSpPr>
        <p:spPr>
          <a:xfrm>
            <a:off x="5080216" y="1076324"/>
            <a:ext cx="6272784" cy="1535051"/>
          </a:xfrm>
        </p:spPr>
        <p:txBody>
          <a:bodyPr anchor="b">
            <a:normAutofit/>
          </a:bodyPr>
          <a:lstStyle/>
          <a:p>
            <a:r>
              <a:rPr lang="en-US" sz="3300"/>
              <a:t>HUMAN RESOURCE MANAGEMENT AND SPORT VOLUNTEERS</a:t>
            </a:r>
          </a:p>
        </p:txBody>
      </p:sp>
      <p:pic>
        <p:nvPicPr>
          <p:cNvPr id="4" name="Picture 3">
            <a:extLst>
              <a:ext uri="{FF2B5EF4-FFF2-40B4-BE49-F238E27FC236}">
                <a16:creationId xmlns:a16="http://schemas.microsoft.com/office/drawing/2014/main" id="{FA4BC92D-1CFB-3A4A-BA02-D2141D40C545}"/>
              </a:ext>
            </a:extLst>
          </p:cNvPr>
          <p:cNvPicPr>
            <a:picLocks noChangeAspect="1"/>
          </p:cNvPicPr>
          <p:nvPr/>
        </p:nvPicPr>
        <p:blipFill rotWithShape="1">
          <a:blip r:embed="rId2"/>
          <a:srcRect l="1163" r="6029" b="-1"/>
          <a:stretch/>
        </p:blipFill>
        <p:spPr>
          <a:xfrm>
            <a:off x="20" y="10"/>
            <a:ext cx="4505305" cy="6857990"/>
          </a:xfrm>
          <a:prstGeom prst="rect">
            <a:avLst/>
          </a:prstGeom>
        </p:spPr>
      </p:pic>
      <p:sp>
        <p:nvSpPr>
          <p:cNvPr id="11" name="Rectangle 10">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F380EF6-1245-B343-865D-A46C9FD15606}"/>
              </a:ext>
            </a:extLst>
          </p:cNvPr>
          <p:cNvSpPr>
            <a:spLocks noGrp="1"/>
          </p:cNvSpPr>
          <p:nvPr>
            <p:ph idx="1"/>
          </p:nvPr>
        </p:nvSpPr>
        <p:spPr>
          <a:xfrm>
            <a:off x="5080216" y="3351276"/>
            <a:ext cx="6272784" cy="2825686"/>
          </a:xfrm>
        </p:spPr>
        <p:txBody>
          <a:bodyPr>
            <a:normAutofit/>
          </a:bodyPr>
          <a:lstStyle/>
          <a:p>
            <a:r>
              <a:rPr lang="en-US" sz="2200" dirty="0"/>
              <a:t>The concept of HRM is discussed in much greater detail in Chapter 9 Managing Sport Business:</a:t>
            </a:r>
          </a:p>
          <a:p>
            <a:endParaRPr lang="en-US" sz="2200" dirty="0"/>
          </a:p>
        </p:txBody>
      </p:sp>
    </p:spTree>
    <p:extLst>
      <p:ext uri="{BB962C8B-B14F-4D97-AF65-F5344CB8AC3E}">
        <p14:creationId xmlns:p14="http://schemas.microsoft.com/office/powerpoint/2010/main" val="22802389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5CDA-78B2-584C-B1C1-8A6C9EA913B1}"/>
              </a:ext>
            </a:extLst>
          </p:cNvPr>
          <p:cNvSpPr>
            <a:spLocks noGrp="1"/>
          </p:cNvSpPr>
          <p:nvPr>
            <p:ph type="title"/>
          </p:nvPr>
        </p:nvSpPr>
        <p:spPr/>
        <p:txBody>
          <a:bodyPr/>
          <a:lstStyle/>
          <a:p>
            <a:r>
              <a:rPr lang="en-US" dirty="0" err="1"/>
              <a:t>Cont</a:t>
            </a:r>
            <a:r>
              <a:rPr lang="en-US" dirty="0"/>
              <a:t> ..</a:t>
            </a:r>
          </a:p>
        </p:txBody>
      </p:sp>
      <p:sp>
        <p:nvSpPr>
          <p:cNvPr id="3" name="Content Placeholder 2">
            <a:extLst>
              <a:ext uri="{FF2B5EF4-FFF2-40B4-BE49-F238E27FC236}">
                <a16:creationId xmlns:a16="http://schemas.microsoft.com/office/drawing/2014/main" id="{B5BB343B-F81A-9446-9C71-DE5C56FEB549}"/>
              </a:ext>
            </a:extLst>
          </p:cNvPr>
          <p:cNvSpPr>
            <a:spLocks noGrp="1"/>
          </p:cNvSpPr>
          <p:nvPr>
            <p:ph idx="1"/>
          </p:nvPr>
        </p:nvSpPr>
        <p:spPr/>
        <p:txBody>
          <a:bodyPr>
            <a:normAutofit/>
          </a:bodyPr>
          <a:lstStyle/>
          <a:p>
            <a:r>
              <a:rPr lang="en-US" dirty="0"/>
              <a:t>HRM involves the recruitment, selection, induction, training, performance management, recognition and rewarding, and retention or replacement of sport volunteers.</a:t>
            </a:r>
          </a:p>
          <a:p>
            <a:r>
              <a:rPr lang="en-US" dirty="0"/>
              <a:t>It is a cyclical process in which new volunteers are recruited to replace volunteers who leave a VSO to ensure that </a:t>
            </a:r>
            <a:r>
              <a:rPr lang="en-US" dirty="0" err="1"/>
              <a:t>organisational</a:t>
            </a:r>
            <a:r>
              <a:rPr lang="en-US" dirty="0"/>
              <a:t> capacity</a:t>
            </a:r>
          </a:p>
          <a:p>
            <a:pPr lvl="1"/>
            <a:r>
              <a:rPr lang="en-US" dirty="0"/>
              <a:t>The role of HRM is to attract volunteers to the </a:t>
            </a:r>
            <a:r>
              <a:rPr lang="en-US" dirty="0" err="1"/>
              <a:t>organisation</a:t>
            </a:r>
            <a:r>
              <a:rPr lang="en-US" dirty="0"/>
              <a:t>, develop a sense of commitment to the </a:t>
            </a:r>
            <a:r>
              <a:rPr lang="en-US" dirty="0" err="1"/>
              <a:t>organisation</a:t>
            </a:r>
            <a:r>
              <a:rPr lang="en-US" dirty="0"/>
              <a:t> and to their job, provide training and offer support, as well as to </a:t>
            </a:r>
            <a:r>
              <a:rPr lang="en-US" dirty="0" err="1"/>
              <a:t>recognise</a:t>
            </a:r>
            <a:r>
              <a:rPr lang="en-US" dirty="0"/>
              <a:t> and reward performance. </a:t>
            </a:r>
          </a:p>
          <a:p>
            <a:pPr lvl="1"/>
            <a:r>
              <a:rPr lang="en-US" dirty="0"/>
              <a:t>The longer term objective is to retain those who contribute positively to furthering VSO goals.</a:t>
            </a:r>
          </a:p>
        </p:txBody>
      </p:sp>
    </p:spTree>
    <p:extLst>
      <p:ext uri="{BB962C8B-B14F-4D97-AF65-F5344CB8AC3E}">
        <p14:creationId xmlns:p14="http://schemas.microsoft.com/office/powerpoint/2010/main" val="2648154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A93A2-BFBE-674F-BBC7-063D6D719278}"/>
              </a:ext>
            </a:extLst>
          </p:cNvPr>
          <p:cNvSpPr>
            <a:spLocks noGrp="1"/>
          </p:cNvSpPr>
          <p:nvPr>
            <p:ph type="title"/>
          </p:nvPr>
        </p:nvSpPr>
        <p:spPr/>
        <p:txBody>
          <a:bodyPr/>
          <a:lstStyle/>
          <a:p>
            <a:r>
              <a:rPr lang="en-US" dirty="0"/>
              <a:t>Acquiring volunteers</a:t>
            </a:r>
          </a:p>
        </p:txBody>
      </p:sp>
      <p:sp>
        <p:nvSpPr>
          <p:cNvPr id="3" name="Content Placeholder 2">
            <a:extLst>
              <a:ext uri="{FF2B5EF4-FFF2-40B4-BE49-F238E27FC236}">
                <a16:creationId xmlns:a16="http://schemas.microsoft.com/office/drawing/2014/main" id="{70850D2B-EB52-5945-BE88-89E6A8CEF72F}"/>
              </a:ext>
            </a:extLst>
          </p:cNvPr>
          <p:cNvSpPr>
            <a:spLocks noGrp="1"/>
          </p:cNvSpPr>
          <p:nvPr>
            <p:ph idx="1"/>
          </p:nvPr>
        </p:nvSpPr>
        <p:spPr/>
        <p:txBody>
          <a:bodyPr/>
          <a:lstStyle/>
          <a:p>
            <a:r>
              <a:rPr lang="en-US" dirty="0"/>
              <a:t>The first major phase of HRM is the acquisition of volunteers and involves planning, recruitment, screening and selection. </a:t>
            </a:r>
          </a:p>
          <a:p>
            <a:r>
              <a:rPr lang="en-US" dirty="0"/>
              <a:t>HRM begins with planning, wherein the current and future need for volunteer </a:t>
            </a:r>
            <a:r>
              <a:rPr lang="en-US" dirty="0" err="1"/>
              <a:t>labour</a:t>
            </a:r>
            <a:r>
              <a:rPr lang="en-US" dirty="0"/>
              <a:t> to service current planned </a:t>
            </a:r>
            <a:r>
              <a:rPr lang="en-US" dirty="0" err="1"/>
              <a:t>programmes</a:t>
            </a:r>
            <a:r>
              <a:rPr lang="en-US" dirty="0"/>
              <a:t>, services and events is forecast.</a:t>
            </a:r>
          </a:p>
          <a:p>
            <a:r>
              <a:rPr lang="en-US" dirty="0"/>
              <a:t>The goal of the recruitment stage of acquiring volunteers is to attract a pool of good quality applicants to vacant positions. Central to a successful recruitment campaign is a clear and concise Position Description, an understanding of the values and motives of volunteers and a communication plan.</a:t>
            </a:r>
          </a:p>
        </p:txBody>
      </p:sp>
    </p:spTree>
    <p:extLst>
      <p:ext uri="{BB962C8B-B14F-4D97-AF65-F5344CB8AC3E}">
        <p14:creationId xmlns:p14="http://schemas.microsoft.com/office/powerpoint/2010/main" val="643349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5D6B168-D590-D745-AB20-3724CDAE332B}"/>
              </a:ext>
            </a:extLst>
          </p:cNvPr>
          <p:cNvSpPr>
            <a:spLocks noGrp="1"/>
          </p:cNvSpPr>
          <p:nvPr>
            <p:ph type="title"/>
          </p:nvPr>
        </p:nvSpPr>
        <p:spPr>
          <a:xfrm>
            <a:off x="863029" y="1012004"/>
            <a:ext cx="3416158" cy="4795408"/>
          </a:xfrm>
        </p:spPr>
        <p:txBody>
          <a:bodyPr>
            <a:normAutofit/>
          </a:bodyPr>
          <a:lstStyle/>
          <a:p>
            <a:r>
              <a:rPr lang="en-US">
                <a:solidFill>
                  <a:srgbClr val="FFFFFF"/>
                </a:solidFill>
              </a:rPr>
              <a:t>Also consider the following:</a:t>
            </a:r>
          </a:p>
        </p:txBody>
      </p:sp>
      <p:graphicFrame>
        <p:nvGraphicFramePr>
          <p:cNvPr id="5" name="Content Placeholder 2">
            <a:extLst>
              <a:ext uri="{FF2B5EF4-FFF2-40B4-BE49-F238E27FC236}">
                <a16:creationId xmlns:a16="http://schemas.microsoft.com/office/drawing/2014/main" id="{D19AECC1-89A2-434D-981A-2181E8BEA345}"/>
              </a:ext>
            </a:extLst>
          </p:cNvPr>
          <p:cNvGraphicFramePr>
            <a:graphicFrameLocks noGrp="1"/>
          </p:cNvGraphicFramePr>
          <p:nvPr>
            <p:ph idx="1"/>
            <p:extLst>
              <p:ext uri="{D42A27DB-BD31-4B8C-83A1-F6EECF244321}">
                <p14:modId xmlns:p14="http://schemas.microsoft.com/office/powerpoint/2010/main" val="1632718685"/>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99246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2A8B2-3FC9-1441-AD39-82DB6B59892D}"/>
              </a:ext>
            </a:extLst>
          </p:cNvPr>
          <p:cNvSpPr>
            <a:spLocks noGrp="1"/>
          </p:cNvSpPr>
          <p:nvPr>
            <p:ph type="title"/>
          </p:nvPr>
        </p:nvSpPr>
        <p:spPr/>
        <p:txBody>
          <a:bodyPr/>
          <a:lstStyle/>
          <a:p>
            <a:r>
              <a:rPr lang="en-US" dirty="0"/>
              <a:t>Developing volunteers</a:t>
            </a:r>
          </a:p>
        </p:txBody>
      </p:sp>
      <p:sp>
        <p:nvSpPr>
          <p:cNvPr id="3" name="Content Placeholder 2">
            <a:extLst>
              <a:ext uri="{FF2B5EF4-FFF2-40B4-BE49-F238E27FC236}">
                <a16:creationId xmlns:a16="http://schemas.microsoft.com/office/drawing/2014/main" id="{70F6DBC1-2998-DA4A-824E-4250961E7F5E}"/>
              </a:ext>
            </a:extLst>
          </p:cNvPr>
          <p:cNvSpPr>
            <a:spLocks noGrp="1"/>
          </p:cNvSpPr>
          <p:nvPr>
            <p:ph idx="1"/>
          </p:nvPr>
        </p:nvSpPr>
        <p:spPr/>
        <p:txBody>
          <a:bodyPr>
            <a:normAutofit/>
          </a:bodyPr>
          <a:lstStyle/>
          <a:p>
            <a:r>
              <a:rPr lang="en-US" sz="3200" dirty="0"/>
              <a:t>Outsider to an insider of the formal </a:t>
            </a:r>
            <a:r>
              <a:rPr lang="en-US" sz="3200" dirty="0" err="1"/>
              <a:t>organisation</a:t>
            </a:r>
            <a:r>
              <a:rPr lang="en-US" sz="3200" dirty="0"/>
              <a:t>. </a:t>
            </a:r>
          </a:p>
          <a:p>
            <a:pPr lvl="1"/>
            <a:r>
              <a:rPr lang="en-US" sz="2800" dirty="0"/>
              <a:t>Induction process</a:t>
            </a:r>
          </a:p>
          <a:p>
            <a:pPr lvl="2"/>
            <a:r>
              <a:rPr lang="en-US" sz="2400" dirty="0"/>
              <a:t>The purpose of an induction process is to manage and support new volunteers to help them learn about the </a:t>
            </a:r>
            <a:r>
              <a:rPr lang="en-US" sz="2400" dirty="0" err="1"/>
              <a:t>organisation</a:t>
            </a:r>
            <a:r>
              <a:rPr lang="en-US" sz="2400" dirty="0"/>
              <a:t>, their position within it and with whom they will be working. </a:t>
            </a:r>
          </a:p>
          <a:p>
            <a:pPr lvl="2"/>
            <a:r>
              <a:rPr lang="en-US" sz="2400" dirty="0"/>
              <a:t>Some VSOs prepare a welcome pack and a formal induction meeting.</a:t>
            </a:r>
          </a:p>
          <a:p>
            <a:r>
              <a:rPr lang="en-US" sz="3200" dirty="0"/>
              <a:t> A well-designed induction session reduces stress, makes volunteers feel welcome and may reduce the likelihood of turnover (</a:t>
            </a:r>
            <a:r>
              <a:rPr lang="en-US" sz="3200" dirty="0" err="1"/>
              <a:t>Cuskelly</a:t>
            </a:r>
            <a:r>
              <a:rPr lang="en-US" sz="3200" dirty="0"/>
              <a:t>, 1995).</a:t>
            </a:r>
          </a:p>
        </p:txBody>
      </p:sp>
    </p:spTree>
    <p:extLst>
      <p:ext uri="{BB962C8B-B14F-4D97-AF65-F5344CB8AC3E}">
        <p14:creationId xmlns:p14="http://schemas.microsoft.com/office/powerpoint/2010/main" val="211130018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279393-9C2F-7847-A3D2-EB3E4930CDB1}"/>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Training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8CFAE6D-DE1E-F444-9B7A-FA15978B87DC}"/>
              </a:ext>
            </a:extLst>
          </p:cNvPr>
          <p:cNvSpPr>
            <a:spLocks noGrp="1"/>
          </p:cNvSpPr>
          <p:nvPr>
            <p:ph idx="1"/>
          </p:nvPr>
        </p:nvSpPr>
        <p:spPr>
          <a:xfrm>
            <a:off x="4976031" y="963877"/>
            <a:ext cx="6377769" cy="4930246"/>
          </a:xfrm>
        </p:spPr>
        <p:txBody>
          <a:bodyPr anchor="ctr">
            <a:normAutofit/>
          </a:bodyPr>
          <a:lstStyle/>
          <a:p>
            <a:r>
              <a:rPr lang="en-US" sz="2400" dirty="0"/>
              <a:t>Training is generally more job specific than induction and is designed to ensure that volunteers gain the skills necessary to be effective in their position. </a:t>
            </a:r>
          </a:p>
        </p:txBody>
      </p:sp>
    </p:spTree>
    <p:extLst>
      <p:ext uri="{BB962C8B-B14F-4D97-AF65-F5344CB8AC3E}">
        <p14:creationId xmlns:p14="http://schemas.microsoft.com/office/powerpoint/2010/main" val="14468819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08941-1F60-4A47-A5D1-0A24DB7A8AD6}"/>
              </a:ext>
            </a:extLst>
          </p:cNvPr>
          <p:cNvSpPr>
            <a:spLocks noGrp="1"/>
          </p:cNvSpPr>
          <p:nvPr>
            <p:ph type="title"/>
          </p:nvPr>
        </p:nvSpPr>
        <p:spPr>
          <a:xfrm>
            <a:off x="1913468" y="365125"/>
            <a:ext cx="9440332" cy="1325563"/>
          </a:xfrm>
        </p:spPr>
        <p:txBody>
          <a:bodyPr>
            <a:normAutofit/>
          </a:bodyPr>
          <a:lstStyle/>
          <a:p>
            <a:r>
              <a:rPr lang="en-US" sz="5400"/>
              <a:t>Retaining volunteers - How?</a:t>
            </a:r>
          </a:p>
        </p:txBody>
      </p:sp>
      <p:pic>
        <p:nvPicPr>
          <p:cNvPr id="16" name="Graphic 6" descr="Handshake">
            <a:extLst>
              <a:ext uri="{FF2B5EF4-FFF2-40B4-BE49-F238E27FC236}">
                <a16:creationId xmlns:a16="http://schemas.microsoft.com/office/drawing/2014/main" id="{297D42B7-A1BC-4318-BE35-01EA4F6A45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0" y="570706"/>
            <a:ext cx="914400" cy="914400"/>
          </a:xfrm>
          <a:prstGeom prst="rect">
            <a:avLst/>
          </a:prstGeom>
        </p:spPr>
      </p:pic>
      <p:sp>
        <p:nvSpPr>
          <p:cNvPr id="3" name="Content Placeholder 2">
            <a:extLst>
              <a:ext uri="{FF2B5EF4-FFF2-40B4-BE49-F238E27FC236}">
                <a16:creationId xmlns:a16="http://schemas.microsoft.com/office/drawing/2014/main" id="{67D55A5B-B8E0-B442-8250-2DB92CEBCDA9}"/>
              </a:ext>
            </a:extLst>
          </p:cNvPr>
          <p:cNvSpPr>
            <a:spLocks noGrp="1"/>
          </p:cNvSpPr>
          <p:nvPr>
            <p:ph idx="1"/>
          </p:nvPr>
        </p:nvSpPr>
        <p:spPr>
          <a:xfrm>
            <a:off x="838200" y="1825625"/>
            <a:ext cx="10515600" cy="4351338"/>
          </a:xfrm>
        </p:spPr>
        <p:txBody>
          <a:bodyPr>
            <a:normAutofit/>
          </a:bodyPr>
          <a:lstStyle/>
          <a:p>
            <a:r>
              <a:rPr lang="en-US"/>
              <a:t>Have a welcome pack and induction which should include information on the following:</a:t>
            </a:r>
          </a:p>
          <a:p>
            <a:pPr lvl="1"/>
            <a:r>
              <a:rPr lang="en-US"/>
              <a:t>  Club structure</a:t>
            </a:r>
          </a:p>
          <a:p>
            <a:pPr lvl="1"/>
            <a:r>
              <a:rPr lang="en-US"/>
              <a:t>  Contact details</a:t>
            </a:r>
          </a:p>
          <a:p>
            <a:pPr lvl="1"/>
            <a:r>
              <a:rPr lang="en-US"/>
              <a:t>  The volunteers role outline</a:t>
            </a:r>
          </a:p>
          <a:p>
            <a:pPr lvl="1"/>
            <a:r>
              <a:rPr lang="en-US"/>
              <a:t>  A welcome and introductions</a:t>
            </a:r>
          </a:p>
          <a:p>
            <a:pPr lvl="1"/>
            <a:r>
              <a:rPr lang="en-US"/>
              <a:t>  How to claim expenses</a:t>
            </a:r>
          </a:p>
          <a:p>
            <a:pPr lvl="1"/>
            <a:r>
              <a:rPr lang="en-US"/>
              <a:t>  Buddy/mentoring arrangements</a:t>
            </a:r>
          </a:p>
          <a:p>
            <a:pPr lvl="1"/>
            <a:r>
              <a:rPr lang="en-US"/>
              <a:t>  Advice on equipment/specialist clothing</a:t>
            </a:r>
            <a:endParaRPr lang="en-US" dirty="0"/>
          </a:p>
        </p:txBody>
      </p:sp>
    </p:spTree>
    <p:extLst>
      <p:ext uri="{BB962C8B-B14F-4D97-AF65-F5344CB8AC3E}">
        <p14:creationId xmlns:p14="http://schemas.microsoft.com/office/powerpoint/2010/main" val="327157809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1E2495-2E59-5641-8532-116472EB87EB}"/>
              </a:ext>
            </a:extLst>
          </p:cNvPr>
          <p:cNvSpPr>
            <a:spLocks noGrp="1"/>
          </p:cNvSpPr>
          <p:nvPr>
            <p:ph type="title"/>
          </p:nvPr>
        </p:nvSpPr>
        <p:spPr>
          <a:xfrm>
            <a:off x="838200" y="963877"/>
            <a:ext cx="3494362" cy="4930246"/>
          </a:xfrm>
        </p:spPr>
        <p:txBody>
          <a:bodyPr>
            <a:normAutofit/>
          </a:bodyPr>
          <a:lstStyle/>
          <a:p>
            <a:pPr algn="r"/>
            <a:r>
              <a:rPr lang="en-US" dirty="0" err="1"/>
              <a:t>Cont</a:t>
            </a:r>
            <a:r>
              <a:rPr lang="en-US" dirty="0"/>
              <a:t> ..</a:t>
            </a:r>
            <a:endParaRPr lang="en-US"/>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E1722D8-FC8D-2E46-8508-6FA3644AEE23}"/>
              </a:ext>
            </a:extLst>
          </p:cNvPr>
          <p:cNvSpPr>
            <a:spLocks noGrp="1"/>
          </p:cNvSpPr>
          <p:nvPr>
            <p:ph idx="1"/>
          </p:nvPr>
        </p:nvSpPr>
        <p:spPr>
          <a:xfrm>
            <a:off x="4976031" y="963877"/>
            <a:ext cx="6377769" cy="4930246"/>
          </a:xfrm>
        </p:spPr>
        <p:txBody>
          <a:bodyPr anchor="ctr">
            <a:normAutofit/>
          </a:bodyPr>
          <a:lstStyle/>
          <a:p>
            <a:r>
              <a:rPr lang="en-US" sz="2400"/>
              <a:t>Communicate with your volunteers:</a:t>
            </a:r>
          </a:p>
          <a:p>
            <a:pPr lvl="1"/>
            <a:r>
              <a:rPr lang="en-US" dirty="0"/>
              <a:t>  Clear, regular communication is vital</a:t>
            </a:r>
          </a:p>
          <a:p>
            <a:pPr lvl="1"/>
            <a:r>
              <a:rPr lang="en-US" dirty="0"/>
              <a:t>  Hold regular volunteer briefings</a:t>
            </a:r>
          </a:p>
          <a:p>
            <a:pPr lvl="1"/>
            <a:r>
              <a:rPr lang="en-US" dirty="0"/>
              <a:t>  Use text or email for quick communication</a:t>
            </a:r>
          </a:p>
          <a:p>
            <a:pPr lvl="1"/>
            <a:r>
              <a:rPr lang="en-US" dirty="0"/>
              <a:t>  Have a volunteer page or section in your Club newsletter</a:t>
            </a:r>
          </a:p>
        </p:txBody>
      </p:sp>
    </p:spTree>
    <p:extLst>
      <p:ext uri="{BB962C8B-B14F-4D97-AF65-F5344CB8AC3E}">
        <p14:creationId xmlns:p14="http://schemas.microsoft.com/office/powerpoint/2010/main" val="696089929"/>
      </p:ext>
    </p:extLst>
  </p:cSld>
  <p:clrMapOvr>
    <a:overrideClrMapping bg1="dk1" tx1="lt1" bg2="dk2" tx2="lt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424642-2CE6-B34E-ACDB-8C5B343F3BD0}"/>
              </a:ext>
            </a:extLst>
          </p:cNvPr>
          <p:cNvSpPr>
            <a:spLocks noGrp="1"/>
          </p:cNvSpPr>
          <p:nvPr>
            <p:ph type="title"/>
          </p:nvPr>
        </p:nvSpPr>
        <p:spPr>
          <a:xfrm>
            <a:off x="838200" y="963877"/>
            <a:ext cx="3494362" cy="4930246"/>
          </a:xfrm>
        </p:spPr>
        <p:txBody>
          <a:bodyPr>
            <a:normAutofit/>
          </a:bodyPr>
          <a:lstStyle/>
          <a:p>
            <a:pPr algn="r"/>
            <a:r>
              <a:rPr lang="en-US" dirty="0" err="1"/>
              <a:t>Cont</a:t>
            </a:r>
            <a:r>
              <a:rPr lang="en-US" dirty="0"/>
              <a:t> …</a:t>
            </a:r>
            <a:endParaRPr lang="en-US"/>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4254036-DCF9-0945-B424-3B93F47AD75F}"/>
              </a:ext>
            </a:extLst>
          </p:cNvPr>
          <p:cNvSpPr>
            <a:spLocks noGrp="1"/>
          </p:cNvSpPr>
          <p:nvPr>
            <p:ph idx="1"/>
          </p:nvPr>
        </p:nvSpPr>
        <p:spPr>
          <a:xfrm>
            <a:off x="4976031" y="963877"/>
            <a:ext cx="6377769" cy="4930246"/>
          </a:xfrm>
        </p:spPr>
        <p:txBody>
          <a:bodyPr anchor="ctr">
            <a:normAutofit/>
          </a:bodyPr>
          <a:lstStyle/>
          <a:p>
            <a:r>
              <a:rPr lang="en-US" sz="2400"/>
              <a:t>Make sure they are enjoying the challenge:</a:t>
            </a:r>
          </a:p>
          <a:p>
            <a:pPr lvl="1"/>
            <a:r>
              <a:rPr lang="en-US" dirty="0"/>
              <a:t>  Variety and challenge is important</a:t>
            </a:r>
          </a:p>
          <a:p>
            <a:pPr lvl="1"/>
            <a:r>
              <a:rPr lang="en-US" dirty="0"/>
              <a:t>  Give recognition and reward (say Thank You!)</a:t>
            </a:r>
          </a:p>
          <a:p>
            <a:pPr lvl="1"/>
            <a:r>
              <a:rPr lang="en-US" dirty="0"/>
              <a:t>  Make the volunteer feel wanted and valued</a:t>
            </a:r>
          </a:p>
          <a:p>
            <a:pPr lvl="1"/>
            <a:r>
              <a:rPr lang="en-US" dirty="0"/>
              <a:t>  Give your volunteers increased confidence</a:t>
            </a:r>
          </a:p>
          <a:p>
            <a:pPr lvl="1"/>
            <a:r>
              <a:rPr lang="en-US" dirty="0"/>
              <a:t>  Use team work where appropriate</a:t>
            </a:r>
          </a:p>
        </p:txBody>
      </p:sp>
    </p:spTree>
    <p:extLst>
      <p:ext uri="{BB962C8B-B14F-4D97-AF65-F5344CB8AC3E}">
        <p14:creationId xmlns:p14="http://schemas.microsoft.com/office/powerpoint/2010/main" val="3630892586"/>
      </p:ext>
    </p:extLst>
  </p:cSld>
  <p:clrMapOvr>
    <a:overrideClrMapping bg1="dk1" tx1="lt1" bg2="dk2" tx2="lt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636940-86B0-4046-AD31-0E78D424BD40}"/>
              </a:ext>
            </a:extLst>
          </p:cNvPr>
          <p:cNvSpPr>
            <a:spLocks noGrp="1"/>
          </p:cNvSpPr>
          <p:nvPr>
            <p:ph type="title"/>
          </p:nvPr>
        </p:nvSpPr>
        <p:spPr>
          <a:xfrm>
            <a:off x="838200" y="963877"/>
            <a:ext cx="3494362" cy="4930246"/>
          </a:xfrm>
        </p:spPr>
        <p:txBody>
          <a:bodyPr>
            <a:normAutofit/>
          </a:bodyPr>
          <a:lstStyle/>
          <a:p>
            <a:pPr algn="r"/>
            <a:r>
              <a:rPr lang="en-US" dirty="0" err="1"/>
              <a:t>Cont</a:t>
            </a:r>
            <a:r>
              <a:rPr lang="en-US" dirty="0"/>
              <a:t> …</a:t>
            </a:r>
            <a:endParaRPr lang="en-US"/>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9898ABA-DB9B-AA4E-8550-1756A26F23E2}"/>
              </a:ext>
            </a:extLst>
          </p:cNvPr>
          <p:cNvSpPr>
            <a:spLocks noGrp="1"/>
          </p:cNvSpPr>
          <p:nvPr>
            <p:ph idx="1"/>
          </p:nvPr>
        </p:nvSpPr>
        <p:spPr>
          <a:xfrm>
            <a:off x="4976031" y="963877"/>
            <a:ext cx="6377769" cy="4930246"/>
          </a:xfrm>
        </p:spPr>
        <p:txBody>
          <a:bodyPr anchor="ctr">
            <a:normAutofit/>
          </a:bodyPr>
          <a:lstStyle/>
          <a:p>
            <a:r>
              <a:rPr lang="en-US" sz="2400"/>
              <a:t>Give your volunteers skills and training:</a:t>
            </a:r>
          </a:p>
          <a:p>
            <a:pPr lvl="1"/>
            <a:r>
              <a:rPr lang="en-US" dirty="0"/>
              <a:t>  Identify, with the volunteer, what, if any, training is needed</a:t>
            </a:r>
          </a:p>
          <a:p>
            <a:pPr lvl="1"/>
            <a:r>
              <a:rPr lang="en-US" dirty="0"/>
              <a:t>  Understand that training will give confidence</a:t>
            </a:r>
          </a:p>
          <a:p>
            <a:pPr lvl="1"/>
            <a:r>
              <a:rPr lang="en-US" dirty="0"/>
              <a:t>  Internal - training given by your own team or volunteer mentor</a:t>
            </a:r>
          </a:p>
          <a:p>
            <a:pPr lvl="1"/>
            <a:r>
              <a:rPr lang="en-US" dirty="0"/>
              <a:t>  External - many </a:t>
            </a:r>
            <a:r>
              <a:rPr lang="en-US"/>
              <a:t>organisations</a:t>
            </a:r>
            <a:r>
              <a:rPr lang="en-US" dirty="0"/>
              <a:t> provide skills and training courses.</a:t>
            </a:r>
          </a:p>
        </p:txBody>
      </p:sp>
    </p:spTree>
    <p:extLst>
      <p:ext uri="{BB962C8B-B14F-4D97-AF65-F5344CB8AC3E}">
        <p14:creationId xmlns:p14="http://schemas.microsoft.com/office/powerpoint/2010/main" val="3286713877"/>
      </p:ext>
    </p:extLst>
  </p:cSld>
  <p:clrMapOvr>
    <a:overrideClrMapping bg1="dk1" tx1="lt1" bg2="dk2" tx2="lt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8469FC-31CE-4448-947C-45C82E5F8E3E}"/>
              </a:ext>
            </a:extLst>
          </p:cNvPr>
          <p:cNvSpPr>
            <a:spLocks noGrp="1"/>
          </p:cNvSpPr>
          <p:nvPr>
            <p:ph type="title"/>
          </p:nvPr>
        </p:nvSpPr>
        <p:spPr>
          <a:xfrm>
            <a:off x="838200" y="963877"/>
            <a:ext cx="3494362" cy="4930246"/>
          </a:xfrm>
        </p:spPr>
        <p:txBody>
          <a:bodyPr>
            <a:normAutofit/>
          </a:bodyPr>
          <a:lstStyle/>
          <a:p>
            <a:pPr algn="r"/>
            <a:r>
              <a:rPr lang="en-US" dirty="0"/>
              <a:t>Performance management</a:t>
            </a:r>
            <a:endParaRPr lang="en-US"/>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D9FC04-8CFE-3A43-8573-EB5F1F7BA9EE}"/>
              </a:ext>
            </a:extLst>
          </p:cNvPr>
          <p:cNvSpPr>
            <a:spLocks noGrp="1"/>
          </p:cNvSpPr>
          <p:nvPr>
            <p:ph idx="1"/>
          </p:nvPr>
        </p:nvSpPr>
        <p:spPr>
          <a:xfrm>
            <a:off x="4976031" y="963877"/>
            <a:ext cx="6377769" cy="4930246"/>
          </a:xfrm>
        </p:spPr>
        <p:txBody>
          <a:bodyPr anchor="ctr">
            <a:normAutofit/>
          </a:bodyPr>
          <a:lstStyle/>
          <a:p>
            <a:r>
              <a:rPr lang="en-US" sz="2400"/>
              <a:t>The performance of volunteers is founded on their ability to do their job, the commitment and effort they are prepared to put into their job and the support provided by the VSO.</a:t>
            </a:r>
          </a:p>
          <a:p>
            <a:r>
              <a:rPr lang="en-US" sz="2400"/>
              <a:t>Recognising and rewarding volunteers for the time and effort they put into a VSO is an important component of HRM which is closely linked to volunteer motivation and ultimately to volunteer retention.</a:t>
            </a:r>
          </a:p>
          <a:p>
            <a:r>
              <a:rPr lang="en-US" sz="2400"/>
              <a:t>Rewards and recognition in the form of certificates, plaques or gifts are extrinsic rewards which, while important in managing volunteers and their retention in a VSO.</a:t>
            </a:r>
          </a:p>
        </p:txBody>
      </p:sp>
    </p:spTree>
    <p:extLst>
      <p:ext uri="{BB962C8B-B14F-4D97-AF65-F5344CB8AC3E}">
        <p14:creationId xmlns:p14="http://schemas.microsoft.com/office/powerpoint/2010/main" val="1911327260"/>
      </p:ext>
    </p:extLst>
  </p:cSld>
  <p:clrMapOvr>
    <a:overrideClrMapping bg1="dk1" tx1="lt1" bg2="dk2" tx2="lt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FB9186-6653-0F4B-BEE5-64BE7E07A74E}"/>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Websites:</a:t>
            </a:r>
          </a:p>
        </p:txBody>
      </p:sp>
      <p:cxnSp>
        <p:nvCxnSpPr>
          <p:cNvPr id="12"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725A83D5-E779-5E46-9559-F0A841617C2C}"/>
              </a:ext>
            </a:extLst>
          </p:cNvPr>
          <p:cNvSpPr>
            <a:spLocks noGrp="1"/>
          </p:cNvSpPr>
          <p:nvPr>
            <p:ph idx="1"/>
          </p:nvPr>
        </p:nvSpPr>
        <p:spPr>
          <a:xfrm>
            <a:off x="4976031" y="963877"/>
            <a:ext cx="6377769" cy="4930246"/>
          </a:xfrm>
        </p:spPr>
        <p:txBody>
          <a:bodyPr anchor="ctr">
            <a:normAutofit/>
          </a:bodyPr>
          <a:lstStyle/>
          <a:p>
            <a:r>
              <a:rPr lang="en-US" sz="2400"/>
              <a:t>Running Sports (England)</a:t>
            </a:r>
          </a:p>
          <a:p>
            <a:pPr lvl="1"/>
            <a:r>
              <a:rPr lang="en-US">
                <a:hlinkClick r:id="rId2"/>
              </a:rPr>
              <a:t>http://www.runningsports.org</a:t>
            </a:r>
            <a:endParaRPr lang="en-US"/>
          </a:p>
          <a:p>
            <a:r>
              <a:rPr lang="en-US" sz="2400"/>
              <a:t>Sport and Recreation New Zealand</a:t>
            </a:r>
          </a:p>
          <a:p>
            <a:pPr lvl="1"/>
            <a:r>
              <a:rPr lang="en-US">
                <a:hlinkClick r:id="rId3"/>
              </a:rPr>
              <a:t>http://www.sparc.org.nz/en-nz/communities-and-clubs/Toolkit-for-Clubs</a:t>
            </a:r>
            <a:endParaRPr lang="en-US"/>
          </a:p>
          <a:p>
            <a:r>
              <a:rPr lang="en-US" sz="2400"/>
              <a:t>Volunteering Australia</a:t>
            </a:r>
          </a:p>
          <a:p>
            <a:pPr lvl="1"/>
            <a:r>
              <a:rPr lang="en-US">
                <a:hlinkClick r:id="rId4"/>
              </a:rPr>
              <a:t>http://www.volunteeringaustralia.org</a:t>
            </a:r>
            <a:endParaRPr lang="en-US"/>
          </a:p>
          <a:p>
            <a:r>
              <a:rPr lang="en-US" sz="2400"/>
              <a:t>Volunteering England</a:t>
            </a:r>
          </a:p>
          <a:p>
            <a:pPr lvl="1"/>
            <a:r>
              <a:rPr lang="en-US">
                <a:hlinkClick r:id="rId5"/>
              </a:rPr>
              <a:t>http://www.volunteering.org.uk</a:t>
            </a:r>
            <a:endParaRPr lang="en-US"/>
          </a:p>
          <a:p>
            <a:pPr marL="0" indent="0">
              <a:buNone/>
            </a:pPr>
            <a:endParaRPr lang="en-US" sz="2400"/>
          </a:p>
        </p:txBody>
      </p:sp>
    </p:spTree>
    <p:extLst>
      <p:ext uri="{BB962C8B-B14F-4D97-AF65-F5344CB8AC3E}">
        <p14:creationId xmlns:p14="http://schemas.microsoft.com/office/powerpoint/2010/main" val="36576840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5B4B5-9308-A84F-BA6A-211EC8FE8585}"/>
              </a:ext>
            </a:extLst>
          </p:cNvPr>
          <p:cNvSpPr>
            <a:spLocks noGrp="1"/>
          </p:cNvSpPr>
          <p:nvPr>
            <p:ph type="title"/>
          </p:nvPr>
        </p:nvSpPr>
        <p:spPr/>
        <p:txBody>
          <a:bodyPr/>
          <a:lstStyle/>
          <a:p>
            <a:r>
              <a:rPr lang="en-US" dirty="0"/>
              <a:t>Case Study: </a:t>
            </a:r>
          </a:p>
        </p:txBody>
      </p:sp>
      <p:sp>
        <p:nvSpPr>
          <p:cNvPr id="3" name="Content Placeholder 2">
            <a:extLst>
              <a:ext uri="{FF2B5EF4-FFF2-40B4-BE49-F238E27FC236}">
                <a16:creationId xmlns:a16="http://schemas.microsoft.com/office/drawing/2014/main" id="{1FEA3BA3-0CA1-A14A-BB2C-0CA5ACF56069}"/>
              </a:ext>
            </a:extLst>
          </p:cNvPr>
          <p:cNvSpPr>
            <a:spLocks noGrp="1"/>
          </p:cNvSpPr>
          <p:nvPr>
            <p:ph idx="1"/>
          </p:nvPr>
        </p:nvSpPr>
        <p:spPr/>
        <p:txBody>
          <a:bodyPr/>
          <a:lstStyle/>
          <a:p>
            <a:r>
              <a:rPr lang="en-US" dirty="0"/>
              <a:t>Resources to consider: </a:t>
            </a:r>
          </a:p>
          <a:p>
            <a:pPr lvl="1"/>
            <a:r>
              <a:rPr lang="en-US" dirty="0"/>
              <a:t>Managing Sport Business - An introduction</a:t>
            </a:r>
          </a:p>
          <a:p>
            <a:pPr lvl="2"/>
            <a:r>
              <a:rPr lang="en-US" dirty="0"/>
              <a:t>Edited by Linda Trenberth and David Hassan</a:t>
            </a:r>
          </a:p>
          <a:p>
            <a:pPr lvl="1"/>
            <a:endParaRPr lang="en-US" dirty="0"/>
          </a:p>
        </p:txBody>
      </p:sp>
    </p:spTree>
    <p:extLst>
      <p:ext uri="{BB962C8B-B14F-4D97-AF65-F5344CB8AC3E}">
        <p14:creationId xmlns:p14="http://schemas.microsoft.com/office/powerpoint/2010/main" val="39202517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5817</Words>
  <Application>Microsoft Macintosh PowerPoint</Application>
  <PresentationFormat>Widescreen</PresentationFormat>
  <Paragraphs>399</Paragraphs>
  <Slides>54</Slides>
  <Notes>7</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54</vt:i4>
      </vt:variant>
    </vt:vector>
  </HeadingPairs>
  <TitlesOfParts>
    <vt:vector size="61" baseType="lpstr">
      <vt:lpstr>Abadi MT Condensed Light</vt:lpstr>
      <vt:lpstr>Arial</vt:lpstr>
      <vt:lpstr>Calibri</vt:lpstr>
      <vt:lpstr>Calibri Light</vt:lpstr>
      <vt:lpstr>Courier New</vt:lpstr>
      <vt:lpstr>Mongolian Baiti</vt:lpstr>
      <vt:lpstr>Office Theme</vt:lpstr>
      <vt:lpstr>Managing People &amp; Projects</vt:lpstr>
      <vt:lpstr>Unit Overview</vt:lpstr>
      <vt:lpstr>Assignment 2 – 2500 words </vt:lpstr>
      <vt:lpstr>Assignment 1</vt:lpstr>
      <vt:lpstr>Unit challenges: </vt:lpstr>
      <vt:lpstr>Human Resource Management</vt:lpstr>
      <vt:lpstr>Human Resource Management – cont …..</vt:lpstr>
      <vt:lpstr>THE MANAGEMENT OF PEOPLE</vt:lpstr>
      <vt:lpstr>The Early days – 1980s and 1990s </vt:lpstr>
      <vt:lpstr>Task: </vt:lpstr>
      <vt:lpstr>The ‘Harvard’ Model </vt:lpstr>
      <vt:lpstr>PowerPoint Presentation</vt:lpstr>
      <vt:lpstr>The Challenges </vt:lpstr>
      <vt:lpstr>PowerPoint Presentation</vt:lpstr>
      <vt:lpstr>PowerPoint Presentation</vt:lpstr>
      <vt:lpstr>Organization Culture </vt:lpstr>
      <vt:lpstr>Define Culture: </vt:lpstr>
      <vt:lpstr>Organisation Culture – Sport </vt:lpstr>
      <vt:lpstr>Practical Challenge: Results Driven </vt:lpstr>
      <vt:lpstr>THEORETICAL UNDERSTANDING: Leadership Styles (1)</vt:lpstr>
      <vt:lpstr>THEORETICAL UNDERSTANDING: Leadership Styles (2)</vt:lpstr>
      <vt:lpstr>Leadership </vt:lpstr>
      <vt:lpstr>PRACTICAL SPORT LEADER CHALLENGES</vt:lpstr>
      <vt:lpstr>PowerPoint Presentation</vt:lpstr>
      <vt:lpstr>THE STRUCTURE OF SPORT IN THE UK</vt:lpstr>
      <vt:lpstr>The Early Days Skills Active </vt:lpstr>
      <vt:lpstr>Present – CIMSPA </vt:lpstr>
      <vt:lpstr>Sport Employee Categories:</vt:lpstr>
      <vt:lpstr>The Paid Employee </vt:lpstr>
      <vt:lpstr>The Volunteer </vt:lpstr>
      <vt:lpstr>The Clients or Customers </vt:lpstr>
      <vt:lpstr>The Volunteer </vt:lpstr>
      <vt:lpstr>Several dimensions of volunteering </vt:lpstr>
      <vt:lpstr>Volunteering: Task </vt:lpstr>
      <vt:lpstr>PowerPoint Presentation</vt:lpstr>
      <vt:lpstr>PowerPoint Presentation</vt:lpstr>
      <vt:lpstr>Volunteer Roles </vt:lpstr>
      <vt:lpstr>PowerPoint Presentation</vt:lpstr>
      <vt:lpstr>PowerPoint Presentation</vt:lpstr>
      <vt:lpstr>Why? </vt:lpstr>
      <vt:lpstr>Task: </vt:lpstr>
      <vt:lpstr>HUMAN RESOURCE MANAGEMENT AND SPORT VOLUNTEERS</vt:lpstr>
      <vt:lpstr>Cont ..</vt:lpstr>
      <vt:lpstr>Acquiring volunteers</vt:lpstr>
      <vt:lpstr>Also consider the following:</vt:lpstr>
      <vt:lpstr>Developing volunteers</vt:lpstr>
      <vt:lpstr>Training </vt:lpstr>
      <vt:lpstr>Retaining volunteers - How?</vt:lpstr>
      <vt:lpstr>Cont ..</vt:lpstr>
      <vt:lpstr>Cont …</vt:lpstr>
      <vt:lpstr>Cont …</vt:lpstr>
      <vt:lpstr>Performance management</vt:lpstr>
      <vt:lpstr>Websites:</vt:lpstr>
      <vt:lpstr>Case Study: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&amp; Projects</dc:title>
  <dc:creator>James Prosser</dc:creator>
  <cp:lastModifiedBy>James Prosser</cp:lastModifiedBy>
  <cp:revision>2</cp:revision>
  <dcterms:created xsi:type="dcterms:W3CDTF">2020-02-16T18:46:27Z</dcterms:created>
  <dcterms:modified xsi:type="dcterms:W3CDTF">2020-03-23T06:16:44Z</dcterms:modified>
</cp:coreProperties>
</file>