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324" r:id="rId4"/>
    <p:sldId id="309" r:id="rId5"/>
    <p:sldId id="318" r:id="rId6"/>
    <p:sldId id="323" r:id="rId7"/>
    <p:sldId id="322" r:id="rId8"/>
    <p:sldId id="313" r:id="rId9"/>
    <p:sldId id="321" r:id="rId10"/>
    <p:sldId id="285" r:id="rId11"/>
    <p:sldId id="312" r:id="rId12"/>
    <p:sldId id="314" r:id="rId13"/>
    <p:sldId id="319" r:id="rId14"/>
    <p:sldId id="287" r:id="rId15"/>
    <p:sldId id="325" r:id="rId16"/>
    <p:sldId id="279" r:id="rId17"/>
    <p:sldId id="326" r:id="rId18"/>
  </p:sldIdLst>
  <p:sldSz cx="9144000" cy="6858000" type="screen4x3"/>
  <p:notesSz cx="6669088" cy="9753600"/>
  <p:embeddedFontLst>
    <p:embeddedFont>
      <p:font typeface="Georgia" panose="02040502050405020303" pitchFamily="18" charset="0"/>
      <p:regular r:id="rId21"/>
      <p:bold r:id="rId22"/>
      <p:italic r:id="rId23"/>
      <p:boldItalic r:id="rId24"/>
    </p:embeddedFont>
    <p:embeddedFont>
      <p:font typeface="Miriam" panose="020B0502050101010101" pitchFamily="34" charset="-79"/>
      <p:regular r:id="rId25"/>
    </p:embeddedFont>
    <p:embeddedFont>
      <p:font typeface="Proxima Nova" panose="02000506030000020004" pitchFamily="2" charset="0"/>
      <p:regular r:id="rId26"/>
      <p:bold r:id="rId27"/>
      <p:italic r:id="rId28"/>
      <p:boldItalic r:id="rId29"/>
    </p:embeddedFont>
    <p:embeddedFont>
      <p:font typeface="Verdana" panose="020B0604030504040204" pitchFamily="34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50" autoAdjust="0"/>
    <p:restoredTop sz="91941" autoAdjust="0"/>
  </p:normalViewPr>
  <p:slideViewPr>
    <p:cSldViewPr>
      <p:cViewPr varScale="1">
        <p:scale>
          <a:sx n="67" d="100"/>
          <a:sy n="67" d="100"/>
        </p:scale>
        <p:origin x="2056" y="4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21" Type="http://schemas.openxmlformats.org/officeDocument/2006/relationships/font" Target="fonts/font1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4EC017F2-42ED-1170-CBE7-F812AC48307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1AC4D3F-FCBA-A088-789E-D7B59E15A77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059" y="0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E5C59177-E192-D9D8-69CE-EEE0D7A67EB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264748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68D2B72-136F-E296-D7BF-FDAC037529A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059" y="9264748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1EEBACC-DE41-D84F-9EA8-490769AF68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50EAA63D-1803-9769-8E98-10ED414494E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5D2B8E33-199F-4520-5A19-30D413A3695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627" y="0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AF7CFAB-232A-5B1F-73BC-1E9F020389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4A31C77E-F60E-AEF4-345B-FA8147B7895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735" y="4632374"/>
            <a:ext cx="4889618" cy="439029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2241389-7845-06C2-DFC8-B0116A8DDA3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6310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8ED9DF4B-2E3F-F79C-B0BE-E1DC623A13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627" y="9266310"/>
            <a:ext cx="2890461" cy="48729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A0AE82B1-CC56-1740-A353-959037B149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psychoanalysis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client=safari&amp;sca_esv=584485115&amp;rls=en&amp;q=deriving&amp;si=ALGXSlaYxyllm14_NEvUA9w95SVcJep2yFfEvqVYkBXIpKvxKigdpCcMeZ_QjCfFAF8n9Sz5No_wbO2e7CC1We7TjA5T_JAsEgAgcbBm38oVAGyoqUAmODQ%3D&amp;expnd=1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words psychodynamic and </a:t>
            </a:r>
            <a:r>
              <a:rPr lang="en-GB" sz="1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psychoanalytic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are often confused.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AE82B1-CC56-1740-A353-959037B14981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641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Eclectic- </a:t>
            </a:r>
            <a:r>
              <a:rPr lang="en-GB" sz="14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deriving</a:t>
            </a:r>
            <a:r>
              <a:rPr lang="en-GB" sz="14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ideas, style, or taste from a broad and diverse range of sources.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AE82B1-CC56-1740-A353-959037B14981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1784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Repression – inhibition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AE82B1-CC56-1740-A353-959037B14981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6172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E53D3-0389-6224-C962-9AF84C3216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D3C040-08DD-A146-9F07-EDA1532029FE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5C386-B8B8-8A23-C984-083769318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745D3-B529-C45C-D33F-BF13F25D2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99A64-431E-9E4F-8C42-D6E293E384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6049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3BED7-D4BE-5BC5-0242-5E241EE3A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F32E8-84D9-D24A-A526-AA61D037D38A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59F82-9723-3516-FA46-CFF781A52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F9115-7FC6-BCFB-3617-EDE892CC3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77369-BFE7-6749-88E8-5F84EEA9A8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1821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356A4-86F6-D1EA-8CC0-41852B63A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D100C-7121-0C41-8C5C-5C3FAE9A185B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54A075D-809C-9777-12E4-FF016B0F0D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4D331-1F3E-754B-9E35-F1A82F00D5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6466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FAF56C0-BDFB-F6C1-DA0A-6A0348DFB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FCDCC-70E7-3747-92A6-3722568C8B7B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1FBBF-2772-1B46-CD33-9D520250B4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AFD47-1F3B-B049-B542-69609CD61E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982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01D9677-E908-90F9-D552-FBC77249E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162E4-71D4-3B4B-A387-22702A831229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3D55629-E49E-FFFA-4A2E-41E197D2A2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F98D7-7BF1-F040-94AF-13CD045683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466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D93A24-1E9A-3236-2B87-58719A5B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7350E-FA97-1347-8F2A-D5047FFE7FDC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7C792E5-7BCE-3784-7A08-5DD1AAA635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5E16E-70CE-D844-AB87-7E87FCBC40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5294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61E2C17-EE63-3B39-9132-6B50491CB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4670E-1777-744A-8CB9-4B88016F93B0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6199A9E-FA56-26B1-78E4-831ABB4310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430AD-D984-BB44-9D73-F9E313B778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4971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93FDA46-5AA7-72CB-F30D-776074503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99477-8035-5744-B06E-50B78778417B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25E6D-D62E-8D67-72D4-B3482AC3D7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D129F-49BF-5445-8118-D4EDC25B49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010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3032942-6D7E-0B0D-4B5C-FDDB27177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A094C-E312-8646-ACB4-BC7433232E7E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88B40-24D2-414A-C220-51B523758D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4671E-093F-524A-9749-BAED6ABAF1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4158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BEE4B-9102-EA19-5271-C43367CB0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E1228-2042-044E-AF5B-3C70FBCAA32C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ED5C7B8-6387-B253-02C2-F94CF5AA46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E03E8-2942-1B47-AAA1-41E6E6E7C7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6841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8664A-6E4C-D8C4-5083-929F72DBB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8A595-5A7E-434E-A218-C4E2FE54E592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CAE058-31BD-39A4-DA5F-C07DA580EF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75CE2-BE6F-0D42-BD80-8C1EBE653A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7331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CA3B224-EBA0-25B5-FC7E-E37EED549D5A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27B25C9-BD6E-888C-D2F9-D1ED727D069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074F9-F08F-A7C9-8494-14DE866236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E38988-3D0A-6C4F-8F7F-18000E6BAB9B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CF720-6821-F4E9-4FB8-EF6022D06A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EDA36EF-8794-5D45-A04D-0B9420F365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p7WDlJlMo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erik-erikson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unconscious-mind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psyche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mplypsychology.org/defense-mechanisms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pa.org/topics/therapy/psychotherapy-approache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bout/governance-and-management/student-chart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47C617A-C2B6-6F1D-708A-3339B4587B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1753816"/>
            <a:ext cx="7772400" cy="1747192"/>
          </a:xfrm>
        </p:spPr>
        <p:txBody>
          <a:bodyPr/>
          <a:lstStyle/>
          <a:p>
            <a:pPr eaLnBrk="1" hangingPunct="1"/>
            <a:r>
              <a:rPr lang="en-GB" altLang="en-US" dirty="0"/>
              <a:t>Psychology for Health and Social Care</a:t>
            </a:r>
            <a:br>
              <a:rPr lang="en-GB" altLang="en-US" dirty="0"/>
            </a:br>
            <a:r>
              <a:rPr lang="en-GB" b="1" dirty="0">
                <a:solidFill>
                  <a:srgbClr val="1D2125"/>
                </a:solidFill>
                <a:latin typeface="-apple-system"/>
              </a:rPr>
              <a:t>(LCHS4010_LON)</a:t>
            </a:r>
            <a:br>
              <a:rPr lang="en-GB" b="1" dirty="0">
                <a:solidFill>
                  <a:srgbClr val="1D2125"/>
                </a:solidFill>
                <a:latin typeface="-apple-system"/>
              </a:rPr>
            </a:br>
            <a:br>
              <a:rPr lang="en-GB" b="1" i="0" u="none" strike="noStrike" dirty="0">
                <a:solidFill>
                  <a:srgbClr val="333333"/>
                </a:solidFill>
                <a:effectLst/>
                <a:latin typeface="Proxima Nova"/>
              </a:rPr>
            </a:br>
            <a:endParaRPr lang="en-GB" altLang="en-US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5940DD23-835A-9473-884D-65DF823015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3" y="3212976"/>
            <a:ext cx="8351837" cy="228453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</a:rPr>
              <a:t>Week 7:</a:t>
            </a:r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Proxima Nova"/>
              </a:rPr>
              <a:t> Psychodynamic theory and its application in HSC</a:t>
            </a:r>
          </a:p>
          <a:p>
            <a:pPr eaLnBrk="1" hangingPunct="1"/>
            <a:endParaRPr lang="en-GB" altLang="en-US" sz="2400" b="1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E7CD28-41B5-94CE-358D-9FBABE4ADEF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46AA4976-42A9-EC6A-4E9B-76A2A61F2A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864963-1EC7-DE4D-B66D-0DEF3D7B256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93FD-90F2-F7AE-7F7F-AB1143345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A3D60-AB61-7B18-DD89-60D6AC325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understand psychodynamic theory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understand the difference between psychodynamic and psychoanalytic 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apply the theory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health and social care practice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4E972-4F1E-B69B-4F1B-008987376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E6BA84-3323-3840-9817-14F8B814B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979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B9218-C73D-5F45-4F80-2FAC56DB4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0" i="0" dirty="0">
                <a:solidFill>
                  <a:srgbClr val="0432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Video: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https://www.youtube.com/watch?v=1p7WDlJlMog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(up to 6:25)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A084B-12A7-A3F7-953E-C2B9BF390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the video and answer the following questions: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developed the psychodynamic theory?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main ideas of this theory?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three levels of mind?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Freud, what is the structure of personality?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43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psychodynamic theory, why do we do certain things as adults?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CBF49-606E-D2F9-1B0D-05C6E816D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E675AB-6EF1-0F49-F2E0-A7863517A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2083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E42C6-381E-5950-DC32-80195EBD9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226"/>
            <a:ext cx="8229600" cy="504478"/>
          </a:xfrm>
        </p:spPr>
        <p:txBody>
          <a:bodyPr/>
          <a:lstStyle/>
          <a:p>
            <a:r>
              <a:rPr lang="en-GB" dirty="0"/>
              <a:t>Psychodynamic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88886-531D-A988-0EB2-E080ABB4A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4752528"/>
          </a:xfrm>
        </p:spPr>
        <p:txBody>
          <a:bodyPr/>
          <a:lstStyle/>
          <a:p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psychodynamic theory is a psychological theory Sigmund Freud (1856-1939) and his followers used to explain </a:t>
            </a:r>
            <a:r>
              <a:rPr lang="en-GB" sz="24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origins of human behaviour.</a:t>
            </a:r>
          </a:p>
          <a:p>
            <a:endParaRPr lang="en-GB" sz="24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psychodynamic approach in psychology emphasizes </a:t>
            </a:r>
            <a:r>
              <a:rPr lang="en-GB" sz="24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unconscious 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processes and </a:t>
            </a:r>
            <a:r>
              <a:rPr lang="en-GB" sz="24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unresolved past conflicts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 influences on behaviour.</a:t>
            </a:r>
          </a:p>
          <a:p>
            <a:endParaRPr lang="en-GB" sz="24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Rooted in Freud’s theories, it explores the interplay of drives, desires, and defence mechanisms in shaping personality and behaviour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00FA2-7FCF-2F41-0D1D-E9D66105E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6BD030-3B6E-D600-F2C9-A3FD87BA4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5948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57A4B-FAD8-8FA8-17AF-E61860D93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/>
              <a:t>Psychodynamic theory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74415-11DC-2B25-F68E-047C1C5B4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24744"/>
            <a:ext cx="8713663" cy="4392489"/>
          </a:xfrm>
        </p:spPr>
        <p:txBody>
          <a:bodyPr/>
          <a:lstStyle/>
          <a:p>
            <a:pPr algn="l"/>
            <a:r>
              <a:rPr lang="en-GB" sz="28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psychodynamic theory states that events in our childhood have a significant influence on our adult lives, shaping our personality. </a:t>
            </a:r>
          </a:p>
          <a:p>
            <a:pPr algn="l"/>
            <a:r>
              <a:rPr lang="en-GB" sz="28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Personality is shaped as the drives are modified by different conflicts at different times in childhood (during </a:t>
            </a:r>
            <a:r>
              <a:rPr lang="en-GB" sz="28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psychosexual development</a:t>
            </a:r>
            <a:r>
              <a:rPr lang="en-GB" sz="28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 algn="l">
              <a:buNone/>
            </a:pPr>
            <a:endParaRPr lang="en-GB" sz="28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tell me what Freud’s psychosexual theory of development is about</a:t>
            </a:r>
            <a:r>
              <a:rPr lang="en-GB" dirty="0"/>
              <a:t>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C6A71-D09A-7FEF-8C3F-F404DE6FA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744034-E0BA-CC8C-AD57-F8EE9FEBC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2195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FE18D-7FD0-8961-6CED-238521876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Freud’s psychosexual stages of development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5AD057A-A66E-7F61-A56E-ABE6C77075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9935" y="1417638"/>
            <a:ext cx="6844129" cy="409892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68DDAA-30CC-35A5-FBD4-DA50B218A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BE8906-B1E4-54E0-695E-79A7CE2AB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13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08F3F-4A71-7A7C-6058-91772EF7F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r>
              <a:rPr lang="en-GB" sz="32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Freud’s theory of psychosexual stages of development predicated that childhood experiences create the adult personality.</a:t>
            </a:r>
          </a:p>
          <a:p>
            <a:endParaRPr lang="en-GB" sz="32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Events that occur in childhood can remain in the unconscious and cause problems as adults, such as mental illness.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723DA-B803-E8A1-1255-6DFC67133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CAF337-D79E-45B6-DEAB-99ECDB69A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8153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3621F-4D83-D746-25AA-0F6D7E7C3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Psychodynamic vs Psychoanalytic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9D767-76ED-6725-3FC2-5B41BDD29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1"/>
            <a:ext cx="9143999" cy="4752529"/>
          </a:xfrm>
        </p:spPr>
        <p:txBody>
          <a:bodyPr/>
          <a:lstStyle/>
          <a:p>
            <a:pPr algn="just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Freud’s theories were psychoanalytic, whereas the term ‘psychodynamic’ refers to his theories and those of his followers.</a:t>
            </a:r>
          </a:p>
          <a:p>
            <a:pPr algn="just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Both theories originate from Freud’s ideas</a:t>
            </a:r>
            <a:endParaRPr lang="en-GB" sz="2000" dirty="0">
              <a:solidFill>
                <a:srgbClr val="28282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Psychoanalytic theory is the original theory of the unconscious mind</a:t>
            </a: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unconscious mind is a powerful force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influencing our thoughts, feelings, and behaviours. </a:t>
            </a:r>
          </a:p>
          <a:p>
            <a:pPr algn="just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psychodynamic approach includes all theories that were based on Freud and his followers, including 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Carl Jung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(1912), 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Melanie Klein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(1921), 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Alfred Adler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(1927), 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Anna Freud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(1936), and </a:t>
            </a:r>
            <a:r>
              <a:rPr lang="en-GB" sz="2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 Erikson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(1950).</a:t>
            </a:r>
          </a:p>
          <a:p>
            <a:pPr algn="just"/>
            <a:endParaRPr lang="en-GB" sz="20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Psychodynamic theorists generally agree that the unconscious mind is important, but they may have different views on its role in human behaviour and how it develops.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D8DC6-DAB3-EFB4-B176-FAF5B7E6D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CB71D-03C2-FBDD-4024-D8A2EB207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741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4AC1-1367-CF75-0A04-36F44D0F3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Psychodynamic vs Psychoanalytic</a:t>
            </a:r>
            <a:endParaRPr lang="en-GB" sz="32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E75E935-38F4-F984-B34F-ADE3708A8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5389739"/>
              </p:ext>
            </p:extLst>
          </p:nvPr>
        </p:nvGraphicFramePr>
        <p:xfrm>
          <a:off x="899592" y="764704"/>
          <a:ext cx="7416824" cy="4967536"/>
        </p:xfrm>
        <a:graphic>
          <a:graphicData uri="http://schemas.openxmlformats.org/drawingml/2006/table">
            <a:tbl>
              <a:tblPr/>
              <a:tblGrid>
                <a:gridCol w="3708412">
                  <a:extLst>
                    <a:ext uri="{9D8B030D-6E8A-4147-A177-3AD203B41FA5}">
                      <a16:colId xmlns:a16="http://schemas.microsoft.com/office/drawing/2014/main" val="3264132250"/>
                    </a:ext>
                  </a:extLst>
                </a:gridCol>
                <a:gridCol w="3708412">
                  <a:extLst>
                    <a:ext uri="{9D8B030D-6E8A-4147-A177-3AD203B41FA5}">
                      <a16:colId xmlns:a16="http://schemas.microsoft.com/office/drawing/2014/main" val="892826887"/>
                    </a:ext>
                  </a:extLst>
                </a:gridCol>
              </a:tblGrid>
              <a:tr h="256749">
                <a:tc>
                  <a:txBody>
                    <a:bodyPr/>
                    <a:lstStyle/>
                    <a:p>
                      <a:r>
                        <a:rPr lang="en-GB" sz="1100" b="1" dirty="0">
                          <a:effectLst/>
                          <a:highlight>
                            <a:srgbClr val="FFFF00"/>
                          </a:highlight>
                        </a:rPr>
                        <a:t>Psychodynamic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57E7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dirty="0">
                          <a:effectLst/>
                          <a:highlight>
                            <a:srgbClr val="FFFF00"/>
                          </a:highlight>
                        </a:rPr>
                        <a:t>Psychoanalytic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57E7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3114970"/>
                  </a:ext>
                </a:extLst>
              </a:tr>
              <a:tr h="256749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Evolved from Freud’s ideas.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Focuses on Freud’s original theories.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4814291"/>
                  </a:ext>
                </a:extLst>
              </a:tr>
              <a:tr h="840261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Psychodynamic theory is a broader term that encompasses a variety of theories that are based on Freudian principles.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Psychoanalytic theory is the original theory of the unconscious mind, developed by Sigmund Freud.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3300977"/>
                  </a:ext>
                </a:extLst>
              </a:tr>
              <a:tr h="645756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Unconscious mind, childhood experiences, social and cultural factors.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Unconscious sexual and aggressive drives, childhood experiences.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9405874"/>
                  </a:ext>
                </a:extLst>
              </a:tr>
              <a:tr h="645756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emphasis on the role of social and cultural factors in personality development than Freud.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emphasis on the role of sexual and aggressive drives in personality development.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190687"/>
                  </a:ext>
                </a:extLst>
              </a:tr>
              <a:tr h="1034765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optimistic view of human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nature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sym typeface="Wingdings" pitchFamily="2" charset="2"/>
                        </a:rPr>
                        <a:t>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humans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have the potential to be good and to achieve their full potential.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Freud often portrayed human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behavior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as driven by irrational, unconscious desires and conflicts, leading to a somewhat pessimistic view of human nature.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9560716"/>
                  </a:ext>
                </a:extLst>
              </a:tr>
              <a:tr h="1229269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While it employs some traditional psychoanalytic techniques, it’s more eclectic, adapting to the needs of the individual. It emphasizes exploring patterns in current relationships, emotions, and behaviours.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Incorporates specific techniques such as free association, dream analysis, and transference analysis. The aim is to bring unconscious material to the conscious mind for resolution.</a:t>
                      </a:r>
                    </a:p>
                  </a:txBody>
                  <a:tcPr marL="53649" marR="53649" marT="26824" marB="26824" anchor="ctr">
                    <a:lnL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99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322439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14C14-1D81-06BE-7046-0A5DAF3AD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E9990-25C9-56C4-DF2F-22DD25845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415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9E2D1-7568-FA1C-3BD0-CFD72DBF9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/>
          <a:lstStyle/>
          <a:p>
            <a:r>
              <a:rPr lang="en-GB" sz="3200" b="1" i="0" u="none" strike="noStrike" dirty="0">
                <a:solidFill>
                  <a:srgbClr val="333333"/>
                </a:solidFill>
                <a:effectLst/>
                <a:latin typeface="Miriam" panose="020B0502050101010101" pitchFamily="34" charset="-79"/>
                <a:cs typeface="Miriam" panose="020B0502050101010101" pitchFamily="34" charset="-79"/>
              </a:rPr>
              <a:t>There are several key assumptions in psychodynamic theory:</a:t>
            </a:r>
            <a:br>
              <a:rPr lang="en-GB" b="0" i="0" u="none" strike="noStrike" dirty="0">
                <a:solidFill>
                  <a:srgbClr val="333333"/>
                </a:solidFill>
                <a:effectLst/>
                <a:latin typeface="Proxima Nova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45BBF-F5AC-952E-6637-41756FB6E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556792"/>
            <a:ext cx="7849567" cy="4104456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333333"/>
                </a:solidFill>
                <a:effectLst/>
                <a:latin typeface="Miriam" panose="020B0502050101010101" pitchFamily="34" charset="-79"/>
                <a:cs typeface="Miriam" panose="020B0502050101010101" pitchFamily="34" charset="-79"/>
              </a:rPr>
              <a:t>All behaviour has an underlying cause.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333333"/>
                </a:solidFill>
                <a:effectLst/>
                <a:latin typeface="Miriam" panose="020B0502050101010101" pitchFamily="34" charset="-79"/>
                <a:cs typeface="Miriam" panose="020B0502050101010101" pitchFamily="34" charset="-79"/>
              </a:rPr>
              <a:t>The causes of a person’s behaviour originate in their unconscious.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333333"/>
                </a:solidFill>
                <a:effectLst/>
                <a:latin typeface="Miriam" panose="020B0502050101010101" pitchFamily="34" charset="-79"/>
                <a:cs typeface="Miriam" panose="020B0502050101010101" pitchFamily="34" charset="-79"/>
              </a:rPr>
              <a:t>An adult’s behaviour and feelings, including mental health issues, are rooted in childhood experiences.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333333"/>
                </a:solidFill>
                <a:effectLst/>
                <a:latin typeface="Miriam" panose="020B0502050101010101" pitchFamily="34" charset="-79"/>
                <a:cs typeface="Miriam" panose="020B0502050101010101" pitchFamily="34" charset="-79"/>
              </a:rPr>
              <a:t>Both innate, internal processes and the external environment contribute to adult personality.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1AA71-419B-31F5-F323-BE7DDAD3C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183ECF-D1D4-64FF-F107-C6CEDFDA3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2223D9-99D1-FE2A-8DE3-20C5017AC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1739" y="4529498"/>
            <a:ext cx="1961436" cy="10984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A57AFA-1F3A-53A5-A369-0E40E38BA6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3808" y="5011791"/>
            <a:ext cx="3168352" cy="177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650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530A6-DC96-41CA-BA8A-B4436E654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just"/>
            <a:r>
              <a:rPr lang="en-GB" sz="32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the unconscious mind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86033-F1A6-3448-8E29-F936AA878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algn="just"/>
            <a:r>
              <a:rPr lang="en-GB" sz="2800" dirty="0">
                <a:solidFill>
                  <a:srgbClr val="333333"/>
                </a:solidFill>
                <a:latin typeface="Georgia" panose="02040502050405020303" pitchFamily="18" charset="0"/>
              </a:rPr>
              <a:t>Freud believed human behaviour could be explained by personal patterns outside of a person’s conscious awareness and based on their childhood experiences. </a:t>
            </a:r>
          </a:p>
          <a:p>
            <a:pPr algn="just"/>
            <a:endParaRPr lang="en-GB" sz="2800" dirty="0">
              <a:solidFill>
                <a:srgbClr val="333333"/>
              </a:solidFill>
              <a:latin typeface="Georgia" panose="02040502050405020303" pitchFamily="18" charset="0"/>
            </a:endParaRPr>
          </a:p>
          <a:p>
            <a:pPr algn="just"/>
            <a:r>
              <a:rPr lang="en-GB" sz="2800" dirty="0">
                <a:highlight>
                  <a:srgbClr val="00FFFF"/>
                </a:highlight>
                <a:latin typeface="Georgia" panose="02040502050405020303" pitchFamily="18" charset="0"/>
              </a:rPr>
              <a:t>Assumption: </a:t>
            </a:r>
            <a:r>
              <a:rPr lang="en-GB" sz="2800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The causes of behaviour have their origin in the unconscious mind</a:t>
            </a:r>
          </a:p>
          <a:p>
            <a:pPr algn="just"/>
            <a:endParaRPr lang="en-GB" sz="2800" dirty="0">
              <a:solidFill>
                <a:srgbClr val="282828"/>
              </a:solidFill>
              <a:latin typeface="Georgia" panose="02040502050405020303" pitchFamily="18" charset="0"/>
            </a:endParaRPr>
          </a:p>
          <a:p>
            <a:pPr marL="0" indent="0" algn="just">
              <a:buNone/>
            </a:pPr>
            <a:r>
              <a:rPr lang="en-GB" sz="2800" b="0" i="0" dirty="0">
                <a:solidFill>
                  <a:srgbClr val="282828"/>
                </a:solidFill>
                <a:effectLst/>
                <a:highlight>
                  <a:srgbClr val="00FFFF"/>
                </a:highlight>
                <a:latin typeface="Georgia" panose="02040502050405020303" pitchFamily="18" charset="0"/>
              </a:rPr>
              <a:t>Question: </a:t>
            </a:r>
            <a:r>
              <a:rPr lang="en-GB" sz="2800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What is the unconscious mind?</a:t>
            </a:r>
          </a:p>
          <a:p>
            <a:pPr marL="0" indent="0" algn="just">
              <a:buNone/>
            </a:pPr>
            <a:endParaRPr lang="en-GB" sz="2800" b="0" i="0" u="none" strike="noStrike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pPr marL="0" indent="0" algn="just">
              <a:buNone/>
            </a:pPr>
            <a:endParaRPr lang="en-GB" sz="2800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C3E47-E940-256D-3062-E1795D7DB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8E9A3B-5AA7-5DAD-75ED-E7CD7B984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06E33B-06B6-EC60-5C05-A7B560F9C5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122" y="1731175"/>
            <a:ext cx="1296677" cy="1985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480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18CF1-A526-E78B-2FEE-41769407C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Unconscious mind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C1207-E32B-8CBD-F39A-DC910907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Answer: 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2400" b="0" i="0" u="none" strike="noStrike" dirty="0">
                <a:solidFill>
                  <a:srgbClr val="02838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unconscious mind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comprises </a:t>
            </a:r>
            <a:r>
              <a:rPr lang="en-GB" sz="24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processes inaccessible to consciousness that influence judgment, feelings, or behaviour</a:t>
            </a:r>
          </a:p>
          <a:p>
            <a:endParaRPr lang="en-GB" sz="2400" b="0" i="0" u="sng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the </a:t>
            </a:r>
            <a:r>
              <a:rPr lang="en-GB" sz="24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psychodynamic approach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the unconscious is the part of the mind that contains things we are unaware of, such as feelings, thoughts, urges, and memories.</a:t>
            </a:r>
          </a:p>
          <a:p>
            <a:pPr marL="0" indent="0">
              <a:buNone/>
            </a:pPr>
            <a:endParaRPr lang="en-GB" sz="24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 parts of the unconscious mind are in constant struggle (id, ego, and superego).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96CF2-2090-4D64-B600-78D47B2C8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945106-2413-3090-279E-43920F96D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498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4C50B-B79F-4910-232A-D97D77D6C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/>
          <a:lstStyle/>
          <a:p>
            <a:r>
              <a:rPr lang="en-GB" sz="24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 can be explained in terms of the inner conflicts of the mind</a:t>
            </a:r>
            <a:br>
              <a:rPr lang="en-GB" sz="24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CEE9D-A56E-14F2-F04D-1DC31B335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80728"/>
            <a:ext cx="8569647" cy="4752528"/>
          </a:xfrm>
        </p:spPr>
        <p:txBody>
          <a:bodyPr/>
          <a:lstStyle/>
          <a:p>
            <a:pPr algn="l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Personality comprises three parts: the </a:t>
            </a:r>
            <a:r>
              <a:rPr lang="en-GB" sz="2000" b="0" i="0" u="none" strike="noStrike" dirty="0">
                <a:solidFill>
                  <a:srgbClr val="02838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id, ego, and super-ego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Parts of the unconscious mind (the id and superego) are in constant conflict with the conscious part of the mind (the ego).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the </a:t>
            </a:r>
            <a:r>
              <a:rPr lang="en-GB" sz="20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primitive and instinctive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component of personality. It consists of all the inherited (i.e., biological) components of personality present at birth, including the sex (life) instinct – Eros (which contains the libido), and the aggressive (death) instinct – Thanatos.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ego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develops to </a:t>
            </a:r>
            <a:r>
              <a:rPr lang="en-GB" sz="20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mediate between the unrealistic id and the external real world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 is the decision-making component of personality.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20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superego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incorporates </a:t>
            </a:r>
            <a:r>
              <a:rPr lang="en-GB" sz="20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society’s values and morals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which are learned from one’s parents and others. </a:t>
            </a:r>
          </a:p>
          <a:p>
            <a:pPr algn="l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unconscious conflicts between the id and the superego cannot be resolved by the ego, they create anxiety. To reduce this anxiety, we use </a:t>
            </a:r>
            <a:r>
              <a:rPr lang="en-GB" sz="2000" b="0" i="0" u="none" strike="noStrike" dirty="0" err="1">
                <a:solidFill>
                  <a:srgbClr val="02838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defense</a:t>
            </a:r>
            <a:r>
              <a:rPr lang="en-GB" sz="2000" b="0" i="0" u="none" strike="noStrike" dirty="0">
                <a:solidFill>
                  <a:srgbClr val="02838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mechanisms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such as repression.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FCDF9-D07F-A043-DB51-CB09E71E7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E01B87-A1AD-F417-6C43-D4449A36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0457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06BC7-E000-DD87-06D0-552C97761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60056"/>
            <a:ext cx="8688428" cy="448664"/>
          </a:xfrm>
        </p:spPr>
        <p:txBody>
          <a:bodyPr/>
          <a:lstStyle/>
          <a:p>
            <a:r>
              <a:rPr lang="en-GB" sz="28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Does Psychodynamic Theory Apply to HSC?</a:t>
            </a:r>
            <a:br>
              <a:rPr lang="en-GB" sz="28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C8618-4253-CE0A-D46C-8DF983A89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824536"/>
          </a:xfrm>
        </p:spPr>
        <p:txBody>
          <a:bodyPr/>
          <a:lstStyle/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sychodynamic therapy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help service users </a:t>
            </a:r>
            <a:r>
              <a:rPr lang="en-GB" sz="2400" b="0" i="0" u="sng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 to the root of their thoughts, emotions and behaviours</a:t>
            </a: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This provides a chance for self-discovery.</a:t>
            </a:r>
          </a:p>
          <a:p>
            <a:endParaRPr lang="en-GB" sz="2400" b="0" i="0" u="none" strike="noStrike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service user has the opportunity to learn more about themselves, </a:t>
            </a:r>
            <a:r>
              <a:rPr lang="en-GB" sz="2400" u="sng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recognize harmful patterns of emotions and alter their behaviour</a:t>
            </a:r>
          </a:p>
          <a:p>
            <a:endParaRPr lang="en-GB" sz="24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be mentally healthy, the ego has to be able to balance the demands of the id and the superego. If the superego is dominant, the individual might develop a neurosis e.g., depression. If the id is dominant, the individual might develop a psychosis e.g., schizophrenia.</a:t>
            </a:r>
          </a:p>
          <a:p>
            <a:pPr algn="l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15FAD-F32B-084E-0BBB-881B321A0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AD8BAC-7583-2CA9-8383-C25765FE5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153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4C794-E650-28BA-BF1C-64C33F925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778098"/>
          </a:xfrm>
        </p:spPr>
        <p:txBody>
          <a:bodyPr/>
          <a:lstStyle/>
          <a:p>
            <a:r>
              <a:rPr lang="en-GB" sz="28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Does Psychodynamic Theory Apply to HSC?</a:t>
            </a:r>
            <a:br>
              <a:rPr lang="en-GB" sz="2800" b="1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FEDD3-26D5-18ED-5C7A-2D6C206F9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4680521"/>
          </a:xfrm>
        </p:spPr>
        <p:txBody>
          <a:bodyPr/>
          <a:lstStyle/>
          <a:p>
            <a:pPr algn="l"/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the psychodynamic approach, the therapist would resolve the problem by assisting the client to delve back into their childhood and identify when the problem arose.</a:t>
            </a:r>
          </a:p>
          <a:p>
            <a:pPr algn="l"/>
            <a:endParaRPr lang="en-GB" sz="24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Having identified the problem, this can be brought into the </a:t>
            </a:r>
            <a:r>
              <a:rPr lang="en-GB" sz="2400" b="0" i="0" u="sng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conscious, where the imbalance can be resolved</a:t>
            </a:r>
            <a:r>
              <a:rPr lang="en-GB" sz="24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returning equanimity between the id, ego, and superego.</a:t>
            </a:r>
          </a:p>
          <a:p>
            <a:endParaRPr lang="en-GB" sz="24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 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modern types of therapy </a:t>
            </a: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emphasise mitigating or getting rid of the symptoms of a problem. For example, if a person struggles with anxiety, cognitive behavioural therapy helps a person address the symptoms of their anxiety.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DBD5F-E465-AD6E-C76D-C2958939B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65BAB7-565B-E991-1AE2-502C5DD56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380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0617D-946B-6036-499F-927539DA5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24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Applications of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Psychodynamic Theory in </a:t>
            </a:r>
            <a:r>
              <a:rPr lang="en-GB" sz="2400" b="1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HSc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BF70F-E421-0294-C5B6-6588F5C3E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8712968" cy="4536505"/>
          </a:xfrm>
        </p:spPr>
        <p:txBody>
          <a:bodyPr/>
          <a:lstStyle/>
          <a:p>
            <a:pPr algn="just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0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ysteria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an example of a physical symptom that has no physical cause though the ailment is just as real as if it had, but rather is caused by some underlying unconscious problem.</a:t>
            </a:r>
          </a:p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Psychodynamic therapy can help people improve their quality of life by helping them gain a better understanding of the way they think and feel.</a:t>
            </a:r>
          </a:p>
          <a:p>
            <a:pPr algn="just"/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helps people make better decisions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atients needs to work through subconscious or unconscious issues in order to achieve self-understanding and self-realization.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28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8B16C-D512-C5F2-DC87-546417A1E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B3F4C7-96E3-8BCF-BC76-D2CDEDAB2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0770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182A0-0D64-4B4C-25DB-B9295582B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Continuous Induction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294B0-0637-A7CF-F473-34381915D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>
                <a:solidFill>
                  <a:srgbClr val="0432FF"/>
                </a:solidFill>
              </a:rPr>
              <a:t>Student Charter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https://www.uwtsd.ac.uk/about/governance-and-management/student-charter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89E60-1CD5-2045-E8D4-FF8E1EA9B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2F32E8-84D9-D24A-A526-AA61D037D38A}" type="datetime1">
              <a:rPr lang="en-GB" altLang="en-US" smtClean="0"/>
              <a:pPr>
                <a:defRPr/>
              </a:pPr>
              <a:t>04/02/2026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E9EC22-196E-0C66-59F8-2A2267E91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077369-BFE7-6749-88E8-5F84EEA9A8C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94654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1888</TotalTime>
  <Words>1395</Words>
  <Application>Microsoft Macintosh PowerPoint</Application>
  <PresentationFormat>On-screen Show (4:3)</PresentationFormat>
  <Paragraphs>146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Verdana</vt:lpstr>
      <vt:lpstr>Myriad Pro</vt:lpstr>
      <vt:lpstr>Proxima Nova</vt:lpstr>
      <vt:lpstr>Miriam</vt:lpstr>
      <vt:lpstr>Calibri</vt:lpstr>
      <vt:lpstr>Georgia</vt:lpstr>
      <vt:lpstr>-apple-system</vt:lpstr>
      <vt:lpstr>20140311PresentationUWTSDTemplate</vt:lpstr>
      <vt:lpstr>Psychology for Health and Social Care (LCHS4010_LON)  </vt:lpstr>
      <vt:lpstr>Learning Objectives </vt:lpstr>
      <vt:lpstr>Video: https://www.youtube.com/watch?v=1p7WDlJlMog (up to 6:25)</vt:lpstr>
      <vt:lpstr>Psychodynamic theory </vt:lpstr>
      <vt:lpstr>Psychodynamic theory (cont.)</vt:lpstr>
      <vt:lpstr>Freud’s psychosexual stages of development </vt:lpstr>
      <vt:lpstr>PowerPoint Presentation</vt:lpstr>
      <vt:lpstr>Psychodynamic vs Psychoanalytic approach</vt:lpstr>
      <vt:lpstr>Psychodynamic vs Psychoanalytic</vt:lpstr>
      <vt:lpstr>There are several key assumptions in psychodynamic theory: </vt:lpstr>
      <vt:lpstr>The importance of the unconscious mind</vt:lpstr>
      <vt:lpstr>Unconscious mind</vt:lpstr>
      <vt:lpstr>Behaviour can be explained in terms of the inner conflicts of the mind </vt:lpstr>
      <vt:lpstr>How Does Psychodynamic Theory Apply to HSC? </vt:lpstr>
      <vt:lpstr>How Does Psychodynamic Theory Apply to HSC? </vt:lpstr>
      <vt:lpstr>Applications of the Psychodynamic Theory in HSc</vt:lpstr>
      <vt:lpstr>Continuous Induction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Farah Wiita</cp:lastModifiedBy>
  <cp:revision>82</cp:revision>
  <cp:lastPrinted>2023-11-21T19:33:05Z</cp:lastPrinted>
  <dcterms:created xsi:type="dcterms:W3CDTF">2002-10-07T19:43:58Z</dcterms:created>
  <dcterms:modified xsi:type="dcterms:W3CDTF">2026-02-04T22:04:42Z</dcterms:modified>
</cp:coreProperties>
</file>