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charts/chart1.xml" ContentType="application/vnd.openxmlformats-officedocument.drawingml.chart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</p:sldIdLst>
  <p:notesMasterIdLst>
    <p:notesMasterId r:id="rId4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5" Type="http://schemas.openxmlformats.org/officeDocument/2006/relationships/presProps" Target="presProps.xml"/><Relationship Id="rId6" Type="http://schemas.openxmlformats.org/officeDocument/2006/relationships/viewProps" Target="viewProps.xml"/><Relationship Id="rId7" Type="http://schemas.openxmlformats.org/officeDocument/2006/relationships/theme" Target="theme/theme1.xml"/><Relationship Id="rId8" Type="http://schemas.openxmlformats.org/officeDocument/2006/relationships/tableStyles" Target="tableStyles.xml"/></Relationships>
</file>

<file path=ppt/charts/_rels/chart1.xml.rels>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roundedCorners val="1"/>
  <c:chart>
    <c:title>
      <c:tx>
        <c:rich>
          <a:bodyPr/>
          <a:lstStyle/>
          <a:p>
            <a:pPr>
              <a:defRPr sz="1300" b="0" i="0" u="none" strike="noStrike">
                <a:solidFill>
                  <a:srgbClr val="4A3728"/>
                </a:solidFill>
                <a:latin typeface="Calibri"/>
              </a:defRPr>
            </a:pPr>
            <a:r>
              <a:rPr sz="1300" b="0" i="0" u="none" strike="noStrike">
                <a:solidFill>
                  <a:srgbClr val="4A3728"/>
                </a:solidFill>
                <a:latin typeface="Calibri"/>
              </a:rPr>
              <a:t>Three-year projection (£k)</a:t>
            </a:r>
          </a:p>
        </c:rich>
      </c:tx>
      <c:layout/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Revenue</c:v>
                </c:pt>
              </c:strCache>
            </c:strRef>
          </c:tx>
          <c:spPr>
            <a:solidFill>
              <a:srgbClr val="B0713F"/>
            </a:solidFill>
            <a:effectLst/>
          </c:spPr>
          <c:invertIfNegative val="0"/>
          <c:dLbls>
            <c:numFmt formatCode="#,##0" sourceLinked="0"/>
            <c:txPr>
              <a:bodyPr/>
              <a:lstStyle/>
              <a:p>
                <a:pPr>
                  <a:defRPr b="0" i="0" strike="noStrike" sz="900" u="none">
                    <a:solidFill>
                      <a:srgbClr val="404040"/>
                    </a:solidFill>
                    <a:latin typeface="Calibri"/>
                  </a:defRPr>
                </a:pPr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</c:dLbls>
          <c:cat>
            <c:multiLvlStrRef>
              <c:f>Sheet1!$A$2:$A$4</c:f>
              <c:multiLvlStrCache>
                <c:ptCount val="3"/>
                <c:lvl>
                  <c:pt idx="0">
                    <c:v>Year 1</c:v>
                  </c:pt>
                  <c:pt idx="1">
                    <c:v>Year 2</c:v>
                  </c:pt>
                  <c:pt idx="2">
                    <c:v>Year 3</c:v>
                  </c:pt>
                </c:lvl>
              </c:multiLvlStrCache>
            </c:multiLvl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374</c:v>
                </c:pt>
                <c:pt idx="1">
                  <c:v>452</c:v>
                </c:pt>
                <c:pt idx="2">
                  <c:v>510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EBITDA</c:v>
                </c:pt>
              </c:strCache>
            </c:strRef>
          </c:tx>
          <c:spPr>
            <a:solidFill>
              <a:srgbClr val="4A3728"/>
            </a:solidFill>
            <a:effectLst/>
          </c:spPr>
          <c:invertIfNegative val="0"/>
          <c:dLbls>
            <c:numFmt formatCode="#,##0" sourceLinked="0"/>
            <c:txPr>
              <a:bodyPr/>
              <a:lstStyle/>
              <a:p>
                <a:pPr>
                  <a:defRPr b="0" i="0" strike="noStrike" sz="900" u="none">
                    <a:solidFill>
                      <a:srgbClr val="404040"/>
                    </a:solidFill>
                    <a:latin typeface="Calibri"/>
                  </a:defRPr>
                </a:pPr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</c:dLbls>
          <c:cat>
            <c:multiLvlStrRef>
              <c:f>Sheet1!$A$2:$A$4</c:f>
              <c:multiLvlStrCache>
                <c:ptCount val="3"/>
                <c:lvl>
                  <c:pt idx="0">
                    <c:v>Year 1</c:v>
                  </c:pt>
                  <c:pt idx="1">
                    <c:v>Year 2</c:v>
                  </c:pt>
                  <c:pt idx="2">
                    <c:v>Year 3</c:v>
                  </c:pt>
                </c:lvl>
              </c:multiLvlStrCache>
            </c:multiLvlStrRef>
          </c:cat>
          <c:val>
            <c:numRef>
              <c:f>Sheet1!$C$2:$C$4</c:f>
              <c:numCache>
                <c:formatCode>General</c:formatCode>
                <c:ptCount val="3"/>
                <c:pt idx="0">
                  <c:v>53</c:v>
                </c:pt>
                <c:pt idx="1">
                  <c:v>86.2</c:v>
                </c:pt>
                <c:pt idx="2">
                  <c:v>106.9</c:v>
                </c:pt>
              </c:numCache>
            </c:numRef>
          </c:val>
        </c:ser>
        <c:dLbls>
          <c:numFmt formatCode="#,##0" sourceLinked="0"/>
          <c:txPr>
            <a:bodyPr/>
            <a:lstStyle/>
            <a:p>
              <a:pPr>
                <a:defRPr b="0" i="0" strike="noStrike" sz="900" u="none">
                  <a:solidFill>
                    <a:srgbClr val="404040"/>
                  </a:solidFill>
                  <a:latin typeface="Calibri"/>
                </a:defRPr>
              </a:pPr>
            </a:p>
          </c:txPr>
          <c:showLegendKey val="0"/>
          <c:showVal val="1"/>
          <c:showCatName val="0"/>
          <c:showSerName val="0"/>
          <c:showPercent val="0"/>
          <c:showBubbleSize val="0"/>
          <c:showLeaderLines val="0"/>
        </c:dLbls>
        <c:gapWidth val="60"/>
        <c:overlap val="0"/>
        <c:axId val="2094734554"/>
        <c:axId val="2094734552"/>
        <c:axId val="2094734556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050" b="0" i="0" u="none" strike="noStrike">
                <a:solidFill>
                  <a:srgbClr val="404040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noMultiLvlLbl val="1"/>
      </c:catAx>
      <c:valAx>
        <c:axId val="2094734552"/>
        <c:scaling>
          <c:orientation val="minMax"/>
          <c:max val="560"/>
          <c:min val="0"/>
        </c:scaling>
        <c:delete val="0"/>
        <c:axPos val="l"/>
        <c:majorGridlines>
          <c:spPr>
            <a:ln w="6350" cap="flat">
              <a:solidFill>
                <a:srgbClr val="E8E2DA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900" b="0" i="0" u="none" strike="noStrike">
                <a:solidFill>
                  <a:srgbClr val="9A9A9A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txPr>
        <a:bodyPr/>
        <a:lstStyle/>
        <a:p>
          <a:pPr>
            <a:defRPr sz="1000">
              <a:solidFill>
                <a:srgbClr val="404040"/>
              </a:solidFill>
            </a:defRPr>
          </a:pPr>
          <a:endParaRPr lang="en-US"/>
        </a:p>
      </c:txPr>
    </c:legend>
    <c:plotVisOnly val="1"/>
    <c:dispBlanksAs val="span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Open with the gap: growing demand for a third place, no deliberate supplier. Walk through the three revenue streams; stress that membership converts footfall into recurring revenue. Anchor with market stats.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Left: bottom-up projections, conservative assumptions, break-even month 4. Right: the ask, use of funds, and the return path - dividends from Year 2, exit at Year 5 at 5x EBITDA across two sites.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chart" Target="/ppt/charts/chart1.xml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32251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292608"/>
            <a:ext cx="56692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4000" b="1" dirty="0">
                <a:solidFill>
                  <a:srgbClr val="F2E8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COMMON GROUND</a:t>
            </a:r>
            <a:endParaRPr lang="en-US" sz="4000" dirty="0"/>
          </a:p>
        </p:txBody>
      </p:sp>
      <p:sp>
        <p:nvSpPr>
          <p:cNvPr id="3" name="Text 1"/>
          <p:cNvSpPr/>
          <p:nvPr/>
        </p:nvSpPr>
        <p:spPr>
          <a:xfrm>
            <a:off x="566928" y="859536"/>
            <a:ext cx="56692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500" i="1" dirty="0">
                <a:solidFill>
                  <a:srgbClr val="B071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Specialty Coffee &amp; Study Space  ·  Coventry, UK</a:t>
            </a:r>
            <a:endParaRPr lang="en-US" sz="1500" dirty="0"/>
          </a:p>
        </p:txBody>
      </p:sp>
      <p:sp>
        <p:nvSpPr>
          <p:cNvPr id="4" name="Text 2"/>
          <p:cNvSpPr/>
          <p:nvPr/>
        </p:nvSpPr>
        <p:spPr>
          <a:xfrm>
            <a:off x="566928" y="1389888"/>
            <a:ext cx="4160520" cy="10789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250" b="1" dirty="0">
                <a:solidFill>
                  <a:srgbClr val="B071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gap. </a:t>
            </a:r>
            <a:pPr indent="0" marL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F2E8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50,000 students and a growing base of remote workers need a productive “third place”. Cafés push table turnover, libraries overflow at peak times, and coworking is priced for companies — nobody serves this demand deliberately.</a:t>
            </a:r>
            <a:endParaRPr lang="en-US" sz="1250" dirty="0"/>
          </a:p>
        </p:txBody>
      </p:sp>
      <p:sp>
        <p:nvSpPr>
          <p:cNvPr id="5" name="Shape 3"/>
          <p:cNvSpPr/>
          <p:nvPr/>
        </p:nvSpPr>
        <p:spPr>
          <a:xfrm>
            <a:off x="566928" y="2670048"/>
            <a:ext cx="475488" cy="475488"/>
          </a:xfrm>
          <a:prstGeom prst="ellipse">
            <a:avLst/>
          </a:prstGeom>
          <a:solidFill>
            <a:srgbClr val="B0713F"/>
          </a:solidFill>
          <a:ln/>
        </p:spPr>
      </p:sp>
      <p:pic>
        <p:nvPicPr>
          <p:cNvPr id="6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1228" y="2784348"/>
            <a:ext cx="246888" cy="24688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207008" y="2587752"/>
            <a:ext cx="356616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lnSpc>
                <a:spcPct val="108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Café sales</a:t>
            </a:r>
            <a:endParaRPr lang="en-US" sz="1250" dirty="0"/>
          </a:p>
          <a:p>
            <a:pPr indent="0" marL="0">
              <a:lnSpc>
                <a:spcPct val="108000"/>
              </a:lnSpc>
              <a:buNone/>
            </a:pPr>
            <a:r>
              <a:rPr lang="en-US" sz="1050" dirty="0">
                <a:solidFill>
                  <a:srgbClr val="F2E8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Specialty coffee &amp; compact menu — ~85% of Year 1 revenue, £6.40 avg spend</a:t>
            </a:r>
            <a:endParaRPr lang="en-US" sz="1250" dirty="0"/>
          </a:p>
        </p:txBody>
      </p:sp>
      <p:sp>
        <p:nvSpPr>
          <p:cNvPr id="8" name="Shape 5"/>
          <p:cNvSpPr/>
          <p:nvPr/>
        </p:nvSpPr>
        <p:spPr>
          <a:xfrm>
            <a:off x="566928" y="3419856"/>
            <a:ext cx="475488" cy="475488"/>
          </a:xfrm>
          <a:prstGeom prst="ellipse">
            <a:avLst/>
          </a:prstGeom>
          <a:solidFill>
            <a:srgbClr val="B0713F"/>
          </a:solidFill>
          <a:ln/>
        </p:spPr>
      </p:sp>
      <p:pic>
        <p:nvPicPr>
          <p:cNvPr id="9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228" y="3534156"/>
            <a:ext cx="246888" cy="246888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1207008" y="3337560"/>
            <a:ext cx="356616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lnSpc>
                <a:spcPct val="108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Workbench membership — £39/month</a:t>
            </a:r>
            <a:endParaRPr lang="en-US" sz="1250" dirty="0"/>
          </a:p>
          <a:p>
            <a:pPr indent="0" marL="0">
              <a:lnSpc>
                <a:spcPct val="108000"/>
              </a:lnSpc>
              <a:buNone/>
            </a:pPr>
            <a:r>
              <a:rPr lang="en-US" sz="1050" dirty="0">
                <a:solidFill>
                  <a:srgbClr val="F2E8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Guaranteed seat, meeting room, unlimited filter — recurring revenue at 84% margin</a:t>
            </a:r>
            <a:endParaRPr lang="en-US" sz="1250" dirty="0"/>
          </a:p>
        </p:txBody>
      </p:sp>
      <p:sp>
        <p:nvSpPr>
          <p:cNvPr id="11" name="Shape 7"/>
          <p:cNvSpPr/>
          <p:nvPr/>
        </p:nvSpPr>
        <p:spPr>
          <a:xfrm>
            <a:off x="566928" y="4169664"/>
            <a:ext cx="475488" cy="475488"/>
          </a:xfrm>
          <a:prstGeom prst="ellipse">
            <a:avLst/>
          </a:prstGeom>
          <a:solidFill>
            <a:srgbClr val="B0713F"/>
          </a:solidFill>
          <a:ln/>
        </p:spPr>
      </p:sp>
      <p:pic>
        <p:nvPicPr>
          <p:cNvPr id="12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228" y="4283964"/>
            <a:ext cx="246888" cy="246888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1207008" y="4087368"/>
            <a:ext cx="356616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lnSpc>
                <a:spcPct val="108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Events &amp; retail</a:t>
            </a:r>
            <a:endParaRPr lang="en-US" sz="1250" dirty="0"/>
          </a:p>
          <a:p>
            <a:pPr indent="0" marL="0">
              <a:lnSpc>
                <a:spcPct val="108000"/>
              </a:lnSpc>
              <a:buNone/>
            </a:pPr>
            <a:r>
              <a:rPr lang="en-US" sz="1050" dirty="0">
                <a:solidFill>
                  <a:srgbClr val="F2E8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Evening hire, community events, beans &amp; merchandise</a:t>
            </a:r>
            <a:endParaRPr lang="en-US" sz="1250" dirty="0"/>
          </a:p>
        </p:txBody>
      </p:sp>
      <p:sp>
        <p:nvSpPr>
          <p:cNvPr id="14" name="Shape 9"/>
          <p:cNvSpPr/>
          <p:nvPr/>
        </p:nvSpPr>
        <p:spPr>
          <a:xfrm>
            <a:off x="5029200" y="1389888"/>
            <a:ext cx="3566160" cy="1024128"/>
          </a:xfrm>
          <a:prstGeom prst="roundRect">
            <a:avLst>
              <a:gd name="adj" fmla="val 8036"/>
            </a:avLst>
          </a:prstGeom>
          <a:solidFill>
            <a:srgbClr val="4A3728"/>
          </a:solidFill>
          <a:ln/>
        </p:spPr>
      </p:sp>
      <p:sp>
        <p:nvSpPr>
          <p:cNvPr id="15" name="Text 10"/>
          <p:cNvSpPr/>
          <p:nvPr/>
        </p:nvSpPr>
        <p:spPr>
          <a:xfrm>
            <a:off x="5285232" y="1463040"/>
            <a:ext cx="31089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B071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£6.1bn</a:t>
            </a:r>
            <a:endParaRPr lang="en-US" sz="3000" dirty="0"/>
          </a:p>
        </p:txBody>
      </p:sp>
      <p:sp>
        <p:nvSpPr>
          <p:cNvPr id="16" name="Text 11"/>
          <p:cNvSpPr/>
          <p:nvPr/>
        </p:nvSpPr>
        <p:spPr>
          <a:xfrm>
            <a:off x="5285232" y="1938528"/>
            <a:ext cx="310896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050" dirty="0">
                <a:solidFill>
                  <a:srgbClr val="F2E8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 branded coffee shop market, 2025 (Lumina Intelligence)</a:t>
            </a:r>
            <a:endParaRPr lang="en-US" sz="1050" dirty="0"/>
          </a:p>
        </p:txBody>
      </p:sp>
      <p:sp>
        <p:nvSpPr>
          <p:cNvPr id="17" name="Shape 12"/>
          <p:cNvSpPr/>
          <p:nvPr/>
        </p:nvSpPr>
        <p:spPr>
          <a:xfrm>
            <a:off x="5029200" y="2560320"/>
            <a:ext cx="3566160" cy="1024128"/>
          </a:xfrm>
          <a:prstGeom prst="roundRect">
            <a:avLst>
              <a:gd name="adj" fmla="val 8036"/>
            </a:avLst>
          </a:prstGeom>
          <a:solidFill>
            <a:srgbClr val="4A3728"/>
          </a:solidFill>
          <a:ln/>
        </p:spPr>
      </p:sp>
      <p:sp>
        <p:nvSpPr>
          <p:cNvPr id="18" name="Text 13"/>
          <p:cNvSpPr/>
          <p:nvPr/>
        </p:nvSpPr>
        <p:spPr>
          <a:xfrm>
            <a:off x="5285232" y="2633472"/>
            <a:ext cx="31089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B071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+10.7%</a:t>
            </a:r>
            <a:endParaRPr lang="en-US" sz="3000" dirty="0"/>
          </a:p>
        </p:txBody>
      </p:sp>
      <p:sp>
        <p:nvSpPr>
          <p:cNvPr id="19" name="Text 14"/>
          <p:cNvSpPr/>
          <p:nvPr/>
        </p:nvSpPr>
        <p:spPr>
          <a:xfrm>
            <a:off x="5285232" y="3108960"/>
            <a:ext cx="310896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050" dirty="0">
                <a:solidFill>
                  <a:srgbClr val="F2E8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specialty coffee CAGR to 2030 (Grand View Research)</a:t>
            </a:r>
            <a:endParaRPr lang="en-US" sz="1050" dirty="0"/>
          </a:p>
        </p:txBody>
      </p:sp>
      <p:sp>
        <p:nvSpPr>
          <p:cNvPr id="20" name="Shape 15"/>
          <p:cNvSpPr/>
          <p:nvPr/>
        </p:nvSpPr>
        <p:spPr>
          <a:xfrm>
            <a:off x="5029200" y="3730752"/>
            <a:ext cx="3566160" cy="1024128"/>
          </a:xfrm>
          <a:prstGeom prst="roundRect">
            <a:avLst>
              <a:gd name="adj" fmla="val 8036"/>
            </a:avLst>
          </a:prstGeom>
          <a:solidFill>
            <a:srgbClr val="4A3728"/>
          </a:solidFill>
          <a:ln/>
        </p:spPr>
      </p:sp>
      <p:sp>
        <p:nvSpPr>
          <p:cNvPr id="21" name="Text 16"/>
          <p:cNvSpPr/>
          <p:nvPr/>
        </p:nvSpPr>
        <p:spPr>
          <a:xfrm>
            <a:off x="5285232" y="3803904"/>
            <a:ext cx="31089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B071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£374k</a:t>
            </a:r>
            <a:endParaRPr lang="en-US" sz="3000" dirty="0"/>
          </a:p>
        </p:txBody>
      </p:sp>
      <p:sp>
        <p:nvSpPr>
          <p:cNvPr id="22" name="Text 17"/>
          <p:cNvSpPr/>
          <p:nvPr/>
        </p:nvSpPr>
        <p:spPr>
          <a:xfrm>
            <a:off x="5285232" y="4279392"/>
            <a:ext cx="310896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050" dirty="0">
                <a:solidFill>
                  <a:srgbClr val="F2E8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Year 1 revenue → £510k by Year 3, EBITDA margin 21%</a:t>
            </a:r>
            <a:endParaRPr lang="en-US" sz="1050" dirty="0"/>
          </a:p>
        </p:txBody>
      </p:sp>
      <p:sp>
        <p:nvSpPr>
          <p:cNvPr id="23" name="Text 18"/>
          <p:cNvSpPr/>
          <p:nvPr/>
        </p:nvSpPr>
        <p:spPr>
          <a:xfrm>
            <a:off x="566928" y="4700016"/>
            <a:ext cx="80467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i="1" dirty="0">
                <a:solidFill>
                  <a:srgbClr val="B071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“Somewhere between the library and your living room.”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274320"/>
            <a:ext cx="8046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4A372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numbers, and the ask</a:t>
            </a:r>
            <a:endParaRPr lang="en-US" sz="3000" dirty="0"/>
          </a:p>
        </p:txBody>
      </p:sp>
      <p:graphicFrame>
        <p:nvGraphicFramePr>
          <p:cNvPr id="3" name="Chart 0" descr=""/>
          <p:cNvGraphicFramePr/>
          <p:nvPr/>
        </p:nvGraphicFramePr>
        <p:xfrm>
          <a:off x="457200" y="960120"/>
          <a:ext cx="4297680" cy="2880360"/>
        </p:xfrm>
        <a:graphic xmlns:a="http://schemas.openxmlformats.org/drawingml/2006/main">
          <a:graphicData uri="http://schemas.openxmlformats.org/drawingml/2006/chart">
            <c:chart xmlns:c="http://schemas.openxmlformats.org/drawingml/2006/chart" r:id="rId1"/>
          </a:graphicData>
        </a:graphic>
      </p:graphicFrame>
      <p:sp>
        <p:nvSpPr>
          <p:cNvPr id="4" name="Text 1"/>
          <p:cNvSpPr/>
          <p:nvPr/>
        </p:nvSpPr>
        <p:spPr>
          <a:xfrm>
            <a:off x="548640" y="3950208"/>
            <a:ext cx="42062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050" i="1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Break-even in month 4  ·  cash-flow positive month 14  ·  no price rises assumed</a:t>
            </a:r>
            <a:endParaRPr lang="en-US" sz="1050" dirty="0"/>
          </a:p>
        </p:txBody>
      </p:sp>
      <p:sp>
        <p:nvSpPr>
          <p:cNvPr id="5" name="Shape 2"/>
          <p:cNvSpPr/>
          <p:nvPr/>
        </p:nvSpPr>
        <p:spPr>
          <a:xfrm>
            <a:off x="5074920" y="960120"/>
            <a:ext cx="3520440" cy="2212848"/>
          </a:xfrm>
          <a:prstGeom prst="roundRect">
            <a:avLst>
              <a:gd name="adj" fmla="val 3719"/>
            </a:avLst>
          </a:prstGeom>
          <a:solidFill>
            <a:srgbClr val="4A3728"/>
          </a:solidFill>
          <a:ln/>
        </p:spPr>
      </p:sp>
      <p:sp>
        <p:nvSpPr>
          <p:cNvPr id="6" name="Text 3"/>
          <p:cNvSpPr/>
          <p:nvPr/>
        </p:nvSpPr>
        <p:spPr>
          <a:xfrm>
            <a:off x="5349240" y="1115568"/>
            <a:ext cx="30175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spc="200" kern="0" dirty="0">
                <a:solidFill>
                  <a:srgbClr val="B071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ASK</a:t>
            </a:r>
            <a:endParaRPr lang="en-US" sz="1200" dirty="0"/>
          </a:p>
        </p:txBody>
      </p:sp>
      <p:sp>
        <p:nvSpPr>
          <p:cNvPr id="7" name="Text 4"/>
          <p:cNvSpPr/>
          <p:nvPr/>
        </p:nvSpPr>
        <p:spPr>
          <a:xfrm>
            <a:off x="5349240" y="1389888"/>
            <a:ext cx="30175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lnSpc>
                <a:spcPct val="105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£120,000</a:t>
            </a:r>
            <a:endParaRPr lang="en-US" sz="3400" dirty="0"/>
          </a:p>
          <a:p>
            <a:pPr indent="0" marL="0">
              <a:lnSpc>
                <a:spcPct val="105000"/>
              </a:lnSpc>
              <a:buNone/>
            </a:pPr>
            <a:r>
              <a:rPr lang="en-US" sz="1150" dirty="0">
                <a:solidFill>
                  <a:srgbClr val="F2E8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 a 25% equity stake  ·  £480k post-money</a:t>
            </a:r>
            <a:endParaRPr lang="en-US" sz="3400" dirty="0"/>
          </a:p>
        </p:txBody>
      </p:sp>
      <p:sp>
        <p:nvSpPr>
          <p:cNvPr id="8" name="Text 5"/>
          <p:cNvSpPr/>
          <p:nvPr/>
        </p:nvSpPr>
        <p:spPr>
          <a:xfrm>
            <a:off x="5349240" y="2359152"/>
            <a:ext cx="3017520" cy="6949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2E8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Fit-out £48k · Equipment £24k · Brand &amp; tech £8k · Marketing £6k · Stock £5k · Working capital £29k</a:t>
            </a:r>
            <a:endParaRPr lang="en-US" sz="1000" dirty="0"/>
          </a:p>
        </p:txBody>
      </p:sp>
      <p:sp>
        <p:nvSpPr>
          <p:cNvPr id="9" name="Shape 6"/>
          <p:cNvSpPr/>
          <p:nvPr/>
        </p:nvSpPr>
        <p:spPr>
          <a:xfrm>
            <a:off x="5074920" y="3364992"/>
            <a:ext cx="1088136" cy="1042416"/>
          </a:xfrm>
          <a:prstGeom prst="roundRect">
            <a:avLst>
              <a:gd name="adj" fmla="val 6140"/>
            </a:avLst>
          </a:prstGeom>
          <a:solidFill>
            <a:srgbClr val="F5EFE8"/>
          </a:solidFill>
          <a:ln/>
        </p:spPr>
      </p:sp>
      <p:sp>
        <p:nvSpPr>
          <p:cNvPr id="10" name="Text 7"/>
          <p:cNvSpPr/>
          <p:nvPr/>
        </p:nvSpPr>
        <p:spPr>
          <a:xfrm>
            <a:off x="5148072" y="3438144"/>
            <a:ext cx="94183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900" b="1" dirty="0">
                <a:solidFill>
                  <a:srgbClr val="B071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2.7×</a:t>
            </a:r>
            <a:endParaRPr lang="en-US" sz="1900" dirty="0"/>
          </a:p>
        </p:txBody>
      </p:sp>
      <p:sp>
        <p:nvSpPr>
          <p:cNvPr id="11" name="Text 8"/>
          <p:cNvSpPr/>
          <p:nvPr/>
        </p:nvSpPr>
        <p:spPr>
          <a:xfrm>
            <a:off x="5129784" y="3822192"/>
            <a:ext cx="97840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850" dirty="0">
                <a:solidFill>
                  <a:srgbClr val="4A372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projected 5-year gross return</a:t>
            </a:r>
            <a:endParaRPr lang="en-US" sz="850" dirty="0"/>
          </a:p>
        </p:txBody>
      </p:sp>
      <p:sp>
        <p:nvSpPr>
          <p:cNvPr id="12" name="Shape 9"/>
          <p:cNvSpPr/>
          <p:nvPr/>
        </p:nvSpPr>
        <p:spPr>
          <a:xfrm>
            <a:off x="6291072" y="3364992"/>
            <a:ext cx="1088136" cy="1042416"/>
          </a:xfrm>
          <a:prstGeom prst="roundRect">
            <a:avLst>
              <a:gd name="adj" fmla="val 6140"/>
            </a:avLst>
          </a:prstGeom>
          <a:solidFill>
            <a:srgbClr val="F5EFE8"/>
          </a:solidFill>
          <a:ln/>
        </p:spPr>
      </p:sp>
      <p:sp>
        <p:nvSpPr>
          <p:cNvPr id="13" name="Text 10"/>
          <p:cNvSpPr/>
          <p:nvPr/>
        </p:nvSpPr>
        <p:spPr>
          <a:xfrm>
            <a:off x="6364224" y="3438144"/>
            <a:ext cx="94183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900" b="1" dirty="0">
                <a:solidFill>
                  <a:srgbClr val="B071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~23%</a:t>
            </a:r>
            <a:endParaRPr lang="en-US" sz="1900" dirty="0"/>
          </a:p>
        </p:txBody>
      </p:sp>
      <p:sp>
        <p:nvSpPr>
          <p:cNvPr id="14" name="Text 11"/>
          <p:cNvSpPr/>
          <p:nvPr/>
        </p:nvSpPr>
        <p:spPr>
          <a:xfrm>
            <a:off x="6345936" y="3822192"/>
            <a:ext cx="97840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850" dirty="0">
                <a:solidFill>
                  <a:srgbClr val="4A372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projected IRR</a:t>
            </a:r>
            <a:endParaRPr lang="en-US" sz="850" dirty="0"/>
          </a:p>
        </p:txBody>
      </p:sp>
      <p:sp>
        <p:nvSpPr>
          <p:cNvPr id="15" name="Shape 12"/>
          <p:cNvSpPr/>
          <p:nvPr/>
        </p:nvSpPr>
        <p:spPr>
          <a:xfrm>
            <a:off x="7507224" y="3364992"/>
            <a:ext cx="1088136" cy="1042416"/>
          </a:xfrm>
          <a:prstGeom prst="roundRect">
            <a:avLst>
              <a:gd name="adj" fmla="val 6140"/>
            </a:avLst>
          </a:prstGeom>
          <a:solidFill>
            <a:srgbClr val="F5EFE8"/>
          </a:solidFill>
          <a:ln/>
        </p:spPr>
      </p:sp>
      <p:sp>
        <p:nvSpPr>
          <p:cNvPr id="16" name="Text 13"/>
          <p:cNvSpPr/>
          <p:nvPr/>
        </p:nvSpPr>
        <p:spPr>
          <a:xfrm>
            <a:off x="7580376" y="3438144"/>
            <a:ext cx="94183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900" b="1" dirty="0">
                <a:solidFill>
                  <a:srgbClr val="B071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Yr 2</a:t>
            </a:r>
            <a:endParaRPr lang="en-US" sz="1900" dirty="0"/>
          </a:p>
        </p:txBody>
      </p:sp>
      <p:sp>
        <p:nvSpPr>
          <p:cNvPr id="17" name="Text 14"/>
          <p:cNvSpPr/>
          <p:nvPr/>
        </p:nvSpPr>
        <p:spPr>
          <a:xfrm>
            <a:off x="7562088" y="3822192"/>
            <a:ext cx="97840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850" dirty="0">
                <a:solidFill>
                  <a:srgbClr val="4A372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dividends begin (50% of net profit)</a:t>
            </a:r>
            <a:endParaRPr lang="en-US" sz="850" dirty="0"/>
          </a:p>
        </p:txBody>
      </p:sp>
      <p:sp>
        <p:nvSpPr>
          <p:cNvPr id="18" name="Text 15"/>
          <p:cNvSpPr/>
          <p:nvPr/>
        </p:nvSpPr>
        <p:spPr>
          <a:xfrm>
            <a:off x="548640" y="4617720"/>
            <a:ext cx="8046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Investor receives a board seat, quarterly accounts and standard minority protections  ·  second site in Year 4 only after two profitable quarters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Calibri</vt:lpstr>
      <vt:lpstr>Office Theme</vt:lpstr>
      <vt:lpstr>Slide 1</vt:lpstr>
      <vt:lpstr>Slide 2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2026-08-07T14:32:16Z</dcterms:created>
  <dcterms:modified xsi:type="dcterms:W3CDTF">2026-08-07T14:32:16Z</dcterms:modified>
</cp:coreProperties>
</file>