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8" r:id="rId1"/>
  </p:sldMasterIdLst>
  <p:sldIdLst>
    <p:sldId id="256" r:id="rId2"/>
    <p:sldId id="257" r:id="rId3"/>
    <p:sldId id="258" r:id="rId4"/>
    <p:sldId id="261" r:id="rId5"/>
    <p:sldId id="259" r:id="rId6"/>
    <p:sldId id="260" r:id="rId7"/>
    <p:sldId id="312" r:id="rId8"/>
    <p:sldId id="289" r:id="rId9"/>
    <p:sldId id="292" r:id="rId10"/>
    <p:sldId id="293" r:id="rId11"/>
    <p:sldId id="291" r:id="rId12"/>
    <p:sldId id="294" r:id="rId13"/>
    <p:sldId id="295" r:id="rId14"/>
    <p:sldId id="299" r:id="rId15"/>
    <p:sldId id="296" r:id="rId16"/>
    <p:sldId id="297" r:id="rId17"/>
    <p:sldId id="298" r:id="rId18"/>
    <p:sldId id="300" r:id="rId19"/>
    <p:sldId id="301" r:id="rId20"/>
    <p:sldId id="302" r:id="rId21"/>
    <p:sldId id="304" r:id="rId22"/>
    <p:sldId id="305" r:id="rId23"/>
    <p:sldId id="306" r:id="rId24"/>
    <p:sldId id="307" r:id="rId25"/>
    <p:sldId id="308" r:id="rId26"/>
    <p:sldId id="309" r:id="rId27"/>
    <p:sldId id="311" r:id="rId28"/>
    <p:sldId id="310" r:id="rId29"/>
    <p:sldId id="290" r:id="rId30"/>
  </p:sldIdLst>
  <p:sldSz cx="9144000" cy="6858000" type="screen4x3"/>
  <p:notesSz cx="6858000" cy="9144000"/>
  <p:embeddedFontLst>
    <p:embeddedFont>
      <p:font typeface="Century Gothic" panose="020B0502020202020204" pitchFamily="34" charset="0"/>
      <p:regular r:id="rId31"/>
      <p:bold r:id="rId32"/>
      <p:italic r:id="rId33"/>
      <p:boldItalic r:id="rId34"/>
    </p:embeddedFont>
    <p:embeddedFont>
      <p:font typeface="Wingdings 3" panose="05040102010807070707" pitchFamily="18" charset="2"/>
      <p:regular r:id="rId3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77" autoAdjust="0"/>
    <p:restoredTop sz="94660"/>
  </p:normalViewPr>
  <p:slideViewPr>
    <p:cSldViewPr snapToGrid="0">
      <p:cViewPr varScale="1">
        <p:scale>
          <a:sx n="70" d="100"/>
          <a:sy n="70" d="100"/>
        </p:scale>
        <p:origin x="729" y="3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5.fntdata"/><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4334933" y="1169931"/>
            <a:ext cx="4814835"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normAutofit/>
          </a:bodyPr>
          <a:lstStyle>
            <a:lvl1pPr algn="l">
              <a:defRPr sz="4400">
                <a:effectLst/>
              </a:defRPr>
            </a:lvl1pPr>
          </a:lstStyle>
          <a:p>
            <a:r>
              <a:rPr lang="en-US"/>
              <a:t>Click to edit Master title style</a:t>
            </a:r>
            <a:endParaRPr lang="en-US" dirty="0"/>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A905A7C0-EFCD-4C72-9C76-B746EE1ADA98}"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2D411D-366C-445C-883F-4824971BE5F6}" type="slidenum">
              <a:rPr lang="en-GB" smtClean="0"/>
              <a:t>‹#›</a:t>
            </a:fld>
            <a:endParaRPr lang="en-GB"/>
          </a:p>
        </p:txBody>
      </p:sp>
    </p:spTree>
    <p:extLst>
      <p:ext uri="{BB962C8B-B14F-4D97-AF65-F5344CB8AC3E}">
        <p14:creationId xmlns:p14="http://schemas.microsoft.com/office/powerpoint/2010/main" val="37390399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3399" y="357433"/>
            <a:ext cx="8337224" cy="613528"/>
          </a:xfrm>
        </p:spPr>
        <p:txBody>
          <a:bodyPr/>
          <a:lstStyle/>
          <a:p>
            <a:r>
              <a:rPr lang="en-US"/>
              <a:t>Click to edit Master title style</a:t>
            </a:r>
            <a:endParaRPr lang="en-US" dirty="0"/>
          </a:p>
        </p:txBody>
      </p:sp>
      <p:sp>
        <p:nvSpPr>
          <p:cNvPr id="3" name="Content Placeholder 2"/>
          <p:cNvSpPr>
            <a:spLocks noGrp="1"/>
          </p:cNvSpPr>
          <p:nvPr>
            <p:ph idx="1"/>
          </p:nvPr>
        </p:nvSpPr>
        <p:spPr>
          <a:xfrm>
            <a:off x="533400" y="1108438"/>
            <a:ext cx="8337223" cy="4915290"/>
          </a:xfrm>
        </p:spPr>
        <p:txBody>
          <a:bodyPr anchor="t" anchorCtr="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6459543" y="6172200"/>
            <a:ext cx="1200463" cy="365125"/>
          </a:xfrm>
        </p:spPr>
        <p:txBody>
          <a:bodyPr/>
          <a:lstStyle/>
          <a:p>
            <a:fld id="{A905A7C0-EFCD-4C72-9C76-B746EE1ADA98}"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8019527" y="6023728"/>
            <a:ext cx="856907" cy="513597"/>
          </a:xfrm>
        </p:spPr>
        <p:txBody>
          <a:bodyPr/>
          <a:lstStyle/>
          <a:p>
            <a:fld id="{B62D411D-366C-445C-883F-4824971BE5F6}" type="slidenum">
              <a:rPr lang="en-GB" smtClean="0"/>
              <a:t>‹#›</a:t>
            </a:fld>
            <a:endParaRPr lang="en-GB"/>
          </a:p>
        </p:txBody>
      </p:sp>
    </p:spTree>
    <p:extLst>
      <p:ext uri="{BB962C8B-B14F-4D97-AF65-F5344CB8AC3E}">
        <p14:creationId xmlns:p14="http://schemas.microsoft.com/office/powerpoint/2010/main" val="1553588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A905A7C0-EFCD-4C72-9C76-B746EE1ADA98}"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2D411D-366C-445C-883F-4824971BE5F6}" type="slidenum">
              <a:rPr lang="en-GB" smtClean="0"/>
              <a:t>‹#›</a:t>
            </a:fld>
            <a:endParaRPr lang="en-GB"/>
          </a:p>
        </p:txBody>
      </p:sp>
    </p:spTree>
    <p:extLst>
      <p:ext uri="{BB962C8B-B14F-4D97-AF65-F5344CB8AC3E}">
        <p14:creationId xmlns:p14="http://schemas.microsoft.com/office/powerpoint/2010/main" val="1274564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endParaRPr lang="en-US" dirty="0"/>
          </a:p>
        </p:txBody>
      </p:sp>
      <p:sp>
        <p:nvSpPr>
          <p:cNvPr id="11" name="Content Placeholder 3"/>
          <p:cNvSpPr>
            <a:spLocks noGrp="1"/>
          </p:cNvSpPr>
          <p:nvPr>
            <p:ph sz="half" idx="13"/>
          </p:nvPr>
        </p:nvSpPr>
        <p:spPr>
          <a:xfrm>
            <a:off x="533400" y="533400"/>
            <a:ext cx="3949967" cy="3767667"/>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Content Placeholder 5"/>
          <p:cNvSpPr>
            <a:spLocks noGrp="1"/>
          </p:cNvSpPr>
          <p:nvPr>
            <p:ph sz="quarter" idx="4"/>
          </p:nvPr>
        </p:nvSpPr>
        <p:spPr>
          <a:xfrm>
            <a:off x="4662362" y="533400"/>
            <a:ext cx="3948238" cy="37592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905A7C0-EFCD-4C72-9C76-B746EE1ADA98}" type="datetimeFigureOut">
              <a:rPr lang="en-GB" smtClean="0"/>
              <a:t>25/09/2023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2D411D-366C-445C-883F-4824971BE5F6}" type="slidenum">
              <a:rPr lang="en-GB" smtClean="0"/>
              <a:t>‹#›</a:t>
            </a:fld>
            <a:endParaRPr lang="en-GB"/>
          </a:p>
        </p:txBody>
      </p:sp>
    </p:spTree>
    <p:extLst>
      <p:ext uri="{BB962C8B-B14F-4D97-AF65-F5344CB8AC3E}">
        <p14:creationId xmlns:p14="http://schemas.microsoft.com/office/powerpoint/2010/main" val="26105519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endParaRPr lang="en-US" dirty="0"/>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905A7C0-EFCD-4C72-9C76-B746EE1ADA98}" type="datetimeFigureOut">
              <a:rPr lang="en-GB" smtClean="0"/>
              <a:t>25/09/2023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62D411D-366C-445C-883F-4824971BE5F6}" type="slidenum">
              <a:rPr lang="en-GB" smtClean="0"/>
              <a:t>‹#›</a:t>
            </a:fld>
            <a:endParaRPr lang="en-GB"/>
          </a:p>
        </p:txBody>
      </p:sp>
    </p:spTree>
    <p:extLst>
      <p:ext uri="{BB962C8B-B14F-4D97-AF65-F5344CB8AC3E}">
        <p14:creationId xmlns:p14="http://schemas.microsoft.com/office/powerpoint/2010/main" val="19358876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905A7C0-EFCD-4C72-9C76-B746EE1ADA98}" type="datetimeFigureOut">
              <a:rPr lang="en-GB" smtClean="0"/>
              <a:t>25/09/2023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62D411D-366C-445C-883F-4824971BE5F6}" type="slidenum">
              <a:rPr lang="en-GB" smtClean="0"/>
              <a:t>‹#›</a:t>
            </a:fld>
            <a:endParaRPr lang="en-GB"/>
          </a:p>
        </p:txBody>
      </p:sp>
    </p:spTree>
    <p:extLst>
      <p:ext uri="{BB962C8B-B14F-4D97-AF65-F5344CB8AC3E}">
        <p14:creationId xmlns:p14="http://schemas.microsoft.com/office/powerpoint/2010/main" val="2207708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05A7C0-EFCD-4C72-9C76-B746EE1ADA98}" type="datetimeFigureOut">
              <a:rPr lang="en-GB" smtClean="0"/>
              <a:t>25/09/2023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62D411D-366C-445C-883F-4824971BE5F6}" type="slidenum">
              <a:rPr lang="en-GB" smtClean="0"/>
              <a:t>‹#›</a:t>
            </a:fld>
            <a:endParaRPr lang="en-GB"/>
          </a:p>
        </p:txBody>
      </p:sp>
    </p:spTree>
    <p:extLst>
      <p:ext uri="{BB962C8B-B14F-4D97-AF65-F5344CB8AC3E}">
        <p14:creationId xmlns:p14="http://schemas.microsoft.com/office/powerpoint/2010/main" val="286789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normAutofit/>
          </a:bodyPr>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533399" y="533400"/>
            <a:ext cx="4438755" cy="54864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905A7C0-EFCD-4C72-9C76-B746EE1ADA98}" type="datetimeFigureOut">
              <a:rPr lang="en-GB" smtClean="0"/>
              <a:t>25/09/2023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2D411D-366C-445C-883F-4824971BE5F6}" type="slidenum">
              <a:rPr lang="en-GB" smtClean="0"/>
              <a:t>‹#›</a:t>
            </a:fld>
            <a:endParaRPr lang="en-GB"/>
          </a:p>
        </p:txBody>
      </p:sp>
    </p:spTree>
    <p:extLst>
      <p:ext uri="{BB962C8B-B14F-4D97-AF65-F5344CB8AC3E}">
        <p14:creationId xmlns:p14="http://schemas.microsoft.com/office/powerpoint/2010/main" val="14085513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normAutofit/>
          </a:bodyPr>
          <a:lstStyle>
            <a:lvl1pPr algn="l">
              <a:defRPr sz="2400" b="0"/>
            </a:lvl1pPr>
          </a:lstStyle>
          <a:p>
            <a:r>
              <a:rPr lang="en-US"/>
              <a:t>Click to edit Master title style</a:t>
            </a:r>
            <a:endParaRPr lang="en-US" dirty="0"/>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905A7C0-EFCD-4C72-9C76-B746EE1ADA98}" type="datetimeFigureOut">
              <a:rPr lang="en-GB" smtClean="0"/>
              <a:t>25/09/2023</a:t>
            </a:fld>
            <a:endParaRPr lang="en-GB"/>
          </a:p>
        </p:txBody>
      </p:sp>
      <p:sp>
        <p:nvSpPr>
          <p:cNvPr id="6" name="Footer Placeholder 5"/>
          <p:cNvSpPr>
            <a:spLocks noGrp="1"/>
          </p:cNvSpPr>
          <p:nvPr>
            <p:ph type="ftr" sz="quarter" idx="11"/>
          </p:nvPr>
        </p:nvSpPr>
        <p:spPr>
          <a:xfrm>
            <a:off x="533400" y="6172200"/>
            <a:ext cx="5811724" cy="365125"/>
          </a:xfrm>
        </p:spPr>
        <p:txBody>
          <a:bodyPr/>
          <a:lstStyle/>
          <a:p>
            <a:endParaRPr lang="en-GB"/>
          </a:p>
        </p:txBody>
      </p:sp>
      <p:sp>
        <p:nvSpPr>
          <p:cNvPr id="7" name="Slide Number Placeholder 6"/>
          <p:cNvSpPr>
            <a:spLocks noGrp="1"/>
          </p:cNvSpPr>
          <p:nvPr>
            <p:ph type="sldNum" sz="quarter" idx="12"/>
          </p:nvPr>
        </p:nvSpPr>
        <p:spPr/>
        <p:txBody>
          <a:bodyPr/>
          <a:lstStyle/>
          <a:p>
            <a:fld id="{B62D411D-366C-445C-883F-4824971BE5F6}" type="slidenum">
              <a:rPr lang="en-GB" smtClean="0"/>
              <a:t>‹#›</a:t>
            </a:fld>
            <a:endParaRPr lang="en-GB"/>
          </a:p>
        </p:txBody>
      </p:sp>
    </p:spTree>
    <p:extLst>
      <p:ext uri="{BB962C8B-B14F-4D97-AF65-F5344CB8AC3E}">
        <p14:creationId xmlns:p14="http://schemas.microsoft.com/office/powerpoint/2010/main" val="12513093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a:t>Click to edit Master title style</a:t>
            </a:r>
            <a:endParaRPr lang="en-US" dirty="0"/>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A905A7C0-EFCD-4C72-9C76-B746EE1ADA98}" type="datetimeFigureOut">
              <a:rPr lang="en-GB" smtClean="0"/>
              <a:t>25/09/2023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62D411D-366C-445C-883F-4824971BE5F6}" type="slidenum">
              <a:rPr lang="en-GB" smtClean="0"/>
              <a:t>‹#›</a:t>
            </a:fld>
            <a:endParaRPr lang="en-GB"/>
          </a:p>
        </p:txBody>
      </p:sp>
    </p:spTree>
    <p:extLst>
      <p:ext uri="{BB962C8B-B14F-4D97-AF65-F5344CB8AC3E}">
        <p14:creationId xmlns:p14="http://schemas.microsoft.com/office/powerpoint/2010/main" val="17326814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nchor="ctr">
            <a:normAutofit/>
          </a:bodyPr>
          <a:lstStyle>
            <a:lvl1pPr algn="l">
              <a:defRPr sz="2800" b="0" cap="all"/>
            </a:lvl1pPr>
          </a:lstStyle>
          <a:p>
            <a:r>
              <a:rPr lang="en-US"/>
              <a:t>Click to edit Master title style</a:t>
            </a:r>
            <a:endParaRPr lang="en-US" dirty="0"/>
          </a:p>
        </p:txBody>
      </p:sp>
      <p:sp>
        <p:nvSpPr>
          <p:cNvPr id="3" name="Text Placeholder 2"/>
          <p:cNvSpPr>
            <a:spLocks noGrp="1"/>
          </p:cNvSpPr>
          <p:nvPr>
            <p:ph type="body" idx="1"/>
          </p:nvPr>
        </p:nvSpPr>
        <p:spPr>
          <a:xfrm>
            <a:off x="533400" y="4114800"/>
            <a:ext cx="6383552" cy="1905000"/>
          </a:xfrm>
        </p:spPr>
        <p:txBody>
          <a:bodyPr anchor="ctr">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A905A7C0-EFCD-4C72-9C76-B746EE1ADA98}"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2D411D-366C-445C-883F-4824971BE5F6}" type="slidenum">
              <a:rPr lang="en-GB" smtClean="0"/>
              <a:t>‹#›</a:t>
            </a:fld>
            <a:endParaRPr lang="en-GB"/>
          </a:p>
        </p:txBody>
      </p:sp>
    </p:spTree>
    <p:extLst>
      <p:ext uri="{BB962C8B-B14F-4D97-AF65-F5344CB8AC3E}">
        <p14:creationId xmlns:p14="http://schemas.microsoft.com/office/powerpoint/2010/main" val="24242725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283" y="533400"/>
            <a:ext cx="6859787" cy="2895600"/>
          </a:xfrm>
        </p:spPr>
        <p:txBody>
          <a:bodyPr anchor="ctr">
            <a:normAutofit/>
          </a:bodyPr>
          <a:lstStyle>
            <a:lvl1pPr algn="l">
              <a:defRPr sz="28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66800" y="3429000"/>
            <a:ext cx="6402467"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533400" y="4301070"/>
            <a:ext cx="6382361" cy="171873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A905A7C0-EFCD-4C72-9C76-B746EE1ADA98}"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2D411D-366C-445C-883F-4824971BE5F6}" type="slidenum">
              <a:rPr lang="en-GB" smtClean="0"/>
              <a:t>‹#›</a:t>
            </a:fld>
            <a:endParaRPr lang="en-GB"/>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581877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normAutofit/>
          </a:bodyPr>
          <a:lstStyle>
            <a:lvl1pPr algn="l">
              <a:defRPr sz="2800" b="0" cap="all"/>
            </a:lvl1pPr>
          </a:lstStyle>
          <a:p>
            <a:r>
              <a:rPr lang="en-US"/>
              <a:t>Click to edit Master title style</a:t>
            </a:r>
            <a:endParaRPr lang="en-US" dirty="0"/>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05A7C0-EFCD-4C72-9C76-B746EE1ADA98}"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2D411D-366C-445C-883F-4824971BE5F6}" type="slidenum">
              <a:rPr lang="en-GB" smtClean="0"/>
              <a:t>‹#›</a:t>
            </a:fld>
            <a:endParaRPr lang="en-GB"/>
          </a:p>
        </p:txBody>
      </p:sp>
    </p:spTree>
    <p:extLst>
      <p:ext uri="{BB962C8B-B14F-4D97-AF65-F5344CB8AC3E}">
        <p14:creationId xmlns:p14="http://schemas.microsoft.com/office/powerpoint/2010/main" val="19706679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856284" y="533400"/>
            <a:ext cx="6859786" cy="2895600"/>
          </a:xfrm>
        </p:spPr>
        <p:txBody>
          <a:bodyPr anchor="ctr">
            <a:normAutofit/>
          </a:bodyPr>
          <a:lstStyle>
            <a:lvl1pPr algn="l">
              <a:defRPr sz="28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533400" y="3886200"/>
            <a:ext cx="6382361"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05A7C0-EFCD-4C72-9C76-B746EE1ADA98}"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2D411D-366C-445C-883F-4824971BE5F6}" type="slidenum">
              <a:rPr lang="en-GB" smtClean="0"/>
              <a:t>‹#›</a:t>
            </a:fld>
            <a:endParaRPr lang="en-GB"/>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1259412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vert="horz" lIns="91440" tIns="45720" rIns="91440" bIns="45720" rtlCol="0" anchor="ctr">
            <a:normAutofit/>
          </a:bodyPr>
          <a:lstStyle>
            <a:lvl1pPr>
              <a:defRPr lang="en-US" sz="2800"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533400" y="3928534"/>
            <a:ext cx="6382361"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A905A7C0-EFCD-4C72-9C76-B746EE1ADA98}"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2D411D-366C-445C-883F-4824971BE5F6}" type="slidenum">
              <a:rPr lang="en-GB" smtClean="0"/>
              <a:t>‹#›</a:t>
            </a:fld>
            <a:endParaRPr lang="en-GB"/>
          </a:p>
        </p:txBody>
      </p:sp>
    </p:spTree>
    <p:extLst>
      <p:ext uri="{BB962C8B-B14F-4D97-AF65-F5344CB8AC3E}">
        <p14:creationId xmlns:p14="http://schemas.microsoft.com/office/powerpoint/2010/main" val="14530071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lgn="l">
              <a:defRPr sz="2800"/>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05A7C0-EFCD-4C72-9C76-B746EE1ADA98}"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2D411D-366C-445C-883F-4824971BE5F6}" type="slidenum">
              <a:rPr lang="en-GB" smtClean="0"/>
              <a:t>‹#›</a:t>
            </a:fld>
            <a:endParaRPr lang="en-GB"/>
          </a:p>
        </p:txBody>
      </p:sp>
    </p:spTree>
    <p:extLst>
      <p:ext uri="{BB962C8B-B14F-4D97-AF65-F5344CB8AC3E}">
        <p14:creationId xmlns:p14="http://schemas.microsoft.com/office/powerpoint/2010/main" val="30534900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normAutofit/>
          </a:bodyPr>
          <a:lstStyle>
            <a:lvl1pPr>
              <a:defRPr sz="2800"/>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05A7C0-EFCD-4C72-9C76-B746EE1ADA98}"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2D411D-366C-445C-883F-4824971BE5F6}" type="slidenum">
              <a:rPr lang="en-GB" smtClean="0"/>
              <a:t>‹#›</a:t>
            </a:fld>
            <a:endParaRPr lang="en-GB"/>
          </a:p>
        </p:txBody>
      </p:sp>
    </p:spTree>
    <p:extLst>
      <p:ext uri="{BB962C8B-B14F-4D97-AF65-F5344CB8AC3E}">
        <p14:creationId xmlns:p14="http://schemas.microsoft.com/office/powerpoint/2010/main" val="17533682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
              <a:schemeClr val="accent5">
                <a:lumMod val="50000"/>
              </a:schemeClr>
            </a:gs>
            <a:gs pos="100000">
              <a:schemeClr val="bg2">
                <a:shade val="96000"/>
                <a:satMod val="120000"/>
                <a:lumMod val="90000"/>
              </a:schemeClr>
            </a:gs>
          </a:gsLst>
          <a:lin ang="6120000" scaled="1"/>
          <a:tileRect/>
        </a:gradFill>
        <a:effectLst/>
      </p:bgPr>
    </p:bg>
    <p:spTree>
      <p:nvGrpSpPr>
        <p:cNvPr id="1" name=""/>
        <p:cNvGrpSpPr/>
        <p:nvPr/>
      </p:nvGrpSpPr>
      <p:grpSpPr>
        <a:xfrm>
          <a:off x="0" y="0"/>
          <a:ext cx="0" cy="0"/>
          <a:chOff x="0" y="0"/>
          <a:chExt cx="0" cy="0"/>
        </a:xfrm>
      </p:grpSpPr>
      <p:grpSp>
        <p:nvGrpSpPr>
          <p:cNvPr id="7" name="Group 6"/>
          <p:cNvGrpSpPr/>
          <p:nvPr/>
        </p:nvGrpSpPr>
        <p:grpSpPr>
          <a:xfrm>
            <a:off x="6670675" y="3894667"/>
            <a:ext cx="2470456"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867" cy="1524000"/>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33400" y="533401"/>
            <a:ext cx="6554867" cy="3767670"/>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430245" y="6172203"/>
            <a:ext cx="1200463" cy="365125"/>
          </a:xfrm>
          <a:prstGeom prst="rect">
            <a:avLst/>
          </a:prstGeom>
        </p:spPr>
        <p:txBody>
          <a:bodyPr vert="horz" lIns="91440" tIns="45720" rIns="91440" bIns="45720" rtlCol="0" anchor="t"/>
          <a:lstStyle>
            <a:lvl1pPr algn="r">
              <a:defRPr sz="1000" b="0" i="0">
                <a:solidFill>
                  <a:schemeClr val="tx1"/>
                </a:solidFill>
                <a:effectLst/>
                <a:latin typeface="+mn-lt"/>
              </a:defRPr>
            </a:lvl1pPr>
          </a:lstStyle>
          <a:p>
            <a:fld id="{A905A7C0-EFCD-4C72-9C76-B746EE1ADA98}" type="datetimeFigureOut">
              <a:rPr lang="en-GB" smtClean="0"/>
              <a:pPr/>
              <a:t>25/09/2023</a:t>
            </a:fld>
            <a:endParaRPr lang="en-GB" dirty="0"/>
          </a:p>
        </p:txBody>
      </p:sp>
      <p:sp>
        <p:nvSpPr>
          <p:cNvPr id="5" name="Footer Placeholder 4"/>
          <p:cNvSpPr>
            <a:spLocks noGrp="1"/>
          </p:cNvSpPr>
          <p:nvPr>
            <p:ph type="ftr" sz="quarter" idx="3"/>
          </p:nvPr>
        </p:nvSpPr>
        <p:spPr>
          <a:xfrm>
            <a:off x="533400" y="6172200"/>
            <a:ext cx="5811724" cy="365125"/>
          </a:xfrm>
          <a:prstGeom prst="rect">
            <a:avLst/>
          </a:prstGeom>
        </p:spPr>
        <p:txBody>
          <a:bodyPr vert="horz" lIns="91440" tIns="45720" rIns="91440" bIns="45720" rtlCol="0" anchor="t"/>
          <a:lstStyle>
            <a:lvl1pPr algn="l">
              <a:defRPr sz="1000" b="0" i="0">
                <a:solidFill>
                  <a:schemeClr val="tx1"/>
                </a:solidFill>
                <a:effectLst/>
                <a:latin typeface="+mn-lt"/>
              </a:defRPr>
            </a:lvl1pPr>
          </a:lstStyle>
          <a:p>
            <a:endParaRPr lang="en-GB" dirty="0"/>
          </a:p>
        </p:txBody>
      </p:sp>
      <p:sp>
        <p:nvSpPr>
          <p:cNvPr id="6" name="Slide Number Placeholder 5"/>
          <p:cNvSpPr>
            <a:spLocks noGrp="1"/>
          </p:cNvSpPr>
          <p:nvPr>
            <p:ph type="sldNum" sz="quarter" idx="4"/>
          </p:nvPr>
        </p:nvSpPr>
        <p:spPr>
          <a:xfrm>
            <a:off x="7774426" y="5578478"/>
            <a:ext cx="856907" cy="669925"/>
          </a:xfrm>
          <a:prstGeom prst="rect">
            <a:avLst/>
          </a:prstGeom>
        </p:spPr>
        <p:txBody>
          <a:bodyPr vert="horz" lIns="91440" tIns="45720" rIns="91440" bIns="45720" rtlCol="0" anchor="b"/>
          <a:lstStyle>
            <a:lvl1pPr algn="r">
              <a:defRPr sz="2800" b="0" i="0">
                <a:solidFill>
                  <a:schemeClr val="tx1"/>
                </a:solidFill>
                <a:effectLst/>
                <a:latin typeface="+mn-lt"/>
              </a:defRPr>
            </a:lvl1pPr>
          </a:lstStyle>
          <a:p>
            <a:fld id="{B62D411D-366C-445C-883F-4824971BE5F6}" type="slidenum">
              <a:rPr lang="en-GB" smtClean="0"/>
              <a:pPr/>
              <a:t>‹#›</a:t>
            </a:fld>
            <a:endParaRPr lang="en-GB" dirty="0"/>
          </a:p>
        </p:txBody>
      </p:sp>
    </p:spTree>
    <p:extLst>
      <p:ext uri="{BB962C8B-B14F-4D97-AF65-F5344CB8AC3E}">
        <p14:creationId xmlns:p14="http://schemas.microsoft.com/office/powerpoint/2010/main" val="3463192594"/>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qgis.org/en/site/"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www.google.co.uk/maps/@51.6255141,-3.9655064,5374m/data=!3m1!1e3"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Remote sensing and imaging</a:t>
            </a:r>
          </a:p>
        </p:txBody>
      </p:sp>
      <p:sp>
        <p:nvSpPr>
          <p:cNvPr id="3" name="Subtitle 2"/>
          <p:cNvSpPr>
            <a:spLocks noGrp="1"/>
          </p:cNvSpPr>
          <p:nvPr>
            <p:ph type="subTitle" idx="1"/>
          </p:nvPr>
        </p:nvSpPr>
        <p:spPr/>
        <p:txBody>
          <a:bodyPr/>
          <a:lstStyle/>
          <a:p>
            <a:r>
              <a:rPr lang="en-GB" dirty="0"/>
              <a:t>Lecture 1</a:t>
            </a:r>
          </a:p>
          <a:p>
            <a:r>
              <a:rPr lang="en-GB" dirty="0"/>
              <a:t>Introduction</a:t>
            </a:r>
          </a:p>
          <a:p>
            <a:r>
              <a:rPr lang="en-GB" dirty="0"/>
              <a:t>Prof. </a:t>
            </a:r>
            <a:r>
              <a:rPr lang="en-GB"/>
              <a:t>Nik Whitehead</a:t>
            </a:r>
            <a:endParaRPr lang="en-GB" dirty="0"/>
          </a:p>
        </p:txBody>
      </p:sp>
    </p:spTree>
    <p:extLst>
      <p:ext uri="{BB962C8B-B14F-4D97-AF65-F5344CB8AC3E}">
        <p14:creationId xmlns:p14="http://schemas.microsoft.com/office/powerpoint/2010/main" val="1808201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Teaching Sessions</a:t>
            </a:r>
          </a:p>
        </p:txBody>
      </p:sp>
      <p:sp>
        <p:nvSpPr>
          <p:cNvPr id="3" name="Content Placeholder 2"/>
          <p:cNvSpPr>
            <a:spLocks noGrp="1"/>
          </p:cNvSpPr>
          <p:nvPr>
            <p:ph idx="1"/>
          </p:nvPr>
        </p:nvSpPr>
        <p:spPr/>
        <p:txBody>
          <a:bodyPr>
            <a:normAutofit lnSpcReduction="10000"/>
          </a:bodyPr>
          <a:lstStyle/>
          <a:p>
            <a:r>
              <a:rPr lang="en-GB" dirty="0"/>
              <a:t>The teaching sessions for this class will be:</a:t>
            </a:r>
          </a:p>
          <a:p>
            <a:pPr lvl="1"/>
            <a:r>
              <a:rPr lang="en-GB" dirty="0"/>
              <a:t>Monday 9-11 (IQ004)</a:t>
            </a:r>
          </a:p>
          <a:p>
            <a:pPr lvl="1"/>
            <a:r>
              <a:rPr lang="en-GB" dirty="0"/>
              <a:t>Monday 2-4 (IQ108)</a:t>
            </a:r>
          </a:p>
          <a:p>
            <a:pPr lvl="1"/>
            <a:r>
              <a:rPr lang="en-GB" dirty="0"/>
              <a:t>Tuesday 9-11 (IQ004)</a:t>
            </a:r>
          </a:p>
          <a:p>
            <a:pPr lvl="1"/>
            <a:r>
              <a:rPr lang="en-GB" dirty="0"/>
              <a:t>Thursday 9-11 (IQ004) </a:t>
            </a:r>
            <a:r>
              <a:rPr lang="en-GB" i="1" dirty="0"/>
              <a:t>except for Thursday September 27th</a:t>
            </a:r>
          </a:p>
          <a:p>
            <a:pPr lvl="1"/>
            <a:r>
              <a:rPr lang="en-GB" dirty="0"/>
              <a:t>Friday 11-3 (IQ108)</a:t>
            </a:r>
          </a:p>
          <a:p>
            <a:endParaRPr lang="en-GB" dirty="0"/>
          </a:p>
          <a:p>
            <a:r>
              <a:rPr lang="en-GB" dirty="0"/>
              <a:t>The weeks for these classes are:</a:t>
            </a:r>
          </a:p>
          <a:p>
            <a:pPr lvl="1"/>
            <a:r>
              <a:rPr lang="en-GB" dirty="0"/>
              <a:t>September 24</a:t>
            </a:r>
            <a:r>
              <a:rPr lang="en-GB" baseline="30000" dirty="0"/>
              <a:t>th</a:t>
            </a:r>
            <a:r>
              <a:rPr lang="en-GB" dirty="0"/>
              <a:t> – 28</a:t>
            </a:r>
            <a:r>
              <a:rPr lang="en-GB" baseline="30000" dirty="0"/>
              <a:t>th</a:t>
            </a:r>
            <a:endParaRPr lang="en-GB" dirty="0"/>
          </a:p>
          <a:p>
            <a:pPr lvl="1"/>
            <a:r>
              <a:rPr lang="en-GB" dirty="0"/>
              <a:t>October 2</a:t>
            </a:r>
            <a:r>
              <a:rPr lang="en-GB" baseline="30000" dirty="0"/>
              <a:t>nd</a:t>
            </a:r>
            <a:r>
              <a:rPr lang="en-GB" dirty="0"/>
              <a:t> – 6</a:t>
            </a:r>
            <a:r>
              <a:rPr lang="en-GB" baseline="30000" dirty="0"/>
              <a:t>th</a:t>
            </a:r>
            <a:endParaRPr lang="en-GB" dirty="0"/>
          </a:p>
          <a:p>
            <a:pPr lvl="1"/>
            <a:r>
              <a:rPr lang="en-GB" dirty="0"/>
              <a:t>November 6</a:t>
            </a:r>
            <a:r>
              <a:rPr lang="en-GB" baseline="30000" dirty="0"/>
              <a:t>th</a:t>
            </a:r>
            <a:r>
              <a:rPr lang="en-GB" dirty="0"/>
              <a:t> – 10</a:t>
            </a:r>
            <a:r>
              <a:rPr lang="en-GB" baseline="30000" dirty="0"/>
              <a:t>th</a:t>
            </a:r>
            <a:r>
              <a:rPr lang="en-GB" dirty="0"/>
              <a:t> </a:t>
            </a:r>
          </a:p>
          <a:p>
            <a:pPr lvl="1"/>
            <a:r>
              <a:rPr lang="en-GB" dirty="0"/>
              <a:t>November 13</a:t>
            </a:r>
            <a:r>
              <a:rPr lang="en-GB" baseline="30000" dirty="0"/>
              <a:t>th</a:t>
            </a:r>
            <a:r>
              <a:rPr lang="en-GB" dirty="0"/>
              <a:t> – 17</a:t>
            </a:r>
            <a:r>
              <a:rPr lang="en-GB" baseline="30000" dirty="0"/>
              <a:t>th</a:t>
            </a:r>
            <a:r>
              <a:rPr lang="en-GB" dirty="0"/>
              <a:t> </a:t>
            </a:r>
          </a:p>
          <a:p>
            <a:pPr lvl="1"/>
            <a:endParaRPr lang="en-GB" dirty="0"/>
          </a:p>
          <a:p>
            <a:endParaRPr lang="en-GB" dirty="0"/>
          </a:p>
        </p:txBody>
      </p:sp>
    </p:spTree>
    <p:extLst>
      <p:ext uri="{BB962C8B-B14F-4D97-AF65-F5344CB8AC3E}">
        <p14:creationId xmlns:p14="http://schemas.microsoft.com/office/powerpoint/2010/main" val="21207483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aims</a:t>
            </a:r>
          </a:p>
        </p:txBody>
      </p:sp>
      <p:sp>
        <p:nvSpPr>
          <p:cNvPr id="3" name="Content Placeholder 2"/>
          <p:cNvSpPr>
            <a:spLocks noGrp="1"/>
          </p:cNvSpPr>
          <p:nvPr>
            <p:ph idx="1"/>
          </p:nvPr>
        </p:nvSpPr>
        <p:spPr/>
        <p:txBody>
          <a:bodyPr/>
          <a:lstStyle/>
          <a:p>
            <a:r>
              <a:rPr lang="en-GB" dirty="0"/>
              <a:t>This module provides students with a comprehensive and systematic understanding of the capabilities and technologies of modern remote sensing and imaging systems. The student’s technical skills will be developed to allow them to select appropriate systems for given case studies, to identify any operational issues that might negatively affect an operations project, and to identify workable solutions to these problems.</a:t>
            </a:r>
          </a:p>
          <a:p>
            <a:pPr marL="0" indent="0">
              <a:buNone/>
            </a:pPr>
            <a:endParaRPr lang="en-GB" dirty="0"/>
          </a:p>
        </p:txBody>
      </p:sp>
    </p:spTree>
    <p:extLst>
      <p:ext uri="{BB962C8B-B14F-4D97-AF65-F5344CB8AC3E}">
        <p14:creationId xmlns:p14="http://schemas.microsoft.com/office/powerpoint/2010/main" val="34336568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Learning outcomes</a:t>
            </a:r>
          </a:p>
        </p:txBody>
      </p:sp>
      <p:sp>
        <p:nvSpPr>
          <p:cNvPr id="3" name="Content Placeholder 2"/>
          <p:cNvSpPr>
            <a:spLocks noGrp="1"/>
          </p:cNvSpPr>
          <p:nvPr>
            <p:ph idx="1"/>
          </p:nvPr>
        </p:nvSpPr>
        <p:spPr/>
        <p:txBody>
          <a:bodyPr/>
          <a:lstStyle/>
          <a:p>
            <a:pPr marL="0" indent="0">
              <a:buNone/>
            </a:pPr>
            <a:r>
              <a:rPr lang="en-GB" dirty="0"/>
              <a:t>At the end of the module students should be able to:</a:t>
            </a:r>
          </a:p>
          <a:p>
            <a:pPr lvl="0"/>
            <a:r>
              <a:rPr lang="en-GB" dirty="0"/>
              <a:t>Demonstrate a sound understanding of the capabilities of modern remote sensing and imaging systems;</a:t>
            </a:r>
          </a:p>
          <a:p>
            <a:pPr lvl="0"/>
            <a:r>
              <a:rPr lang="en-GB" dirty="0"/>
              <a:t>Demonstrate a sound understanding of the technologies underlying modern remote sensing and imaging systems;</a:t>
            </a:r>
          </a:p>
          <a:p>
            <a:pPr lvl="0"/>
            <a:r>
              <a:rPr lang="en-GB" dirty="0"/>
              <a:t>Critically discuss the operational issues encountered by users of modern remote sensing and imaging systems;</a:t>
            </a:r>
          </a:p>
          <a:p>
            <a:pPr lvl="0"/>
            <a:r>
              <a:rPr lang="en-GB" dirty="0"/>
              <a:t>Evaluate, select and apply appropriate technologies and techniques to meet the requirements of an operations project.</a:t>
            </a:r>
          </a:p>
          <a:p>
            <a:endParaRPr lang="en-GB" dirty="0"/>
          </a:p>
        </p:txBody>
      </p:sp>
    </p:spTree>
    <p:extLst>
      <p:ext uri="{BB962C8B-B14F-4D97-AF65-F5344CB8AC3E}">
        <p14:creationId xmlns:p14="http://schemas.microsoft.com/office/powerpoint/2010/main" val="36701540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assessment</a:t>
            </a:r>
          </a:p>
        </p:txBody>
      </p:sp>
      <p:sp>
        <p:nvSpPr>
          <p:cNvPr id="3" name="Content Placeholder 2"/>
          <p:cNvSpPr>
            <a:spLocks noGrp="1"/>
          </p:cNvSpPr>
          <p:nvPr>
            <p:ph idx="1"/>
          </p:nvPr>
        </p:nvSpPr>
        <p:spPr/>
        <p:txBody>
          <a:bodyPr/>
          <a:lstStyle/>
          <a:p>
            <a:r>
              <a:rPr lang="en-GB" dirty="0"/>
              <a:t>Two assessments</a:t>
            </a:r>
          </a:p>
          <a:p>
            <a:r>
              <a:rPr lang="en-GB" dirty="0"/>
              <a:t>Assessment 1 (Assignment – 70%)</a:t>
            </a:r>
          </a:p>
          <a:p>
            <a:pPr lvl="1"/>
            <a:r>
              <a:rPr lang="en-GB" dirty="0"/>
              <a:t>The assignment will consist of a one practical-based report on the building and evaluation of small scale engineering project.  This type of assessment allow topics to be studied to a greater depth and gives students’ time for reflection.  Coursework (1 x 2500 words equivalent).</a:t>
            </a:r>
          </a:p>
          <a:p>
            <a:endParaRPr lang="en-GB" dirty="0"/>
          </a:p>
          <a:p>
            <a:r>
              <a:rPr lang="en-GB" dirty="0"/>
              <a:t>Assessment 2 (Examination – 30%):</a:t>
            </a:r>
          </a:p>
          <a:p>
            <a:pPr lvl="1"/>
            <a:r>
              <a:rPr lang="en-GB" dirty="0"/>
              <a:t>The examination will be used to assess the student’s understanding of the underlying theory, and their ability to apply that knowledge appropriately.</a:t>
            </a:r>
          </a:p>
          <a:p>
            <a:pPr marL="457200" lvl="1" indent="0">
              <a:buNone/>
            </a:pPr>
            <a:endParaRPr lang="en-GB" dirty="0"/>
          </a:p>
        </p:txBody>
      </p:sp>
    </p:spTree>
    <p:extLst>
      <p:ext uri="{BB962C8B-B14F-4D97-AF65-F5344CB8AC3E}">
        <p14:creationId xmlns:p14="http://schemas.microsoft.com/office/powerpoint/2010/main" val="31257383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Indicative content</a:t>
            </a:r>
          </a:p>
        </p:txBody>
      </p:sp>
      <p:sp>
        <p:nvSpPr>
          <p:cNvPr id="3" name="Content Placeholder 2"/>
          <p:cNvSpPr>
            <a:spLocks noGrp="1"/>
          </p:cNvSpPr>
          <p:nvPr>
            <p:ph idx="1"/>
          </p:nvPr>
        </p:nvSpPr>
        <p:spPr/>
        <p:txBody>
          <a:bodyPr>
            <a:normAutofit/>
          </a:bodyPr>
          <a:lstStyle/>
          <a:p>
            <a:pPr lvl="0"/>
            <a:r>
              <a:rPr lang="en-GB" dirty="0"/>
              <a:t>Lenses and optics suitable for optical, </a:t>
            </a:r>
            <a:r>
              <a:rPr lang="en-GB" dirty="0" err="1"/>
              <a:t>lidar</a:t>
            </a:r>
            <a:r>
              <a:rPr lang="en-GB" dirty="0"/>
              <a:t> and radar systems</a:t>
            </a:r>
          </a:p>
          <a:p>
            <a:pPr lvl="0"/>
            <a:r>
              <a:rPr lang="en-GB" dirty="0"/>
              <a:t>IR/UV signatures, stealth</a:t>
            </a:r>
          </a:p>
          <a:p>
            <a:pPr lvl="0"/>
            <a:r>
              <a:rPr lang="en-GB" dirty="0"/>
              <a:t>Aerial vs. Satellite imaging; advantages and disadvantages</a:t>
            </a:r>
          </a:p>
          <a:p>
            <a:pPr lvl="0"/>
            <a:r>
              <a:rPr lang="en-GB" dirty="0"/>
              <a:t>Advanced image analysis diagnostic techniques (such as cross and auto correlation) through the use of appropriate software application</a:t>
            </a:r>
          </a:p>
          <a:p>
            <a:pPr lvl="0"/>
            <a:r>
              <a:rPr lang="en-GB" dirty="0"/>
              <a:t>Imaging technologies; accuracy, resolution and distortion</a:t>
            </a:r>
          </a:p>
          <a:p>
            <a:pPr lvl="0"/>
            <a:r>
              <a:rPr lang="en-GB" dirty="0"/>
              <a:t>Real-time data acquisition; high-speed digital video, video tracking</a:t>
            </a:r>
          </a:p>
          <a:p>
            <a:pPr lvl="0"/>
            <a:r>
              <a:rPr lang="en-GB" dirty="0"/>
              <a:t>Applications of remote sensing and imaging</a:t>
            </a:r>
          </a:p>
        </p:txBody>
      </p:sp>
    </p:spTree>
    <p:extLst>
      <p:ext uri="{BB962C8B-B14F-4D97-AF65-F5344CB8AC3E}">
        <p14:creationId xmlns:p14="http://schemas.microsoft.com/office/powerpoint/2010/main" val="34717281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8750F1-AFB8-F38A-CE3C-5D30BE329EC2}"/>
              </a:ext>
            </a:extLst>
          </p:cNvPr>
          <p:cNvSpPr>
            <a:spLocks noGrp="1"/>
          </p:cNvSpPr>
          <p:nvPr>
            <p:ph type="title"/>
          </p:nvPr>
        </p:nvSpPr>
        <p:spPr/>
        <p:txBody>
          <a:bodyPr/>
          <a:lstStyle/>
          <a:p>
            <a:r>
              <a:rPr lang="en-GB" dirty="0"/>
              <a:t>Organisation</a:t>
            </a:r>
          </a:p>
        </p:txBody>
      </p:sp>
      <p:sp>
        <p:nvSpPr>
          <p:cNvPr id="7" name="Content Placeholder 6">
            <a:extLst>
              <a:ext uri="{FF2B5EF4-FFF2-40B4-BE49-F238E27FC236}">
                <a16:creationId xmlns:a16="http://schemas.microsoft.com/office/drawing/2014/main" id="{94E8D895-BEDE-AEB4-DCEC-C7DE5C74EF93}"/>
              </a:ext>
            </a:extLst>
          </p:cNvPr>
          <p:cNvSpPr>
            <a:spLocks noGrp="1"/>
          </p:cNvSpPr>
          <p:nvPr>
            <p:ph idx="1"/>
          </p:nvPr>
        </p:nvSpPr>
        <p:spPr>
          <a:xfrm>
            <a:off x="533400" y="4443412"/>
            <a:ext cx="8337223" cy="1580315"/>
          </a:xfrm>
        </p:spPr>
        <p:txBody>
          <a:bodyPr/>
          <a:lstStyle/>
          <a:p>
            <a:r>
              <a:rPr lang="en-GB" dirty="0"/>
              <a:t>No extra software is needed for the majority of this module, but the GIS section will use QGIS (an Open Source Geographical Information System - </a:t>
            </a:r>
            <a:r>
              <a:rPr lang="en-GB" dirty="0">
                <a:hlinkClick r:id="rId2"/>
              </a:rPr>
              <a:t>https://www.qgis.org/en/site/</a:t>
            </a:r>
            <a:r>
              <a:rPr lang="en-GB" dirty="0"/>
              <a:t> </a:t>
            </a:r>
          </a:p>
        </p:txBody>
      </p:sp>
      <p:pic>
        <p:nvPicPr>
          <p:cNvPr id="9" name="Picture 8">
            <a:extLst>
              <a:ext uri="{FF2B5EF4-FFF2-40B4-BE49-F238E27FC236}">
                <a16:creationId xmlns:a16="http://schemas.microsoft.com/office/drawing/2014/main" id="{1A1958DD-EFF8-8E82-002E-9C1A5D0F0CD2}"/>
              </a:ext>
            </a:extLst>
          </p:cNvPr>
          <p:cNvPicPr>
            <a:picLocks noChangeAspect="1"/>
          </p:cNvPicPr>
          <p:nvPr/>
        </p:nvPicPr>
        <p:blipFill>
          <a:blip r:embed="rId3"/>
          <a:stretch>
            <a:fillRect/>
          </a:stretch>
        </p:blipFill>
        <p:spPr>
          <a:xfrm>
            <a:off x="0" y="1108438"/>
            <a:ext cx="9144000" cy="3134687"/>
          </a:xfrm>
          <a:prstGeom prst="rect">
            <a:avLst/>
          </a:prstGeom>
        </p:spPr>
      </p:pic>
    </p:spTree>
    <p:extLst>
      <p:ext uri="{BB962C8B-B14F-4D97-AF65-F5344CB8AC3E}">
        <p14:creationId xmlns:p14="http://schemas.microsoft.com/office/powerpoint/2010/main" val="32045832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Summary</a:t>
            </a:r>
          </a:p>
        </p:txBody>
      </p:sp>
      <p:sp>
        <p:nvSpPr>
          <p:cNvPr id="3" name="Content Placeholder 2"/>
          <p:cNvSpPr>
            <a:spLocks noGrp="1"/>
          </p:cNvSpPr>
          <p:nvPr>
            <p:ph idx="1"/>
          </p:nvPr>
        </p:nvSpPr>
        <p:spPr/>
        <p:txBody>
          <a:bodyPr>
            <a:normAutofit/>
          </a:bodyPr>
          <a:lstStyle/>
          <a:p>
            <a:r>
              <a:rPr lang="en-GB" dirty="0"/>
              <a:t>Topics covered</a:t>
            </a:r>
            <a:endParaRPr lang="en-GB" dirty="0">
              <a:sym typeface="Wingdings" panose="05000000000000000000" pitchFamily="2" charset="2"/>
            </a:endParaRPr>
          </a:p>
          <a:p>
            <a:pPr lvl="1"/>
            <a:r>
              <a:rPr lang="en-GB" dirty="0"/>
              <a:t>Historical background</a:t>
            </a:r>
          </a:p>
          <a:p>
            <a:pPr lvl="1"/>
            <a:r>
              <a:rPr lang="en-GB" dirty="0"/>
              <a:t>Remote sensing process</a:t>
            </a:r>
          </a:p>
          <a:p>
            <a:r>
              <a:rPr lang="en-GB" dirty="0"/>
              <a:t>This background provides a context for the next section, which will look at imaging systems</a:t>
            </a:r>
          </a:p>
        </p:txBody>
      </p:sp>
    </p:spTree>
    <p:extLst>
      <p:ext uri="{BB962C8B-B14F-4D97-AF65-F5344CB8AC3E}">
        <p14:creationId xmlns:p14="http://schemas.microsoft.com/office/powerpoint/2010/main" val="4236649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a:t>
            </a:r>
          </a:p>
        </p:txBody>
      </p:sp>
      <p:sp>
        <p:nvSpPr>
          <p:cNvPr id="3" name="Content Placeholder 2"/>
          <p:cNvSpPr>
            <a:spLocks noGrp="1"/>
          </p:cNvSpPr>
          <p:nvPr>
            <p:ph idx="1"/>
          </p:nvPr>
        </p:nvSpPr>
        <p:spPr/>
        <p:txBody>
          <a:bodyPr/>
          <a:lstStyle/>
          <a:p>
            <a:r>
              <a:rPr lang="en-GB" dirty="0"/>
              <a:t>Human beings are very effective image processing machines</a:t>
            </a:r>
          </a:p>
          <a:p>
            <a:pPr lvl="1"/>
            <a:r>
              <a:rPr lang="en-GB" dirty="0"/>
              <a:t>A picture paints a thousand words </a:t>
            </a:r>
            <a:r>
              <a:rPr lang="en-GB" dirty="0">
                <a:sym typeface="Wingdings" panose="05000000000000000000" pitchFamily="2" charset="2"/>
              </a:rPr>
              <a:t></a:t>
            </a:r>
          </a:p>
          <a:p>
            <a:r>
              <a:rPr lang="en-GB" dirty="0">
                <a:sym typeface="Wingdings" panose="05000000000000000000" pitchFamily="2" charset="2"/>
              </a:rPr>
              <a:t>This module will focus on a specific subset of images</a:t>
            </a:r>
          </a:p>
          <a:p>
            <a:pPr lvl="1"/>
            <a:r>
              <a:rPr lang="en-GB" dirty="0">
                <a:sym typeface="Wingdings" panose="05000000000000000000" pitchFamily="2" charset="2"/>
              </a:rPr>
              <a:t>Overhead perspective from aircraft and satellites</a:t>
            </a:r>
          </a:p>
          <a:p>
            <a:pPr lvl="1"/>
            <a:r>
              <a:rPr lang="en-GB" dirty="0">
                <a:sym typeface="Wingdings" panose="05000000000000000000" pitchFamily="2" charset="2"/>
              </a:rPr>
              <a:t>Unfamiliar scales and resolutions</a:t>
            </a:r>
          </a:p>
          <a:p>
            <a:pPr lvl="1"/>
            <a:r>
              <a:rPr lang="en-GB" dirty="0">
                <a:sym typeface="Wingdings" panose="05000000000000000000" pitchFamily="2" charset="2"/>
              </a:rPr>
              <a:t>Use of multiple regions of the electromagnetic spectrum</a:t>
            </a:r>
          </a:p>
        </p:txBody>
      </p:sp>
    </p:spTree>
    <p:extLst>
      <p:ext uri="{BB962C8B-B14F-4D97-AF65-F5344CB8AC3E}">
        <p14:creationId xmlns:p14="http://schemas.microsoft.com/office/powerpoint/2010/main" val="31505756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Visual Interpretation of images</a:t>
            </a:r>
          </a:p>
        </p:txBody>
      </p:sp>
      <p:sp>
        <p:nvSpPr>
          <p:cNvPr id="5" name="Content Placeholder 4"/>
          <p:cNvSpPr>
            <a:spLocks noGrp="1"/>
          </p:cNvSpPr>
          <p:nvPr>
            <p:ph idx="1"/>
          </p:nvPr>
        </p:nvSpPr>
        <p:spPr>
          <a:xfrm>
            <a:off x="533401" y="1108438"/>
            <a:ext cx="3256174" cy="4915290"/>
          </a:xfrm>
        </p:spPr>
        <p:txBody>
          <a:bodyPr/>
          <a:lstStyle/>
          <a:p>
            <a:r>
              <a:rPr lang="en-GB" dirty="0"/>
              <a:t>Both images are shown using a limited spectral range but we can still extract information from them</a:t>
            </a:r>
          </a:p>
          <a:p>
            <a:pPr lvl="1"/>
            <a:r>
              <a:rPr lang="en-GB" dirty="0"/>
              <a:t>Relative positions</a:t>
            </a:r>
          </a:p>
          <a:p>
            <a:pPr lvl="1"/>
            <a:r>
              <a:rPr lang="en-GB" dirty="0"/>
              <a:t>Relief</a:t>
            </a:r>
          </a:p>
          <a:p>
            <a:pPr lvl="1"/>
            <a:r>
              <a:rPr lang="en-GB" dirty="0"/>
              <a:t>Detail</a:t>
            </a:r>
          </a:p>
          <a:p>
            <a:r>
              <a:rPr lang="en-GB" dirty="0"/>
              <a:t>With extra </a:t>
            </a:r>
            <a:r>
              <a:rPr lang="en-GB" dirty="0" err="1"/>
              <a:t>contextural</a:t>
            </a:r>
            <a:r>
              <a:rPr lang="en-GB" dirty="0"/>
              <a:t> knowledge a much deeper understanding of the image is possible</a:t>
            </a:r>
          </a:p>
        </p:txBody>
      </p:sp>
      <p:pic>
        <p:nvPicPr>
          <p:cNvPr id="6"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00728" y="1108828"/>
            <a:ext cx="2334084" cy="4914900"/>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45965" y="1117850"/>
            <a:ext cx="2192682" cy="4974741"/>
          </a:xfrm>
          <a:prstGeom prst="rect">
            <a:avLst/>
          </a:prstGeom>
        </p:spPr>
      </p:pic>
    </p:spTree>
    <p:extLst>
      <p:ext uri="{BB962C8B-B14F-4D97-AF65-F5344CB8AC3E}">
        <p14:creationId xmlns:p14="http://schemas.microsoft.com/office/powerpoint/2010/main" val="976049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Definition</a:t>
            </a:r>
          </a:p>
        </p:txBody>
      </p:sp>
      <p:sp>
        <p:nvSpPr>
          <p:cNvPr id="3" name="Content Placeholder 2"/>
          <p:cNvSpPr>
            <a:spLocks noGrp="1"/>
          </p:cNvSpPr>
          <p:nvPr>
            <p:ph idx="1"/>
          </p:nvPr>
        </p:nvSpPr>
        <p:spPr/>
        <p:txBody>
          <a:bodyPr/>
          <a:lstStyle/>
          <a:p>
            <a:r>
              <a:rPr lang="en-GB" dirty="0">
                <a:sym typeface="Wingdings" panose="05000000000000000000" pitchFamily="2" charset="2"/>
              </a:rPr>
              <a:t>Remote sensing has been defined as:</a:t>
            </a:r>
          </a:p>
          <a:p>
            <a:pPr lvl="1"/>
            <a:r>
              <a:rPr lang="en-GB" i="1" dirty="0">
                <a:sym typeface="Wingdings" panose="05000000000000000000" pitchFamily="2" charset="2"/>
              </a:rPr>
              <a:t>… [T]he acquisition of physical data of an object without touch or contact</a:t>
            </a:r>
          </a:p>
          <a:p>
            <a:pPr lvl="1"/>
            <a:r>
              <a:rPr lang="en-GB" i="1" dirty="0">
                <a:sym typeface="Wingdings" panose="05000000000000000000" pitchFamily="2" charset="2"/>
              </a:rPr>
              <a:t>…[T]he observation of a target by a device separated from it by some distance</a:t>
            </a:r>
          </a:p>
          <a:p>
            <a:pPr lvl="1"/>
            <a:r>
              <a:rPr lang="en-GB" i="1" dirty="0">
                <a:sym typeface="Wingdings" panose="05000000000000000000" pitchFamily="2" charset="2"/>
              </a:rPr>
              <a:t>…[R]</a:t>
            </a:r>
            <a:r>
              <a:rPr lang="en-GB" i="1" dirty="0" err="1">
                <a:sym typeface="Wingdings" panose="05000000000000000000" pitchFamily="2" charset="2"/>
              </a:rPr>
              <a:t>econnaissance</a:t>
            </a:r>
            <a:r>
              <a:rPr lang="en-GB" i="1" dirty="0">
                <a:sym typeface="Wingdings" panose="05000000000000000000" pitchFamily="2" charset="2"/>
              </a:rPr>
              <a:t> at a distance</a:t>
            </a:r>
          </a:p>
          <a:p>
            <a:r>
              <a:rPr lang="en-GB" dirty="0">
                <a:sym typeface="Wingdings" panose="05000000000000000000" pitchFamily="2" charset="2"/>
              </a:rPr>
              <a:t>For the purposes of this module we will define remote sensing as</a:t>
            </a:r>
          </a:p>
          <a:p>
            <a:pPr marL="457200" lvl="1" indent="0">
              <a:buNone/>
            </a:pPr>
            <a:r>
              <a:rPr lang="en-GB" i="1" dirty="0">
                <a:sym typeface="Wingdings" panose="05000000000000000000" pitchFamily="2" charset="2"/>
              </a:rPr>
              <a:t>The practice of deriving information about the earth’s land and water surfaces using images acquired from an overhead </a:t>
            </a:r>
            <a:r>
              <a:rPr lang="en-GB" i="1" dirty="0" err="1">
                <a:sym typeface="Wingdings" panose="05000000000000000000" pitchFamily="2" charset="2"/>
              </a:rPr>
              <a:t>perpective</a:t>
            </a:r>
            <a:r>
              <a:rPr lang="en-GB" i="1" dirty="0">
                <a:sym typeface="Wingdings" panose="05000000000000000000" pitchFamily="2" charset="2"/>
              </a:rPr>
              <a:t>, using electromagnetic radiation in one of more regions of the electromagnetic spectrum, reflected or emitted from the earth’s surface</a:t>
            </a:r>
            <a:endParaRPr lang="en-GB" dirty="0"/>
          </a:p>
        </p:txBody>
      </p:sp>
    </p:spTree>
    <p:extLst>
      <p:ext uri="{BB962C8B-B14F-4D97-AF65-F5344CB8AC3E}">
        <p14:creationId xmlns:p14="http://schemas.microsoft.com/office/powerpoint/2010/main" val="11331871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Brief history</a:t>
            </a:r>
          </a:p>
        </p:txBody>
      </p:sp>
      <p:sp>
        <p:nvSpPr>
          <p:cNvPr id="3" name="Content Placeholder 2"/>
          <p:cNvSpPr>
            <a:spLocks noGrp="1"/>
          </p:cNvSpPr>
          <p:nvPr>
            <p:ph idx="1"/>
          </p:nvPr>
        </p:nvSpPr>
        <p:spPr/>
        <p:txBody>
          <a:bodyPr>
            <a:normAutofit/>
          </a:bodyPr>
          <a:lstStyle/>
          <a:p>
            <a:r>
              <a:rPr lang="en-GB" dirty="0"/>
              <a:t>1800 – Herschel discovers infrared light</a:t>
            </a:r>
          </a:p>
          <a:p>
            <a:r>
              <a:rPr lang="en-GB" dirty="0"/>
              <a:t>1839 – Development of photography by Daguerre</a:t>
            </a:r>
          </a:p>
          <a:p>
            <a:r>
              <a:rPr lang="en-GB" dirty="0"/>
              <a:t>1850-1860 – Photography from balloons</a:t>
            </a:r>
          </a:p>
          <a:p>
            <a:r>
              <a:rPr lang="en-GB" dirty="0"/>
              <a:t>1909 – Photography from aircraft</a:t>
            </a:r>
          </a:p>
          <a:p>
            <a:r>
              <a:rPr lang="en-GB" dirty="0"/>
              <a:t>1914-18 – Aerial reconnaissance</a:t>
            </a:r>
          </a:p>
          <a:p>
            <a:r>
              <a:rPr lang="en-GB" dirty="0"/>
              <a:t>1920-1930 – Further development of aerial photography and photometry</a:t>
            </a:r>
          </a:p>
          <a:p>
            <a:r>
              <a:rPr lang="en-GB" dirty="0"/>
              <a:t>1939-1945 – Non-visible portions of EMS used for aerial reconnaissance; specialised training for personnel involved in the acquisition and interpretation of aerial images</a:t>
            </a:r>
          </a:p>
          <a:p>
            <a:r>
              <a:rPr lang="en-GB" dirty="0"/>
              <a:t>1954 – First flights of U2 spy plane</a:t>
            </a:r>
          </a:p>
        </p:txBody>
      </p:sp>
    </p:spTree>
    <p:extLst>
      <p:ext uri="{BB962C8B-B14F-4D97-AF65-F5344CB8AC3E}">
        <p14:creationId xmlns:p14="http://schemas.microsoft.com/office/powerpoint/2010/main" val="5940402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Brief history</a:t>
            </a:r>
          </a:p>
        </p:txBody>
      </p:sp>
      <p:sp>
        <p:nvSpPr>
          <p:cNvPr id="3" name="Content Placeholder 2"/>
          <p:cNvSpPr>
            <a:spLocks noGrp="1"/>
          </p:cNvSpPr>
          <p:nvPr>
            <p:ph idx="1"/>
          </p:nvPr>
        </p:nvSpPr>
        <p:spPr/>
        <p:txBody>
          <a:bodyPr/>
          <a:lstStyle/>
          <a:p>
            <a:r>
              <a:rPr lang="en-GB" dirty="0"/>
              <a:t>1956 – Colwell’s work on plant disease detection with IR photography</a:t>
            </a:r>
          </a:p>
          <a:p>
            <a:r>
              <a:rPr lang="en-GB" dirty="0"/>
              <a:t>1960-1970 – First use of term ‘remote sensing’; TIROS weather satellite; Skylab remote sensing observations from space</a:t>
            </a:r>
          </a:p>
          <a:p>
            <a:r>
              <a:rPr lang="en-GB" dirty="0"/>
              <a:t>1964 – Operational debut of the SR-71</a:t>
            </a:r>
          </a:p>
          <a:p>
            <a:r>
              <a:rPr lang="en-GB" dirty="0"/>
              <a:t>1972 – Launch of Landsat 1</a:t>
            </a:r>
          </a:p>
          <a:p>
            <a:r>
              <a:rPr lang="en-GB" dirty="0"/>
              <a:t>1970-1980 – Advanced in digital image processing; introduction of CCD sensors</a:t>
            </a:r>
          </a:p>
          <a:p>
            <a:r>
              <a:rPr lang="en-GB" dirty="0"/>
              <a:t>1980-1990 – New generation of Landsat satellites and sensors; development of hyperspectral sensors</a:t>
            </a:r>
          </a:p>
          <a:p>
            <a:r>
              <a:rPr lang="en-GB" dirty="0"/>
              <a:t>1990s – Global remote sensing systems</a:t>
            </a:r>
          </a:p>
          <a:p>
            <a:r>
              <a:rPr lang="en-GB" dirty="0"/>
              <a:t>2001 – First release of Google Earth as Keyhole</a:t>
            </a:r>
          </a:p>
        </p:txBody>
      </p:sp>
    </p:spTree>
    <p:extLst>
      <p:ext uri="{BB962C8B-B14F-4D97-AF65-F5344CB8AC3E}">
        <p14:creationId xmlns:p14="http://schemas.microsoft.com/office/powerpoint/2010/main" val="7349123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Exercise</a:t>
            </a:r>
          </a:p>
        </p:txBody>
      </p:sp>
      <p:sp>
        <p:nvSpPr>
          <p:cNvPr id="3" name="Content Placeholder 2"/>
          <p:cNvSpPr>
            <a:spLocks noGrp="1"/>
          </p:cNvSpPr>
          <p:nvPr>
            <p:ph idx="1"/>
          </p:nvPr>
        </p:nvSpPr>
        <p:spPr/>
        <p:txBody>
          <a:bodyPr/>
          <a:lstStyle/>
          <a:p>
            <a:r>
              <a:rPr lang="en-GB" dirty="0"/>
              <a:t>Remotely sensed images are not the same as maps</a:t>
            </a:r>
          </a:p>
          <a:p>
            <a:pPr lvl="1"/>
            <a:r>
              <a:rPr lang="en-GB" dirty="0"/>
              <a:t>List ways in which these differ</a:t>
            </a:r>
          </a:p>
          <a:p>
            <a:pPr lvl="1"/>
            <a:r>
              <a:rPr lang="en-GB" dirty="0"/>
              <a:t>List advantages and disadvantages for each</a:t>
            </a:r>
          </a:p>
          <a:p>
            <a:pPr lvl="1"/>
            <a:r>
              <a:rPr lang="en-GB" dirty="0"/>
              <a:t>List some tasks for which one is more useful than </a:t>
            </a:r>
            <a:r>
              <a:rPr lang="en-GB"/>
              <a:t>the other</a:t>
            </a:r>
          </a:p>
        </p:txBody>
      </p:sp>
    </p:spTree>
    <p:extLst>
      <p:ext uri="{BB962C8B-B14F-4D97-AF65-F5344CB8AC3E}">
        <p14:creationId xmlns:p14="http://schemas.microsoft.com/office/powerpoint/2010/main" val="6168889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Remote sensing process</a:t>
            </a:r>
          </a:p>
        </p:txBody>
      </p:sp>
      <p:sp>
        <p:nvSpPr>
          <p:cNvPr id="3" name="Content Placeholder 2"/>
          <p:cNvSpPr>
            <a:spLocks noGrp="1"/>
          </p:cNvSpPr>
          <p:nvPr>
            <p:ph idx="1"/>
          </p:nvPr>
        </p:nvSpPr>
        <p:spPr>
          <a:xfrm>
            <a:off x="533400" y="1108437"/>
            <a:ext cx="4941075" cy="5612873"/>
          </a:xfrm>
        </p:spPr>
        <p:txBody>
          <a:bodyPr>
            <a:normAutofit lnSpcReduction="10000"/>
          </a:bodyPr>
          <a:lstStyle/>
          <a:p>
            <a:r>
              <a:rPr lang="en-GB" dirty="0"/>
              <a:t>What kind of information do we need to perform effective remote sensing?</a:t>
            </a:r>
          </a:p>
          <a:p>
            <a:r>
              <a:rPr lang="en-GB" dirty="0"/>
              <a:t>Physical features</a:t>
            </a:r>
          </a:p>
          <a:p>
            <a:pPr lvl="1"/>
            <a:r>
              <a:rPr lang="en-GB" dirty="0"/>
              <a:t>Geology, forestry, soil science, urban planning…</a:t>
            </a:r>
          </a:p>
          <a:p>
            <a:r>
              <a:rPr lang="en-GB" dirty="0"/>
              <a:t>Sensor data</a:t>
            </a:r>
          </a:p>
          <a:p>
            <a:pPr lvl="1"/>
            <a:r>
              <a:rPr lang="en-GB" dirty="0"/>
              <a:t>Pictorial images, data arrays</a:t>
            </a:r>
          </a:p>
          <a:p>
            <a:r>
              <a:rPr lang="en-GB" dirty="0"/>
              <a:t>Extracted information</a:t>
            </a:r>
          </a:p>
          <a:p>
            <a:pPr lvl="1"/>
            <a:r>
              <a:rPr lang="en-GB" dirty="0"/>
              <a:t>Context is essential</a:t>
            </a:r>
          </a:p>
          <a:p>
            <a:r>
              <a:rPr lang="en-GB" dirty="0"/>
              <a:t>Applications</a:t>
            </a:r>
          </a:p>
          <a:p>
            <a:pPr lvl="1"/>
            <a:r>
              <a:rPr lang="en-GB" dirty="0"/>
              <a:t>Depends on the field of study – same data, different uses</a:t>
            </a:r>
          </a:p>
          <a:p>
            <a:pPr lvl="1"/>
            <a:r>
              <a:rPr lang="en-GB" dirty="0"/>
              <a:t>Land use, geology, hydrology, vegetation, soils, military, GIS…</a:t>
            </a:r>
          </a:p>
        </p:txBody>
      </p:sp>
      <p:sp>
        <p:nvSpPr>
          <p:cNvPr id="4" name="TextBox 3"/>
          <p:cNvSpPr txBox="1"/>
          <p:nvPr/>
        </p:nvSpPr>
        <p:spPr>
          <a:xfrm>
            <a:off x="6007596" y="1970202"/>
            <a:ext cx="2087431" cy="369332"/>
          </a:xfrm>
          <a:prstGeom prst="rect">
            <a:avLst/>
          </a:prstGeom>
        </p:spPr>
        <p:style>
          <a:lnRef idx="1">
            <a:schemeClr val="accent6"/>
          </a:lnRef>
          <a:fillRef idx="2">
            <a:schemeClr val="accent6"/>
          </a:fillRef>
          <a:effectRef idx="1">
            <a:schemeClr val="accent6"/>
          </a:effectRef>
          <a:fontRef idx="minor">
            <a:schemeClr val="dk1"/>
          </a:fontRef>
        </p:style>
        <p:txBody>
          <a:bodyPr wrap="none" rtlCol="0">
            <a:spAutoFit/>
          </a:bodyPr>
          <a:lstStyle/>
          <a:p>
            <a:r>
              <a:rPr lang="en-GB" dirty="0"/>
              <a:t>Physical Features</a:t>
            </a:r>
          </a:p>
        </p:txBody>
      </p:sp>
      <p:sp>
        <p:nvSpPr>
          <p:cNvPr id="5" name="TextBox 4"/>
          <p:cNvSpPr txBox="1"/>
          <p:nvPr/>
        </p:nvSpPr>
        <p:spPr>
          <a:xfrm>
            <a:off x="6285754" y="2650557"/>
            <a:ext cx="1529586" cy="369332"/>
          </a:xfrm>
          <a:prstGeom prst="rect">
            <a:avLst/>
          </a:prstGeom>
        </p:spPr>
        <p:style>
          <a:lnRef idx="1">
            <a:schemeClr val="accent6"/>
          </a:lnRef>
          <a:fillRef idx="2">
            <a:schemeClr val="accent6"/>
          </a:fillRef>
          <a:effectRef idx="1">
            <a:schemeClr val="accent6"/>
          </a:effectRef>
          <a:fontRef idx="minor">
            <a:schemeClr val="dk1"/>
          </a:fontRef>
        </p:style>
        <p:txBody>
          <a:bodyPr wrap="none" rtlCol="0">
            <a:spAutoFit/>
          </a:bodyPr>
          <a:lstStyle/>
          <a:p>
            <a:r>
              <a:rPr lang="en-GB" dirty="0"/>
              <a:t>Sensor Data</a:t>
            </a:r>
          </a:p>
        </p:txBody>
      </p:sp>
      <p:sp>
        <p:nvSpPr>
          <p:cNvPr id="6" name="TextBox 5"/>
          <p:cNvSpPr txBox="1"/>
          <p:nvPr/>
        </p:nvSpPr>
        <p:spPr>
          <a:xfrm>
            <a:off x="5750351" y="3349659"/>
            <a:ext cx="2600392" cy="369332"/>
          </a:xfrm>
          <a:prstGeom prst="rect">
            <a:avLst/>
          </a:prstGeom>
        </p:spPr>
        <p:style>
          <a:lnRef idx="1">
            <a:schemeClr val="accent6"/>
          </a:lnRef>
          <a:fillRef idx="2">
            <a:schemeClr val="accent6"/>
          </a:fillRef>
          <a:effectRef idx="1">
            <a:schemeClr val="accent6"/>
          </a:effectRef>
          <a:fontRef idx="minor">
            <a:schemeClr val="dk1"/>
          </a:fontRef>
        </p:style>
        <p:txBody>
          <a:bodyPr wrap="none" rtlCol="0">
            <a:spAutoFit/>
          </a:bodyPr>
          <a:lstStyle/>
          <a:p>
            <a:r>
              <a:rPr lang="en-GB" dirty="0"/>
              <a:t>Extracted Information</a:t>
            </a:r>
          </a:p>
        </p:txBody>
      </p:sp>
      <p:sp>
        <p:nvSpPr>
          <p:cNvPr id="7" name="TextBox 6"/>
          <p:cNvSpPr txBox="1"/>
          <p:nvPr/>
        </p:nvSpPr>
        <p:spPr>
          <a:xfrm>
            <a:off x="6262511" y="4069576"/>
            <a:ext cx="1576072" cy="369332"/>
          </a:xfrm>
          <a:prstGeom prst="rect">
            <a:avLst/>
          </a:prstGeom>
        </p:spPr>
        <p:style>
          <a:lnRef idx="1">
            <a:schemeClr val="accent6"/>
          </a:lnRef>
          <a:fillRef idx="2">
            <a:schemeClr val="accent6"/>
          </a:fillRef>
          <a:effectRef idx="1">
            <a:schemeClr val="accent6"/>
          </a:effectRef>
          <a:fontRef idx="minor">
            <a:schemeClr val="dk1"/>
          </a:fontRef>
        </p:style>
        <p:txBody>
          <a:bodyPr wrap="none" rtlCol="0">
            <a:spAutoFit/>
          </a:bodyPr>
          <a:lstStyle/>
          <a:p>
            <a:r>
              <a:rPr lang="en-GB" dirty="0"/>
              <a:t>Applications</a:t>
            </a:r>
          </a:p>
        </p:txBody>
      </p:sp>
      <p:cxnSp>
        <p:nvCxnSpPr>
          <p:cNvPr id="9" name="Straight Arrow Connector 8"/>
          <p:cNvCxnSpPr>
            <a:stCxn id="4" idx="2"/>
            <a:endCxn id="5" idx="0"/>
          </p:cNvCxnSpPr>
          <p:nvPr/>
        </p:nvCxnSpPr>
        <p:spPr>
          <a:xfrm flipH="1">
            <a:off x="7050547" y="2339534"/>
            <a:ext cx="765" cy="311023"/>
          </a:xfrm>
          <a:prstGeom prst="straightConnector1">
            <a:avLst/>
          </a:prstGeom>
          <a:ln w="38100">
            <a:solidFill>
              <a:schemeClr val="tx1">
                <a:alpha val="6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5" idx="2"/>
            <a:endCxn id="6" idx="0"/>
          </p:cNvCxnSpPr>
          <p:nvPr/>
        </p:nvCxnSpPr>
        <p:spPr>
          <a:xfrm>
            <a:off x="7050547" y="3019889"/>
            <a:ext cx="0" cy="329770"/>
          </a:xfrm>
          <a:prstGeom prst="straightConnector1">
            <a:avLst/>
          </a:prstGeom>
          <a:ln w="38100">
            <a:solidFill>
              <a:schemeClr val="tx1">
                <a:alpha val="6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6" idx="2"/>
            <a:endCxn id="7" idx="0"/>
          </p:cNvCxnSpPr>
          <p:nvPr/>
        </p:nvCxnSpPr>
        <p:spPr>
          <a:xfrm>
            <a:off x="7050547" y="3718991"/>
            <a:ext cx="0" cy="350585"/>
          </a:xfrm>
          <a:prstGeom prst="straightConnector1">
            <a:avLst/>
          </a:prstGeom>
          <a:ln w="38100">
            <a:solidFill>
              <a:schemeClr val="tx1">
                <a:alpha val="6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96532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Remote sensing process</a:t>
            </a:r>
          </a:p>
        </p:txBody>
      </p:sp>
      <p:sp>
        <p:nvSpPr>
          <p:cNvPr id="3" name="Content Placeholder 2"/>
          <p:cNvSpPr>
            <a:spLocks noGrp="1"/>
          </p:cNvSpPr>
          <p:nvPr>
            <p:ph idx="1"/>
          </p:nvPr>
        </p:nvSpPr>
        <p:spPr>
          <a:xfrm>
            <a:off x="533399" y="4575156"/>
            <a:ext cx="8337223" cy="2070741"/>
          </a:xfrm>
        </p:spPr>
        <p:txBody>
          <a:bodyPr>
            <a:normAutofit lnSpcReduction="10000"/>
          </a:bodyPr>
          <a:lstStyle/>
          <a:p>
            <a:r>
              <a:rPr lang="en-GB" dirty="0"/>
              <a:t>1: Light is emitted by the sun (broad spectrum)</a:t>
            </a:r>
          </a:p>
          <a:p>
            <a:r>
              <a:rPr lang="en-GB" dirty="0"/>
              <a:t>2: Light is scattered by dust and water in the atmosphere</a:t>
            </a:r>
          </a:p>
          <a:p>
            <a:r>
              <a:rPr lang="en-GB" dirty="0"/>
              <a:t>3: Light is reflected by a tree</a:t>
            </a:r>
          </a:p>
          <a:p>
            <a:pPr lvl="1"/>
            <a:r>
              <a:rPr lang="en-GB" dirty="0"/>
              <a:t>3a: Most reflection is done by the leaves</a:t>
            </a:r>
          </a:p>
          <a:p>
            <a:pPr lvl="1"/>
            <a:r>
              <a:rPr lang="en-GB" dirty="0"/>
              <a:t>3b: The reflected colour depends on the leaf composition</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85740" y="1069734"/>
            <a:ext cx="6224790" cy="3406649"/>
          </a:xfrm>
          <a:prstGeom prst="rect">
            <a:avLst/>
          </a:prstGeom>
        </p:spPr>
      </p:pic>
    </p:spTree>
    <p:extLst>
      <p:ext uri="{BB962C8B-B14F-4D97-AF65-F5344CB8AC3E}">
        <p14:creationId xmlns:p14="http://schemas.microsoft.com/office/powerpoint/2010/main" val="13202896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Remote sensing process</a:t>
            </a:r>
          </a:p>
        </p:txBody>
      </p:sp>
      <p:sp>
        <p:nvSpPr>
          <p:cNvPr id="3" name="Content Placeholder 2"/>
          <p:cNvSpPr>
            <a:spLocks noGrp="1"/>
          </p:cNvSpPr>
          <p:nvPr>
            <p:ph idx="1"/>
          </p:nvPr>
        </p:nvSpPr>
        <p:spPr>
          <a:xfrm>
            <a:off x="533399" y="4575156"/>
            <a:ext cx="8337223" cy="2070741"/>
          </a:xfrm>
        </p:spPr>
        <p:txBody>
          <a:bodyPr>
            <a:normAutofit/>
          </a:bodyPr>
          <a:lstStyle/>
          <a:p>
            <a:r>
              <a:rPr lang="en-GB" dirty="0"/>
              <a:t>4: Reflected light travels back towards the sensors</a:t>
            </a:r>
          </a:p>
          <a:p>
            <a:r>
              <a:rPr lang="en-GB" dirty="0"/>
              <a:t>5: Some light gets scattered by dust and water</a:t>
            </a:r>
          </a:p>
          <a:p>
            <a:r>
              <a:rPr lang="en-GB" dirty="0"/>
              <a:t>6: Reflected light is picked up by the sensors</a:t>
            </a:r>
          </a:p>
          <a:p>
            <a:r>
              <a:rPr lang="en-GB" dirty="0"/>
              <a:t>7; Reflected light is converted into digital form for storage and further processing</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85740" y="1069734"/>
            <a:ext cx="6224790" cy="3406649"/>
          </a:xfrm>
          <a:prstGeom prst="rect">
            <a:avLst/>
          </a:prstGeom>
        </p:spPr>
      </p:pic>
    </p:spTree>
    <p:extLst>
      <p:ext uri="{BB962C8B-B14F-4D97-AF65-F5344CB8AC3E}">
        <p14:creationId xmlns:p14="http://schemas.microsoft.com/office/powerpoint/2010/main" val="3914106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Remote Sensing Process</a:t>
            </a:r>
          </a:p>
        </p:txBody>
      </p:sp>
      <p:sp>
        <p:nvSpPr>
          <p:cNvPr id="3" name="Content Placeholder 2"/>
          <p:cNvSpPr>
            <a:spLocks noGrp="1"/>
          </p:cNvSpPr>
          <p:nvPr>
            <p:ph idx="1"/>
          </p:nvPr>
        </p:nvSpPr>
        <p:spPr/>
        <p:txBody>
          <a:bodyPr/>
          <a:lstStyle/>
          <a:p>
            <a:r>
              <a:rPr lang="en-GB" dirty="0"/>
              <a:t>In order to correctly interpret the data collected, we must understand the effects that each of these elements have on the images produced</a:t>
            </a:r>
          </a:p>
          <a:p>
            <a:r>
              <a:rPr lang="en-GB" dirty="0"/>
              <a:t>Physical Features</a:t>
            </a:r>
          </a:p>
          <a:p>
            <a:pPr lvl="1"/>
            <a:r>
              <a:rPr lang="en-GB" dirty="0"/>
              <a:t>Broad spectrum of radiation (red, green, blue plus UV&amp; IR)</a:t>
            </a:r>
          </a:p>
          <a:p>
            <a:pPr lvl="1"/>
            <a:r>
              <a:rPr lang="en-GB" dirty="0"/>
              <a:t>The solar energy must pass through the atmosphere before reaching the reflector and is attenuated by scattering</a:t>
            </a:r>
          </a:p>
          <a:p>
            <a:pPr lvl="1"/>
            <a:r>
              <a:rPr lang="en-GB" dirty="0"/>
              <a:t>Blue light is scattered more than green or red light</a:t>
            </a:r>
          </a:p>
          <a:p>
            <a:pPr lvl="1"/>
            <a:r>
              <a:rPr lang="en-GB" dirty="0"/>
              <a:t>The nature of the reflecting surface changes the light – trees absorb red and blue light but reflect green and IR light</a:t>
            </a:r>
          </a:p>
          <a:p>
            <a:pPr lvl="1"/>
            <a:r>
              <a:rPr lang="en-GB" dirty="0"/>
              <a:t>Energy reaching the camera lens will have been further attenuated by scattering before reaching the detector</a:t>
            </a:r>
          </a:p>
          <a:p>
            <a:endParaRPr lang="en-GB" dirty="0"/>
          </a:p>
        </p:txBody>
      </p:sp>
    </p:spTree>
    <p:extLst>
      <p:ext uri="{BB962C8B-B14F-4D97-AF65-F5344CB8AC3E}">
        <p14:creationId xmlns:p14="http://schemas.microsoft.com/office/powerpoint/2010/main" val="23810491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Remote Sensing Process</a:t>
            </a:r>
          </a:p>
        </p:txBody>
      </p:sp>
      <p:sp>
        <p:nvSpPr>
          <p:cNvPr id="3" name="Content Placeholder 2"/>
          <p:cNvSpPr>
            <a:spLocks noGrp="1"/>
          </p:cNvSpPr>
          <p:nvPr>
            <p:ph idx="1"/>
          </p:nvPr>
        </p:nvSpPr>
        <p:spPr/>
        <p:txBody>
          <a:bodyPr/>
          <a:lstStyle/>
          <a:p>
            <a:r>
              <a:rPr lang="en-GB" dirty="0"/>
              <a:t>In order to correctly interpret the data collected, we must understand the effects that each of these elements have on the images produced</a:t>
            </a:r>
          </a:p>
          <a:p>
            <a:r>
              <a:rPr lang="en-GB" dirty="0"/>
              <a:t>Sensor Data</a:t>
            </a:r>
          </a:p>
          <a:p>
            <a:pPr lvl="1"/>
            <a:r>
              <a:rPr lang="en-GB" dirty="0"/>
              <a:t>Energy recorded by a camera lens is very different to the sunlight that enters the atmosphere</a:t>
            </a:r>
          </a:p>
          <a:p>
            <a:pPr lvl="1"/>
            <a:r>
              <a:rPr lang="en-GB" dirty="0"/>
              <a:t>Some of the blue light will have been scattered by the atmosphere and will not have been reflected by the earth’s surface</a:t>
            </a:r>
          </a:p>
          <a:p>
            <a:pPr lvl="1"/>
            <a:r>
              <a:rPr lang="en-GB" dirty="0"/>
              <a:t>Blue, green, red and IR will be present in very different proportions to those intercepted by the canopy</a:t>
            </a:r>
          </a:p>
          <a:p>
            <a:pPr lvl="1"/>
            <a:r>
              <a:rPr lang="en-GB" dirty="0"/>
              <a:t>The detector will display these different types of radiation in different colours, which may or may not be their actual colours (IR has to be shifted to the human visual spectrum)</a:t>
            </a:r>
          </a:p>
          <a:p>
            <a:endParaRPr lang="en-GB" dirty="0"/>
          </a:p>
        </p:txBody>
      </p:sp>
    </p:spTree>
    <p:extLst>
      <p:ext uri="{BB962C8B-B14F-4D97-AF65-F5344CB8AC3E}">
        <p14:creationId xmlns:p14="http://schemas.microsoft.com/office/powerpoint/2010/main" val="25508991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Remote Sensing Process</a:t>
            </a:r>
          </a:p>
        </p:txBody>
      </p:sp>
      <p:sp>
        <p:nvSpPr>
          <p:cNvPr id="3" name="Content Placeholder 2"/>
          <p:cNvSpPr>
            <a:spLocks noGrp="1"/>
          </p:cNvSpPr>
          <p:nvPr>
            <p:ph idx="1"/>
          </p:nvPr>
        </p:nvSpPr>
        <p:spPr/>
        <p:txBody>
          <a:bodyPr/>
          <a:lstStyle/>
          <a:p>
            <a:r>
              <a:rPr lang="en-GB" dirty="0"/>
              <a:t>In order to correctly interpret the data collected, we must understand the effects that each of these elements have on the images produced</a:t>
            </a:r>
          </a:p>
          <a:p>
            <a:r>
              <a:rPr lang="en-GB" dirty="0"/>
              <a:t>Extracted Information</a:t>
            </a:r>
          </a:p>
          <a:p>
            <a:pPr lvl="1"/>
            <a:r>
              <a:rPr lang="en-GB" dirty="0"/>
              <a:t>Data is converted into information through the process of </a:t>
            </a:r>
            <a:r>
              <a:rPr lang="en-GB" i="1" dirty="0"/>
              <a:t>image interpretation</a:t>
            </a:r>
            <a:r>
              <a:rPr lang="en-GB" dirty="0"/>
              <a:t> or </a:t>
            </a:r>
            <a:r>
              <a:rPr lang="en-GB" i="1" dirty="0"/>
              <a:t>image analysis</a:t>
            </a:r>
          </a:p>
          <a:p>
            <a:pPr lvl="1"/>
            <a:r>
              <a:rPr lang="en-GB" dirty="0"/>
              <a:t>A skilled individual or trained computer system studies the image to identify, for example, timber types and forest damage</a:t>
            </a:r>
          </a:p>
          <a:p>
            <a:pPr lvl="1"/>
            <a:r>
              <a:rPr lang="en-GB" dirty="0"/>
              <a:t>This requires a lot of implicit knowledge – knowing that certain trees lose their leaves in winter, for example</a:t>
            </a:r>
          </a:p>
          <a:p>
            <a:pPr lvl="1"/>
            <a:r>
              <a:rPr lang="en-GB" dirty="0"/>
              <a:t>This knowledge can be geographically limited – crop types grown in the UK are not necessarily grown in Ukraine</a:t>
            </a:r>
          </a:p>
          <a:p>
            <a:pPr lvl="1"/>
            <a:endParaRPr lang="en-GB" dirty="0"/>
          </a:p>
        </p:txBody>
      </p:sp>
    </p:spTree>
    <p:extLst>
      <p:ext uri="{BB962C8B-B14F-4D97-AF65-F5344CB8AC3E}">
        <p14:creationId xmlns:p14="http://schemas.microsoft.com/office/powerpoint/2010/main" val="18786763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Remote Sensing Process</a:t>
            </a:r>
          </a:p>
        </p:txBody>
      </p:sp>
      <p:sp>
        <p:nvSpPr>
          <p:cNvPr id="3" name="Content Placeholder 2"/>
          <p:cNvSpPr>
            <a:spLocks noGrp="1"/>
          </p:cNvSpPr>
          <p:nvPr>
            <p:ph idx="1"/>
          </p:nvPr>
        </p:nvSpPr>
        <p:spPr/>
        <p:txBody>
          <a:bodyPr/>
          <a:lstStyle/>
          <a:p>
            <a:r>
              <a:rPr lang="en-GB" dirty="0"/>
              <a:t>In order to correctly interpret the data collected, we must understand the effects that each of these elements have on the images produced</a:t>
            </a:r>
          </a:p>
          <a:p>
            <a:r>
              <a:rPr lang="en-GB" dirty="0"/>
              <a:t>Applications</a:t>
            </a:r>
          </a:p>
          <a:p>
            <a:pPr lvl="1"/>
            <a:r>
              <a:rPr lang="en-GB" dirty="0"/>
              <a:t>Applying remote sensing data to practical problems normally requires links to political, topographical, geological or hydrological data</a:t>
            </a:r>
          </a:p>
          <a:p>
            <a:pPr lvl="1"/>
            <a:r>
              <a:rPr lang="en-GB" dirty="0"/>
              <a:t>This is now normally done within the context of a Geographical Information System or GIS, e.g. Google Maps/Google Earth</a:t>
            </a:r>
          </a:p>
          <a:p>
            <a:pPr lvl="1"/>
            <a:r>
              <a:rPr lang="en-GB" dirty="0"/>
              <a:t>This allows  the analysis of relationships between different kinds of data that have been matched to each other using geocodes, allowing layers of information to be stacked on top of each other</a:t>
            </a:r>
          </a:p>
          <a:p>
            <a:pPr lvl="1"/>
            <a:endParaRPr lang="en-GB" dirty="0"/>
          </a:p>
        </p:txBody>
      </p:sp>
    </p:spTree>
    <p:extLst>
      <p:ext uri="{BB962C8B-B14F-4D97-AF65-F5344CB8AC3E}">
        <p14:creationId xmlns:p14="http://schemas.microsoft.com/office/powerpoint/2010/main" val="7000495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Exercise</a:t>
            </a:r>
          </a:p>
        </p:txBody>
      </p:sp>
      <p:sp>
        <p:nvSpPr>
          <p:cNvPr id="3" name="Content Placeholder 2"/>
          <p:cNvSpPr>
            <a:spLocks noGrp="1"/>
          </p:cNvSpPr>
          <p:nvPr>
            <p:ph idx="1"/>
          </p:nvPr>
        </p:nvSpPr>
        <p:spPr/>
        <p:txBody>
          <a:bodyPr/>
          <a:lstStyle/>
          <a:p>
            <a:r>
              <a:rPr lang="en-GB" dirty="0"/>
              <a:t>Given a satellite shot of Swansea, what sort of implicit knowledge might be needed to analyse it?</a:t>
            </a:r>
          </a:p>
          <a:p>
            <a:endParaRPr lang="en-GB" dirty="0"/>
          </a:p>
          <a:p>
            <a:r>
              <a:rPr lang="en-GB" dirty="0">
                <a:hlinkClick r:id="rId2"/>
              </a:rPr>
              <a:t>https://www.google.co.uk/maps/@51.6255141,-3.9655064,5374m/data=!3m1!1e3</a:t>
            </a:r>
            <a:endParaRPr lang="en-GB" dirty="0"/>
          </a:p>
          <a:p>
            <a:endParaRPr lang="en-GB" dirty="0"/>
          </a:p>
        </p:txBody>
      </p:sp>
    </p:spTree>
    <p:extLst>
      <p:ext uri="{BB962C8B-B14F-4D97-AF65-F5344CB8AC3E}">
        <p14:creationId xmlns:p14="http://schemas.microsoft.com/office/powerpoint/2010/main" val="41197905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5414" y="203866"/>
            <a:ext cx="9068586" cy="6555519"/>
          </a:xfrm>
        </p:spPr>
      </p:pic>
    </p:spTree>
    <p:extLst>
      <p:ext uri="{BB962C8B-B14F-4D97-AF65-F5344CB8AC3E}">
        <p14:creationId xmlns:p14="http://schemas.microsoft.com/office/powerpoint/2010/main" val="14948992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Key Concepts</a:t>
            </a:r>
          </a:p>
        </p:txBody>
      </p:sp>
      <p:sp>
        <p:nvSpPr>
          <p:cNvPr id="3" name="Content Placeholder 2"/>
          <p:cNvSpPr>
            <a:spLocks noGrp="1"/>
          </p:cNvSpPr>
          <p:nvPr>
            <p:ph idx="1"/>
          </p:nvPr>
        </p:nvSpPr>
        <p:spPr/>
        <p:txBody>
          <a:bodyPr/>
          <a:lstStyle/>
          <a:p>
            <a:r>
              <a:rPr lang="en-GB" dirty="0"/>
              <a:t>There are several key concepts and technical terms that need to be defined and discussed before we go into detail on the tools and techniques of remote sensing</a:t>
            </a:r>
          </a:p>
          <a:p>
            <a:r>
              <a:rPr lang="en-GB" dirty="0"/>
              <a:t>Spectral Differentiation</a:t>
            </a:r>
          </a:p>
          <a:p>
            <a:pPr lvl="1"/>
            <a:r>
              <a:rPr lang="en-GB" dirty="0"/>
              <a:t>Remote sensing depends upon observed spectral differences in the energy reflected or emitted by targets</a:t>
            </a:r>
          </a:p>
          <a:p>
            <a:pPr lvl="1"/>
            <a:r>
              <a:rPr lang="en-GB" i="1" dirty="0"/>
              <a:t>Multispectral remote sensing</a:t>
            </a:r>
            <a:r>
              <a:rPr lang="en-GB" dirty="0"/>
              <a:t> considers the different responses at different wavelengths to define a ‘spectral signature’ for a target feature</a:t>
            </a:r>
          </a:p>
          <a:p>
            <a:pPr lvl="1"/>
            <a:r>
              <a:rPr lang="en-GB" dirty="0"/>
              <a:t>This spectral signature may change over time but still be useful to identify an object</a:t>
            </a:r>
          </a:p>
          <a:p>
            <a:pPr lvl="2"/>
            <a:r>
              <a:rPr lang="en-GB" dirty="0"/>
              <a:t>Corn has a different spectral signature when it is planted to when it is ripe, but it is still possible to differentiate it from the spectral signature of wheat</a:t>
            </a:r>
          </a:p>
        </p:txBody>
      </p:sp>
    </p:spTree>
    <p:extLst>
      <p:ext uri="{BB962C8B-B14F-4D97-AF65-F5344CB8AC3E}">
        <p14:creationId xmlns:p14="http://schemas.microsoft.com/office/powerpoint/2010/main" val="8967971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Key Concepts</a:t>
            </a:r>
          </a:p>
        </p:txBody>
      </p:sp>
      <p:sp>
        <p:nvSpPr>
          <p:cNvPr id="3" name="Content Placeholder 2"/>
          <p:cNvSpPr>
            <a:spLocks noGrp="1"/>
          </p:cNvSpPr>
          <p:nvPr>
            <p:ph idx="1"/>
          </p:nvPr>
        </p:nvSpPr>
        <p:spPr/>
        <p:txBody>
          <a:bodyPr/>
          <a:lstStyle/>
          <a:p>
            <a:r>
              <a:rPr lang="en-GB" dirty="0"/>
              <a:t>There are several key concepts and technical terms that need to be defined and discussed before we go into detail on the tools and techniques of remote sensing</a:t>
            </a:r>
          </a:p>
          <a:p>
            <a:r>
              <a:rPr lang="en-GB" dirty="0"/>
              <a:t>Radiometric Differentiation</a:t>
            </a:r>
          </a:p>
          <a:p>
            <a:pPr lvl="1"/>
            <a:r>
              <a:rPr lang="en-GB" dirty="0"/>
              <a:t>Identifying objects on a remotely sensed image depends on differences in brightness of features in the image</a:t>
            </a:r>
          </a:p>
          <a:p>
            <a:pPr lvl="1"/>
            <a:r>
              <a:rPr lang="en-GB" dirty="0"/>
              <a:t>There must be enough contrast in brightness and the remote sensing instrument must be capable of recording this contrast</a:t>
            </a:r>
          </a:p>
          <a:p>
            <a:pPr lvl="1"/>
            <a:r>
              <a:rPr lang="en-GB" dirty="0"/>
              <a:t>The sensitivity of the recording system in therefore important</a:t>
            </a:r>
          </a:p>
          <a:p>
            <a:pPr lvl="1"/>
            <a:r>
              <a:rPr lang="en-GB" dirty="0"/>
              <a:t>The inherent contrast between features and their backgrounds are also very important</a:t>
            </a:r>
          </a:p>
          <a:p>
            <a:pPr lvl="2"/>
            <a:r>
              <a:rPr lang="en-GB" dirty="0"/>
              <a:t>Think of the differences between photographs taken in full daylight, at dusk, or at night</a:t>
            </a:r>
          </a:p>
        </p:txBody>
      </p:sp>
    </p:spTree>
    <p:extLst>
      <p:ext uri="{BB962C8B-B14F-4D97-AF65-F5344CB8AC3E}">
        <p14:creationId xmlns:p14="http://schemas.microsoft.com/office/powerpoint/2010/main" val="10318087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Key Concepts</a:t>
            </a:r>
          </a:p>
        </p:txBody>
      </p:sp>
      <p:sp>
        <p:nvSpPr>
          <p:cNvPr id="3" name="Content Placeholder 2"/>
          <p:cNvSpPr>
            <a:spLocks noGrp="1"/>
          </p:cNvSpPr>
          <p:nvPr>
            <p:ph idx="1"/>
          </p:nvPr>
        </p:nvSpPr>
        <p:spPr>
          <a:xfrm>
            <a:off x="533400" y="1108437"/>
            <a:ext cx="8337223" cy="5603447"/>
          </a:xfrm>
        </p:spPr>
        <p:txBody>
          <a:bodyPr/>
          <a:lstStyle/>
          <a:p>
            <a:r>
              <a:rPr lang="en-GB" dirty="0"/>
              <a:t>There are several key concepts and technical terms that need to be defined and discussed before we go into detail on the tools and techniques of remote sensing</a:t>
            </a:r>
          </a:p>
          <a:p>
            <a:r>
              <a:rPr lang="en-GB" dirty="0"/>
              <a:t>Spatial Differentiation</a:t>
            </a:r>
          </a:p>
          <a:p>
            <a:pPr lvl="1"/>
            <a:r>
              <a:rPr lang="en-GB" dirty="0"/>
              <a:t>The minimum area that can be separately recorded determines the spatial detail – the resolution – of the image</a:t>
            </a:r>
          </a:p>
          <a:p>
            <a:pPr lvl="1"/>
            <a:r>
              <a:rPr lang="en-GB" dirty="0"/>
              <a:t>This is influenced by both the lens system and the sensor used (film or CCD)</a:t>
            </a:r>
          </a:p>
          <a:p>
            <a:pPr lvl="1"/>
            <a:r>
              <a:rPr lang="en-GB" dirty="0"/>
              <a:t>Zoom in enough to an image and it will appear pixelated – the size of the individual pixels defines the resolution of the image, e.g. 1m</a:t>
            </a:r>
          </a:p>
          <a:p>
            <a:pPr lvl="1"/>
            <a:r>
              <a:rPr lang="en-GB" dirty="0"/>
              <a:t>High-resolution imagery is generally taken from aircraft while low-resolution images are taken by satellites</a:t>
            </a:r>
          </a:p>
          <a:p>
            <a:pPr lvl="1"/>
            <a:r>
              <a:rPr lang="en-GB" dirty="0"/>
              <a:t>Some landscapes vary greatly in their spatial complexity – parts can be clearly represented at coarse levels of details but other parts may require high resolution</a:t>
            </a:r>
          </a:p>
        </p:txBody>
      </p:sp>
    </p:spTree>
    <p:extLst>
      <p:ext uri="{BB962C8B-B14F-4D97-AF65-F5344CB8AC3E}">
        <p14:creationId xmlns:p14="http://schemas.microsoft.com/office/powerpoint/2010/main" val="42356859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Key Concepts</a:t>
            </a:r>
          </a:p>
        </p:txBody>
      </p:sp>
      <p:sp>
        <p:nvSpPr>
          <p:cNvPr id="3" name="Content Placeholder 2"/>
          <p:cNvSpPr>
            <a:spLocks noGrp="1"/>
          </p:cNvSpPr>
          <p:nvPr>
            <p:ph idx="1"/>
          </p:nvPr>
        </p:nvSpPr>
        <p:spPr>
          <a:xfrm>
            <a:off x="533400" y="1108437"/>
            <a:ext cx="8337223" cy="5603447"/>
          </a:xfrm>
        </p:spPr>
        <p:txBody>
          <a:bodyPr/>
          <a:lstStyle/>
          <a:p>
            <a:r>
              <a:rPr lang="en-GB" dirty="0"/>
              <a:t>There are several key concepts and technical terms that need to be defined and discussed before we go into detail on the tools and techniques of remote sensing</a:t>
            </a:r>
          </a:p>
          <a:p>
            <a:r>
              <a:rPr lang="en-GB" dirty="0"/>
              <a:t>Geometric Transformation</a:t>
            </a:r>
          </a:p>
          <a:p>
            <a:pPr lvl="1"/>
            <a:r>
              <a:rPr lang="en-GB" dirty="0"/>
              <a:t>Every remotely sensed image represents a landscape in a specific geometrical relationship to the camera taking the image</a:t>
            </a:r>
          </a:p>
          <a:p>
            <a:pPr lvl="1"/>
            <a:r>
              <a:rPr lang="en-GB" dirty="0"/>
              <a:t>This is influenced by instrument design, operating conditions, terrain relief, instrument motion etc.</a:t>
            </a:r>
          </a:p>
          <a:p>
            <a:pPr lvl="1"/>
            <a:r>
              <a:rPr lang="en-GB" dirty="0"/>
              <a:t>Changes in perspective warp the image from the ideal flat ‘map’ view that we would like, and therefore we have to perform a variety of geometric transformations to overlay the image onto the map</a:t>
            </a:r>
          </a:p>
          <a:p>
            <a:pPr lvl="1"/>
            <a:r>
              <a:rPr lang="en-GB" dirty="0"/>
              <a:t>This is extremely important when trying to measure sizes and distances based upon remotely sensed images</a:t>
            </a:r>
          </a:p>
        </p:txBody>
      </p:sp>
    </p:spTree>
    <p:extLst>
      <p:ext uri="{BB962C8B-B14F-4D97-AF65-F5344CB8AC3E}">
        <p14:creationId xmlns:p14="http://schemas.microsoft.com/office/powerpoint/2010/main" val="5348132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Exercise</a:t>
            </a:r>
          </a:p>
        </p:txBody>
      </p:sp>
      <p:sp>
        <p:nvSpPr>
          <p:cNvPr id="3" name="Content Placeholder 2"/>
          <p:cNvSpPr>
            <a:spLocks noGrp="1"/>
          </p:cNvSpPr>
          <p:nvPr>
            <p:ph idx="1"/>
          </p:nvPr>
        </p:nvSpPr>
        <p:spPr/>
        <p:txBody>
          <a:bodyPr/>
          <a:lstStyle/>
          <a:p>
            <a:r>
              <a:rPr lang="en-GB" dirty="0"/>
              <a:t>Satellite imaging provides many advantages over aircraft-borne sensors</a:t>
            </a:r>
          </a:p>
          <a:p>
            <a:r>
              <a:rPr lang="en-GB" dirty="0"/>
              <a:t>List as many advantages as you can</a:t>
            </a:r>
          </a:p>
          <a:p>
            <a:r>
              <a:rPr lang="en-GB" dirty="0"/>
              <a:t>What are the disadvantages</a:t>
            </a:r>
          </a:p>
        </p:txBody>
      </p:sp>
    </p:spTree>
    <p:extLst>
      <p:ext uri="{BB962C8B-B14F-4D97-AF65-F5344CB8AC3E}">
        <p14:creationId xmlns:p14="http://schemas.microsoft.com/office/powerpoint/2010/main" val="37858246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Coming soon</a:t>
            </a:r>
          </a:p>
        </p:txBody>
      </p:sp>
      <p:sp>
        <p:nvSpPr>
          <p:cNvPr id="3" name="Content Placeholder 2"/>
          <p:cNvSpPr>
            <a:spLocks noGrp="1"/>
          </p:cNvSpPr>
          <p:nvPr>
            <p:ph idx="1"/>
          </p:nvPr>
        </p:nvSpPr>
        <p:spPr/>
        <p:txBody>
          <a:bodyPr/>
          <a:lstStyle/>
          <a:p>
            <a:r>
              <a:rPr lang="en-GB" b="1" dirty="0"/>
              <a:t>Next session</a:t>
            </a:r>
            <a:r>
              <a:rPr lang="en-GB" b="1"/>
              <a:t>: </a:t>
            </a:r>
            <a:r>
              <a:rPr lang="en-GB"/>
              <a:t>Geodesy</a:t>
            </a:r>
            <a:endParaRPr lang="en-GB" dirty="0"/>
          </a:p>
          <a:p>
            <a:endParaRPr lang="en-GB" dirty="0"/>
          </a:p>
          <a:p>
            <a:r>
              <a:rPr lang="en-GB" b="1" dirty="0"/>
              <a:t>Homework: </a:t>
            </a:r>
            <a:r>
              <a:rPr lang="en-GB" dirty="0"/>
              <a:t>Read chapters 1 and 2 of </a:t>
            </a:r>
            <a:r>
              <a:rPr lang="en-GB" i="1" dirty="0"/>
              <a:t>Introduction to Remote Sensing </a:t>
            </a:r>
            <a:r>
              <a:rPr lang="en-GB" dirty="0"/>
              <a:t>by Campbell</a:t>
            </a:r>
          </a:p>
        </p:txBody>
      </p:sp>
    </p:spTree>
    <p:extLst>
      <p:ext uri="{BB962C8B-B14F-4D97-AF65-F5344CB8AC3E}">
        <p14:creationId xmlns:p14="http://schemas.microsoft.com/office/powerpoint/2010/main" val="3711264257"/>
      </p:ext>
    </p:extLst>
  </p:cSld>
  <p:clrMapOvr>
    <a:masterClrMapping/>
  </p:clrMapOvr>
</p:sld>
</file>

<file path=ppt/theme/theme1.xml><?xml version="1.0" encoding="utf-8"?>
<a:theme xmlns:a="http://schemas.openxmlformats.org/drawingml/2006/main" name="Slice">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0</TotalTime>
  <Words>1986</Words>
  <Application>Microsoft Office PowerPoint</Application>
  <PresentationFormat>On-screen Show (4:3)</PresentationFormat>
  <Paragraphs>186</Paragraphs>
  <Slides>29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29</vt:i4>
      </vt:variant>
    </vt:vector>
  </HeadingPairs>
  <TitlesOfParts>
    <vt:vector size="32" baseType="lpstr">
      <vt:lpstr>Wingdings 3</vt:lpstr>
      <vt:lpstr>Century Gothic</vt:lpstr>
      <vt:lpstr>Slice</vt:lpstr>
      <vt:lpstr>Remote sensing and imaging</vt:lpstr>
      <vt:lpstr>Teaching Sessions</vt:lpstr>
      <vt:lpstr>aims</vt:lpstr>
      <vt:lpstr>Learning outcomes</vt:lpstr>
      <vt:lpstr>assessment</vt:lpstr>
      <vt:lpstr>Indicative content</vt:lpstr>
      <vt:lpstr>Organisation</vt:lpstr>
      <vt:lpstr>Summary</vt:lpstr>
      <vt:lpstr>Introduction</vt:lpstr>
      <vt:lpstr>Visual Interpretation of images</vt:lpstr>
      <vt:lpstr>Definition</vt:lpstr>
      <vt:lpstr>Brief history</vt:lpstr>
      <vt:lpstr>Brief history</vt:lpstr>
      <vt:lpstr>Exercise</vt:lpstr>
      <vt:lpstr>Remote sensing process</vt:lpstr>
      <vt:lpstr>Remote sensing process</vt:lpstr>
      <vt:lpstr>Remote sensing process</vt:lpstr>
      <vt:lpstr>Remote Sensing Process</vt:lpstr>
      <vt:lpstr>Remote Sensing Process</vt:lpstr>
      <vt:lpstr>Remote Sensing Process</vt:lpstr>
      <vt:lpstr>Remote Sensing Process</vt:lpstr>
      <vt:lpstr>Exercise</vt:lpstr>
      <vt:lpstr>PowerPoint Presentation</vt:lpstr>
      <vt:lpstr>Key Concepts</vt:lpstr>
      <vt:lpstr>Key Concepts</vt:lpstr>
      <vt:lpstr>Key Concepts</vt:lpstr>
      <vt:lpstr>Key Concepts</vt:lpstr>
      <vt:lpstr>Exercise</vt:lpstr>
      <vt:lpstr>Coming soon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Analysis  and Visualisaton</dc:title>
  <dc:creator>Whitehead, Nicola</dc:creator>
  <cp:lastModifiedBy>Nik Whitehead</cp:lastModifiedBy>
  <cp:revision>80</cp:revision>
  <dcterms:created xsi:type="dcterms:W3CDTF">2017-06-08T10:43:23Z</dcterms:created>
  <dcterms:modified xsi:type="dcterms:W3CDTF">2023-09-25T07:53:39Z</dcterms:modified>
</cp:coreProperties>
</file>