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658" r:id="rId5"/>
    <p:sldId id="649" r:id="rId6"/>
    <p:sldId id="266" r:id="rId7"/>
    <p:sldId id="651" r:id="rId8"/>
    <p:sldId id="665" r:id="rId9"/>
    <p:sldId id="650" r:id="rId10"/>
    <p:sldId id="652" r:id="rId11"/>
    <p:sldId id="653" r:id="rId12"/>
    <p:sldId id="654" r:id="rId13"/>
    <p:sldId id="657" r:id="rId14"/>
    <p:sldId id="655" r:id="rId15"/>
    <p:sldId id="659" r:id="rId16"/>
    <p:sldId id="660" r:id="rId17"/>
    <p:sldId id="663" r:id="rId18"/>
    <p:sldId id="662" r:id="rId19"/>
    <p:sldId id="661" r:id="rId20"/>
    <p:sldId id="667" r:id="rId21"/>
    <p:sldId id="656" r:id="rId22"/>
    <p:sldId id="664" r:id="rId23"/>
    <p:sldId id="668" r:id="rId24"/>
    <p:sldId id="666" r:id="rId25"/>
  </p:sldIdLst>
  <p:sldSz cx="9144000" cy="6858000" type="screen4x3"/>
  <p:notesSz cx="6886575" cy="100171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55" userDrawn="1">
          <p15:clr>
            <a:srgbClr val="A4A3A4"/>
          </p15:clr>
        </p15:guide>
        <p15:guide id="2" pos="2169"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941" autoAdjust="0"/>
    <p:restoredTop sz="94660"/>
  </p:normalViewPr>
  <p:slideViewPr>
    <p:cSldViewPr snapToGrid="0">
      <p:cViewPr varScale="1">
        <p:scale>
          <a:sx n="68" d="100"/>
          <a:sy n="68" d="100"/>
        </p:scale>
        <p:origin x="1758" y="60"/>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155"/>
        <p:guide pos="2169"/>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183" cy="500856"/>
          </a:xfrm>
          <a:prstGeom prst="rect">
            <a:avLst/>
          </a:prstGeom>
        </p:spPr>
        <p:txBody>
          <a:bodyPr vert="horz" lIns="96588" tIns="48294" rIns="96588" bIns="48294" rtlCol="0"/>
          <a:lstStyle>
            <a:lvl1pPr algn="l">
              <a:defRPr sz="1300"/>
            </a:lvl1pPr>
          </a:lstStyle>
          <a:p>
            <a:endParaRPr lang="en-GB"/>
          </a:p>
        </p:txBody>
      </p:sp>
      <p:sp>
        <p:nvSpPr>
          <p:cNvPr id="3" name="Date Placeholder 2"/>
          <p:cNvSpPr>
            <a:spLocks noGrp="1"/>
          </p:cNvSpPr>
          <p:nvPr>
            <p:ph type="dt" sz="quarter" idx="1"/>
          </p:nvPr>
        </p:nvSpPr>
        <p:spPr>
          <a:xfrm>
            <a:off x="3900799" y="0"/>
            <a:ext cx="2984183" cy="500856"/>
          </a:xfrm>
          <a:prstGeom prst="rect">
            <a:avLst/>
          </a:prstGeom>
        </p:spPr>
        <p:txBody>
          <a:bodyPr vert="horz" lIns="96588" tIns="48294" rIns="96588" bIns="48294" rtlCol="0"/>
          <a:lstStyle>
            <a:lvl1pPr algn="r">
              <a:defRPr sz="1300"/>
            </a:lvl1pPr>
          </a:lstStyle>
          <a:p>
            <a:fld id="{96D292DE-8B7A-4254-AA83-74C1F4DD4AF0}" type="datetimeFigureOut">
              <a:rPr lang="en-GB" smtClean="0"/>
              <a:t>30/04/2021</a:t>
            </a:fld>
            <a:endParaRPr lang="en-GB"/>
          </a:p>
        </p:txBody>
      </p:sp>
      <p:sp>
        <p:nvSpPr>
          <p:cNvPr id="4" name="Footer Placeholder 3"/>
          <p:cNvSpPr>
            <a:spLocks noGrp="1"/>
          </p:cNvSpPr>
          <p:nvPr>
            <p:ph type="ftr" sz="quarter" idx="2"/>
          </p:nvPr>
        </p:nvSpPr>
        <p:spPr>
          <a:xfrm>
            <a:off x="0" y="9514530"/>
            <a:ext cx="2984183" cy="500856"/>
          </a:xfrm>
          <a:prstGeom prst="rect">
            <a:avLst/>
          </a:prstGeom>
        </p:spPr>
        <p:txBody>
          <a:bodyPr vert="horz" lIns="96588" tIns="48294" rIns="96588" bIns="48294" rtlCol="0" anchor="b"/>
          <a:lstStyle>
            <a:lvl1pPr algn="l">
              <a:defRPr sz="1300"/>
            </a:lvl1pPr>
          </a:lstStyle>
          <a:p>
            <a:endParaRPr lang="en-GB"/>
          </a:p>
        </p:txBody>
      </p:sp>
      <p:sp>
        <p:nvSpPr>
          <p:cNvPr id="5" name="Slide Number Placeholder 4"/>
          <p:cNvSpPr>
            <a:spLocks noGrp="1"/>
          </p:cNvSpPr>
          <p:nvPr>
            <p:ph type="sldNum" sz="quarter" idx="3"/>
          </p:nvPr>
        </p:nvSpPr>
        <p:spPr>
          <a:xfrm>
            <a:off x="3900799" y="9514530"/>
            <a:ext cx="2984183" cy="500856"/>
          </a:xfrm>
          <a:prstGeom prst="rect">
            <a:avLst/>
          </a:prstGeom>
        </p:spPr>
        <p:txBody>
          <a:bodyPr vert="horz" lIns="96588" tIns="48294" rIns="96588" bIns="48294" rtlCol="0" anchor="b"/>
          <a:lstStyle>
            <a:lvl1pPr algn="r">
              <a:defRPr sz="13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183" cy="502596"/>
          </a:xfrm>
          <a:prstGeom prst="rect">
            <a:avLst/>
          </a:prstGeom>
        </p:spPr>
        <p:txBody>
          <a:bodyPr vert="horz" lIns="96588" tIns="48294" rIns="96588" bIns="48294" rtlCol="0"/>
          <a:lstStyle>
            <a:lvl1pPr algn="l">
              <a:defRPr sz="1300"/>
            </a:lvl1pPr>
          </a:lstStyle>
          <a:p>
            <a:endParaRPr lang="en-GB"/>
          </a:p>
        </p:txBody>
      </p:sp>
      <p:sp>
        <p:nvSpPr>
          <p:cNvPr id="3" name="Date Placeholder 2"/>
          <p:cNvSpPr>
            <a:spLocks noGrp="1"/>
          </p:cNvSpPr>
          <p:nvPr>
            <p:ph type="dt" idx="1"/>
          </p:nvPr>
        </p:nvSpPr>
        <p:spPr>
          <a:xfrm>
            <a:off x="3900799" y="0"/>
            <a:ext cx="2984183" cy="502596"/>
          </a:xfrm>
          <a:prstGeom prst="rect">
            <a:avLst/>
          </a:prstGeom>
        </p:spPr>
        <p:txBody>
          <a:bodyPr vert="horz" lIns="96588" tIns="48294" rIns="96588" bIns="48294" rtlCol="0"/>
          <a:lstStyle>
            <a:lvl1pPr algn="r">
              <a:defRPr sz="1300"/>
            </a:lvl1pPr>
          </a:lstStyle>
          <a:p>
            <a:fld id="{7F0496F2-B358-478D-A673-2A9C4758AF2F}" type="datetimeFigureOut">
              <a:rPr lang="en-GB" smtClean="0"/>
              <a:t>30/04/2021</a:t>
            </a:fld>
            <a:endParaRPr lang="en-GB"/>
          </a:p>
        </p:txBody>
      </p:sp>
      <p:sp>
        <p:nvSpPr>
          <p:cNvPr id="4" name="Slide Image Placeholder 3"/>
          <p:cNvSpPr>
            <a:spLocks noGrp="1" noRot="1" noChangeAspect="1"/>
          </p:cNvSpPr>
          <p:nvPr>
            <p:ph type="sldImg" idx="2"/>
          </p:nvPr>
        </p:nvSpPr>
        <p:spPr>
          <a:xfrm>
            <a:off x="1190625" y="1252538"/>
            <a:ext cx="4505325" cy="3379787"/>
          </a:xfrm>
          <a:prstGeom prst="rect">
            <a:avLst/>
          </a:prstGeom>
          <a:noFill/>
          <a:ln w="12700">
            <a:solidFill>
              <a:prstClr val="black"/>
            </a:solidFill>
          </a:ln>
        </p:spPr>
        <p:txBody>
          <a:bodyPr vert="horz" lIns="96588" tIns="48294" rIns="96588" bIns="48294" rtlCol="0" anchor="ctr"/>
          <a:lstStyle/>
          <a:p>
            <a:endParaRPr lang="en-GB"/>
          </a:p>
        </p:txBody>
      </p:sp>
      <p:sp>
        <p:nvSpPr>
          <p:cNvPr id="5" name="Notes Placeholder 4"/>
          <p:cNvSpPr>
            <a:spLocks noGrp="1"/>
          </p:cNvSpPr>
          <p:nvPr>
            <p:ph type="body" sz="quarter" idx="3"/>
          </p:nvPr>
        </p:nvSpPr>
        <p:spPr>
          <a:xfrm>
            <a:off x="688658" y="4820741"/>
            <a:ext cx="5509260" cy="3944243"/>
          </a:xfrm>
          <a:prstGeom prst="rect">
            <a:avLst/>
          </a:prstGeom>
        </p:spPr>
        <p:txBody>
          <a:bodyPr vert="horz" lIns="96588" tIns="48294" rIns="96588" bIns="4829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514531"/>
            <a:ext cx="2984183" cy="502595"/>
          </a:xfrm>
          <a:prstGeom prst="rect">
            <a:avLst/>
          </a:prstGeom>
        </p:spPr>
        <p:txBody>
          <a:bodyPr vert="horz" lIns="96588" tIns="48294" rIns="96588" bIns="48294" rtlCol="0" anchor="b"/>
          <a:lstStyle>
            <a:lvl1pPr algn="l">
              <a:defRPr sz="1300"/>
            </a:lvl1pPr>
          </a:lstStyle>
          <a:p>
            <a:endParaRPr lang="en-GB"/>
          </a:p>
        </p:txBody>
      </p:sp>
      <p:sp>
        <p:nvSpPr>
          <p:cNvPr id="7" name="Slide Number Placeholder 6"/>
          <p:cNvSpPr>
            <a:spLocks noGrp="1"/>
          </p:cNvSpPr>
          <p:nvPr>
            <p:ph type="sldNum" sz="quarter" idx="5"/>
          </p:nvPr>
        </p:nvSpPr>
        <p:spPr>
          <a:xfrm>
            <a:off x="3900799" y="9514531"/>
            <a:ext cx="2984183" cy="502595"/>
          </a:xfrm>
          <a:prstGeom prst="rect">
            <a:avLst/>
          </a:prstGeom>
        </p:spPr>
        <p:txBody>
          <a:bodyPr vert="horz" lIns="96588" tIns="48294" rIns="96588" bIns="48294" rtlCol="0" anchor="b"/>
          <a:lstStyle>
            <a:lvl1pPr algn="r">
              <a:defRPr sz="1300"/>
            </a:lvl1pPr>
          </a:lstStyle>
          <a:p>
            <a:fld id="{D321F235-9506-4F85-9A60-EDDD05A43D6A}" type="slidenum">
              <a:rPr lang="en-GB" smtClean="0"/>
              <a:t>‹#›</a:t>
            </a:fld>
            <a:endParaRPr lang="en-GB"/>
          </a:p>
        </p:txBody>
      </p:sp>
    </p:spTree>
    <p:extLst>
      <p:ext uri="{BB962C8B-B14F-4D97-AF65-F5344CB8AC3E}">
        <p14:creationId xmlns:p14="http://schemas.microsoft.com/office/powerpoint/2010/main" val="36415780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30/04/2021</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30/04/2021</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30/04/2021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30/04/2021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30/04/2021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30/04/2021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30/04/2021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30/04/2021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30/04/2021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30/04/2021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30/04/2021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30/04/2021</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uwtsd.ac.uk/careers" TargetMode="External"/><Relationship Id="rId2" Type="http://schemas.openxmlformats.org/officeDocument/2006/relationships/hyperlink" Target="https://www.linkedin.com/in/janebellis1/"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uwtsd.ac.uk/careers/"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luminate.prospects.ac.uk/uk-graduate-labour-market-update-20-april"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joinhandshake.co.uk/netpotism" TargetMode="External"/><Relationship Id="rId2" Type="http://schemas.openxmlformats.org/officeDocument/2006/relationships/hyperlink" Target="https://www.resolutionfoundation.org/publications/uneven-step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career-advice.jobs.ac.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theguardian.com/education/2020/sep/10/humanities-graduates-are-just-as-employable-do-the-sciences-really-lead-to-more-job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luminate.prospects.ac.uk/what-do-humanities-graduates-do#:~:text=What%20do%20humanities%20graduates%20do%3F%201%20Destinations.%20The,Conclusion.%20...%206%20Also%20in%20this%20series.%20"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www.leonardcheshire.org/what-we-do/working/employment-support-and-internships/internships-students-and-graduates#:~:text=What%20is%20Change%20100%3F%20100%25%20of%20Change%20100,their%20Change%20100%20experience%20has%20strengthened%20their%20CV." TargetMode="External"/><Relationship Id="rId3" Type="http://schemas.openxmlformats.org/officeDocument/2006/relationships/hyperlink" Target="https://www.museumsassociation.org/careers/find-a-job/" TargetMode="External"/><Relationship Id="rId7" Type="http://schemas.openxmlformats.org/officeDocument/2006/relationships/hyperlink" Target="https://prospects.ac.uk/" TargetMode="External"/><Relationship Id="rId2" Type="http://schemas.openxmlformats.org/officeDocument/2006/relationships/hyperlink" Target="https://www.kent.ac.uk/ces/student/workin/heritage.html" TargetMode="External"/><Relationship Id="rId1" Type="http://schemas.openxmlformats.org/officeDocument/2006/relationships/slideLayout" Target="../slideLayouts/slideLayout2.xml"/><Relationship Id="rId6" Type="http://schemas.openxmlformats.org/officeDocument/2006/relationships/hyperlink" Target="https://targetjobs.co.uk/" TargetMode="External"/><Relationship Id="rId5" Type="http://schemas.openxmlformats.org/officeDocument/2006/relationships/hyperlink" Target="https://getintoteaching.education.gov.uk/" TargetMode="External"/><Relationship Id="rId4" Type="http://schemas.openxmlformats.org/officeDocument/2006/relationships/hyperlink" Target="https://www2.le.ac.uk/departments/museumstudies/JobsDes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C84BC-D817-41B0-AC40-FF1C0D28E3C3}"/>
              </a:ext>
            </a:extLst>
          </p:cNvPr>
          <p:cNvSpPr>
            <a:spLocks noGrp="1"/>
          </p:cNvSpPr>
          <p:nvPr>
            <p:ph type="title"/>
          </p:nvPr>
        </p:nvSpPr>
        <p:spPr/>
        <p:txBody>
          <a:bodyPr>
            <a:normAutofit fontScale="90000"/>
          </a:bodyPr>
          <a:lstStyle/>
          <a:p>
            <a:br>
              <a:rPr lang="en-GB" dirty="0"/>
            </a:br>
            <a:br>
              <a:rPr lang="en-GB" dirty="0"/>
            </a:br>
            <a:endParaRPr lang="en-GB" dirty="0"/>
          </a:p>
        </p:txBody>
      </p:sp>
      <p:sp>
        <p:nvSpPr>
          <p:cNvPr id="3" name="Content Placeholder 2">
            <a:extLst>
              <a:ext uri="{FF2B5EF4-FFF2-40B4-BE49-F238E27FC236}">
                <a16:creationId xmlns:a16="http://schemas.microsoft.com/office/drawing/2014/main" id="{FFEE0D24-DD5D-42B4-ACDF-EFE22A9600BD}"/>
              </a:ext>
            </a:extLst>
          </p:cNvPr>
          <p:cNvSpPr>
            <a:spLocks noGrp="1"/>
          </p:cNvSpPr>
          <p:nvPr>
            <p:ph idx="1"/>
          </p:nvPr>
        </p:nvSpPr>
        <p:spPr/>
        <p:txBody>
          <a:bodyPr>
            <a:normAutofit/>
          </a:bodyPr>
          <a:lstStyle/>
          <a:p>
            <a:pPr algn="ctr"/>
            <a:endParaRPr lang="en-GB" sz="4000" b="1" dirty="0"/>
          </a:p>
          <a:p>
            <a:pPr marL="0" indent="0" algn="ctr">
              <a:buNone/>
            </a:pPr>
            <a:r>
              <a:rPr lang="en-GB" sz="4000" b="1" dirty="0"/>
              <a:t>Postgraduate Study and Career Development</a:t>
            </a:r>
          </a:p>
          <a:p>
            <a:pPr marL="0" indent="0" algn="ctr">
              <a:buNone/>
            </a:pPr>
            <a:r>
              <a:rPr lang="en-GB" sz="4000" b="1" dirty="0"/>
              <a:t>PGT Humanities session, April 2021</a:t>
            </a:r>
          </a:p>
        </p:txBody>
      </p:sp>
    </p:spTree>
    <p:extLst>
      <p:ext uri="{BB962C8B-B14F-4D97-AF65-F5344CB8AC3E}">
        <p14:creationId xmlns:p14="http://schemas.microsoft.com/office/powerpoint/2010/main" val="406776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284EB-681F-4E81-9B5D-D7300E865F76}"/>
              </a:ext>
            </a:extLst>
          </p:cNvPr>
          <p:cNvSpPr>
            <a:spLocks noGrp="1"/>
          </p:cNvSpPr>
          <p:nvPr>
            <p:ph type="title"/>
          </p:nvPr>
        </p:nvSpPr>
        <p:spPr/>
        <p:txBody>
          <a:bodyPr>
            <a:normAutofit/>
          </a:bodyPr>
          <a:lstStyle/>
          <a:p>
            <a:r>
              <a:rPr lang="en-GB" dirty="0"/>
              <a:t>Introduction</a:t>
            </a:r>
          </a:p>
        </p:txBody>
      </p:sp>
      <p:sp>
        <p:nvSpPr>
          <p:cNvPr id="3" name="Content Placeholder 2">
            <a:extLst>
              <a:ext uri="{FF2B5EF4-FFF2-40B4-BE49-F238E27FC236}">
                <a16:creationId xmlns:a16="http://schemas.microsoft.com/office/drawing/2014/main" id="{64E96A04-99B7-433B-878E-1BA26C41F742}"/>
              </a:ext>
            </a:extLst>
          </p:cNvPr>
          <p:cNvSpPr>
            <a:spLocks noGrp="1"/>
          </p:cNvSpPr>
          <p:nvPr>
            <p:ph idx="1"/>
          </p:nvPr>
        </p:nvSpPr>
        <p:spPr/>
        <p:txBody>
          <a:bodyPr vert="horz" lIns="91440" tIns="45720" rIns="91440" bIns="45720" rtlCol="0" anchor="t">
            <a:normAutofit/>
          </a:bodyPr>
          <a:lstStyle/>
          <a:p>
            <a:endParaRPr lang="en-GB" sz="2400" dirty="0"/>
          </a:p>
          <a:p>
            <a:r>
              <a:rPr lang="en-GB" sz="2400" dirty="0"/>
              <a:t>Jane Bellis, </a:t>
            </a:r>
            <a:r>
              <a:rPr lang="en-GB" sz="2400" dirty="0">
                <a:hlinkClick r:id="rId2"/>
              </a:rPr>
              <a:t> Jane Bellis | LinkedIn</a:t>
            </a:r>
            <a:endParaRPr lang="en-GB" sz="2400" dirty="0"/>
          </a:p>
          <a:p>
            <a:pPr marL="0" indent="0">
              <a:buNone/>
            </a:pPr>
            <a:endParaRPr lang="en-GB" sz="2400" dirty="0"/>
          </a:p>
          <a:p>
            <a:r>
              <a:rPr lang="en-GB" sz="2400" dirty="0"/>
              <a:t>Started 2010 at Lampeter, took over management of service in 2015</a:t>
            </a:r>
          </a:p>
          <a:p>
            <a:pPr marL="0" indent="0">
              <a:buNone/>
            </a:pPr>
            <a:endParaRPr lang="en-GB" sz="2400" dirty="0"/>
          </a:p>
          <a:p>
            <a:r>
              <a:rPr lang="en-GB" sz="2400" dirty="0"/>
              <a:t>Careers Service at UWTSD: </a:t>
            </a:r>
            <a:r>
              <a:rPr lang="en-GB" sz="2400" dirty="0">
                <a:hlinkClick r:id="rId3"/>
              </a:rPr>
              <a:t>www.uwtsd.ac.uk/careers</a:t>
            </a:r>
            <a:r>
              <a:rPr lang="en-GB" sz="2400" dirty="0"/>
              <a:t> </a:t>
            </a:r>
          </a:p>
          <a:p>
            <a:endParaRPr lang="en-GB" sz="2400" dirty="0"/>
          </a:p>
          <a:p>
            <a:endParaRPr lang="en-GB" sz="2400" dirty="0"/>
          </a:p>
        </p:txBody>
      </p:sp>
    </p:spTree>
    <p:extLst>
      <p:ext uri="{BB962C8B-B14F-4D97-AF65-F5344CB8AC3E}">
        <p14:creationId xmlns:p14="http://schemas.microsoft.com/office/powerpoint/2010/main" val="1842185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BBA689-2228-4078-A54C-E3ADA3BAAA93}"/>
              </a:ext>
            </a:extLst>
          </p:cNvPr>
          <p:cNvSpPr>
            <a:spLocks noGrp="1"/>
          </p:cNvSpPr>
          <p:nvPr>
            <p:ph type="title"/>
          </p:nvPr>
        </p:nvSpPr>
        <p:spPr/>
        <p:txBody>
          <a:bodyPr/>
          <a:lstStyle/>
          <a:p>
            <a:r>
              <a:rPr lang="en-GB" dirty="0"/>
              <a:t>Housekeeping</a:t>
            </a:r>
          </a:p>
        </p:txBody>
      </p:sp>
      <p:sp>
        <p:nvSpPr>
          <p:cNvPr id="3" name="Content Placeholder 2">
            <a:extLst>
              <a:ext uri="{FF2B5EF4-FFF2-40B4-BE49-F238E27FC236}">
                <a16:creationId xmlns:a16="http://schemas.microsoft.com/office/drawing/2014/main" id="{CCD0A160-E0DB-465D-BB28-8B2A92765DDB}"/>
              </a:ext>
            </a:extLst>
          </p:cNvPr>
          <p:cNvSpPr>
            <a:spLocks noGrp="1"/>
          </p:cNvSpPr>
          <p:nvPr>
            <p:ph idx="1"/>
          </p:nvPr>
        </p:nvSpPr>
        <p:spPr/>
        <p:txBody>
          <a:bodyPr vert="horz" lIns="91440" tIns="45720" rIns="91440" bIns="45720" rtlCol="0" anchor="t">
            <a:normAutofit/>
          </a:bodyPr>
          <a:lstStyle/>
          <a:p>
            <a:r>
              <a:rPr lang="en-GB" sz="2800" dirty="0">
                <a:latin typeface="Arial"/>
                <a:cs typeface="Arial"/>
              </a:rPr>
              <a:t> Please mute yourself during presentation and switch on camera if you are comfortable with this</a:t>
            </a:r>
          </a:p>
          <a:p>
            <a:r>
              <a:rPr lang="en-GB" sz="2800" dirty="0">
                <a:latin typeface="Arial"/>
                <a:cs typeface="Arial"/>
              </a:rPr>
              <a:t>Session is planned for 2 – 3.30pm. </a:t>
            </a:r>
          </a:p>
          <a:p>
            <a:r>
              <a:rPr lang="en-GB" sz="2800" dirty="0">
                <a:latin typeface="Arial"/>
                <a:cs typeface="Arial"/>
              </a:rPr>
              <a:t>5 min comfort break 2.45</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Please post any questions in the chat and I can come back to them</a:t>
            </a:r>
          </a:p>
          <a:p>
            <a:r>
              <a:rPr lang="en-GB" sz="2800" dirty="0">
                <a:latin typeface="Arial" panose="020B0604020202020204" pitchFamily="34" charset="0"/>
                <a:cs typeface="Arial" panose="020B0604020202020204" pitchFamily="34" charset="0"/>
              </a:rPr>
              <a:t>Everyone’s contribution is welcome.</a:t>
            </a:r>
          </a:p>
          <a:p>
            <a:pPr marL="0" indent="0">
              <a:buNone/>
            </a:pPr>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3446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597E8E-D7DF-4795-9972-798AEA706333}"/>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D531EF78-64CD-4221-8ED6-E50C5056E536}"/>
              </a:ext>
            </a:extLst>
          </p:cNvPr>
          <p:cNvSpPr>
            <a:spLocks noGrp="1"/>
          </p:cNvSpPr>
          <p:nvPr>
            <p:ph idx="1"/>
          </p:nvPr>
        </p:nvSpPr>
        <p:spPr/>
        <p:txBody>
          <a:bodyPr vert="horz" lIns="91440" tIns="45720" rIns="91440" bIns="45720" rtlCol="0" anchor="t">
            <a:normAutofit/>
          </a:bodyPr>
          <a:lstStyle/>
          <a:p>
            <a:r>
              <a:rPr lang="en-GB" dirty="0"/>
              <a:t>To introduce the Careers Service and </a:t>
            </a:r>
            <a:r>
              <a:rPr lang="en-GB" dirty="0" err="1"/>
              <a:t>Abintegro</a:t>
            </a:r>
            <a:r>
              <a:rPr lang="en-GB" dirty="0"/>
              <a:t> system</a:t>
            </a:r>
          </a:p>
          <a:p>
            <a:r>
              <a:rPr lang="en-GB" dirty="0"/>
              <a:t>Context; Brief overview of labour market</a:t>
            </a:r>
          </a:p>
          <a:p>
            <a:r>
              <a:rPr lang="en-GB" dirty="0"/>
              <a:t>To explore motivations for completing PG study and reflect on what skills you are gaining from the course</a:t>
            </a:r>
          </a:p>
          <a:p>
            <a:r>
              <a:rPr lang="en-GB" dirty="0"/>
              <a:t>Next steps?</a:t>
            </a:r>
          </a:p>
        </p:txBody>
      </p:sp>
    </p:spTree>
    <p:extLst>
      <p:ext uri="{BB962C8B-B14F-4D97-AF65-F5344CB8AC3E}">
        <p14:creationId xmlns:p14="http://schemas.microsoft.com/office/powerpoint/2010/main" val="940923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0D526-2B37-43D7-BC79-272C28DBFA02}"/>
              </a:ext>
            </a:extLst>
          </p:cNvPr>
          <p:cNvSpPr>
            <a:spLocks noGrp="1"/>
          </p:cNvSpPr>
          <p:nvPr>
            <p:ph type="title"/>
          </p:nvPr>
        </p:nvSpPr>
        <p:spPr/>
        <p:txBody>
          <a:bodyPr/>
          <a:lstStyle/>
          <a:p>
            <a:r>
              <a:rPr lang="en-GB" dirty="0"/>
              <a:t>What is employability?</a:t>
            </a:r>
          </a:p>
        </p:txBody>
      </p:sp>
      <p:sp>
        <p:nvSpPr>
          <p:cNvPr id="3" name="Content Placeholder 2">
            <a:extLst>
              <a:ext uri="{FF2B5EF4-FFF2-40B4-BE49-F238E27FC236}">
                <a16:creationId xmlns:a16="http://schemas.microsoft.com/office/drawing/2014/main" id="{4997DA8D-E464-4676-8FCC-9D8EB7AE6226}"/>
              </a:ext>
            </a:extLst>
          </p:cNvPr>
          <p:cNvSpPr>
            <a:spLocks noGrp="1"/>
          </p:cNvSpPr>
          <p:nvPr>
            <p:ph idx="1"/>
          </p:nvPr>
        </p:nvSpPr>
        <p:spPr/>
        <p:txBody>
          <a:bodyPr>
            <a:normAutofit fontScale="85000" lnSpcReduction="10000"/>
          </a:bodyPr>
          <a:lstStyle/>
          <a:p>
            <a:endParaRPr lang="en-GB" dirty="0"/>
          </a:p>
          <a:p>
            <a:pPr marL="0" indent="0">
              <a:buNone/>
            </a:pPr>
            <a:r>
              <a:rPr lang="en-GB" dirty="0">
                <a:ea typeface="+mn-lt"/>
                <a:cs typeface="+mn-lt"/>
              </a:rPr>
              <a:t>•“… a set of achievements, skills, understandings and personal attributes that make graduates more likely to gain employment and be successful in their chosen occupations..”</a:t>
            </a:r>
          </a:p>
          <a:p>
            <a:endParaRPr lang="en-GB" dirty="0">
              <a:ea typeface="+mn-lt"/>
              <a:cs typeface="+mn-lt"/>
            </a:endParaRPr>
          </a:p>
          <a:p>
            <a:r>
              <a:rPr lang="en-GB" dirty="0">
                <a:ea typeface="+mn-lt"/>
                <a:cs typeface="+mn-lt"/>
              </a:rPr>
              <a:t>  - P.3 Moon, J. 2004 “Reflection and Employability”   Learning and Employability Series LTSN York</a:t>
            </a:r>
            <a:endParaRPr lang="en-GB" dirty="0"/>
          </a:p>
          <a:p>
            <a:endParaRPr lang="en-GB" dirty="0"/>
          </a:p>
        </p:txBody>
      </p:sp>
    </p:spTree>
    <p:extLst>
      <p:ext uri="{BB962C8B-B14F-4D97-AF65-F5344CB8AC3E}">
        <p14:creationId xmlns:p14="http://schemas.microsoft.com/office/powerpoint/2010/main" val="25683836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3628F-87D1-41BB-A7B9-3DFF152ADCD4}"/>
              </a:ext>
            </a:extLst>
          </p:cNvPr>
          <p:cNvSpPr>
            <a:spLocks noGrp="1"/>
          </p:cNvSpPr>
          <p:nvPr>
            <p:ph type="title"/>
          </p:nvPr>
        </p:nvSpPr>
        <p:spPr/>
        <p:txBody>
          <a:bodyPr/>
          <a:lstStyle/>
          <a:p>
            <a:r>
              <a:rPr lang="en-GB" dirty="0"/>
              <a:t>Introducing the careers platform</a:t>
            </a:r>
          </a:p>
        </p:txBody>
      </p:sp>
      <p:sp>
        <p:nvSpPr>
          <p:cNvPr id="3" name="Content Placeholder 2">
            <a:extLst>
              <a:ext uri="{FF2B5EF4-FFF2-40B4-BE49-F238E27FC236}">
                <a16:creationId xmlns:a16="http://schemas.microsoft.com/office/drawing/2014/main" id="{FA9F9C91-3E3F-4C73-86FF-4F02BEABDD8A}"/>
              </a:ext>
            </a:extLst>
          </p:cNvPr>
          <p:cNvSpPr>
            <a:spLocks noGrp="1"/>
          </p:cNvSpPr>
          <p:nvPr>
            <p:ph idx="1"/>
          </p:nvPr>
        </p:nvSpPr>
        <p:spPr/>
        <p:txBody>
          <a:bodyPr vert="horz" lIns="91440" tIns="45720" rIns="91440" bIns="45720" rtlCol="0" anchor="t">
            <a:normAutofit/>
          </a:bodyPr>
          <a:lstStyle/>
          <a:p>
            <a:r>
              <a:rPr lang="en-GB" dirty="0">
                <a:hlinkClick r:id="rId2"/>
              </a:rPr>
              <a:t>Careers Service | University of Wales Trinity Saint David (uwtsd.ac.uk)</a:t>
            </a:r>
            <a:endParaRPr lang="en-GB" dirty="0"/>
          </a:p>
          <a:p>
            <a:endParaRPr lang="en-GB" dirty="0"/>
          </a:p>
          <a:p>
            <a:r>
              <a:rPr lang="en-GB" dirty="0"/>
              <a:t>Use your university details</a:t>
            </a:r>
          </a:p>
        </p:txBody>
      </p:sp>
    </p:spTree>
    <p:extLst>
      <p:ext uri="{BB962C8B-B14F-4D97-AF65-F5344CB8AC3E}">
        <p14:creationId xmlns:p14="http://schemas.microsoft.com/office/powerpoint/2010/main" val="39745352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D4A5E-B11F-4FB8-99D7-D26C7F2DF739}"/>
              </a:ext>
            </a:extLst>
          </p:cNvPr>
          <p:cNvSpPr>
            <a:spLocks noGrp="1"/>
          </p:cNvSpPr>
          <p:nvPr>
            <p:ph type="title"/>
          </p:nvPr>
        </p:nvSpPr>
        <p:spPr/>
        <p:txBody>
          <a:bodyPr>
            <a:normAutofit/>
          </a:bodyPr>
          <a:lstStyle/>
          <a:p>
            <a:r>
              <a:rPr lang="en-GB" dirty="0"/>
              <a:t>What do graduates do</a:t>
            </a:r>
          </a:p>
        </p:txBody>
      </p:sp>
      <p:sp>
        <p:nvSpPr>
          <p:cNvPr id="3" name="Content Placeholder 2">
            <a:extLst>
              <a:ext uri="{FF2B5EF4-FFF2-40B4-BE49-F238E27FC236}">
                <a16:creationId xmlns:a16="http://schemas.microsoft.com/office/drawing/2014/main" id="{0376A47E-2D23-4899-9E1B-1C324F789F88}"/>
              </a:ext>
            </a:extLst>
          </p:cNvPr>
          <p:cNvSpPr>
            <a:spLocks noGrp="1"/>
          </p:cNvSpPr>
          <p:nvPr>
            <p:ph idx="1"/>
          </p:nvPr>
        </p:nvSpPr>
        <p:spPr/>
        <p:txBody>
          <a:bodyPr>
            <a:normAutofit/>
          </a:bodyPr>
          <a:lstStyle/>
          <a:p>
            <a:r>
              <a:rPr lang="en-GB" sz="2800" dirty="0"/>
              <a:t>National Graduate Outcomes survey – 15 months after graduation</a:t>
            </a:r>
          </a:p>
          <a:p>
            <a:r>
              <a:rPr lang="en-GB" sz="2800" dirty="0"/>
              <a:t>PGT Humanities data: in occupation groups 19.4% Education Professionals, Arts, Design and Media professionals at 14.0%</a:t>
            </a:r>
          </a:p>
          <a:p>
            <a:r>
              <a:rPr lang="en-GB" sz="2800" dirty="0"/>
              <a:t>Types of work: Authors, writers and translators 10.1% with Teaching and other educational professionals </a:t>
            </a:r>
            <a:r>
              <a:rPr lang="en-GB" sz="2800" dirty="0" err="1"/>
              <a:t>n.e.c.</a:t>
            </a:r>
            <a:r>
              <a:rPr lang="en-GB" sz="2800" dirty="0"/>
              <a:t> second with 6.8%</a:t>
            </a:r>
          </a:p>
        </p:txBody>
      </p:sp>
    </p:spTree>
    <p:extLst>
      <p:ext uri="{BB962C8B-B14F-4D97-AF65-F5344CB8AC3E}">
        <p14:creationId xmlns:p14="http://schemas.microsoft.com/office/powerpoint/2010/main" val="2985104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A76DE-17D0-48DD-A3C4-4A6C11084A6C}"/>
              </a:ext>
            </a:extLst>
          </p:cNvPr>
          <p:cNvSpPr>
            <a:spLocks noGrp="1"/>
          </p:cNvSpPr>
          <p:nvPr>
            <p:ph type="title"/>
          </p:nvPr>
        </p:nvSpPr>
        <p:spPr/>
        <p:txBody>
          <a:bodyPr>
            <a:normAutofit/>
          </a:bodyPr>
          <a:lstStyle/>
          <a:p>
            <a:r>
              <a:rPr lang="en-GB" dirty="0"/>
              <a:t>Covid-19 Labour Market info</a:t>
            </a:r>
          </a:p>
        </p:txBody>
      </p:sp>
      <p:sp>
        <p:nvSpPr>
          <p:cNvPr id="3" name="Content Placeholder 2">
            <a:extLst>
              <a:ext uri="{FF2B5EF4-FFF2-40B4-BE49-F238E27FC236}">
                <a16:creationId xmlns:a16="http://schemas.microsoft.com/office/drawing/2014/main" id="{B8E677AC-316B-4132-A62E-97319FD3750A}"/>
              </a:ext>
            </a:extLst>
          </p:cNvPr>
          <p:cNvSpPr>
            <a:spLocks noGrp="1"/>
          </p:cNvSpPr>
          <p:nvPr>
            <p:ph idx="1"/>
          </p:nvPr>
        </p:nvSpPr>
        <p:spPr/>
        <p:txBody>
          <a:bodyPr>
            <a:normAutofit fontScale="92500" lnSpcReduction="20000"/>
          </a:bodyPr>
          <a:lstStyle/>
          <a:p>
            <a:r>
              <a:rPr lang="en-GB" dirty="0"/>
              <a:t>17% of businesses' workforce were on furlough leave at the end of March 2021 equating to approximately 5.7 million people.</a:t>
            </a:r>
          </a:p>
          <a:p>
            <a:r>
              <a:rPr lang="en-GB" dirty="0"/>
              <a:t>28% of the workforce worked exclusively from home.</a:t>
            </a:r>
          </a:p>
          <a:p>
            <a:r>
              <a:rPr lang="en-GB" dirty="0"/>
              <a:t>On 9 April 2021, total online job adverts reached 100% of their February 2020 average level, with law and catering seeing particular rises.</a:t>
            </a:r>
          </a:p>
          <a:p>
            <a:r>
              <a:rPr lang="en-GB" sz="1200" dirty="0">
                <a:hlinkClick r:id="rId2"/>
              </a:rPr>
              <a:t>UK graduate labour market update: 20 April | Luminate (prospects.ac.uk)</a:t>
            </a:r>
            <a:endParaRPr lang="en-GB" sz="1200" dirty="0"/>
          </a:p>
        </p:txBody>
      </p:sp>
    </p:spTree>
    <p:extLst>
      <p:ext uri="{BB962C8B-B14F-4D97-AF65-F5344CB8AC3E}">
        <p14:creationId xmlns:p14="http://schemas.microsoft.com/office/powerpoint/2010/main" val="1949290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36492-332F-4AD9-8B3F-336CB70BB1D7}"/>
              </a:ext>
            </a:extLst>
          </p:cNvPr>
          <p:cNvSpPr>
            <a:spLocks noGrp="1"/>
          </p:cNvSpPr>
          <p:nvPr>
            <p:ph type="title"/>
          </p:nvPr>
        </p:nvSpPr>
        <p:spPr/>
        <p:txBody>
          <a:bodyPr/>
          <a:lstStyle/>
          <a:p>
            <a:r>
              <a:rPr lang="en-GB" dirty="0"/>
              <a:t>Trends</a:t>
            </a:r>
          </a:p>
        </p:txBody>
      </p:sp>
      <p:sp>
        <p:nvSpPr>
          <p:cNvPr id="3" name="Content Placeholder 2">
            <a:extLst>
              <a:ext uri="{FF2B5EF4-FFF2-40B4-BE49-F238E27FC236}">
                <a16:creationId xmlns:a16="http://schemas.microsoft.com/office/drawing/2014/main" id="{03F14CF1-72CE-4CDA-8CD2-ECB7094E60D8}"/>
              </a:ext>
            </a:extLst>
          </p:cNvPr>
          <p:cNvSpPr>
            <a:spLocks noGrp="1"/>
          </p:cNvSpPr>
          <p:nvPr>
            <p:ph idx="1"/>
          </p:nvPr>
        </p:nvSpPr>
        <p:spPr/>
        <p:txBody>
          <a:bodyPr>
            <a:normAutofit fontScale="70000" lnSpcReduction="20000"/>
          </a:bodyPr>
          <a:lstStyle/>
          <a:p>
            <a:r>
              <a:rPr lang="en-GB" dirty="0"/>
              <a:t>Pandemic negatively impacted recent education leavers struggling to find first jobs </a:t>
            </a:r>
            <a:r>
              <a:rPr lang="en-GB" dirty="0">
                <a:hlinkClick r:id="rId2"/>
              </a:rPr>
              <a:t>Uneven steps • Resolution Foundation</a:t>
            </a:r>
            <a:endParaRPr lang="en-GB" dirty="0"/>
          </a:p>
          <a:p>
            <a:endParaRPr lang="en-GB" dirty="0"/>
          </a:p>
          <a:p>
            <a:r>
              <a:rPr lang="en-GB" dirty="0"/>
              <a:t> 63% of employers said that they used online professional networks such as LinkedIn more due to restrictions around in-person recruitment, while over half said they used word of mouth recommendation more. </a:t>
            </a:r>
          </a:p>
          <a:p>
            <a:endParaRPr lang="en-GB" dirty="0"/>
          </a:p>
          <a:p>
            <a:r>
              <a:rPr lang="en-GB" dirty="0"/>
              <a:t>A fifth of HR decision makers said they prefer to hire graduate and student candidates they already know as they're less of a risk in the current environment. </a:t>
            </a:r>
            <a:r>
              <a:rPr lang="en-GB" dirty="0" err="1">
                <a:hlinkClick r:id="rId3"/>
              </a:rPr>
              <a:t>Netpotism</a:t>
            </a:r>
            <a:r>
              <a:rPr lang="en-GB" dirty="0">
                <a:hlinkClick r:id="rId3"/>
              </a:rPr>
              <a:t> (joinhandshake.co.uk)</a:t>
            </a:r>
            <a:endParaRPr lang="en-GB" dirty="0"/>
          </a:p>
        </p:txBody>
      </p:sp>
    </p:spTree>
    <p:extLst>
      <p:ext uri="{BB962C8B-B14F-4D97-AF65-F5344CB8AC3E}">
        <p14:creationId xmlns:p14="http://schemas.microsoft.com/office/powerpoint/2010/main" val="211590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80A96-EE13-4A29-BB39-E33389F87E8E}"/>
              </a:ext>
            </a:extLst>
          </p:cNvPr>
          <p:cNvSpPr>
            <a:spLocks noGrp="1"/>
          </p:cNvSpPr>
          <p:nvPr>
            <p:ph type="title"/>
          </p:nvPr>
        </p:nvSpPr>
        <p:spPr/>
        <p:txBody>
          <a:bodyPr/>
          <a:lstStyle/>
          <a:p>
            <a:r>
              <a:rPr lang="en-GB" dirty="0"/>
              <a:t>Routes after an MA</a:t>
            </a:r>
          </a:p>
        </p:txBody>
      </p:sp>
      <p:sp>
        <p:nvSpPr>
          <p:cNvPr id="3" name="Content Placeholder 2">
            <a:extLst>
              <a:ext uri="{FF2B5EF4-FFF2-40B4-BE49-F238E27FC236}">
                <a16:creationId xmlns:a16="http://schemas.microsoft.com/office/drawing/2014/main" id="{3F8F3B23-3234-4BCE-BA3C-D7C6245BD50C}"/>
              </a:ext>
            </a:extLst>
          </p:cNvPr>
          <p:cNvSpPr>
            <a:spLocks noGrp="1"/>
          </p:cNvSpPr>
          <p:nvPr>
            <p:ph idx="1"/>
          </p:nvPr>
        </p:nvSpPr>
        <p:spPr/>
        <p:txBody>
          <a:bodyPr/>
          <a:lstStyle/>
          <a:p>
            <a:r>
              <a:rPr lang="en-GB" dirty="0"/>
              <a:t>Academic Career</a:t>
            </a:r>
          </a:p>
          <a:p>
            <a:r>
              <a:rPr lang="en-GB" dirty="0"/>
              <a:t>Research career</a:t>
            </a:r>
          </a:p>
          <a:p>
            <a:r>
              <a:rPr lang="en-GB" dirty="0"/>
              <a:t>Professional career/ career change</a:t>
            </a:r>
          </a:p>
          <a:p>
            <a:pPr marL="0" indent="0">
              <a:buNone/>
            </a:pPr>
            <a:endParaRPr lang="en-GB" dirty="0"/>
          </a:p>
          <a:p>
            <a:r>
              <a:rPr lang="en-GB" dirty="0">
                <a:hlinkClick r:id="rId2"/>
              </a:rPr>
              <a:t>jobs.ac.uk Career Advice - career-advice.jobs.ac.uk</a:t>
            </a:r>
            <a:endParaRPr lang="en-GB" dirty="0"/>
          </a:p>
        </p:txBody>
      </p:sp>
    </p:spTree>
    <p:extLst>
      <p:ext uri="{BB962C8B-B14F-4D97-AF65-F5344CB8AC3E}">
        <p14:creationId xmlns:p14="http://schemas.microsoft.com/office/powerpoint/2010/main" val="10975000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DBECBC-A3A1-4911-BE9F-81CB7B99A627}"/>
              </a:ext>
            </a:extLst>
          </p:cNvPr>
          <p:cNvSpPr>
            <a:spLocks noGrp="1"/>
          </p:cNvSpPr>
          <p:nvPr>
            <p:ph type="title"/>
          </p:nvPr>
        </p:nvSpPr>
        <p:spPr/>
        <p:txBody>
          <a:bodyPr/>
          <a:lstStyle/>
          <a:p>
            <a:r>
              <a:rPr lang="en-GB" dirty="0"/>
              <a:t>Where does that leave me?</a:t>
            </a:r>
          </a:p>
        </p:txBody>
      </p:sp>
      <p:sp>
        <p:nvSpPr>
          <p:cNvPr id="3" name="Content Placeholder 2">
            <a:extLst>
              <a:ext uri="{FF2B5EF4-FFF2-40B4-BE49-F238E27FC236}">
                <a16:creationId xmlns:a16="http://schemas.microsoft.com/office/drawing/2014/main" id="{76438228-6325-438B-8ECB-8E7E1373C75A}"/>
              </a:ext>
            </a:extLst>
          </p:cNvPr>
          <p:cNvSpPr>
            <a:spLocks noGrp="1"/>
          </p:cNvSpPr>
          <p:nvPr>
            <p:ph idx="1"/>
          </p:nvPr>
        </p:nvSpPr>
        <p:spPr/>
        <p:txBody>
          <a:bodyPr>
            <a:normAutofit fontScale="92500" lnSpcReduction="20000"/>
          </a:bodyPr>
          <a:lstStyle/>
          <a:p>
            <a:r>
              <a:rPr lang="en-GB" dirty="0"/>
              <a:t>Motivations vary for PG study and you will be the expert in your own life</a:t>
            </a:r>
          </a:p>
          <a:p>
            <a:endParaRPr lang="en-GB" dirty="0"/>
          </a:p>
          <a:p>
            <a:r>
              <a:rPr lang="en-GB" dirty="0"/>
              <a:t>Career decision making cornerstones = self awareness and opportunity awareness</a:t>
            </a:r>
          </a:p>
          <a:p>
            <a:endParaRPr lang="en-GB" dirty="0"/>
          </a:p>
          <a:p>
            <a:r>
              <a:rPr lang="en-GB" dirty="0"/>
              <a:t>Use Career Pulse Tool/ Careers Assessments and book an appointment with your careers adviser </a:t>
            </a:r>
            <a:r>
              <a:rPr lang="en-GB" dirty="0">
                <a:sym typeface="Wingdings" panose="05000000000000000000" pitchFamily="2" charset="2"/>
              </a:rPr>
              <a:t></a:t>
            </a:r>
            <a:endParaRPr lang="en-GB" dirty="0"/>
          </a:p>
          <a:p>
            <a:endParaRPr lang="en-GB" dirty="0"/>
          </a:p>
        </p:txBody>
      </p:sp>
    </p:spTree>
    <p:extLst>
      <p:ext uri="{BB962C8B-B14F-4D97-AF65-F5344CB8AC3E}">
        <p14:creationId xmlns:p14="http://schemas.microsoft.com/office/powerpoint/2010/main" val="2815459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3EF9F-B1CB-4CB0-8487-A6BACC6808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242BDBF-4A1C-4DA6-B7F1-970EBD8D0FAD}"/>
              </a:ext>
            </a:extLst>
          </p:cNvPr>
          <p:cNvSpPr>
            <a:spLocks noGrp="1"/>
          </p:cNvSpPr>
          <p:nvPr>
            <p:ph idx="1"/>
          </p:nvPr>
        </p:nvSpPr>
        <p:spPr/>
        <p:txBody>
          <a:bodyPr/>
          <a:lstStyle/>
          <a:p>
            <a:pPr marL="0" indent="0" algn="ctr">
              <a:buNone/>
            </a:pPr>
            <a:r>
              <a:rPr lang="en-GB" dirty="0"/>
              <a:t>Refreshment break </a:t>
            </a:r>
          </a:p>
          <a:p>
            <a:pPr marL="0" indent="0" algn="ctr">
              <a:buNone/>
            </a:pPr>
            <a:endParaRPr lang="en-GB" dirty="0"/>
          </a:p>
          <a:p>
            <a:pPr marL="0" indent="0" algn="ctr">
              <a:buNone/>
            </a:pPr>
            <a:r>
              <a:rPr lang="en-GB" dirty="0"/>
              <a:t>5 mins</a:t>
            </a:r>
          </a:p>
        </p:txBody>
      </p:sp>
    </p:spTree>
    <p:extLst>
      <p:ext uri="{BB962C8B-B14F-4D97-AF65-F5344CB8AC3E}">
        <p14:creationId xmlns:p14="http://schemas.microsoft.com/office/powerpoint/2010/main" val="2640879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46839-229D-4999-9977-EF761D3C5ED8}"/>
              </a:ext>
            </a:extLst>
          </p:cNvPr>
          <p:cNvSpPr>
            <a:spLocks noGrp="1"/>
          </p:cNvSpPr>
          <p:nvPr>
            <p:ph type="title"/>
          </p:nvPr>
        </p:nvSpPr>
        <p:spPr/>
        <p:txBody>
          <a:bodyPr/>
          <a:lstStyle/>
          <a:p>
            <a:r>
              <a:rPr lang="en-GB" dirty="0"/>
              <a:t>Skills gained?</a:t>
            </a:r>
          </a:p>
        </p:txBody>
      </p:sp>
      <p:sp>
        <p:nvSpPr>
          <p:cNvPr id="3" name="Content Placeholder 2">
            <a:extLst>
              <a:ext uri="{FF2B5EF4-FFF2-40B4-BE49-F238E27FC236}">
                <a16:creationId xmlns:a16="http://schemas.microsoft.com/office/drawing/2014/main" id="{3A296A11-308A-4DF7-ABB3-45B4621625D8}"/>
              </a:ext>
            </a:extLst>
          </p:cNvPr>
          <p:cNvSpPr>
            <a:spLocks noGrp="1"/>
          </p:cNvSpPr>
          <p:nvPr>
            <p:ph idx="1"/>
          </p:nvPr>
        </p:nvSpPr>
        <p:spPr/>
        <p:txBody>
          <a:bodyPr/>
          <a:lstStyle/>
          <a:p>
            <a:pPr marL="0" indent="0">
              <a:buNone/>
            </a:pPr>
            <a:r>
              <a:rPr lang="en-GB" dirty="0"/>
              <a:t>What skills does a degree in Humanities offer that are transferrable?</a:t>
            </a:r>
          </a:p>
          <a:p>
            <a:pPr marL="0" indent="0">
              <a:buNone/>
            </a:pPr>
            <a:endParaRPr lang="en-GB" dirty="0"/>
          </a:p>
          <a:p>
            <a:pPr marL="0" indent="0">
              <a:buNone/>
            </a:pPr>
            <a:r>
              <a:rPr lang="en-GB" dirty="0"/>
              <a:t>Put in chat </a:t>
            </a:r>
            <a:r>
              <a:rPr lang="en-GB" dirty="0">
                <a:sym typeface="Wingdings" panose="05000000000000000000" pitchFamily="2" charset="2"/>
              </a:rPr>
              <a:t></a:t>
            </a:r>
            <a:endParaRPr lang="en-GB" dirty="0"/>
          </a:p>
        </p:txBody>
      </p:sp>
    </p:spTree>
    <p:extLst>
      <p:ext uri="{BB962C8B-B14F-4D97-AF65-F5344CB8AC3E}">
        <p14:creationId xmlns:p14="http://schemas.microsoft.com/office/powerpoint/2010/main" val="5562106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3A23F-4507-40D2-AE95-3891B82AC9E4}"/>
              </a:ext>
            </a:extLst>
          </p:cNvPr>
          <p:cNvSpPr>
            <a:spLocks noGrp="1"/>
          </p:cNvSpPr>
          <p:nvPr>
            <p:ph type="title"/>
          </p:nvPr>
        </p:nvSpPr>
        <p:spPr/>
        <p:txBody>
          <a:bodyPr/>
          <a:lstStyle/>
          <a:p>
            <a:r>
              <a:rPr lang="en-GB" dirty="0"/>
              <a:t>Global competencies</a:t>
            </a:r>
          </a:p>
        </p:txBody>
      </p:sp>
      <p:sp>
        <p:nvSpPr>
          <p:cNvPr id="3" name="Content Placeholder 2">
            <a:extLst>
              <a:ext uri="{FF2B5EF4-FFF2-40B4-BE49-F238E27FC236}">
                <a16:creationId xmlns:a16="http://schemas.microsoft.com/office/drawing/2014/main" id="{4DF7F961-3BF7-4FCB-AB89-A7A56ADA49F9}"/>
              </a:ext>
            </a:extLst>
          </p:cNvPr>
          <p:cNvSpPr>
            <a:spLocks noGrp="1"/>
          </p:cNvSpPr>
          <p:nvPr>
            <p:ph idx="1"/>
          </p:nvPr>
        </p:nvSpPr>
        <p:spPr/>
        <p:txBody>
          <a:bodyPr>
            <a:normAutofit fontScale="55000" lnSpcReduction="20000"/>
          </a:bodyPr>
          <a:lstStyle/>
          <a:p>
            <a:r>
              <a:rPr lang="en-GB" dirty="0">
                <a:ea typeface="+mn-lt"/>
                <a:cs typeface="+mn-lt"/>
              </a:rPr>
              <a:t>Able to work collaboratively</a:t>
            </a:r>
          </a:p>
          <a:p>
            <a:endParaRPr lang="en-GB" dirty="0">
              <a:ea typeface="+mn-lt"/>
              <a:cs typeface="+mn-lt"/>
            </a:endParaRPr>
          </a:p>
          <a:p>
            <a:r>
              <a:rPr lang="en-GB" dirty="0">
                <a:ea typeface="+mn-lt"/>
                <a:cs typeface="+mn-lt"/>
              </a:rPr>
              <a:t>Effective communication – speaking and Listening</a:t>
            </a:r>
          </a:p>
          <a:p>
            <a:endParaRPr lang="en-GB" dirty="0">
              <a:ea typeface="+mn-lt"/>
              <a:cs typeface="+mn-lt"/>
            </a:endParaRPr>
          </a:p>
          <a:p>
            <a:r>
              <a:rPr lang="en-GB" dirty="0">
                <a:ea typeface="+mn-lt"/>
                <a:cs typeface="+mn-lt"/>
              </a:rPr>
              <a:t>Drive and Resilience</a:t>
            </a:r>
          </a:p>
          <a:p>
            <a:endParaRPr lang="en-GB" dirty="0">
              <a:ea typeface="+mn-lt"/>
              <a:cs typeface="+mn-lt"/>
            </a:endParaRPr>
          </a:p>
          <a:p>
            <a:r>
              <a:rPr lang="en-GB" dirty="0">
                <a:ea typeface="+mn-lt"/>
                <a:cs typeface="+mn-lt"/>
              </a:rPr>
              <a:t>Able to embrace multiple perspectives and challenge thinking</a:t>
            </a:r>
          </a:p>
          <a:p>
            <a:endParaRPr lang="en-GB" dirty="0">
              <a:ea typeface="+mn-lt"/>
              <a:cs typeface="+mn-lt"/>
            </a:endParaRPr>
          </a:p>
          <a:p>
            <a:r>
              <a:rPr lang="en-GB" dirty="0">
                <a:ea typeface="+mn-lt"/>
                <a:cs typeface="+mn-lt"/>
              </a:rPr>
              <a:t>Able to develop new skills according to role requirements</a:t>
            </a:r>
          </a:p>
          <a:p>
            <a:endParaRPr lang="en-GB" dirty="0">
              <a:ea typeface="+mn-lt"/>
              <a:cs typeface="+mn-lt"/>
            </a:endParaRPr>
          </a:p>
          <a:p>
            <a:r>
              <a:rPr lang="en-GB" dirty="0">
                <a:ea typeface="+mn-lt"/>
                <a:cs typeface="+mn-lt"/>
              </a:rPr>
              <a:t>High degree of self-awareness</a:t>
            </a:r>
          </a:p>
          <a:p>
            <a:endParaRPr lang="en-GB" dirty="0">
              <a:ea typeface="+mn-lt"/>
              <a:cs typeface="+mn-lt"/>
            </a:endParaRPr>
          </a:p>
          <a:p>
            <a:r>
              <a:rPr lang="en-GB" dirty="0">
                <a:ea typeface="+mn-lt"/>
                <a:cs typeface="+mn-lt"/>
              </a:rPr>
              <a:t>Able to negotiate and influence people from different culture•</a:t>
            </a:r>
          </a:p>
          <a:p>
            <a:r>
              <a:rPr lang="en-GB" b="1" dirty="0">
                <a:ea typeface="+mn-lt"/>
                <a:cs typeface="+mn-lt"/>
              </a:rPr>
              <a:t> Dr Abigail Diamond et al  CIHE 2011</a:t>
            </a:r>
            <a:endParaRPr lang="en-GB" dirty="0"/>
          </a:p>
          <a:p>
            <a:endParaRPr lang="en-GB" dirty="0"/>
          </a:p>
        </p:txBody>
      </p:sp>
    </p:spTree>
    <p:extLst>
      <p:ext uri="{BB962C8B-B14F-4D97-AF65-F5344CB8AC3E}">
        <p14:creationId xmlns:p14="http://schemas.microsoft.com/office/powerpoint/2010/main" val="296829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12B80-983F-44D1-A2F3-A16B10212BB6}"/>
              </a:ext>
            </a:extLst>
          </p:cNvPr>
          <p:cNvSpPr>
            <a:spLocks noGrp="1"/>
          </p:cNvSpPr>
          <p:nvPr>
            <p:ph type="title"/>
          </p:nvPr>
        </p:nvSpPr>
        <p:spPr/>
        <p:txBody>
          <a:bodyPr/>
          <a:lstStyle/>
          <a:p>
            <a:r>
              <a:rPr lang="en-GB" dirty="0"/>
              <a:t>Global competencies</a:t>
            </a:r>
          </a:p>
        </p:txBody>
      </p:sp>
      <p:sp>
        <p:nvSpPr>
          <p:cNvPr id="3" name="Content Placeholder 2">
            <a:extLst>
              <a:ext uri="{FF2B5EF4-FFF2-40B4-BE49-F238E27FC236}">
                <a16:creationId xmlns:a16="http://schemas.microsoft.com/office/drawing/2014/main" id="{163D050B-EC48-47BB-9C33-7A1EE62A4737}"/>
              </a:ext>
            </a:extLst>
          </p:cNvPr>
          <p:cNvSpPr>
            <a:spLocks noGrp="1"/>
          </p:cNvSpPr>
          <p:nvPr>
            <p:ph idx="1"/>
          </p:nvPr>
        </p:nvSpPr>
        <p:spPr/>
        <p:txBody>
          <a:bodyPr>
            <a:normAutofit fontScale="70000" lnSpcReduction="20000"/>
          </a:bodyPr>
          <a:lstStyle/>
          <a:p>
            <a:r>
              <a:rPr lang="en-GB" dirty="0">
                <a:ea typeface="+mn-lt"/>
                <a:cs typeface="+mn-lt"/>
              </a:rPr>
              <a:t>Able to form professional, global networks</a:t>
            </a:r>
          </a:p>
          <a:p>
            <a:r>
              <a:rPr lang="en-GB" dirty="0">
                <a:ea typeface="+mn-lt"/>
                <a:cs typeface="+mn-lt"/>
              </a:rPr>
              <a:t>Openness and respect for perspectives from around the world</a:t>
            </a:r>
          </a:p>
          <a:p>
            <a:r>
              <a:rPr lang="en-GB" dirty="0">
                <a:ea typeface="+mn-lt"/>
                <a:cs typeface="+mn-lt"/>
              </a:rPr>
              <a:t>Multi-cultural learning agility</a:t>
            </a:r>
          </a:p>
          <a:p>
            <a:r>
              <a:rPr lang="en-GB" dirty="0">
                <a:ea typeface="+mn-lt"/>
                <a:cs typeface="+mn-lt"/>
              </a:rPr>
              <a:t>Multi-</a:t>
            </a:r>
            <a:r>
              <a:rPr lang="en-GB" dirty="0" err="1">
                <a:ea typeface="+mn-lt"/>
                <a:cs typeface="+mn-lt"/>
              </a:rPr>
              <a:t>lingualism</a:t>
            </a:r>
            <a:endParaRPr lang="en-GB" dirty="0">
              <a:ea typeface="+mn-lt"/>
              <a:cs typeface="+mn-lt"/>
            </a:endParaRPr>
          </a:p>
          <a:p>
            <a:r>
              <a:rPr lang="en-GB" dirty="0">
                <a:ea typeface="+mn-lt"/>
                <a:cs typeface="+mn-lt"/>
              </a:rPr>
              <a:t>Knowledge of foreign economies and own industry overseas</a:t>
            </a:r>
          </a:p>
          <a:p>
            <a:r>
              <a:rPr lang="en-GB" dirty="0">
                <a:ea typeface="+mn-lt"/>
                <a:cs typeface="+mn-lt"/>
              </a:rPr>
              <a:t>Understanding own role and position within a global context or economy</a:t>
            </a:r>
          </a:p>
          <a:p>
            <a:r>
              <a:rPr lang="en-GB" dirty="0">
                <a:ea typeface="+mn-lt"/>
                <a:cs typeface="+mn-lt"/>
              </a:rPr>
              <a:t>Willing to play an active role in society at a local, national and international level</a:t>
            </a:r>
          </a:p>
          <a:p>
            <a:endParaRPr lang="en-GB" dirty="0">
              <a:ea typeface="+mn-lt"/>
              <a:cs typeface="+mn-lt"/>
            </a:endParaRPr>
          </a:p>
          <a:p>
            <a:r>
              <a:rPr lang="en-GB" b="1" dirty="0">
                <a:ea typeface="+mn-lt"/>
                <a:cs typeface="+mn-lt"/>
              </a:rPr>
              <a:t>Dr Abigail Diamond et al  CIHE 2011</a:t>
            </a:r>
            <a:endParaRPr lang="en-GB" dirty="0"/>
          </a:p>
          <a:p>
            <a:endParaRPr lang="en-GB" dirty="0"/>
          </a:p>
        </p:txBody>
      </p:sp>
    </p:spTree>
    <p:extLst>
      <p:ext uri="{BB962C8B-B14F-4D97-AF65-F5344CB8AC3E}">
        <p14:creationId xmlns:p14="http://schemas.microsoft.com/office/powerpoint/2010/main" val="36753632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12522-2790-43B0-8440-9515080576E0}"/>
              </a:ext>
            </a:extLst>
          </p:cNvPr>
          <p:cNvSpPr>
            <a:spLocks noGrp="1"/>
          </p:cNvSpPr>
          <p:nvPr>
            <p:ph type="title"/>
          </p:nvPr>
        </p:nvSpPr>
        <p:spPr/>
        <p:txBody>
          <a:bodyPr/>
          <a:lstStyle/>
          <a:p>
            <a:r>
              <a:rPr lang="en-GB" dirty="0"/>
              <a:t>Humanities in the workplace </a:t>
            </a:r>
          </a:p>
        </p:txBody>
      </p:sp>
      <p:sp>
        <p:nvSpPr>
          <p:cNvPr id="3" name="Content Placeholder 2">
            <a:extLst>
              <a:ext uri="{FF2B5EF4-FFF2-40B4-BE49-F238E27FC236}">
                <a16:creationId xmlns:a16="http://schemas.microsoft.com/office/drawing/2014/main" id="{80BD8FE3-9C79-4D30-835D-584814925E69}"/>
              </a:ext>
            </a:extLst>
          </p:cNvPr>
          <p:cNvSpPr>
            <a:spLocks noGrp="1"/>
          </p:cNvSpPr>
          <p:nvPr>
            <p:ph idx="1"/>
          </p:nvPr>
        </p:nvSpPr>
        <p:spPr/>
        <p:txBody>
          <a:bodyPr>
            <a:normAutofit fontScale="77500" lnSpcReduction="20000"/>
          </a:bodyPr>
          <a:lstStyle/>
          <a:p>
            <a:endParaRPr lang="en-GB" dirty="0"/>
          </a:p>
          <a:p>
            <a:pPr marL="0" indent="0">
              <a:buNone/>
            </a:pPr>
            <a:r>
              <a:rPr lang="en-GB" dirty="0"/>
              <a:t>Humanities students “soft skills” are valued by employers!</a:t>
            </a:r>
          </a:p>
          <a:p>
            <a:endParaRPr lang="en-GB" dirty="0">
              <a:ea typeface="+mn-lt"/>
              <a:cs typeface="+mn-lt"/>
            </a:endParaRPr>
          </a:p>
          <a:p>
            <a:pPr marL="0" indent="0">
              <a:buNone/>
            </a:pPr>
            <a:r>
              <a:rPr lang="en-GB" dirty="0">
                <a:ea typeface="+mn-lt"/>
                <a:cs typeface="+mn-lt"/>
              </a:rPr>
              <a:t>“Humanities, social science and arts graduates have always been as employable as STEM graduates,” adding that “they’re able to find new jobs in economic downturns and when made redundant.”</a:t>
            </a:r>
            <a:endParaRPr lang="en-GB" dirty="0"/>
          </a:p>
          <a:p>
            <a:pPr marL="0" indent="0">
              <a:buNone/>
            </a:pPr>
            <a:r>
              <a:rPr lang="en-GB" dirty="0">
                <a:hlinkClick r:id="rId2"/>
              </a:rPr>
              <a:t>https://www.theguardian.com/education/2020/sep/10/humanities-graduates-are-just-as-employable-do-the-sciences-really-lead-to-more-jobs</a:t>
            </a:r>
            <a:endParaRPr lang="en-GB" dirty="0">
              <a:ea typeface="+mn-lt"/>
              <a:cs typeface="+mn-lt"/>
            </a:endParaRPr>
          </a:p>
          <a:p>
            <a:endParaRPr lang="en-GB" dirty="0"/>
          </a:p>
        </p:txBody>
      </p:sp>
    </p:spTree>
    <p:extLst>
      <p:ext uri="{BB962C8B-B14F-4D97-AF65-F5344CB8AC3E}">
        <p14:creationId xmlns:p14="http://schemas.microsoft.com/office/powerpoint/2010/main" val="36345028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D8252-BCB9-40D0-803E-0737573D2ED9}"/>
              </a:ext>
            </a:extLst>
          </p:cNvPr>
          <p:cNvSpPr>
            <a:spLocks noGrp="1"/>
          </p:cNvSpPr>
          <p:nvPr>
            <p:ph type="title"/>
          </p:nvPr>
        </p:nvSpPr>
        <p:spPr/>
        <p:txBody>
          <a:bodyPr/>
          <a:lstStyle/>
          <a:p>
            <a:r>
              <a:rPr lang="en-GB" dirty="0"/>
              <a:t>Increasing relevance</a:t>
            </a:r>
          </a:p>
        </p:txBody>
      </p:sp>
      <p:sp>
        <p:nvSpPr>
          <p:cNvPr id="3" name="Content Placeholder 2">
            <a:extLst>
              <a:ext uri="{FF2B5EF4-FFF2-40B4-BE49-F238E27FC236}">
                <a16:creationId xmlns:a16="http://schemas.microsoft.com/office/drawing/2014/main" id="{2379B4A8-3DF2-432B-8935-908A00FA2C36}"/>
              </a:ext>
            </a:extLst>
          </p:cNvPr>
          <p:cNvSpPr>
            <a:spLocks noGrp="1"/>
          </p:cNvSpPr>
          <p:nvPr>
            <p:ph idx="1"/>
          </p:nvPr>
        </p:nvSpPr>
        <p:spPr/>
        <p:txBody>
          <a:bodyPr>
            <a:normAutofit fontScale="85000" lnSpcReduction="10000"/>
          </a:bodyPr>
          <a:lstStyle/>
          <a:p>
            <a:r>
              <a:rPr lang="en-GB" dirty="0"/>
              <a:t>Two of Microsoft's top CEO’s, quoted in Business Insider:</a:t>
            </a:r>
          </a:p>
          <a:p>
            <a:pPr marL="0" indent="0">
              <a:buNone/>
            </a:pPr>
            <a:r>
              <a:rPr lang="en-GB" dirty="0"/>
              <a:t>‘As computers behave more like humans, the social sciences and humanities will become even more important. Languages, art, history, economics, ethics, philosophy, psychology and human development courses can teach critical, philosophical and ethics-based skills that will be instrumental in the development and management of AI solutions.’</a:t>
            </a:r>
            <a:r>
              <a:rPr lang="en-GB" baseline="30000" dirty="0"/>
              <a:t>9 </a:t>
            </a:r>
            <a:r>
              <a:rPr lang="en-GB" sz="1400" dirty="0">
                <a:hlinkClick r:id="rId2"/>
              </a:rPr>
              <a:t>What do humanities graduates do? | Luminate (prospects.ac.uk</a:t>
            </a:r>
            <a:r>
              <a:rPr lang="en-GB" dirty="0">
                <a:hlinkClick r:id="rId2"/>
              </a:rPr>
              <a:t>)</a:t>
            </a:r>
            <a:endParaRPr lang="en-GB" dirty="0"/>
          </a:p>
        </p:txBody>
      </p:sp>
    </p:spTree>
    <p:extLst>
      <p:ext uri="{BB962C8B-B14F-4D97-AF65-F5344CB8AC3E}">
        <p14:creationId xmlns:p14="http://schemas.microsoft.com/office/powerpoint/2010/main" val="12665818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37EE-5D9A-4ED0-97A8-5717CC0D3F69}"/>
              </a:ext>
            </a:extLst>
          </p:cNvPr>
          <p:cNvSpPr>
            <a:spLocks noGrp="1"/>
          </p:cNvSpPr>
          <p:nvPr>
            <p:ph type="title"/>
          </p:nvPr>
        </p:nvSpPr>
        <p:spPr/>
        <p:txBody>
          <a:bodyPr/>
          <a:lstStyle/>
          <a:p>
            <a:r>
              <a:rPr lang="en-GB" dirty="0"/>
              <a:t>Exercise</a:t>
            </a:r>
          </a:p>
        </p:txBody>
      </p:sp>
      <p:sp>
        <p:nvSpPr>
          <p:cNvPr id="3" name="Content Placeholder 2">
            <a:extLst>
              <a:ext uri="{FF2B5EF4-FFF2-40B4-BE49-F238E27FC236}">
                <a16:creationId xmlns:a16="http://schemas.microsoft.com/office/drawing/2014/main" id="{5C99F766-EB7A-4947-8E3C-7B3BDC53AAC6}"/>
              </a:ext>
            </a:extLst>
          </p:cNvPr>
          <p:cNvSpPr>
            <a:spLocks noGrp="1"/>
          </p:cNvSpPr>
          <p:nvPr>
            <p:ph idx="1"/>
          </p:nvPr>
        </p:nvSpPr>
        <p:spPr/>
        <p:txBody>
          <a:bodyPr>
            <a:normAutofit fontScale="92500" lnSpcReduction="10000"/>
          </a:bodyPr>
          <a:lstStyle/>
          <a:p>
            <a:r>
              <a:rPr lang="en-GB" dirty="0"/>
              <a:t>7 minutes: </a:t>
            </a:r>
          </a:p>
          <a:p>
            <a:endParaRPr lang="en-GB" dirty="0"/>
          </a:p>
          <a:p>
            <a:r>
              <a:rPr lang="en-GB" dirty="0"/>
              <a:t>Consider what is your preferred job role/sector? What steps could you take to get there?</a:t>
            </a:r>
          </a:p>
          <a:p>
            <a:endParaRPr lang="en-GB" dirty="0"/>
          </a:p>
          <a:p>
            <a:r>
              <a:rPr lang="en-GB" dirty="0"/>
              <a:t>Come up with 3 actions that can help you get there</a:t>
            </a:r>
          </a:p>
        </p:txBody>
      </p:sp>
    </p:spTree>
    <p:extLst>
      <p:ext uri="{BB962C8B-B14F-4D97-AF65-F5344CB8AC3E}">
        <p14:creationId xmlns:p14="http://schemas.microsoft.com/office/powerpoint/2010/main" val="203932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84B4B-227E-4B7F-9562-ECFD918628C3}"/>
              </a:ext>
            </a:extLst>
          </p:cNvPr>
          <p:cNvSpPr>
            <a:spLocks noGrp="1"/>
          </p:cNvSpPr>
          <p:nvPr>
            <p:ph type="title"/>
          </p:nvPr>
        </p:nvSpPr>
        <p:spPr/>
        <p:txBody>
          <a:bodyPr/>
          <a:lstStyle/>
          <a:p>
            <a:r>
              <a:rPr lang="en-GB" dirty="0"/>
              <a:t>Next steps</a:t>
            </a:r>
          </a:p>
        </p:txBody>
      </p:sp>
      <p:sp>
        <p:nvSpPr>
          <p:cNvPr id="3" name="Content Placeholder 2">
            <a:extLst>
              <a:ext uri="{FF2B5EF4-FFF2-40B4-BE49-F238E27FC236}">
                <a16:creationId xmlns:a16="http://schemas.microsoft.com/office/drawing/2014/main" id="{9B06285E-0D28-413F-9133-346A44B3CCB9}"/>
              </a:ext>
            </a:extLst>
          </p:cNvPr>
          <p:cNvSpPr>
            <a:spLocks noGrp="1"/>
          </p:cNvSpPr>
          <p:nvPr>
            <p:ph idx="1"/>
          </p:nvPr>
        </p:nvSpPr>
        <p:spPr/>
        <p:txBody>
          <a:bodyPr>
            <a:normAutofit lnSpcReduction="10000"/>
          </a:bodyPr>
          <a:lstStyle/>
          <a:p>
            <a:endParaRPr lang="en-GB" dirty="0"/>
          </a:p>
          <a:p>
            <a:r>
              <a:rPr lang="en-GB" dirty="0"/>
              <a:t>Use the tools the university has provided and the Careers service</a:t>
            </a:r>
          </a:p>
          <a:p>
            <a:pPr marL="0" indent="0">
              <a:buNone/>
            </a:pPr>
            <a:endParaRPr lang="en-GB" dirty="0"/>
          </a:p>
          <a:p>
            <a:r>
              <a:rPr lang="en-GB" dirty="0"/>
              <a:t>Update your CV…</a:t>
            </a:r>
          </a:p>
          <a:p>
            <a:endParaRPr lang="en-GB" dirty="0"/>
          </a:p>
          <a:p>
            <a:r>
              <a:rPr lang="en-GB" dirty="0"/>
              <a:t>Establish a presence on LinkedIn</a:t>
            </a:r>
          </a:p>
          <a:p>
            <a:endParaRPr lang="en-GB" dirty="0"/>
          </a:p>
          <a:p>
            <a:endParaRPr lang="en-GB" dirty="0"/>
          </a:p>
        </p:txBody>
      </p:sp>
    </p:spTree>
    <p:extLst>
      <p:ext uri="{BB962C8B-B14F-4D97-AF65-F5344CB8AC3E}">
        <p14:creationId xmlns:p14="http://schemas.microsoft.com/office/powerpoint/2010/main" val="23093391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8B2A36-C06E-4E0E-A8C7-23C6E1714781}"/>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228BEDF7-9645-43D2-BB93-926AB0F8AD37}"/>
              </a:ext>
            </a:extLst>
          </p:cNvPr>
          <p:cNvSpPr>
            <a:spLocks noGrp="1"/>
          </p:cNvSpPr>
          <p:nvPr>
            <p:ph idx="1"/>
          </p:nvPr>
        </p:nvSpPr>
        <p:spPr/>
        <p:txBody>
          <a:bodyPr/>
          <a:lstStyle/>
          <a:p>
            <a:pPr algn="ctr"/>
            <a:endParaRPr lang="en-GB" b="1" dirty="0"/>
          </a:p>
          <a:p>
            <a:pPr algn="ctr"/>
            <a:endParaRPr lang="en-GB" b="1" dirty="0"/>
          </a:p>
          <a:p>
            <a:pPr algn="ctr"/>
            <a:r>
              <a:rPr lang="en-GB" b="1" dirty="0"/>
              <a:t>Thank you </a:t>
            </a:r>
          </a:p>
        </p:txBody>
      </p:sp>
    </p:spTree>
    <p:extLst>
      <p:ext uri="{BB962C8B-B14F-4D97-AF65-F5344CB8AC3E}">
        <p14:creationId xmlns:p14="http://schemas.microsoft.com/office/powerpoint/2010/main" val="18424587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0C5E3-F97B-4CB3-BF96-CE4AE3A6D242}"/>
              </a:ext>
            </a:extLst>
          </p:cNvPr>
          <p:cNvSpPr>
            <a:spLocks noGrp="1"/>
          </p:cNvSpPr>
          <p:nvPr>
            <p:ph type="title"/>
          </p:nvPr>
        </p:nvSpPr>
        <p:spPr/>
        <p:txBody>
          <a:bodyPr/>
          <a:lstStyle/>
          <a:p>
            <a:r>
              <a:rPr lang="en-GB" dirty="0"/>
              <a:t>Job vacancy sources</a:t>
            </a:r>
          </a:p>
        </p:txBody>
      </p:sp>
      <p:sp>
        <p:nvSpPr>
          <p:cNvPr id="3" name="Content Placeholder 2">
            <a:extLst>
              <a:ext uri="{FF2B5EF4-FFF2-40B4-BE49-F238E27FC236}">
                <a16:creationId xmlns:a16="http://schemas.microsoft.com/office/drawing/2014/main" id="{D23E2CAC-8641-41C8-BE09-75D0C8436D72}"/>
              </a:ext>
            </a:extLst>
          </p:cNvPr>
          <p:cNvSpPr>
            <a:spLocks noGrp="1"/>
          </p:cNvSpPr>
          <p:nvPr>
            <p:ph idx="1"/>
          </p:nvPr>
        </p:nvSpPr>
        <p:spPr/>
        <p:txBody>
          <a:bodyPr>
            <a:normAutofit fontScale="70000" lnSpcReduction="20000"/>
          </a:bodyPr>
          <a:lstStyle/>
          <a:p>
            <a:r>
              <a:rPr lang="en-GB" dirty="0">
                <a:hlinkClick r:id="rId2"/>
              </a:rPr>
              <a:t>https://www.kent.ac.uk/ces/student/workin/heritage.html</a:t>
            </a:r>
            <a:endParaRPr lang="en-GB" dirty="0">
              <a:hlinkClick r:id="rId3"/>
            </a:endParaRPr>
          </a:p>
          <a:p>
            <a:r>
              <a:rPr lang="en-GB" dirty="0">
                <a:hlinkClick r:id="rId3"/>
              </a:rPr>
              <a:t>https://www.museumsassociation.org/careers/find-a-job/</a:t>
            </a:r>
            <a:endParaRPr lang="en-GB" dirty="0"/>
          </a:p>
          <a:p>
            <a:r>
              <a:rPr lang="en-GB" dirty="0">
                <a:hlinkClick r:id="rId4"/>
              </a:rPr>
              <a:t>https://www2.le.ac.uk/departments/museumstudies/JobsDesk</a:t>
            </a:r>
            <a:endParaRPr lang="en-GB" dirty="0"/>
          </a:p>
          <a:p>
            <a:r>
              <a:rPr lang="en-GB" dirty="0">
                <a:hlinkClick r:id="rId5"/>
              </a:rPr>
              <a:t>https://getintoteaching.education.gov.uk/</a:t>
            </a:r>
            <a:endParaRPr lang="en-GB" dirty="0"/>
          </a:p>
          <a:p>
            <a:r>
              <a:rPr lang="en-GB" dirty="0">
                <a:hlinkClick r:id="rId6"/>
              </a:rPr>
              <a:t>https://targetjobs.co.uk/</a:t>
            </a:r>
            <a:endParaRPr lang="en-GB" dirty="0"/>
          </a:p>
          <a:p>
            <a:r>
              <a:rPr lang="en-GB" dirty="0">
                <a:hlinkClick r:id="rId7"/>
              </a:rPr>
              <a:t>https://prospects.ac.uk</a:t>
            </a:r>
            <a:r>
              <a:rPr lang="en-GB" dirty="0"/>
              <a:t> </a:t>
            </a:r>
          </a:p>
          <a:p>
            <a:r>
              <a:rPr lang="en-GB" dirty="0"/>
              <a:t>For next summer: </a:t>
            </a:r>
            <a:r>
              <a:rPr lang="en-GB" dirty="0">
                <a:hlinkClick r:id="rId8"/>
              </a:rPr>
              <a:t>https://www.leonardcheshire.org/what-we-do/working/employment-support-and-internships/internships-students-and-graduates#:~:text=What%20is%20Change%20100%3F%20100%25%20of%20Change%20100,their%20Change%20100%20experience%20has%20strengthened%20their%20CV.</a:t>
            </a:r>
            <a:endParaRPr lang="en-GB" dirty="0"/>
          </a:p>
          <a:p>
            <a:endParaRPr lang="en-GB" dirty="0"/>
          </a:p>
        </p:txBody>
      </p:sp>
    </p:spTree>
    <p:extLst>
      <p:ext uri="{BB962C8B-B14F-4D97-AF65-F5344CB8AC3E}">
        <p14:creationId xmlns:p14="http://schemas.microsoft.com/office/powerpoint/2010/main" val="166429414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1bcbeff4-29a4-41dd-83c7-751b66e9eec2">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030200FBF1E6A4893508484A1F4AB6F" ma:contentTypeVersion="12" ma:contentTypeDescription="Create a new document." ma:contentTypeScope="" ma:versionID="b0042644c09e47fc19558aea3a809d4c">
  <xsd:schema xmlns:xsd="http://www.w3.org/2001/XMLSchema" xmlns:xs="http://www.w3.org/2001/XMLSchema" xmlns:p="http://schemas.microsoft.com/office/2006/metadata/properties" xmlns:ns3="1bcbeff4-29a4-41dd-83c7-751b66e9eec2" xmlns:ns4="609d18e0-102b-45be-96a5-c6093d1c4c0a" targetNamespace="http://schemas.microsoft.com/office/2006/metadata/properties" ma:root="true" ma:fieldsID="15a0d205673ef7a9aee1ef61ae48f63f" ns3:_="" ns4:_="">
    <xsd:import namespace="1bcbeff4-29a4-41dd-83c7-751b66e9eec2"/>
    <xsd:import namespace="609d18e0-102b-45be-96a5-c6093d1c4c0a"/>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cbeff4-29a4-41dd-83c7-751b66e9eec2"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09d18e0-102b-45be-96a5-c6093d1c4c0a"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609d18e0-102b-45be-96a5-c6093d1c4c0a"/>
    <ds:schemaRef ds:uri="1bcbeff4-29a4-41dd-83c7-751b66e9eec2"/>
    <ds:schemaRef ds:uri="http://www.w3.org/XML/1998/namespace"/>
  </ds:schemaRefs>
</ds:datastoreItem>
</file>

<file path=customXml/itemProps3.xml><?xml version="1.0" encoding="utf-8"?>
<ds:datastoreItem xmlns:ds="http://schemas.openxmlformats.org/officeDocument/2006/customXml" ds:itemID="{06083133-FD1D-4014-BBFC-B44BA19700AE}">
  <ds:schemaRefs>
    <ds:schemaRef ds:uri="1bcbeff4-29a4-41dd-83c7-751b66e9eec2"/>
    <ds:schemaRef ds:uri="609d18e0-102b-45be-96a5-c6093d1c4c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1767</TotalTime>
  <Words>872</Words>
  <Application>Microsoft Office PowerPoint</Application>
  <PresentationFormat>On-screen Show (4:3)</PresentationFormat>
  <Paragraphs>124</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Myriad Pro</vt:lpstr>
      <vt:lpstr>20140311PresentationUWTSDTemplate</vt:lpstr>
      <vt:lpstr>  </vt:lpstr>
      <vt:lpstr>Introduction</vt:lpstr>
      <vt:lpstr>Housekeeping</vt:lpstr>
      <vt:lpstr>Aims</vt:lpstr>
      <vt:lpstr>What is employability?</vt:lpstr>
      <vt:lpstr>Introducing the careers platform</vt:lpstr>
      <vt:lpstr>What do graduates do</vt:lpstr>
      <vt:lpstr>Covid-19 Labour Market info</vt:lpstr>
      <vt:lpstr>Trends</vt:lpstr>
      <vt:lpstr>Routes after an MA</vt:lpstr>
      <vt:lpstr>Where does that leave me?</vt:lpstr>
      <vt:lpstr>PowerPoint Presentation</vt:lpstr>
      <vt:lpstr>Skills gained?</vt:lpstr>
      <vt:lpstr>Global competencies</vt:lpstr>
      <vt:lpstr>Global competencies</vt:lpstr>
      <vt:lpstr>Humanities in the workplace </vt:lpstr>
      <vt:lpstr>Increasing relevance</vt:lpstr>
      <vt:lpstr>Exercise</vt:lpstr>
      <vt:lpstr>Next steps</vt:lpstr>
      <vt:lpstr>Any questions?</vt:lpstr>
      <vt:lpstr>Job vacancy 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L5 Humanities Lampeter  Careers Session  Part two</dc:title>
  <dc:creator>Jane Bellis</dc:creator>
  <cp:lastModifiedBy>Jane Bellis</cp:lastModifiedBy>
  <cp:revision>29</cp:revision>
  <dcterms:created xsi:type="dcterms:W3CDTF">2020-10-07T08:33:28Z</dcterms:created>
  <dcterms:modified xsi:type="dcterms:W3CDTF">2021-04-30T14:08:40Z</dcterms:modified>
</cp:coreProperties>
</file>