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notesMasterIdLst>
    <p:notesMasterId r:id="rId18"/>
  </p:notesMasterIdLst>
  <p:sldIdLst>
    <p:sldId id="258" r:id="rId5"/>
    <p:sldId id="261" r:id="rId6"/>
    <p:sldId id="265" r:id="rId7"/>
    <p:sldId id="259" r:id="rId8"/>
    <p:sldId id="273" r:id="rId9"/>
    <p:sldId id="269" r:id="rId10"/>
    <p:sldId id="266" r:id="rId11"/>
    <p:sldId id="260" r:id="rId12"/>
    <p:sldId id="263" r:id="rId13"/>
    <p:sldId id="270" r:id="rId14"/>
    <p:sldId id="271" r:id="rId15"/>
    <p:sldId id="267"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105" d="100"/>
          <a:sy n="105" d="100"/>
        </p:scale>
        <p:origin x="46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839324-41C3-44DC-9153-0E4D29F36CA8}" type="doc">
      <dgm:prSet loTypeId="urn:microsoft.com/office/officeart/2005/8/layout/list1" loCatId="list" qsTypeId="urn:microsoft.com/office/officeart/2005/8/quickstyle/simple1" qsCatId="simple" csTypeId="urn:microsoft.com/office/officeart/2005/8/colors/accent6_2" csCatId="accent6" phldr="1"/>
      <dgm:spPr/>
      <dgm:t>
        <a:bodyPr/>
        <a:lstStyle/>
        <a:p>
          <a:endParaRPr lang="en-US"/>
        </a:p>
      </dgm:t>
    </dgm:pt>
    <dgm:pt modelId="{FA8B4833-BDB8-4267-86D6-11F5758275FC}">
      <dgm:prSet/>
      <dgm:spPr/>
      <dgm:t>
        <a:bodyPr/>
        <a:lstStyle/>
        <a:p>
          <a:r>
            <a:rPr lang="en-GB"/>
            <a:t>Social and Ethical Marketing</a:t>
          </a:r>
          <a:endParaRPr lang="en-US"/>
        </a:p>
      </dgm:t>
    </dgm:pt>
    <dgm:pt modelId="{A99BB465-09B7-425B-8522-4D5A5E3C6D63}" type="parTrans" cxnId="{F65EE8D9-B4F3-40E6-B296-71680A4A5EF9}">
      <dgm:prSet/>
      <dgm:spPr/>
      <dgm:t>
        <a:bodyPr/>
        <a:lstStyle/>
        <a:p>
          <a:endParaRPr lang="en-US"/>
        </a:p>
      </dgm:t>
    </dgm:pt>
    <dgm:pt modelId="{133F7B3A-B0A4-4C58-B6B4-C17D78D78292}" type="sibTrans" cxnId="{F65EE8D9-B4F3-40E6-B296-71680A4A5EF9}">
      <dgm:prSet/>
      <dgm:spPr/>
      <dgm:t>
        <a:bodyPr/>
        <a:lstStyle/>
        <a:p>
          <a:endParaRPr lang="en-US"/>
        </a:p>
      </dgm:t>
    </dgm:pt>
    <dgm:pt modelId="{7159E237-916D-491D-AD0A-67DF0E4E1361}">
      <dgm:prSet/>
      <dgm:spPr/>
      <dgm:t>
        <a:bodyPr/>
        <a:lstStyle/>
        <a:p>
          <a:r>
            <a:rPr lang="en-GB"/>
            <a:t>BMSP5003</a:t>
          </a:r>
          <a:endParaRPr lang="en-US"/>
        </a:p>
      </dgm:t>
    </dgm:pt>
    <dgm:pt modelId="{4D85BBB0-BA47-463B-84C3-1EC1345A96DE}" type="parTrans" cxnId="{9DA460D8-CADC-44FB-9B9B-D6827A5AA4CC}">
      <dgm:prSet/>
      <dgm:spPr/>
      <dgm:t>
        <a:bodyPr/>
        <a:lstStyle/>
        <a:p>
          <a:endParaRPr lang="en-US"/>
        </a:p>
      </dgm:t>
    </dgm:pt>
    <dgm:pt modelId="{8AC15E30-C5BF-4CB7-9E81-786E9AED4F7F}" type="sibTrans" cxnId="{9DA460D8-CADC-44FB-9B9B-D6827A5AA4CC}">
      <dgm:prSet/>
      <dgm:spPr/>
      <dgm:t>
        <a:bodyPr/>
        <a:lstStyle/>
        <a:p>
          <a:endParaRPr lang="en-US"/>
        </a:p>
      </dgm:t>
    </dgm:pt>
    <dgm:pt modelId="{2A0279FC-D37C-496E-BD37-8BCB597088D4}">
      <dgm:prSet/>
      <dgm:spPr/>
      <dgm:t>
        <a:bodyPr/>
        <a:lstStyle/>
        <a:p>
          <a:r>
            <a:rPr lang="en-GB"/>
            <a:t>Natalie Male 1702161</a:t>
          </a:r>
          <a:endParaRPr lang="en-US"/>
        </a:p>
      </dgm:t>
    </dgm:pt>
    <dgm:pt modelId="{97952285-4D40-4EE6-90FB-61E2E90094A9}" type="parTrans" cxnId="{B28B2E0F-90F6-4542-A942-B878BB508A4B}">
      <dgm:prSet/>
      <dgm:spPr/>
      <dgm:t>
        <a:bodyPr/>
        <a:lstStyle/>
        <a:p>
          <a:endParaRPr lang="en-US"/>
        </a:p>
      </dgm:t>
    </dgm:pt>
    <dgm:pt modelId="{E41A6BF0-6C5C-4827-BBF1-1358579A6299}" type="sibTrans" cxnId="{B28B2E0F-90F6-4542-A942-B878BB508A4B}">
      <dgm:prSet/>
      <dgm:spPr/>
      <dgm:t>
        <a:bodyPr/>
        <a:lstStyle/>
        <a:p>
          <a:endParaRPr lang="en-US"/>
        </a:p>
      </dgm:t>
    </dgm:pt>
    <dgm:pt modelId="{18EF3B81-11C0-4E97-BC09-1C55AE0A9DB3}">
      <dgm:prSet/>
      <dgm:spPr/>
      <dgm:t>
        <a:bodyPr/>
        <a:lstStyle/>
        <a:p>
          <a:r>
            <a:rPr lang="en-GB"/>
            <a:t>Jessica Shore </a:t>
          </a:r>
          <a:endParaRPr lang="en-US"/>
        </a:p>
      </dgm:t>
    </dgm:pt>
    <dgm:pt modelId="{E860B074-9B83-477B-8C02-A3C9CA1ABD2F}" type="parTrans" cxnId="{899D7EC5-BD6F-4CAC-AAE3-91B15E102870}">
      <dgm:prSet/>
      <dgm:spPr/>
      <dgm:t>
        <a:bodyPr/>
        <a:lstStyle/>
        <a:p>
          <a:endParaRPr lang="en-US"/>
        </a:p>
      </dgm:t>
    </dgm:pt>
    <dgm:pt modelId="{6A1267FB-4405-4BF1-9E1F-7CB3532330F0}" type="sibTrans" cxnId="{899D7EC5-BD6F-4CAC-AAE3-91B15E102870}">
      <dgm:prSet/>
      <dgm:spPr/>
      <dgm:t>
        <a:bodyPr/>
        <a:lstStyle/>
        <a:p>
          <a:endParaRPr lang="en-US"/>
        </a:p>
      </dgm:t>
    </dgm:pt>
    <dgm:pt modelId="{7AC5978C-E5C0-409B-9D6F-8807A118F194}" type="pres">
      <dgm:prSet presAssocID="{BD839324-41C3-44DC-9153-0E4D29F36CA8}" presName="linear" presStyleCnt="0">
        <dgm:presLayoutVars>
          <dgm:dir/>
          <dgm:animLvl val="lvl"/>
          <dgm:resizeHandles val="exact"/>
        </dgm:presLayoutVars>
      </dgm:prSet>
      <dgm:spPr/>
    </dgm:pt>
    <dgm:pt modelId="{534FBF5C-EC82-4ACF-9551-868CA70264E7}" type="pres">
      <dgm:prSet presAssocID="{FA8B4833-BDB8-4267-86D6-11F5758275FC}" presName="parentLin" presStyleCnt="0"/>
      <dgm:spPr/>
    </dgm:pt>
    <dgm:pt modelId="{F1AF3D25-72E0-4FFC-B51E-44EA906BDDD9}" type="pres">
      <dgm:prSet presAssocID="{FA8B4833-BDB8-4267-86D6-11F5758275FC}" presName="parentLeftMargin" presStyleLbl="node1" presStyleIdx="0" presStyleCnt="4"/>
      <dgm:spPr/>
    </dgm:pt>
    <dgm:pt modelId="{E88EE680-DEAC-4B01-9659-37C7DD4E973D}" type="pres">
      <dgm:prSet presAssocID="{FA8B4833-BDB8-4267-86D6-11F5758275FC}" presName="parentText" presStyleLbl="node1" presStyleIdx="0" presStyleCnt="4">
        <dgm:presLayoutVars>
          <dgm:chMax val="0"/>
          <dgm:bulletEnabled val="1"/>
        </dgm:presLayoutVars>
      </dgm:prSet>
      <dgm:spPr/>
    </dgm:pt>
    <dgm:pt modelId="{C1F8F51A-EF7B-4312-9643-6BF61C85EBDF}" type="pres">
      <dgm:prSet presAssocID="{FA8B4833-BDB8-4267-86D6-11F5758275FC}" presName="negativeSpace" presStyleCnt="0"/>
      <dgm:spPr/>
    </dgm:pt>
    <dgm:pt modelId="{B8745455-35DC-4B39-BB0F-C2DA22591335}" type="pres">
      <dgm:prSet presAssocID="{FA8B4833-BDB8-4267-86D6-11F5758275FC}" presName="childText" presStyleLbl="conFgAcc1" presStyleIdx="0" presStyleCnt="4">
        <dgm:presLayoutVars>
          <dgm:bulletEnabled val="1"/>
        </dgm:presLayoutVars>
      </dgm:prSet>
      <dgm:spPr/>
    </dgm:pt>
    <dgm:pt modelId="{0020FA4F-3502-4FD0-95AE-8D7F46299357}" type="pres">
      <dgm:prSet presAssocID="{133F7B3A-B0A4-4C58-B6B4-C17D78D78292}" presName="spaceBetweenRectangles" presStyleCnt="0"/>
      <dgm:spPr/>
    </dgm:pt>
    <dgm:pt modelId="{CB3C9CEF-2AF3-471B-AED8-3CEB6908DF16}" type="pres">
      <dgm:prSet presAssocID="{7159E237-916D-491D-AD0A-67DF0E4E1361}" presName="parentLin" presStyleCnt="0"/>
      <dgm:spPr/>
    </dgm:pt>
    <dgm:pt modelId="{778423DB-E91B-4F8F-A9FC-1E83D3001573}" type="pres">
      <dgm:prSet presAssocID="{7159E237-916D-491D-AD0A-67DF0E4E1361}" presName="parentLeftMargin" presStyleLbl="node1" presStyleIdx="0" presStyleCnt="4"/>
      <dgm:spPr/>
    </dgm:pt>
    <dgm:pt modelId="{075522BD-537B-460C-B8EB-76A82C52D1CC}" type="pres">
      <dgm:prSet presAssocID="{7159E237-916D-491D-AD0A-67DF0E4E1361}" presName="parentText" presStyleLbl="node1" presStyleIdx="1" presStyleCnt="4">
        <dgm:presLayoutVars>
          <dgm:chMax val="0"/>
          <dgm:bulletEnabled val="1"/>
        </dgm:presLayoutVars>
      </dgm:prSet>
      <dgm:spPr/>
    </dgm:pt>
    <dgm:pt modelId="{2DC8C162-E28A-4041-9266-B8A96188EFF7}" type="pres">
      <dgm:prSet presAssocID="{7159E237-916D-491D-AD0A-67DF0E4E1361}" presName="negativeSpace" presStyleCnt="0"/>
      <dgm:spPr/>
    </dgm:pt>
    <dgm:pt modelId="{09E18E7D-B0D4-4122-86C9-CDE666DE1C7F}" type="pres">
      <dgm:prSet presAssocID="{7159E237-916D-491D-AD0A-67DF0E4E1361}" presName="childText" presStyleLbl="conFgAcc1" presStyleIdx="1" presStyleCnt="4">
        <dgm:presLayoutVars>
          <dgm:bulletEnabled val="1"/>
        </dgm:presLayoutVars>
      </dgm:prSet>
      <dgm:spPr/>
    </dgm:pt>
    <dgm:pt modelId="{FDEA6ED2-43D5-468D-A42B-A16ABA017310}" type="pres">
      <dgm:prSet presAssocID="{8AC15E30-C5BF-4CB7-9E81-786E9AED4F7F}" presName="spaceBetweenRectangles" presStyleCnt="0"/>
      <dgm:spPr/>
    </dgm:pt>
    <dgm:pt modelId="{B032E18D-2E35-4FC7-87BA-750B81E0AA23}" type="pres">
      <dgm:prSet presAssocID="{2A0279FC-D37C-496E-BD37-8BCB597088D4}" presName="parentLin" presStyleCnt="0"/>
      <dgm:spPr/>
    </dgm:pt>
    <dgm:pt modelId="{619C4AE9-7FE6-4420-B479-5450BCC499EB}" type="pres">
      <dgm:prSet presAssocID="{2A0279FC-D37C-496E-BD37-8BCB597088D4}" presName="parentLeftMargin" presStyleLbl="node1" presStyleIdx="1" presStyleCnt="4"/>
      <dgm:spPr/>
    </dgm:pt>
    <dgm:pt modelId="{D3D45EE8-3EBD-47D9-A292-FE6DF8633771}" type="pres">
      <dgm:prSet presAssocID="{2A0279FC-D37C-496E-BD37-8BCB597088D4}" presName="parentText" presStyleLbl="node1" presStyleIdx="2" presStyleCnt="4">
        <dgm:presLayoutVars>
          <dgm:chMax val="0"/>
          <dgm:bulletEnabled val="1"/>
        </dgm:presLayoutVars>
      </dgm:prSet>
      <dgm:spPr/>
    </dgm:pt>
    <dgm:pt modelId="{57214CC0-A498-4F4B-9E97-4678D0AD57D1}" type="pres">
      <dgm:prSet presAssocID="{2A0279FC-D37C-496E-BD37-8BCB597088D4}" presName="negativeSpace" presStyleCnt="0"/>
      <dgm:spPr/>
    </dgm:pt>
    <dgm:pt modelId="{EFD234DA-8586-473E-86EA-B83F2515B14F}" type="pres">
      <dgm:prSet presAssocID="{2A0279FC-D37C-496E-BD37-8BCB597088D4}" presName="childText" presStyleLbl="conFgAcc1" presStyleIdx="2" presStyleCnt="4">
        <dgm:presLayoutVars>
          <dgm:bulletEnabled val="1"/>
        </dgm:presLayoutVars>
      </dgm:prSet>
      <dgm:spPr/>
    </dgm:pt>
    <dgm:pt modelId="{76448231-D0EE-4A9C-BEE1-4252709E9FF0}" type="pres">
      <dgm:prSet presAssocID="{E41A6BF0-6C5C-4827-BBF1-1358579A6299}" presName="spaceBetweenRectangles" presStyleCnt="0"/>
      <dgm:spPr/>
    </dgm:pt>
    <dgm:pt modelId="{910B01E5-F171-4F57-BD1E-D6B36258989C}" type="pres">
      <dgm:prSet presAssocID="{18EF3B81-11C0-4E97-BC09-1C55AE0A9DB3}" presName="parentLin" presStyleCnt="0"/>
      <dgm:spPr/>
    </dgm:pt>
    <dgm:pt modelId="{5FC241DE-54F1-44BD-8C77-75E8634FF1D8}" type="pres">
      <dgm:prSet presAssocID="{18EF3B81-11C0-4E97-BC09-1C55AE0A9DB3}" presName="parentLeftMargin" presStyleLbl="node1" presStyleIdx="2" presStyleCnt="4"/>
      <dgm:spPr/>
    </dgm:pt>
    <dgm:pt modelId="{22E20890-25C6-4ED7-9E31-F51745853C58}" type="pres">
      <dgm:prSet presAssocID="{18EF3B81-11C0-4E97-BC09-1C55AE0A9DB3}" presName="parentText" presStyleLbl="node1" presStyleIdx="3" presStyleCnt="4">
        <dgm:presLayoutVars>
          <dgm:chMax val="0"/>
          <dgm:bulletEnabled val="1"/>
        </dgm:presLayoutVars>
      </dgm:prSet>
      <dgm:spPr/>
    </dgm:pt>
    <dgm:pt modelId="{79580C88-DBA5-470F-8B00-6B5E5649D5C3}" type="pres">
      <dgm:prSet presAssocID="{18EF3B81-11C0-4E97-BC09-1C55AE0A9DB3}" presName="negativeSpace" presStyleCnt="0"/>
      <dgm:spPr/>
    </dgm:pt>
    <dgm:pt modelId="{2B330935-F4BA-47DD-9279-C73E973A4AD0}" type="pres">
      <dgm:prSet presAssocID="{18EF3B81-11C0-4E97-BC09-1C55AE0A9DB3}" presName="childText" presStyleLbl="conFgAcc1" presStyleIdx="3" presStyleCnt="4">
        <dgm:presLayoutVars>
          <dgm:bulletEnabled val="1"/>
        </dgm:presLayoutVars>
      </dgm:prSet>
      <dgm:spPr/>
    </dgm:pt>
  </dgm:ptLst>
  <dgm:cxnLst>
    <dgm:cxn modelId="{6699910C-2465-470A-B2A0-D6E91E13E353}" type="presOf" srcId="{18EF3B81-11C0-4E97-BC09-1C55AE0A9DB3}" destId="{5FC241DE-54F1-44BD-8C77-75E8634FF1D8}" srcOrd="0" destOrd="0" presId="urn:microsoft.com/office/officeart/2005/8/layout/list1"/>
    <dgm:cxn modelId="{B28B2E0F-90F6-4542-A942-B878BB508A4B}" srcId="{BD839324-41C3-44DC-9153-0E4D29F36CA8}" destId="{2A0279FC-D37C-496E-BD37-8BCB597088D4}" srcOrd="2" destOrd="0" parTransId="{97952285-4D40-4EE6-90FB-61E2E90094A9}" sibTransId="{E41A6BF0-6C5C-4827-BBF1-1358579A6299}"/>
    <dgm:cxn modelId="{D8A9C121-4016-4BF7-B6DE-9CECDCC1BB9C}" type="presOf" srcId="{BD839324-41C3-44DC-9153-0E4D29F36CA8}" destId="{7AC5978C-E5C0-409B-9D6F-8807A118F194}" srcOrd="0" destOrd="0" presId="urn:microsoft.com/office/officeart/2005/8/layout/list1"/>
    <dgm:cxn modelId="{D4958978-8AF5-4220-BC0D-7D214F8D72E4}" type="presOf" srcId="{7159E237-916D-491D-AD0A-67DF0E4E1361}" destId="{778423DB-E91B-4F8F-A9FC-1E83D3001573}" srcOrd="0" destOrd="0" presId="urn:microsoft.com/office/officeart/2005/8/layout/list1"/>
    <dgm:cxn modelId="{4D147C9E-06F5-4DB3-9461-2693987BF03A}" type="presOf" srcId="{7159E237-916D-491D-AD0A-67DF0E4E1361}" destId="{075522BD-537B-460C-B8EB-76A82C52D1CC}" srcOrd="1" destOrd="0" presId="urn:microsoft.com/office/officeart/2005/8/layout/list1"/>
    <dgm:cxn modelId="{DCD40EA5-AA15-42FF-A79F-2DEEA2FD186A}" type="presOf" srcId="{2A0279FC-D37C-496E-BD37-8BCB597088D4}" destId="{619C4AE9-7FE6-4420-B479-5450BCC499EB}" srcOrd="0" destOrd="0" presId="urn:microsoft.com/office/officeart/2005/8/layout/list1"/>
    <dgm:cxn modelId="{899D7EC5-BD6F-4CAC-AAE3-91B15E102870}" srcId="{BD839324-41C3-44DC-9153-0E4D29F36CA8}" destId="{18EF3B81-11C0-4E97-BC09-1C55AE0A9DB3}" srcOrd="3" destOrd="0" parTransId="{E860B074-9B83-477B-8C02-A3C9CA1ABD2F}" sibTransId="{6A1267FB-4405-4BF1-9E1F-7CB3532330F0}"/>
    <dgm:cxn modelId="{FBAC8BC6-69A9-4CB4-AE37-07755200D9B8}" type="presOf" srcId="{FA8B4833-BDB8-4267-86D6-11F5758275FC}" destId="{E88EE680-DEAC-4B01-9659-37C7DD4E973D}" srcOrd="1" destOrd="0" presId="urn:microsoft.com/office/officeart/2005/8/layout/list1"/>
    <dgm:cxn modelId="{48B9D3C9-6366-4B0D-881C-8541ACF6349B}" type="presOf" srcId="{18EF3B81-11C0-4E97-BC09-1C55AE0A9DB3}" destId="{22E20890-25C6-4ED7-9E31-F51745853C58}" srcOrd="1" destOrd="0" presId="urn:microsoft.com/office/officeart/2005/8/layout/list1"/>
    <dgm:cxn modelId="{3C6DF7D6-418D-4606-9D3E-E18AA06770F3}" type="presOf" srcId="{FA8B4833-BDB8-4267-86D6-11F5758275FC}" destId="{F1AF3D25-72E0-4FFC-B51E-44EA906BDDD9}" srcOrd="0" destOrd="0" presId="urn:microsoft.com/office/officeart/2005/8/layout/list1"/>
    <dgm:cxn modelId="{9DA460D8-CADC-44FB-9B9B-D6827A5AA4CC}" srcId="{BD839324-41C3-44DC-9153-0E4D29F36CA8}" destId="{7159E237-916D-491D-AD0A-67DF0E4E1361}" srcOrd="1" destOrd="0" parTransId="{4D85BBB0-BA47-463B-84C3-1EC1345A96DE}" sibTransId="{8AC15E30-C5BF-4CB7-9E81-786E9AED4F7F}"/>
    <dgm:cxn modelId="{F65EE8D9-B4F3-40E6-B296-71680A4A5EF9}" srcId="{BD839324-41C3-44DC-9153-0E4D29F36CA8}" destId="{FA8B4833-BDB8-4267-86D6-11F5758275FC}" srcOrd="0" destOrd="0" parTransId="{A99BB465-09B7-425B-8522-4D5A5E3C6D63}" sibTransId="{133F7B3A-B0A4-4C58-B6B4-C17D78D78292}"/>
    <dgm:cxn modelId="{09B937FC-C24B-4A8D-A658-FD44971E0F57}" type="presOf" srcId="{2A0279FC-D37C-496E-BD37-8BCB597088D4}" destId="{D3D45EE8-3EBD-47D9-A292-FE6DF8633771}" srcOrd="1" destOrd="0" presId="urn:microsoft.com/office/officeart/2005/8/layout/list1"/>
    <dgm:cxn modelId="{41D4555E-FFE6-4EF3-BAA8-0DED50C7BB1A}" type="presParOf" srcId="{7AC5978C-E5C0-409B-9D6F-8807A118F194}" destId="{534FBF5C-EC82-4ACF-9551-868CA70264E7}" srcOrd="0" destOrd="0" presId="urn:microsoft.com/office/officeart/2005/8/layout/list1"/>
    <dgm:cxn modelId="{C2D3140A-F39A-4919-800D-58CB3A830736}" type="presParOf" srcId="{534FBF5C-EC82-4ACF-9551-868CA70264E7}" destId="{F1AF3D25-72E0-4FFC-B51E-44EA906BDDD9}" srcOrd="0" destOrd="0" presId="urn:microsoft.com/office/officeart/2005/8/layout/list1"/>
    <dgm:cxn modelId="{53706CD0-1FA0-4080-8C46-892C9056BFEF}" type="presParOf" srcId="{534FBF5C-EC82-4ACF-9551-868CA70264E7}" destId="{E88EE680-DEAC-4B01-9659-37C7DD4E973D}" srcOrd="1" destOrd="0" presId="urn:microsoft.com/office/officeart/2005/8/layout/list1"/>
    <dgm:cxn modelId="{A194F653-3EDD-4399-8BD6-B98B401FF5F5}" type="presParOf" srcId="{7AC5978C-E5C0-409B-9D6F-8807A118F194}" destId="{C1F8F51A-EF7B-4312-9643-6BF61C85EBDF}" srcOrd="1" destOrd="0" presId="urn:microsoft.com/office/officeart/2005/8/layout/list1"/>
    <dgm:cxn modelId="{1836E30A-E25C-4F98-B879-C26915ABAB63}" type="presParOf" srcId="{7AC5978C-E5C0-409B-9D6F-8807A118F194}" destId="{B8745455-35DC-4B39-BB0F-C2DA22591335}" srcOrd="2" destOrd="0" presId="urn:microsoft.com/office/officeart/2005/8/layout/list1"/>
    <dgm:cxn modelId="{B3172AC3-AFC8-4290-9EB0-13D06845C85D}" type="presParOf" srcId="{7AC5978C-E5C0-409B-9D6F-8807A118F194}" destId="{0020FA4F-3502-4FD0-95AE-8D7F46299357}" srcOrd="3" destOrd="0" presId="urn:microsoft.com/office/officeart/2005/8/layout/list1"/>
    <dgm:cxn modelId="{431BFE47-4176-4FDD-8B95-E4B480973EC2}" type="presParOf" srcId="{7AC5978C-E5C0-409B-9D6F-8807A118F194}" destId="{CB3C9CEF-2AF3-471B-AED8-3CEB6908DF16}" srcOrd="4" destOrd="0" presId="urn:microsoft.com/office/officeart/2005/8/layout/list1"/>
    <dgm:cxn modelId="{2C7234E0-5F37-4A7E-BB74-75EAF53B442E}" type="presParOf" srcId="{CB3C9CEF-2AF3-471B-AED8-3CEB6908DF16}" destId="{778423DB-E91B-4F8F-A9FC-1E83D3001573}" srcOrd="0" destOrd="0" presId="urn:microsoft.com/office/officeart/2005/8/layout/list1"/>
    <dgm:cxn modelId="{F486AD3E-CD99-4253-8339-9F7B75C31D90}" type="presParOf" srcId="{CB3C9CEF-2AF3-471B-AED8-3CEB6908DF16}" destId="{075522BD-537B-460C-B8EB-76A82C52D1CC}" srcOrd="1" destOrd="0" presId="urn:microsoft.com/office/officeart/2005/8/layout/list1"/>
    <dgm:cxn modelId="{0A6FF72D-39AA-49F1-98D0-43FB5B0F0C71}" type="presParOf" srcId="{7AC5978C-E5C0-409B-9D6F-8807A118F194}" destId="{2DC8C162-E28A-4041-9266-B8A96188EFF7}" srcOrd="5" destOrd="0" presId="urn:microsoft.com/office/officeart/2005/8/layout/list1"/>
    <dgm:cxn modelId="{36BD9F89-57AC-4FCB-A807-460E0A61473B}" type="presParOf" srcId="{7AC5978C-E5C0-409B-9D6F-8807A118F194}" destId="{09E18E7D-B0D4-4122-86C9-CDE666DE1C7F}" srcOrd="6" destOrd="0" presId="urn:microsoft.com/office/officeart/2005/8/layout/list1"/>
    <dgm:cxn modelId="{5F6E5C37-E86C-409D-8220-5AD709B92223}" type="presParOf" srcId="{7AC5978C-E5C0-409B-9D6F-8807A118F194}" destId="{FDEA6ED2-43D5-468D-A42B-A16ABA017310}" srcOrd="7" destOrd="0" presId="urn:microsoft.com/office/officeart/2005/8/layout/list1"/>
    <dgm:cxn modelId="{C37ECE8B-30AD-4A1B-BA88-4B7750CD244D}" type="presParOf" srcId="{7AC5978C-E5C0-409B-9D6F-8807A118F194}" destId="{B032E18D-2E35-4FC7-87BA-750B81E0AA23}" srcOrd="8" destOrd="0" presId="urn:microsoft.com/office/officeart/2005/8/layout/list1"/>
    <dgm:cxn modelId="{52F0DD6C-6DBB-4748-9D10-07A4524A7978}" type="presParOf" srcId="{B032E18D-2E35-4FC7-87BA-750B81E0AA23}" destId="{619C4AE9-7FE6-4420-B479-5450BCC499EB}" srcOrd="0" destOrd="0" presId="urn:microsoft.com/office/officeart/2005/8/layout/list1"/>
    <dgm:cxn modelId="{7A4D51A4-C255-41B1-95B1-3FFF37A55705}" type="presParOf" srcId="{B032E18D-2E35-4FC7-87BA-750B81E0AA23}" destId="{D3D45EE8-3EBD-47D9-A292-FE6DF8633771}" srcOrd="1" destOrd="0" presId="urn:microsoft.com/office/officeart/2005/8/layout/list1"/>
    <dgm:cxn modelId="{389D503A-6EDE-489C-BA96-8915031BC82A}" type="presParOf" srcId="{7AC5978C-E5C0-409B-9D6F-8807A118F194}" destId="{57214CC0-A498-4F4B-9E97-4678D0AD57D1}" srcOrd="9" destOrd="0" presId="urn:microsoft.com/office/officeart/2005/8/layout/list1"/>
    <dgm:cxn modelId="{7C799338-C1AB-4192-8689-C95BD7C61CBE}" type="presParOf" srcId="{7AC5978C-E5C0-409B-9D6F-8807A118F194}" destId="{EFD234DA-8586-473E-86EA-B83F2515B14F}" srcOrd="10" destOrd="0" presId="urn:microsoft.com/office/officeart/2005/8/layout/list1"/>
    <dgm:cxn modelId="{C6C5E9A0-3BF4-4183-B40B-4118A4D330A5}" type="presParOf" srcId="{7AC5978C-E5C0-409B-9D6F-8807A118F194}" destId="{76448231-D0EE-4A9C-BEE1-4252709E9FF0}" srcOrd="11" destOrd="0" presId="urn:microsoft.com/office/officeart/2005/8/layout/list1"/>
    <dgm:cxn modelId="{B3F5B1C0-2C6D-48CD-8DC0-24411F575D6A}" type="presParOf" srcId="{7AC5978C-E5C0-409B-9D6F-8807A118F194}" destId="{910B01E5-F171-4F57-BD1E-D6B36258989C}" srcOrd="12" destOrd="0" presId="urn:microsoft.com/office/officeart/2005/8/layout/list1"/>
    <dgm:cxn modelId="{98D91730-B090-4F88-B1DF-B5F9C4D71F9A}" type="presParOf" srcId="{910B01E5-F171-4F57-BD1E-D6B36258989C}" destId="{5FC241DE-54F1-44BD-8C77-75E8634FF1D8}" srcOrd="0" destOrd="0" presId="urn:microsoft.com/office/officeart/2005/8/layout/list1"/>
    <dgm:cxn modelId="{DF7AB666-F225-4EDF-B9CE-97A7EE6E32C6}" type="presParOf" srcId="{910B01E5-F171-4F57-BD1E-D6B36258989C}" destId="{22E20890-25C6-4ED7-9E31-F51745853C58}" srcOrd="1" destOrd="0" presId="urn:microsoft.com/office/officeart/2005/8/layout/list1"/>
    <dgm:cxn modelId="{2768DA8D-59C3-4563-A188-EC08939237FE}" type="presParOf" srcId="{7AC5978C-E5C0-409B-9D6F-8807A118F194}" destId="{79580C88-DBA5-470F-8B00-6B5E5649D5C3}" srcOrd="13" destOrd="0" presId="urn:microsoft.com/office/officeart/2005/8/layout/list1"/>
    <dgm:cxn modelId="{933D5B5A-F4CB-405A-A9EA-D925CB8229CF}" type="presParOf" srcId="{7AC5978C-E5C0-409B-9D6F-8807A118F194}" destId="{2B330935-F4BA-47DD-9279-C73E973A4AD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47D4A8-B7A9-4CB2-8517-6A7A037DE3C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9AA3B62E-14A8-4DB1-9AB9-AFA44EFA3942}">
      <dgm:prSet phldrT="[Text]" custT="1"/>
      <dgm:spPr>
        <a:solidFill>
          <a:schemeClr val="tx1"/>
        </a:solidFill>
        <a:ln>
          <a:solidFill>
            <a:schemeClr val="accent6"/>
          </a:solidFill>
        </a:ln>
      </dgm:spPr>
      <dgm:t>
        <a:bodyPr/>
        <a:lstStyle/>
        <a:p>
          <a:r>
            <a:rPr lang="en-GB" sz="1400" b="1" dirty="0">
              <a:solidFill>
                <a:schemeClr val="bg1"/>
              </a:solidFill>
            </a:rPr>
            <a:t>Develop links with the Wellbeing of Future Generations(Wales) Act 2015 </a:t>
          </a:r>
        </a:p>
      </dgm:t>
    </dgm:pt>
    <dgm:pt modelId="{B194B400-3C38-46E8-8453-A7CAA4679104}" type="parTrans" cxnId="{BC1135EB-6636-42E6-B367-7574AB352884}">
      <dgm:prSet/>
      <dgm:spPr/>
      <dgm:t>
        <a:bodyPr/>
        <a:lstStyle/>
        <a:p>
          <a:endParaRPr lang="en-GB"/>
        </a:p>
      </dgm:t>
    </dgm:pt>
    <dgm:pt modelId="{E67C478E-F2ED-4675-97F2-F87466D1922E}" type="sibTrans" cxnId="{BC1135EB-6636-42E6-B367-7574AB352884}">
      <dgm:prSet/>
      <dgm:spPr/>
      <dgm:t>
        <a:bodyPr/>
        <a:lstStyle/>
        <a:p>
          <a:endParaRPr lang="en-GB"/>
        </a:p>
      </dgm:t>
    </dgm:pt>
    <dgm:pt modelId="{3955EF42-732A-4B77-AE0F-3BAD8C49827D}">
      <dgm:prSet phldrT="[Text]" custT="1"/>
      <dgm:spPr>
        <a:solidFill>
          <a:schemeClr val="tx1"/>
        </a:solidFill>
        <a:ln>
          <a:solidFill>
            <a:schemeClr val="accent6"/>
          </a:solidFill>
        </a:ln>
      </dgm:spPr>
      <dgm:t>
        <a:bodyPr/>
        <a:lstStyle/>
        <a:p>
          <a:r>
            <a:rPr lang="en-GB" sz="1400" b="1" dirty="0">
              <a:solidFill>
                <a:schemeClr val="bg1"/>
              </a:solidFill>
            </a:rPr>
            <a:t>Create an internship for pre graduate students of local Universities </a:t>
          </a:r>
        </a:p>
      </dgm:t>
    </dgm:pt>
    <dgm:pt modelId="{028CD3B2-DD88-4927-82AD-859548EF3F40}" type="parTrans" cxnId="{285C74B2-86BF-4C8E-9F2B-71A9BD55C8E2}">
      <dgm:prSet/>
      <dgm:spPr/>
      <dgm:t>
        <a:bodyPr/>
        <a:lstStyle/>
        <a:p>
          <a:endParaRPr lang="en-GB"/>
        </a:p>
      </dgm:t>
    </dgm:pt>
    <dgm:pt modelId="{766E5AE2-81F9-4531-BA2B-A028B5E9A55F}" type="sibTrans" cxnId="{285C74B2-86BF-4C8E-9F2B-71A9BD55C8E2}">
      <dgm:prSet/>
      <dgm:spPr/>
      <dgm:t>
        <a:bodyPr/>
        <a:lstStyle/>
        <a:p>
          <a:endParaRPr lang="en-GB"/>
        </a:p>
      </dgm:t>
    </dgm:pt>
    <dgm:pt modelId="{B93E1B5B-817F-4353-9B0B-A89760FBF1ED}">
      <dgm:prSet phldrT="[Text]" custT="1"/>
      <dgm:spPr>
        <a:solidFill>
          <a:schemeClr val="tx1"/>
        </a:solidFill>
        <a:ln>
          <a:solidFill>
            <a:schemeClr val="accent6"/>
          </a:solidFill>
        </a:ln>
      </dgm:spPr>
      <dgm:t>
        <a:bodyPr/>
        <a:lstStyle/>
        <a:p>
          <a:r>
            <a:rPr lang="en-GB" sz="1400" b="1" dirty="0">
              <a:solidFill>
                <a:schemeClr val="bg1"/>
              </a:solidFill>
            </a:rPr>
            <a:t>To promote the values of the RCAHMW through various community workshops</a:t>
          </a:r>
        </a:p>
      </dgm:t>
    </dgm:pt>
    <dgm:pt modelId="{209A1041-C61A-423F-AE5F-570159C11AF0}" type="parTrans" cxnId="{C9E88741-7211-4DBB-A6C8-52282C103A6C}">
      <dgm:prSet/>
      <dgm:spPr/>
      <dgm:t>
        <a:bodyPr/>
        <a:lstStyle/>
        <a:p>
          <a:endParaRPr lang="en-GB"/>
        </a:p>
      </dgm:t>
    </dgm:pt>
    <dgm:pt modelId="{6E4AA5DF-9173-465C-A6B7-1964D723AB92}" type="sibTrans" cxnId="{C9E88741-7211-4DBB-A6C8-52282C103A6C}">
      <dgm:prSet/>
      <dgm:spPr/>
      <dgm:t>
        <a:bodyPr/>
        <a:lstStyle/>
        <a:p>
          <a:endParaRPr lang="en-GB"/>
        </a:p>
      </dgm:t>
    </dgm:pt>
    <dgm:pt modelId="{E2A8F1DC-4406-47F4-BC33-3E105C2A53C9}" type="pres">
      <dgm:prSet presAssocID="{D547D4A8-B7A9-4CB2-8517-6A7A037DE3C1}" presName="linear" presStyleCnt="0">
        <dgm:presLayoutVars>
          <dgm:dir/>
          <dgm:animLvl val="lvl"/>
          <dgm:resizeHandles val="exact"/>
        </dgm:presLayoutVars>
      </dgm:prSet>
      <dgm:spPr/>
    </dgm:pt>
    <dgm:pt modelId="{B6DD3352-2267-4EAE-A02C-298678353C75}" type="pres">
      <dgm:prSet presAssocID="{9AA3B62E-14A8-4DB1-9AB9-AFA44EFA3942}" presName="parentLin" presStyleCnt="0"/>
      <dgm:spPr/>
    </dgm:pt>
    <dgm:pt modelId="{E16BE437-26EF-43E5-A49A-C4FB3298D0C5}" type="pres">
      <dgm:prSet presAssocID="{9AA3B62E-14A8-4DB1-9AB9-AFA44EFA3942}" presName="parentLeftMargin" presStyleLbl="node1" presStyleIdx="0" presStyleCnt="3"/>
      <dgm:spPr/>
    </dgm:pt>
    <dgm:pt modelId="{A63F0DAF-601D-453B-87CF-8ACBC0C43EFA}" type="pres">
      <dgm:prSet presAssocID="{9AA3B62E-14A8-4DB1-9AB9-AFA44EFA3942}" presName="parentText" presStyleLbl="node1" presStyleIdx="0" presStyleCnt="3">
        <dgm:presLayoutVars>
          <dgm:chMax val="0"/>
          <dgm:bulletEnabled val="1"/>
        </dgm:presLayoutVars>
      </dgm:prSet>
      <dgm:spPr/>
    </dgm:pt>
    <dgm:pt modelId="{F5499DC8-E48E-4458-B543-C371241AEBE6}" type="pres">
      <dgm:prSet presAssocID="{9AA3B62E-14A8-4DB1-9AB9-AFA44EFA3942}" presName="negativeSpace" presStyleCnt="0"/>
      <dgm:spPr/>
    </dgm:pt>
    <dgm:pt modelId="{594E34AB-0647-4738-A751-FA136B9A41AC}" type="pres">
      <dgm:prSet presAssocID="{9AA3B62E-14A8-4DB1-9AB9-AFA44EFA3942}" presName="childText" presStyleLbl="conFgAcc1" presStyleIdx="0" presStyleCnt="3">
        <dgm:presLayoutVars>
          <dgm:bulletEnabled val="1"/>
        </dgm:presLayoutVars>
      </dgm:prSet>
      <dgm:spPr>
        <a:solidFill>
          <a:schemeClr val="tx1">
            <a:lumMod val="50000"/>
            <a:alpha val="90000"/>
          </a:schemeClr>
        </a:solidFill>
        <a:ln>
          <a:solidFill>
            <a:schemeClr val="accent6"/>
          </a:solidFill>
        </a:ln>
      </dgm:spPr>
    </dgm:pt>
    <dgm:pt modelId="{83343605-D524-4322-B9F9-34AEE4004E59}" type="pres">
      <dgm:prSet presAssocID="{E67C478E-F2ED-4675-97F2-F87466D1922E}" presName="spaceBetweenRectangles" presStyleCnt="0"/>
      <dgm:spPr/>
    </dgm:pt>
    <dgm:pt modelId="{AAE72E00-21DA-49D2-BFF0-D4C06A998E92}" type="pres">
      <dgm:prSet presAssocID="{3955EF42-732A-4B77-AE0F-3BAD8C49827D}" presName="parentLin" presStyleCnt="0"/>
      <dgm:spPr/>
    </dgm:pt>
    <dgm:pt modelId="{BC4B2482-AA39-4C8B-B8D5-6F4F7557E8AC}" type="pres">
      <dgm:prSet presAssocID="{3955EF42-732A-4B77-AE0F-3BAD8C49827D}" presName="parentLeftMargin" presStyleLbl="node1" presStyleIdx="0" presStyleCnt="3"/>
      <dgm:spPr/>
    </dgm:pt>
    <dgm:pt modelId="{38E6AED0-E3AC-4E73-8269-C06AE9E094CC}" type="pres">
      <dgm:prSet presAssocID="{3955EF42-732A-4B77-AE0F-3BAD8C49827D}" presName="parentText" presStyleLbl="node1" presStyleIdx="1" presStyleCnt="3">
        <dgm:presLayoutVars>
          <dgm:chMax val="0"/>
          <dgm:bulletEnabled val="1"/>
        </dgm:presLayoutVars>
      </dgm:prSet>
      <dgm:spPr/>
    </dgm:pt>
    <dgm:pt modelId="{E2259AD8-9AE0-4A78-A62B-A7E4A87BBF3C}" type="pres">
      <dgm:prSet presAssocID="{3955EF42-732A-4B77-AE0F-3BAD8C49827D}" presName="negativeSpace" presStyleCnt="0"/>
      <dgm:spPr/>
    </dgm:pt>
    <dgm:pt modelId="{5EA149E3-58C8-47EE-B213-6C6A750BD4B0}" type="pres">
      <dgm:prSet presAssocID="{3955EF42-732A-4B77-AE0F-3BAD8C49827D}" presName="childText" presStyleLbl="conFgAcc1" presStyleIdx="1" presStyleCnt="3">
        <dgm:presLayoutVars>
          <dgm:bulletEnabled val="1"/>
        </dgm:presLayoutVars>
      </dgm:prSet>
      <dgm:spPr>
        <a:solidFill>
          <a:schemeClr val="tx1">
            <a:lumMod val="50000"/>
            <a:alpha val="90000"/>
          </a:schemeClr>
        </a:solidFill>
        <a:ln>
          <a:solidFill>
            <a:schemeClr val="accent6"/>
          </a:solidFill>
        </a:ln>
      </dgm:spPr>
    </dgm:pt>
    <dgm:pt modelId="{616EE673-4AA2-43FE-AE26-1ED429A7B343}" type="pres">
      <dgm:prSet presAssocID="{766E5AE2-81F9-4531-BA2B-A028B5E9A55F}" presName="spaceBetweenRectangles" presStyleCnt="0"/>
      <dgm:spPr/>
    </dgm:pt>
    <dgm:pt modelId="{D50782CB-9520-46AC-A14F-294B08AEDA6F}" type="pres">
      <dgm:prSet presAssocID="{B93E1B5B-817F-4353-9B0B-A89760FBF1ED}" presName="parentLin" presStyleCnt="0"/>
      <dgm:spPr/>
    </dgm:pt>
    <dgm:pt modelId="{2A87F8AE-8579-4842-9519-D291A53AA52C}" type="pres">
      <dgm:prSet presAssocID="{B93E1B5B-817F-4353-9B0B-A89760FBF1ED}" presName="parentLeftMargin" presStyleLbl="node1" presStyleIdx="1" presStyleCnt="3"/>
      <dgm:spPr/>
    </dgm:pt>
    <dgm:pt modelId="{582AA9F8-81DC-490C-9969-9C44979E633A}" type="pres">
      <dgm:prSet presAssocID="{B93E1B5B-817F-4353-9B0B-A89760FBF1ED}" presName="parentText" presStyleLbl="node1" presStyleIdx="2" presStyleCnt="3" custLinFactNeighborX="5530" custLinFactNeighborY="-11525">
        <dgm:presLayoutVars>
          <dgm:chMax val="0"/>
          <dgm:bulletEnabled val="1"/>
        </dgm:presLayoutVars>
      </dgm:prSet>
      <dgm:spPr/>
    </dgm:pt>
    <dgm:pt modelId="{4F04D319-E9A6-4A8B-967E-16D9056E813F}" type="pres">
      <dgm:prSet presAssocID="{B93E1B5B-817F-4353-9B0B-A89760FBF1ED}" presName="negativeSpace" presStyleCnt="0"/>
      <dgm:spPr/>
    </dgm:pt>
    <dgm:pt modelId="{0C4BA7FA-2208-45B5-97B6-17B540C4E677}" type="pres">
      <dgm:prSet presAssocID="{B93E1B5B-817F-4353-9B0B-A89760FBF1ED}" presName="childText" presStyleLbl="conFgAcc1" presStyleIdx="2" presStyleCnt="3">
        <dgm:presLayoutVars>
          <dgm:bulletEnabled val="1"/>
        </dgm:presLayoutVars>
      </dgm:prSet>
      <dgm:spPr>
        <a:solidFill>
          <a:schemeClr val="bg1">
            <a:lumMod val="50000"/>
            <a:lumOff val="50000"/>
            <a:alpha val="90000"/>
          </a:schemeClr>
        </a:solidFill>
        <a:ln>
          <a:solidFill>
            <a:schemeClr val="accent6"/>
          </a:solidFill>
        </a:ln>
      </dgm:spPr>
    </dgm:pt>
  </dgm:ptLst>
  <dgm:cxnLst>
    <dgm:cxn modelId="{E6074A00-9F3D-4281-AD23-C9956CDC7246}" type="presOf" srcId="{9AA3B62E-14A8-4DB1-9AB9-AFA44EFA3942}" destId="{A63F0DAF-601D-453B-87CF-8ACBC0C43EFA}" srcOrd="1" destOrd="0" presId="urn:microsoft.com/office/officeart/2005/8/layout/list1"/>
    <dgm:cxn modelId="{385B9D19-B4F4-4891-8539-A5AB61AF1B96}" type="presOf" srcId="{3955EF42-732A-4B77-AE0F-3BAD8C49827D}" destId="{BC4B2482-AA39-4C8B-B8D5-6F4F7557E8AC}" srcOrd="0" destOrd="0" presId="urn:microsoft.com/office/officeart/2005/8/layout/list1"/>
    <dgm:cxn modelId="{C9E88741-7211-4DBB-A6C8-52282C103A6C}" srcId="{D547D4A8-B7A9-4CB2-8517-6A7A037DE3C1}" destId="{B93E1B5B-817F-4353-9B0B-A89760FBF1ED}" srcOrd="2" destOrd="0" parTransId="{209A1041-C61A-423F-AE5F-570159C11AF0}" sibTransId="{6E4AA5DF-9173-465C-A6B7-1964D723AB92}"/>
    <dgm:cxn modelId="{02DC004E-F507-4522-B722-A7A960B15EF3}" type="presOf" srcId="{D547D4A8-B7A9-4CB2-8517-6A7A037DE3C1}" destId="{E2A8F1DC-4406-47F4-BC33-3E105C2A53C9}" srcOrd="0" destOrd="0" presId="urn:microsoft.com/office/officeart/2005/8/layout/list1"/>
    <dgm:cxn modelId="{BB2A7579-84F0-4355-B006-8847DAF78B9F}" type="presOf" srcId="{9AA3B62E-14A8-4DB1-9AB9-AFA44EFA3942}" destId="{E16BE437-26EF-43E5-A49A-C4FB3298D0C5}" srcOrd="0" destOrd="0" presId="urn:microsoft.com/office/officeart/2005/8/layout/list1"/>
    <dgm:cxn modelId="{EEE3C39B-F99F-4146-8F6B-F533C66BDDBC}" type="presOf" srcId="{B93E1B5B-817F-4353-9B0B-A89760FBF1ED}" destId="{2A87F8AE-8579-4842-9519-D291A53AA52C}" srcOrd="0" destOrd="0" presId="urn:microsoft.com/office/officeart/2005/8/layout/list1"/>
    <dgm:cxn modelId="{285C74B2-86BF-4C8E-9F2B-71A9BD55C8E2}" srcId="{D547D4A8-B7A9-4CB2-8517-6A7A037DE3C1}" destId="{3955EF42-732A-4B77-AE0F-3BAD8C49827D}" srcOrd="1" destOrd="0" parTransId="{028CD3B2-DD88-4927-82AD-859548EF3F40}" sibTransId="{766E5AE2-81F9-4531-BA2B-A028B5E9A55F}"/>
    <dgm:cxn modelId="{5990CBC8-22C1-40A0-BC19-7E7CFB9A960B}" type="presOf" srcId="{3955EF42-732A-4B77-AE0F-3BAD8C49827D}" destId="{38E6AED0-E3AC-4E73-8269-C06AE9E094CC}" srcOrd="1" destOrd="0" presId="urn:microsoft.com/office/officeart/2005/8/layout/list1"/>
    <dgm:cxn modelId="{4B03DFE0-CAD9-40F6-948E-F6BCF4628975}" type="presOf" srcId="{B93E1B5B-817F-4353-9B0B-A89760FBF1ED}" destId="{582AA9F8-81DC-490C-9969-9C44979E633A}" srcOrd="1" destOrd="0" presId="urn:microsoft.com/office/officeart/2005/8/layout/list1"/>
    <dgm:cxn modelId="{BC1135EB-6636-42E6-B367-7574AB352884}" srcId="{D547D4A8-B7A9-4CB2-8517-6A7A037DE3C1}" destId="{9AA3B62E-14A8-4DB1-9AB9-AFA44EFA3942}" srcOrd="0" destOrd="0" parTransId="{B194B400-3C38-46E8-8453-A7CAA4679104}" sibTransId="{E67C478E-F2ED-4675-97F2-F87466D1922E}"/>
    <dgm:cxn modelId="{CC862A71-E3DA-4CB5-BDE8-5E3147A4BE77}" type="presParOf" srcId="{E2A8F1DC-4406-47F4-BC33-3E105C2A53C9}" destId="{B6DD3352-2267-4EAE-A02C-298678353C75}" srcOrd="0" destOrd="0" presId="urn:microsoft.com/office/officeart/2005/8/layout/list1"/>
    <dgm:cxn modelId="{361945D3-A92F-447B-87A8-EA7EA17970C6}" type="presParOf" srcId="{B6DD3352-2267-4EAE-A02C-298678353C75}" destId="{E16BE437-26EF-43E5-A49A-C4FB3298D0C5}" srcOrd="0" destOrd="0" presId="urn:microsoft.com/office/officeart/2005/8/layout/list1"/>
    <dgm:cxn modelId="{048124D1-A8B4-47B3-87DC-E7011D269C7A}" type="presParOf" srcId="{B6DD3352-2267-4EAE-A02C-298678353C75}" destId="{A63F0DAF-601D-453B-87CF-8ACBC0C43EFA}" srcOrd="1" destOrd="0" presId="urn:microsoft.com/office/officeart/2005/8/layout/list1"/>
    <dgm:cxn modelId="{FAC1E975-5066-447F-9A9E-BF173283DC2C}" type="presParOf" srcId="{E2A8F1DC-4406-47F4-BC33-3E105C2A53C9}" destId="{F5499DC8-E48E-4458-B543-C371241AEBE6}" srcOrd="1" destOrd="0" presId="urn:microsoft.com/office/officeart/2005/8/layout/list1"/>
    <dgm:cxn modelId="{CE64DAF9-385E-4979-80AF-EE4A0F642599}" type="presParOf" srcId="{E2A8F1DC-4406-47F4-BC33-3E105C2A53C9}" destId="{594E34AB-0647-4738-A751-FA136B9A41AC}" srcOrd="2" destOrd="0" presId="urn:microsoft.com/office/officeart/2005/8/layout/list1"/>
    <dgm:cxn modelId="{A24D5150-BA8B-46F2-BC8A-17B4783B2F39}" type="presParOf" srcId="{E2A8F1DC-4406-47F4-BC33-3E105C2A53C9}" destId="{83343605-D524-4322-B9F9-34AEE4004E59}" srcOrd="3" destOrd="0" presId="urn:microsoft.com/office/officeart/2005/8/layout/list1"/>
    <dgm:cxn modelId="{3ACCFEE8-F08F-43A8-A601-5B6DFC29935A}" type="presParOf" srcId="{E2A8F1DC-4406-47F4-BC33-3E105C2A53C9}" destId="{AAE72E00-21DA-49D2-BFF0-D4C06A998E92}" srcOrd="4" destOrd="0" presId="urn:microsoft.com/office/officeart/2005/8/layout/list1"/>
    <dgm:cxn modelId="{01B19B14-9661-4FDA-B7C7-64E04E1955A4}" type="presParOf" srcId="{AAE72E00-21DA-49D2-BFF0-D4C06A998E92}" destId="{BC4B2482-AA39-4C8B-B8D5-6F4F7557E8AC}" srcOrd="0" destOrd="0" presId="urn:microsoft.com/office/officeart/2005/8/layout/list1"/>
    <dgm:cxn modelId="{712517AF-5666-4DA6-B8A8-479EDBFF9E0F}" type="presParOf" srcId="{AAE72E00-21DA-49D2-BFF0-D4C06A998E92}" destId="{38E6AED0-E3AC-4E73-8269-C06AE9E094CC}" srcOrd="1" destOrd="0" presId="urn:microsoft.com/office/officeart/2005/8/layout/list1"/>
    <dgm:cxn modelId="{FD52990A-B9C3-4B86-A06D-D6D44ACF1C4F}" type="presParOf" srcId="{E2A8F1DC-4406-47F4-BC33-3E105C2A53C9}" destId="{E2259AD8-9AE0-4A78-A62B-A7E4A87BBF3C}" srcOrd="5" destOrd="0" presId="urn:microsoft.com/office/officeart/2005/8/layout/list1"/>
    <dgm:cxn modelId="{52F62264-973D-4525-9BF0-B7F2DB9C2CE0}" type="presParOf" srcId="{E2A8F1DC-4406-47F4-BC33-3E105C2A53C9}" destId="{5EA149E3-58C8-47EE-B213-6C6A750BD4B0}" srcOrd="6" destOrd="0" presId="urn:microsoft.com/office/officeart/2005/8/layout/list1"/>
    <dgm:cxn modelId="{31A629C8-863F-4E81-879C-5D49587BCDBA}" type="presParOf" srcId="{E2A8F1DC-4406-47F4-BC33-3E105C2A53C9}" destId="{616EE673-4AA2-43FE-AE26-1ED429A7B343}" srcOrd="7" destOrd="0" presId="urn:microsoft.com/office/officeart/2005/8/layout/list1"/>
    <dgm:cxn modelId="{4D5ED293-9C70-449C-A74E-F50FE41F68DD}" type="presParOf" srcId="{E2A8F1DC-4406-47F4-BC33-3E105C2A53C9}" destId="{D50782CB-9520-46AC-A14F-294B08AEDA6F}" srcOrd="8" destOrd="0" presId="urn:microsoft.com/office/officeart/2005/8/layout/list1"/>
    <dgm:cxn modelId="{208380CF-0962-4B01-AF4D-9C69D55C1252}" type="presParOf" srcId="{D50782CB-9520-46AC-A14F-294B08AEDA6F}" destId="{2A87F8AE-8579-4842-9519-D291A53AA52C}" srcOrd="0" destOrd="0" presId="urn:microsoft.com/office/officeart/2005/8/layout/list1"/>
    <dgm:cxn modelId="{98BEAEE9-A564-46F5-AF33-D4F077741946}" type="presParOf" srcId="{D50782CB-9520-46AC-A14F-294B08AEDA6F}" destId="{582AA9F8-81DC-490C-9969-9C44979E633A}" srcOrd="1" destOrd="0" presId="urn:microsoft.com/office/officeart/2005/8/layout/list1"/>
    <dgm:cxn modelId="{E503A10E-8A0A-4110-A45C-B18230832256}" type="presParOf" srcId="{E2A8F1DC-4406-47F4-BC33-3E105C2A53C9}" destId="{4F04D319-E9A6-4A8B-967E-16D9056E813F}" srcOrd="9" destOrd="0" presId="urn:microsoft.com/office/officeart/2005/8/layout/list1"/>
    <dgm:cxn modelId="{3508BF2E-E7BB-4A66-80F0-1910C98CD892}" type="presParOf" srcId="{E2A8F1DC-4406-47F4-BC33-3E105C2A53C9}" destId="{0C4BA7FA-2208-45B5-97B6-17B540C4E677}"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FB73E7-D256-44DA-B6F1-7C4AC35A4E3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899AE91-1FE8-42FF-B155-713C03CE9804}">
      <dgm:prSet phldrT="[Text]" custT="1"/>
      <dgm:spPr>
        <a:solidFill>
          <a:schemeClr val="tx1"/>
        </a:solidFill>
        <a:ln>
          <a:solidFill>
            <a:schemeClr val="accent6"/>
          </a:solidFill>
        </a:ln>
      </dgm:spPr>
      <dgm:t>
        <a:bodyPr/>
        <a:lstStyle/>
        <a:p>
          <a:r>
            <a:rPr lang="en-GB" sz="1400" b="1" dirty="0">
              <a:solidFill>
                <a:schemeClr val="bg1"/>
              </a:solidFill>
            </a:rPr>
            <a:t>Create a network of volunteers and utilise this wealth of knowledge</a:t>
          </a:r>
        </a:p>
      </dgm:t>
    </dgm:pt>
    <dgm:pt modelId="{79442320-B272-4B11-A5F1-4801CE76C4A5}" type="parTrans" cxnId="{DDB54BB6-7DD2-4DCB-80BF-DE890621E316}">
      <dgm:prSet/>
      <dgm:spPr/>
      <dgm:t>
        <a:bodyPr/>
        <a:lstStyle/>
        <a:p>
          <a:endParaRPr lang="en-GB"/>
        </a:p>
      </dgm:t>
    </dgm:pt>
    <dgm:pt modelId="{EB9E4D19-41DC-4A96-8475-D57FBDF03A88}" type="sibTrans" cxnId="{DDB54BB6-7DD2-4DCB-80BF-DE890621E316}">
      <dgm:prSet/>
      <dgm:spPr/>
      <dgm:t>
        <a:bodyPr/>
        <a:lstStyle/>
        <a:p>
          <a:endParaRPr lang="en-GB"/>
        </a:p>
      </dgm:t>
    </dgm:pt>
    <dgm:pt modelId="{F0BD4E72-6DA8-4831-B2BF-64DFE45651D1}">
      <dgm:prSet phldrT="[Text]" custT="1"/>
      <dgm:spPr>
        <a:solidFill>
          <a:schemeClr val="tx1"/>
        </a:solidFill>
        <a:ln>
          <a:solidFill>
            <a:schemeClr val="accent6"/>
          </a:solidFill>
        </a:ln>
      </dgm:spPr>
      <dgm:t>
        <a:bodyPr/>
        <a:lstStyle/>
        <a:p>
          <a:r>
            <a:rPr lang="en-GB" sz="1400" b="1" dirty="0">
              <a:solidFill>
                <a:schemeClr val="bg1"/>
              </a:solidFill>
            </a:rPr>
            <a:t>Develop community hubs to serve local interest groups and schools, supporting the new curriculum  </a:t>
          </a:r>
        </a:p>
      </dgm:t>
    </dgm:pt>
    <dgm:pt modelId="{E2921063-2AFA-496E-904A-2300EC91EF81}" type="parTrans" cxnId="{A4A11BB3-DA59-433E-9726-F4C65965510F}">
      <dgm:prSet/>
      <dgm:spPr/>
      <dgm:t>
        <a:bodyPr/>
        <a:lstStyle/>
        <a:p>
          <a:endParaRPr lang="en-GB"/>
        </a:p>
      </dgm:t>
    </dgm:pt>
    <dgm:pt modelId="{D2C4CB8B-9D6C-4A32-B135-4A53B19407AE}" type="sibTrans" cxnId="{A4A11BB3-DA59-433E-9726-F4C65965510F}">
      <dgm:prSet/>
      <dgm:spPr/>
      <dgm:t>
        <a:bodyPr/>
        <a:lstStyle/>
        <a:p>
          <a:endParaRPr lang="en-GB"/>
        </a:p>
      </dgm:t>
    </dgm:pt>
    <dgm:pt modelId="{1253279B-5E2E-4C9A-8292-72C97127D5DB}">
      <dgm:prSet phldrT="[Text]" custT="1"/>
      <dgm:spPr>
        <a:solidFill>
          <a:schemeClr val="tx1"/>
        </a:solidFill>
        <a:ln>
          <a:solidFill>
            <a:schemeClr val="accent6"/>
          </a:solidFill>
        </a:ln>
      </dgm:spPr>
      <dgm:t>
        <a:bodyPr/>
        <a:lstStyle/>
        <a:p>
          <a:r>
            <a:rPr lang="en-GB" sz="1400" b="1" dirty="0">
              <a:solidFill>
                <a:schemeClr val="bg1"/>
              </a:solidFill>
            </a:rPr>
            <a:t>Promote</a:t>
          </a:r>
          <a:r>
            <a:rPr lang="en-GB" sz="1400" b="1" baseline="0" dirty="0">
              <a:solidFill>
                <a:schemeClr val="bg1"/>
              </a:solidFill>
            </a:rPr>
            <a:t> Coflein as a social history site, bringing traffic to the retail site. Potential to include educational </a:t>
          </a:r>
          <a:r>
            <a:rPr lang="en-GB" sz="1400" b="1" baseline="0" dirty="0" err="1">
              <a:solidFill>
                <a:schemeClr val="bg1"/>
              </a:solidFill>
            </a:rPr>
            <a:t>hwb</a:t>
          </a:r>
          <a:endParaRPr lang="en-GB" sz="1400" b="1" dirty="0">
            <a:solidFill>
              <a:schemeClr val="bg1"/>
            </a:solidFill>
          </a:endParaRPr>
        </a:p>
      </dgm:t>
    </dgm:pt>
    <dgm:pt modelId="{908453BE-0BF3-4C71-9D62-4B814EAB5A5A}" type="parTrans" cxnId="{768F34EC-4CD0-4986-B63B-858D4A934838}">
      <dgm:prSet/>
      <dgm:spPr/>
      <dgm:t>
        <a:bodyPr/>
        <a:lstStyle/>
        <a:p>
          <a:endParaRPr lang="en-GB"/>
        </a:p>
      </dgm:t>
    </dgm:pt>
    <dgm:pt modelId="{71E6DABF-2409-4D14-AD4F-67E099856CD2}" type="sibTrans" cxnId="{768F34EC-4CD0-4986-B63B-858D4A934838}">
      <dgm:prSet/>
      <dgm:spPr/>
      <dgm:t>
        <a:bodyPr/>
        <a:lstStyle/>
        <a:p>
          <a:endParaRPr lang="en-GB"/>
        </a:p>
      </dgm:t>
    </dgm:pt>
    <dgm:pt modelId="{459D783C-F11F-4BE5-8E92-3A8347EB0E1A}" type="pres">
      <dgm:prSet presAssocID="{97FB73E7-D256-44DA-B6F1-7C4AC35A4E30}" presName="linear" presStyleCnt="0">
        <dgm:presLayoutVars>
          <dgm:dir/>
          <dgm:animLvl val="lvl"/>
          <dgm:resizeHandles val="exact"/>
        </dgm:presLayoutVars>
      </dgm:prSet>
      <dgm:spPr/>
    </dgm:pt>
    <dgm:pt modelId="{000EC6FE-93CE-4989-A25F-D465CA3FE24D}" type="pres">
      <dgm:prSet presAssocID="{D899AE91-1FE8-42FF-B155-713C03CE9804}" presName="parentLin" presStyleCnt="0"/>
      <dgm:spPr/>
    </dgm:pt>
    <dgm:pt modelId="{FB69B582-8E53-4ED7-AEB3-9CC8A13F3669}" type="pres">
      <dgm:prSet presAssocID="{D899AE91-1FE8-42FF-B155-713C03CE9804}" presName="parentLeftMargin" presStyleLbl="node1" presStyleIdx="0" presStyleCnt="3"/>
      <dgm:spPr/>
    </dgm:pt>
    <dgm:pt modelId="{626A2D98-A9D9-4C96-A07E-4225127B0AD7}" type="pres">
      <dgm:prSet presAssocID="{D899AE91-1FE8-42FF-B155-713C03CE9804}" presName="parentText" presStyleLbl="node1" presStyleIdx="0" presStyleCnt="3">
        <dgm:presLayoutVars>
          <dgm:chMax val="0"/>
          <dgm:bulletEnabled val="1"/>
        </dgm:presLayoutVars>
      </dgm:prSet>
      <dgm:spPr/>
    </dgm:pt>
    <dgm:pt modelId="{F4A0E175-7B9E-40B3-AE8C-C91C4C22D957}" type="pres">
      <dgm:prSet presAssocID="{D899AE91-1FE8-42FF-B155-713C03CE9804}" presName="negativeSpace" presStyleCnt="0"/>
      <dgm:spPr/>
    </dgm:pt>
    <dgm:pt modelId="{9DDBEE0E-09ED-419C-9187-1F34ED1EE4FD}" type="pres">
      <dgm:prSet presAssocID="{D899AE91-1FE8-42FF-B155-713C03CE9804}" presName="childText" presStyleLbl="conFgAcc1" presStyleIdx="0" presStyleCnt="3">
        <dgm:presLayoutVars>
          <dgm:bulletEnabled val="1"/>
        </dgm:presLayoutVars>
      </dgm:prSet>
      <dgm:spPr>
        <a:solidFill>
          <a:schemeClr val="bg1">
            <a:lumMod val="50000"/>
            <a:lumOff val="50000"/>
            <a:alpha val="90000"/>
          </a:schemeClr>
        </a:solidFill>
        <a:ln>
          <a:solidFill>
            <a:schemeClr val="accent6"/>
          </a:solidFill>
        </a:ln>
      </dgm:spPr>
    </dgm:pt>
    <dgm:pt modelId="{EC25BB29-FF0E-4E47-9360-6FD6D4FA1B44}" type="pres">
      <dgm:prSet presAssocID="{EB9E4D19-41DC-4A96-8475-D57FBDF03A88}" presName="spaceBetweenRectangles" presStyleCnt="0"/>
      <dgm:spPr/>
    </dgm:pt>
    <dgm:pt modelId="{C7E95B11-B650-4DEA-B848-081F79BB98A5}" type="pres">
      <dgm:prSet presAssocID="{F0BD4E72-6DA8-4831-B2BF-64DFE45651D1}" presName="parentLin" presStyleCnt="0"/>
      <dgm:spPr/>
    </dgm:pt>
    <dgm:pt modelId="{C364D2E6-AD6B-492C-B671-D0E92DC7A174}" type="pres">
      <dgm:prSet presAssocID="{F0BD4E72-6DA8-4831-B2BF-64DFE45651D1}" presName="parentLeftMargin" presStyleLbl="node1" presStyleIdx="0" presStyleCnt="3"/>
      <dgm:spPr/>
    </dgm:pt>
    <dgm:pt modelId="{0551462F-A5C2-4871-AFFF-E5B6AC2D1E97}" type="pres">
      <dgm:prSet presAssocID="{F0BD4E72-6DA8-4831-B2BF-64DFE45651D1}" presName="parentText" presStyleLbl="node1" presStyleIdx="1" presStyleCnt="3">
        <dgm:presLayoutVars>
          <dgm:chMax val="0"/>
          <dgm:bulletEnabled val="1"/>
        </dgm:presLayoutVars>
      </dgm:prSet>
      <dgm:spPr/>
    </dgm:pt>
    <dgm:pt modelId="{2E029D0A-1E60-45E0-A8B9-4957099DA52A}" type="pres">
      <dgm:prSet presAssocID="{F0BD4E72-6DA8-4831-B2BF-64DFE45651D1}" presName="negativeSpace" presStyleCnt="0"/>
      <dgm:spPr/>
    </dgm:pt>
    <dgm:pt modelId="{2E347BE2-81F9-458E-B4FE-D3A1675AD76E}" type="pres">
      <dgm:prSet presAssocID="{F0BD4E72-6DA8-4831-B2BF-64DFE45651D1}" presName="childText" presStyleLbl="conFgAcc1" presStyleIdx="1" presStyleCnt="3">
        <dgm:presLayoutVars>
          <dgm:bulletEnabled val="1"/>
        </dgm:presLayoutVars>
      </dgm:prSet>
      <dgm:spPr>
        <a:solidFill>
          <a:schemeClr val="bg1">
            <a:lumMod val="50000"/>
            <a:lumOff val="50000"/>
            <a:alpha val="90000"/>
          </a:schemeClr>
        </a:solidFill>
        <a:ln>
          <a:solidFill>
            <a:schemeClr val="accent6"/>
          </a:solidFill>
        </a:ln>
      </dgm:spPr>
    </dgm:pt>
    <dgm:pt modelId="{F0C9EA7B-A025-4891-96B3-540E102E2953}" type="pres">
      <dgm:prSet presAssocID="{D2C4CB8B-9D6C-4A32-B135-4A53B19407AE}" presName="spaceBetweenRectangles" presStyleCnt="0"/>
      <dgm:spPr/>
    </dgm:pt>
    <dgm:pt modelId="{B16C657D-88BB-42E4-B7C4-21DEA210F85B}" type="pres">
      <dgm:prSet presAssocID="{1253279B-5E2E-4C9A-8292-72C97127D5DB}" presName="parentLin" presStyleCnt="0"/>
      <dgm:spPr/>
    </dgm:pt>
    <dgm:pt modelId="{EAE887E3-C18C-40D2-A7FD-F64020A1FC1A}" type="pres">
      <dgm:prSet presAssocID="{1253279B-5E2E-4C9A-8292-72C97127D5DB}" presName="parentLeftMargin" presStyleLbl="node1" presStyleIdx="1" presStyleCnt="3"/>
      <dgm:spPr/>
    </dgm:pt>
    <dgm:pt modelId="{CD5D38F1-D1CC-4570-B001-8D74225509B5}" type="pres">
      <dgm:prSet presAssocID="{1253279B-5E2E-4C9A-8292-72C97127D5DB}" presName="parentText" presStyleLbl="node1" presStyleIdx="2" presStyleCnt="3" custLinFactNeighborY="-2127">
        <dgm:presLayoutVars>
          <dgm:chMax val="0"/>
          <dgm:bulletEnabled val="1"/>
        </dgm:presLayoutVars>
      </dgm:prSet>
      <dgm:spPr/>
    </dgm:pt>
    <dgm:pt modelId="{3F1D2261-FB0A-4A55-B8D0-847115AFA25F}" type="pres">
      <dgm:prSet presAssocID="{1253279B-5E2E-4C9A-8292-72C97127D5DB}" presName="negativeSpace" presStyleCnt="0"/>
      <dgm:spPr/>
    </dgm:pt>
    <dgm:pt modelId="{C6B1E766-F842-4A31-82AA-FE81FA8C02C6}" type="pres">
      <dgm:prSet presAssocID="{1253279B-5E2E-4C9A-8292-72C97127D5DB}" presName="childText" presStyleLbl="conFgAcc1" presStyleIdx="2" presStyleCnt="3">
        <dgm:presLayoutVars>
          <dgm:bulletEnabled val="1"/>
        </dgm:presLayoutVars>
      </dgm:prSet>
      <dgm:spPr>
        <a:solidFill>
          <a:schemeClr val="bg1">
            <a:lumMod val="50000"/>
            <a:lumOff val="50000"/>
            <a:alpha val="90000"/>
          </a:schemeClr>
        </a:solidFill>
        <a:ln>
          <a:solidFill>
            <a:schemeClr val="accent6"/>
          </a:solidFill>
        </a:ln>
      </dgm:spPr>
    </dgm:pt>
  </dgm:ptLst>
  <dgm:cxnLst>
    <dgm:cxn modelId="{ADBDD410-4700-4892-A4F8-D0B868B3E3C8}" type="presOf" srcId="{1253279B-5E2E-4C9A-8292-72C97127D5DB}" destId="{CD5D38F1-D1CC-4570-B001-8D74225509B5}" srcOrd="1" destOrd="0" presId="urn:microsoft.com/office/officeart/2005/8/layout/list1"/>
    <dgm:cxn modelId="{D60A211E-31D3-4984-B81C-C308B1436332}" type="presOf" srcId="{1253279B-5E2E-4C9A-8292-72C97127D5DB}" destId="{EAE887E3-C18C-40D2-A7FD-F64020A1FC1A}" srcOrd="0" destOrd="0" presId="urn:microsoft.com/office/officeart/2005/8/layout/list1"/>
    <dgm:cxn modelId="{73D68A62-B852-4C30-9026-EEE73CAC7AC2}" type="presOf" srcId="{97FB73E7-D256-44DA-B6F1-7C4AC35A4E30}" destId="{459D783C-F11F-4BE5-8E92-3A8347EB0E1A}" srcOrd="0" destOrd="0" presId="urn:microsoft.com/office/officeart/2005/8/layout/list1"/>
    <dgm:cxn modelId="{9B0B9B46-803F-4157-B2A5-EE074AC7CFAB}" type="presOf" srcId="{D899AE91-1FE8-42FF-B155-713C03CE9804}" destId="{FB69B582-8E53-4ED7-AEB3-9CC8A13F3669}" srcOrd="0" destOrd="0" presId="urn:microsoft.com/office/officeart/2005/8/layout/list1"/>
    <dgm:cxn modelId="{AB7F1A90-1E40-493F-894B-A72FB19D31DB}" type="presOf" srcId="{F0BD4E72-6DA8-4831-B2BF-64DFE45651D1}" destId="{0551462F-A5C2-4871-AFFF-E5B6AC2D1E97}" srcOrd="1" destOrd="0" presId="urn:microsoft.com/office/officeart/2005/8/layout/list1"/>
    <dgm:cxn modelId="{234443AA-E405-4DA7-99D9-9B5F0460F844}" type="presOf" srcId="{F0BD4E72-6DA8-4831-B2BF-64DFE45651D1}" destId="{C364D2E6-AD6B-492C-B671-D0E92DC7A174}" srcOrd="0" destOrd="0" presId="urn:microsoft.com/office/officeart/2005/8/layout/list1"/>
    <dgm:cxn modelId="{E447CFAD-668A-413B-9DA2-165CDB48E96A}" type="presOf" srcId="{D899AE91-1FE8-42FF-B155-713C03CE9804}" destId="{626A2D98-A9D9-4C96-A07E-4225127B0AD7}" srcOrd="1" destOrd="0" presId="urn:microsoft.com/office/officeart/2005/8/layout/list1"/>
    <dgm:cxn modelId="{A4A11BB3-DA59-433E-9726-F4C65965510F}" srcId="{97FB73E7-D256-44DA-B6F1-7C4AC35A4E30}" destId="{F0BD4E72-6DA8-4831-B2BF-64DFE45651D1}" srcOrd="1" destOrd="0" parTransId="{E2921063-2AFA-496E-904A-2300EC91EF81}" sibTransId="{D2C4CB8B-9D6C-4A32-B135-4A53B19407AE}"/>
    <dgm:cxn modelId="{DDB54BB6-7DD2-4DCB-80BF-DE890621E316}" srcId="{97FB73E7-D256-44DA-B6F1-7C4AC35A4E30}" destId="{D899AE91-1FE8-42FF-B155-713C03CE9804}" srcOrd="0" destOrd="0" parTransId="{79442320-B272-4B11-A5F1-4801CE76C4A5}" sibTransId="{EB9E4D19-41DC-4A96-8475-D57FBDF03A88}"/>
    <dgm:cxn modelId="{768F34EC-4CD0-4986-B63B-858D4A934838}" srcId="{97FB73E7-D256-44DA-B6F1-7C4AC35A4E30}" destId="{1253279B-5E2E-4C9A-8292-72C97127D5DB}" srcOrd="2" destOrd="0" parTransId="{908453BE-0BF3-4C71-9D62-4B814EAB5A5A}" sibTransId="{71E6DABF-2409-4D14-AD4F-67E099856CD2}"/>
    <dgm:cxn modelId="{354AE550-8E7B-4632-82D2-371F52AAFDA4}" type="presParOf" srcId="{459D783C-F11F-4BE5-8E92-3A8347EB0E1A}" destId="{000EC6FE-93CE-4989-A25F-D465CA3FE24D}" srcOrd="0" destOrd="0" presId="urn:microsoft.com/office/officeart/2005/8/layout/list1"/>
    <dgm:cxn modelId="{BD145C16-30D9-43F2-9737-EEFDC5A68968}" type="presParOf" srcId="{000EC6FE-93CE-4989-A25F-D465CA3FE24D}" destId="{FB69B582-8E53-4ED7-AEB3-9CC8A13F3669}" srcOrd="0" destOrd="0" presId="urn:microsoft.com/office/officeart/2005/8/layout/list1"/>
    <dgm:cxn modelId="{3A0FFBC6-59A6-49CA-A243-5B874CFF4AC6}" type="presParOf" srcId="{000EC6FE-93CE-4989-A25F-D465CA3FE24D}" destId="{626A2D98-A9D9-4C96-A07E-4225127B0AD7}" srcOrd="1" destOrd="0" presId="urn:microsoft.com/office/officeart/2005/8/layout/list1"/>
    <dgm:cxn modelId="{88AFBF5F-4E9E-40DF-8140-E7107824D1BA}" type="presParOf" srcId="{459D783C-F11F-4BE5-8E92-3A8347EB0E1A}" destId="{F4A0E175-7B9E-40B3-AE8C-C91C4C22D957}" srcOrd="1" destOrd="0" presId="urn:microsoft.com/office/officeart/2005/8/layout/list1"/>
    <dgm:cxn modelId="{1D7553CC-E88B-48FB-98D2-CC8696446EB7}" type="presParOf" srcId="{459D783C-F11F-4BE5-8E92-3A8347EB0E1A}" destId="{9DDBEE0E-09ED-419C-9187-1F34ED1EE4FD}" srcOrd="2" destOrd="0" presId="urn:microsoft.com/office/officeart/2005/8/layout/list1"/>
    <dgm:cxn modelId="{39128EAE-75C9-4AF2-91D7-7F274D5C5F7D}" type="presParOf" srcId="{459D783C-F11F-4BE5-8E92-3A8347EB0E1A}" destId="{EC25BB29-FF0E-4E47-9360-6FD6D4FA1B44}" srcOrd="3" destOrd="0" presId="urn:microsoft.com/office/officeart/2005/8/layout/list1"/>
    <dgm:cxn modelId="{B54039A9-9584-4224-AB00-63814A07B3CD}" type="presParOf" srcId="{459D783C-F11F-4BE5-8E92-3A8347EB0E1A}" destId="{C7E95B11-B650-4DEA-B848-081F79BB98A5}" srcOrd="4" destOrd="0" presId="urn:microsoft.com/office/officeart/2005/8/layout/list1"/>
    <dgm:cxn modelId="{9B79BF51-18C2-4C4D-A487-701DD7002B3B}" type="presParOf" srcId="{C7E95B11-B650-4DEA-B848-081F79BB98A5}" destId="{C364D2E6-AD6B-492C-B671-D0E92DC7A174}" srcOrd="0" destOrd="0" presId="urn:microsoft.com/office/officeart/2005/8/layout/list1"/>
    <dgm:cxn modelId="{B413C43A-44B0-4899-A982-9D2B5CBB99C8}" type="presParOf" srcId="{C7E95B11-B650-4DEA-B848-081F79BB98A5}" destId="{0551462F-A5C2-4871-AFFF-E5B6AC2D1E97}" srcOrd="1" destOrd="0" presId="urn:microsoft.com/office/officeart/2005/8/layout/list1"/>
    <dgm:cxn modelId="{0B8EE86D-F59C-44C1-9925-203CB352E50D}" type="presParOf" srcId="{459D783C-F11F-4BE5-8E92-3A8347EB0E1A}" destId="{2E029D0A-1E60-45E0-A8B9-4957099DA52A}" srcOrd="5" destOrd="0" presId="urn:microsoft.com/office/officeart/2005/8/layout/list1"/>
    <dgm:cxn modelId="{DBF0365F-13A5-468F-841B-FB954CFF9923}" type="presParOf" srcId="{459D783C-F11F-4BE5-8E92-3A8347EB0E1A}" destId="{2E347BE2-81F9-458E-B4FE-D3A1675AD76E}" srcOrd="6" destOrd="0" presId="urn:microsoft.com/office/officeart/2005/8/layout/list1"/>
    <dgm:cxn modelId="{AC95EDE7-57AE-4A14-8CBE-0A30C20012BC}" type="presParOf" srcId="{459D783C-F11F-4BE5-8E92-3A8347EB0E1A}" destId="{F0C9EA7B-A025-4891-96B3-540E102E2953}" srcOrd="7" destOrd="0" presId="urn:microsoft.com/office/officeart/2005/8/layout/list1"/>
    <dgm:cxn modelId="{35F8DD8A-2D68-4441-8DAC-09B09F02B315}" type="presParOf" srcId="{459D783C-F11F-4BE5-8E92-3A8347EB0E1A}" destId="{B16C657D-88BB-42E4-B7C4-21DEA210F85B}" srcOrd="8" destOrd="0" presId="urn:microsoft.com/office/officeart/2005/8/layout/list1"/>
    <dgm:cxn modelId="{0272D173-04CF-4F6A-971A-5E5A74C4451D}" type="presParOf" srcId="{B16C657D-88BB-42E4-B7C4-21DEA210F85B}" destId="{EAE887E3-C18C-40D2-A7FD-F64020A1FC1A}" srcOrd="0" destOrd="0" presId="urn:microsoft.com/office/officeart/2005/8/layout/list1"/>
    <dgm:cxn modelId="{B8A35FAE-ACFA-4639-9B4A-8F5297FA9002}" type="presParOf" srcId="{B16C657D-88BB-42E4-B7C4-21DEA210F85B}" destId="{CD5D38F1-D1CC-4570-B001-8D74225509B5}" srcOrd="1" destOrd="0" presId="urn:microsoft.com/office/officeart/2005/8/layout/list1"/>
    <dgm:cxn modelId="{BA383CEB-6E9E-490C-8D75-294CD143D52E}" type="presParOf" srcId="{459D783C-F11F-4BE5-8E92-3A8347EB0E1A}" destId="{3F1D2261-FB0A-4A55-B8D0-847115AFA25F}" srcOrd="9" destOrd="0" presId="urn:microsoft.com/office/officeart/2005/8/layout/list1"/>
    <dgm:cxn modelId="{5B16F009-0B84-4040-ACCA-708583DD2E98}" type="presParOf" srcId="{459D783C-F11F-4BE5-8E92-3A8347EB0E1A}" destId="{C6B1E766-F842-4A31-82AA-FE81FA8C02C6}" srcOrd="10"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45455-35DC-4B39-BB0F-C2DA22591335}">
      <dsp:nvSpPr>
        <dsp:cNvPr id="0" name=""/>
        <dsp:cNvSpPr/>
      </dsp:nvSpPr>
      <dsp:spPr>
        <a:xfrm>
          <a:off x="0" y="31019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8EE680-DEAC-4B01-9659-37C7DD4E973D}">
      <dsp:nvSpPr>
        <dsp:cNvPr id="0" name=""/>
        <dsp:cNvSpPr/>
      </dsp:nvSpPr>
      <dsp:spPr>
        <a:xfrm>
          <a:off x="544768" y="2975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Social and Ethical Marketing</a:t>
          </a:r>
          <a:endParaRPr lang="en-US" sz="1900" kern="1200"/>
        </a:p>
      </dsp:txBody>
      <dsp:txXfrm>
        <a:off x="572148" y="57138"/>
        <a:ext cx="7571999" cy="506120"/>
      </dsp:txXfrm>
    </dsp:sp>
    <dsp:sp modelId="{09E18E7D-B0D4-4122-86C9-CDE666DE1C7F}">
      <dsp:nvSpPr>
        <dsp:cNvPr id="0" name=""/>
        <dsp:cNvSpPr/>
      </dsp:nvSpPr>
      <dsp:spPr>
        <a:xfrm>
          <a:off x="0" y="117203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5522BD-537B-460C-B8EB-76A82C52D1CC}">
      <dsp:nvSpPr>
        <dsp:cNvPr id="0" name=""/>
        <dsp:cNvSpPr/>
      </dsp:nvSpPr>
      <dsp:spPr>
        <a:xfrm>
          <a:off x="544768" y="89159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BMSP5003</a:t>
          </a:r>
          <a:endParaRPr lang="en-US" sz="1900" kern="1200"/>
        </a:p>
      </dsp:txBody>
      <dsp:txXfrm>
        <a:off x="572148" y="918978"/>
        <a:ext cx="7571999" cy="506120"/>
      </dsp:txXfrm>
    </dsp:sp>
    <dsp:sp modelId="{EFD234DA-8586-473E-86EA-B83F2515B14F}">
      <dsp:nvSpPr>
        <dsp:cNvPr id="0" name=""/>
        <dsp:cNvSpPr/>
      </dsp:nvSpPr>
      <dsp:spPr>
        <a:xfrm>
          <a:off x="0" y="203387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D45EE8-3EBD-47D9-A292-FE6DF8633771}">
      <dsp:nvSpPr>
        <dsp:cNvPr id="0" name=""/>
        <dsp:cNvSpPr/>
      </dsp:nvSpPr>
      <dsp:spPr>
        <a:xfrm>
          <a:off x="544768" y="175343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Natalie Male 1702161</a:t>
          </a:r>
          <a:endParaRPr lang="en-US" sz="1900" kern="1200"/>
        </a:p>
      </dsp:txBody>
      <dsp:txXfrm>
        <a:off x="572148" y="1780818"/>
        <a:ext cx="7571999" cy="506120"/>
      </dsp:txXfrm>
    </dsp:sp>
    <dsp:sp modelId="{2B330935-F4BA-47DD-9279-C73E973A4AD0}">
      <dsp:nvSpPr>
        <dsp:cNvPr id="0" name=""/>
        <dsp:cNvSpPr/>
      </dsp:nvSpPr>
      <dsp:spPr>
        <a:xfrm>
          <a:off x="0" y="289571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E20890-25C6-4ED7-9E31-F51745853C58}">
      <dsp:nvSpPr>
        <dsp:cNvPr id="0" name=""/>
        <dsp:cNvSpPr/>
      </dsp:nvSpPr>
      <dsp:spPr>
        <a:xfrm>
          <a:off x="544768" y="261527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Jessica Shore </a:t>
          </a:r>
          <a:endParaRPr lang="en-US" sz="1900" kern="1200"/>
        </a:p>
      </dsp:txBody>
      <dsp:txXfrm>
        <a:off x="572148" y="2642658"/>
        <a:ext cx="7571999"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E34AB-0647-4738-A751-FA136B9A41AC}">
      <dsp:nvSpPr>
        <dsp:cNvPr id="0" name=""/>
        <dsp:cNvSpPr/>
      </dsp:nvSpPr>
      <dsp:spPr>
        <a:xfrm>
          <a:off x="0" y="285313"/>
          <a:ext cx="9539654" cy="453600"/>
        </a:xfrm>
        <a:prstGeom prst="rect">
          <a:avLst/>
        </a:prstGeom>
        <a:solidFill>
          <a:schemeClr val="tx1">
            <a:lumMod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A63F0DAF-601D-453B-87CF-8ACBC0C43EFA}">
      <dsp:nvSpPr>
        <dsp:cNvPr id="0" name=""/>
        <dsp:cNvSpPr/>
      </dsp:nvSpPr>
      <dsp:spPr>
        <a:xfrm>
          <a:off x="476982" y="19633"/>
          <a:ext cx="6677757" cy="53136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Develop links with the Wellbeing of Future Generations(Wales) Act 2015 </a:t>
          </a:r>
        </a:p>
      </dsp:txBody>
      <dsp:txXfrm>
        <a:off x="502921" y="45572"/>
        <a:ext cx="6625879" cy="479482"/>
      </dsp:txXfrm>
    </dsp:sp>
    <dsp:sp modelId="{5EA149E3-58C8-47EE-B213-6C6A750BD4B0}">
      <dsp:nvSpPr>
        <dsp:cNvPr id="0" name=""/>
        <dsp:cNvSpPr/>
      </dsp:nvSpPr>
      <dsp:spPr>
        <a:xfrm>
          <a:off x="0" y="1101794"/>
          <a:ext cx="9539654" cy="453600"/>
        </a:xfrm>
        <a:prstGeom prst="rect">
          <a:avLst/>
        </a:prstGeom>
        <a:solidFill>
          <a:schemeClr val="tx1">
            <a:lumMod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38E6AED0-E3AC-4E73-8269-C06AE9E094CC}">
      <dsp:nvSpPr>
        <dsp:cNvPr id="0" name=""/>
        <dsp:cNvSpPr/>
      </dsp:nvSpPr>
      <dsp:spPr>
        <a:xfrm>
          <a:off x="476982" y="836114"/>
          <a:ext cx="6677757" cy="53136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Create an internship for pre graduate students of local Universities </a:t>
          </a:r>
        </a:p>
      </dsp:txBody>
      <dsp:txXfrm>
        <a:off x="502921" y="862053"/>
        <a:ext cx="6625879" cy="479482"/>
      </dsp:txXfrm>
    </dsp:sp>
    <dsp:sp modelId="{0C4BA7FA-2208-45B5-97B6-17B540C4E677}">
      <dsp:nvSpPr>
        <dsp:cNvPr id="0" name=""/>
        <dsp:cNvSpPr/>
      </dsp:nvSpPr>
      <dsp:spPr>
        <a:xfrm>
          <a:off x="0" y="1918274"/>
          <a:ext cx="9539654" cy="4536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582AA9F8-81DC-490C-9969-9C44979E633A}">
      <dsp:nvSpPr>
        <dsp:cNvPr id="0" name=""/>
        <dsp:cNvSpPr/>
      </dsp:nvSpPr>
      <dsp:spPr>
        <a:xfrm>
          <a:off x="503359" y="1591354"/>
          <a:ext cx="6677757" cy="53136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To promote the values of the RCAHMW through various community workshops</a:t>
          </a:r>
        </a:p>
      </dsp:txBody>
      <dsp:txXfrm>
        <a:off x="529298" y="1617293"/>
        <a:ext cx="6625879"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BEE0E-09ED-419C-9187-1F34ED1EE4FD}">
      <dsp:nvSpPr>
        <dsp:cNvPr id="0" name=""/>
        <dsp:cNvSpPr/>
      </dsp:nvSpPr>
      <dsp:spPr>
        <a:xfrm>
          <a:off x="0" y="309468"/>
          <a:ext cx="9539654" cy="4788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626A2D98-A9D9-4C96-A07E-4225127B0AD7}">
      <dsp:nvSpPr>
        <dsp:cNvPr id="0" name=""/>
        <dsp:cNvSpPr/>
      </dsp:nvSpPr>
      <dsp:spPr>
        <a:xfrm>
          <a:off x="476982" y="29028"/>
          <a:ext cx="6677757" cy="56088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Create a network of volunteers and utilise this wealth of knowledge</a:t>
          </a:r>
        </a:p>
      </dsp:txBody>
      <dsp:txXfrm>
        <a:off x="504362" y="56408"/>
        <a:ext cx="6622997" cy="506120"/>
      </dsp:txXfrm>
    </dsp:sp>
    <dsp:sp modelId="{2E347BE2-81F9-458E-B4FE-D3A1675AD76E}">
      <dsp:nvSpPr>
        <dsp:cNvPr id="0" name=""/>
        <dsp:cNvSpPr/>
      </dsp:nvSpPr>
      <dsp:spPr>
        <a:xfrm>
          <a:off x="0" y="1171308"/>
          <a:ext cx="9539654" cy="4788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0551462F-A5C2-4871-AFFF-E5B6AC2D1E97}">
      <dsp:nvSpPr>
        <dsp:cNvPr id="0" name=""/>
        <dsp:cNvSpPr/>
      </dsp:nvSpPr>
      <dsp:spPr>
        <a:xfrm>
          <a:off x="476982" y="890868"/>
          <a:ext cx="6677757" cy="56088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Develop community hubs to serve local interest groups and schools, supporting the new curriculum  </a:t>
          </a:r>
        </a:p>
      </dsp:txBody>
      <dsp:txXfrm>
        <a:off x="504362" y="918248"/>
        <a:ext cx="6622997" cy="506120"/>
      </dsp:txXfrm>
    </dsp:sp>
    <dsp:sp modelId="{C6B1E766-F842-4A31-82AA-FE81FA8C02C6}">
      <dsp:nvSpPr>
        <dsp:cNvPr id="0" name=""/>
        <dsp:cNvSpPr/>
      </dsp:nvSpPr>
      <dsp:spPr>
        <a:xfrm>
          <a:off x="0" y="2033148"/>
          <a:ext cx="9539654" cy="4788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CD5D38F1-D1CC-4570-B001-8D74225509B5}">
      <dsp:nvSpPr>
        <dsp:cNvPr id="0" name=""/>
        <dsp:cNvSpPr/>
      </dsp:nvSpPr>
      <dsp:spPr>
        <a:xfrm>
          <a:off x="476982" y="1740778"/>
          <a:ext cx="6677757" cy="56088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Promote</a:t>
          </a:r>
          <a:r>
            <a:rPr lang="en-GB" sz="1400" b="1" kern="1200" baseline="0" dirty="0">
              <a:solidFill>
                <a:schemeClr val="bg1"/>
              </a:solidFill>
            </a:rPr>
            <a:t> Coflein as a social history site, bringing traffic to the retail site. Potential to include educational </a:t>
          </a:r>
          <a:r>
            <a:rPr lang="en-GB" sz="1400" b="1" kern="1200" baseline="0" dirty="0" err="1">
              <a:solidFill>
                <a:schemeClr val="bg1"/>
              </a:solidFill>
            </a:rPr>
            <a:t>hwb</a:t>
          </a:r>
          <a:endParaRPr lang="en-GB" sz="1400" b="1" kern="1200" dirty="0">
            <a:solidFill>
              <a:schemeClr val="bg1"/>
            </a:solidFill>
          </a:endParaRPr>
        </a:p>
      </dsp:txBody>
      <dsp:txXfrm>
        <a:off x="504362" y="1768158"/>
        <a:ext cx="6622997"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A09D43-5711-4E9F-9AE0-6977EC97E413}"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91A692-5CE2-48AC-BE1C-DDACFDF97B1C}" type="slidenum">
              <a:rPr lang="en-GB" smtClean="0"/>
              <a:t>‹#›</a:t>
            </a:fld>
            <a:endParaRPr lang="en-GB"/>
          </a:p>
        </p:txBody>
      </p:sp>
    </p:spTree>
    <p:extLst>
      <p:ext uri="{BB962C8B-B14F-4D97-AF65-F5344CB8AC3E}">
        <p14:creationId xmlns:p14="http://schemas.microsoft.com/office/powerpoint/2010/main" val="67309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1A692-5CE2-48AC-BE1C-DDACFDF97B1C}" type="slidenum">
              <a:rPr lang="en-GB" smtClean="0"/>
              <a:t>2</a:t>
            </a:fld>
            <a:endParaRPr lang="en-GB"/>
          </a:p>
        </p:txBody>
      </p:sp>
    </p:spTree>
    <p:extLst>
      <p:ext uri="{BB962C8B-B14F-4D97-AF65-F5344CB8AC3E}">
        <p14:creationId xmlns:p14="http://schemas.microsoft.com/office/powerpoint/2010/main" val="241027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3</a:t>
            </a:fld>
            <a:endParaRPr lang="en-GB"/>
          </a:p>
        </p:txBody>
      </p:sp>
    </p:spTree>
    <p:extLst>
      <p:ext uri="{BB962C8B-B14F-4D97-AF65-F5344CB8AC3E}">
        <p14:creationId xmlns:p14="http://schemas.microsoft.com/office/powerpoint/2010/main" val="4111059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4</a:t>
            </a:fld>
            <a:endParaRPr lang="en-GB"/>
          </a:p>
        </p:txBody>
      </p:sp>
    </p:spTree>
    <p:extLst>
      <p:ext uri="{BB962C8B-B14F-4D97-AF65-F5344CB8AC3E}">
        <p14:creationId xmlns:p14="http://schemas.microsoft.com/office/powerpoint/2010/main" val="1028790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5</a:t>
            </a:fld>
            <a:endParaRPr lang="en-GB"/>
          </a:p>
        </p:txBody>
      </p:sp>
    </p:spTree>
    <p:extLst>
      <p:ext uri="{BB962C8B-B14F-4D97-AF65-F5344CB8AC3E}">
        <p14:creationId xmlns:p14="http://schemas.microsoft.com/office/powerpoint/2010/main" val="2584690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6</a:t>
            </a:fld>
            <a:endParaRPr lang="en-GB"/>
          </a:p>
        </p:txBody>
      </p:sp>
    </p:spTree>
    <p:extLst>
      <p:ext uri="{BB962C8B-B14F-4D97-AF65-F5344CB8AC3E}">
        <p14:creationId xmlns:p14="http://schemas.microsoft.com/office/powerpoint/2010/main" val="4289201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9</a:t>
            </a:fld>
            <a:endParaRPr lang="en-GB"/>
          </a:p>
        </p:txBody>
      </p:sp>
    </p:spTree>
    <p:extLst>
      <p:ext uri="{BB962C8B-B14F-4D97-AF65-F5344CB8AC3E}">
        <p14:creationId xmlns:p14="http://schemas.microsoft.com/office/powerpoint/2010/main" val="3183952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00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11982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625336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483809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903547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71752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29407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746065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977788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96DFF08F-DC6B-4601-B491-B0F83F6DD2DA}" type="datetimeFigureOut">
              <a:rPr lang="en-US" smtClean="0"/>
              <a:pPr/>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93537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092131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72824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257449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24910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19123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1912972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62529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6DFF08F-DC6B-4601-B491-B0F83F6DD2DA}" type="datetimeFigureOut">
              <a:rPr lang="en-US" smtClean="0"/>
              <a:pPr/>
              <a:t>12/4/2019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104746992"/>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65000"/>
              </a:schemeClr>
            </a:gs>
            <a:gs pos="23000">
              <a:schemeClr val="bg1"/>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7728D-4A16-4D0B-BCB8-328992CEDB63}"/>
              </a:ext>
            </a:extLst>
          </p:cNvPr>
          <p:cNvSpPr>
            <a:spLocks noGrp="1"/>
          </p:cNvSpPr>
          <p:nvPr>
            <p:ph type="title"/>
          </p:nvPr>
        </p:nvSpPr>
        <p:spPr>
          <a:xfrm>
            <a:off x="648930" y="629267"/>
            <a:ext cx="4857348" cy="1016654"/>
          </a:xfrm>
        </p:spPr>
        <p:txBody>
          <a:bodyPr>
            <a:normAutofit/>
          </a:bodyPr>
          <a:lstStyle/>
          <a:p>
            <a:r>
              <a:rPr lang="en-GB" sz="3200" b="1" dirty="0">
                <a:solidFill>
                  <a:schemeClr val="tx1">
                    <a:lumMod val="85000"/>
                    <a:lumOff val="15000"/>
                  </a:schemeClr>
                </a:solidFill>
                <a:latin typeface="+mn-lt"/>
                <a:cs typeface="Aharoni"/>
              </a:rPr>
              <a:t>Marketing plan</a:t>
            </a:r>
          </a:p>
        </p:txBody>
      </p:sp>
      <p:graphicFrame>
        <p:nvGraphicFramePr>
          <p:cNvPr id="18" name="Content Placeholder 2">
            <a:extLst>
              <a:ext uri="{FF2B5EF4-FFF2-40B4-BE49-F238E27FC236}">
                <a16:creationId xmlns:a16="http://schemas.microsoft.com/office/drawing/2014/main" id="{5BB7F0C9-7A78-4ECD-8CC6-AA2A1C4953DC}"/>
              </a:ext>
            </a:extLst>
          </p:cNvPr>
          <p:cNvGraphicFramePr>
            <a:graphicFrameLocks noGrp="1"/>
          </p:cNvGraphicFramePr>
          <p:nvPr>
            <p:ph idx="1"/>
            <p:extLst>
              <p:ext uri="{D42A27DB-BD31-4B8C-83A1-F6EECF244321}">
                <p14:modId xmlns:p14="http://schemas.microsoft.com/office/powerpoint/2010/main" val="249624660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lose up of a sign&#10;&#10;Description automatically generated">
            <a:extLst>
              <a:ext uri="{FF2B5EF4-FFF2-40B4-BE49-F238E27FC236}">
                <a16:creationId xmlns:a16="http://schemas.microsoft.com/office/drawing/2014/main" id="{3FF7AEF4-7E91-42B2-8DA6-7DE646391D3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15429" y="433875"/>
            <a:ext cx="6008346" cy="1792490"/>
          </a:xfrm>
          <a:prstGeom prst="rect">
            <a:avLst/>
          </a:prstGeom>
        </p:spPr>
      </p:pic>
    </p:spTree>
    <p:extLst>
      <p:ext uri="{BB962C8B-B14F-4D97-AF65-F5344CB8AC3E}">
        <p14:creationId xmlns:p14="http://schemas.microsoft.com/office/powerpoint/2010/main" val="406441809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5BFF-D6FF-43E3-9644-80DDC018F75B}"/>
              </a:ext>
            </a:extLst>
          </p:cNvPr>
          <p:cNvSpPr>
            <a:spLocks noGrp="1"/>
          </p:cNvSpPr>
          <p:nvPr>
            <p:ph type="title"/>
          </p:nvPr>
        </p:nvSpPr>
        <p:spPr>
          <a:xfrm>
            <a:off x="248478" y="79514"/>
            <a:ext cx="11777870" cy="795130"/>
          </a:xfrm>
        </p:spPr>
        <p:txBody>
          <a:bodyPr/>
          <a:lstStyle/>
          <a:p>
            <a:pPr algn="ctr"/>
            <a:r>
              <a:rPr lang="en-GB" sz="3200" b="1" dirty="0">
                <a:solidFill>
                  <a:schemeClr val="bg1"/>
                </a:solidFill>
                <a:latin typeface="+mn-lt"/>
                <a:cs typeface="Arial"/>
              </a:rPr>
              <a:t>Segmentation targeting and positioning </a:t>
            </a:r>
          </a:p>
        </p:txBody>
      </p:sp>
      <p:graphicFrame>
        <p:nvGraphicFramePr>
          <p:cNvPr id="40" name="Table 40">
            <a:extLst>
              <a:ext uri="{FF2B5EF4-FFF2-40B4-BE49-F238E27FC236}">
                <a16:creationId xmlns:a16="http://schemas.microsoft.com/office/drawing/2014/main" id="{F9E0318B-0EC0-47AB-AA88-11060CEEB550}"/>
              </a:ext>
            </a:extLst>
          </p:cNvPr>
          <p:cNvGraphicFramePr>
            <a:graphicFrameLocks noGrp="1"/>
          </p:cNvGraphicFramePr>
          <p:nvPr>
            <p:extLst>
              <p:ext uri="{D42A27DB-BD31-4B8C-83A1-F6EECF244321}">
                <p14:modId xmlns:p14="http://schemas.microsoft.com/office/powerpoint/2010/main" val="4234682704"/>
              </p:ext>
            </p:extLst>
          </p:nvPr>
        </p:nvGraphicFramePr>
        <p:xfrm>
          <a:off x="365760" y="3950209"/>
          <a:ext cx="11548872" cy="2755695"/>
        </p:xfrm>
        <a:graphic>
          <a:graphicData uri="http://schemas.openxmlformats.org/drawingml/2006/table">
            <a:tbl>
              <a:tblPr firstRow="1" bandRow="1">
                <a:tableStyleId>{2A488322-F2BA-4B5B-9748-0D474271808F}</a:tableStyleId>
              </a:tblPr>
              <a:tblGrid>
                <a:gridCol w="3089206">
                  <a:extLst>
                    <a:ext uri="{9D8B030D-6E8A-4147-A177-3AD203B41FA5}">
                      <a16:colId xmlns:a16="http://schemas.microsoft.com/office/drawing/2014/main" val="3098667832"/>
                    </a:ext>
                  </a:extLst>
                </a:gridCol>
                <a:gridCol w="8459666">
                  <a:extLst>
                    <a:ext uri="{9D8B030D-6E8A-4147-A177-3AD203B41FA5}">
                      <a16:colId xmlns:a16="http://schemas.microsoft.com/office/drawing/2014/main" val="4031316231"/>
                    </a:ext>
                  </a:extLst>
                </a:gridCol>
              </a:tblGrid>
              <a:tr h="379684">
                <a:tc>
                  <a:txBody>
                    <a:bodyPr/>
                    <a:lstStyle/>
                    <a:p>
                      <a:endParaRPr lang="en-GB" dirty="0"/>
                    </a:p>
                  </a:txBody>
                  <a:tcPr>
                    <a:solidFill>
                      <a:schemeClr val="accent6"/>
                    </a:solidFill>
                  </a:tcPr>
                </a:tc>
                <a:tc>
                  <a:txBody>
                    <a:bodyPr/>
                    <a:lstStyle/>
                    <a:p>
                      <a:r>
                        <a:rPr lang="en-GB" dirty="0">
                          <a:solidFill>
                            <a:schemeClr val="accent6"/>
                          </a:solidFill>
                        </a:rPr>
                        <a:t>Current Psychographic                                                              AIM</a:t>
                      </a:r>
                    </a:p>
                  </a:txBody>
                  <a:tcPr>
                    <a:noFill/>
                  </a:tcPr>
                </a:tc>
                <a:extLst>
                  <a:ext uri="{0D108BD9-81ED-4DB2-BD59-A6C34878D82A}">
                    <a16:rowId xmlns:a16="http://schemas.microsoft.com/office/drawing/2014/main" val="1247126938"/>
                  </a:ext>
                </a:extLst>
              </a:tr>
              <a:tr h="664447">
                <a:tc>
                  <a:txBody>
                    <a:bodyPr/>
                    <a:lstStyle/>
                    <a:p>
                      <a:r>
                        <a:rPr lang="en-GB" dirty="0"/>
                        <a:t>Personality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Specifically interested                                        Increased understanding </a:t>
                      </a:r>
                    </a:p>
                    <a:p>
                      <a:endParaRPr lang="en-GB" dirty="0"/>
                    </a:p>
                  </a:txBody>
                  <a:tcPr/>
                </a:tc>
                <a:extLst>
                  <a:ext uri="{0D108BD9-81ED-4DB2-BD59-A6C34878D82A}">
                    <a16:rowId xmlns:a16="http://schemas.microsoft.com/office/drawing/2014/main" val="2874030540"/>
                  </a:ext>
                </a:extLst>
              </a:tr>
              <a:tr h="664447">
                <a:tc>
                  <a:txBody>
                    <a:bodyPr/>
                    <a:lstStyle/>
                    <a:p>
                      <a:r>
                        <a:rPr lang="en-GB" dirty="0"/>
                        <a:t>Lifestyles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Hobby/ Research                                                Interest for all </a:t>
                      </a:r>
                    </a:p>
                    <a:p>
                      <a:endParaRPr lang="en-GB" dirty="0"/>
                    </a:p>
                  </a:txBody>
                  <a:tcPr/>
                </a:tc>
                <a:extLst>
                  <a:ext uri="{0D108BD9-81ED-4DB2-BD59-A6C34878D82A}">
                    <a16:rowId xmlns:a16="http://schemas.microsoft.com/office/drawing/2014/main" val="152490820"/>
                  </a:ext>
                </a:extLst>
              </a:tr>
              <a:tr h="277018">
                <a:tc>
                  <a:txBody>
                    <a:bodyPr/>
                    <a:lstStyle/>
                    <a:p>
                      <a:r>
                        <a:rPr lang="en-GB" dirty="0"/>
                        <a:t>Attitudes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Pre conceived ideas of history                          Positive and informed view</a:t>
                      </a:r>
                    </a:p>
                    <a:p>
                      <a:r>
                        <a:rPr lang="en-GB" dirty="0"/>
                        <a:t>                </a:t>
                      </a:r>
                    </a:p>
                  </a:txBody>
                  <a:tcPr/>
                </a:tc>
                <a:extLst>
                  <a:ext uri="{0D108BD9-81ED-4DB2-BD59-A6C34878D82A}">
                    <a16:rowId xmlns:a16="http://schemas.microsoft.com/office/drawing/2014/main" val="527154703"/>
                  </a:ext>
                </a:extLst>
              </a:tr>
              <a:tr h="407037">
                <a:tc>
                  <a:txBody>
                    <a:bodyPr/>
                    <a:lstStyle/>
                    <a:p>
                      <a:r>
                        <a:rPr lang="en-GB" dirty="0"/>
                        <a:t>Class             </a:t>
                      </a:r>
                    </a:p>
                  </a:txBody>
                  <a:tcPr/>
                </a:tc>
                <a:tc>
                  <a:txBody>
                    <a:bodyPr/>
                    <a:lstStyle/>
                    <a:p>
                      <a:r>
                        <a:rPr lang="en-GB" dirty="0"/>
                        <a:t>All, though predominantly High/ Middle          Inclusive</a:t>
                      </a:r>
                    </a:p>
                  </a:txBody>
                  <a:tcPr/>
                </a:tc>
                <a:extLst>
                  <a:ext uri="{0D108BD9-81ED-4DB2-BD59-A6C34878D82A}">
                    <a16:rowId xmlns:a16="http://schemas.microsoft.com/office/drawing/2014/main" val="2405881857"/>
                  </a:ext>
                </a:extLst>
              </a:tr>
            </a:tbl>
          </a:graphicData>
        </a:graphic>
      </p:graphicFrame>
      <p:graphicFrame>
        <p:nvGraphicFramePr>
          <p:cNvPr id="42" name="Table 41">
            <a:extLst>
              <a:ext uri="{FF2B5EF4-FFF2-40B4-BE49-F238E27FC236}">
                <a16:creationId xmlns:a16="http://schemas.microsoft.com/office/drawing/2014/main" id="{104480F1-8B47-4EC2-932D-C615E30BFD74}"/>
              </a:ext>
            </a:extLst>
          </p:cNvPr>
          <p:cNvGraphicFramePr>
            <a:graphicFrameLocks noGrp="1"/>
          </p:cNvGraphicFramePr>
          <p:nvPr>
            <p:extLst>
              <p:ext uri="{D42A27DB-BD31-4B8C-83A1-F6EECF244321}">
                <p14:modId xmlns:p14="http://schemas.microsoft.com/office/powerpoint/2010/main" val="2673973135"/>
              </p:ext>
            </p:extLst>
          </p:nvPr>
        </p:nvGraphicFramePr>
        <p:xfrm>
          <a:off x="365760" y="874644"/>
          <a:ext cx="11548872" cy="2780062"/>
        </p:xfrm>
        <a:graphic>
          <a:graphicData uri="http://schemas.openxmlformats.org/drawingml/2006/table">
            <a:tbl>
              <a:tblPr firstRow="1" bandRow="1">
                <a:tableStyleId>{2A488322-F2BA-4B5B-9748-0D474271808F}</a:tableStyleId>
              </a:tblPr>
              <a:tblGrid>
                <a:gridCol w="3082470">
                  <a:extLst>
                    <a:ext uri="{9D8B030D-6E8A-4147-A177-3AD203B41FA5}">
                      <a16:colId xmlns:a16="http://schemas.microsoft.com/office/drawing/2014/main" val="1839628447"/>
                    </a:ext>
                  </a:extLst>
                </a:gridCol>
                <a:gridCol w="8466402">
                  <a:extLst>
                    <a:ext uri="{9D8B030D-6E8A-4147-A177-3AD203B41FA5}">
                      <a16:colId xmlns:a16="http://schemas.microsoft.com/office/drawing/2014/main" val="3140822151"/>
                    </a:ext>
                  </a:extLst>
                </a:gridCol>
              </a:tblGrid>
              <a:tr h="483489">
                <a:tc>
                  <a:txBody>
                    <a:bodyPr/>
                    <a:lstStyle/>
                    <a:p>
                      <a:endParaRPr lang="en-GB" dirty="0"/>
                    </a:p>
                  </a:txBody>
                  <a:tcPr>
                    <a:solidFill>
                      <a:schemeClr val="accent6"/>
                    </a:solidFill>
                  </a:tcPr>
                </a:tc>
                <a:tc>
                  <a:txBody>
                    <a:bodyPr/>
                    <a:lstStyle/>
                    <a:p>
                      <a:r>
                        <a:rPr lang="en-GB" dirty="0">
                          <a:solidFill>
                            <a:schemeClr val="accent6"/>
                          </a:solidFill>
                        </a:rPr>
                        <a:t>Current Demographic                                                              AIM</a:t>
                      </a:r>
                    </a:p>
                  </a:txBody>
                  <a:tcPr>
                    <a:noFill/>
                  </a:tcPr>
                </a:tc>
                <a:extLst>
                  <a:ext uri="{0D108BD9-81ED-4DB2-BD59-A6C34878D82A}">
                    <a16:rowId xmlns:a16="http://schemas.microsoft.com/office/drawing/2014/main" val="2778122181"/>
                  </a:ext>
                </a:extLst>
              </a:tr>
              <a:tr h="483489">
                <a:tc>
                  <a:txBody>
                    <a:bodyPr/>
                    <a:lstStyle/>
                    <a:p>
                      <a:r>
                        <a:rPr lang="en-GB" dirty="0"/>
                        <a:t>Age </a:t>
                      </a:r>
                    </a:p>
                  </a:txBody>
                  <a:tcPr/>
                </a:tc>
                <a:tc>
                  <a:txBody>
                    <a:bodyPr/>
                    <a:lstStyle/>
                    <a:p>
                      <a:r>
                        <a:rPr lang="en-GB" dirty="0"/>
                        <a:t>Over 50’s with some youth groups                     Diverse age range    </a:t>
                      </a:r>
                    </a:p>
                  </a:txBody>
                  <a:tcPr/>
                </a:tc>
                <a:extLst>
                  <a:ext uri="{0D108BD9-81ED-4DB2-BD59-A6C34878D82A}">
                    <a16:rowId xmlns:a16="http://schemas.microsoft.com/office/drawing/2014/main" val="2416754310"/>
                  </a:ext>
                </a:extLst>
              </a:tr>
              <a:tr h="483489">
                <a:tc>
                  <a:txBody>
                    <a:bodyPr/>
                    <a:lstStyle/>
                    <a:p>
                      <a:r>
                        <a:rPr lang="en-GB" dirty="0"/>
                        <a:t>Occupation </a:t>
                      </a:r>
                    </a:p>
                  </a:txBody>
                  <a:tcPr/>
                </a:tc>
                <a:tc>
                  <a:txBody>
                    <a:bodyPr/>
                    <a:lstStyle/>
                    <a:p>
                      <a:r>
                        <a:rPr lang="en-GB" dirty="0"/>
                        <a:t>Retired / Education                                          Working/ Education/Student</a:t>
                      </a:r>
                    </a:p>
                  </a:txBody>
                  <a:tcPr/>
                </a:tc>
                <a:extLst>
                  <a:ext uri="{0D108BD9-81ED-4DB2-BD59-A6C34878D82A}">
                    <a16:rowId xmlns:a16="http://schemas.microsoft.com/office/drawing/2014/main" val="1734493179"/>
                  </a:ext>
                </a:extLst>
              </a:tr>
              <a:tr h="483489">
                <a:tc>
                  <a:txBody>
                    <a:bodyPr/>
                    <a:lstStyle/>
                    <a:p>
                      <a:r>
                        <a:rPr lang="en-GB" dirty="0"/>
                        <a:t>Gender</a:t>
                      </a:r>
                    </a:p>
                  </a:txBody>
                  <a:tcPr/>
                </a:tc>
                <a:tc>
                  <a:txBody>
                    <a:bodyPr/>
                    <a:lstStyle/>
                    <a:p>
                      <a:r>
                        <a:rPr lang="en-GB" dirty="0"/>
                        <a:t>Inclusive                                          </a:t>
                      </a:r>
                    </a:p>
                  </a:txBody>
                  <a:tcPr/>
                </a:tc>
                <a:extLst>
                  <a:ext uri="{0D108BD9-81ED-4DB2-BD59-A6C34878D82A}">
                    <a16:rowId xmlns:a16="http://schemas.microsoft.com/office/drawing/2014/main" val="783249471"/>
                  </a:ext>
                </a:extLst>
              </a:tr>
              <a:tr h="846106">
                <a:tc>
                  <a:txBody>
                    <a:bodyPr/>
                    <a:lstStyle/>
                    <a:p>
                      <a:r>
                        <a:rPr lang="en-GB" dirty="0"/>
                        <a:t>Socio-Economic</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High/ Middle                                              Inclusive for  all groups/ Classes</a:t>
                      </a:r>
                    </a:p>
                    <a:p>
                      <a:r>
                        <a:rPr lang="en-GB" dirty="0"/>
                        <a:t>             </a:t>
                      </a:r>
                    </a:p>
                  </a:txBody>
                  <a:tcPr/>
                </a:tc>
                <a:extLst>
                  <a:ext uri="{0D108BD9-81ED-4DB2-BD59-A6C34878D82A}">
                    <a16:rowId xmlns:a16="http://schemas.microsoft.com/office/drawing/2014/main" val="2177483985"/>
                  </a:ext>
                </a:extLst>
              </a:tr>
            </a:tbl>
          </a:graphicData>
        </a:graphic>
      </p:graphicFrame>
    </p:spTree>
    <p:extLst>
      <p:ext uri="{BB962C8B-B14F-4D97-AF65-F5344CB8AC3E}">
        <p14:creationId xmlns:p14="http://schemas.microsoft.com/office/powerpoint/2010/main" val="3145775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50000"/>
                <a:lumOff val="50000"/>
              </a:schemeClr>
            </a:gs>
            <a:gs pos="30000">
              <a:schemeClr val="tx1"/>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3C0816-3E1B-4239-A327-B61EBCAF8AD2}"/>
              </a:ext>
            </a:extLst>
          </p:cNvPr>
          <p:cNvSpPr txBox="1"/>
          <p:nvPr/>
        </p:nvSpPr>
        <p:spPr>
          <a:xfrm>
            <a:off x="745435" y="2782956"/>
            <a:ext cx="8806070" cy="369332"/>
          </a:xfrm>
          <a:prstGeom prst="rect">
            <a:avLst/>
          </a:prstGeom>
          <a:noFill/>
        </p:spPr>
        <p:txBody>
          <a:bodyPr wrap="square" rtlCol="0">
            <a:spAutoFit/>
          </a:bodyPr>
          <a:lstStyle/>
          <a:p>
            <a:r>
              <a:rPr lang="en-GB" dirty="0">
                <a:solidFill>
                  <a:schemeClr val="bg1"/>
                </a:solidFill>
              </a:rPr>
              <a:t>“We don’t research social history”……………...</a:t>
            </a:r>
          </a:p>
        </p:txBody>
      </p:sp>
      <p:pic>
        <p:nvPicPr>
          <p:cNvPr id="6" name="Picture 5" descr="A close up of text on a black background&#10;&#10;Description automatically generated">
            <a:extLst>
              <a:ext uri="{FF2B5EF4-FFF2-40B4-BE49-F238E27FC236}">
                <a16:creationId xmlns:a16="http://schemas.microsoft.com/office/drawing/2014/main" id="{D38823DE-50BD-415A-9E2E-24C9515926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5560" y="2882620"/>
            <a:ext cx="5541046" cy="3658772"/>
          </a:xfrm>
          <a:prstGeom prst="rect">
            <a:avLst/>
          </a:prstGeom>
        </p:spPr>
      </p:pic>
      <p:sp>
        <p:nvSpPr>
          <p:cNvPr id="10" name="TextBox 9">
            <a:extLst>
              <a:ext uri="{FF2B5EF4-FFF2-40B4-BE49-F238E27FC236}">
                <a16:creationId xmlns:a16="http://schemas.microsoft.com/office/drawing/2014/main" id="{868E23D2-8A56-40A4-AC69-B4667AC79A3E}"/>
              </a:ext>
            </a:extLst>
          </p:cNvPr>
          <p:cNvSpPr txBox="1"/>
          <p:nvPr/>
        </p:nvSpPr>
        <p:spPr>
          <a:xfrm>
            <a:off x="1623084" y="884489"/>
            <a:ext cx="2693940" cy="830997"/>
          </a:xfrm>
          <a:prstGeom prst="rect">
            <a:avLst/>
          </a:prstGeom>
          <a:noFill/>
          <a:ln>
            <a:solidFill>
              <a:schemeClr val="bg1"/>
            </a:solidFill>
          </a:ln>
        </p:spPr>
        <p:txBody>
          <a:bodyPr wrap="square" rtlCol="0">
            <a:spAutoFit/>
          </a:bodyPr>
          <a:lstStyle/>
          <a:p>
            <a:r>
              <a:rPr lang="en-GB" sz="2400" b="1" dirty="0">
                <a:solidFill>
                  <a:schemeClr val="bg1">
                    <a:lumMod val="65000"/>
                    <a:lumOff val="35000"/>
                  </a:schemeClr>
                </a:solidFill>
              </a:rPr>
              <a:t>Coflein </a:t>
            </a:r>
          </a:p>
          <a:p>
            <a:r>
              <a:rPr lang="en-GB" sz="2400" b="1" dirty="0">
                <a:solidFill>
                  <a:schemeClr val="bg1">
                    <a:lumMod val="65000"/>
                    <a:lumOff val="35000"/>
                  </a:schemeClr>
                </a:solidFill>
              </a:rPr>
              <a:t>Memory Online</a:t>
            </a:r>
          </a:p>
        </p:txBody>
      </p:sp>
      <p:pic>
        <p:nvPicPr>
          <p:cNvPr id="1029" name="Picture 5" descr="logo[1]">
            <a:extLst>
              <a:ext uri="{FF2B5EF4-FFF2-40B4-BE49-F238E27FC236}">
                <a16:creationId xmlns:a16="http://schemas.microsoft.com/office/drawing/2014/main" id="{DE44B8C3-07A0-4CBF-BF91-05BFD9E8E2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76651"/>
          <a:stretch>
            <a:fillRect/>
          </a:stretch>
        </p:blipFill>
        <p:spPr bwMode="auto">
          <a:xfrm>
            <a:off x="101331" y="208722"/>
            <a:ext cx="1428531" cy="198028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855267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45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74832-5155-4A43-9026-C3C53B79428E}"/>
              </a:ext>
            </a:extLst>
          </p:cNvPr>
          <p:cNvSpPr>
            <a:spLocks noGrp="1"/>
          </p:cNvSpPr>
          <p:nvPr>
            <p:ph type="title"/>
          </p:nvPr>
        </p:nvSpPr>
        <p:spPr>
          <a:xfrm>
            <a:off x="744723" y="1"/>
            <a:ext cx="10585886" cy="864703"/>
          </a:xfrm>
        </p:spPr>
        <p:txBody>
          <a:bodyPr/>
          <a:lstStyle/>
          <a:p>
            <a:pPr algn="ctr"/>
            <a:r>
              <a:rPr lang="en-GB" sz="3200" b="1" dirty="0">
                <a:solidFill>
                  <a:schemeClr val="bg1"/>
                </a:solidFill>
                <a:latin typeface="+mn-lt"/>
                <a:cs typeface="Arial"/>
              </a:rPr>
              <a:t>Power of social media in Marketing </a:t>
            </a:r>
          </a:p>
        </p:txBody>
      </p:sp>
      <p:sp>
        <p:nvSpPr>
          <p:cNvPr id="3" name="Oval 2">
            <a:extLst>
              <a:ext uri="{FF2B5EF4-FFF2-40B4-BE49-F238E27FC236}">
                <a16:creationId xmlns:a16="http://schemas.microsoft.com/office/drawing/2014/main" id="{C84D8670-BF0B-44B9-ABB7-AEBD2741A962}"/>
              </a:ext>
            </a:extLst>
          </p:cNvPr>
          <p:cNvSpPr/>
          <p:nvPr/>
        </p:nvSpPr>
        <p:spPr>
          <a:xfrm>
            <a:off x="3502219" y="2700300"/>
            <a:ext cx="3105397" cy="1200329"/>
          </a:xfrm>
          <a:prstGeom prst="ellipse">
            <a:avLst/>
          </a:prstGeo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15D9921-713B-4237-83FD-CE91B657B2D3}"/>
              </a:ext>
            </a:extLst>
          </p:cNvPr>
          <p:cNvSpPr txBox="1"/>
          <p:nvPr/>
        </p:nvSpPr>
        <p:spPr>
          <a:xfrm>
            <a:off x="3881435" y="2974871"/>
            <a:ext cx="2312507" cy="523220"/>
          </a:xfrm>
          <a:prstGeom prst="rect">
            <a:avLst/>
          </a:prstGeom>
          <a:noFill/>
        </p:spPr>
        <p:txBody>
          <a:bodyPr wrap="square" rtlCol="0">
            <a:spAutoFit/>
          </a:bodyPr>
          <a:lstStyle/>
          <a:p>
            <a:pPr algn="ctr"/>
            <a:r>
              <a:rPr lang="en-GB" sz="2800" b="1" dirty="0"/>
              <a:t>Facebook</a:t>
            </a:r>
            <a:r>
              <a:rPr lang="en-GB" dirty="0"/>
              <a:t> </a:t>
            </a:r>
          </a:p>
        </p:txBody>
      </p:sp>
      <p:cxnSp>
        <p:nvCxnSpPr>
          <p:cNvPr id="6" name="Straight Arrow Connector 5">
            <a:extLst>
              <a:ext uri="{FF2B5EF4-FFF2-40B4-BE49-F238E27FC236}">
                <a16:creationId xmlns:a16="http://schemas.microsoft.com/office/drawing/2014/main" id="{24C686FE-3B5C-4BA9-86BD-D71BFC86A772}"/>
              </a:ext>
            </a:extLst>
          </p:cNvPr>
          <p:cNvCxnSpPr>
            <a:cxnSpLocks/>
          </p:cNvCxnSpPr>
          <p:nvPr/>
        </p:nvCxnSpPr>
        <p:spPr>
          <a:xfrm flipV="1">
            <a:off x="6607616" y="3429001"/>
            <a:ext cx="2082166" cy="2407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D72DC94-A5A7-422B-9FE6-2C8F11AFA90A}"/>
              </a:ext>
            </a:extLst>
          </p:cNvPr>
          <p:cNvCxnSpPr/>
          <p:nvPr/>
        </p:nvCxnSpPr>
        <p:spPr>
          <a:xfrm>
            <a:off x="6271591" y="403528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332C4AE-3575-4415-8CDC-E4504063E65D}"/>
              </a:ext>
            </a:extLst>
          </p:cNvPr>
          <p:cNvCxnSpPr>
            <a:cxnSpLocks/>
          </p:cNvCxnSpPr>
          <p:nvPr/>
        </p:nvCxnSpPr>
        <p:spPr>
          <a:xfrm>
            <a:off x="6338680" y="3739837"/>
            <a:ext cx="3076662" cy="1234218"/>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1CC10D7-63CD-4EFD-99BC-0A52E6BA09C5}"/>
              </a:ext>
            </a:extLst>
          </p:cNvPr>
          <p:cNvCxnSpPr>
            <a:cxnSpLocks/>
            <a:stCxn id="3" idx="4"/>
          </p:cNvCxnSpPr>
          <p:nvPr/>
        </p:nvCxnSpPr>
        <p:spPr>
          <a:xfrm>
            <a:off x="5054918" y="3900629"/>
            <a:ext cx="61749" cy="1548688"/>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24C49E1E-9CC4-45F1-A4B9-FD147CEEBF48}"/>
              </a:ext>
            </a:extLst>
          </p:cNvPr>
          <p:cNvCxnSpPr>
            <a:cxnSpLocks/>
          </p:cNvCxnSpPr>
          <p:nvPr/>
        </p:nvCxnSpPr>
        <p:spPr>
          <a:xfrm flipH="1">
            <a:off x="2312588" y="3429000"/>
            <a:ext cx="1052803" cy="140901"/>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3558AAC-4788-4AC4-A684-8865B206E297}"/>
              </a:ext>
            </a:extLst>
          </p:cNvPr>
          <p:cNvCxnSpPr>
            <a:cxnSpLocks/>
          </p:cNvCxnSpPr>
          <p:nvPr/>
        </p:nvCxnSpPr>
        <p:spPr>
          <a:xfrm flipV="1">
            <a:off x="6338680" y="2273401"/>
            <a:ext cx="2149337" cy="62966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40029D1-2B08-4978-99A4-17A09DC4B2A2}"/>
              </a:ext>
            </a:extLst>
          </p:cNvPr>
          <p:cNvCxnSpPr>
            <a:cxnSpLocks/>
            <a:stCxn id="3" idx="0"/>
            <a:endCxn id="34" idx="2"/>
          </p:cNvCxnSpPr>
          <p:nvPr/>
        </p:nvCxnSpPr>
        <p:spPr>
          <a:xfrm flipV="1">
            <a:off x="5054918" y="1668843"/>
            <a:ext cx="61749" cy="1031457"/>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25439D5E-9582-445C-A953-0A12A8144F9E}"/>
              </a:ext>
            </a:extLst>
          </p:cNvPr>
          <p:cNvSpPr txBox="1"/>
          <p:nvPr/>
        </p:nvSpPr>
        <p:spPr>
          <a:xfrm>
            <a:off x="8577470" y="1613910"/>
            <a:ext cx="3369365" cy="1200329"/>
          </a:xfrm>
          <a:prstGeom prst="rect">
            <a:avLst/>
          </a:prstGeom>
          <a:noFill/>
        </p:spPr>
        <p:txBody>
          <a:bodyPr wrap="square" rtlCol="0">
            <a:spAutoFit/>
          </a:bodyPr>
          <a:lstStyle/>
          <a:p>
            <a:r>
              <a:rPr lang="en-GB" dirty="0">
                <a:solidFill>
                  <a:schemeClr val="bg1"/>
                </a:solidFill>
              </a:rPr>
              <a:t>Heather Thomas MA degree in Local History/ West wales ancestors- offered meeting to share her research.</a:t>
            </a:r>
          </a:p>
        </p:txBody>
      </p:sp>
      <p:sp>
        <p:nvSpPr>
          <p:cNvPr id="34" name="TextBox 33">
            <a:extLst>
              <a:ext uri="{FF2B5EF4-FFF2-40B4-BE49-F238E27FC236}">
                <a16:creationId xmlns:a16="http://schemas.microsoft.com/office/drawing/2014/main" id="{D153D9DA-F0BF-401A-8CDC-E11FE0242F4E}"/>
              </a:ext>
            </a:extLst>
          </p:cNvPr>
          <p:cNvSpPr txBox="1"/>
          <p:nvPr/>
        </p:nvSpPr>
        <p:spPr>
          <a:xfrm>
            <a:off x="3262522" y="1299511"/>
            <a:ext cx="3708289" cy="369332"/>
          </a:xfrm>
          <a:prstGeom prst="rect">
            <a:avLst/>
          </a:prstGeom>
          <a:noFill/>
        </p:spPr>
        <p:txBody>
          <a:bodyPr wrap="square" rtlCol="0">
            <a:spAutoFit/>
          </a:bodyPr>
          <a:lstStyle/>
          <a:p>
            <a:r>
              <a:rPr lang="en-GB" dirty="0">
                <a:solidFill>
                  <a:schemeClr val="bg1"/>
                </a:solidFill>
              </a:rPr>
              <a:t>Neil Morgan- sent photographs</a:t>
            </a:r>
          </a:p>
        </p:txBody>
      </p:sp>
      <p:sp>
        <p:nvSpPr>
          <p:cNvPr id="36" name="TextBox 35">
            <a:extLst>
              <a:ext uri="{FF2B5EF4-FFF2-40B4-BE49-F238E27FC236}">
                <a16:creationId xmlns:a16="http://schemas.microsoft.com/office/drawing/2014/main" id="{0076908B-3D5E-4BB4-A635-1EC5680C519A}"/>
              </a:ext>
            </a:extLst>
          </p:cNvPr>
          <p:cNvSpPr txBox="1"/>
          <p:nvPr/>
        </p:nvSpPr>
        <p:spPr>
          <a:xfrm>
            <a:off x="4002983" y="5524065"/>
            <a:ext cx="3667539" cy="923330"/>
          </a:xfrm>
          <a:prstGeom prst="rect">
            <a:avLst/>
          </a:prstGeom>
          <a:noFill/>
        </p:spPr>
        <p:txBody>
          <a:bodyPr wrap="square" rtlCol="0">
            <a:spAutoFit/>
          </a:bodyPr>
          <a:lstStyle/>
          <a:p>
            <a:r>
              <a:rPr lang="en-GB" dirty="0">
                <a:solidFill>
                  <a:schemeClr val="bg1"/>
                </a:solidFill>
              </a:rPr>
              <a:t>Emyr Thomas- Cilgerran Language and Heritage Committee-Invitation</a:t>
            </a:r>
          </a:p>
        </p:txBody>
      </p:sp>
      <p:sp>
        <p:nvSpPr>
          <p:cNvPr id="38" name="TextBox 37">
            <a:extLst>
              <a:ext uri="{FF2B5EF4-FFF2-40B4-BE49-F238E27FC236}">
                <a16:creationId xmlns:a16="http://schemas.microsoft.com/office/drawing/2014/main" id="{476BE24D-334B-4E3D-8743-67D432DFE128}"/>
              </a:ext>
            </a:extLst>
          </p:cNvPr>
          <p:cNvSpPr txBox="1"/>
          <p:nvPr/>
        </p:nvSpPr>
        <p:spPr>
          <a:xfrm>
            <a:off x="9415342" y="4974055"/>
            <a:ext cx="2748334" cy="1200329"/>
          </a:xfrm>
          <a:prstGeom prst="rect">
            <a:avLst/>
          </a:prstGeom>
          <a:noFill/>
        </p:spPr>
        <p:txBody>
          <a:bodyPr wrap="square" rtlCol="0">
            <a:spAutoFit/>
          </a:bodyPr>
          <a:lstStyle/>
          <a:p>
            <a:r>
              <a:rPr lang="en-GB" dirty="0">
                <a:solidFill>
                  <a:schemeClr val="bg1"/>
                </a:solidFill>
              </a:rPr>
              <a:t>Michelle Clarke Requested local information to provide to her customers</a:t>
            </a:r>
          </a:p>
        </p:txBody>
      </p:sp>
      <p:sp>
        <p:nvSpPr>
          <p:cNvPr id="39" name="TextBox 38">
            <a:extLst>
              <a:ext uri="{FF2B5EF4-FFF2-40B4-BE49-F238E27FC236}">
                <a16:creationId xmlns:a16="http://schemas.microsoft.com/office/drawing/2014/main" id="{1C31934F-FCBC-46CC-9A4B-669D78818297}"/>
              </a:ext>
            </a:extLst>
          </p:cNvPr>
          <p:cNvSpPr txBox="1"/>
          <p:nvPr/>
        </p:nvSpPr>
        <p:spPr>
          <a:xfrm>
            <a:off x="8689782" y="2957371"/>
            <a:ext cx="2640827" cy="1200329"/>
          </a:xfrm>
          <a:prstGeom prst="rect">
            <a:avLst/>
          </a:prstGeom>
          <a:noFill/>
        </p:spPr>
        <p:txBody>
          <a:bodyPr wrap="square" rtlCol="0">
            <a:spAutoFit/>
          </a:bodyPr>
          <a:lstStyle/>
          <a:p>
            <a:r>
              <a:rPr lang="en-GB" dirty="0">
                <a:solidFill>
                  <a:schemeClr val="bg1"/>
                </a:solidFill>
              </a:rPr>
              <a:t>Bev Rowley- Offered information a historian had gathered on her home.</a:t>
            </a:r>
            <a:endParaRPr lang="en-GB" dirty="0"/>
          </a:p>
        </p:txBody>
      </p:sp>
      <p:sp>
        <p:nvSpPr>
          <p:cNvPr id="43" name="TextBox 42">
            <a:extLst>
              <a:ext uri="{FF2B5EF4-FFF2-40B4-BE49-F238E27FC236}">
                <a16:creationId xmlns:a16="http://schemas.microsoft.com/office/drawing/2014/main" id="{B58DB547-51D7-48BC-81C0-B01A50EE7DB1}"/>
              </a:ext>
            </a:extLst>
          </p:cNvPr>
          <p:cNvSpPr txBox="1"/>
          <p:nvPr/>
        </p:nvSpPr>
        <p:spPr>
          <a:xfrm>
            <a:off x="258417" y="2759427"/>
            <a:ext cx="2604053" cy="1477328"/>
          </a:xfrm>
          <a:prstGeom prst="rect">
            <a:avLst/>
          </a:prstGeom>
          <a:noFill/>
        </p:spPr>
        <p:txBody>
          <a:bodyPr wrap="square" rtlCol="0">
            <a:spAutoFit/>
          </a:bodyPr>
          <a:lstStyle/>
          <a:p>
            <a:r>
              <a:rPr lang="en-GB" dirty="0">
                <a:solidFill>
                  <a:schemeClr val="bg1"/>
                </a:solidFill>
              </a:rPr>
              <a:t>Katie Marie Mitchell</a:t>
            </a:r>
          </a:p>
          <a:p>
            <a:r>
              <a:rPr lang="en-GB" dirty="0">
                <a:solidFill>
                  <a:schemeClr val="bg1"/>
                </a:solidFill>
              </a:rPr>
              <a:t>Discovered over 60 photographs of fishguard and sent them via email</a:t>
            </a:r>
          </a:p>
        </p:txBody>
      </p:sp>
    </p:spTree>
    <p:extLst>
      <p:ext uri="{BB962C8B-B14F-4D97-AF65-F5344CB8AC3E}">
        <p14:creationId xmlns:p14="http://schemas.microsoft.com/office/powerpoint/2010/main" val="2396971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vintage photo of a person riding a horse&#10;&#10;Description automatically generated">
            <a:extLst>
              <a:ext uri="{FF2B5EF4-FFF2-40B4-BE49-F238E27FC236}">
                <a16:creationId xmlns:a16="http://schemas.microsoft.com/office/drawing/2014/main" id="{9B498FF0-2FBE-4B8A-BF15-AB085EEB975E}"/>
              </a:ext>
            </a:extLst>
          </p:cNvPr>
          <p:cNvPicPr>
            <a:picLocks noChangeAspect="1"/>
          </p:cNvPicPr>
          <p:nvPr/>
        </p:nvPicPr>
        <p:blipFill rotWithShape="1">
          <a:blip r:embed="rId3">
            <a:extLst>
              <a:ext uri="{28A0092B-C50C-407E-A947-70E740481C1C}">
                <a14:useLocalDpi xmlns:a14="http://schemas.microsoft.com/office/drawing/2010/main" val="0"/>
              </a:ext>
            </a:extLst>
          </a:blip>
          <a:srcRect r="1" b="1266"/>
          <a:stretch/>
        </p:blipFill>
        <p:spPr>
          <a:xfrm>
            <a:off x="6176433" y="10"/>
            <a:ext cx="6015567" cy="3920034"/>
          </a:xfrm>
          <a:custGeom>
            <a:avLst/>
            <a:gdLst>
              <a:gd name="connsiteX0" fmla="*/ 0 w 6015567"/>
              <a:gd name="connsiteY0" fmla="*/ 0 h 3920044"/>
              <a:gd name="connsiteX1" fmla="*/ 6015567 w 6015567"/>
              <a:gd name="connsiteY1" fmla="*/ 0 h 3920044"/>
              <a:gd name="connsiteX2" fmla="*/ 6015567 w 6015567"/>
              <a:gd name="connsiteY2" fmla="*/ 3920044 h 3920044"/>
              <a:gd name="connsiteX3" fmla="*/ 2469659 w 6015567"/>
              <a:gd name="connsiteY3" fmla="*/ 3920044 h 3920044"/>
              <a:gd name="connsiteX4" fmla="*/ 2469659 w 6015567"/>
              <a:gd name="connsiteY4" fmla="*/ 3103224 h 3920044"/>
              <a:gd name="connsiteX5" fmla="*/ 0 w 6015567"/>
              <a:gd name="connsiteY5" fmla="*/ 310322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35" name="Picture 34" descr="A group of people posing for a photo&#10;&#10;Description automatically generated">
            <a:extLst>
              <a:ext uri="{FF2B5EF4-FFF2-40B4-BE49-F238E27FC236}">
                <a16:creationId xmlns:a16="http://schemas.microsoft.com/office/drawing/2014/main" id="{FA01B64A-5446-4EC6-962E-66918C13EF17}"/>
              </a:ext>
            </a:extLst>
          </p:cNvPr>
          <p:cNvPicPr>
            <a:picLocks noChangeAspect="1"/>
          </p:cNvPicPr>
          <p:nvPr/>
        </p:nvPicPr>
        <p:blipFill rotWithShape="1">
          <a:blip r:embed="rId4">
            <a:extLst>
              <a:ext uri="{28A0092B-C50C-407E-A947-70E740481C1C}">
                <a14:useLocalDpi xmlns:a14="http://schemas.microsoft.com/office/drawing/2010/main" val="0"/>
              </a:ext>
            </a:extLst>
          </a:blip>
          <a:srcRect t="12779" r="-2" b="38325"/>
          <a:stretch/>
        </p:blipFill>
        <p:spPr>
          <a:xfrm>
            <a:off x="20" y="4069976"/>
            <a:ext cx="3535311" cy="2788023"/>
          </a:xfrm>
          <a:prstGeom prst="rect">
            <a:avLst/>
          </a:prstGeom>
        </p:spPr>
      </p:pic>
      <p:pic>
        <p:nvPicPr>
          <p:cNvPr id="17" name="Picture 16" descr="A group of people standing in front of a car&#10;&#10;Description automatically generated">
            <a:extLst>
              <a:ext uri="{FF2B5EF4-FFF2-40B4-BE49-F238E27FC236}">
                <a16:creationId xmlns:a16="http://schemas.microsoft.com/office/drawing/2014/main" id="{F0BD6AF1-536A-4048-8C2E-378954122D8F}"/>
              </a:ext>
            </a:extLst>
          </p:cNvPr>
          <p:cNvPicPr>
            <a:picLocks noChangeAspect="1"/>
          </p:cNvPicPr>
          <p:nvPr/>
        </p:nvPicPr>
        <p:blipFill rotWithShape="1">
          <a:blip r:embed="rId5">
            <a:extLst>
              <a:ext uri="{28A0092B-C50C-407E-A947-70E740481C1C}">
                <a14:useLocalDpi xmlns:a14="http://schemas.microsoft.com/office/drawing/2010/main" val="0"/>
              </a:ext>
            </a:extLst>
          </a:blip>
          <a:srcRect t="17245" r="-2" b="7566"/>
          <a:stretch/>
        </p:blipFill>
        <p:spPr>
          <a:xfrm>
            <a:off x="3696199" y="3257176"/>
            <a:ext cx="4789093" cy="3600824"/>
          </a:xfrm>
          <a:prstGeom prst="rect">
            <a:avLst/>
          </a:prstGeom>
        </p:spPr>
      </p:pic>
      <p:pic>
        <p:nvPicPr>
          <p:cNvPr id="3" name="Picture 2" descr="A close up of a sign&#10;&#10;Description automatically generated">
            <a:extLst>
              <a:ext uri="{FF2B5EF4-FFF2-40B4-BE49-F238E27FC236}">
                <a16:creationId xmlns:a16="http://schemas.microsoft.com/office/drawing/2014/main" id="{4BAA2859-9545-4DAC-9D88-E0E7591A6FCA}"/>
              </a:ext>
            </a:extLst>
          </p:cNvPr>
          <p:cNvPicPr>
            <a:picLocks noChangeAspect="1"/>
          </p:cNvPicPr>
          <p:nvPr/>
        </p:nvPicPr>
        <p:blipFill rotWithShape="1">
          <a:blip r:embed="rId6">
            <a:extLst>
              <a:ext uri="{28A0092B-C50C-407E-A947-70E740481C1C}">
                <a14:useLocalDpi xmlns:a14="http://schemas.microsoft.com/office/drawing/2010/main" val="0"/>
              </a:ext>
            </a:extLst>
          </a:blip>
          <a:srcRect t="24521" b="26768"/>
          <a:stretch/>
        </p:blipFill>
        <p:spPr>
          <a:xfrm>
            <a:off x="1" y="10"/>
            <a:ext cx="6015567" cy="3920034"/>
          </a:xfrm>
          <a:custGeom>
            <a:avLst/>
            <a:gdLst>
              <a:gd name="connsiteX0" fmla="*/ 0 w 6015567"/>
              <a:gd name="connsiteY0" fmla="*/ 0 h 3920044"/>
              <a:gd name="connsiteX1" fmla="*/ 6015567 w 6015567"/>
              <a:gd name="connsiteY1" fmla="*/ 0 h 3920044"/>
              <a:gd name="connsiteX2" fmla="*/ 6015567 w 6015567"/>
              <a:gd name="connsiteY2" fmla="*/ 3103224 h 3920044"/>
              <a:gd name="connsiteX3" fmla="*/ 3545908 w 6015567"/>
              <a:gd name="connsiteY3" fmla="*/ 3103224 h 3920044"/>
              <a:gd name="connsiteX4" fmla="*/ 3545908 w 6015567"/>
              <a:gd name="connsiteY4" fmla="*/ 3920044 h 3920044"/>
              <a:gd name="connsiteX5" fmla="*/ 0 w 6015567"/>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45" name="Picture 44" descr="A group of people standing in front of a building&#10;&#10;Description automatically generated">
            <a:extLst>
              <a:ext uri="{FF2B5EF4-FFF2-40B4-BE49-F238E27FC236}">
                <a16:creationId xmlns:a16="http://schemas.microsoft.com/office/drawing/2014/main" id="{E292AE2C-F4DC-496D-A7CD-741732CCCEC6}"/>
              </a:ext>
            </a:extLst>
          </p:cNvPr>
          <p:cNvPicPr>
            <a:picLocks noChangeAspect="1"/>
          </p:cNvPicPr>
          <p:nvPr/>
        </p:nvPicPr>
        <p:blipFill rotWithShape="1">
          <a:blip r:embed="rId7">
            <a:extLst>
              <a:ext uri="{28A0092B-C50C-407E-A947-70E740481C1C}">
                <a14:useLocalDpi xmlns:a14="http://schemas.microsoft.com/office/drawing/2010/main" val="0"/>
              </a:ext>
            </a:extLst>
          </a:blip>
          <a:srcRect t="21372" r="-1" b="-1"/>
          <a:stretch/>
        </p:blipFill>
        <p:spPr>
          <a:xfrm>
            <a:off x="8646161" y="4069976"/>
            <a:ext cx="3545840" cy="2788024"/>
          </a:xfrm>
          <a:prstGeom prst="rect">
            <a:avLst/>
          </a:prstGeom>
        </p:spPr>
      </p:pic>
    </p:spTree>
    <p:extLst>
      <p:ext uri="{BB962C8B-B14F-4D97-AF65-F5344CB8AC3E}">
        <p14:creationId xmlns:p14="http://schemas.microsoft.com/office/powerpoint/2010/main" val="3490341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7" name="Flowchart: Connector 6">
            <a:extLst>
              <a:ext uri="{FF2B5EF4-FFF2-40B4-BE49-F238E27FC236}">
                <a16:creationId xmlns:a16="http://schemas.microsoft.com/office/drawing/2014/main" id="{F3356BD0-39FF-4799-B1AB-DDE81400322F}"/>
              </a:ext>
            </a:extLst>
          </p:cNvPr>
          <p:cNvSpPr/>
          <p:nvPr/>
        </p:nvSpPr>
        <p:spPr>
          <a:xfrm>
            <a:off x="2486854" y="2751082"/>
            <a:ext cx="2900856" cy="1355835"/>
          </a:xfrm>
          <a:prstGeom prst="flowChartConnector">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4 E’S</a:t>
            </a:r>
          </a:p>
        </p:txBody>
      </p:sp>
      <p:grpSp>
        <p:nvGrpSpPr>
          <p:cNvPr id="2" name="Group 1">
            <a:extLst>
              <a:ext uri="{FF2B5EF4-FFF2-40B4-BE49-F238E27FC236}">
                <a16:creationId xmlns:a16="http://schemas.microsoft.com/office/drawing/2014/main" id="{6B72128F-1502-4464-BA6B-0F3B4C516EA8}"/>
              </a:ext>
            </a:extLst>
          </p:cNvPr>
          <p:cNvGrpSpPr/>
          <p:nvPr/>
        </p:nvGrpSpPr>
        <p:grpSpPr>
          <a:xfrm>
            <a:off x="5312982" y="717329"/>
            <a:ext cx="3050311" cy="1355835"/>
            <a:chOff x="5312982" y="717329"/>
            <a:chExt cx="3050311" cy="1355835"/>
          </a:xfrm>
        </p:grpSpPr>
        <p:sp>
          <p:nvSpPr>
            <p:cNvPr id="8" name="Flowchart: Connector 7">
              <a:extLst>
                <a:ext uri="{FF2B5EF4-FFF2-40B4-BE49-F238E27FC236}">
                  <a16:creationId xmlns:a16="http://schemas.microsoft.com/office/drawing/2014/main" id="{D1D14638-4A30-4337-A99E-97B6E668D11B}"/>
                </a:ext>
              </a:extLst>
            </p:cNvPr>
            <p:cNvSpPr/>
            <p:nvPr/>
          </p:nvSpPr>
          <p:spPr>
            <a:xfrm>
              <a:off x="5312982" y="717329"/>
              <a:ext cx="3050311"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0AB78869-72FE-48B4-9002-0BFAAA1C3507}"/>
                </a:ext>
              </a:extLst>
            </p:cNvPr>
            <p:cNvSpPr txBox="1"/>
            <p:nvPr/>
          </p:nvSpPr>
          <p:spPr>
            <a:xfrm>
              <a:off x="5926629" y="1181718"/>
              <a:ext cx="2344963" cy="461665"/>
            </a:xfrm>
            <a:prstGeom prst="rect">
              <a:avLst/>
            </a:prstGeom>
            <a:noFill/>
          </p:spPr>
          <p:txBody>
            <a:bodyPr wrap="square" rtlCol="0">
              <a:spAutoFit/>
            </a:bodyPr>
            <a:lstStyle/>
            <a:p>
              <a:r>
                <a:rPr lang="en-GB" sz="2400" b="1" dirty="0">
                  <a:solidFill>
                    <a:schemeClr val="bg1">
                      <a:lumMod val="75000"/>
                      <a:lumOff val="25000"/>
                    </a:schemeClr>
                  </a:solidFill>
                </a:rPr>
                <a:t>EXPERIENCE</a:t>
              </a:r>
            </a:p>
          </p:txBody>
        </p:sp>
      </p:grpSp>
      <p:grpSp>
        <p:nvGrpSpPr>
          <p:cNvPr id="3" name="Group 2">
            <a:extLst>
              <a:ext uri="{FF2B5EF4-FFF2-40B4-BE49-F238E27FC236}">
                <a16:creationId xmlns:a16="http://schemas.microsoft.com/office/drawing/2014/main" id="{823EE7EA-DEC1-493B-8CF7-1CF8206DE4F3}"/>
              </a:ext>
            </a:extLst>
          </p:cNvPr>
          <p:cNvGrpSpPr/>
          <p:nvPr/>
        </p:nvGrpSpPr>
        <p:grpSpPr>
          <a:xfrm>
            <a:off x="7778675" y="2163986"/>
            <a:ext cx="3050310" cy="1355835"/>
            <a:chOff x="7778675" y="2163986"/>
            <a:chExt cx="3050310" cy="1355835"/>
          </a:xfrm>
        </p:grpSpPr>
        <p:sp>
          <p:nvSpPr>
            <p:cNvPr id="9" name="Flowchart: Connector 8">
              <a:extLst>
                <a:ext uri="{FF2B5EF4-FFF2-40B4-BE49-F238E27FC236}">
                  <a16:creationId xmlns:a16="http://schemas.microsoft.com/office/drawing/2014/main" id="{282140DE-EC73-4A04-AD70-0F634D1BE9CE}"/>
                </a:ext>
              </a:extLst>
            </p:cNvPr>
            <p:cNvSpPr/>
            <p:nvPr/>
          </p:nvSpPr>
          <p:spPr>
            <a:xfrm>
              <a:off x="7778675" y="2163986"/>
              <a:ext cx="3050310"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484D8E6D-D731-4B1C-940A-A38D8C69F3FA}"/>
                </a:ext>
              </a:extLst>
            </p:cNvPr>
            <p:cNvSpPr txBox="1"/>
            <p:nvPr/>
          </p:nvSpPr>
          <p:spPr>
            <a:xfrm>
              <a:off x="8418784" y="2611070"/>
              <a:ext cx="2270235" cy="461665"/>
            </a:xfrm>
            <a:prstGeom prst="rect">
              <a:avLst/>
            </a:prstGeom>
            <a:noFill/>
          </p:spPr>
          <p:txBody>
            <a:bodyPr wrap="square" rtlCol="0">
              <a:spAutoFit/>
            </a:bodyPr>
            <a:lstStyle/>
            <a:p>
              <a:r>
                <a:rPr lang="en-GB" sz="2400" b="1" dirty="0">
                  <a:solidFill>
                    <a:schemeClr val="bg1">
                      <a:lumMod val="75000"/>
                      <a:lumOff val="25000"/>
                    </a:schemeClr>
                  </a:solidFill>
                </a:rPr>
                <a:t>EXCHANGE</a:t>
              </a:r>
              <a:r>
                <a:rPr lang="en-GB" dirty="0"/>
                <a:t> </a:t>
              </a:r>
            </a:p>
          </p:txBody>
        </p:sp>
      </p:grpSp>
      <p:grpSp>
        <p:nvGrpSpPr>
          <p:cNvPr id="4" name="Group 3">
            <a:extLst>
              <a:ext uri="{FF2B5EF4-FFF2-40B4-BE49-F238E27FC236}">
                <a16:creationId xmlns:a16="http://schemas.microsoft.com/office/drawing/2014/main" id="{FB8565C7-8A96-478C-A4D0-DBD96467A5E7}"/>
              </a:ext>
            </a:extLst>
          </p:cNvPr>
          <p:cNvGrpSpPr/>
          <p:nvPr/>
        </p:nvGrpSpPr>
        <p:grpSpPr>
          <a:xfrm>
            <a:off x="7778675" y="3858780"/>
            <a:ext cx="3081451" cy="1355835"/>
            <a:chOff x="7778675" y="3858780"/>
            <a:chExt cx="3081451" cy="1355835"/>
          </a:xfrm>
        </p:grpSpPr>
        <p:sp>
          <p:nvSpPr>
            <p:cNvPr id="10" name="Flowchart: Connector 9">
              <a:extLst>
                <a:ext uri="{FF2B5EF4-FFF2-40B4-BE49-F238E27FC236}">
                  <a16:creationId xmlns:a16="http://schemas.microsoft.com/office/drawing/2014/main" id="{0CD28639-5AD1-4D38-BD9F-8A5EC18C06F3}"/>
                </a:ext>
              </a:extLst>
            </p:cNvPr>
            <p:cNvSpPr/>
            <p:nvPr/>
          </p:nvSpPr>
          <p:spPr>
            <a:xfrm>
              <a:off x="7778675" y="3858780"/>
              <a:ext cx="3050311"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A106DC4-16D4-48E7-9B3B-E586A6D38AE9}"/>
                </a:ext>
              </a:extLst>
            </p:cNvPr>
            <p:cNvSpPr txBox="1"/>
            <p:nvPr/>
          </p:nvSpPr>
          <p:spPr>
            <a:xfrm>
              <a:off x="8310213" y="4305864"/>
              <a:ext cx="2549913" cy="461665"/>
            </a:xfrm>
            <a:prstGeom prst="rect">
              <a:avLst/>
            </a:prstGeom>
            <a:noFill/>
          </p:spPr>
          <p:txBody>
            <a:bodyPr wrap="square" rtlCol="0">
              <a:spAutoFit/>
            </a:bodyPr>
            <a:lstStyle/>
            <a:p>
              <a:r>
                <a:rPr lang="en-GB" sz="2400" b="1" dirty="0">
                  <a:solidFill>
                    <a:schemeClr val="bg1">
                      <a:lumMod val="75000"/>
                      <a:lumOff val="25000"/>
                    </a:schemeClr>
                  </a:solidFill>
                </a:rPr>
                <a:t>EVERYWHERE</a:t>
              </a:r>
            </a:p>
          </p:txBody>
        </p:sp>
      </p:grpSp>
      <p:grpSp>
        <p:nvGrpSpPr>
          <p:cNvPr id="5" name="Group 4">
            <a:extLst>
              <a:ext uri="{FF2B5EF4-FFF2-40B4-BE49-F238E27FC236}">
                <a16:creationId xmlns:a16="http://schemas.microsoft.com/office/drawing/2014/main" id="{EB7DECD4-3650-4A2B-B74A-4CECB2AB0C0A}"/>
              </a:ext>
            </a:extLst>
          </p:cNvPr>
          <p:cNvGrpSpPr/>
          <p:nvPr/>
        </p:nvGrpSpPr>
        <p:grpSpPr>
          <a:xfrm>
            <a:off x="5573954" y="5198183"/>
            <a:ext cx="3050311" cy="1355835"/>
            <a:chOff x="5573954" y="5198183"/>
            <a:chExt cx="3050311" cy="1355835"/>
          </a:xfrm>
        </p:grpSpPr>
        <p:sp>
          <p:nvSpPr>
            <p:cNvPr id="11" name="Flowchart: Connector 10">
              <a:extLst>
                <a:ext uri="{FF2B5EF4-FFF2-40B4-BE49-F238E27FC236}">
                  <a16:creationId xmlns:a16="http://schemas.microsoft.com/office/drawing/2014/main" id="{5962A84A-EC3D-4C2B-88AA-1F6D879F9A57}"/>
                </a:ext>
              </a:extLst>
            </p:cNvPr>
            <p:cNvSpPr/>
            <p:nvPr/>
          </p:nvSpPr>
          <p:spPr>
            <a:xfrm>
              <a:off x="5573954" y="5198183"/>
              <a:ext cx="3050311"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D3F82E80-5E58-45BD-9F39-2240DE78055F}"/>
                </a:ext>
              </a:extLst>
            </p:cNvPr>
            <p:cNvSpPr txBox="1"/>
            <p:nvPr/>
          </p:nvSpPr>
          <p:spPr>
            <a:xfrm>
              <a:off x="6045132" y="5607303"/>
              <a:ext cx="2107953" cy="461665"/>
            </a:xfrm>
            <a:prstGeom prst="rect">
              <a:avLst/>
            </a:prstGeom>
            <a:noFill/>
          </p:spPr>
          <p:txBody>
            <a:bodyPr wrap="square" rtlCol="0">
              <a:spAutoFit/>
            </a:bodyPr>
            <a:lstStyle/>
            <a:p>
              <a:r>
                <a:rPr lang="en-GB" sz="2400" b="1" dirty="0">
                  <a:solidFill>
                    <a:schemeClr val="bg1">
                      <a:lumMod val="75000"/>
                      <a:lumOff val="25000"/>
                    </a:schemeClr>
                  </a:solidFill>
                </a:rPr>
                <a:t>EVANGELISM</a:t>
              </a:r>
            </a:p>
          </p:txBody>
        </p:sp>
      </p:grpSp>
      <p:sp>
        <p:nvSpPr>
          <p:cNvPr id="16" name="TextBox 15">
            <a:extLst>
              <a:ext uri="{FF2B5EF4-FFF2-40B4-BE49-F238E27FC236}">
                <a16:creationId xmlns:a16="http://schemas.microsoft.com/office/drawing/2014/main" id="{A91E2153-C475-404B-8627-2E5E4A9A3068}"/>
              </a:ext>
            </a:extLst>
          </p:cNvPr>
          <p:cNvSpPr txBox="1"/>
          <p:nvPr/>
        </p:nvSpPr>
        <p:spPr>
          <a:xfrm>
            <a:off x="545690" y="560439"/>
            <a:ext cx="4173794" cy="584775"/>
          </a:xfrm>
          <a:prstGeom prst="rect">
            <a:avLst/>
          </a:prstGeom>
          <a:noFill/>
        </p:spPr>
        <p:txBody>
          <a:bodyPr wrap="square" rtlCol="0">
            <a:spAutoFit/>
          </a:bodyPr>
          <a:lstStyle/>
          <a:p>
            <a:r>
              <a:rPr lang="en-GB" sz="3200" b="1" dirty="0">
                <a:solidFill>
                  <a:schemeClr val="bg1"/>
                </a:solidFill>
              </a:rPr>
              <a:t>MARKETING MIX</a:t>
            </a:r>
          </a:p>
        </p:txBody>
      </p:sp>
    </p:spTree>
    <p:extLst>
      <p:ext uri="{BB962C8B-B14F-4D97-AF65-F5344CB8AC3E}">
        <p14:creationId xmlns:p14="http://schemas.microsoft.com/office/powerpoint/2010/main" val="2889743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50000"/>
                <a:lumOff val="50000"/>
              </a:schemeClr>
            </a:gs>
            <a:gs pos="77000">
              <a:schemeClr val="tx1"/>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66A544-7FBB-455B-B0F9-7B3786152B97}"/>
              </a:ext>
            </a:extLst>
          </p:cNvPr>
          <p:cNvSpPr txBox="1"/>
          <p:nvPr/>
        </p:nvSpPr>
        <p:spPr>
          <a:xfrm>
            <a:off x="357809" y="586409"/>
            <a:ext cx="9879495" cy="1077218"/>
          </a:xfrm>
          <a:prstGeom prst="rect">
            <a:avLst/>
          </a:prstGeom>
          <a:noFill/>
        </p:spPr>
        <p:txBody>
          <a:bodyPr wrap="square" rtlCol="0">
            <a:spAutoFit/>
          </a:bodyPr>
          <a:lstStyle/>
          <a:p>
            <a:r>
              <a:rPr lang="en-GB" sz="3200" b="1" dirty="0">
                <a:solidFill>
                  <a:schemeClr val="bg1"/>
                </a:solidFill>
              </a:rPr>
              <a:t>Well-being of Future Generations (Wales) Act 2015</a:t>
            </a:r>
            <a:endParaRPr lang="en-GB" sz="3200" dirty="0">
              <a:solidFill>
                <a:schemeClr val="bg1"/>
              </a:solidFill>
            </a:endParaRPr>
          </a:p>
        </p:txBody>
      </p:sp>
      <p:pic>
        <p:nvPicPr>
          <p:cNvPr id="5" name="Graphic 4">
            <a:extLst>
              <a:ext uri="{FF2B5EF4-FFF2-40B4-BE49-F238E27FC236}">
                <a16:creationId xmlns:a16="http://schemas.microsoft.com/office/drawing/2014/main" id="{04B7F0CC-16A5-4788-9A93-EC07EA6867B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4971" y="2225186"/>
            <a:ext cx="1775234" cy="1352550"/>
          </a:xfrm>
          <a:prstGeom prst="rect">
            <a:avLst/>
          </a:prstGeom>
        </p:spPr>
      </p:pic>
      <p:sp>
        <p:nvSpPr>
          <p:cNvPr id="6" name="TextBox 5">
            <a:extLst>
              <a:ext uri="{FF2B5EF4-FFF2-40B4-BE49-F238E27FC236}">
                <a16:creationId xmlns:a16="http://schemas.microsoft.com/office/drawing/2014/main" id="{40C1D3F3-297E-4121-9AA8-232F8F5EBA3B}"/>
              </a:ext>
            </a:extLst>
          </p:cNvPr>
          <p:cNvSpPr txBox="1"/>
          <p:nvPr/>
        </p:nvSpPr>
        <p:spPr>
          <a:xfrm>
            <a:off x="2916195" y="2681416"/>
            <a:ext cx="3731740" cy="646331"/>
          </a:xfrm>
          <a:prstGeom prst="rect">
            <a:avLst/>
          </a:prstGeom>
          <a:noFill/>
        </p:spPr>
        <p:txBody>
          <a:bodyPr wrap="square" rtlCol="0">
            <a:spAutoFit/>
          </a:bodyPr>
          <a:lstStyle/>
          <a:p>
            <a:r>
              <a:rPr lang="en-GB" b="1" dirty="0">
                <a:solidFill>
                  <a:schemeClr val="bg1"/>
                </a:solidFill>
              </a:rPr>
              <a:t>A Wales</a:t>
            </a:r>
            <a:r>
              <a:rPr lang="en-GB" b="1" dirty="0"/>
              <a:t> </a:t>
            </a:r>
            <a:r>
              <a:rPr lang="en-GB" b="1" dirty="0">
                <a:solidFill>
                  <a:schemeClr val="bg1"/>
                </a:solidFill>
              </a:rPr>
              <a:t>of Cohesive Communities</a:t>
            </a:r>
            <a:endParaRPr lang="en-GB" dirty="0">
              <a:solidFill>
                <a:schemeClr val="bg1"/>
              </a:solidFill>
            </a:endParaRPr>
          </a:p>
        </p:txBody>
      </p:sp>
      <p:pic>
        <p:nvPicPr>
          <p:cNvPr id="7" name="Graphic 6">
            <a:extLst>
              <a:ext uri="{FF2B5EF4-FFF2-40B4-BE49-F238E27FC236}">
                <a16:creationId xmlns:a16="http://schemas.microsoft.com/office/drawing/2014/main" id="{A4ADB0EC-60F4-4048-828F-0484546AAC4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74802" y="2328306"/>
            <a:ext cx="1352550" cy="1352550"/>
          </a:xfrm>
          <a:prstGeom prst="rect">
            <a:avLst/>
          </a:prstGeom>
        </p:spPr>
      </p:pic>
      <p:sp>
        <p:nvSpPr>
          <p:cNvPr id="8" name="TextBox 7">
            <a:extLst>
              <a:ext uri="{FF2B5EF4-FFF2-40B4-BE49-F238E27FC236}">
                <a16:creationId xmlns:a16="http://schemas.microsoft.com/office/drawing/2014/main" id="{8E4E6680-AE44-42DD-942C-40268B3B4388}"/>
              </a:ext>
            </a:extLst>
          </p:cNvPr>
          <p:cNvSpPr txBox="1"/>
          <p:nvPr/>
        </p:nvSpPr>
        <p:spPr>
          <a:xfrm>
            <a:off x="8177216" y="2819915"/>
            <a:ext cx="3669957" cy="646331"/>
          </a:xfrm>
          <a:prstGeom prst="rect">
            <a:avLst/>
          </a:prstGeom>
          <a:noFill/>
        </p:spPr>
        <p:txBody>
          <a:bodyPr wrap="square" rtlCol="0">
            <a:spAutoFit/>
          </a:bodyPr>
          <a:lstStyle/>
          <a:p>
            <a:r>
              <a:rPr lang="en-GB" b="1" dirty="0">
                <a:solidFill>
                  <a:schemeClr val="bg1"/>
                </a:solidFill>
              </a:rPr>
              <a:t>A Wales of Vibrant Culture &amp; Thriving Welsh Language</a:t>
            </a:r>
            <a:endParaRPr lang="en-GB" dirty="0">
              <a:solidFill>
                <a:schemeClr val="bg1"/>
              </a:solidFill>
            </a:endParaRPr>
          </a:p>
        </p:txBody>
      </p:sp>
      <p:pic>
        <p:nvPicPr>
          <p:cNvPr id="9" name="Graphic 8">
            <a:extLst>
              <a:ext uri="{FF2B5EF4-FFF2-40B4-BE49-F238E27FC236}">
                <a16:creationId xmlns:a16="http://schemas.microsoft.com/office/drawing/2014/main" id="{9D6B42DE-E958-44CA-AA20-FBCD8469FD0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29515" y="4651864"/>
            <a:ext cx="1352550" cy="1352550"/>
          </a:xfrm>
          <a:prstGeom prst="rect">
            <a:avLst/>
          </a:prstGeom>
        </p:spPr>
      </p:pic>
      <p:sp>
        <p:nvSpPr>
          <p:cNvPr id="10" name="TextBox 9">
            <a:extLst>
              <a:ext uri="{FF2B5EF4-FFF2-40B4-BE49-F238E27FC236}">
                <a16:creationId xmlns:a16="http://schemas.microsoft.com/office/drawing/2014/main" id="{B1CBDF17-7ACD-446C-8B15-C3F408952F5D}"/>
              </a:ext>
            </a:extLst>
          </p:cNvPr>
          <p:cNvSpPr txBox="1"/>
          <p:nvPr/>
        </p:nvSpPr>
        <p:spPr>
          <a:xfrm>
            <a:off x="5123694" y="5007115"/>
            <a:ext cx="2286243" cy="369332"/>
          </a:xfrm>
          <a:prstGeom prst="rect">
            <a:avLst/>
          </a:prstGeom>
          <a:noFill/>
        </p:spPr>
        <p:txBody>
          <a:bodyPr wrap="square" rtlCol="0">
            <a:spAutoFit/>
          </a:bodyPr>
          <a:lstStyle/>
          <a:p>
            <a:r>
              <a:rPr lang="en-GB" b="1" dirty="0">
                <a:solidFill>
                  <a:schemeClr val="bg1"/>
                </a:solidFill>
              </a:rPr>
              <a:t>A Healthier Wales</a:t>
            </a:r>
            <a:endParaRPr lang="en-GB" dirty="0">
              <a:solidFill>
                <a:schemeClr val="bg1"/>
              </a:solidFill>
            </a:endParaRPr>
          </a:p>
        </p:txBody>
      </p:sp>
    </p:spTree>
    <p:extLst>
      <p:ext uri="{BB962C8B-B14F-4D97-AF65-F5344CB8AC3E}">
        <p14:creationId xmlns:p14="http://schemas.microsoft.com/office/powerpoint/2010/main" val="2142098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3000">
              <a:schemeClr val="bg1">
                <a:lumMod val="50000"/>
                <a:lumOff val="50000"/>
              </a:schemeClr>
            </a:gs>
            <a:gs pos="52000">
              <a:schemeClr val="tx1"/>
            </a:gs>
          </a:gsLst>
          <a:lin ang="612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FA50A1-2007-4FA0-B2A4-F4C07692E51A}"/>
              </a:ext>
            </a:extLst>
          </p:cNvPr>
          <p:cNvSpPr>
            <a:spLocks noGrp="1"/>
          </p:cNvSpPr>
          <p:nvPr>
            <p:ph idx="1"/>
          </p:nvPr>
        </p:nvSpPr>
        <p:spPr>
          <a:xfrm>
            <a:off x="89452" y="298174"/>
            <a:ext cx="12102547" cy="4002893"/>
          </a:xfrm>
        </p:spPr>
        <p:txBody>
          <a:bodyPr vert="horz" lIns="91440" tIns="45720" rIns="91440" bIns="45720" rtlCol="0" anchor="t">
            <a:normAutofit/>
          </a:bodyPr>
          <a:lstStyle/>
          <a:p>
            <a:pPr marL="0" indent="0" algn="ctr">
              <a:buNone/>
            </a:pPr>
            <a:r>
              <a:rPr lang="en-GB" sz="3200" b="1" dirty="0">
                <a:solidFill>
                  <a:schemeClr val="bg1"/>
                </a:solidFill>
              </a:rPr>
              <a:t>COMMUNITY HUBS</a:t>
            </a:r>
          </a:p>
        </p:txBody>
      </p:sp>
      <p:sp>
        <p:nvSpPr>
          <p:cNvPr id="4" name="Rectangle 3">
            <a:extLst>
              <a:ext uri="{FF2B5EF4-FFF2-40B4-BE49-F238E27FC236}">
                <a16:creationId xmlns:a16="http://schemas.microsoft.com/office/drawing/2014/main" id="{C0419C2C-76CF-430A-8581-2939DD48509D}"/>
              </a:ext>
            </a:extLst>
          </p:cNvPr>
          <p:cNvSpPr/>
          <p:nvPr/>
        </p:nvSpPr>
        <p:spPr>
          <a:xfrm>
            <a:off x="4774095" y="3488635"/>
            <a:ext cx="2643809" cy="152805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8A0D77BD-1BF5-4D5E-9E70-19713727F3B3}"/>
              </a:ext>
            </a:extLst>
          </p:cNvPr>
          <p:cNvSpPr/>
          <p:nvPr/>
        </p:nvSpPr>
        <p:spPr>
          <a:xfrm>
            <a:off x="4774095" y="2494722"/>
            <a:ext cx="2663687" cy="993913"/>
          </a:xfrm>
          <a:prstGeom prst="triangl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7C17493-A986-4342-B86C-6EA283E7E741}"/>
              </a:ext>
            </a:extLst>
          </p:cNvPr>
          <p:cNvSpPr/>
          <p:nvPr/>
        </p:nvSpPr>
        <p:spPr>
          <a:xfrm>
            <a:off x="6505160" y="2494722"/>
            <a:ext cx="288235" cy="516835"/>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C75BFD93-1D0A-4AC1-A2FF-EBA964979BCE}"/>
              </a:ext>
            </a:extLst>
          </p:cNvPr>
          <p:cNvSpPr txBox="1"/>
          <p:nvPr/>
        </p:nvSpPr>
        <p:spPr>
          <a:xfrm>
            <a:off x="4774095" y="3714377"/>
            <a:ext cx="2580005" cy="830997"/>
          </a:xfrm>
          <a:prstGeom prst="rect">
            <a:avLst/>
          </a:prstGeom>
          <a:noFill/>
        </p:spPr>
        <p:txBody>
          <a:bodyPr wrap="square" rtlCol="0">
            <a:spAutoFit/>
          </a:bodyPr>
          <a:lstStyle/>
          <a:p>
            <a:pPr algn="ctr"/>
            <a:r>
              <a:rPr lang="en-GB" sz="2400" b="1" dirty="0">
                <a:solidFill>
                  <a:schemeClr val="bg1"/>
                </a:solidFill>
              </a:rPr>
              <a:t>Community Historian</a:t>
            </a:r>
          </a:p>
        </p:txBody>
      </p:sp>
      <p:cxnSp>
        <p:nvCxnSpPr>
          <p:cNvPr id="10" name="Straight Arrow Connector 9">
            <a:extLst>
              <a:ext uri="{FF2B5EF4-FFF2-40B4-BE49-F238E27FC236}">
                <a16:creationId xmlns:a16="http://schemas.microsoft.com/office/drawing/2014/main" id="{C63EE0BD-FBE3-4C65-A62B-8BB48FC87C25}"/>
              </a:ext>
            </a:extLst>
          </p:cNvPr>
          <p:cNvCxnSpPr>
            <a:cxnSpLocks/>
          </p:cNvCxnSpPr>
          <p:nvPr/>
        </p:nvCxnSpPr>
        <p:spPr>
          <a:xfrm flipV="1">
            <a:off x="7437782" y="3011557"/>
            <a:ext cx="1634558" cy="4907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8A22FA1-C3B7-4E51-8752-BFDB260E0FAB}"/>
              </a:ext>
            </a:extLst>
          </p:cNvPr>
          <p:cNvCxnSpPr>
            <a:cxnSpLocks/>
            <a:stCxn id="5" idx="2"/>
          </p:cNvCxnSpPr>
          <p:nvPr/>
        </p:nvCxnSpPr>
        <p:spPr>
          <a:xfrm flipH="1" flipV="1">
            <a:off x="2964426" y="2891962"/>
            <a:ext cx="1809669" cy="5966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26A91A8-C2D3-4042-A1DE-91A19C96EE17}"/>
              </a:ext>
            </a:extLst>
          </p:cNvPr>
          <p:cNvCxnSpPr>
            <a:cxnSpLocks/>
          </p:cNvCxnSpPr>
          <p:nvPr/>
        </p:nvCxnSpPr>
        <p:spPr>
          <a:xfrm>
            <a:off x="7293664" y="4328399"/>
            <a:ext cx="2511287" cy="9952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E64BC46-A0E2-4E6C-B0C6-70E268A4575C}"/>
              </a:ext>
            </a:extLst>
          </p:cNvPr>
          <p:cNvSpPr txBox="1"/>
          <p:nvPr/>
        </p:nvSpPr>
        <p:spPr>
          <a:xfrm>
            <a:off x="9092218" y="2644313"/>
            <a:ext cx="2663687" cy="461665"/>
          </a:xfrm>
          <a:prstGeom prst="rect">
            <a:avLst/>
          </a:prstGeom>
          <a:noFill/>
        </p:spPr>
        <p:txBody>
          <a:bodyPr wrap="square" rtlCol="0">
            <a:spAutoFit/>
          </a:bodyPr>
          <a:lstStyle/>
          <a:p>
            <a:r>
              <a:rPr lang="en-GB" sz="2400" b="1" dirty="0">
                <a:solidFill>
                  <a:schemeClr val="bg1"/>
                </a:solidFill>
              </a:rPr>
              <a:t>Volunteers</a:t>
            </a:r>
          </a:p>
        </p:txBody>
      </p:sp>
      <p:sp>
        <p:nvSpPr>
          <p:cNvPr id="6" name="TextBox 5">
            <a:extLst>
              <a:ext uri="{FF2B5EF4-FFF2-40B4-BE49-F238E27FC236}">
                <a16:creationId xmlns:a16="http://schemas.microsoft.com/office/drawing/2014/main" id="{E8628EB6-159D-4A0E-8CFA-D04AE91D0C24}"/>
              </a:ext>
            </a:extLst>
          </p:cNvPr>
          <p:cNvSpPr txBox="1"/>
          <p:nvPr/>
        </p:nvSpPr>
        <p:spPr>
          <a:xfrm>
            <a:off x="1026935" y="2245630"/>
            <a:ext cx="2359742" cy="830997"/>
          </a:xfrm>
          <a:prstGeom prst="rect">
            <a:avLst/>
          </a:prstGeom>
          <a:noFill/>
        </p:spPr>
        <p:txBody>
          <a:bodyPr wrap="square" rtlCol="0">
            <a:spAutoFit/>
          </a:bodyPr>
          <a:lstStyle/>
          <a:p>
            <a:r>
              <a:rPr lang="en-GB" sz="2400" b="1" dirty="0">
                <a:solidFill>
                  <a:schemeClr val="bg1"/>
                </a:solidFill>
              </a:rPr>
              <a:t>Work Experience</a:t>
            </a:r>
          </a:p>
        </p:txBody>
      </p:sp>
      <p:sp>
        <p:nvSpPr>
          <p:cNvPr id="9" name="TextBox 8">
            <a:extLst>
              <a:ext uri="{FF2B5EF4-FFF2-40B4-BE49-F238E27FC236}">
                <a16:creationId xmlns:a16="http://schemas.microsoft.com/office/drawing/2014/main" id="{2FCEE46D-6C7F-48FF-AAB3-7595D1BED072}"/>
              </a:ext>
            </a:extLst>
          </p:cNvPr>
          <p:cNvSpPr txBox="1"/>
          <p:nvPr/>
        </p:nvSpPr>
        <p:spPr>
          <a:xfrm>
            <a:off x="9929191" y="5350933"/>
            <a:ext cx="1987506" cy="461665"/>
          </a:xfrm>
          <a:prstGeom prst="rect">
            <a:avLst/>
          </a:prstGeom>
          <a:noFill/>
        </p:spPr>
        <p:txBody>
          <a:bodyPr wrap="square" rtlCol="0">
            <a:spAutoFit/>
          </a:bodyPr>
          <a:lstStyle/>
          <a:p>
            <a:r>
              <a:rPr lang="en-GB" sz="2400" b="1" dirty="0">
                <a:solidFill>
                  <a:schemeClr val="bg1"/>
                </a:solidFill>
              </a:rPr>
              <a:t>Interns </a:t>
            </a:r>
          </a:p>
        </p:txBody>
      </p:sp>
      <p:cxnSp>
        <p:nvCxnSpPr>
          <p:cNvPr id="15" name="Straight Arrow Connector 14">
            <a:extLst>
              <a:ext uri="{FF2B5EF4-FFF2-40B4-BE49-F238E27FC236}">
                <a16:creationId xmlns:a16="http://schemas.microsoft.com/office/drawing/2014/main" id="{F03B6C44-878C-482A-A25C-34E6A9648347}"/>
              </a:ext>
            </a:extLst>
          </p:cNvPr>
          <p:cNvCxnSpPr>
            <a:cxnSpLocks/>
          </p:cNvCxnSpPr>
          <p:nvPr/>
        </p:nvCxnSpPr>
        <p:spPr>
          <a:xfrm flipH="1">
            <a:off x="2861187" y="4947399"/>
            <a:ext cx="1893030" cy="5095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7E9ECD8C-83F2-4984-9A93-E81A0F5C3018}"/>
              </a:ext>
            </a:extLst>
          </p:cNvPr>
          <p:cNvSpPr txBox="1"/>
          <p:nvPr/>
        </p:nvSpPr>
        <p:spPr>
          <a:xfrm>
            <a:off x="901575" y="5350934"/>
            <a:ext cx="2256503" cy="461665"/>
          </a:xfrm>
          <a:prstGeom prst="rect">
            <a:avLst/>
          </a:prstGeom>
          <a:noFill/>
        </p:spPr>
        <p:txBody>
          <a:bodyPr wrap="square" rtlCol="0">
            <a:spAutoFit/>
          </a:bodyPr>
          <a:lstStyle/>
          <a:p>
            <a:r>
              <a:rPr lang="en-GB" sz="2400" b="1" dirty="0">
                <a:solidFill>
                  <a:schemeClr val="bg1"/>
                </a:solidFill>
              </a:rPr>
              <a:t>Researchers </a:t>
            </a:r>
          </a:p>
        </p:txBody>
      </p:sp>
    </p:spTree>
    <p:extLst>
      <p:ext uri="{BB962C8B-B14F-4D97-AF65-F5344CB8AC3E}">
        <p14:creationId xmlns:p14="http://schemas.microsoft.com/office/powerpoint/2010/main" val="2020667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4000">
              <a:schemeClr val="bg1">
                <a:lumMod val="50000"/>
                <a:lumOff val="50000"/>
              </a:schemeClr>
            </a:gs>
            <a:gs pos="49000">
              <a:schemeClr val="tx1"/>
            </a:gs>
          </a:gsLst>
          <a:lin ang="612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75C93F-757C-4387-9E20-1990EADC82B9}"/>
              </a:ext>
            </a:extLst>
          </p:cNvPr>
          <p:cNvSpPr txBox="1"/>
          <p:nvPr/>
        </p:nvSpPr>
        <p:spPr>
          <a:xfrm>
            <a:off x="1583635" y="506895"/>
            <a:ext cx="9024730" cy="584775"/>
          </a:xfrm>
          <a:prstGeom prst="rect">
            <a:avLst/>
          </a:prstGeom>
          <a:noFill/>
        </p:spPr>
        <p:txBody>
          <a:bodyPr wrap="square" rtlCol="0">
            <a:spAutoFit/>
          </a:bodyPr>
          <a:lstStyle/>
          <a:p>
            <a:pPr algn="ctr"/>
            <a:r>
              <a:rPr lang="en-GB" sz="3200" b="1" dirty="0">
                <a:solidFill>
                  <a:schemeClr val="bg1"/>
                </a:solidFill>
              </a:rPr>
              <a:t>LOCAL SCHOOLS AND INTEREST GROUPS</a:t>
            </a:r>
          </a:p>
        </p:txBody>
      </p:sp>
      <p:sp>
        <p:nvSpPr>
          <p:cNvPr id="22" name="Rectangle 21">
            <a:extLst>
              <a:ext uri="{FF2B5EF4-FFF2-40B4-BE49-F238E27FC236}">
                <a16:creationId xmlns:a16="http://schemas.microsoft.com/office/drawing/2014/main" id="{49B98B40-43D7-446E-B821-F75F7DEBF435}"/>
              </a:ext>
            </a:extLst>
          </p:cNvPr>
          <p:cNvSpPr/>
          <p:nvPr/>
        </p:nvSpPr>
        <p:spPr>
          <a:xfrm>
            <a:off x="3170581" y="3230216"/>
            <a:ext cx="4909931" cy="1346755"/>
          </a:xfrm>
          <a:prstGeom prst="rect">
            <a:avLst/>
          </a:prstGeom>
          <a:solidFill>
            <a:schemeClr val="tx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arallelogram 22">
            <a:extLst>
              <a:ext uri="{FF2B5EF4-FFF2-40B4-BE49-F238E27FC236}">
                <a16:creationId xmlns:a16="http://schemas.microsoft.com/office/drawing/2014/main" id="{4075C739-1080-42D7-826E-9CA8813472FA}"/>
              </a:ext>
            </a:extLst>
          </p:cNvPr>
          <p:cNvSpPr/>
          <p:nvPr/>
        </p:nvSpPr>
        <p:spPr>
          <a:xfrm>
            <a:off x="3170581" y="2007703"/>
            <a:ext cx="6698961" cy="1222513"/>
          </a:xfrm>
          <a:prstGeom prst="parallelogram">
            <a:avLst>
              <a:gd name="adj" fmla="val 143699"/>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3041BA45-0D73-4092-84DC-97558508722A}"/>
              </a:ext>
            </a:extLst>
          </p:cNvPr>
          <p:cNvCxnSpPr>
            <a:cxnSpLocks/>
          </p:cNvCxnSpPr>
          <p:nvPr/>
        </p:nvCxnSpPr>
        <p:spPr>
          <a:xfrm>
            <a:off x="9869542" y="2007705"/>
            <a:ext cx="0" cy="1073425"/>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684CE0A-ADFD-44E4-93F4-50A17A92994C}"/>
              </a:ext>
            </a:extLst>
          </p:cNvPr>
          <p:cNvCxnSpPr>
            <a:cxnSpLocks/>
          </p:cNvCxnSpPr>
          <p:nvPr/>
        </p:nvCxnSpPr>
        <p:spPr>
          <a:xfrm flipH="1">
            <a:off x="8080512" y="3081130"/>
            <a:ext cx="1789031" cy="1495841"/>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pic>
        <p:nvPicPr>
          <p:cNvPr id="37" name="Picture 5" descr="logo[1]">
            <a:extLst>
              <a:ext uri="{FF2B5EF4-FFF2-40B4-BE49-F238E27FC236}">
                <a16:creationId xmlns:a16="http://schemas.microsoft.com/office/drawing/2014/main" id="{4F9442BF-FE5B-43E8-B5BA-EFE81A787A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6651"/>
          <a:stretch>
            <a:fillRect/>
          </a:stretch>
        </p:blipFill>
        <p:spPr bwMode="auto">
          <a:xfrm rot="16200000">
            <a:off x="3498573" y="3421637"/>
            <a:ext cx="725884" cy="100624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3" name="TextBox 42">
            <a:extLst>
              <a:ext uri="{FF2B5EF4-FFF2-40B4-BE49-F238E27FC236}">
                <a16:creationId xmlns:a16="http://schemas.microsoft.com/office/drawing/2014/main" id="{E16022F9-C66B-400D-A101-0CFDF2665519}"/>
              </a:ext>
            </a:extLst>
          </p:cNvPr>
          <p:cNvSpPr txBox="1"/>
          <p:nvPr/>
        </p:nvSpPr>
        <p:spPr>
          <a:xfrm>
            <a:off x="4959626" y="3766930"/>
            <a:ext cx="2077278" cy="369332"/>
          </a:xfrm>
          <a:prstGeom prst="rect">
            <a:avLst/>
          </a:prstGeom>
          <a:noFill/>
        </p:spPr>
        <p:txBody>
          <a:bodyPr wrap="square" rtlCol="0">
            <a:spAutoFit/>
          </a:bodyPr>
          <a:lstStyle/>
          <a:p>
            <a:r>
              <a:rPr lang="en-GB" b="1" dirty="0">
                <a:solidFill>
                  <a:schemeClr val="bg1">
                    <a:lumMod val="65000"/>
                    <a:lumOff val="35000"/>
                  </a:schemeClr>
                </a:solidFill>
              </a:rPr>
              <a:t>Coflein</a:t>
            </a:r>
            <a:endParaRPr lang="en-GB" dirty="0"/>
          </a:p>
        </p:txBody>
      </p:sp>
      <p:sp>
        <p:nvSpPr>
          <p:cNvPr id="45" name="TextBox 44">
            <a:extLst>
              <a:ext uri="{FF2B5EF4-FFF2-40B4-BE49-F238E27FC236}">
                <a16:creationId xmlns:a16="http://schemas.microsoft.com/office/drawing/2014/main" id="{9C878D0E-4F53-452A-A9CB-F190052EB7EF}"/>
              </a:ext>
            </a:extLst>
          </p:cNvPr>
          <p:cNvSpPr txBox="1"/>
          <p:nvPr/>
        </p:nvSpPr>
        <p:spPr>
          <a:xfrm>
            <a:off x="929160" y="5237025"/>
            <a:ext cx="10108242" cy="1015663"/>
          </a:xfrm>
          <a:prstGeom prst="rect">
            <a:avLst/>
          </a:prstGeom>
          <a:noFill/>
          <a:ln>
            <a:solidFill>
              <a:schemeClr val="tx1"/>
            </a:solidFill>
          </a:ln>
        </p:spPr>
        <p:txBody>
          <a:bodyPr wrap="square" rtlCol="0">
            <a:spAutoFit/>
          </a:bodyPr>
          <a:lstStyle/>
          <a:p>
            <a:r>
              <a:rPr lang="en-GB" sz="2000" b="1" dirty="0">
                <a:solidFill>
                  <a:schemeClr val="bg1"/>
                </a:solidFill>
              </a:rPr>
              <a:t>“The current curriculum does not allow for the children of Wales to understand their place in the world as they are not taught about their own history, language and customs”. (National Assembly for wales)</a:t>
            </a:r>
          </a:p>
        </p:txBody>
      </p:sp>
    </p:spTree>
    <p:extLst>
      <p:ext uri="{BB962C8B-B14F-4D97-AF65-F5344CB8AC3E}">
        <p14:creationId xmlns:p14="http://schemas.microsoft.com/office/powerpoint/2010/main" val="2611307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5BFF-D6FF-43E3-9644-80DDC018F75B}"/>
              </a:ext>
            </a:extLst>
          </p:cNvPr>
          <p:cNvSpPr>
            <a:spLocks noGrp="1"/>
          </p:cNvSpPr>
          <p:nvPr>
            <p:ph type="title"/>
          </p:nvPr>
        </p:nvSpPr>
        <p:spPr>
          <a:xfrm>
            <a:off x="248478" y="79514"/>
            <a:ext cx="11777870" cy="795130"/>
          </a:xfrm>
        </p:spPr>
        <p:txBody>
          <a:bodyPr/>
          <a:lstStyle/>
          <a:p>
            <a:pPr algn="ctr"/>
            <a:r>
              <a:rPr lang="en-GB" sz="3200" b="1" dirty="0">
                <a:solidFill>
                  <a:schemeClr val="bg1"/>
                </a:solidFill>
                <a:latin typeface="+mn-lt"/>
                <a:cs typeface="Arial"/>
              </a:rPr>
              <a:t>SWOT- how project will improve elements</a:t>
            </a:r>
          </a:p>
        </p:txBody>
      </p:sp>
      <p:sp>
        <p:nvSpPr>
          <p:cNvPr id="19" name="TextBox 18">
            <a:extLst>
              <a:ext uri="{FF2B5EF4-FFF2-40B4-BE49-F238E27FC236}">
                <a16:creationId xmlns:a16="http://schemas.microsoft.com/office/drawing/2014/main" id="{3B2A6890-7C0B-4573-A3C3-C44432E0C18F}"/>
              </a:ext>
            </a:extLst>
          </p:cNvPr>
          <p:cNvSpPr txBox="1"/>
          <p:nvPr/>
        </p:nvSpPr>
        <p:spPr>
          <a:xfrm>
            <a:off x="1842769" y="862162"/>
            <a:ext cx="2653748" cy="400110"/>
          </a:xfrm>
          <a:prstGeom prst="rect">
            <a:avLst/>
          </a:prstGeom>
          <a:noFill/>
        </p:spPr>
        <p:txBody>
          <a:bodyPr wrap="square" rtlCol="0">
            <a:spAutoFit/>
          </a:bodyPr>
          <a:lstStyle/>
          <a:p>
            <a:endParaRPr lang="en-GB" sz="2000" b="1" dirty="0">
              <a:solidFill>
                <a:schemeClr val="bg1"/>
              </a:solidFill>
            </a:endParaRPr>
          </a:p>
        </p:txBody>
      </p:sp>
      <p:sp>
        <p:nvSpPr>
          <p:cNvPr id="3" name="TextBox 2">
            <a:extLst>
              <a:ext uri="{FF2B5EF4-FFF2-40B4-BE49-F238E27FC236}">
                <a16:creationId xmlns:a16="http://schemas.microsoft.com/office/drawing/2014/main" id="{F6E3F6BB-139A-46B6-86D8-B61D21D73F52}"/>
              </a:ext>
            </a:extLst>
          </p:cNvPr>
          <p:cNvSpPr txBox="1"/>
          <p:nvPr/>
        </p:nvSpPr>
        <p:spPr>
          <a:xfrm>
            <a:off x="248479" y="1262271"/>
            <a:ext cx="11255264" cy="7294305"/>
          </a:xfrm>
          <a:prstGeom prst="rect">
            <a:avLst/>
          </a:prstGeom>
          <a:noFill/>
        </p:spPr>
        <p:txBody>
          <a:bodyPr wrap="square" rtlCol="0">
            <a:spAutoFit/>
          </a:bodyPr>
          <a:lstStyle/>
          <a:p>
            <a:pPr lvl="1"/>
            <a:endParaRPr lang="en-GB" dirty="0">
              <a:solidFill>
                <a:schemeClr val="bg1"/>
              </a:solidFill>
            </a:endParaRPr>
          </a:p>
          <a:p>
            <a:pPr lvl="1"/>
            <a:r>
              <a:rPr lang="en-GB" b="1">
                <a:solidFill>
                  <a:schemeClr val="bg1"/>
                </a:solidFill>
              </a:rPr>
              <a:t>WEAKNESSES</a:t>
            </a:r>
            <a:endParaRPr lang="en-GB" b="1" dirty="0">
              <a:solidFill>
                <a:schemeClr val="bg1"/>
              </a:solidFill>
            </a:endParaRPr>
          </a:p>
          <a:p>
            <a:pPr lvl="1"/>
            <a:endParaRPr lang="en-GB" b="1" dirty="0">
              <a:solidFill>
                <a:schemeClr val="bg1"/>
              </a:solidFill>
            </a:endParaRPr>
          </a:p>
          <a:p>
            <a:pPr lvl="1"/>
            <a:r>
              <a:rPr lang="en-GB" dirty="0">
                <a:solidFill>
                  <a:schemeClr val="bg1"/>
                </a:solidFill>
              </a:rPr>
              <a:t>We are a small organisation with little or no marketing budget </a:t>
            </a:r>
          </a:p>
          <a:p>
            <a:pPr lvl="1"/>
            <a:endParaRPr lang="en-GB" dirty="0">
              <a:solidFill>
                <a:schemeClr val="bg1"/>
              </a:solidFill>
            </a:endParaRPr>
          </a:p>
          <a:p>
            <a:pPr lvl="1"/>
            <a:r>
              <a:rPr lang="en-GB" dirty="0">
                <a:solidFill>
                  <a:schemeClr val="accent6"/>
                </a:solidFill>
              </a:rPr>
              <a:t>Utilise local universities and colleges offering internships or work experience- minimal cost to the organisation</a:t>
            </a:r>
          </a:p>
          <a:p>
            <a:pPr lvl="1"/>
            <a:r>
              <a:rPr lang="en-GB" dirty="0"/>
              <a:t>We are based in Aberystwyth but have a Wales-wide remit</a:t>
            </a:r>
          </a:p>
          <a:p>
            <a:pPr lvl="1"/>
            <a:r>
              <a:rPr lang="en-GB" dirty="0">
                <a:solidFill>
                  <a:schemeClr val="bg1"/>
                </a:solidFill>
              </a:rPr>
              <a:t>We are based in Aberystwyth but have a Wales-wide remit</a:t>
            </a:r>
          </a:p>
          <a:p>
            <a:pPr lvl="1"/>
            <a:endParaRPr lang="en-GB" dirty="0">
              <a:solidFill>
                <a:schemeClr val="bg1"/>
              </a:solidFill>
            </a:endParaRPr>
          </a:p>
          <a:p>
            <a:pPr lvl="1"/>
            <a:r>
              <a:rPr lang="en-GB" dirty="0">
                <a:solidFill>
                  <a:schemeClr val="accent6"/>
                </a:solidFill>
              </a:rPr>
              <a:t>Community hwb’s and engagement with schools will expand the demographic</a:t>
            </a:r>
          </a:p>
          <a:p>
            <a:pPr lvl="1"/>
            <a:endParaRPr lang="en-GB" dirty="0">
              <a:solidFill>
                <a:schemeClr val="accent6"/>
              </a:solidFill>
            </a:endParaRPr>
          </a:p>
          <a:p>
            <a:pPr lvl="1"/>
            <a:r>
              <a:rPr lang="en-GB" dirty="0">
                <a:solidFill>
                  <a:schemeClr val="bg1"/>
                </a:solidFill>
              </a:rPr>
              <a:t>Diverse ‘brands’ with long names (e.g. RCAHMW and NMRW)</a:t>
            </a:r>
          </a:p>
          <a:p>
            <a:pPr lvl="1"/>
            <a:endParaRPr lang="en-GB" dirty="0">
              <a:solidFill>
                <a:schemeClr val="bg1"/>
              </a:solidFill>
            </a:endParaRPr>
          </a:p>
          <a:p>
            <a:pPr lvl="1"/>
            <a:r>
              <a:rPr lang="en-GB" dirty="0">
                <a:solidFill>
                  <a:schemeClr val="accent6"/>
                </a:solidFill>
              </a:rPr>
              <a:t>By promoting Coflein this will give the public an easier way to remember the organisation</a:t>
            </a: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accent6"/>
              </a:solidFill>
            </a:endParaRPr>
          </a:p>
          <a:p>
            <a:pPr lvl="1"/>
            <a:endParaRPr lang="en-GB" dirty="0">
              <a:solidFill>
                <a:schemeClr val="bg1"/>
              </a:solidFill>
            </a:endParaRPr>
          </a:p>
          <a:p>
            <a:pPr lvl="1"/>
            <a:endParaRPr lang="en-GB" dirty="0">
              <a:solidFill>
                <a:schemeClr val="bg1"/>
              </a:solidFill>
            </a:endParaRPr>
          </a:p>
          <a:p>
            <a:pPr lvl="1"/>
            <a:endParaRPr lang="en-GB" dirty="0"/>
          </a:p>
        </p:txBody>
      </p:sp>
    </p:spTree>
    <p:extLst>
      <p:ext uri="{BB962C8B-B14F-4D97-AF65-F5344CB8AC3E}">
        <p14:creationId xmlns:p14="http://schemas.microsoft.com/office/powerpoint/2010/main" val="259810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3B2A6890-7C0B-4573-A3C3-C44432E0C18F}"/>
              </a:ext>
            </a:extLst>
          </p:cNvPr>
          <p:cNvSpPr txBox="1"/>
          <p:nvPr/>
        </p:nvSpPr>
        <p:spPr>
          <a:xfrm>
            <a:off x="1842769" y="862162"/>
            <a:ext cx="2653748" cy="400110"/>
          </a:xfrm>
          <a:prstGeom prst="rect">
            <a:avLst/>
          </a:prstGeom>
          <a:noFill/>
        </p:spPr>
        <p:txBody>
          <a:bodyPr wrap="square" rtlCol="0">
            <a:spAutoFit/>
          </a:bodyPr>
          <a:lstStyle/>
          <a:p>
            <a:endParaRPr lang="en-GB" sz="2000" b="1" dirty="0">
              <a:solidFill>
                <a:schemeClr val="bg1"/>
              </a:solidFill>
            </a:endParaRPr>
          </a:p>
        </p:txBody>
      </p:sp>
      <p:sp>
        <p:nvSpPr>
          <p:cNvPr id="3" name="TextBox 2">
            <a:extLst>
              <a:ext uri="{FF2B5EF4-FFF2-40B4-BE49-F238E27FC236}">
                <a16:creationId xmlns:a16="http://schemas.microsoft.com/office/drawing/2014/main" id="{F6E3F6BB-139A-46B6-86D8-B61D21D73F52}"/>
              </a:ext>
            </a:extLst>
          </p:cNvPr>
          <p:cNvSpPr txBox="1"/>
          <p:nvPr/>
        </p:nvSpPr>
        <p:spPr>
          <a:xfrm>
            <a:off x="248479" y="1262271"/>
            <a:ext cx="11255264" cy="3139321"/>
          </a:xfrm>
          <a:prstGeom prst="rect">
            <a:avLst/>
          </a:prstGeom>
          <a:noFill/>
        </p:spPr>
        <p:txBody>
          <a:bodyPr wrap="square" rtlCol="0">
            <a:spAutoFit/>
          </a:bodyPr>
          <a:lstStyle/>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accent6"/>
              </a:solidFill>
            </a:endParaRPr>
          </a:p>
          <a:p>
            <a:pPr lvl="1"/>
            <a:endParaRPr lang="en-GB" dirty="0">
              <a:solidFill>
                <a:schemeClr val="bg1"/>
              </a:solidFill>
            </a:endParaRPr>
          </a:p>
          <a:p>
            <a:pPr lvl="1"/>
            <a:endParaRPr lang="en-GB" dirty="0">
              <a:solidFill>
                <a:schemeClr val="bg1"/>
              </a:solidFill>
            </a:endParaRPr>
          </a:p>
          <a:p>
            <a:pPr lvl="1"/>
            <a:endParaRPr lang="en-GB" dirty="0"/>
          </a:p>
        </p:txBody>
      </p:sp>
      <p:sp>
        <p:nvSpPr>
          <p:cNvPr id="4" name="TextBox 3">
            <a:extLst>
              <a:ext uri="{FF2B5EF4-FFF2-40B4-BE49-F238E27FC236}">
                <a16:creationId xmlns:a16="http://schemas.microsoft.com/office/drawing/2014/main" id="{CFB2485A-51C7-41BE-B59F-8F873E9708B6}"/>
              </a:ext>
            </a:extLst>
          </p:cNvPr>
          <p:cNvSpPr txBox="1"/>
          <p:nvPr/>
        </p:nvSpPr>
        <p:spPr>
          <a:xfrm>
            <a:off x="248479" y="307731"/>
            <a:ext cx="11543116" cy="5632311"/>
          </a:xfrm>
          <a:prstGeom prst="rect">
            <a:avLst/>
          </a:prstGeom>
          <a:noFill/>
        </p:spPr>
        <p:txBody>
          <a:bodyPr wrap="square" rtlCol="0">
            <a:spAutoFit/>
          </a:bodyPr>
          <a:lstStyle/>
          <a:p>
            <a:pPr lvl="1"/>
            <a:r>
              <a:rPr lang="en-GB" b="1" dirty="0">
                <a:solidFill>
                  <a:schemeClr val="bg1"/>
                </a:solidFill>
              </a:rPr>
              <a:t>OPPERTUNITIES </a:t>
            </a:r>
          </a:p>
          <a:p>
            <a:pPr lvl="1"/>
            <a:endParaRPr lang="en-GB" b="1" dirty="0">
              <a:solidFill>
                <a:schemeClr val="bg1"/>
              </a:solidFill>
            </a:endParaRPr>
          </a:p>
          <a:p>
            <a:pPr lvl="1"/>
            <a:r>
              <a:rPr lang="en-GB" dirty="0">
                <a:solidFill>
                  <a:schemeClr val="bg1"/>
                </a:solidFill>
              </a:rPr>
              <a:t>Attracting externally funded projects with promotion and engagement budgets</a:t>
            </a:r>
          </a:p>
          <a:p>
            <a:pPr lvl="1"/>
            <a:endParaRPr lang="en-GB" dirty="0">
              <a:solidFill>
                <a:schemeClr val="bg1"/>
              </a:solidFill>
            </a:endParaRPr>
          </a:p>
          <a:p>
            <a:pPr lvl="1"/>
            <a:r>
              <a:rPr lang="en-GB" dirty="0">
                <a:solidFill>
                  <a:schemeClr val="accent6"/>
                </a:solidFill>
              </a:rPr>
              <a:t>Potential to apply for funding;  project links to Wellbeing's Act and education goals from the Welsh Assembly Government</a:t>
            </a:r>
          </a:p>
          <a:p>
            <a:pPr lvl="1"/>
            <a:endParaRPr lang="en-GB" dirty="0">
              <a:solidFill>
                <a:schemeClr val="accent6"/>
              </a:solidFill>
            </a:endParaRPr>
          </a:p>
          <a:p>
            <a:pPr lvl="1"/>
            <a:r>
              <a:rPr lang="en-GB" dirty="0">
                <a:solidFill>
                  <a:schemeClr val="bg1"/>
                </a:solidFill>
              </a:rPr>
              <a:t>Working with other organisations and campaigns to raise our profile</a:t>
            </a:r>
          </a:p>
          <a:p>
            <a:pPr lvl="1"/>
            <a:endParaRPr lang="en-GB" dirty="0">
              <a:solidFill>
                <a:schemeClr val="bg1"/>
              </a:solidFill>
            </a:endParaRPr>
          </a:p>
          <a:p>
            <a:pPr lvl="1"/>
            <a:r>
              <a:rPr lang="en-GB" dirty="0">
                <a:solidFill>
                  <a:schemeClr val="accent6"/>
                </a:solidFill>
              </a:rPr>
              <a:t>Project would give scope to work with many organisations </a:t>
            </a:r>
          </a:p>
          <a:p>
            <a:pPr lvl="1"/>
            <a:endParaRPr lang="en-GB" dirty="0">
              <a:solidFill>
                <a:schemeClr val="accent6"/>
              </a:solidFill>
            </a:endParaRPr>
          </a:p>
          <a:p>
            <a:pPr lvl="1"/>
            <a:endParaRPr lang="en-GB" dirty="0">
              <a:solidFill>
                <a:schemeClr val="accent6"/>
              </a:solidFill>
            </a:endParaRPr>
          </a:p>
          <a:p>
            <a:pPr lvl="1"/>
            <a:r>
              <a:rPr lang="en-GB" b="1" dirty="0">
                <a:solidFill>
                  <a:schemeClr val="bg1"/>
                </a:solidFill>
              </a:rPr>
              <a:t>THREATS</a:t>
            </a:r>
          </a:p>
          <a:p>
            <a:pPr lvl="1"/>
            <a:endParaRPr lang="en-GB" dirty="0">
              <a:solidFill>
                <a:schemeClr val="accent6"/>
              </a:solidFill>
            </a:endParaRPr>
          </a:p>
          <a:p>
            <a:pPr lvl="1"/>
            <a:r>
              <a:rPr lang="en-GB" dirty="0">
                <a:solidFill>
                  <a:schemeClr val="bg1"/>
                </a:solidFill>
              </a:rPr>
              <a:t>Our information can come across as too technical and inaccessible</a:t>
            </a:r>
          </a:p>
          <a:p>
            <a:pPr lvl="1"/>
            <a:endParaRPr lang="en-GB" dirty="0">
              <a:solidFill>
                <a:schemeClr val="bg1"/>
              </a:solidFill>
            </a:endParaRPr>
          </a:p>
          <a:p>
            <a:pPr lvl="1"/>
            <a:r>
              <a:rPr lang="en-GB" dirty="0">
                <a:solidFill>
                  <a:schemeClr val="accent6"/>
                </a:solidFill>
              </a:rPr>
              <a:t>A simplified version, accessible particularly for children could bring renewed interest</a:t>
            </a: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64431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lumMod val="50000"/>
                <a:lumOff val="50000"/>
              </a:schemeClr>
            </a:gs>
            <a:gs pos="41000">
              <a:schemeClr val="tx1"/>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D03AC2-102D-4D26-B9BC-B666F4C5E007}"/>
              </a:ext>
            </a:extLst>
          </p:cNvPr>
          <p:cNvSpPr txBox="1"/>
          <p:nvPr/>
        </p:nvSpPr>
        <p:spPr>
          <a:xfrm>
            <a:off x="1784838" y="791308"/>
            <a:ext cx="7833946" cy="584775"/>
          </a:xfrm>
          <a:prstGeom prst="rect">
            <a:avLst/>
          </a:prstGeom>
          <a:noFill/>
        </p:spPr>
        <p:txBody>
          <a:bodyPr wrap="square" rtlCol="0">
            <a:spAutoFit/>
          </a:bodyPr>
          <a:lstStyle/>
          <a:p>
            <a:pPr algn="ctr"/>
            <a:r>
              <a:rPr lang="en-GB" sz="3200" cap="all" dirty="0">
                <a:solidFill>
                  <a:schemeClr val="bg1">
                    <a:lumMod val="65000"/>
                    <a:lumOff val="35000"/>
                  </a:schemeClr>
                </a:solidFill>
              </a:rPr>
              <a:t> </a:t>
            </a:r>
            <a:r>
              <a:rPr lang="en-GB" sz="3200" cap="all" dirty="0">
                <a:solidFill>
                  <a:schemeClr val="bg1"/>
                </a:solidFill>
              </a:rPr>
              <a:t>Potential Action Plan </a:t>
            </a:r>
          </a:p>
        </p:txBody>
      </p:sp>
      <p:graphicFrame>
        <p:nvGraphicFramePr>
          <p:cNvPr id="7" name="Diagram 6">
            <a:extLst>
              <a:ext uri="{FF2B5EF4-FFF2-40B4-BE49-F238E27FC236}">
                <a16:creationId xmlns:a16="http://schemas.microsoft.com/office/drawing/2014/main" id="{3980791A-20BA-401F-A7E9-B1D28E853736}"/>
              </a:ext>
            </a:extLst>
          </p:cNvPr>
          <p:cNvGraphicFramePr/>
          <p:nvPr>
            <p:extLst>
              <p:ext uri="{D42A27DB-BD31-4B8C-83A1-F6EECF244321}">
                <p14:modId xmlns:p14="http://schemas.microsoft.com/office/powerpoint/2010/main" val="431257289"/>
              </p:ext>
            </p:extLst>
          </p:nvPr>
        </p:nvGraphicFramePr>
        <p:xfrm>
          <a:off x="1784839" y="4149969"/>
          <a:ext cx="9539654" cy="23915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024958E3-7F11-4EB5-9D2C-5FD201BF91C3}"/>
              </a:ext>
            </a:extLst>
          </p:cNvPr>
          <p:cNvGraphicFramePr/>
          <p:nvPr>
            <p:extLst>
              <p:ext uri="{D42A27DB-BD31-4B8C-83A1-F6EECF244321}">
                <p14:modId xmlns:p14="http://schemas.microsoft.com/office/powerpoint/2010/main" val="2890560962"/>
              </p:ext>
            </p:extLst>
          </p:nvPr>
        </p:nvGraphicFramePr>
        <p:xfrm>
          <a:off x="1784839" y="1538654"/>
          <a:ext cx="9539654" cy="254097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5" descr="logo[1]">
            <a:extLst>
              <a:ext uri="{FF2B5EF4-FFF2-40B4-BE49-F238E27FC236}">
                <a16:creationId xmlns:a16="http://schemas.microsoft.com/office/drawing/2014/main" id="{6FA75A01-B1D3-4E07-B5FE-336D48EB3F3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r="76651"/>
          <a:stretch>
            <a:fillRect/>
          </a:stretch>
        </p:blipFill>
        <p:spPr bwMode="auto">
          <a:xfrm>
            <a:off x="206840" y="85629"/>
            <a:ext cx="1120800" cy="155369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290208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5BFF-D6FF-43E3-9644-80DDC018F75B}"/>
              </a:ext>
            </a:extLst>
          </p:cNvPr>
          <p:cNvSpPr>
            <a:spLocks noGrp="1"/>
          </p:cNvSpPr>
          <p:nvPr>
            <p:ph type="title"/>
          </p:nvPr>
        </p:nvSpPr>
        <p:spPr>
          <a:xfrm>
            <a:off x="248478" y="79514"/>
            <a:ext cx="11777870" cy="795130"/>
          </a:xfrm>
        </p:spPr>
        <p:txBody>
          <a:bodyPr>
            <a:normAutofit/>
          </a:bodyPr>
          <a:lstStyle/>
          <a:p>
            <a:pPr algn="ctr"/>
            <a:r>
              <a:rPr lang="en-GB" sz="3200" b="1" dirty="0">
                <a:solidFill>
                  <a:schemeClr val="bg1"/>
                </a:solidFill>
                <a:latin typeface="+mn-lt"/>
                <a:cs typeface="Arial"/>
              </a:rPr>
              <a:t>References</a:t>
            </a:r>
          </a:p>
        </p:txBody>
      </p:sp>
      <p:sp>
        <p:nvSpPr>
          <p:cNvPr id="3" name="TextBox 2">
            <a:extLst>
              <a:ext uri="{FF2B5EF4-FFF2-40B4-BE49-F238E27FC236}">
                <a16:creationId xmlns:a16="http://schemas.microsoft.com/office/drawing/2014/main" id="{C1DA70BF-B1D2-49ED-AF47-8CF69F1259B8}"/>
              </a:ext>
            </a:extLst>
          </p:cNvPr>
          <p:cNvSpPr txBox="1"/>
          <p:nvPr/>
        </p:nvSpPr>
        <p:spPr>
          <a:xfrm>
            <a:off x="1342103" y="1356852"/>
            <a:ext cx="9601200" cy="2031325"/>
          </a:xfrm>
          <a:prstGeom prst="rect">
            <a:avLst/>
          </a:prstGeom>
          <a:noFill/>
        </p:spPr>
        <p:txBody>
          <a:bodyPr wrap="square" rtlCol="0">
            <a:spAutoFit/>
          </a:bodyPr>
          <a:lstStyle/>
          <a:p>
            <a:pPr fontAlgn="base"/>
            <a:r>
              <a:rPr lang="en-GB" dirty="0">
                <a:solidFill>
                  <a:schemeClr val="bg1"/>
                </a:solidFill>
              </a:rPr>
              <a:t>Wales, N. A. (2019). </a:t>
            </a:r>
            <a:r>
              <a:rPr lang="en-GB" i="1" dirty="0">
                <a:solidFill>
                  <a:schemeClr val="bg1"/>
                </a:solidFill>
              </a:rPr>
              <a:t>Teaching of Welsh history, culture and heritage.</a:t>
            </a:r>
            <a:r>
              <a:rPr lang="en-GB" dirty="0">
                <a:solidFill>
                  <a:schemeClr val="bg1"/>
                </a:solidFill>
              </a:rPr>
              <a:t> National Assembly for Wales.</a:t>
            </a:r>
            <a:r>
              <a:rPr lang="en-US" dirty="0">
                <a:solidFill>
                  <a:schemeClr val="bg1"/>
                </a:solidFill>
              </a:rPr>
              <a:t>​</a:t>
            </a:r>
          </a:p>
          <a:p>
            <a:pPr fontAlgn="base"/>
            <a:endParaRPr lang="en-US" dirty="0">
              <a:solidFill>
                <a:schemeClr val="bg1"/>
              </a:solidFill>
            </a:endParaRPr>
          </a:p>
          <a:p>
            <a:pPr fontAlgn="base"/>
            <a:r>
              <a:rPr lang="en-GB" i="1" dirty="0">
                <a:solidFill>
                  <a:schemeClr val="bg1"/>
                </a:solidFill>
              </a:rPr>
              <a:t>Future Generations. Wales</a:t>
            </a:r>
            <a:r>
              <a:rPr lang="en-GB" dirty="0">
                <a:solidFill>
                  <a:schemeClr val="bg1"/>
                </a:solidFill>
              </a:rPr>
              <a:t>. (2019, December 4th). Retrieved from Well-being of Future Generations (Wales) Act 2015: https://futuregenerations.wales/about-us/future-generations-act/</a:t>
            </a:r>
          </a:p>
          <a:p>
            <a:pPr fontAlgn="base"/>
            <a:endParaRPr lang="en-US" dirty="0">
              <a:solidFill>
                <a:schemeClr val="bg1"/>
              </a:solidFill>
            </a:endParaRPr>
          </a:p>
        </p:txBody>
      </p:sp>
    </p:spTree>
    <p:extLst>
      <p:ext uri="{BB962C8B-B14F-4D97-AF65-F5344CB8AC3E}">
        <p14:creationId xmlns:p14="http://schemas.microsoft.com/office/powerpoint/2010/main" val="108993123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2" ma:contentTypeDescription="Create a new document." ma:contentTypeScope="" ma:versionID="0114a99373b1dc9f5bc36b6651fa5c9c">
  <xsd:schema xmlns:xsd="http://www.w3.org/2001/XMLSchema" xmlns:xs="http://www.w3.org/2001/XMLSchema" xmlns:p="http://schemas.microsoft.com/office/2006/metadata/properties" xmlns:ns3="ed25a739-d205-4a8f-b117-2566f909cb60" targetNamespace="http://schemas.microsoft.com/office/2006/metadata/properties" ma:root="true" ma:fieldsID="c42e70a4ef6fe05dfd280bf93111efcd" ns3:_="">
    <xsd:import namespace="ed25a739-d205-4a8f-b117-2566f909cb6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887741-F90E-446F-9A8D-EAC82B7421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A9C67E-71E9-4FE7-82C4-9A36EFAB49DE}">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www.w3.org/XML/1998/namespace"/>
    <ds:schemaRef ds:uri="http://purl.org/dc/dcmitype/"/>
  </ds:schemaRefs>
</ds:datastoreItem>
</file>

<file path=customXml/itemProps3.xml><?xml version="1.0" encoding="utf-8"?>
<ds:datastoreItem xmlns:ds="http://schemas.openxmlformats.org/officeDocument/2006/customXml" ds:itemID="{F927B201-4168-446C-8F80-29AE4549BA4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237</TotalTime>
  <Words>569</Words>
  <Application>Microsoft Office PowerPoint</Application>
  <PresentationFormat>Widescreen</PresentationFormat>
  <Paragraphs>124</Paragraphs>
  <Slides>13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Wingdings 3</vt:lpstr>
      <vt:lpstr>Slice</vt:lpstr>
      <vt:lpstr>Marketing plan</vt:lpstr>
      <vt:lpstr>Segmentation targeting and positioning </vt:lpstr>
      <vt:lpstr>PowerPoint Presentation</vt:lpstr>
      <vt:lpstr>Power of social media in Marketing </vt:lpstr>
      <vt:lpstr>PowerPoint Presentation</vt:lpstr>
      <vt:lpstr>PowerPoint Presentation</vt:lpstr>
      <vt:lpstr>PowerPoint Presentation</vt:lpstr>
      <vt:lpstr>PowerPoint Presentation</vt:lpstr>
      <vt:lpstr>PowerPoint Presentation</vt:lpstr>
      <vt:lpstr>SWOT- how project will improve elements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lee male</dc:creator>
  <cp:lastModifiedBy>lee male</cp:lastModifiedBy>
  <cp:revision>11</cp:revision>
  <dcterms:created xsi:type="dcterms:W3CDTF">2019-12-02T12:00:08Z</dcterms:created>
  <dcterms:modified xsi:type="dcterms:W3CDTF">2019-12-04T10:54:43Z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