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1" r:id="rId1"/>
  </p:sldMasterIdLst>
  <p:notesMasterIdLst>
    <p:notesMasterId r:id="rId29"/>
  </p:notesMasterIdLst>
  <p:sldIdLst>
    <p:sldId id="256" r:id="rId2"/>
    <p:sldId id="260" r:id="rId3"/>
    <p:sldId id="263" r:id="rId4"/>
    <p:sldId id="272" r:id="rId5"/>
    <p:sldId id="266" r:id="rId6"/>
    <p:sldId id="267" r:id="rId7"/>
    <p:sldId id="268" r:id="rId8"/>
    <p:sldId id="269" r:id="rId9"/>
    <p:sldId id="271" r:id="rId10"/>
    <p:sldId id="270" r:id="rId11"/>
    <p:sldId id="273" r:id="rId12"/>
    <p:sldId id="274" r:id="rId13"/>
    <p:sldId id="276" r:id="rId14"/>
    <p:sldId id="275" r:id="rId15"/>
    <p:sldId id="277" r:id="rId16"/>
    <p:sldId id="278" r:id="rId17"/>
    <p:sldId id="280" r:id="rId18"/>
    <p:sldId id="279" r:id="rId19"/>
    <p:sldId id="281" r:id="rId20"/>
    <p:sldId id="282" r:id="rId21"/>
    <p:sldId id="283" r:id="rId22"/>
    <p:sldId id="284" r:id="rId23"/>
    <p:sldId id="285" r:id="rId24"/>
    <p:sldId id="286" r:id="rId25"/>
    <p:sldId id="287" r:id="rId26"/>
    <p:sldId id="288" r:id="rId27"/>
    <p:sldId id="289"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5" autoAdjust="0"/>
    <p:restoredTop sz="94660"/>
  </p:normalViewPr>
  <p:slideViewPr>
    <p:cSldViewPr snapToGrid="0">
      <p:cViewPr varScale="1">
        <p:scale>
          <a:sx n="99" d="100"/>
          <a:sy n="99" d="100"/>
        </p:scale>
        <p:origin x="90" y="3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EA69E2-4A03-4B9C-90C9-37C30C22F5A7}" type="doc">
      <dgm:prSet loTypeId="urn:microsoft.com/office/officeart/2005/8/layout/venn1" loCatId="relationship" qsTypeId="urn:microsoft.com/office/officeart/2005/8/quickstyle/simple1" qsCatId="simple" csTypeId="urn:microsoft.com/office/officeart/2005/8/colors/accent1_2" csCatId="accent1" phldr="1"/>
      <dgm:spPr/>
    </dgm:pt>
    <dgm:pt modelId="{F5400605-E55E-4E09-9C0F-79D7A86DEF06}">
      <dgm:prSet phldrT="[Text]"/>
      <dgm:spPr/>
      <dgm:t>
        <a:bodyPr/>
        <a:lstStyle/>
        <a:p>
          <a:r>
            <a:rPr lang="en-GB" dirty="0"/>
            <a:t>IRONMAN WALES</a:t>
          </a:r>
        </a:p>
      </dgm:t>
    </dgm:pt>
    <dgm:pt modelId="{7337D19C-BA82-442C-9CBA-2101D932C28E}" type="parTrans" cxnId="{08495F67-CA25-41FF-A931-F69161DBD7B1}">
      <dgm:prSet/>
      <dgm:spPr/>
      <dgm:t>
        <a:bodyPr/>
        <a:lstStyle/>
        <a:p>
          <a:endParaRPr lang="en-GB"/>
        </a:p>
      </dgm:t>
    </dgm:pt>
    <dgm:pt modelId="{AC3F1C7E-6B93-45E9-9F50-55AFC661ED5E}" type="sibTrans" cxnId="{08495F67-CA25-41FF-A931-F69161DBD7B1}">
      <dgm:prSet/>
      <dgm:spPr/>
      <dgm:t>
        <a:bodyPr/>
        <a:lstStyle/>
        <a:p>
          <a:endParaRPr lang="en-GB"/>
        </a:p>
      </dgm:t>
    </dgm:pt>
    <dgm:pt modelId="{1A955BA7-4508-4FFC-92DA-BA8EFB76EC0D}">
      <dgm:prSet phldrT="[Text]"/>
      <dgm:spPr/>
      <dgm:t>
        <a:bodyPr/>
        <a:lstStyle/>
        <a:p>
          <a:r>
            <a:rPr lang="en-GB" dirty="0"/>
            <a:t>STUDENTS</a:t>
          </a:r>
        </a:p>
      </dgm:t>
    </dgm:pt>
    <dgm:pt modelId="{5619CD6E-6DEC-459F-9975-B668EE8422DC}" type="parTrans" cxnId="{19295B8E-1573-457E-930C-F9200144FE41}">
      <dgm:prSet/>
      <dgm:spPr/>
      <dgm:t>
        <a:bodyPr/>
        <a:lstStyle/>
        <a:p>
          <a:endParaRPr lang="en-GB"/>
        </a:p>
      </dgm:t>
    </dgm:pt>
    <dgm:pt modelId="{7D620A57-B390-46FC-8064-3291D3C95661}" type="sibTrans" cxnId="{19295B8E-1573-457E-930C-F9200144FE41}">
      <dgm:prSet/>
      <dgm:spPr/>
      <dgm:t>
        <a:bodyPr/>
        <a:lstStyle/>
        <a:p>
          <a:endParaRPr lang="en-GB"/>
        </a:p>
      </dgm:t>
    </dgm:pt>
    <dgm:pt modelId="{79DFCD38-32F2-49FF-9AE9-4FAD5A05020C}">
      <dgm:prSet phldrT="[Text]"/>
      <dgm:spPr/>
      <dgm:t>
        <a:bodyPr/>
        <a:lstStyle/>
        <a:p>
          <a:r>
            <a:rPr lang="en-GB" dirty="0"/>
            <a:t>UWTSD</a:t>
          </a:r>
        </a:p>
      </dgm:t>
    </dgm:pt>
    <dgm:pt modelId="{670FE202-7C93-4137-8C10-49401A88E5EC}" type="parTrans" cxnId="{20ED9650-6E3D-40DD-AFAC-FAF15C58FF17}">
      <dgm:prSet/>
      <dgm:spPr/>
      <dgm:t>
        <a:bodyPr/>
        <a:lstStyle/>
        <a:p>
          <a:endParaRPr lang="en-GB"/>
        </a:p>
      </dgm:t>
    </dgm:pt>
    <dgm:pt modelId="{8E35CB96-D25D-4CF8-B363-EA5B086F9E61}" type="sibTrans" cxnId="{20ED9650-6E3D-40DD-AFAC-FAF15C58FF17}">
      <dgm:prSet/>
      <dgm:spPr/>
      <dgm:t>
        <a:bodyPr/>
        <a:lstStyle/>
        <a:p>
          <a:endParaRPr lang="en-GB"/>
        </a:p>
      </dgm:t>
    </dgm:pt>
    <dgm:pt modelId="{BF984CB3-55F7-4C0C-B576-D32BA8DC2CA1}" type="pres">
      <dgm:prSet presAssocID="{93EA69E2-4A03-4B9C-90C9-37C30C22F5A7}" presName="compositeShape" presStyleCnt="0">
        <dgm:presLayoutVars>
          <dgm:chMax val="7"/>
          <dgm:dir/>
          <dgm:resizeHandles val="exact"/>
        </dgm:presLayoutVars>
      </dgm:prSet>
      <dgm:spPr/>
    </dgm:pt>
    <dgm:pt modelId="{4CED9472-6566-4977-A4FB-86A27520340C}" type="pres">
      <dgm:prSet presAssocID="{F5400605-E55E-4E09-9C0F-79D7A86DEF06}" presName="circ1" presStyleLbl="vennNode1" presStyleIdx="0" presStyleCnt="3"/>
      <dgm:spPr/>
    </dgm:pt>
    <dgm:pt modelId="{7A922E09-A2A8-41BF-BDBD-1BB5EAF3F576}" type="pres">
      <dgm:prSet presAssocID="{F5400605-E55E-4E09-9C0F-79D7A86DEF06}" presName="circ1Tx" presStyleLbl="revTx" presStyleIdx="0" presStyleCnt="0">
        <dgm:presLayoutVars>
          <dgm:chMax val="0"/>
          <dgm:chPref val="0"/>
          <dgm:bulletEnabled val="1"/>
        </dgm:presLayoutVars>
      </dgm:prSet>
      <dgm:spPr/>
    </dgm:pt>
    <dgm:pt modelId="{0CC5BDA6-249C-4355-BC0E-9054DB82A9F3}" type="pres">
      <dgm:prSet presAssocID="{1A955BA7-4508-4FFC-92DA-BA8EFB76EC0D}" presName="circ2" presStyleLbl="vennNode1" presStyleIdx="1" presStyleCnt="3"/>
      <dgm:spPr/>
    </dgm:pt>
    <dgm:pt modelId="{97DE741B-1EA8-41B9-9035-F6A38D6A1ECD}" type="pres">
      <dgm:prSet presAssocID="{1A955BA7-4508-4FFC-92DA-BA8EFB76EC0D}" presName="circ2Tx" presStyleLbl="revTx" presStyleIdx="0" presStyleCnt="0">
        <dgm:presLayoutVars>
          <dgm:chMax val="0"/>
          <dgm:chPref val="0"/>
          <dgm:bulletEnabled val="1"/>
        </dgm:presLayoutVars>
      </dgm:prSet>
      <dgm:spPr/>
    </dgm:pt>
    <dgm:pt modelId="{861D1382-DCDC-44F9-857D-010417239642}" type="pres">
      <dgm:prSet presAssocID="{79DFCD38-32F2-49FF-9AE9-4FAD5A05020C}" presName="circ3" presStyleLbl="vennNode1" presStyleIdx="2" presStyleCnt="3"/>
      <dgm:spPr/>
    </dgm:pt>
    <dgm:pt modelId="{CE7296F4-BA20-439F-BF40-D29FC55196DE}" type="pres">
      <dgm:prSet presAssocID="{79DFCD38-32F2-49FF-9AE9-4FAD5A05020C}" presName="circ3Tx" presStyleLbl="revTx" presStyleIdx="0" presStyleCnt="0">
        <dgm:presLayoutVars>
          <dgm:chMax val="0"/>
          <dgm:chPref val="0"/>
          <dgm:bulletEnabled val="1"/>
        </dgm:presLayoutVars>
      </dgm:prSet>
      <dgm:spPr/>
    </dgm:pt>
  </dgm:ptLst>
  <dgm:cxnLst>
    <dgm:cxn modelId="{1E9FBA0A-5A22-4D65-836A-B0DECE217845}" type="presOf" srcId="{1A955BA7-4508-4FFC-92DA-BA8EFB76EC0D}" destId="{0CC5BDA6-249C-4355-BC0E-9054DB82A9F3}" srcOrd="0" destOrd="0" presId="urn:microsoft.com/office/officeart/2005/8/layout/venn1"/>
    <dgm:cxn modelId="{6E915D2B-2011-45BD-92B3-36AC8EFC0FD0}" type="presOf" srcId="{79DFCD38-32F2-49FF-9AE9-4FAD5A05020C}" destId="{861D1382-DCDC-44F9-857D-010417239642}" srcOrd="0" destOrd="0" presId="urn:microsoft.com/office/officeart/2005/8/layout/venn1"/>
    <dgm:cxn modelId="{08495F67-CA25-41FF-A931-F69161DBD7B1}" srcId="{93EA69E2-4A03-4B9C-90C9-37C30C22F5A7}" destId="{F5400605-E55E-4E09-9C0F-79D7A86DEF06}" srcOrd="0" destOrd="0" parTransId="{7337D19C-BA82-442C-9CBA-2101D932C28E}" sibTransId="{AC3F1C7E-6B93-45E9-9F50-55AFC661ED5E}"/>
    <dgm:cxn modelId="{20ED9650-6E3D-40DD-AFAC-FAF15C58FF17}" srcId="{93EA69E2-4A03-4B9C-90C9-37C30C22F5A7}" destId="{79DFCD38-32F2-49FF-9AE9-4FAD5A05020C}" srcOrd="2" destOrd="0" parTransId="{670FE202-7C93-4137-8C10-49401A88E5EC}" sibTransId="{8E35CB96-D25D-4CF8-B363-EA5B086F9E61}"/>
    <dgm:cxn modelId="{FC523D82-2896-402B-AD45-2B101A8B81F6}" type="presOf" srcId="{79DFCD38-32F2-49FF-9AE9-4FAD5A05020C}" destId="{CE7296F4-BA20-439F-BF40-D29FC55196DE}" srcOrd="1" destOrd="0" presId="urn:microsoft.com/office/officeart/2005/8/layout/venn1"/>
    <dgm:cxn modelId="{19295B8E-1573-457E-930C-F9200144FE41}" srcId="{93EA69E2-4A03-4B9C-90C9-37C30C22F5A7}" destId="{1A955BA7-4508-4FFC-92DA-BA8EFB76EC0D}" srcOrd="1" destOrd="0" parTransId="{5619CD6E-6DEC-459F-9975-B668EE8422DC}" sibTransId="{7D620A57-B390-46FC-8064-3291D3C95661}"/>
    <dgm:cxn modelId="{40DF3EB3-5930-4BEF-B1CF-45437C0A0C44}" type="presOf" srcId="{F5400605-E55E-4E09-9C0F-79D7A86DEF06}" destId="{7A922E09-A2A8-41BF-BDBD-1BB5EAF3F576}" srcOrd="1" destOrd="0" presId="urn:microsoft.com/office/officeart/2005/8/layout/venn1"/>
    <dgm:cxn modelId="{53CE17B9-F988-4B41-9C55-18B6C27173B4}" type="presOf" srcId="{1A955BA7-4508-4FFC-92DA-BA8EFB76EC0D}" destId="{97DE741B-1EA8-41B9-9035-F6A38D6A1ECD}" srcOrd="1" destOrd="0" presId="urn:microsoft.com/office/officeart/2005/8/layout/venn1"/>
    <dgm:cxn modelId="{99D3E9EA-C72E-4370-8176-719EE9F04529}" type="presOf" srcId="{93EA69E2-4A03-4B9C-90C9-37C30C22F5A7}" destId="{BF984CB3-55F7-4C0C-B576-D32BA8DC2CA1}" srcOrd="0" destOrd="0" presId="urn:microsoft.com/office/officeart/2005/8/layout/venn1"/>
    <dgm:cxn modelId="{F3BE22F1-7412-4D2B-AF85-EAA2B5773D9E}" type="presOf" srcId="{F5400605-E55E-4E09-9C0F-79D7A86DEF06}" destId="{4CED9472-6566-4977-A4FB-86A27520340C}" srcOrd="0" destOrd="0" presId="urn:microsoft.com/office/officeart/2005/8/layout/venn1"/>
    <dgm:cxn modelId="{FC53BC8F-1507-423E-853A-836A5E9D895E}" type="presParOf" srcId="{BF984CB3-55F7-4C0C-B576-D32BA8DC2CA1}" destId="{4CED9472-6566-4977-A4FB-86A27520340C}" srcOrd="0" destOrd="0" presId="urn:microsoft.com/office/officeart/2005/8/layout/venn1"/>
    <dgm:cxn modelId="{FB0963B7-5AB2-4D6A-8E23-5DE5189D8C29}" type="presParOf" srcId="{BF984CB3-55F7-4C0C-B576-D32BA8DC2CA1}" destId="{7A922E09-A2A8-41BF-BDBD-1BB5EAF3F576}" srcOrd="1" destOrd="0" presId="urn:microsoft.com/office/officeart/2005/8/layout/venn1"/>
    <dgm:cxn modelId="{BF05C1ED-1D10-4978-95A5-B2A23E053531}" type="presParOf" srcId="{BF984CB3-55F7-4C0C-B576-D32BA8DC2CA1}" destId="{0CC5BDA6-249C-4355-BC0E-9054DB82A9F3}" srcOrd="2" destOrd="0" presId="urn:microsoft.com/office/officeart/2005/8/layout/venn1"/>
    <dgm:cxn modelId="{F53A54E8-8029-4810-B63C-4F53C7E44E9A}" type="presParOf" srcId="{BF984CB3-55F7-4C0C-B576-D32BA8DC2CA1}" destId="{97DE741B-1EA8-41B9-9035-F6A38D6A1ECD}" srcOrd="3" destOrd="0" presId="urn:microsoft.com/office/officeart/2005/8/layout/venn1"/>
    <dgm:cxn modelId="{563FC3D9-B109-4947-B68D-4F837B1C9137}" type="presParOf" srcId="{BF984CB3-55F7-4C0C-B576-D32BA8DC2CA1}" destId="{861D1382-DCDC-44F9-857D-010417239642}" srcOrd="4" destOrd="0" presId="urn:microsoft.com/office/officeart/2005/8/layout/venn1"/>
    <dgm:cxn modelId="{CCB1F530-9FDA-4BF0-B17E-33565369FEAC}" type="presParOf" srcId="{BF984CB3-55F7-4C0C-B576-D32BA8DC2CA1}" destId="{CE7296F4-BA20-439F-BF40-D29FC55196DE}"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ED9472-6566-4977-A4FB-86A27520340C}">
      <dsp:nvSpPr>
        <dsp:cNvPr id="0" name=""/>
        <dsp:cNvSpPr/>
      </dsp:nvSpPr>
      <dsp:spPr>
        <a:xfrm>
          <a:off x="1470775" y="60984"/>
          <a:ext cx="2927233" cy="292723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r>
            <a:rPr lang="en-GB" sz="3000" kern="1200" dirty="0"/>
            <a:t>IRONMAN WALES</a:t>
          </a:r>
        </a:p>
      </dsp:txBody>
      <dsp:txXfrm>
        <a:off x="1861073" y="573249"/>
        <a:ext cx="2146638" cy="1317255"/>
      </dsp:txXfrm>
    </dsp:sp>
    <dsp:sp modelId="{0CC5BDA6-249C-4355-BC0E-9054DB82A9F3}">
      <dsp:nvSpPr>
        <dsp:cNvPr id="0" name=""/>
        <dsp:cNvSpPr/>
      </dsp:nvSpPr>
      <dsp:spPr>
        <a:xfrm>
          <a:off x="2527019" y="1890505"/>
          <a:ext cx="2927233" cy="292723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r>
            <a:rPr lang="en-GB" sz="3000" kern="1200" dirty="0"/>
            <a:t>STUDENTS</a:t>
          </a:r>
        </a:p>
      </dsp:txBody>
      <dsp:txXfrm>
        <a:off x="3422264" y="2646707"/>
        <a:ext cx="1756340" cy="1609978"/>
      </dsp:txXfrm>
    </dsp:sp>
    <dsp:sp modelId="{861D1382-DCDC-44F9-857D-010417239642}">
      <dsp:nvSpPr>
        <dsp:cNvPr id="0" name=""/>
        <dsp:cNvSpPr/>
      </dsp:nvSpPr>
      <dsp:spPr>
        <a:xfrm>
          <a:off x="414532" y="1890505"/>
          <a:ext cx="2927233" cy="2927233"/>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333500">
            <a:lnSpc>
              <a:spcPct val="90000"/>
            </a:lnSpc>
            <a:spcBef>
              <a:spcPct val="0"/>
            </a:spcBef>
            <a:spcAft>
              <a:spcPct val="35000"/>
            </a:spcAft>
            <a:buNone/>
          </a:pPr>
          <a:r>
            <a:rPr lang="en-GB" sz="3000" kern="1200" dirty="0"/>
            <a:t>UWTSD</a:t>
          </a:r>
        </a:p>
      </dsp:txBody>
      <dsp:txXfrm>
        <a:off x="690179" y="2646707"/>
        <a:ext cx="1756340" cy="1609978"/>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77F46-2549-4289-B99D-0E5F2ABA2A03}" type="datetimeFigureOut">
              <a:rPr lang="en-GB" smtClean="0"/>
              <a:t>09/12/2019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640918-3963-423F-ADE1-D9D347E6456C}" type="slidenum">
              <a:rPr lang="en-GB" smtClean="0"/>
              <a:t>‹#›</a:t>
            </a:fld>
            <a:endParaRPr lang="en-GB"/>
          </a:p>
        </p:txBody>
      </p:sp>
    </p:spTree>
    <p:extLst>
      <p:ext uri="{BB962C8B-B14F-4D97-AF65-F5344CB8AC3E}">
        <p14:creationId xmlns:p14="http://schemas.microsoft.com/office/powerpoint/2010/main" val="22112301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smtClean="0"/>
              <a:t>12/9/2019</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078740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360688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12/9/2019</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286820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12/9/2019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43451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12/9/2019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58384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12/9/2019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9570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12/9/2019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711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12/9/2019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13510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12/9/2019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307274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12/9/2019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214548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12/9/2019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546481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12/9/2019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773124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smtClean="0"/>
              <a:pPr/>
              <a:t>12/9/2019</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738242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12/9/2019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723258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12/9/2019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340912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38405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smtClean="0"/>
              <a:pPr/>
              <a:t>12/9/2019</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19871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12/9/2019</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63219645"/>
      </p:ext>
    </p:extLst>
  </p:cSld>
  <p:clrMap bg1="dk1" tx1="lt1" bg2="dk2" tx2="lt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 id="2147483697" r:id="rId16"/>
    <p:sldLayoutId id="2147483698"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hyperlink" Target="https://www.flickr.com/photos/125497459@N03/14440757081" TargetMode="Externa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hyperlink" Target="https://link-springer-com.ezproxy.uwtsd.ac.uk/article/10.1007/s10805-010-9105-0#CR15" TargetMode="Externa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s://scholar-google-com.ezproxy.uwtsd.ac.uk/scholar?q=Arthur%2C%20J.%2C%20Wilson%2C%20K.%2C%20Godfrey%2C%20R.%2C%20Gray%2C%20B.%2C%20%26%20Newton%2C%20N.%20%282009a%29.%20Values%20and%20character%3A%20Higher%20education%20and%20graduate%20employment.%20Graduates%20of%20character%2C%20Canterbury%20Christ%20Church%20University%2C%20University%20of%20Birmingham%2C%20The%20John%20Templeton%20Foundation." TargetMode="External"/><Relationship Id="rId2" Type="http://schemas.openxmlformats.org/officeDocument/2006/relationships/hyperlink" Target="http://www.chowk.com/articles/11195" TargetMode="External"/><Relationship Id="rId1" Type="http://schemas.openxmlformats.org/officeDocument/2006/relationships/slideLayout" Target="../slideLayouts/slideLayout6.xml"/><Relationship Id="rId5" Type="http://schemas.openxmlformats.org/officeDocument/2006/relationships/hyperlink" Target="https://scholar-google-com.ezproxy.uwtsd.ac.uk/scholar?q=Blair%2C%20T.%20%282006%29.%20Letter%20to%20Hilary%20Armstrong%20on%20her%20appointment%20as%20Minister%20for%20the%20Cabinet%20Office%20and%20Social%20Exclusion%2C%2020th%20May." TargetMode="External"/><Relationship Id="rId4" Type="http://schemas.openxmlformats.org/officeDocument/2006/relationships/hyperlink" Target="https://scholar-google-com.ezproxy.uwtsd.ac.uk/scholar?q=Arthur%2C%20J.%2C%20Wilson%2C%20K.%2C%20Godfrey%2C%20R.%2C%20Gray%2C%20B.%2C%20%26%20Newton%2C%20N.%20%282009b%29.%20Values%20and%20character%3A%20Higher%20education%20and%20graduate%20employment.%20Graduates%20of%20character%2C%20Report%20Summary%2C%20Canterbury%20Christ%20Church%20University%2C%20University%20of%20Birmingham%2C%20The%20John%20Templeton%20Foundation."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scholar-google-com.ezproxy.uwtsd.ac.uk/scholar?q=Commission%20for%20the%20Future%20of%20Volunteering%20%282008%29.%20Report%3A%20Manifesto%20for%20Change%2C%20January." TargetMode="External"/><Relationship Id="rId7" Type="http://schemas.openxmlformats.org/officeDocument/2006/relationships/hyperlink" Target="https://scholar-google-com.ezproxy.uwtsd.ac.uk/scholar?q=Harries%2C%20R.%20%282005%29.%20Government%20and%20Volunteering%3B%20from%20Research%20to%20Policy%2C%20presentation%20to%20the%20Institute%20of%20Volunteering%20Research%20Conference%20on%20Volunteering%20Research%3A%20Frontiers%20and%20Horizons%2C%20in%20Birmingham%2C%20November." TargetMode="External"/><Relationship Id="rId2" Type="http://schemas.openxmlformats.org/officeDocument/2006/relationships/hyperlink" Target="http://scholar.google.com.ezproxy.uwtsd.ac.uk/scholar_lookup?title=Mutual%20action%2C%20common%20purpose%3A%20Empowering%20the%20Third%20Sector&amp;author=D.%20Blunkett&amp;publication_year=2008" TargetMode="External"/><Relationship Id="rId1" Type="http://schemas.openxmlformats.org/officeDocument/2006/relationships/slideLayout" Target="../slideLayouts/slideLayout7.xml"/><Relationship Id="rId6" Type="http://schemas.openxmlformats.org/officeDocument/2006/relationships/hyperlink" Target="http://scholar.google.com.ezproxy.uwtsd.ac.uk/scholar_lookup?title=Capitalism%20and%20modern%20social%20theory&amp;author=A.%20Giddens&amp;publication_year=1992" TargetMode="External"/><Relationship Id="rId5" Type="http://schemas.openxmlformats.org/officeDocument/2006/relationships/hyperlink" Target="https://gov.wales/sites/default/files/publications/2019-06/event-wales-a-major-events-strategy%20-for-wales-2010-to-2020" TargetMode="External"/><Relationship Id="rId4" Type="http://schemas.openxmlformats.org/officeDocument/2006/relationships/hyperlink" Target="http://www.gees.ac.uk/projtheme/emp/valuesandcsr.doc"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cholar.google.com.ezproxy.uwtsd.ac.uk/scholar_lookup?title=Volunteering%20in%20global%20perspective&amp;author=V.%20Hodgkinson&amp;publication_year=2003" TargetMode="External"/><Relationship Id="rId2" Type="http://schemas.openxmlformats.org/officeDocument/2006/relationships/hyperlink" Target="https://scholar-google-com.ezproxy.uwtsd.ac.uk/scholar?q=Hill%20and%20Knowlton%E2%80%99s%20Corporate%20Reputation%20Watch%20%282002%29.%20Reported%20in%3A%20Business%20Respect%2C%2039." TargetMode="External"/><Relationship Id="rId1" Type="http://schemas.openxmlformats.org/officeDocument/2006/relationships/slideLayout" Target="../slideLayouts/slideLayout7.xml"/><Relationship Id="rId6" Type="http://schemas.openxmlformats.org/officeDocument/2006/relationships/hyperlink" Target="https://scholar-google-com.ezproxy.uwtsd.ac.uk/scholar?q=Holdsworth%2C%20C.%2C%20%26%20Quinn%2C%20J.%20%282009%29.%20Connections%2C%20community%20and%20social%20capital%3A%20Social%20meanings%20of%20engagement%20for%20he%20student%20volunteers.%20Paper%20to%20be%20presented%20at%20British%20Sociological%20Association%20conference%2C%20Cardiff%2C%20April." TargetMode="External"/><Relationship Id="rId5" Type="http://schemas.openxmlformats.org/officeDocument/2006/relationships/hyperlink" Target="https://scholar-google-com.ezproxy.uwtsd.ac.uk/scholar?q=Holdsworth%2C%20C.%2C%20%26%20Quinn%2C%20J.%20%282006%29.%20HEIs%20and%20local%20communities%3A%20forward%20and%20backward%20linkages%20a%20network%20project%20for%20Research%20Programme%20on%20the%20Impact%20of%20HEIs%20on%20Regional%20Economies.%20Final%20Report.%20RES-171-25-0005.%20ESRC." TargetMode="External"/><Relationship Id="rId4" Type="http://schemas.openxmlformats.org/officeDocument/2006/relationships/hyperlink" Target="http://scholar.google.com.ezproxy.uwtsd.ac.uk/scholar_lookup?title=Transitions%20in%20context%3A%20Leaving%20home%2C%20independence%20and%20adulthood&amp;author=C.%20Holdsworth&amp;author=DHJ.%20Morgan&amp;publication_year=2005"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s://scholar-google-com.ezproxy.uwtsd.ac.uk/scholar?q=UN%20General%20Assembly%20%282005%29.%20Report%20of%20the%20Secretary-General%3A%20Follow-up%20to%20the%20Implementation%20of%20the%20International%20Year%20of%20Volunteers." TargetMode="External"/><Relationship Id="rId3" Type="http://schemas.openxmlformats.org/officeDocument/2006/relationships/hyperlink" Target="http://scholar.google.com.ezproxy.uwtsd.ac.uk/scholar_lookup?title=Can%20corporations%20be%20citizens%3F&amp;author=J.%20Moon&amp;author=A.%20Crane&amp;author=D.%20Matten&amp;journal=Business%20Ethics%20Quarterly&amp;volume=15&amp;issue=3&amp;pages=427-451&amp;publication_year=2005" TargetMode="External"/><Relationship Id="rId7" Type="http://schemas.openxmlformats.org/officeDocument/2006/relationships/hyperlink" Target="http://scholar.google.com.ezproxy.uwtsd.ac.uk/scholar_lookup?title=Introduction&amp;author=R.%20Stebbins&amp;publication_year=2004" TargetMode="External"/><Relationship Id="rId2" Type="http://schemas.openxmlformats.org/officeDocument/2006/relationships/hyperlink" Target="http://scholar.google.com.ezproxy.uwtsd.ac.uk/scholar_lookup?title=Corporate%20citizenship&amp;author=D.%20Matten&amp;author=A.%20Crane&amp;journal=Academy%20of%20Management%20Review&amp;volume=30&amp;issue=1&amp;pages=166-179&amp;publication_year=2005" TargetMode="External"/><Relationship Id="rId1" Type="http://schemas.openxmlformats.org/officeDocument/2006/relationships/slideLayout" Target="../slideLayouts/slideLayout7.xml"/><Relationship Id="rId6" Type="http://schemas.openxmlformats.org/officeDocument/2006/relationships/hyperlink" Target="https://doi-org.ezproxy.uwtsd.ac.uk/10.1079/9780851997506.0000" TargetMode="External"/><Relationship Id="rId5" Type="http://schemas.openxmlformats.org/officeDocument/2006/relationships/hyperlink" Target="http://scholar.google.com.ezproxy.uwtsd.ac.uk/scholar_lookup?title=A%20national%20framework%20for%20youth%20action%20and%20engagement&amp;author=IM.%20Russell&amp;publication_year=2005" TargetMode="External"/><Relationship Id="rId4" Type="http://schemas.openxmlformats.org/officeDocument/2006/relationships/hyperlink" Target="http://scholar.google.com.ezproxy.uwtsd.ac.uk/scholar_lookup?title=Making%20sense%20of%20volunteering&amp;author=C.%20Rochester&amp;publication_year=200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FE3038-DC1E-4647-A700-9D0F55012D4F}"/>
              </a:ext>
            </a:extLst>
          </p:cNvPr>
          <p:cNvSpPr>
            <a:spLocks noGrp="1"/>
          </p:cNvSpPr>
          <p:nvPr>
            <p:ph type="ctrTitle"/>
          </p:nvPr>
        </p:nvSpPr>
        <p:spPr>
          <a:xfrm>
            <a:off x="6096000" y="1114669"/>
            <a:ext cx="4090970" cy="4329641"/>
          </a:xfrm>
        </p:spPr>
        <p:txBody>
          <a:bodyPr anchor="ctr">
            <a:normAutofit/>
          </a:bodyPr>
          <a:lstStyle/>
          <a:p>
            <a:pPr algn="ctr"/>
            <a:r>
              <a:rPr lang="en-GB" sz="5400" b="1" dirty="0"/>
              <a:t>UWTSD </a:t>
            </a:r>
            <a:br>
              <a:rPr lang="en-GB" sz="5400" b="1" dirty="0"/>
            </a:br>
            <a:r>
              <a:rPr lang="en-GB" sz="5400" b="1" dirty="0"/>
              <a:t>&amp; </a:t>
            </a:r>
            <a:br>
              <a:rPr lang="en-GB" sz="5400" b="1" dirty="0"/>
            </a:br>
            <a:r>
              <a:rPr lang="en-GB" sz="5400" b="1" dirty="0"/>
              <a:t>IRON MAN</a:t>
            </a:r>
          </a:p>
        </p:txBody>
      </p:sp>
      <p:sp>
        <p:nvSpPr>
          <p:cNvPr id="3" name="Subtitle 2">
            <a:extLst>
              <a:ext uri="{FF2B5EF4-FFF2-40B4-BE49-F238E27FC236}">
                <a16:creationId xmlns:a16="http://schemas.microsoft.com/office/drawing/2014/main" id="{009CF3E2-B20B-493F-8F2E-7B2E39172A33}"/>
              </a:ext>
            </a:extLst>
          </p:cNvPr>
          <p:cNvSpPr>
            <a:spLocks noGrp="1"/>
          </p:cNvSpPr>
          <p:nvPr>
            <p:ph type="subTitle" idx="1"/>
          </p:nvPr>
        </p:nvSpPr>
        <p:spPr>
          <a:xfrm>
            <a:off x="974270" y="1355300"/>
            <a:ext cx="3703516" cy="4442069"/>
          </a:xfrm>
        </p:spPr>
        <p:txBody>
          <a:bodyPr anchor="ctr">
            <a:normAutofit/>
          </a:bodyPr>
          <a:lstStyle/>
          <a:p>
            <a:pPr algn="r"/>
            <a:r>
              <a:rPr lang="en-GB" sz="3600" b="1" dirty="0"/>
              <a:t>STUDENT EDUCATIONAL PARTNERSHIP PROGRAMME</a:t>
            </a:r>
          </a:p>
          <a:p>
            <a:pPr algn="r"/>
            <a:endParaRPr lang="en-GB" dirty="0"/>
          </a:p>
        </p:txBody>
      </p:sp>
    </p:spTree>
    <p:extLst>
      <p:ext uri="{BB962C8B-B14F-4D97-AF65-F5344CB8AC3E}">
        <p14:creationId xmlns:p14="http://schemas.microsoft.com/office/powerpoint/2010/main" val="6068682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23F1DF4-B602-4303-9BB0-844DE16BC187}"/>
              </a:ext>
            </a:extLst>
          </p:cNvPr>
          <p:cNvSpPr/>
          <p:nvPr/>
        </p:nvSpPr>
        <p:spPr>
          <a:xfrm>
            <a:off x="4886632" y="491300"/>
            <a:ext cx="235962" cy="369332"/>
          </a:xfrm>
          <a:prstGeom prst="rect">
            <a:avLst/>
          </a:prstGeom>
        </p:spPr>
        <p:txBody>
          <a:bodyPr wrap="none">
            <a:spAutoFit/>
          </a:bodyPr>
          <a:lstStyle/>
          <a:p>
            <a:r>
              <a:rPr lang="en-GB" b="1" dirty="0">
                <a:latin typeface="Calibri Light" panose="020F0302020204030204" pitchFamily="34" charset="0"/>
                <a:cs typeface="Calibri Light" panose="020F0302020204030204" pitchFamily="34" charset="0"/>
              </a:rPr>
              <a:t> </a:t>
            </a:r>
            <a:endParaRPr lang="en-GB" sz="4000" dirty="0"/>
          </a:p>
        </p:txBody>
      </p:sp>
      <p:sp>
        <p:nvSpPr>
          <p:cNvPr id="3" name="Rectangle 2">
            <a:extLst>
              <a:ext uri="{FF2B5EF4-FFF2-40B4-BE49-F238E27FC236}">
                <a16:creationId xmlns:a16="http://schemas.microsoft.com/office/drawing/2014/main" id="{966284AB-BA15-4502-B249-AD8E4244DA8F}"/>
              </a:ext>
            </a:extLst>
          </p:cNvPr>
          <p:cNvSpPr/>
          <p:nvPr/>
        </p:nvSpPr>
        <p:spPr>
          <a:xfrm>
            <a:off x="2017676" y="2202234"/>
            <a:ext cx="8342173" cy="1631216"/>
          </a:xfrm>
          <a:prstGeom prst="rect">
            <a:avLst/>
          </a:prstGeom>
        </p:spPr>
        <p:txBody>
          <a:bodyPr wrap="square">
            <a:spAutoFit/>
          </a:bodyPr>
          <a:lstStyle/>
          <a:p>
            <a:pPr algn="ctr"/>
            <a:endParaRPr lang="en-GB" sz="7200" b="1" i="1" dirty="0">
              <a:latin typeface="Calibri Light" panose="020F0302020204030204" pitchFamily="34" charset="0"/>
              <a:cs typeface="Calibri Light" panose="020F0302020204030204" pitchFamily="34" charset="0"/>
            </a:endParaRPr>
          </a:p>
          <a:p>
            <a:pPr algn="ctr"/>
            <a:endParaRPr lang="en-GB" sz="1200" b="1" i="1" dirty="0">
              <a:latin typeface="Calibri Light" panose="020F0302020204030204" pitchFamily="34" charset="0"/>
              <a:cs typeface="Calibri Light" panose="020F0302020204030204" pitchFamily="34" charset="0"/>
            </a:endParaRPr>
          </a:p>
          <a:p>
            <a:endParaRPr lang="en-GB" sz="1600" b="1" i="1" dirty="0">
              <a:latin typeface="Calibri Light" panose="020F0302020204030204" pitchFamily="34" charset="0"/>
              <a:cs typeface="Calibri Light" panose="020F0302020204030204" pitchFamily="34" charset="0"/>
            </a:endParaRPr>
          </a:p>
        </p:txBody>
      </p:sp>
      <p:sp>
        <p:nvSpPr>
          <p:cNvPr id="4" name="TextBox 3">
            <a:extLst>
              <a:ext uri="{FF2B5EF4-FFF2-40B4-BE49-F238E27FC236}">
                <a16:creationId xmlns:a16="http://schemas.microsoft.com/office/drawing/2014/main" id="{D3E7AF3C-4C09-411B-9A34-DF43D1B1D209}"/>
              </a:ext>
            </a:extLst>
          </p:cNvPr>
          <p:cNvSpPr txBox="1"/>
          <p:nvPr/>
        </p:nvSpPr>
        <p:spPr>
          <a:xfrm>
            <a:off x="3546045" y="4641481"/>
            <a:ext cx="5285433" cy="2062103"/>
          </a:xfrm>
          <a:prstGeom prst="rect">
            <a:avLst/>
          </a:prstGeom>
          <a:noFill/>
        </p:spPr>
        <p:txBody>
          <a:bodyPr wrap="square" rtlCol="0">
            <a:spAutoFit/>
          </a:bodyPr>
          <a:lstStyle/>
          <a:p>
            <a:pPr algn="ctr"/>
            <a:r>
              <a:rPr lang="en-GB" sz="3200" b="1" i="1" dirty="0">
                <a:latin typeface="Calibri Light" panose="020F0302020204030204" pitchFamily="34" charset="0"/>
                <a:cs typeface="Calibri Light" panose="020F0302020204030204" pitchFamily="34" charset="0"/>
              </a:rPr>
              <a:t> </a:t>
            </a:r>
            <a:r>
              <a:rPr lang="en-US" sz="3200" dirty="0"/>
              <a:t>Inspire - education, civic action and learning of young people.</a:t>
            </a:r>
            <a:endParaRPr lang="en-GB" sz="3600" b="1" i="1" dirty="0">
              <a:latin typeface="Calibri Light" panose="020F0302020204030204" pitchFamily="34" charset="0"/>
              <a:cs typeface="Calibri Light" panose="020F0302020204030204" pitchFamily="34" charset="0"/>
            </a:endParaRPr>
          </a:p>
          <a:p>
            <a:pPr algn="ctr"/>
            <a:endParaRPr lang="en-GB" sz="3200" b="1" i="1" dirty="0">
              <a:latin typeface="Calibri Light" panose="020F0302020204030204" pitchFamily="34" charset="0"/>
              <a:cs typeface="Calibri Light" panose="020F0302020204030204" pitchFamily="34" charset="0"/>
            </a:endParaRPr>
          </a:p>
        </p:txBody>
      </p:sp>
      <p:sp>
        <p:nvSpPr>
          <p:cNvPr id="5" name="Rectangle 4">
            <a:extLst>
              <a:ext uri="{FF2B5EF4-FFF2-40B4-BE49-F238E27FC236}">
                <a16:creationId xmlns:a16="http://schemas.microsoft.com/office/drawing/2014/main" id="{82AEDC20-5F08-4C7F-AAD2-D890EC58BEEB}"/>
              </a:ext>
            </a:extLst>
          </p:cNvPr>
          <p:cNvSpPr/>
          <p:nvPr/>
        </p:nvSpPr>
        <p:spPr>
          <a:xfrm>
            <a:off x="2532838" y="1045000"/>
            <a:ext cx="7126324" cy="2954655"/>
          </a:xfrm>
          <a:prstGeom prst="rect">
            <a:avLst/>
          </a:prstGeom>
        </p:spPr>
        <p:txBody>
          <a:bodyPr wrap="square">
            <a:spAutoFit/>
          </a:bodyPr>
          <a:lstStyle/>
          <a:p>
            <a:pPr algn="ctr"/>
            <a:r>
              <a:rPr lang="en-GB" dirty="0">
                <a:latin typeface="Calibri Light" panose="020F0302020204030204" pitchFamily="34" charset="0"/>
                <a:cs typeface="Calibri Light" panose="020F0302020204030204" pitchFamily="34" charset="0"/>
              </a:rPr>
              <a:t> </a:t>
            </a:r>
            <a:r>
              <a:rPr lang="en-GB" sz="6600" b="1" dirty="0">
                <a:latin typeface="Calibri Light" panose="020F0302020204030204" pitchFamily="34" charset="0"/>
                <a:cs typeface="Calibri Light" panose="020F0302020204030204" pitchFamily="34" charset="0"/>
              </a:rPr>
              <a:t>“Circle of Inspiration”</a:t>
            </a:r>
          </a:p>
          <a:p>
            <a:pPr algn="ctr"/>
            <a:r>
              <a:rPr lang="en-GB" sz="1600" b="1" i="1" dirty="0">
                <a:latin typeface="Calibri Light" panose="020F0302020204030204" pitchFamily="34" charset="0"/>
                <a:cs typeface="Calibri Light" panose="020F0302020204030204" pitchFamily="34" charset="0"/>
              </a:rPr>
              <a:t>(</a:t>
            </a:r>
            <a:r>
              <a:rPr lang="en-GB" b="1" dirty="0">
                <a:latin typeface="Calibri Light" panose="020F0302020204030204" pitchFamily="34" charset="0"/>
                <a:cs typeface="Calibri Light" panose="020F0302020204030204" pitchFamily="34" charset="0"/>
              </a:rPr>
              <a:t>Holdsworth &amp; Quinn, 2006.</a:t>
            </a:r>
          </a:p>
          <a:p>
            <a:pPr algn="ctr"/>
            <a:r>
              <a:rPr lang="en-US" i="1" dirty="0"/>
              <a:t>Research </a:t>
            </a:r>
            <a:r>
              <a:rPr lang="en-US" i="1" dirty="0" err="1"/>
              <a:t>Programme</a:t>
            </a:r>
            <a:r>
              <a:rPr lang="en-US" i="1" dirty="0"/>
              <a:t> on the Impact of HEIs on Regional Economies</a:t>
            </a:r>
            <a:r>
              <a:rPr lang="en-US" dirty="0"/>
              <a:t>.</a:t>
            </a:r>
            <a:r>
              <a:rPr lang="en-GB" sz="1600" b="1" i="1" dirty="0">
                <a:latin typeface="Calibri Light" panose="020F0302020204030204" pitchFamily="34" charset="0"/>
                <a:cs typeface="Calibri Light" panose="020F0302020204030204" pitchFamily="34" charset="0"/>
              </a:rPr>
              <a:t>)</a:t>
            </a:r>
          </a:p>
        </p:txBody>
      </p:sp>
    </p:spTree>
    <p:extLst>
      <p:ext uri="{BB962C8B-B14F-4D97-AF65-F5344CB8AC3E}">
        <p14:creationId xmlns:p14="http://schemas.microsoft.com/office/powerpoint/2010/main" val="1276760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nodePh="1">
                                  <p:stCondLst>
                                    <p:cond delay="0"/>
                                  </p:stCondLst>
                                  <p:endCondLst>
                                    <p:cond evt="begin" delay="0">
                                      <p:tn val="12"/>
                                    </p:cond>
                                  </p:end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23F1DF4-B602-4303-9BB0-844DE16BC187}"/>
              </a:ext>
            </a:extLst>
          </p:cNvPr>
          <p:cNvSpPr/>
          <p:nvPr/>
        </p:nvSpPr>
        <p:spPr>
          <a:xfrm>
            <a:off x="6226233" y="384585"/>
            <a:ext cx="4657365" cy="707886"/>
          </a:xfrm>
          <a:prstGeom prst="rect">
            <a:avLst/>
          </a:prstGeom>
        </p:spPr>
        <p:txBody>
          <a:bodyPr wrap="none">
            <a:spAutoFit/>
          </a:bodyPr>
          <a:lstStyle/>
          <a:p>
            <a:r>
              <a:rPr lang="en-GB" b="1" dirty="0">
                <a:latin typeface="Calibri Light" panose="020F0302020204030204" pitchFamily="34" charset="0"/>
                <a:cs typeface="Calibri Light" panose="020F0302020204030204" pitchFamily="34" charset="0"/>
              </a:rPr>
              <a:t> </a:t>
            </a:r>
            <a:r>
              <a:rPr lang="en-GB" sz="4000" b="1" dirty="0">
                <a:latin typeface="Calibri Light" panose="020F0302020204030204" pitchFamily="34" charset="0"/>
                <a:cs typeface="Calibri Light" panose="020F0302020204030204" pitchFamily="34" charset="0"/>
              </a:rPr>
              <a:t>PARTNERSHIP MATRIX</a:t>
            </a:r>
            <a:endParaRPr lang="en-GB" sz="4000" dirty="0"/>
          </a:p>
        </p:txBody>
      </p:sp>
      <p:graphicFrame>
        <p:nvGraphicFramePr>
          <p:cNvPr id="12" name="Diagram 11">
            <a:extLst>
              <a:ext uri="{FF2B5EF4-FFF2-40B4-BE49-F238E27FC236}">
                <a16:creationId xmlns:a16="http://schemas.microsoft.com/office/drawing/2014/main" id="{1CF35092-7C75-4149-82DB-CE32EC38B756}"/>
              </a:ext>
            </a:extLst>
          </p:cNvPr>
          <p:cNvGraphicFramePr/>
          <p:nvPr>
            <p:extLst>
              <p:ext uri="{D42A27DB-BD31-4B8C-83A1-F6EECF244321}">
                <p14:modId xmlns:p14="http://schemas.microsoft.com/office/powerpoint/2010/main" val="3505959012"/>
              </p:ext>
            </p:extLst>
          </p:nvPr>
        </p:nvGraphicFramePr>
        <p:xfrm>
          <a:off x="357448" y="1240749"/>
          <a:ext cx="5868785" cy="48787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4" name="Picture 13">
            <a:extLst>
              <a:ext uri="{FF2B5EF4-FFF2-40B4-BE49-F238E27FC236}">
                <a16:creationId xmlns:a16="http://schemas.microsoft.com/office/drawing/2014/main" id="{E22CE6F0-2E29-4673-A363-5448BB614569}"/>
              </a:ext>
            </a:extLst>
          </p:cNvPr>
          <p:cNvPicPr/>
          <p:nvPr/>
        </p:nvPicPr>
        <p:blipFill>
          <a:blip r:embed="rId7"/>
          <a:stretch>
            <a:fillRect/>
          </a:stretch>
        </p:blipFill>
        <p:spPr>
          <a:xfrm>
            <a:off x="6633557" y="1501523"/>
            <a:ext cx="4398175" cy="2350074"/>
          </a:xfrm>
          <a:prstGeom prst="rect">
            <a:avLst/>
          </a:prstGeom>
        </p:spPr>
      </p:pic>
      <p:pic>
        <p:nvPicPr>
          <p:cNvPr id="15" name="Picture 14">
            <a:extLst>
              <a:ext uri="{FF2B5EF4-FFF2-40B4-BE49-F238E27FC236}">
                <a16:creationId xmlns:a16="http://schemas.microsoft.com/office/drawing/2014/main" id="{0D3A1690-8919-4EF8-AEC5-3796A28D52A1}"/>
              </a:ext>
            </a:extLst>
          </p:cNvPr>
          <p:cNvPicPr/>
          <p:nvPr/>
        </p:nvPicPr>
        <p:blipFill>
          <a:blip r:embed="rId8"/>
          <a:stretch>
            <a:fillRect/>
          </a:stretch>
        </p:blipFill>
        <p:spPr>
          <a:xfrm>
            <a:off x="6633557" y="4034052"/>
            <a:ext cx="4398175" cy="2546123"/>
          </a:xfrm>
          <a:prstGeom prst="rect">
            <a:avLst/>
          </a:prstGeom>
        </p:spPr>
      </p:pic>
      <p:sp>
        <p:nvSpPr>
          <p:cNvPr id="3" name="TextBox 2">
            <a:extLst>
              <a:ext uri="{FF2B5EF4-FFF2-40B4-BE49-F238E27FC236}">
                <a16:creationId xmlns:a16="http://schemas.microsoft.com/office/drawing/2014/main" id="{31B950BE-DC53-4A5E-9CDA-1F3AB014B0D6}"/>
              </a:ext>
            </a:extLst>
          </p:cNvPr>
          <p:cNvSpPr txBox="1"/>
          <p:nvPr/>
        </p:nvSpPr>
        <p:spPr>
          <a:xfrm>
            <a:off x="2545882" y="3664720"/>
            <a:ext cx="1819175" cy="369332"/>
          </a:xfrm>
          <a:prstGeom prst="rect">
            <a:avLst/>
          </a:prstGeom>
          <a:noFill/>
        </p:spPr>
        <p:txBody>
          <a:bodyPr wrap="square" rtlCol="0">
            <a:spAutoFit/>
          </a:bodyPr>
          <a:lstStyle/>
          <a:p>
            <a:r>
              <a:rPr lang="en-US" dirty="0"/>
              <a:t>INSPIRATION</a:t>
            </a:r>
          </a:p>
        </p:txBody>
      </p:sp>
    </p:spTree>
    <p:extLst>
      <p:ext uri="{BB962C8B-B14F-4D97-AF65-F5344CB8AC3E}">
        <p14:creationId xmlns:p14="http://schemas.microsoft.com/office/powerpoint/2010/main" val="736347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6136A2D-EABE-4A2D-915E-B602C94E1CF0}"/>
              </a:ext>
            </a:extLst>
          </p:cNvPr>
          <p:cNvSpPr/>
          <p:nvPr/>
        </p:nvSpPr>
        <p:spPr>
          <a:xfrm>
            <a:off x="4139576" y="2811845"/>
            <a:ext cx="1522567" cy="1407561"/>
          </a:xfrm>
          <a:prstGeom prst="rect">
            <a:avLst/>
          </a:prstGeom>
          <a:blipFill>
            <a:blip r:embed="rId2">
              <a:extLst>
                <a:ext uri="{28A0092B-C50C-407E-A947-70E740481C1C}">
                  <a14:useLocalDpi xmlns:a14="http://schemas.microsoft.com/office/drawing/2010/main" val="0"/>
                </a:ext>
              </a:extLst>
            </a:blip>
            <a:srcRect/>
            <a:stretch>
              <a:fillRect t="-16000" b="-16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3" name="Rectangle 2">
            <a:extLst>
              <a:ext uri="{FF2B5EF4-FFF2-40B4-BE49-F238E27FC236}">
                <a16:creationId xmlns:a16="http://schemas.microsoft.com/office/drawing/2014/main" id="{6C752B64-CE5B-41B1-AFCD-5373CE4841BB}"/>
              </a:ext>
            </a:extLst>
          </p:cNvPr>
          <p:cNvSpPr/>
          <p:nvPr/>
        </p:nvSpPr>
        <p:spPr>
          <a:xfrm>
            <a:off x="6870831" y="2811845"/>
            <a:ext cx="1312244" cy="1407561"/>
          </a:xfrm>
          <a:prstGeom prst="rect">
            <a:avLst/>
          </a:prstGeom>
          <a:blipFill>
            <a:blip r:embed="rId3">
              <a:extLst>
                <a:ext uri="{28A0092B-C50C-407E-A947-70E740481C1C}">
                  <a14:useLocalDpi xmlns:a14="http://schemas.microsoft.com/office/drawing/2010/main" val="0"/>
                </a:ext>
              </a:extLst>
            </a:blip>
            <a:srcRect/>
            <a:stretch>
              <a:fillRect l="-17000" r="-17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4" name="Rectangle 3">
            <a:extLst>
              <a:ext uri="{FF2B5EF4-FFF2-40B4-BE49-F238E27FC236}">
                <a16:creationId xmlns:a16="http://schemas.microsoft.com/office/drawing/2014/main" id="{19BEC1FB-A2F8-4A64-A967-D8FFC113916B}"/>
              </a:ext>
            </a:extLst>
          </p:cNvPr>
          <p:cNvSpPr/>
          <p:nvPr/>
        </p:nvSpPr>
        <p:spPr>
          <a:xfrm>
            <a:off x="9391764" y="2811845"/>
            <a:ext cx="1312244" cy="1407560"/>
          </a:xfrm>
          <a:prstGeom prst="rect">
            <a:avLst/>
          </a:prstGeom>
          <a: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026" name="Picture 2" descr="Image result for welsh assembly logo">
            <a:extLst>
              <a:ext uri="{FF2B5EF4-FFF2-40B4-BE49-F238E27FC236}">
                <a16:creationId xmlns:a16="http://schemas.microsoft.com/office/drawing/2014/main" id="{9943BC60-9BD6-4BCD-9051-67CB0DF6C4A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17622" y="2906963"/>
            <a:ext cx="2105427" cy="140756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BCA9BF87-CBDE-469F-AC4C-F72485908015}"/>
              </a:ext>
            </a:extLst>
          </p:cNvPr>
          <p:cNvSpPr/>
          <p:nvPr/>
        </p:nvSpPr>
        <p:spPr>
          <a:xfrm>
            <a:off x="6179419" y="818767"/>
            <a:ext cx="5101389" cy="523220"/>
          </a:xfrm>
          <a:prstGeom prst="rect">
            <a:avLst/>
          </a:prstGeom>
        </p:spPr>
        <p:txBody>
          <a:bodyPr wrap="square">
            <a:spAutoFit/>
          </a:bodyPr>
          <a:lstStyle/>
          <a:p>
            <a:r>
              <a:rPr lang="en-US" sz="2800" dirty="0"/>
              <a:t>PRESENTATION STRUCTURE </a:t>
            </a:r>
          </a:p>
        </p:txBody>
      </p:sp>
      <p:sp>
        <p:nvSpPr>
          <p:cNvPr id="6" name="Arrow: Curved Down 5">
            <a:extLst>
              <a:ext uri="{FF2B5EF4-FFF2-40B4-BE49-F238E27FC236}">
                <a16:creationId xmlns:a16="http://schemas.microsoft.com/office/drawing/2014/main" id="{484D67C6-305B-44A9-8397-870E43F0363F}"/>
              </a:ext>
            </a:extLst>
          </p:cNvPr>
          <p:cNvSpPr/>
          <p:nvPr/>
        </p:nvSpPr>
        <p:spPr>
          <a:xfrm>
            <a:off x="8179344" y="2175443"/>
            <a:ext cx="1216152" cy="73152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Arrow: Curved Down 7">
            <a:extLst>
              <a:ext uri="{FF2B5EF4-FFF2-40B4-BE49-F238E27FC236}">
                <a16:creationId xmlns:a16="http://schemas.microsoft.com/office/drawing/2014/main" id="{F1207C23-417E-4100-B550-20CE02488D04}"/>
              </a:ext>
            </a:extLst>
          </p:cNvPr>
          <p:cNvSpPr/>
          <p:nvPr/>
        </p:nvSpPr>
        <p:spPr>
          <a:xfrm>
            <a:off x="2927156" y="2175443"/>
            <a:ext cx="1216152" cy="73152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Arrow: Curved Down 8">
            <a:extLst>
              <a:ext uri="{FF2B5EF4-FFF2-40B4-BE49-F238E27FC236}">
                <a16:creationId xmlns:a16="http://schemas.microsoft.com/office/drawing/2014/main" id="{619EC3E6-3985-4F7F-9219-591D6E28FA28}"/>
              </a:ext>
            </a:extLst>
          </p:cNvPr>
          <p:cNvSpPr/>
          <p:nvPr/>
        </p:nvSpPr>
        <p:spPr>
          <a:xfrm>
            <a:off x="5658411" y="2175443"/>
            <a:ext cx="1216152" cy="73152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8660339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426DD32-C1CE-4902-A7F6-4034855C070A}"/>
              </a:ext>
            </a:extLst>
          </p:cNvPr>
          <p:cNvSpPr/>
          <p:nvPr/>
        </p:nvSpPr>
        <p:spPr>
          <a:xfrm>
            <a:off x="163066" y="2858851"/>
            <a:ext cx="28192299" cy="369332"/>
          </a:xfrm>
          <a:prstGeom prst="rect">
            <a:avLst/>
          </a:prstGeom>
        </p:spPr>
        <p:txBody>
          <a:bodyPr wrap="square">
            <a:spAutoFit/>
          </a:bodyPr>
          <a:lstStyle/>
          <a:p>
            <a:pPr algn="ctr"/>
            <a:r>
              <a:rPr lang="en-US" dirty="0" err="1"/>
              <a:t>ething</a:t>
            </a:r>
            <a:r>
              <a:rPr lang="en-US" dirty="0"/>
              <a:t> about ourselves as a people</a:t>
            </a:r>
          </a:p>
        </p:txBody>
      </p:sp>
      <p:sp>
        <p:nvSpPr>
          <p:cNvPr id="3" name="Title 2">
            <a:extLst>
              <a:ext uri="{FF2B5EF4-FFF2-40B4-BE49-F238E27FC236}">
                <a16:creationId xmlns:a16="http://schemas.microsoft.com/office/drawing/2014/main" id="{BC1C4877-D86D-4BC2-93A6-F2CAD77EFE5C}"/>
              </a:ext>
            </a:extLst>
          </p:cNvPr>
          <p:cNvSpPr>
            <a:spLocks noGrp="1"/>
          </p:cNvSpPr>
          <p:nvPr>
            <p:ph type="title"/>
          </p:nvPr>
        </p:nvSpPr>
        <p:spPr/>
        <p:txBody>
          <a:bodyPr/>
          <a:lstStyle/>
          <a:p>
            <a:r>
              <a:rPr lang="en-US" dirty="0"/>
              <a:t>GLOBAL AND NATIONAL </a:t>
            </a:r>
            <a:r>
              <a:rPr lang="en-US" dirty="0" err="1"/>
              <a:t>LEGLISlative</a:t>
            </a:r>
            <a:r>
              <a:rPr lang="en-US" dirty="0"/>
              <a:t> connectivity</a:t>
            </a:r>
          </a:p>
        </p:txBody>
      </p:sp>
      <p:sp>
        <p:nvSpPr>
          <p:cNvPr id="4" name="Content Placeholder 3">
            <a:extLst>
              <a:ext uri="{FF2B5EF4-FFF2-40B4-BE49-F238E27FC236}">
                <a16:creationId xmlns:a16="http://schemas.microsoft.com/office/drawing/2014/main" id="{CBC4B0E3-7878-42C4-B8CF-75F31696F962}"/>
              </a:ext>
            </a:extLst>
          </p:cNvPr>
          <p:cNvSpPr>
            <a:spLocks noGrp="1"/>
          </p:cNvSpPr>
          <p:nvPr>
            <p:ph idx="1"/>
          </p:nvPr>
        </p:nvSpPr>
        <p:spPr/>
        <p:txBody>
          <a:bodyPr>
            <a:normAutofit lnSpcReduction="10000"/>
          </a:bodyPr>
          <a:lstStyle/>
          <a:p>
            <a:endParaRPr lang="en-US" dirty="0"/>
          </a:p>
          <a:p>
            <a:pPr marL="0" indent="0">
              <a:buNone/>
            </a:pPr>
            <a:r>
              <a:rPr lang="en-US" dirty="0"/>
              <a:t>“Major events have a powerful, indefinable quality to capture the essence of individual and collective </a:t>
            </a:r>
            <a:r>
              <a:rPr lang="en-US" b="1" dirty="0"/>
              <a:t>expression</a:t>
            </a:r>
            <a:r>
              <a:rPr lang="en-US" dirty="0"/>
              <a:t>. They </a:t>
            </a:r>
            <a:r>
              <a:rPr lang="en-US" b="1" dirty="0"/>
              <a:t>connect</a:t>
            </a:r>
            <a:r>
              <a:rPr lang="en-US" dirty="0"/>
              <a:t> us to our past and point us to our future. They are a mirror in which we can </a:t>
            </a:r>
            <a:r>
              <a:rPr lang="en-US" b="1" dirty="0"/>
              <a:t>learn</a:t>
            </a:r>
            <a:r>
              <a:rPr lang="en-US" dirty="0"/>
              <a:t> something about ourselves”</a:t>
            </a:r>
          </a:p>
          <a:p>
            <a:pPr marL="0" indent="0">
              <a:buNone/>
            </a:pPr>
            <a:r>
              <a:rPr lang="en-US" b="1" dirty="0"/>
              <a:t>Learning </a:t>
            </a:r>
            <a:r>
              <a:rPr lang="en-US" dirty="0"/>
              <a:t>for Life – major events is a dynamic, knowledge-based </a:t>
            </a:r>
            <a:r>
              <a:rPr lang="en-US" b="1" dirty="0"/>
              <a:t>creative industry</a:t>
            </a:r>
            <a:r>
              <a:rPr lang="en-US" dirty="0"/>
              <a:t>, which requires a range of high quality </a:t>
            </a:r>
            <a:r>
              <a:rPr lang="en-US" b="1" dirty="0"/>
              <a:t>skills</a:t>
            </a:r>
            <a:r>
              <a:rPr lang="en-US" dirty="0"/>
              <a:t>, from project management and finance to marketing, media and communications…</a:t>
            </a:r>
            <a:r>
              <a:rPr lang="en-US" b="1" dirty="0"/>
              <a:t>developing the skills </a:t>
            </a:r>
            <a:r>
              <a:rPr lang="en-US" dirty="0"/>
              <a:t>to support a modern, creative economy. </a:t>
            </a:r>
          </a:p>
          <a:p>
            <a:pPr marL="0" indent="0">
              <a:buNone/>
            </a:pPr>
            <a:endParaRPr lang="en-US" dirty="0"/>
          </a:p>
          <a:p>
            <a:pPr marL="0" indent="0">
              <a:buNone/>
            </a:pPr>
            <a:r>
              <a:rPr lang="en-US" sz="1600" dirty="0"/>
              <a:t>(</a:t>
            </a:r>
            <a:r>
              <a:rPr lang="en-US" sz="1600" dirty="0" err="1"/>
              <a:t>gov.wales</a:t>
            </a:r>
            <a:r>
              <a:rPr lang="en-US" sz="1600" dirty="0"/>
              <a:t>/event-wales-major-events-strategy-2010-2020)</a:t>
            </a:r>
          </a:p>
        </p:txBody>
      </p:sp>
      <p:pic>
        <p:nvPicPr>
          <p:cNvPr id="5" name="Picture 2" descr="Image result for welsh assembly logo">
            <a:extLst>
              <a:ext uri="{FF2B5EF4-FFF2-40B4-BE49-F238E27FC236}">
                <a16:creationId xmlns:a16="http://schemas.microsoft.com/office/drawing/2014/main" id="{62A5FF84-89E9-4798-BD6C-6AE2C12239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4132" y="627214"/>
            <a:ext cx="2105427" cy="1407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5751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259C328-7700-4B45-8302-7C67AD7A1DFC}"/>
              </a:ext>
            </a:extLst>
          </p:cNvPr>
          <p:cNvPicPr>
            <a:picLocks noChangeAspect="1"/>
          </p:cNvPicPr>
          <p:nvPr/>
        </p:nvPicPr>
        <p:blipFill>
          <a:blip r:embed="rId2"/>
          <a:stretch>
            <a:fillRect/>
          </a:stretch>
        </p:blipFill>
        <p:spPr>
          <a:xfrm>
            <a:off x="2274370" y="1368541"/>
            <a:ext cx="7239000" cy="790575"/>
          </a:xfrm>
          <a:prstGeom prst="rect">
            <a:avLst/>
          </a:prstGeom>
        </p:spPr>
      </p:pic>
      <p:sp>
        <p:nvSpPr>
          <p:cNvPr id="5" name="TextBox 4">
            <a:extLst>
              <a:ext uri="{FF2B5EF4-FFF2-40B4-BE49-F238E27FC236}">
                <a16:creationId xmlns:a16="http://schemas.microsoft.com/office/drawing/2014/main" id="{631BBA28-0AD2-453F-88C0-5743A9B99EE0}"/>
              </a:ext>
            </a:extLst>
          </p:cNvPr>
          <p:cNvSpPr txBox="1"/>
          <p:nvPr/>
        </p:nvSpPr>
        <p:spPr>
          <a:xfrm>
            <a:off x="1511167" y="2904136"/>
            <a:ext cx="9384632" cy="2585323"/>
          </a:xfrm>
          <a:prstGeom prst="rect">
            <a:avLst/>
          </a:prstGeom>
          <a:noFill/>
        </p:spPr>
        <p:txBody>
          <a:bodyPr wrap="square" rtlCol="0">
            <a:spAutoFit/>
          </a:bodyPr>
          <a:lstStyle/>
          <a:p>
            <a:r>
              <a:rPr lang="en-US" dirty="0"/>
              <a:t>Event Wales </a:t>
            </a:r>
          </a:p>
          <a:p>
            <a:endParaRPr lang="en-US" dirty="0"/>
          </a:p>
          <a:p>
            <a:r>
              <a:rPr lang="en-US" dirty="0"/>
              <a:t>· Vision:  Wales to be recognized as a consistently outstanding destination for major events” </a:t>
            </a:r>
          </a:p>
          <a:p>
            <a:r>
              <a:rPr lang="en-US" dirty="0"/>
              <a:t>· Mission: </a:t>
            </a:r>
          </a:p>
          <a:p>
            <a:endParaRPr lang="en-US" dirty="0"/>
          </a:p>
          <a:p>
            <a:r>
              <a:rPr lang="en-US" dirty="0"/>
              <a:t>Develop a balanced and sustainable portfolio of major events which enhances Wales international reputation and the well being of its people and communities in mind. (Welsh Government, 2018). </a:t>
            </a:r>
          </a:p>
        </p:txBody>
      </p:sp>
    </p:spTree>
    <p:extLst>
      <p:ext uri="{BB962C8B-B14F-4D97-AF65-F5344CB8AC3E}">
        <p14:creationId xmlns:p14="http://schemas.microsoft.com/office/powerpoint/2010/main" val="27450702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9A918DD-C7D1-4F3A-B995-34939BD510D1}"/>
              </a:ext>
            </a:extLst>
          </p:cNvPr>
          <p:cNvSpPr/>
          <p:nvPr/>
        </p:nvSpPr>
        <p:spPr>
          <a:xfrm>
            <a:off x="340099" y="1997839"/>
            <a:ext cx="5329181" cy="3139321"/>
          </a:xfrm>
          <a:prstGeom prst="rect">
            <a:avLst/>
          </a:prstGeom>
        </p:spPr>
        <p:txBody>
          <a:bodyPr wrap="square">
            <a:spAutoFit/>
          </a:bodyPr>
          <a:lstStyle/>
          <a:p>
            <a:r>
              <a:rPr lang="en-US" b="1" dirty="0"/>
              <a:t>A journey to</a:t>
            </a:r>
          </a:p>
          <a:p>
            <a:r>
              <a:rPr lang="en-US" b="1" dirty="0"/>
              <a:t>A Prosperous Wales</a:t>
            </a:r>
          </a:p>
          <a:p>
            <a:endParaRPr lang="en-US" dirty="0"/>
          </a:p>
          <a:p>
            <a:endParaRPr lang="en-US" dirty="0"/>
          </a:p>
          <a:p>
            <a:r>
              <a:rPr lang="en-US" dirty="0"/>
              <a:t>National </a:t>
            </a:r>
            <a:r>
              <a:rPr lang="en-US" b="1" dirty="0"/>
              <a:t>collaborative</a:t>
            </a:r>
            <a:r>
              <a:rPr lang="en-US" dirty="0"/>
              <a:t> </a:t>
            </a:r>
            <a:r>
              <a:rPr lang="en-US" b="1" dirty="0"/>
              <a:t>actions…</a:t>
            </a:r>
          </a:p>
          <a:p>
            <a:r>
              <a:rPr lang="en-US" dirty="0"/>
              <a:t>This should include considering how gaining skills (rather than just qualifications) is rewarded within </a:t>
            </a:r>
            <a:r>
              <a:rPr lang="en-US" b="1" dirty="0"/>
              <a:t>education</a:t>
            </a:r>
            <a:r>
              <a:rPr lang="en-US" dirty="0"/>
              <a:t>, </a:t>
            </a:r>
            <a:r>
              <a:rPr lang="en-US" b="1" dirty="0"/>
              <a:t>training in</a:t>
            </a:r>
            <a:r>
              <a:rPr lang="en-US" dirty="0"/>
              <a:t> the workplace.</a:t>
            </a:r>
          </a:p>
          <a:p>
            <a:endParaRPr lang="en-US" dirty="0"/>
          </a:p>
          <a:p>
            <a:r>
              <a:rPr lang="en-US" dirty="0"/>
              <a:t>Future Generations Act</a:t>
            </a:r>
          </a:p>
        </p:txBody>
      </p:sp>
      <p:pic>
        <p:nvPicPr>
          <p:cNvPr id="3" name="Picture 2">
            <a:extLst>
              <a:ext uri="{FF2B5EF4-FFF2-40B4-BE49-F238E27FC236}">
                <a16:creationId xmlns:a16="http://schemas.microsoft.com/office/drawing/2014/main" id="{C86B118F-43F1-40C3-B870-3AE4333CC461}"/>
              </a:ext>
            </a:extLst>
          </p:cNvPr>
          <p:cNvPicPr>
            <a:picLocks noChangeAspect="1"/>
          </p:cNvPicPr>
          <p:nvPr/>
        </p:nvPicPr>
        <p:blipFill>
          <a:blip r:embed="rId2"/>
          <a:stretch>
            <a:fillRect/>
          </a:stretch>
        </p:blipFill>
        <p:spPr>
          <a:xfrm>
            <a:off x="6227194" y="1102543"/>
            <a:ext cx="5624707" cy="4393482"/>
          </a:xfrm>
          <a:prstGeom prst="rect">
            <a:avLst/>
          </a:prstGeom>
        </p:spPr>
      </p:pic>
    </p:spTree>
    <p:extLst>
      <p:ext uri="{BB962C8B-B14F-4D97-AF65-F5344CB8AC3E}">
        <p14:creationId xmlns:p14="http://schemas.microsoft.com/office/powerpoint/2010/main" val="42038689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C2703AD-61DB-4AAA-829D-354838E36E45}"/>
              </a:ext>
            </a:extLst>
          </p:cNvPr>
          <p:cNvSpPr>
            <a:spLocks noGrp="1"/>
          </p:cNvSpPr>
          <p:nvPr>
            <p:ph type="title"/>
          </p:nvPr>
        </p:nvSpPr>
        <p:spPr>
          <a:xfrm>
            <a:off x="2895600" y="764372"/>
            <a:ext cx="8610600" cy="5013857"/>
          </a:xfrm>
        </p:spPr>
        <p:txBody>
          <a:bodyPr/>
          <a:lstStyle/>
          <a:p>
            <a:pPr algn="l"/>
            <a:r>
              <a:rPr lang="en-US" sz="2000" i="1" dirty="0"/>
              <a:t>Partnership – </a:t>
            </a:r>
            <a:br>
              <a:rPr lang="en-US" sz="2000" i="1" dirty="0"/>
            </a:br>
            <a:br>
              <a:rPr lang="en-US" sz="2000" i="1" dirty="0"/>
            </a:br>
            <a:r>
              <a:rPr lang="en-US" sz="2000" dirty="0"/>
              <a:t>Public bodies and </a:t>
            </a:r>
            <a:r>
              <a:rPr lang="en-US" sz="2000" dirty="0" err="1"/>
              <a:t>organisations</a:t>
            </a:r>
            <a:r>
              <a:rPr lang="en-US" sz="2000" dirty="0"/>
              <a:t> willing and able to work as partner with local people</a:t>
            </a:r>
            <a:r>
              <a:rPr lang="en-US" dirty="0"/>
              <a:t>.</a:t>
            </a:r>
            <a:br>
              <a:rPr lang="en-US" dirty="0"/>
            </a:br>
            <a:r>
              <a:rPr lang="en-US" sz="2000" dirty="0"/>
              <a:t>Blunkett has advocated the promotion of voluntary work, community engagement and collective civic action</a:t>
            </a:r>
            <a:br>
              <a:rPr lang="en-US" sz="2000" dirty="0"/>
            </a:br>
            <a:br>
              <a:rPr lang="en-US" dirty="0"/>
            </a:br>
            <a:r>
              <a:rPr lang="en-US" sz="1200" dirty="0"/>
              <a:t>Blunkett, D. (2008). </a:t>
            </a:r>
            <a:r>
              <a:rPr lang="en-US" sz="1200" i="1" dirty="0"/>
              <a:t>Mutual action, common purpose: Empowering the Third Sector</a:t>
            </a:r>
            <a:r>
              <a:rPr lang="en-US" sz="1200" dirty="0"/>
              <a:t>. London: Fabian Society.</a:t>
            </a:r>
            <a:br>
              <a:rPr lang="en-US" dirty="0"/>
            </a:br>
            <a:endParaRPr lang="en-US" dirty="0"/>
          </a:p>
        </p:txBody>
      </p:sp>
    </p:spTree>
    <p:extLst>
      <p:ext uri="{BB962C8B-B14F-4D97-AF65-F5344CB8AC3E}">
        <p14:creationId xmlns:p14="http://schemas.microsoft.com/office/powerpoint/2010/main" val="9503009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E74D5-0DFB-4C54-B9C5-B7365C35CCBA}"/>
              </a:ext>
            </a:extLst>
          </p:cNvPr>
          <p:cNvSpPr>
            <a:spLocks noGrp="1"/>
          </p:cNvSpPr>
          <p:nvPr>
            <p:ph type="title"/>
          </p:nvPr>
        </p:nvSpPr>
        <p:spPr>
          <a:xfrm>
            <a:off x="2282757" y="2865548"/>
            <a:ext cx="8610600" cy="1293028"/>
          </a:xfrm>
        </p:spPr>
        <p:txBody>
          <a:bodyPr>
            <a:normAutofit fontScale="90000"/>
          </a:bodyPr>
          <a:lstStyle/>
          <a:p>
            <a:pPr algn="l"/>
            <a:r>
              <a:rPr lang="en-US" dirty="0"/>
              <a:t>education can promote, support and encourage these journeys of inspiration, volunteering, personal development and citizenship.</a:t>
            </a:r>
            <a:br>
              <a:rPr lang="en-US" dirty="0"/>
            </a:br>
            <a:r>
              <a:rPr lang="en-US" sz="1300" dirty="0"/>
              <a:t>(Commission for the Future of Volunteering (2008). </a:t>
            </a:r>
            <a:r>
              <a:rPr lang="en-US" sz="1300" i="1" dirty="0"/>
              <a:t>Report: Manifesto for Change)</a:t>
            </a:r>
            <a:br>
              <a:rPr lang="en-US" sz="1300" dirty="0"/>
            </a:br>
            <a:endParaRPr lang="en-US" sz="1300" dirty="0"/>
          </a:p>
        </p:txBody>
      </p:sp>
    </p:spTree>
    <p:extLst>
      <p:ext uri="{BB962C8B-B14F-4D97-AF65-F5344CB8AC3E}">
        <p14:creationId xmlns:p14="http://schemas.microsoft.com/office/powerpoint/2010/main" val="30201868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58945-3B66-4B5C-9CE4-5659297B39A2}"/>
              </a:ext>
            </a:extLst>
          </p:cNvPr>
          <p:cNvSpPr>
            <a:spLocks noGrp="1"/>
          </p:cNvSpPr>
          <p:nvPr>
            <p:ph type="title"/>
          </p:nvPr>
        </p:nvSpPr>
        <p:spPr>
          <a:xfrm>
            <a:off x="1504545" y="2593173"/>
            <a:ext cx="8610600" cy="1293028"/>
          </a:xfrm>
        </p:spPr>
        <p:txBody>
          <a:bodyPr>
            <a:normAutofit fontScale="90000"/>
          </a:bodyPr>
          <a:lstStyle/>
          <a:p>
            <a:r>
              <a:rPr lang="en-US" sz="3100" dirty="0"/>
              <a:t>Sustainable economic growth will require societies to create the conditions that allow people to have quality jobs that stimulate the economy while not harming the environment</a:t>
            </a:r>
            <a:r>
              <a:rPr lang="en-US" dirty="0"/>
              <a:t>.</a:t>
            </a:r>
            <a:br>
              <a:rPr lang="en-US" dirty="0"/>
            </a:br>
            <a:r>
              <a:rPr lang="en-US" sz="1800" dirty="0"/>
              <a:t>(un.org/</a:t>
            </a:r>
            <a:r>
              <a:rPr lang="en-US" sz="1800" dirty="0" err="1"/>
              <a:t>sustainabledevelopment</a:t>
            </a:r>
            <a:r>
              <a:rPr lang="en-US" sz="1800" dirty="0"/>
              <a:t>/economic-growth</a:t>
            </a:r>
            <a:br>
              <a:rPr lang="en-US" dirty="0"/>
            </a:br>
            <a:endParaRPr lang="en-US" dirty="0"/>
          </a:p>
        </p:txBody>
      </p:sp>
      <p:pic>
        <p:nvPicPr>
          <p:cNvPr id="4" name="Picture 3">
            <a:extLst>
              <a:ext uri="{FF2B5EF4-FFF2-40B4-BE49-F238E27FC236}">
                <a16:creationId xmlns:a16="http://schemas.microsoft.com/office/drawing/2014/main" id="{BB3BEDA2-EE67-4526-88D9-DFCD3E0142DC}"/>
              </a:ext>
            </a:extLst>
          </p:cNvPr>
          <p:cNvPicPr>
            <a:picLocks noChangeAspect="1"/>
          </p:cNvPicPr>
          <p:nvPr/>
        </p:nvPicPr>
        <p:blipFill>
          <a:blip r:embed="rId2"/>
          <a:stretch>
            <a:fillRect/>
          </a:stretch>
        </p:blipFill>
        <p:spPr>
          <a:xfrm>
            <a:off x="876550" y="3886201"/>
            <a:ext cx="2684797" cy="27074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329233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E3D3DA6-BA91-4AF1-B2BE-A52FD3140C2C}"/>
              </a:ext>
            </a:extLst>
          </p:cNvPr>
          <p:cNvSpPr/>
          <p:nvPr/>
        </p:nvSpPr>
        <p:spPr>
          <a:xfrm>
            <a:off x="337598" y="424780"/>
            <a:ext cx="1522567" cy="1407561"/>
          </a:xfrm>
          <a:prstGeom prst="rect">
            <a:avLst/>
          </a:prstGeom>
          <a:blipFill>
            <a:blip r:embed="rId2">
              <a:extLst>
                <a:ext uri="{28A0092B-C50C-407E-A947-70E740481C1C}">
                  <a14:useLocalDpi xmlns:a14="http://schemas.microsoft.com/office/drawing/2010/main" val="0"/>
                </a:ext>
              </a:extLst>
            </a:blip>
            <a:srcRect/>
            <a:stretch>
              <a:fillRect t="-16000" b="-16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5" name="TextBox 4">
            <a:extLst>
              <a:ext uri="{FF2B5EF4-FFF2-40B4-BE49-F238E27FC236}">
                <a16:creationId xmlns:a16="http://schemas.microsoft.com/office/drawing/2014/main" id="{35B94484-86A2-4337-8826-CF4CA2371625}"/>
              </a:ext>
            </a:extLst>
          </p:cNvPr>
          <p:cNvSpPr txBox="1"/>
          <p:nvPr/>
        </p:nvSpPr>
        <p:spPr>
          <a:xfrm>
            <a:off x="336886" y="5555747"/>
            <a:ext cx="6420051" cy="646331"/>
          </a:xfrm>
          <a:prstGeom prst="rect">
            <a:avLst/>
          </a:prstGeom>
          <a:noFill/>
        </p:spPr>
        <p:txBody>
          <a:bodyPr wrap="square" rtlCol="0">
            <a:spAutoFit/>
          </a:bodyPr>
          <a:lstStyle/>
          <a:p>
            <a:r>
              <a:rPr lang="en-US" dirty="0"/>
              <a:t>“Sharing of competences and resources” </a:t>
            </a:r>
          </a:p>
          <a:p>
            <a:r>
              <a:rPr lang="en-US" dirty="0"/>
              <a:t>(</a:t>
            </a:r>
            <a:r>
              <a:rPr lang="en-US" dirty="0" err="1"/>
              <a:t>Sonnenwald</a:t>
            </a:r>
            <a:r>
              <a:rPr lang="en-US" dirty="0"/>
              <a:t> (2007)</a:t>
            </a:r>
          </a:p>
        </p:txBody>
      </p:sp>
      <p:sp>
        <p:nvSpPr>
          <p:cNvPr id="8" name="TextBox 7">
            <a:extLst>
              <a:ext uri="{FF2B5EF4-FFF2-40B4-BE49-F238E27FC236}">
                <a16:creationId xmlns:a16="http://schemas.microsoft.com/office/drawing/2014/main" id="{72FFF89F-0F3C-4D36-BD86-8A7C75A8A032}"/>
              </a:ext>
            </a:extLst>
          </p:cNvPr>
          <p:cNvSpPr txBox="1"/>
          <p:nvPr/>
        </p:nvSpPr>
        <p:spPr>
          <a:xfrm>
            <a:off x="285551" y="3546629"/>
            <a:ext cx="6227544" cy="1477328"/>
          </a:xfrm>
          <a:prstGeom prst="rect">
            <a:avLst/>
          </a:prstGeom>
          <a:noFill/>
        </p:spPr>
        <p:txBody>
          <a:bodyPr wrap="square" rtlCol="0">
            <a:spAutoFit/>
          </a:bodyPr>
          <a:lstStyle/>
          <a:p>
            <a:r>
              <a:rPr lang="en-US" dirty="0"/>
              <a:t>“The need for tertiary institution's to adopt engagement as a core value to support academics for developing and maintaining community partnerships”</a:t>
            </a:r>
          </a:p>
          <a:p>
            <a:r>
              <a:rPr lang="en-US" dirty="0"/>
              <a:t>(Buys, N. &amp; </a:t>
            </a:r>
            <a:r>
              <a:rPr lang="en-US" dirty="0" err="1"/>
              <a:t>Bursnall</a:t>
            </a:r>
            <a:r>
              <a:rPr lang="en-US" dirty="0"/>
              <a:t>, S. 2007)</a:t>
            </a:r>
          </a:p>
        </p:txBody>
      </p:sp>
      <p:sp>
        <p:nvSpPr>
          <p:cNvPr id="9" name="TextBox 8">
            <a:extLst>
              <a:ext uri="{FF2B5EF4-FFF2-40B4-BE49-F238E27FC236}">
                <a16:creationId xmlns:a16="http://schemas.microsoft.com/office/drawing/2014/main" id="{B3323DCA-8B65-4F3C-9097-A76C70C3480D}"/>
              </a:ext>
            </a:extLst>
          </p:cNvPr>
          <p:cNvSpPr txBox="1"/>
          <p:nvPr/>
        </p:nvSpPr>
        <p:spPr>
          <a:xfrm>
            <a:off x="285551" y="2179465"/>
            <a:ext cx="5120640" cy="923330"/>
          </a:xfrm>
          <a:prstGeom prst="rect">
            <a:avLst/>
          </a:prstGeom>
          <a:noFill/>
        </p:spPr>
        <p:txBody>
          <a:bodyPr wrap="square" rtlCol="0">
            <a:spAutoFit/>
          </a:bodyPr>
          <a:lstStyle/>
          <a:p>
            <a:r>
              <a:rPr lang="en-US" dirty="0"/>
              <a:t>Quality education leads to a generation of true citizens,</a:t>
            </a:r>
          </a:p>
          <a:p>
            <a:r>
              <a:rPr lang="en-US" dirty="0"/>
              <a:t>(Case, K. 2002)</a:t>
            </a:r>
          </a:p>
        </p:txBody>
      </p:sp>
      <p:pic>
        <p:nvPicPr>
          <p:cNvPr id="2" name="Picture 1">
            <a:extLst>
              <a:ext uri="{FF2B5EF4-FFF2-40B4-BE49-F238E27FC236}">
                <a16:creationId xmlns:a16="http://schemas.microsoft.com/office/drawing/2014/main" id="{6E7FC526-8389-45BC-A87C-5801C312184C}"/>
              </a:ext>
            </a:extLst>
          </p:cNvPr>
          <p:cNvPicPr>
            <a:picLocks noChangeAspect="1"/>
          </p:cNvPicPr>
          <p:nvPr/>
        </p:nvPicPr>
        <p:blipFill>
          <a:blip r:embed="rId3"/>
          <a:stretch>
            <a:fillRect/>
          </a:stretch>
        </p:blipFill>
        <p:spPr>
          <a:xfrm>
            <a:off x="6634061" y="1342925"/>
            <a:ext cx="4827736" cy="4859153"/>
          </a:xfrm>
          <a:prstGeom prst="rect">
            <a:avLst/>
          </a:prstGeom>
        </p:spPr>
      </p:pic>
    </p:spTree>
    <p:extLst>
      <p:ext uri="{BB962C8B-B14F-4D97-AF65-F5344CB8AC3E}">
        <p14:creationId xmlns:p14="http://schemas.microsoft.com/office/powerpoint/2010/main" val="2259227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3F250-1DF6-4100-8E8B-5B044B4806ED}"/>
              </a:ext>
            </a:extLst>
          </p:cNvPr>
          <p:cNvSpPr>
            <a:spLocks noGrp="1"/>
          </p:cNvSpPr>
          <p:nvPr>
            <p:ph type="title"/>
          </p:nvPr>
        </p:nvSpPr>
        <p:spPr>
          <a:xfrm>
            <a:off x="1790700" y="3195586"/>
            <a:ext cx="8610600" cy="1162251"/>
          </a:xfrm>
        </p:spPr>
        <p:txBody>
          <a:bodyPr>
            <a:normAutofit fontScale="90000"/>
          </a:bodyPr>
          <a:lstStyle/>
          <a:p>
            <a:r>
              <a:rPr lang="en-US" dirty="0"/>
              <a:t>Education is not simply about the acquisition of academic and social skills—It is ultimately about the kind of person a student becomes and wants to become.</a:t>
            </a:r>
            <a:br>
              <a:rPr lang="en-US" dirty="0"/>
            </a:br>
            <a:r>
              <a:rPr lang="en-US" sz="1800" dirty="0"/>
              <a:t>(Holdsworth and Quinn </a:t>
            </a:r>
            <a:r>
              <a:rPr lang="en-US" sz="1800" u="sng" dirty="0">
                <a:hlinkClick r:id="rId2" tooltip="View reference">
                  <a:extLst>
                    <a:ext uri="{A12FA001-AC4F-418D-AE19-62706E023703}">
                      <ahyp:hlinkClr xmlns:ahyp="http://schemas.microsoft.com/office/drawing/2018/hyperlinkcolor" val="tx"/>
                    </a:ext>
                  </a:extLst>
                </a:hlinkClick>
              </a:rPr>
              <a:t>2009</a:t>
            </a:r>
            <a:r>
              <a:rPr lang="en-US" sz="1800" dirty="0"/>
              <a:t>).  </a:t>
            </a:r>
          </a:p>
        </p:txBody>
      </p:sp>
    </p:spTree>
    <p:extLst>
      <p:ext uri="{BB962C8B-B14F-4D97-AF65-F5344CB8AC3E}">
        <p14:creationId xmlns:p14="http://schemas.microsoft.com/office/powerpoint/2010/main" val="1670812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6A1FE-D5E6-4C6B-B8E2-4583B6FE0A00}"/>
              </a:ext>
            </a:extLst>
          </p:cNvPr>
          <p:cNvSpPr>
            <a:spLocks noGrp="1"/>
          </p:cNvSpPr>
          <p:nvPr>
            <p:ph type="title"/>
          </p:nvPr>
        </p:nvSpPr>
        <p:spPr>
          <a:xfrm>
            <a:off x="1451810" y="2135972"/>
            <a:ext cx="8610600" cy="1293028"/>
          </a:xfrm>
        </p:spPr>
        <p:txBody>
          <a:bodyPr>
            <a:normAutofit/>
          </a:bodyPr>
          <a:lstStyle/>
          <a:p>
            <a:r>
              <a:rPr lang="en-US" sz="1800" dirty="0"/>
              <a:t>employers place an increasing importance on the voluntary work of potential employees, perhaps seeing volunteerism as an example of a growth in character.</a:t>
            </a:r>
          </a:p>
        </p:txBody>
      </p:sp>
      <p:sp>
        <p:nvSpPr>
          <p:cNvPr id="3" name="Rectangle 2">
            <a:extLst>
              <a:ext uri="{FF2B5EF4-FFF2-40B4-BE49-F238E27FC236}">
                <a16:creationId xmlns:a16="http://schemas.microsoft.com/office/drawing/2014/main" id="{22E2CCAC-9C28-444B-8306-5541A9160BE5}"/>
              </a:ext>
            </a:extLst>
          </p:cNvPr>
          <p:cNvSpPr/>
          <p:nvPr/>
        </p:nvSpPr>
        <p:spPr>
          <a:xfrm>
            <a:off x="2768867" y="3939294"/>
            <a:ext cx="7385786" cy="2031325"/>
          </a:xfrm>
          <a:prstGeom prst="rect">
            <a:avLst/>
          </a:prstGeom>
        </p:spPr>
        <p:txBody>
          <a:bodyPr wrap="square">
            <a:spAutoFit/>
          </a:bodyPr>
          <a:lstStyle/>
          <a:p>
            <a:r>
              <a:rPr lang="en-US" dirty="0">
                <a:latin typeface="Georgia" panose="02040502050405020303" pitchFamily="18" charset="0"/>
                <a:ea typeface="Times New Roman" panose="02020603050405020304" pitchFamily="18" charset="0"/>
                <a:cs typeface="Times New Roman" panose="02020603050405020304" pitchFamily="18" charset="0"/>
              </a:rPr>
              <a:t>Voluntary work is a ‘</a:t>
            </a:r>
            <a:r>
              <a:rPr lang="en-US" i="1" dirty="0">
                <a:latin typeface="Georgia" panose="02040502050405020303" pitchFamily="18" charset="0"/>
                <a:ea typeface="Times New Roman" panose="02020603050405020304" pitchFamily="18" charset="0"/>
                <a:cs typeface="Times New Roman" panose="02020603050405020304" pitchFamily="18" charset="0"/>
              </a:rPr>
              <a:t>secret ingredient</a:t>
            </a:r>
            <a:r>
              <a:rPr lang="en-US" dirty="0">
                <a:latin typeface="Georgia" panose="02040502050405020303" pitchFamily="18" charset="0"/>
                <a:ea typeface="Times New Roman" panose="02020603050405020304" pitchFamily="18" charset="0"/>
                <a:cs typeface="Times New Roman" panose="02020603050405020304" pitchFamily="18" charset="0"/>
              </a:rPr>
              <a:t>’ in personal and character development. It develops the skills, maturity, personalities, values and experience of students as well as showing a willingness to contribute and make a difference to society and the wider community in which both universities and employment </a:t>
            </a:r>
            <a:r>
              <a:rPr lang="en-US" dirty="0" err="1">
                <a:latin typeface="Georgia" panose="02040502050405020303" pitchFamily="18" charset="0"/>
                <a:ea typeface="Times New Roman" panose="02020603050405020304" pitchFamily="18" charset="0"/>
                <a:cs typeface="Times New Roman" panose="02020603050405020304" pitchFamily="18" charset="0"/>
              </a:rPr>
              <a:t>organisations</a:t>
            </a:r>
            <a:r>
              <a:rPr lang="en-US" dirty="0">
                <a:latin typeface="Georgia" panose="02040502050405020303" pitchFamily="18" charset="0"/>
                <a:ea typeface="Times New Roman" panose="02020603050405020304" pitchFamily="18" charset="0"/>
                <a:cs typeface="Times New Roman" panose="02020603050405020304" pitchFamily="18" charset="0"/>
              </a:rPr>
              <a:t> are based.</a:t>
            </a:r>
          </a:p>
          <a:p>
            <a:endParaRPr lang="en-US" dirty="0">
              <a:latin typeface="Georgia" panose="02040502050405020303" pitchFamily="18" charset="0"/>
              <a:cs typeface="Times New Roman" panose="02020603050405020304" pitchFamily="18" charset="0"/>
            </a:endParaRPr>
          </a:p>
          <a:p>
            <a:r>
              <a:rPr lang="en-US" dirty="0">
                <a:latin typeface="Georgia" panose="02040502050405020303" pitchFamily="18" charset="0"/>
                <a:cs typeface="Times New Roman" panose="02020603050405020304" pitchFamily="18" charset="0"/>
              </a:rPr>
              <a:t>(Hill &amp; Knowlton, 2002)</a:t>
            </a:r>
            <a:endParaRPr lang="en-US" dirty="0"/>
          </a:p>
        </p:txBody>
      </p:sp>
    </p:spTree>
    <p:extLst>
      <p:ext uri="{BB962C8B-B14F-4D97-AF65-F5344CB8AC3E}">
        <p14:creationId xmlns:p14="http://schemas.microsoft.com/office/powerpoint/2010/main" val="35617034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38EBC-BEAC-409B-9ECB-587A0A1D3C02}"/>
              </a:ext>
            </a:extLst>
          </p:cNvPr>
          <p:cNvSpPr>
            <a:spLocks noGrp="1"/>
          </p:cNvSpPr>
          <p:nvPr>
            <p:ph type="title"/>
          </p:nvPr>
        </p:nvSpPr>
        <p:spPr>
          <a:xfrm>
            <a:off x="972151" y="1395663"/>
            <a:ext cx="9205762" cy="1911450"/>
          </a:xfrm>
        </p:spPr>
        <p:txBody>
          <a:bodyPr/>
          <a:lstStyle/>
          <a:p>
            <a:r>
              <a:rPr lang="en-US" dirty="0"/>
              <a:t>student satisfaction and graduate employment…</a:t>
            </a:r>
            <a:br>
              <a:rPr lang="en-US" dirty="0"/>
            </a:br>
            <a:r>
              <a:rPr lang="en-US" dirty="0"/>
              <a:t>How courses are designed…</a:t>
            </a:r>
          </a:p>
        </p:txBody>
      </p:sp>
      <p:pic>
        <p:nvPicPr>
          <p:cNvPr id="3" name="Picture 2">
            <a:extLst>
              <a:ext uri="{FF2B5EF4-FFF2-40B4-BE49-F238E27FC236}">
                <a16:creationId xmlns:a16="http://schemas.microsoft.com/office/drawing/2014/main" id="{18B25F3D-1F64-464E-9B32-B9ED4F18A469}"/>
              </a:ext>
            </a:extLst>
          </p:cNvPr>
          <p:cNvPicPr>
            <a:picLocks noChangeAspect="1"/>
          </p:cNvPicPr>
          <p:nvPr/>
        </p:nvPicPr>
        <p:blipFill>
          <a:blip r:embed="rId2"/>
          <a:stretch>
            <a:fillRect/>
          </a:stretch>
        </p:blipFill>
        <p:spPr>
          <a:xfrm>
            <a:off x="2758639" y="5462337"/>
            <a:ext cx="6096000" cy="457200"/>
          </a:xfrm>
          <a:prstGeom prst="rect">
            <a:avLst/>
          </a:prstGeom>
        </p:spPr>
      </p:pic>
      <p:pic>
        <p:nvPicPr>
          <p:cNvPr id="4" name="Picture 3">
            <a:extLst>
              <a:ext uri="{FF2B5EF4-FFF2-40B4-BE49-F238E27FC236}">
                <a16:creationId xmlns:a16="http://schemas.microsoft.com/office/drawing/2014/main" id="{7122C72D-839F-4703-8B6E-92930B3DD07E}"/>
              </a:ext>
            </a:extLst>
          </p:cNvPr>
          <p:cNvPicPr>
            <a:picLocks noChangeAspect="1"/>
          </p:cNvPicPr>
          <p:nvPr/>
        </p:nvPicPr>
        <p:blipFill>
          <a:blip r:embed="rId3"/>
          <a:stretch>
            <a:fillRect/>
          </a:stretch>
        </p:blipFill>
        <p:spPr>
          <a:xfrm>
            <a:off x="2758639" y="3871061"/>
            <a:ext cx="5981700" cy="1076325"/>
          </a:xfrm>
          <a:prstGeom prst="rect">
            <a:avLst/>
          </a:prstGeom>
        </p:spPr>
      </p:pic>
      <p:pic>
        <p:nvPicPr>
          <p:cNvPr id="5" name="Picture 4">
            <a:extLst>
              <a:ext uri="{FF2B5EF4-FFF2-40B4-BE49-F238E27FC236}">
                <a16:creationId xmlns:a16="http://schemas.microsoft.com/office/drawing/2014/main" id="{C99D10E4-C910-4FB6-A843-47EF44DBC248}"/>
              </a:ext>
            </a:extLst>
          </p:cNvPr>
          <p:cNvPicPr>
            <a:picLocks noChangeAspect="1"/>
          </p:cNvPicPr>
          <p:nvPr/>
        </p:nvPicPr>
        <p:blipFill>
          <a:blip r:embed="rId4"/>
          <a:stretch>
            <a:fillRect/>
          </a:stretch>
        </p:blipFill>
        <p:spPr>
          <a:xfrm>
            <a:off x="8964930" y="4690812"/>
            <a:ext cx="1943100" cy="771525"/>
          </a:xfrm>
          <a:prstGeom prst="rect">
            <a:avLst/>
          </a:prstGeom>
        </p:spPr>
      </p:pic>
      <p:sp>
        <p:nvSpPr>
          <p:cNvPr id="7" name="TextBox 6">
            <a:extLst>
              <a:ext uri="{FF2B5EF4-FFF2-40B4-BE49-F238E27FC236}">
                <a16:creationId xmlns:a16="http://schemas.microsoft.com/office/drawing/2014/main" id="{A50711F0-CAFA-4C7D-A80C-E2B11A4A8785}"/>
              </a:ext>
            </a:extLst>
          </p:cNvPr>
          <p:cNvSpPr txBox="1"/>
          <p:nvPr/>
        </p:nvSpPr>
        <p:spPr>
          <a:xfrm>
            <a:off x="3089710" y="6065156"/>
            <a:ext cx="3006290" cy="369332"/>
          </a:xfrm>
          <a:prstGeom prst="rect">
            <a:avLst/>
          </a:prstGeom>
          <a:noFill/>
        </p:spPr>
        <p:txBody>
          <a:bodyPr wrap="square" rtlCol="0">
            <a:spAutoFit/>
          </a:bodyPr>
          <a:lstStyle/>
          <a:p>
            <a:r>
              <a:rPr lang="en-US" dirty="0"/>
              <a:t>(Which 2019)</a:t>
            </a:r>
          </a:p>
        </p:txBody>
      </p:sp>
    </p:spTree>
    <p:extLst>
      <p:ext uri="{BB962C8B-B14F-4D97-AF65-F5344CB8AC3E}">
        <p14:creationId xmlns:p14="http://schemas.microsoft.com/office/powerpoint/2010/main" val="3776169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E365109-87B6-492F-AA13-33D5D3B60A7C}"/>
              </a:ext>
            </a:extLst>
          </p:cNvPr>
          <p:cNvPicPr>
            <a:picLocks noChangeAspect="1"/>
          </p:cNvPicPr>
          <p:nvPr/>
        </p:nvPicPr>
        <p:blipFill>
          <a:blip r:embed="rId2"/>
          <a:stretch>
            <a:fillRect/>
          </a:stretch>
        </p:blipFill>
        <p:spPr>
          <a:xfrm>
            <a:off x="501817" y="956711"/>
            <a:ext cx="2562225" cy="1962150"/>
          </a:xfrm>
          <a:prstGeom prst="rect">
            <a:avLst/>
          </a:prstGeom>
        </p:spPr>
      </p:pic>
      <p:pic>
        <p:nvPicPr>
          <p:cNvPr id="3" name="Picture 2">
            <a:extLst>
              <a:ext uri="{FF2B5EF4-FFF2-40B4-BE49-F238E27FC236}">
                <a16:creationId xmlns:a16="http://schemas.microsoft.com/office/drawing/2014/main" id="{843B78B4-C051-4888-B559-89860C435E8E}"/>
              </a:ext>
            </a:extLst>
          </p:cNvPr>
          <p:cNvPicPr>
            <a:picLocks noChangeAspect="1"/>
          </p:cNvPicPr>
          <p:nvPr/>
        </p:nvPicPr>
        <p:blipFill>
          <a:blip r:embed="rId3"/>
          <a:stretch>
            <a:fillRect/>
          </a:stretch>
        </p:blipFill>
        <p:spPr>
          <a:xfrm>
            <a:off x="6757636" y="1327778"/>
            <a:ext cx="4932547" cy="1401292"/>
          </a:xfrm>
          <a:prstGeom prst="rect">
            <a:avLst/>
          </a:prstGeom>
        </p:spPr>
      </p:pic>
      <p:pic>
        <p:nvPicPr>
          <p:cNvPr id="4" name="Picture 3">
            <a:extLst>
              <a:ext uri="{FF2B5EF4-FFF2-40B4-BE49-F238E27FC236}">
                <a16:creationId xmlns:a16="http://schemas.microsoft.com/office/drawing/2014/main" id="{908B30D7-AF8E-44E9-B195-C4C9CD4CA71A}"/>
              </a:ext>
            </a:extLst>
          </p:cNvPr>
          <p:cNvPicPr>
            <a:picLocks noChangeAspect="1"/>
          </p:cNvPicPr>
          <p:nvPr/>
        </p:nvPicPr>
        <p:blipFill>
          <a:blip r:embed="rId4"/>
          <a:stretch>
            <a:fillRect/>
          </a:stretch>
        </p:blipFill>
        <p:spPr>
          <a:xfrm>
            <a:off x="7029058" y="3429000"/>
            <a:ext cx="4249153" cy="1234976"/>
          </a:xfrm>
          <a:prstGeom prst="rect">
            <a:avLst/>
          </a:prstGeom>
        </p:spPr>
      </p:pic>
      <p:pic>
        <p:nvPicPr>
          <p:cNvPr id="5" name="Picture 4">
            <a:extLst>
              <a:ext uri="{FF2B5EF4-FFF2-40B4-BE49-F238E27FC236}">
                <a16:creationId xmlns:a16="http://schemas.microsoft.com/office/drawing/2014/main" id="{8F48D391-08A8-4BE9-AACB-93D59B9EC8BD}"/>
              </a:ext>
            </a:extLst>
          </p:cNvPr>
          <p:cNvPicPr>
            <a:picLocks noChangeAspect="1"/>
          </p:cNvPicPr>
          <p:nvPr/>
        </p:nvPicPr>
        <p:blipFill>
          <a:blip r:embed="rId5"/>
          <a:stretch>
            <a:fillRect/>
          </a:stretch>
        </p:blipFill>
        <p:spPr>
          <a:xfrm>
            <a:off x="913789" y="3486285"/>
            <a:ext cx="4726260" cy="1177691"/>
          </a:xfrm>
          <a:prstGeom prst="rect">
            <a:avLst/>
          </a:prstGeom>
        </p:spPr>
      </p:pic>
      <p:pic>
        <p:nvPicPr>
          <p:cNvPr id="6" name="Picture 5">
            <a:extLst>
              <a:ext uri="{FF2B5EF4-FFF2-40B4-BE49-F238E27FC236}">
                <a16:creationId xmlns:a16="http://schemas.microsoft.com/office/drawing/2014/main" id="{380D5F98-6D8F-45E0-861C-B3683269FBBA}"/>
              </a:ext>
            </a:extLst>
          </p:cNvPr>
          <p:cNvPicPr>
            <a:picLocks noChangeAspect="1"/>
          </p:cNvPicPr>
          <p:nvPr/>
        </p:nvPicPr>
        <p:blipFill>
          <a:blip r:embed="rId6"/>
          <a:stretch>
            <a:fillRect/>
          </a:stretch>
        </p:blipFill>
        <p:spPr>
          <a:xfrm>
            <a:off x="1416368" y="5129764"/>
            <a:ext cx="2815991" cy="1331322"/>
          </a:xfrm>
          <a:prstGeom prst="rect">
            <a:avLst/>
          </a:prstGeom>
        </p:spPr>
      </p:pic>
      <p:pic>
        <p:nvPicPr>
          <p:cNvPr id="7" name="Picture 6">
            <a:extLst>
              <a:ext uri="{FF2B5EF4-FFF2-40B4-BE49-F238E27FC236}">
                <a16:creationId xmlns:a16="http://schemas.microsoft.com/office/drawing/2014/main" id="{BAAF2227-2CE6-42D2-88FC-E18BF721EE9D}"/>
              </a:ext>
            </a:extLst>
          </p:cNvPr>
          <p:cNvPicPr>
            <a:picLocks noChangeAspect="1"/>
          </p:cNvPicPr>
          <p:nvPr/>
        </p:nvPicPr>
        <p:blipFill>
          <a:blip r:embed="rId7"/>
          <a:stretch>
            <a:fillRect/>
          </a:stretch>
        </p:blipFill>
        <p:spPr>
          <a:xfrm>
            <a:off x="3588427" y="956711"/>
            <a:ext cx="2743585" cy="2143426"/>
          </a:xfrm>
          <a:prstGeom prst="rect">
            <a:avLst/>
          </a:prstGeom>
        </p:spPr>
      </p:pic>
      <p:pic>
        <p:nvPicPr>
          <p:cNvPr id="8" name="Picture 7">
            <a:extLst>
              <a:ext uri="{FF2B5EF4-FFF2-40B4-BE49-F238E27FC236}">
                <a16:creationId xmlns:a16="http://schemas.microsoft.com/office/drawing/2014/main" id="{DD5C4F6A-CE8D-4393-96B1-2FB275136B46}"/>
              </a:ext>
            </a:extLst>
          </p:cNvPr>
          <p:cNvPicPr>
            <a:picLocks noChangeAspect="1"/>
          </p:cNvPicPr>
          <p:nvPr/>
        </p:nvPicPr>
        <p:blipFill>
          <a:blip r:embed="rId8"/>
          <a:stretch>
            <a:fillRect/>
          </a:stretch>
        </p:blipFill>
        <p:spPr>
          <a:xfrm>
            <a:off x="5381625" y="5129764"/>
            <a:ext cx="1428750" cy="1543050"/>
          </a:xfrm>
          <a:prstGeom prst="rect">
            <a:avLst/>
          </a:prstGeom>
        </p:spPr>
      </p:pic>
    </p:spTree>
    <p:extLst>
      <p:ext uri="{BB962C8B-B14F-4D97-AF65-F5344CB8AC3E}">
        <p14:creationId xmlns:p14="http://schemas.microsoft.com/office/powerpoint/2010/main" val="280330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71983-148E-4E26-B28A-A5589CF7B011}"/>
              </a:ext>
            </a:extLst>
          </p:cNvPr>
          <p:cNvSpPr>
            <a:spLocks noGrp="1"/>
          </p:cNvSpPr>
          <p:nvPr>
            <p:ph type="title"/>
          </p:nvPr>
        </p:nvSpPr>
        <p:spPr>
          <a:xfrm>
            <a:off x="2154775" y="2392249"/>
            <a:ext cx="8610600" cy="1293028"/>
          </a:xfrm>
        </p:spPr>
        <p:txBody>
          <a:bodyPr>
            <a:normAutofit/>
          </a:bodyPr>
          <a:lstStyle/>
          <a:p>
            <a:pPr algn="ctr"/>
            <a:r>
              <a:rPr lang="en-GB" sz="1800" dirty="0"/>
              <a:t>Freeman (2017) states that there has been a renewed interest in CSR emphasizing the idea of </a:t>
            </a:r>
            <a:r>
              <a:rPr lang="en-GB" sz="1800" b="1" dirty="0"/>
              <a:t>Conscious Capitalism </a:t>
            </a:r>
            <a:r>
              <a:rPr lang="en-GB" sz="1800" dirty="0"/>
              <a:t>arguing that companies that endorse such policies will outperform others that do not.</a:t>
            </a:r>
            <a:endParaRPr lang="en-US" sz="1800" dirty="0"/>
          </a:p>
        </p:txBody>
      </p:sp>
      <p:pic>
        <p:nvPicPr>
          <p:cNvPr id="3" name="Picture 2">
            <a:extLst>
              <a:ext uri="{FF2B5EF4-FFF2-40B4-BE49-F238E27FC236}">
                <a16:creationId xmlns:a16="http://schemas.microsoft.com/office/drawing/2014/main" id="{4063110B-AE1E-4207-994A-9F3AC1762983}"/>
              </a:ext>
            </a:extLst>
          </p:cNvPr>
          <p:cNvPicPr>
            <a:picLocks noChangeAspect="1"/>
          </p:cNvPicPr>
          <p:nvPr/>
        </p:nvPicPr>
        <p:blipFill>
          <a:blip r:embed="rId2"/>
          <a:stretch>
            <a:fillRect/>
          </a:stretch>
        </p:blipFill>
        <p:spPr>
          <a:xfrm>
            <a:off x="685800" y="456078"/>
            <a:ext cx="1468975" cy="1468975"/>
          </a:xfrm>
          <a:prstGeom prst="rect">
            <a:avLst/>
          </a:prstGeom>
        </p:spPr>
      </p:pic>
      <p:sp>
        <p:nvSpPr>
          <p:cNvPr id="7" name="TextBox 6">
            <a:extLst>
              <a:ext uri="{FF2B5EF4-FFF2-40B4-BE49-F238E27FC236}">
                <a16:creationId xmlns:a16="http://schemas.microsoft.com/office/drawing/2014/main" id="{7E67678F-BB4D-44B7-A108-77D78D2AFE9A}"/>
              </a:ext>
            </a:extLst>
          </p:cNvPr>
          <p:cNvSpPr txBox="1"/>
          <p:nvPr/>
        </p:nvSpPr>
        <p:spPr>
          <a:xfrm>
            <a:off x="2772074" y="4456126"/>
            <a:ext cx="6939815" cy="1477328"/>
          </a:xfrm>
          <a:prstGeom prst="rect">
            <a:avLst/>
          </a:prstGeom>
          <a:noFill/>
        </p:spPr>
        <p:txBody>
          <a:bodyPr wrap="square" rtlCol="0">
            <a:spAutoFit/>
          </a:bodyPr>
          <a:lstStyle/>
          <a:p>
            <a:r>
              <a:rPr lang="en-US" dirty="0"/>
              <a:t>A good CSR strategy and the concurrent CSR activities of employees certainly add to the kudos, standing and respect of companies, leading to the perhaps cynical suggestion that CSR is a matter of public relations . </a:t>
            </a:r>
          </a:p>
          <a:p>
            <a:r>
              <a:rPr lang="en-US" dirty="0"/>
              <a:t>(Hill and Knowlton’s 2002)</a:t>
            </a:r>
          </a:p>
        </p:txBody>
      </p:sp>
    </p:spTree>
    <p:extLst>
      <p:ext uri="{BB962C8B-B14F-4D97-AF65-F5344CB8AC3E}">
        <p14:creationId xmlns:p14="http://schemas.microsoft.com/office/powerpoint/2010/main" val="26980230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B802D-4F53-416C-8C71-812C217ED847}"/>
              </a:ext>
            </a:extLst>
          </p:cNvPr>
          <p:cNvSpPr>
            <a:spLocks noGrp="1"/>
          </p:cNvSpPr>
          <p:nvPr>
            <p:ph type="title"/>
          </p:nvPr>
        </p:nvSpPr>
        <p:spPr>
          <a:xfrm>
            <a:off x="1355558" y="1909779"/>
            <a:ext cx="8610600" cy="1293028"/>
          </a:xfrm>
        </p:spPr>
        <p:txBody>
          <a:bodyPr>
            <a:normAutofit fontScale="90000"/>
          </a:bodyPr>
          <a:lstStyle/>
          <a:p>
            <a:r>
              <a:rPr lang="en-US" sz="3100" dirty="0"/>
              <a:t>Universities and employers are placing an increasing emphasis on the value of voluntary work as a means of enhancing their reputations in the local communities.  </a:t>
            </a:r>
            <a:r>
              <a:rPr lang="en-US" sz="1300" dirty="0"/>
              <a:t>(gray, B. 2010)</a:t>
            </a:r>
            <a:br>
              <a:rPr lang="en-US" dirty="0"/>
            </a:br>
            <a:endParaRPr lang="en-US" dirty="0"/>
          </a:p>
        </p:txBody>
      </p:sp>
      <p:sp>
        <p:nvSpPr>
          <p:cNvPr id="10" name="Rectangle 9">
            <a:extLst>
              <a:ext uri="{FF2B5EF4-FFF2-40B4-BE49-F238E27FC236}">
                <a16:creationId xmlns:a16="http://schemas.microsoft.com/office/drawing/2014/main" id="{3DC6852C-9A57-4F46-A397-F6D842DE6EE1}"/>
              </a:ext>
            </a:extLst>
          </p:cNvPr>
          <p:cNvSpPr/>
          <p:nvPr/>
        </p:nvSpPr>
        <p:spPr>
          <a:xfrm>
            <a:off x="805314" y="4397580"/>
            <a:ext cx="6096000" cy="738664"/>
          </a:xfrm>
          <a:prstGeom prst="rect">
            <a:avLst/>
          </a:prstGeom>
        </p:spPr>
        <p:txBody>
          <a:bodyPr>
            <a:spAutoFit/>
          </a:bodyPr>
          <a:lstStyle/>
          <a:p>
            <a:r>
              <a:rPr lang="en-GB" dirty="0"/>
              <a:t>intangible value of Human Capital</a:t>
            </a:r>
          </a:p>
          <a:p>
            <a:r>
              <a:rPr lang="en-GB" sz="2400" dirty="0"/>
              <a:t> </a:t>
            </a:r>
            <a:r>
              <a:rPr lang="en-GB" dirty="0"/>
              <a:t>(McWilliams 2001)</a:t>
            </a:r>
            <a:endParaRPr lang="en-US" dirty="0"/>
          </a:p>
        </p:txBody>
      </p:sp>
      <p:sp>
        <p:nvSpPr>
          <p:cNvPr id="11" name="TextBox 10">
            <a:extLst>
              <a:ext uri="{FF2B5EF4-FFF2-40B4-BE49-F238E27FC236}">
                <a16:creationId xmlns:a16="http://schemas.microsoft.com/office/drawing/2014/main" id="{9AA82787-21D8-4A11-9CEC-FCD2CA9C5358}"/>
              </a:ext>
            </a:extLst>
          </p:cNvPr>
          <p:cNvSpPr txBox="1"/>
          <p:nvPr/>
        </p:nvSpPr>
        <p:spPr>
          <a:xfrm>
            <a:off x="6444114" y="3940380"/>
            <a:ext cx="3522044" cy="1754326"/>
          </a:xfrm>
          <a:prstGeom prst="rect">
            <a:avLst/>
          </a:prstGeom>
          <a:noFill/>
        </p:spPr>
        <p:txBody>
          <a:bodyPr wrap="square" rtlCol="0">
            <a:spAutoFit/>
          </a:bodyPr>
          <a:lstStyle/>
          <a:p>
            <a:r>
              <a:rPr lang="en-US" dirty="0"/>
              <a:t>The consequence is an emphasis of voluntary work in strategies of graduates recruitment.</a:t>
            </a:r>
          </a:p>
          <a:p>
            <a:r>
              <a:rPr lang="en-US" dirty="0"/>
              <a:t>(gray, B. 2010)</a:t>
            </a:r>
          </a:p>
          <a:p>
            <a:endParaRPr lang="en-US" dirty="0"/>
          </a:p>
        </p:txBody>
      </p:sp>
    </p:spTree>
    <p:extLst>
      <p:ext uri="{BB962C8B-B14F-4D97-AF65-F5344CB8AC3E}">
        <p14:creationId xmlns:p14="http://schemas.microsoft.com/office/powerpoint/2010/main" val="20134073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6CCC1-8EB7-4A11-BD85-16D23BF20C22}"/>
              </a:ext>
            </a:extLst>
          </p:cNvPr>
          <p:cNvSpPr>
            <a:spLocks noGrp="1"/>
          </p:cNvSpPr>
          <p:nvPr>
            <p:ph type="title"/>
          </p:nvPr>
        </p:nvSpPr>
        <p:spPr>
          <a:xfrm>
            <a:off x="0" y="577516"/>
            <a:ext cx="5274644" cy="6025415"/>
          </a:xfrm>
        </p:spPr>
        <p:txBody>
          <a:bodyPr>
            <a:normAutofit/>
          </a:bodyPr>
          <a:lstStyle/>
          <a:p>
            <a:pPr algn="l"/>
            <a:r>
              <a:rPr lang="en-US" sz="1600" dirty="0"/>
              <a:t>“Our current techniques include contacting the previous years volunteers, using social media platforms, outreach to local communities and clubs and word of mouth” (iron Man 2019)</a:t>
            </a:r>
            <a:br>
              <a:rPr lang="en-US" sz="1600" dirty="0"/>
            </a:br>
            <a:br>
              <a:rPr lang="en-US" sz="1600" dirty="0"/>
            </a:br>
            <a:br>
              <a:rPr lang="en-US" sz="1600" dirty="0"/>
            </a:br>
            <a:br>
              <a:rPr lang="en-US" sz="1600" dirty="0"/>
            </a:br>
            <a:br>
              <a:rPr lang="en-US" sz="1600" dirty="0"/>
            </a:br>
            <a:r>
              <a:rPr lang="en-US" sz="1600" dirty="0"/>
              <a:t>By collaborating with UWTSD educational </a:t>
            </a:r>
            <a:r>
              <a:rPr lang="en-US" sz="1600" dirty="0" err="1"/>
              <a:t>Programme</a:t>
            </a:r>
            <a:r>
              <a:rPr lang="en-US" sz="1600" dirty="0"/>
              <a:t> -  access to numerous volumes of volunteers with academic proficiency in several topic areas.</a:t>
            </a:r>
          </a:p>
        </p:txBody>
      </p:sp>
      <p:pic>
        <p:nvPicPr>
          <p:cNvPr id="3" name="Picture 2">
            <a:extLst>
              <a:ext uri="{FF2B5EF4-FFF2-40B4-BE49-F238E27FC236}">
                <a16:creationId xmlns:a16="http://schemas.microsoft.com/office/drawing/2014/main" id="{EF9D53AD-66C0-47BA-9165-FC00AA42F81E}"/>
              </a:ext>
            </a:extLst>
          </p:cNvPr>
          <p:cNvPicPr>
            <a:picLocks noChangeAspect="1"/>
          </p:cNvPicPr>
          <p:nvPr/>
        </p:nvPicPr>
        <p:blipFill>
          <a:blip r:embed="rId2"/>
          <a:stretch>
            <a:fillRect/>
          </a:stretch>
        </p:blipFill>
        <p:spPr>
          <a:xfrm>
            <a:off x="5512210" y="1609191"/>
            <a:ext cx="6451993" cy="4294136"/>
          </a:xfrm>
          <a:prstGeom prst="rect">
            <a:avLst/>
          </a:prstGeom>
        </p:spPr>
      </p:pic>
    </p:spTree>
    <p:extLst>
      <p:ext uri="{BB962C8B-B14F-4D97-AF65-F5344CB8AC3E}">
        <p14:creationId xmlns:p14="http://schemas.microsoft.com/office/powerpoint/2010/main" val="3777286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1E9A0-F1F8-4DE7-AF39-F2AFA2995B35}"/>
              </a:ext>
            </a:extLst>
          </p:cNvPr>
          <p:cNvSpPr>
            <a:spLocks noGrp="1"/>
          </p:cNvSpPr>
          <p:nvPr>
            <p:ph type="title"/>
          </p:nvPr>
        </p:nvSpPr>
        <p:spPr/>
        <p:txBody>
          <a:bodyPr/>
          <a:lstStyle/>
          <a:p>
            <a:pPr algn="l"/>
            <a:r>
              <a:rPr lang="en-US" dirty="0"/>
              <a:t>Branding</a:t>
            </a:r>
          </a:p>
        </p:txBody>
      </p:sp>
      <p:sp>
        <p:nvSpPr>
          <p:cNvPr id="3" name="TextBox 2">
            <a:extLst>
              <a:ext uri="{FF2B5EF4-FFF2-40B4-BE49-F238E27FC236}">
                <a16:creationId xmlns:a16="http://schemas.microsoft.com/office/drawing/2014/main" id="{0E175B5D-5248-4DBE-875B-A1BF04F7B0E2}"/>
              </a:ext>
            </a:extLst>
          </p:cNvPr>
          <p:cNvSpPr txBox="1"/>
          <p:nvPr/>
        </p:nvSpPr>
        <p:spPr>
          <a:xfrm>
            <a:off x="1275346" y="1742173"/>
            <a:ext cx="8258476" cy="923330"/>
          </a:xfrm>
          <a:prstGeom prst="rect">
            <a:avLst/>
          </a:prstGeom>
          <a:noFill/>
        </p:spPr>
        <p:txBody>
          <a:bodyPr wrap="square" rtlCol="0">
            <a:spAutoFit/>
          </a:bodyPr>
          <a:lstStyle/>
          <a:p>
            <a:r>
              <a:rPr lang="en-US" dirty="0"/>
              <a:t>Brand equity is a source of competitive advantage and a vital component of business success. </a:t>
            </a:r>
          </a:p>
          <a:p>
            <a:r>
              <a:rPr lang="en-US" dirty="0"/>
              <a:t>(Christodoulides et., al, 2015)</a:t>
            </a:r>
          </a:p>
        </p:txBody>
      </p:sp>
      <p:sp>
        <p:nvSpPr>
          <p:cNvPr id="4" name="TextBox 3">
            <a:extLst>
              <a:ext uri="{FF2B5EF4-FFF2-40B4-BE49-F238E27FC236}">
                <a16:creationId xmlns:a16="http://schemas.microsoft.com/office/drawing/2014/main" id="{28F853C2-3584-483A-B63D-EE527C446E10}"/>
              </a:ext>
            </a:extLst>
          </p:cNvPr>
          <p:cNvSpPr txBox="1"/>
          <p:nvPr/>
        </p:nvSpPr>
        <p:spPr>
          <a:xfrm>
            <a:off x="1217595" y="2719973"/>
            <a:ext cx="7382575" cy="923330"/>
          </a:xfrm>
          <a:prstGeom prst="rect">
            <a:avLst/>
          </a:prstGeom>
          <a:noFill/>
        </p:spPr>
        <p:txBody>
          <a:bodyPr wrap="square" rtlCol="0">
            <a:spAutoFit/>
          </a:bodyPr>
          <a:lstStyle/>
          <a:p>
            <a:r>
              <a:rPr lang="en-US" dirty="0"/>
              <a:t>The association with the UWTSD will create the appearance of a responsible organization investing in people and conscious of the communities they operate in.</a:t>
            </a:r>
          </a:p>
        </p:txBody>
      </p:sp>
      <p:sp>
        <p:nvSpPr>
          <p:cNvPr id="5" name="TextBox 4">
            <a:extLst>
              <a:ext uri="{FF2B5EF4-FFF2-40B4-BE49-F238E27FC236}">
                <a16:creationId xmlns:a16="http://schemas.microsoft.com/office/drawing/2014/main" id="{7753C5A9-DA47-47FA-AC8B-DEBFB814027C}"/>
              </a:ext>
            </a:extLst>
          </p:cNvPr>
          <p:cNvSpPr txBox="1"/>
          <p:nvPr/>
        </p:nvSpPr>
        <p:spPr>
          <a:xfrm>
            <a:off x="1212782" y="4090737"/>
            <a:ext cx="9687829" cy="3139321"/>
          </a:xfrm>
          <a:prstGeom prst="rect">
            <a:avLst/>
          </a:prstGeom>
          <a:noFill/>
        </p:spPr>
        <p:txBody>
          <a:bodyPr wrap="square" rtlCol="0">
            <a:spAutoFit/>
          </a:bodyPr>
          <a:lstStyle/>
          <a:p>
            <a:pPr algn="ctr"/>
            <a:r>
              <a:rPr lang="en-US" dirty="0"/>
              <a:t>VOLUNTEERING</a:t>
            </a:r>
          </a:p>
          <a:p>
            <a:r>
              <a:rPr lang="en-US" dirty="0"/>
              <a:t>Stats: </a:t>
            </a:r>
          </a:p>
          <a:p>
            <a:r>
              <a:rPr lang="en-US" dirty="0"/>
              <a:t>· 83% - Developing skills (motivating factor for volunteering) </a:t>
            </a:r>
          </a:p>
          <a:p>
            <a:r>
              <a:rPr lang="en-US" dirty="0"/>
              <a:t>· 88% - Gaining Work experience (motivating factor for volunteering) </a:t>
            </a:r>
          </a:p>
          <a:p>
            <a:r>
              <a:rPr lang="en-US" dirty="0"/>
              <a:t>· 51% - recent grads (under 30) said volunteering helped them secure paid employment. </a:t>
            </a:r>
          </a:p>
          <a:p>
            <a:r>
              <a:rPr lang="en-US" dirty="0"/>
              <a:t>· 39% - non-volunteers think linking volunteering to their academic subject/career would </a:t>
            </a:r>
            <a:r>
              <a:rPr lang="en-US" dirty="0" err="1"/>
              <a:t>enourage</a:t>
            </a:r>
            <a:r>
              <a:rPr lang="en-US" dirty="0"/>
              <a:t> them to volunteer. </a:t>
            </a:r>
          </a:p>
          <a:p>
            <a:r>
              <a:rPr lang="en-US" dirty="0"/>
              <a:t>(WCVA, 2015). </a:t>
            </a:r>
          </a:p>
          <a:p>
            <a:endParaRPr lang="en-US" dirty="0"/>
          </a:p>
          <a:p>
            <a:endParaRPr lang="en-US" dirty="0"/>
          </a:p>
        </p:txBody>
      </p:sp>
    </p:spTree>
    <p:extLst>
      <p:ext uri="{BB962C8B-B14F-4D97-AF65-F5344CB8AC3E}">
        <p14:creationId xmlns:p14="http://schemas.microsoft.com/office/powerpoint/2010/main" val="25249460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E02E8-7FDE-48A0-ACCC-635C2A6E2E5F}"/>
              </a:ext>
            </a:extLst>
          </p:cNvPr>
          <p:cNvSpPr>
            <a:spLocks noGrp="1"/>
          </p:cNvSpPr>
          <p:nvPr>
            <p:ph type="title"/>
          </p:nvPr>
        </p:nvSpPr>
        <p:spPr/>
        <p:txBody>
          <a:bodyPr/>
          <a:lstStyle/>
          <a:p>
            <a:r>
              <a:rPr lang="en-US" dirty="0" err="1"/>
              <a:t>Programme</a:t>
            </a:r>
            <a:r>
              <a:rPr lang="en-US" dirty="0"/>
              <a:t> delivery</a:t>
            </a:r>
          </a:p>
        </p:txBody>
      </p:sp>
      <p:pic>
        <p:nvPicPr>
          <p:cNvPr id="3" name="Picture 2">
            <a:extLst>
              <a:ext uri="{FF2B5EF4-FFF2-40B4-BE49-F238E27FC236}">
                <a16:creationId xmlns:a16="http://schemas.microsoft.com/office/drawing/2014/main" id="{489B078F-FD0D-43BB-99BC-3A8169A8F8BD}"/>
              </a:ext>
            </a:extLst>
          </p:cNvPr>
          <p:cNvPicPr>
            <a:picLocks noChangeAspect="1"/>
          </p:cNvPicPr>
          <p:nvPr/>
        </p:nvPicPr>
        <p:blipFill>
          <a:blip r:embed="rId2"/>
          <a:stretch>
            <a:fillRect/>
          </a:stretch>
        </p:blipFill>
        <p:spPr>
          <a:xfrm>
            <a:off x="535267" y="636910"/>
            <a:ext cx="1322947" cy="1420491"/>
          </a:xfrm>
          <a:prstGeom prst="rect">
            <a:avLst/>
          </a:prstGeom>
        </p:spPr>
      </p:pic>
      <p:sp>
        <p:nvSpPr>
          <p:cNvPr id="5" name="TextBox 4">
            <a:extLst>
              <a:ext uri="{FF2B5EF4-FFF2-40B4-BE49-F238E27FC236}">
                <a16:creationId xmlns:a16="http://schemas.microsoft.com/office/drawing/2014/main" id="{2363A6A2-68B8-42E3-80F4-82A468810BEA}"/>
              </a:ext>
            </a:extLst>
          </p:cNvPr>
          <p:cNvSpPr txBox="1"/>
          <p:nvPr/>
        </p:nvSpPr>
        <p:spPr>
          <a:xfrm>
            <a:off x="535266" y="2271562"/>
            <a:ext cx="11063175" cy="3970318"/>
          </a:xfrm>
          <a:prstGeom prst="rect">
            <a:avLst/>
          </a:prstGeom>
          <a:noFill/>
        </p:spPr>
        <p:txBody>
          <a:bodyPr wrap="square" rtlCol="0">
            <a:spAutoFit/>
          </a:bodyPr>
          <a:lstStyle/>
          <a:p>
            <a:pPr lvl="1"/>
            <a:endParaRPr lang="en-US" dirty="0"/>
          </a:p>
          <a:p>
            <a:pPr marL="285750" indent="-285750">
              <a:buFont typeface="Arial" panose="020B0604020202020204" pitchFamily="34" charset="0"/>
              <a:buChar char="•"/>
            </a:pPr>
            <a:r>
              <a:rPr lang="en-US" dirty="0"/>
              <a:t>Mentoring UWTSD students from Industry professionals for IMW</a:t>
            </a:r>
          </a:p>
          <a:p>
            <a:pPr lvl="1"/>
            <a:endParaRPr lang="en-US" dirty="0"/>
          </a:p>
          <a:p>
            <a:pPr lvl="1"/>
            <a:endParaRPr lang="en-US" dirty="0"/>
          </a:p>
          <a:p>
            <a:pPr marL="285750" indent="-285750">
              <a:buFont typeface="Arial" panose="020B0604020202020204" pitchFamily="34" charset="0"/>
              <a:buChar char="•"/>
            </a:pPr>
            <a:r>
              <a:rPr lang="en-US" dirty="0"/>
              <a:t>Community Volunteer </a:t>
            </a:r>
            <a:r>
              <a:rPr lang="en-US" dirty="0" err="1"/>
              <a:t>programme</a:t>
            </a:r>
            <a:r>
              <a:rPr lang="en-US" dirty="0"/>
              <a:t> to be managed and processed by students using a volunteer database </a:t>
            </a:r>
            <a:r>
              <a:rPr lang="en-US" dirty="0" err="1"/>
              <a:t>eg</a:t>
            </a:r>
            <a:r>
              <a:rPr lang="en-US" dirty="0"/>
              <a:t> Better Impact Volunteer Management software + Website composed by students to recruit Community Volunteers.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Management and Production of Volunteer </a:t>
            </a:r>
            <a:r>
              <a:rPr lang="en-US" dirty="0" err="1"/>
              <a:t>programme</a:t>
            </a:r>
            <a:r>
              <a:rPr lang="en-US" dirty="0"/>
              <a:t> </a:t>
            </a:r>
          </a:p>
          <a:p>
            <a:pPr marL="742950" lvl="1" indent="-285750">
              <a:buFont typeface="Arial" panose="020B0604020202020204" pitchFamily="34" charset="0"/>
              <a:buChar char="•"/>
            </a:pPr>
            <a:r>
              <a:rPr lang="en-US" dirty="0"/>
              <a:t>Technical advancement				reduce carbon footprint</a:t>
            </a:r>
          </a:p>
          <a:p>
            <a:pPr marL="742950" lvl="1" indent="-285750">
              <a:buFont typeface="Arial" panose="020B0604020202020204" pitchFamily="34" charset="0"/>
              <a:buChar char="•"/>
            </a:pPr>
            <a:r>
              <a:rPr lang="en-US" dirty="0"/>
              <a:t>Circular economy						promoting sustainability</a:t>
            </a:r>
          </a:p>
          <a:p>
            <a:pPr marL="285750" indent="-285750">
              <a:buFont typeface="Arial" panose="020B0604020202020204" pitchFamily="34" charset="0"/>
              <a:buChar char="•"/>
            </a:pPr>
            <a:endParaRPr lang="en-US" dirty="0"/>
          </a:p>
          <a:p>
            <a:endParaRPr lang="en-US" dirty="0"/>
          </a:p>
        </p:txBody>
      </p:sp>
    </p:spTree>
    <p:extLst>
      <p:ext uri="{BB962C8B-B14F-4D97-AF65-F5344CB8AC3E}">
        <p14:creationId xmlns:p14="http://schemas.microsoft.com/office/powerpoint/2010/main" val="12622909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1AA18-520C-42FE-88F0-A9F93AF930A3}"/>
              </a:ext>
            </a:extLst>
          </p:cNvPr>
          <p:cNvSpPr>
            <a:spLocks noGrp="1"/>
          </p:cNvSpPr>
          <p:nvPr>
            <p:ph type="title"/>
          </p:nvPr>
        </p:nvSpPr>
        <p:spPr/>
        <p:txBody>
          <a:bodyPr/>
          <a:lstStyle/>
          <a:p>
            <a:r>
              <a:rPr lang="en-US" dirty="0"/>
              <a:t>)</a:t>
            </a:r>
          </a:p>
        </p:txBody>
      </p:sp>
      <p:sp>
        <p:nvSpPr>
          <p:cNvPr id="3" name="Rectangle 2">
            <a:extLst>
              <a:ext uri="{FF2B5EF4-FFF2-40B4-BE49-F238E27FC236}">
                <a16:creationId xmlns:a16="http://schemas.microsoft.com/office/drawing/2014/main" id="{7CDB4160-F745-44BF-A030-A93A1B193C45}"/>
              </a:ext>
            </a:extLst>
          </p:cNvPr>
          <p:cNvSpPr/>
          <p:nvPr/>
        </p:nvSpPr>
        <p:spPr>
          <a:xfrm>
            <a:off x="317634" y="2367814"/>
            <a:ext cx="11188566" cy="3693319"/>
          </a:xfrm>
          <a:prstGeom prst="rect">
            <a:avLst/>
          </a:prstGeom>
        </p:spPr>
        <p:txBody>
          <a:bodyPr wrap="square">
            <a:spAutoFit/>
          </a:bodyPr>
          <a:lstStyle/>
          <a:p>
            <a:pPr marL="285750" indent="-285750">
              <a:buFont typeface="Arial" panose="020B0604020202020204" pitchFamily="34" charset="0"/>
              <a:buChar char="•"/>
            </a:pPr>
            <a:r>
              <a:rPr lang="en-US" dirty="0"/>
              <a:t>Role for students across the university </a:t>
            </a:r>
            <a:r>
              <a:rPr lang="en-US" dirty="0" err="1"/>
              <a:t>ie</a:t>
            </a:r>
            <a:r>
              <a:rPr lang="en-US" dirty="0"/>
              <a:t> different modules</a:t>
            </a:r>
          </a:p>
          <a:p>
            <a:pPr marL="742950" lvl="1" indent="-285750">
              <a:buFont typeface="Arial" panose="020B0604020202020204" pitchFamily="34" charset="0"/>
              <a:buChar char="•"/>
            </a:pPr>
            <a:r>
              <a:rPr lang="en-US" dirty="0"/>
              <a:t>Film &amp; Media					Tourism &amp; Hospitality				Marketing &amp; Brand design</a:t>
            </a:r>
          </a:p>
          <a:p>
            <a:pPr marL="742950" lvl="1" indent="-285750">
              <a:buFont typeface="Arial" panose="020B0604020202020204" pitchFamily="34" charset="0"/>
              <a:buChar char="•"/>
            </a:pPr>
            <a:r>
              <a:rPr lang="en-US" dirty="0"/>
              <a:t>Events Management			Sports, Health &amp; Wellbeing		Digital design &amp; Marketing</a:t>
            </a:r>
          </a:p>
          <a:p>
            <a:pPr marL="742950" lvl="1" indent="-285750">
              <a:buFont typeface="Arial" panose="020B0604020202020204" pitchFamily="34" charset="0"/>
              <a:buChar char="•"/>
            </a:pPr>
            <a:r>
              <a:rPr lang="en-US" dirty="0"/>
              <a:t>Public Services				Business Management			Education studies</a:t>
            </a:r>
          </a:p>
          <a:p>
            <a:pPr marL="742950" lvl="1"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By using all different faculties, it is implementing cutting edge technology </a:t>
            </a:r>
            <a:r>
              <a:rPr lang="en-US" dirty="0" err="1"/>
              <a:t>eg</a:t>
            </a:r>
            <a:r>
              <a:rPr lang="en-US" dirty="0"/>
              <a:t> What3words</a:t>
            </a:r>
          </a:p>
          <a:p>
            <a:pPr marL="742950" lvl="1"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Accreditation </a:t>
            </a:r>
            <a:r>
              <a:rPr lang="en-US" dirty="0" err="1"/>
              <a:t>eg</a:t>
            </a:r>
            <a:r>
              <a:rPr lang="en-US" dirty="0"/>
              <a:t> VCQA -  Voluntary Centre Quality Accreditation</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Retention of young professionally qualified individuals reducing intellectual leakage (PLANED, 2019) and preventing young person migration</a:t>
            </a:r>
          </a:p>
          <a:p>
            <a:pPr marL="285750" indent="-285750">
              <a:buFont typeface="Arial" panose="020B0604020202020204" pitchFamily="34" charset="0"/>
              <a:buChar char="•"/>
            </a:pPr>
            <a:endParaRPr lang="en-US" dirty="0"/>
          </a:p>
          <a:p>
            <a:pPr marL="742950" lvl="1" indent="-285750">
              <a:buFont typeface="Arial" panose="020B0604020202020204" pitchFamily="34" charset="0"/>
              <a:buChar char="•"/>
            </a:pPr>
            <a:r>
              <a:rPr lang="en-US" dirty="0"/>
              <a:t>“more young people are leaving Wales (</a:t>
            </a:r>
            <a:r>
              <a:rPr lang="en-US" dirty="0" err="1"/>
              <a:t>Walesonline</a:t>
            </a:r>
            <a:r>
              <a:rPr lang="en-US" dirty="0"/>
              <a:t>, 2011)</a:t>
            </a:r>
          </a:p>
        </p:txBody>
      </p:sp>
      <p:sp>
        <p:nvSpPr>
          <p:cNvPr id="4" name="TextBox 3">
            <a:extLst>
              <a:ext uri="{FF2B5EF4-FFF2-40B4-BE49-F238E27FC236}">
                <a16:creationId xmlns:a16="http://schemas.microsoft.com/office/drawing/2014/main" id="{7E78424D-18B4-44CB-8D5F-E54BAFE0D476}"/>
              </a:ext>
            </a:extLst>
          </p:cNvPr>
          <p:cNvSpPr txBox="1"/>
          <p:nvPr/>
        </p:nvSpPr>
        <p:spPr>
          <a:xfrm>
            <a:off x="317634" y="949222"/>
            <a:ext cx="6939814" cy="923330"/>
          </a:xfrm>
          <a:prstGeom prst="rect">
            <a:avLst/>
          </a:prstGeom>
          <a:noFill/>
        </p:spPr>
        <p:txBody>
          <a:bodyPr wrap="square" rtlCol="0">
            <a:spAutoFit/>
          </a:bodyPr>
          <a:lstStyle/>
          <a:p>
            <a:pPr marL="285750" indent="-285750">
              <a:buFont typeface="Arial" panose="020B0604020202020204" pitchFamily="34" charset="0"/>
              <a:buChar char="•"/>
            </a:pPr>
            <a:r>
              <a:rPr lang="en-US" dirty="0"/>
              <a:t>Compilation of comprehensive volunteer policies from HR industry professionals to safeguard all parties in the partnership </a:t>
            </a:r>
            <a:r>
              <a:rPr lang="en-US" dirty="0" err="1"/>
              <a:t>programme</a:t>
            </a:r>
            <a:r>
              <a:rPr lang="en-US" dirty="0"/>
              <a:t>.</a:t>
            </a:r>
          </a:p>
        </p:txBody>
      </p:sp>
    </p:spTree>
    <p:extLst>
      <p:ext uri="{BB962C8B-B14F-4D97-AF65-F5344CB8AC3E}">
        <p14:creationId xmlns:p14="http://schemas.microsoft.com/office/powerpoint/2010/main" val="34049571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1FFEB6-7103-4098-AE91-9CF7A33FA09D}"/>
              </a:ext>
            </a:extLst>
          </p:cNvPr>
          <p:cNvSpPr txBox="1"/>
          <p:nvPr/>
        </p:nvSpPr>
        <p:spPr>
          <a:xfrm>
            <a:off x="423513" y="1386037"/>
            <a:ext cx="3031958" cy="1477328"/>
          </a:xfrm>
          <a:prstGeom prst="rect">
            <a:avLst/>
          </a:prstGeom>
          <a:noFill/>
        </p:spPr>
        <p:txBody>
          <a:bodyPr wrap="square" rtlCol="0">
            <a:spAutoFit/>
          </a:bodyPr>
          <a:lstStyle/>
          <a:p>
            <a:pPr marL="285750" indent="-285750">
              <a:buFont typeface="Arial" panose="020B0604020202020204" pitchFamily="34" charset="0"/>
              <a:buChar char="•"/>
            </a:pPr>
            <a:r>
              <a:rPr lang="en-US" dirty="0"/>
              <a:t>UWTSD to supply student volunteers with an Accessibility Fund to minimize financial barriers</a:t>
            </a:r>
          </a:p>
        </p:txBody>
      </p:sp>
      <p:sp>
        <p:nvSpPr>
          <p:cNvPr id="4" name="TextBox 3">
            <a:extLst>
              <a:ext uri="{FF2B5EF4-FFF2-40B4-BE49-F238E27FC236}">
                <a16:creationId xmlns:a16="http://schemas.microsoft.com/office/drawing/2014/main" id="{841B164C-D8A0-4EC8-83FB-5F67E22FCD9D}"/>
              </a:ext>
            </a:extLst>
          </p:cNvPr>
          <p:cNvSpPr txBox="1"/>
          <p:nvPr/>
        </p:nvSpPr>
        <p:spPr>
          <a:xfrm>
            <a:off x="356134" y="3359216"/>
            <a:ext cx="5014763" cy="3416320"/>
          </a:xfrm>
          <a:prstGeom prst="rect">
            <a:avLst/>
          </a:prstGeom>
          <a:noFill/>
        </p:spPr>
        <p:txBody>
          <a:bodyPr wrap="square" rtlCol="0">
            <a:spAutoFit/>
          </a:bodyPr>
          <a:lstStyle/>
          <a:p>
            <a:pPr marL="285750" indent="-285750">
              <a:buFont typeface="Arial" panose="020B0604020202020204" pitchFamily="34" charset="0"/>
              <a:buChar char="•"/>
            </a:pPr>
            <a:r>
              <a:rPr lang="en-US" dirty="0"/>
              <a:t>Student Mentoring Scheme – To give students exemplary professional profile development and going into the local community mentoring marginalized young people who are not in education </a:t>
            </a:r>
            <a:r>
              <a:rPr lang="en-US" dirty="0" err="1"/>
              <a:t>eg</a:t>
            </a:r>
            <a:r>
              <a:rPr lang="en-US" dirty="0"/>
              <a:t> The First Campus Mentoring </a:t>
            </a:r>
            <a:r>
              <a:rPr lang="en-US" dirty="0" err="1"/>
              <a:t>Programme</a:t>
            </a:r>
            <a:r>
              <a:rPr lang="en-US" dirty="0"/>
              <a:t> has been placing Cardiff Met university students, as mentors (Cardiff Met, 2019) </a:t>
            </a:r>
          </a:p>
          <a:p>
            <a:endParaRPr lang="en-US" dirty="0"/>
          </a:p>
          <a:p>
            <a:endParaRPr lang="en-US" dirty="0"/>
          </a:p>
          <a:p>
            <a:endParaRPr lang="en-US" dirty="0"/>
          </a:p>
        </p:txBody>
      </p:sp>
      <p:pic>
        <p:nvPicPr>
          <p:cNvPr id="3" name="Picture 2">
            <a:extLst>
              <a:ext uri="{FF2B5EF4-FFF2-40B4-BE49-F238E27FC236}">
                <a16:creationId xmlns:a16="http://schemas.microsoft.com/office/drawing/2014/main" id="{2DD3C5FE-78C4-4740-931F-5B803232D820}"/>
              </a:ext>
            </a:extLst>
          </p:cNvPr>
          <p:cNvPicPr>
            <a:picLocks noChangeAspect="1"/>
          </p:cNvPicPr>
          <p:nvPr/>
        </p:nvPicPr>
        <p:blipFill>
          <a:blip r:embed="rId2"/>
          <a:stretch>
            <a:fillRect/>
          </a:stretch>
        </p:blipFill>
        <p:spPr>
          <a:xfrm>
            <a:off x="5812356" y="1315553"/>
            <a:ext cx="5848350" cy="4438650"/>
          </a:xfrm>
          <a:prstGeom prst="rect">
            <a:avLst/>
          </a:prstGeom>
        </p:spPr>
      </p:pic>
    </p:spTree>
    <p:extLst>
      <p:ext uri="{BB962C8B-B14F-4D97-AF65-F5344CB8AC3E}">
        <p14:creationId xmlns:p14="http://schemas.microsoft.com/office/powerpoint/2010/main" val="7134921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B75005D-F8B2-49A4-A238-7BB42443AEE8}"/>
              </a:ext>
            </a:extLst>
          </p:cNvPr>
          <p:cNvSpPr/>
          <p:nvPr/>
        </p:nvSpPr>
        <p:spPr>
          <a:xfrm>
            <a:off x="824564" y="3579959"/>
            <a:ext cx="6096000" cy="1477328"/>
          </a:xfrm>
          <a:prstGeom prst="rect">
            <a:avLst/>
          </a:prstGeom>
        </p:spPr>
        <p:txBody>
          <a:bodyPr>
            <a:spAutoFit/>
          </a:bodyPr>
          <a:lstStyle/>
          <a:p>
            <a:pPr marL="285750" indent="-285750">
              <a:buFont typeface="Arial" panose="020B0604020202020204" pitchFamily="34" charset="0"/>
              <a:buChar char="•"/>
            </a:pPr>
            <a:r>
              <a:rPr lang="en-US" dirty="0"/>
              <a:t>All these factors are inspiring our current students whilst engaging with the community, instilling inspiration into future generations of the local communities to then INSPIRE other future students creating </a:t>
            </a:r>
            <a:r>
              <a:rPr lang="en-US" b="1" dirty="0"/>
              <a:t>the cycle of inspiration.</a:t>
            </a:r>
            <a:endParaRPr lang="en-US" dirty="0"/>
          </a:p>
        </p:txBody>
      </p:sp>
      <p:pic>
        <p:nvPicPr>
          <p:cNvPr id="3" name="Picture 2">
            <a:extLst>
              <a:ext uri="{FF2B5EF4-FFF2-40B4-BE49-F238E27FC236}">
                <a16:creationId xmlns:a16="http://schemas.microsoft.com/office/drawing/2014/main" id="{34073486-4177-4551-B01D-2779086AEBFC}"/>
              </a:ext>
            </a:extLst>
          </p:cNvPr>
          <p:cNvPicPr>
            <a:picLocks noChangeAspect="1"/>
          </p:cNvPicPr>
          <p:nvPr/>
        </p:nvPicPr>
        <p:blipFill>
          <a:blip r:embed="rId2"/>
          <a:stretch>
            <a:fillRect/>
          </a:stretch>
        </p:blipFill>
        <p:spPr>
          <a:xfrm>
            <a:off x="6920564" y="1094511"/>
            <a:ext cx="4910180" cy="4668978"/>
          </a:xfrm>
          <a:prstGeom prst="rect">
            <a:avLst/>
          </a:prstGeom>
        </p:spPr>
      </p:pic>
      <p:sp>
        <p:nvSpPr>
          <p:cNvPr id="4" name="TextBox 3">
            <a:extLst>
              <a:ext uri="{FF2B5EF4-FFF2-40B4-BE49-F238E27FC236}">
                <a16:creationId xmlns:a16="http://schemas.microsoft.com/office/drawing/2014/main" id="{97F95340-DDFB-468B-892D-29C951DC1161}"/>
              </a:ext>
            </a:extLst>
          </p:cNvPr>
          <p:cNvSpPr txBox="1"/>
          <p:nvPr/>
        </p:nvSpPr>
        <p:spPr>
          <a:xfrm>
            <a:off x="1193533" y="1094511"/>
            <a:ext cx="4793381" cy="2308324"/>
          </a:xfrm>
          <a:prstGeom prst="rect">
            <a:avLst/>
          </a:prstGeom>
          <a:noFill/>
        </p:spPr>
        <p:txBody>
          <a:bodyPr wrap="square" rtlCol="0">
            <a:spAutoFit/>
          </a:bodyPr>
          <a:lstStyle/>
          <a:p>
            <a:r>
              <a:rPr lang="en-US" dirty="0"/>
              <a:t>‘volunteering journeys’ and investigate the ways in which education and employment can promote, support and encourage journeys of inspiration, volunteering, personal development and citizenship.</a:t>
            </a:r>
          </a:p>
          <a:p>
            <a:r>
              <a:rPr lang="en-US" dirty="0"/>
              <a:t>(Commission for the Future of Volunteering. 2008)</a:t>
            </a:r>
          </a:p>
        </p:txBody>
      </p:sp>
    </p:spTree>
    <p:extLst>
      <p:ext uri="{BB962C8B-B14F-4D97-AF65-F5344CB8AC3E}">
        <p14:creationId xmlns:p14="http://schemas.microsoft.com/office/powerpoint/2010/main" val="32111268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605506-DB10-42A1-A4AC-CF96C73BB0D9}"/>
              </a:ext>
            </a:extLst>
          </p:cNvPr>
          <p:cNvSpPr>
            <a:spLocks noGrp="1"/>
          </p:cNvSpPr>
          <p:nvPr>
            <p:ph type="title"/>
          </p:nvPr>
        </p:nvSpPr>
        <p:spPr/>
        <p:txBody>
          <a:bodyPr/>
          <a:lstStyle/>
          <a:p>
            <a:pPr algn="ctr"/>
            <a:r>
              <a:rPr lang="en-US" dirty="0"/>
              <a:t>references</a:t>
            </a:r>
          </a:p>
        </p:txBody>
      </p:sp>
      <p:sp>
        <p:nvSpPr>
          <p:cNvPr id="5" name="Rectangle 4">
            <a:extLst>
              <a:ext uri="{FF2B5EF4-FFF2-40B4-BE49-F238E27FC236}">
                <a16:creationId xmlns:a16="http://schemas.microsoft.com/office/drawing/2014/main" id="{1E5ABCA5-18AF-4841-92A6-AED780F12C0E}"/>
              </a:ext>
            </a:extLst>
          </p:cNvPr>
          <p:cNvSpPr/>
          <p:nvPr/>
        </p:nvSpPr>
        <p:spPr>
          <a:xfrm>
            <a:off x="725906" y="1267037"/>
            <a:ext cx="10780294" cy="3133871"/>
          </a:xfrm>
          <a:prstGeom prst="rect">
            <a:avLst/>
          </a:prstGeom>
        </p:spPr>
        <p:txBody>
          <a:bodyPr wrap="square">
            <a:spAutoFit/>
          </a:bodyPr>
          <a:lstStyle/>
          <a:p>
            <a:pPr>
              <a:lnSpc>
                <a:spcPct val="107000"/>
              </a:lnSpc>
              <a:spcAft>
                <a:spcPts val="800"/>
              </a:spcAft>
            </a:pPr>
            <a:r>
              <a:rPr lang="en-US" sz="1400" dirty="0">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Arshad, H. (2006). Corporate social responsibility: The rising trend, </a:t>
            </a:r>
            <a:r>
              <a:rPr lang="en-US" sz="1200" i="1" dirty="0">
                <a:latin typeface="Georgia" panose="02040502050405020303" pitchFamily="18" charset="0"/>
                <a:ea typeface="Times New Roman" panose="02020603050405020304" pitchFamily="18" charset="0"/>
              </a:rPr>
              <a:t>Chowk</a:t>
            </a:r>
            <a:r>
              <a:rPr lang="en-US" sz="1200" dirty="0">
                <a:latin typeface="Georgia" panose="02040502050405020303" pitchFamily="18" charset="0"/>
                <a:ea typeface="Times New Roman" panose="02020603050405020304" pitchFamily="18" charset="0"/>
              </a:rPr>
              <a:t>, </a:t>
            </a:r>
            <a:r>
              <a:rPr lang="en-US" sz="1200" u="sng" dirty="0">
                <a:latin typeface="Georgia" panose="02040502050405020303"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http://www.chowk.com/articles/11195</a:t>
            </a:r>
            <a:r>
              <a:rPr lang="en-US" sz="1200" dirty="0">
                <a:latin typeface="Georgia" panose="02040502050405020303" pitchFamily="18" charset="0"/>
                <a:ea typeface="Times New Roman" panose="02020603050405020304" pitchFamily="18" charset="0"/>
              </a:rPr>
              <a:t>.</a:t>
            </a:r>
            <a:endParaRPr lang="en-US" sz="1200" dirty="0">
              <a:latin typeface="Times New Roman" panose="02020603050405020304" pitchFamily="18" charset="0"/>
              <a:ea typeface="Times New Roman" panose="02020603050405020304" pitchFamily="18" charset="0"/>
            </a:endParaRP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Arthur, J., Wilson, K., Godfrey, R., Gray, B., &amp; Newton, N. (2009a). </a:t>
            </a:r>
            <a:r>
              <a:rPr lang="en-US" sz="1200" i="1" dirty="0">
                <a:latin typeface="Georgia" panose="02040502050405020303" pitchFamily="18" charset="0"/>
                <a:ea typeface="Times New Roman" panose="02020603050405020304" pitchFamily="18" charset="0"/>
              </a:rPr>
              <a:t>Values and character: Higher education and graduate employment. Graduates of character</a:t>
            </a:r>
            <a:r>
              <a:rPr lang="en-US" sz="1200" dirty="0">
                <a:latin typeface="Georgia" panose="02040502050405020303" pitchFamily="18" charset="0"/>
                <a:ea typeface="Times New Roman" panose="02020603050405020304" pitchFamily="18" charset="0"/>
              </a:rPr>
              <a:t>, Canterbury Christ Church University, University of Birmingham, The John Templeton </a:t>
            </a:r>
            <a:r>
              <a:rPr lang="en-US" sz="1200" dirty="0" err="1">
                <a:latin typeface="Georgia" panose="02040502050405020303" pitchFamily="18" charset="0"/>
                <a:ea typeface="Times New Roman" panose="02020603050405020304" pitchFamily="18" charset="0"/>
              </a:rPr>
              <a:t>Foundation.</a:t>
            </a:r>
            <a:r>
              <a:rPr lang="en-US" sz="1200" u="sng" dirty="0" err="1">
                <a:latin typeface="Georgia" panose="02040502050405020303"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Google</a:t>
            </a:r>
            <a:r>
              <a:rPr lang="en-US" sz="1200" u="sng" dirty="0">
                <a:latin typeface="Georgia" panose="02040502050405020303"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 Scholar</a:t>
            </a:r>
            <a:endParaRPr lang="en-US" sz="1200" dirty="0">
              <a:latin typeface="Times New Roman" panose="02020603050405020304" pitchFamily="18" charset="0"/>
              <a:ea typeface="Times New Roman" panose="02020603050405020304" pitchFamily="18" charset="0"/>
            </a:endParaRP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Arthur, J., Wilson, K., Godfrey, R., Gray, B., &amp; Newton, N. (2009b). </a:t>
            </a:r>
            <a:r>
              <a:rPr lang="en-US" sz="1200" i="1" dirty="0">
                <a:latin typeface="Georgia" panose="02040502050405020303" pitchFamily="18" charset="0"/>
                <a:ea typeface="Times New Roman" panose="02020603050405020304" pitchFamily="18" charset="0"/>
              </a:rPr>
              <a:t>Values and character: Higher education and graduate employment. Graduates of character</a:t>
            </a:r>
            <a:r>
              <a:rPr lang="en-US" sz="1200" dirty="0">
                <a:latin typeface="Georgia" panose="02040502050405020303" pitchFamily="18" charset="0"/>
                <a:ea typeface="Times New Roman" panose="02020603050405020304" pitchFamily="18" charset="0"/>
              </a:rPr>
              <a:t>, </a:t>
            </a:r>
            <a:r>
              <a:rPr lang="en-US" sz="1200" i="1" dirty="0">
                <a:latin typeface="Georgia" panose="02040502050405020303" pitchFamily="18" charset="0"/>
                <a:ea typeface="Times New Roman" panose="02020603050405020304" pitchFamily="18" charset="0"/>
              </a:rPr>
              <a:t>Report Summary</a:t>
            </a:r>
            <a:r>
              <a:rPr lang="en-US" sz="1200" dirty="0">
                <a:latin typeface="Georgia" panose="02040502050405020303" pitchFamily="18" charset="0"/>
                <a:ea typeface="Times New Roman" panose="02020603050405020304" pitchFamily="18" charset="0"/>
              </a:rPr>
              <a:t>, Canterbury Christ Church University, University of Birmingham, The John Templeton </a:t>
            </a:r>
            <a:r>
              <a:rPr lang="en-US" sz="1200" dirty="0" err="1">
                <a:latin typeface="Georgia" panose="02040502050405020303" pitchFamily="18" charset="0"/>
                <a:ea typeface="Times New Roman" panose="02020603050405020304" pitchFamily="18" charset="0"/>
              </a:rPr>
              <a:t>Foundation.</a:t>
            </a:r>
            <a:r>
              <a:rPr lang="en-US" sz="1200" u="sng" dirty="0" err="1">
                <a:latin typeface="Georgia" panose="02040502050405020303"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Google</a:t>
            </a:r>
            <a:r>
              <a:rPr lang="en-US" sz="1200" u="sng" dirty="0">
                <a:latin typeface="Georgia" panose="02040502050405020303"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 Scholar</a:t>
            </a:r>
            <a:endParaRPr lang="en-US" sz="1200" dirty="0">
              <a:latin typeface="Times New Roman" panose="02020603050405020304" pitchFamily="18" charset="0"/>
              <a:ea typeface="Times New Roman" panose="02020603050405020304" pitchFamily="18" charset="0"/>
            </a:endParaRP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Blair, T. (2006). </a:t>
            </a:r>
            <a:r>
              <a:rPr lang="en-US" sz="1200" i="1" dirty="0">
                <a:latin typeface="Georgia" panose="02040502050405020303" pitchFamily="18" charset="0"/>
                <a:ea typeface="Times New Roman" panose="02020603050405020304" pitchFamily="18" charset="0"/>
              </a:rPr>
              <a:t>Letter to Hilary Armstrong on her appointment as Minister for the Cabinet Office and Social Exclusion</a:t>
            </a:r>
            <a:r>
              <a:rPr lang="en-US" sz="1200" dirty="0">
                <a:latin typeface="Georgia" panose="02040502050405020303" pitchFamily="18" charset="0"/>
                <a:ea typeface="Times New Roman" panose="02020603050405020304" pitchFamily="18" charset="0"/>
              </a:rPr>
              <a:t>, 20th </a:t>
            </a:r>
            <a:r>
              <a:rPr lang="en-US" sz="1200" dirty="0" err="1">
                <a:latin typeface="Georgia" panose="02040502050405020303" pitchFamily="18" charset="0"/>
                <a:ea typeface="Times New Roman" panose="02020603050405020304" pitchFamily="18" charset="0"/>
              </a:rPr>
              <a:t>May.</a:t>
            </a:r>
            <a:r>
              <a:rPr lang="en-US" sz="1200" u="sng" dirty="0" err="1">
                <a:latin typeface="Georgia" panose="02040502050405020303"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Google</a:t>
            </a:r>
            <a:r>
              <a:rPr lang="en-US" sz="1200" u="sng" dirty="0">
                <a:latin typeface="Georgia" panose="02040502050405020303"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 Scholar</a:t>
            </a:r>
            <a:endParaRPr lang="en-US" sz="1200" dirty="0">
              <a:latin typeface="Times New Roman" panose="02020603050405020304" pitchFamily="18" charset="0"/>
              <a:ea typeface="Times New Roman" panose="02020603050405020304" pitchFamily="18" charset="0"/>
            </a:endParaRPr>
          </a:p>
          <a:p>
            <a:r>
              <a:rPr lang="en-US" sz="1200" dirty="0">
                <a:latin typeface="Georgia" panose="02040502050405020303" pitchFamily="18" charset="0"/>
                <a:ea typeface="Calibri" panose="020F0502020204030204" pitchFamily="34" charset="0"/>
                <a:cs typeface="Times New Roman" panose="02020603050405020304" pitchFamily="18" charset="0"/>
              </a:rPr>
              <a:t>Blunkett, D. (2003). </a:t>
            </a:r>
            <a:r>
              <a:rPr lang="en-US" sz="1200" i="1" dirty="0">
                <a:latin typeface="Georgia" panose="02040502050405020303" pitchFamily="18" charset="0"/>
                <a:ea typeface="Calibri" panose="020F0502020204030204" pitchFamily="34" charset="0"/>
                <a:cs typeface="Times New Roman" panose="02020603050405020304" pitchFamily="18" charset="0"/>
              </a:rPr>
              <a:t>Active citizens, strong communities—Progressing civil renewal</a:t>
            </a:r>
            <a:r>
              <a:rPr lang="en-US" sz="1200" dirty="0">
                <a:latin typeface="Georgia" panose="02040502050405020303" pitchFamily="18" charset="0"/>
                <a:ea typeface="Calibri" panose="020F0502020204030204" pitchFamily="34" charset="0"/>
                <a:cs typeface="Times New Roman" panose="02020603050405020304" pitchFamily="18" charset="0"/>
              </a:rPr>
              <a:t>, Based on the Home Secretary’s Scarman Lecture delivered at the Citizens’ Convention, 11th December 2003. </a:t>
            </a:r>
            <a:endParaRPr lang="en-US" sz="1200" dirty="0"/>
          </a:p>
        </p:txBody>
      </p:sp>
    </p:spTree>
    <p:extLst>
      <p:ext uri="{BB962C8B-B14F-4D97-AF65-F5344CB8AC3E}">
        <p14:creationId xmlns:p14="http://schemas.microsoft.com/office/powerpoint/2010/main" val="32003864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D96044C-983A-4C62-B95E-DD05B55DA9C1}"/>
              </a:ext>
            </a:extLst>
          </p:cNvPr>
          <p:cNvSpPr/>
          <p:nvPr/>
        </p:nvSpPr>
        <p:spPr>
          <a:xfrm>
            <a:off x="282341" y="0"/>
            <a:ext cx="11184556" cy="5632311"/>
          </a:xfrm>
          <a:prstGeom prst="rect">
            <a:avLst/>
          </a:prstGeom>
        </p:spPr>
        <p:txBody>
          <a:bodyPr wrap="square">
            <a:spAutoFit/>
          </a:bodyPr>
          <a:lstStyle/>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Blunkett, D. (2008). </a:t>
            </a:r>
            <a:r>
              <a:rPr lang="en-US" sz="1200" i="1" dirty="0">
                <a:latin typeface="Georgia" panose="02040502050405020303" pitchFamily="18" charset="0"/>
                <a:ea typeface="Times New Roman" panose="02020603050405020304" pitchFamily="18" charset="0"/>
              </a:rPr>
              <a:t>Mutual action, common purpose: Empowering the Third Sector</a:t>
            </a:r>
            <a:r>
              <a:rPr lang="en-US" sz="1200" dirty="0">
                <a:latin typeface="Georgia" panose="02040502050405020303" pitchFamily="18" charset="0"/>
                <a:ea typeface="Times New Roman" panose="02020603050405020304" pitchFamily="18" charset="0"/>
              </a:rPr>
              <a:t>. London: Fabian </a:t>
            </a:r>
            <a:r>
              <a:rPr lang="en-US" sz="1200" dirty="0" err="1">
                <a:latin typeface="Georgia" panose="02040502050405020303" pitchFamily="18" charset="0"/>
                <a:ea typeface="Times New Roman" panose="02020603050405020304" pitchFamily="18" charset="0"/>
              </a:rPr>
              <a:t>Society.</a:t>
            </a:r>
            <a:r>
              <a:rPr lang="en-US" sz="1200" u="sng" dirty="0" err="1">
                <a:latin typeface="Georgia" panose="02040502050405020303"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Google</a:t>
            </a:r>
            <a:r>
              <a:rPr lang="en-US" sz="1200" u="sng" dirty="0">
                <a:latin typeface="Georgia" panose="02040502050405020303"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 Scholar</a:t>
            </a:r>
            <a:endParaRPr lang="en-US" sz="1200" u="sng" dirty="0">
              <a:latin typeface="Georgia" panose="02040502050405020303" pitchFamily="18" charset="0"/>
              <a:ea typeface="Times New Roman" panose="02020603050405020304" pitchFamily="18" charset="0"/>
            </a:endParaRP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Buys, N. &amp; </a:t>
            </a:r>
            <a:r>
              <a:rPr lang="en-US" sz="1200" dirty="0" err="1">
                <a:latin typeface="Georgia" panose="02040502050405020303" pitchFamily="18" charset="0"/>
                <a:ea typeface="Times New Roman" panose="02020603050405020304" pitchFamily="18" charset="0"/>
              </a:rPr>
              <a:t>Bursnall</a:t>
            </a:r>
            <a:r>
              <a:rPr lang="en-US" sz="1200" dirty="0">
                <a:latin typeface="Georgia" panose="02040502050405020303" pitchFamily="18" charset="0"/>
                <a:ea typeface="Times New Roman" panose="02020603050405020304" pitchFamily="18" charset="0"/>
              </a:rPr>
              <a:t>, S. (2007).  Establishing University – Community partnerships:  Processes and benefits.  Journal of Higher Education Policy and Management.  Vol 29. 73-86</a:t>
            </a: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Commission for the Future of Volunteering (2008). </a:t>
            </a:r>
            <a:r>
              <a:rPr lang="en-US" sz="1200" i="1" dirty="0">
                <a:latin typeface="Georgia" panose="02040502050405020303" pitchFamily="18" charset="0"/>
                <a:ea typeface="Times New Roman" panose="02020603050405020304" pitchFamily="18" charset="0"/>
              </a:rPr>
              <a:t>Report: Manifesto for Change</a:t>
            </a:r>
            <a:r>
              <a:rPr lang="en-US" sz="1200" dirty="0">
                <a:latin typeface="Georgia" panose="02040502050405020303" pitchFamily="18" charset="0"/>
                <a:ea typeface="Times New Roman" panose="02020603050405020304" pitchFamily="18" charset="0"/>
              </a:rPr>
              <a:t>, </a:t>
            </a:r>
            <a:r>
              <a:rPr lang="en-US" sz="1200" dirty="0" err="1">
                <a:latin typeface="Georgia" panose="02040502050405020303" pitchFamily="18" charset="0"/>
                <a:ea typeface="Times New Roman" panose="02020603050405020304" pitchFamily="18" charset="0"/>
              </a:rPr>
              <a:t>January.</a:t>
            </a:r>
            <a:r>
              <a:rPr lang="en-US" sz="1200" u="sng" dirty="0" err="1">
                <a:latin typeface="Georgia" panose="02040502050405020303"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Google</a:t>
            </a:r>
            <a:r>
              <a:rPr lang="en-US" sz="1200" u="sng" dirty="0">
                <a:latin typeface="Georgia" panose="02040502050405020303"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 Scholar</a:t>
            </a:r>
            <a:endParaRPr lang="en-US" sz="1200" u="sng" dirty="0">
              <a:latin typeface="Georgia" panose="02040502050405020303" pitchFamily="18" charset="0"/>
              <a:ea typeface="Times New Roman" panose="02020603050405020304" pitchFamily="18" charset="0"/>
            </a:endParaRP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Event Wales Strategy Accessed 1.12.19 https://gov.wales/event-wales-major-events-strategy-2010-2020 </a:t>
            </a: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Future Generations Act (2019) Accessed 8.12.19 https://futuregenerations.wales/a-prosperous-wales/</a:t>
            </a:r>
          </a:p>
          <a:p>
            <a:pPr marL="342900" indent="-342900">
              <a:spcBef>
                <a:spcPts val="1200"/>
              </a:spcBef>
              <a:spcAft>
                <a:spcPts val="1200"/>
              </a:spcAft>
              <a:tabLst>
                <a:tab pos="457200" algn="l"/>
              </a:tabLst>
            </a:pPr>
            <a:r>
              <a:rPr lang="en-GB" sz="1200" dirty="0"/>
              <a:t>Freeman, R. Edward (2017)The New Story of Business: Towards a More Responsible Capitalism. Business &amp; Society Review (00453609). Vol. 122 Issue 3, p449-465.</a:t>
            </a:r>
            <a:endParaRPr lang="en-US" sz="1200" dirty="0">
              <a:latin typeface="Times New Roman" panose="02020603050405020304" pitchFamily="18" charset="0"/>
              <a:ea typeface="Times New Roman" panose="02020603050405020304" pitchFamily="18" charset="0"/>
            </a:endParaRP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Gallimore, J. (2006). </a:t>
            </a:r>
            <a:r>
              <a:rPr lang="en-US" sz="1200" i="1" dirty="0">
                <a:latin typeface="Georgia" panose="02040502050405020303" pitchFamily="18" charset="0"/>
                <a:ea typeface="Times New Roman" panose="02020603050405020304" pitchFamily="18" charset="0"/>
              </a:rPr>
              <a:t>Values and CSR</a:t>
            </a:r>
            <a:r>
              <a:rPr lang="en-US" sz="1200" dirty="0">
                <a:latin typeface="Georgia" panose="02040502050405020303" pitchFamily="18" charset="0"/>
                <a:ea typeface="Times New Roman" panose="02020603050405020304" pitchFamily="18" charset="0"/>
              </a:rPr>
              <a:t>. A combined project for Philosophical and Religious Studies (PRS) and Geography, Earth and Environmental Sciences (GEES) Subject </a:t>
            </a:r>
            <a:r>
              <a:rPr lang="en-US" sz="1200" dirty="0" err="1">
                <a:latin typeface="Georgia" panose="02040502050405020303" pitchFamily="18" charset="0"/>
                <a:ea typeface="Times New Roman" panose="02020603050405020304" pitchFamily="18" charset="0"/>
              </a:rPr>
              <a:t>Centres</a:t>
            </a:r>
            <a:r>
              <a:rPr lang="en-US" sz="1200" dirty="0">
                <a:latin typeface="Georgia" panose="02040502050405020303" pitchFamily="18" charset="0"/>
                <a:ea typeface="Times New Roman" panose="02020603050405020304" pitchFamily="18" charset="0"/>
              </a:rPr>
              <a:t>. See: </a:t>
            </a:r>
            <a:r>
              <a:rPr lang="en-US" sz="1200" u="sng" dirty="0">
                <a:latin typeface="Georgia" panose="02040502050405020303"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http://www.gees.ac.uk/projtheme/emp/valuesandcsr.doc</a:t>
            </a:r>
            <a:r>
              <a:rPr lang="en-US" sz="1200" dirty="0">
                <a:latin typeface="Georgia" panose="02040502050405020303" pitchFamily="18" charset="0"/>
                <a:ea typeface="Times New Roman" panose="02020603050405020304" pitchFamily="18" charset="0"/>
              </a:rPr>
              <a:t>.  </a:t>
            </a:r>
          </a:p>
          <a:p>
            <a:pPr marL="342900" marR="0" lvl="0" indent="-342900">
              <a:spcBef>
                <a:spcPts val="1200"/>
              </a:spcBef>
              <a:spcAft>
                <a:spcPts val="1200"/>
              </a:spcAft>
              <a:tabLst>
                <a:tab pos="457200" algn="l"/>
              </a:tabLst>
            </a:pPr>
            <a:r>
              <a:rPr lang="en-US" sz="1200" dirty="0" err="1">
                <a:latin typeface="Georgia" panose="02040502050405020303" pitchFamily="18" charset="0"/>
                <a:ea typeface="Times New Roman" panose="02020603050405020304" pitchFamily="18" charset="0"/>
              </a:rPr>
              <a:t>Gov.wales</a:t>
            </a:r>
            <a:r>
              <a:rPr lang="en-US" sz="1200" dirty="0">
                <a:latin typeface="Georgia" panose="02040502050405020303" pitchFamily="18" charset="0"/>
                <a:ea typeface="Times New Roman" panose="02020603050405020304" pitchFamily="18" charset="0"/>
              </a:rPr>
              <a:t>. (2019) [online] Available at: </a:t>
            </a:r>
            <a:r>
              <a:rPr lang="en-US" sz="1200" dirty="0">
                <a:latin typeface="Georgia" panose="02040502050405020303" pitchFamily="18" charset="0"/>
                <a:ea typeface="Times New Roman" panose="02020603050405020304" pitchFamily="18" charset="0"/>
                <a:hlinkClick r:id="rId5"/>
              </a:rPr>
              <a:t>https://gov.wales/sites/default/files/publications/2019-06/event-wales-a-major-events-strategy -for-wales-2010-to-2020</a:t>
            </a:r>
            <a:r>
              <a:rPr lang="en-US" sz="1200" dirty="0">
                <a:latin typeface="Georgia" panose="02040502050405020303" pitchFamily="18" charset="0"/>
                <a:ea typeface="Times New Roman" panose="02020603050405020304" pitchFamily="18" charset="0"/>
              </a:rPr>
              <a:t>.pdf [Accessed 5 December, 2019]</a:t>
            </a:r>
            <a:endParaRPr lang="en-US" sz="1200" dirty="0">
              <a:latin typeface="Times New Roman" panose="02020603050405020304" pitchFamily="18" charset="0"/>
              <a:ea typeface="Times New Roman" panose="02020603050405020304" pitchFamily="18" charset="0"/>
            </a:endParaRP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Giddens, A. (1992). </a:t>
            </a:r>
            <a:r>
              <a:rPr lang="en-US" sz="1200" i="1" dirty="0">
                <a:latin typeface="Georgia" panose="02040502050405020303" pitchFamily="18" charset="0"/>
                <a:ea typeface="Times New Roman" panose="02020603050405020304" pitchFamily="18" charset="0"/>
              </a:rPr>
              <a:t>Capitalism and modern social theory</a:t>
            </a:r>
            <a:r>
              <a:rPr lang="en-US" sz="1200" dirty="0">
                <a:latin typeface="Georgia" panose="02040502050405020303" pitchFamily="18" charset="0"/>
                <a:ea typeface="Times New Roman" panose="02020603050405020304" pitchFamily="18" charset="0"/>
              </a:rPr>
              <a:t>. Cambridge: Cambridge University </a:t>
            </a:r>
            <a:r>
              <a:rPr lang="en-US" sz="1200" dirty="0" err="1">
                <a:latin typeface="Georgia" panose="02040502050405020303" pitchFamily="18" charset="0"/>
                <a:ea typeface="Times New Roman" panose="02020603050405020304" pitchFamily="18" charset="0"/>
              </a:rPr>
              <a:t>Press.</a:t>
            </a:r>
            <a:r>
              <a:rPr lang="en-US" sz="1200" u="sng" dirty="0" err="1">
                <a:latin typeface="Georgia" panose="02040502050405020303" pitchFamily="18" charset="0"/>
                <a:ea typeface="Times New Roman" panose="02020603050405020304" pitchFamily="18" charset="0"/>
                <a:hlinkClick r:id="rId6">
                  <a:extLst>
                    <a:ext uri="{A12FA001-AC4F-418D-AE19-62706E023703}">
                      <ahyp:hlinkClr xmlns:ahyp="http://schemas.microsoft.com/office/drawing/2018/hyperlinkcolor" val="tx"/>
                    </a:ext>
                  </a:extLst>
                </a:hlinkClick>
              </a:rPr>
              <a:t>Google</a:t>
            </a:r>
            <a:r>
              <a:rPr lang="en-US" sz="1200" u="sng" dirty="0">
                <a:latin typeface="Georgia" panose="02040502050405020303" pitchFamily="18" charset="0"/>
                <a:ea typeface="Times New Roman" panose="02020603050405020304" pitchFamily="18" charset="0"/>
                <a:hlinkClick r:id="rId6">
                  <a:extLst>
                    <a:ext uri="{A12FA001-AC4F-418D-AE19-62706E023703}">
                      <ahyp:hlinkClr xmlns:ahyp="http://schemas.microsoft.com/office/drawing/2018/hyperlinkcolor" val="tx"/>
                    </a:ext>
                  </a:extLst>
                </a:hlinkClick>
              </a:rPr>
              <a:t> Scholar</a:t>
            </a:r>
            <a:endParaRPr lang="en-US" sz="1200" dirty="0">
              <a:latin typeface="Times New Roman" panose="02020603050405020304" pitchFamily="18" charset="0"/>
              <a:ea typeface="Times New Roman" panose="02020603050405020304" pitchFamily="18" charset="0"/>
            </a:endParaRP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Harries, R. (2005). Government and Volunteering; from Research to Policy, </a:t>
            </a:r>
            <a:r>
              <a:rPr lang="en-US" sz="1200" i="1" dirty="0">
                <a:latin typeface="Georgia" panose="02040502050405020303" pitchFamily="18" charset="0"/>
                <a:ea typeface="Times New Roman" panose="02020603050405020304" pitchFamily="18" charset="0"/>
              </a:rPr>
              <a:t>presentation to the Institute of Volunteering Research Conference on Volunteering Research: Frontiers and Horizons</a:t>
            </a:r>
            <a:r>
              <a:rPr lang="en-US" sz="1200" dirty="0">
                <a:latin typeface="Georgia" panose="02040502050405020303" pitchFamily="18" charset="0"/>
                <a:ea typeface="Times New Roman" panose="02020603050405020304" pitchFamily="18" charset="0"/>
              </a:rPr>
              <a:t>, in Birmingham, </a:t>
            </a:r>
            <a:r>
              <a:rPr lang="en-US" sz="1200" dirty="0" err="1">
                <a:latin typeface="Georgia" panose="02040502050405020303" pitchFamily="18" charset="0"/>
                <a:ea typeface="Times New Roman" panose="02020603050405020304" pitchFamily="18" charset="0"/>
              </a:rPr>
              <a:t>November.</a:t>
            </a:r>
            <a:r>
              <a:rPr lang="en-US" sz="1200" u="sng" dirty="0" err="1">
                <a:latin typeface="Georgia" panose="02040502050405020303" pitchFamily="18" charset="0"/>
                <a:ea typeface="Times New Roman" panose="02020603050405020304" pitchFamily="18" charset="0"/>
                <a:hlinkClick r:id="rId7">
                  <a:extLst>
                    <a:ext uri="{A12FA001-AC4F-418D-AE19-62706E023703}">
                      <ahyp:hlinkClr xmlns:ahyp="http://schemas.microsoft.com/office/drawing/2018/hyperlinkcolor" val="tx"/>
                    </a:ext>
                  </a:extLst>
                </a:hlinkClick>
              </a:rPr>
              <a:t>Google</a:t>
            </a:r>
            <a:r>
              <a:rPr lang="en-US" sz="1200" u="sng" dirty="0">
                <a:latin typeface="Georgia" panose="02040502050405020303" pitchFamily="18" charset="0"/>
                <a:ea typeface="Times New Roman" panose="02020603050405020304" pitchFamily="18" charset="0"/>
                <a:hlinkClick r:id="rId7">
                  <a:extLst>
                    <a:ext uri="{A12FA001-AC4F-418D-AE19-62706E023703}">
                      <ahyp:hlinkClr xmlns:ahyp="http://schemas.microsoft.com/office/drawing/2018/hyperlinkcolor" val="tx"/>
                    </a:ext>
                  </a:extLst>
                </a:hlinkClick>
              </a:rPr>
              <a:t> Scholar</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465895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FA1A0DD-2C48-4B80-BF24-24BFA4652958}"/>
              </a:ext>
            </a:extLst>
          </p:cNvPr>
          <p:cNvSpPr/>
          <p:nvPr/>
        </p:nvSpPr>
        <p:spPr>
          <a:xfrm>
            <a:off x="529389" y="1144890"/>
            <a:ext cx="11300059" cy="3323987"/>
          </a:xfrm>
          <a:prstGeom prst="rect">
            <a:avLst/>
          </a:prstGeom>
        </p:spPr>
        <p:txBody>
          <a:bodyPr wrap="square">
            <a:spAutoFit/>
          </a:bodyPr>
          <a:lstStyle/>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Hill and Knowlton’s Corporate Reputation Watch (2002). Reported in: </a:t>
            </a:r>
            <a:r>
              <a:rPr lang="en-US" sz="1200" i="1" dirty="0">
                <a:latin typeface="Georgia" panose="02040502050405020303" pitchFamily="18" charset="0"/>
                <a:ea typeface="Times New Roman" panose="02020603050405020304" pitchFamily="18" charset="0"/>
              </a:rPr>
              <a:t>Business Respect</a:t>
            </a:r>
            <a:r>
              <a:rPr lang="en-US" sz="1200" dirty="0">
                <a:latin typeface="Georgia" panose="02040502050405020303" pitchFamily="18" charset="0"/>
                <a:ea typeface="Times New Roman" panose="02020603050405020304" pitchFamily="18" charset="0"/>
              </a:rPr>
              <a:t>, 39.</a:t>
            </a:r>
            <a:r>
              <a:rPr lang="en-US" sz="1200" u="sng" dirty="0">
                <a:latin typeface="Georgia" panose="02040502050405020303"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Google Scholar</a:t>
            </a:r>
            <a:endParaRPr lang="en-US" sz="1200" dirty="0">
              <a:latin typeface="Times New Roman" panose="02020603050405020304" pitchFamily="18" charset="0"/>
              <a:ea typeface="Times New Roman" panose="02020603050405020304" pitchFamily="18" charset="0"/>
            </a:endParaRP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Hodgkinson, V. (2003). Volunteering in global perspective. In P. Dekker &amp; L. </a:t>
            </a:r>
            <a:r>
              <a:rPr lang="en-US" sz="1200" dirty="0" err="1">
                <a:latin typeface="Georgia" panose="02040502050405020303" pitchFamily="18" charset="0"/>
                <a:ea typeface="Times New Roman" panose="02020603050405020304" pitchFamily="18" charset="0"/>
              </a:rPr>
              <a:t>Halman</a:t>
            </a:r>
            <a:r>
              <a:rPr lang="en-US" sz="1200" dirty="0">
                <a:latin typeface="Georgia" panose="02040502050405020303" pitchFamily="18" charset="0"/>
                <a:ea typeface="Times New Roman" panose="02020603050405020304" pitchFamily="18" charset="0"/>
              </a:rPr>
              <a:t> (Eds.), </a:t>
            </a:r>
            <a:r>
              <a:rPr lang="en-US" sz="1200" i="1" dirty="0">
                <a:latin typeface="Georgia" panose="02040502050405020303" pitchFamily="18" charset="0"/>
                <a:ea typeface="Times New Roman" panose="02020603050405020304" pitchFamily="18" charset="0"/>
              </a:rPr>
              <a:t>The values of volunteering: Cross-cultural perspectives</a:t>
            </a:r>
            <a:r>
              <a:rPr lang="en-US" sz="1200" dirty="0">
                <a:latin typeface="Georgia" panose="02040502050405020303" pitchFamily="18" charset="0"/>
                <a:ea typeface="Times New Roman" panose="02020603050405020304" pitchFamily="18" charset="0"/>
              </a:rPr>
              <a:t>. New York: Kluwer Academic/</a:t>
            </a:r>
            <a:r>
              <a:rPr lang="en-US" sz="1200" dirty="0" err="1">
                <a:latin typeface="Georgia" panose="02040502050405020303" pitchFamily="18" charset="0"/>
                <a:ea typeface="Times New Roman" panose="02020603050405020304" pitchFamily="18" charset="0"/>
              </a:rPr>
              <a:t>Plenum.</a:t>
            </a:r>
            <a:r>
              <a:rPr lang="en-US" sz="1200" u="sng" dirty="0" err="1">
                <a:latin typeface="Georgia" panose="02040502050405020303"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Google</a:t>
            </a:r>
            <a:r>
              <a:rPr lang="en-US" sz="1200" u="sng" dirty="0">
                <a:latin typeface="Georgia" panose="02040502050405020303"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 Scholar</a:t>
            </a:r>
            <a:endParaRPr lang="en-US" sz="1200" dirty="0">
              <a:latin typeface="Times New Roman" panose="02020603050405020304" pitchFamily="18" charset="0"/>
              <a:ea typeface="Times New Roman" panose="02020603050405020304" pitchFamily="18" charset="0"/>
            </a:endParaRP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Holdsworth, C., &amp; Morgan, D. H. J. (2005). </a:t>
            </a:r>
            <a:r>
              <a:rPr lang="en-US" sz="1200" i="1" dirty="0">
                <a:latin typeface="Georgia" panose="02040502050405020303" pitchFamily="18" charset="0"/>
                <a:ea typeface="Times New Roman" panose="02020603050405020304" pitchFamily="18" charset="0"/>
              </a:rPr>
              <a:t>Transitions in context: Leaving home, independence and adulthood</a:t>
            </a:r>
            <a:r>
              <a:rPr lang="en-US" sz="1200" dirty="0">
                <a:latin typeface="Georgia" panose="02040502050405020303" pitchFamily="18" charset="0"/>
                <a:ea typeface="Times New Roman" panose="02020603050405020304" pitchFamily="18" charset="0"/>
              </a:rPr>
              <a:t>. McGraw Hill: Open University </a:t>
            </a:r>
            <a:r>
              <a:rPr lang="en-US" sz="1200" dirty="0" err="1">
                <a:latin typeface="Georgia" panose="02040502050405020303" pitchFamily="18" charset="0"/>
                <a:ea typeface="Times New Roman" panose="02020603050405020304" pitchFamily="18" charset="0"/>
              </a:rPr>
              <a:t>Press.</a:t>
            </a:r>
            <a:r>
              <a:rPr lang="en-US" sz="1200" u="sng" dirty="0" err="1">
                <a:latin typeface="Georgia" panose="02040502050405020303"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Google</a:t>
            </a:r>
            <a:r>
              <a:rPr lang="en-US" sz="1200" u="sng" dirty="0">
                <a:latin typeface="Georgia" panose="02040502050405020303"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 Scholar</a:t>
            </a:r>
            <a:endParaRPr lang="en-US" sz="1200" dirty="0">
              <a:latin typeface="Times New Roman" panose="02020603050405020304" pitchFamily="18" charset="0"/>
              <a:ea typeface="Times New Roman" panose="02020603050405020304" pitchFamily="18" charset="0"/>
            </a:endParaRP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Holdsworth, C., &amp; Quinn, J. (2006). </a:t>
            </a:r>
            <a:r>
              <a:rPr lang="en-US" sz="1200" i="1" dirty="0">
                <a:latin typeface="Georgia" panose="02040502050405020303" pitchFamily="18" charset="0"/>
                <a:ea typeface="Times New Roman" panose="02020603050405020304" pitchFamily="18" charset="0"/>
              </a:rPr>
              <a:t>HEIs and local communities: forward and backward linkages a network project for Research </a:t>
            </a:r>
            <a:r>
              <a:rPr lang="en-US" sz="1200" i="1" dirty="0" err="1">
                <a:latin typeface="Georgia" panose="02040502050405020303" pitchFamily="18" charset="0"/>
                <a:ea typeface="Times New Roman" panose="02020603050405020304" pitchFamily="18" charset="0"/>
              </a:rPr>
              <a:t>Programme</a:t>
            </a:r>
            <a:r>
              <a:rPr lang="en-US" sz="1200" i="1" dirty="0">
                <a:latin typeface="Georgia" panose="02040502050405020303" pitchFamily="18" charset="0"/>
                <a:ea typeface="Times New Roman" panose="02020603050405020304" pitchFamily="18" charset="0"/>
              </a:rPr>
              <a:t> on the Impact of HEIs on Regional Economies</a:t>
            </a:r>
            <a:r>
              <a:rPr lang="en-US" sz="1200" dirty="0">
                <a:latin typeface="Georgia" panose="02040502050405020303" pitchFamily="18" charset="0"/>
                <a:ea typeface="Times New Roman" panose="02020603050405020304" pitchFamily="18" charset="0"/>
              </a:rPr>
              <a:t>. Final Report. RES-171-25-0005. </a:t>
            </a:r>
            <a:r>
              <a:rPr lang="en-US" sz="1200" dirty="0" err="1">
                <a:latin typeface="Georgia" panose="02040502050405020303" pitchFamily="18" charset="0"/>
                <a:ea typeface="Times New Roman" panose="02020603050405020304" pitchFamily="18" charset="0"/>
              </a:rPr>
              <a:t>ESRC.</a:t>
            </a:r>
            <a:r>
              <a:rPr lang="en-US" sz="1200" u="sng" dirty="0" err="1">
                <a:latin typeface="Georgia" panose="02040502050405020303"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Google</a:t>
            </a:r>
            <a:r>
              <a:rPr lang="en-US" sz="1200" u="sng" dirty="0">
                <a:latin typeface="Georgia" panose="02040502050405020303"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 Scholar</a:t>
            </a:r>
            <a:endParaRPr lang="en-US" sz="1200" dirty="0">
              <a:latin typeface="Times New Roman" panose="02020603050405020304" pitchFamily="18" charset="0"/>
              <a:ea typeface="Times New Roman" panose="02020603050405020304" pitchFamily="18" charset="0"/>
            </a:endParaRP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Holdsworth, C., &amp; Quinn, J. (2009). </a:t>
            </a:r>
            <a:r>
              <a:rPr lang="en-US" sz="1200" i="1" dirty="0">
                <a:latin typeface="Georgia" panose="02040502050405020303" pitchFamily="18" charset="0"/>
                <a:ea typeface="Times New Roman" panose="02020603050405020304" pitchFamily="18" charset="0"/>
              </a:rPr>
              <a:t>Connections, community and social capital: Social meanings of engagement for he student volunteers</a:t>
            </a:r>
            <a:r>
              <a:rPr lang="en-US" sz="1200" dirty="0">
                <a:latin typeface="Georgia" panose="02040502050405020303" pitchFamily="18" charset="0"/>
                <a:ea typeface="Times New Roman" panose="02020603050405020304" pitchFamily="18" charset="0"/>
              </a:rPr>
              <a:t>. Paper to be presented at British Sociological Association conference, Cardiff, </a:t>
            </a:r>
            <a:r>
              <a:rPr lang="en-US" sz="1200" dirty="0" err="1">
                <a:latin typeface="Georgia" panose="02040502050405020303" pitchFamily="18" charset="0"/>
                <a:ea typeface="Times New Roman" panose="02020603050405020304" pitchFamily="18" charset="0"/>
              </a:rPr>
              <a:t>April.</a:t>
            </a:r>
            <a:r>
              <a:rPr lang="en-US" sz="1200" u="sng" dirty="0" err="1">
                <a:latin typeface="Georgia" panose="02040502050405020303" pitchFamily="18" charset="0"/>
                <a:ea typeface="Times New Roman" panose="02020603050405020304" pitchFamily="18" charset="0"/>
                <a:hlinkClick r:id="rId6">
                  <a:extLst>
                    <a:ext uri="{A12FA001-AC4F-418D-AE19-62706E023703}">
                      <ahyp:hlinkClr xmlns:ahyp="http://schemas.microsoft.com/office/drawing/2018/hyperlinkcolor" val="tx"/>
                    </a:ext>
                  </a:extLst>
                </a:hlinkClick>
              </a:rPr>
              <a:t>Google</a:t>
            </a:r>
            <a:r>
              <a:rPr lang="en-US" sz="1200" u="sng" dirty="0">
                <a:latin typeface="Georgia" panose="02040502050405020303" pitchFamily="18" charset="0"/>
                <a:ea typeface="Times New Roman" panose="02020603050405020304" pitchFamily="18" charset="0"/>
                <a:hlinkClick r:id="rId6">
                  <a:extLst>
                    <a:ext uri="{A12FA001-AC4F-418D-AE19-62706E023703}">
                      <ahyp:hlinkClr xmlns:ahyp="http://schemas.microsoft.com/office/drawing/2018/hyperlinkcolor" val="tx"/>
                    </a:ext>
                  </a:extLst>
                </a:hlinkClick>
              </a:rPr>
              <a:t> Scholar</a:t>
            </a:r>
            <a:endParaRPr lang="en-US" sz="1200" dirty="0">
              <a:latin typeface="Times New Roman" panose="02020603050405020304" pitchFamily="18" charset="0"/>
              <a:ea typeface="Times New Roman" panose="02020603050405020304" pitchFamily="18" charset="0"/>
            </a:endParaRPr>
          </a:p>
          <a:p>
            <a:r>
              <a:rPr lang="en-US" sz="1200" dirty="0">
                <a:latin typeface="Georgia" panose="02040502050405020303" pitchFamily="18" charset="0"/>
                <a:ea typeface="Calibri" panose="020F0502020204030204" pitchFamily="34" charset="0"/>
                <a:cs typeface="Times New Roman" panose="02020603050405020304" pitchFamily="18" charset="0"/>
              </a:rPr>
              <a:t>Matten, D. (2005). </a:t>
            </a:r>
            <a:r>
              <a:rPr lang="en-US" sz="1200" i="1" dirty="0">
                <a:latin typeface="Georgia" panose="02040502050405020303" pitchFamily="18" charset="0"/>
                <a:ea typeface="Calibri" panose="020F0502020204030204" pitchFamily="34" charset="0"/>
                <a:cs typeface="Times New Roman" panose="02020603050405020304" pitchFamily="18" charset="0"/>
              </a:rPr>
              <a:t>‘Implicit’ and ‘Explicit’ Corporate Social Responsibility</a:t>
            </a:r>
            <a:r>
              <a:rPr lang="en-US" sz="1200" dirty="0">
                <a:latin typeface="Georgia" panose="02040502050405020303" pitchFamily="18" charset="0"/>
                <a:ea typeface="Calibri" panose="020F0502020204030204" pitchFamily="34" charset="0"/>
                <a:cs typeface="Times New Roman" panose="02020603050405020304" pitchFamily="18" charset="0"/>
              </a:rPr>
              <a:t>, Research Seminar at the Royal Holloway, 16th February 2005. </a:t>
            </a:r>
            <a:endParaRPr lang="en-US" sz="1200" dirty="0"/>
          </a:p>
        </p:txBody>
      </p:sp>
    </p:spTree>
    <p:extLst>
      <p:ext uri="{BB962C8B-B14F-4D97-AF65-F5344CB8AC3E}">
        <p14:creationId xmlns:p14="http://schemas.microsoft.com/office/powerpoint/2010/main" val="10567070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2B69B5-1931-4A46-90DB-55429CE05C28}"/>
              </a:ext>
            </a:extLst>
          </p:cNvPr>
          <p:cNvSpPr/>
          <p:nvPr/>
        </p:nvSpPr>
        <p:spPr>
          <a:xfrm>
            <a:off x="721894" y="405520"/>
            <a:ext cx="9423133" cy="5139869"/>
          </a:xfrm>
          <a:prstGeom prst="rect">
            <a:avLst/>
          </a:prstGeom>
        </p:spPr>
        <p:txBody>
          <a:bodyPr wrap="square">
            <a:spAutoFit/>
          </a:bodyPr>
          <a:lstStyle/>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Matten, D., &amp; Crane, A. (2005). Corporate citizenship. </a:t>
            </a:r>
            <a:r>
              <a:rPr lang="en-US" sz="1200" i="1" dirty="0">
                <a:latin typeface="Georgia" panose="02040502050405020303" pitchFamily="18" charset="0"/>
                <a:ea typeface="Times New Roman" panose="02020603050405020304" pitchFamily="18" charset="0"/>
              </a:rPr>
              <a:t>Academy of Management Review, 30</a:t>
            </a:r>
            <a:r>
              <a:rPr lang="en-US" sz="1200" dirty="0">
                <a:latin typeface="Georgia" panose="02040502050405020303" pitchFamily="18" charset="0"/>
                <a:ea typeface="Times New Roman" panose="02020603050405020304" pitchFamily="18" charset="0"/>
              </a:rPr>
              <a:t>(1), 166–179.</a:t>
            </a:r>
            <a:r>
              <a:rPr lang="en-US" sz="1200" u="sng" dirty="0">
                <a:latin typeface="Georgia" panose="02040502050405020303"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Google Scholar</a:t>
            </a:r>
            <a:endParaRPr lang="en-US" sz="1200" u="sng" dirty="0">
              <a:latin typeface="Georgia" panose="02040502050405020303" pitchFamily="18" charset="0"/>
              <a:ea typeface="Times New Roman" panose="02020603050405020304" pitchFamily="18" charset="0"/>
            </a:endParaRPr>
          </a:p>
          <a:p>
            <a:pPr marL="342900" indent="-342900">
              <a:spcBef>
                <a:spcPts val="1200"/>
              </a:spcBef>
              <a:spcAft>
                <a:spcPts val="1200"/>
              </a:spcAft>
              <a:tabLst>
                <a:tab pos="457200" algn="l"/>
              </a:tabLst>
            </a:pPr>
            <a:r>
              <a:rPr lang="en-GB" sz="1200" dirty="0"/>
              <a:t>McWilliams, A. and Siegel,, D. ‘Corporate Social Responsibility: A Theory of the Firm Perspective’, Academy of Management Review, 26, No.1, 2001, pp. 117–127</a:t>
            </a:r>
            <a:endParaRPr lang="en-US" sz="1200" dirty="0">
              <a:latin typeface="Times New Roman" panose="02020603050405020304" pitchFamily="18" charset="0"/>
              <a:ea typeface="Times New Roman" panose="02020603050405020304" pitchFamily="18" charset="0"/>
            </a:endParaRPr>
          </a:p>
          <a:p>
            <a:pPr marL="342900" marR="0" lvl="0" indent="-342900">
              <a:spcBef>
                <a:spcPts val="1200"/>
              </a:spcBef>
              <a:spcAft>
                <a:spcPts val="1200"/>
              </a:spcAft>
              <a:tabLst>
                <a:tab pos="457200" algn="l"/>
              </a:tabLst>
            </a:pPr>
            <a:r>
              <a:rPr lang="en-US" sz="1200" dirty="0">
                <a:latin typeface="Georgia" panose="02040502050405020303" pitchFamily="18" charset="0"/>
                <a:ea typeface="Times New Roman" panose="02020603050405020304" pitchFamily="18" charset="0"/>
              </a:rPr>
              <a:t>Moon, J., Crane, A., &amp; Matten, D. (2005). Can corporations be citizens? </a:t>
            </a:r>
            <a:r>
              <a:rPr lang="en-US" sz="1200" i="1" dirty="0">
                <a:latin typeface="Georgia" panose="02040502050405020303" pitchFamily="18" charset="0"/>
                <a:ea typeface="Times New Roman" panose="02020603050405020304" pitchFamily="18" charset="0"/>
              </a:rPr>
              <a:t>Business Ethics Quarterly, 15</a:t>
            </a:r>
            <a:r>
              <a:rPr lang="en-US" sz="1200" dirty="0">
                <a:latin typeface="Georgia" panose="02040502050405020303" pitchFamily="18" charset="0"/>
                <a:ea typeface="Times New Roman" panose="02020603050405020304" pitchFamily="18" charset="0"/>
              </a:rPr>
              <a:t>(3), 427–451.</a:t>
            </a:r>
            <a:r>
              <a:rPr lang="en-US" sz="1200" u="sng" dirty="0">
                <a:latin typeface="Georgia" panose="02040502050405020303"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Google Scholar</a:t>
            </a:r>
            <a:endParaRPr lang="en-US" sz="1200" u="sng" dirty="0">
              <a:latin typeface="Georgia" panose="02040502050405020303" pitchFamily="18" charset="0"/>
              <a:ea typeface="Times New Roman" panose="02020603050405020304" pitchFamily="18" charset="0"/>
            </a:endParaRPr>
          </a:p>
          <a:p>
            <a:pPr lvl="0"/>
            <a:r>
              <a:rPr lang="en-US" sz="1200" dirty="0"/>
              <a:t>Rochester, C. (2006). </a:t>
            </a:r>
            <a:r>
              <a:rPr lang="en-US" sz="1200" i="1" dirty="0"/>
              <a:t>Making sense of volunteering</a:t>
            </a:r>
            <a:r>
              <a:rPr lang="en-US" sz="1200" dirty="0"/>
              <a:t>. London: The Commission on the Future of </a:t>
            </a:r>
            <a:r>
              <a:rPr lang="en-US" sz="1200" dirty="0" err="1"/>
              <a:t>Volunteering.</a:t>
            </a:r>
            <a:r>
              <a:rPr lang="en-US" sz="1200" u="sng" dirty="0" err="1">
                <a:hlinkClick r:id="rId4"/>
              </a:rPr>
              <a:t>Google</a:t>
            </a:r>
            <a:r>
              <a:rPr lang="en-US" sz="1200" u="sng" dirty="0">
                <a:hlinkClick r:id="rId4"/>
              </a:rPr>
              <a:t> Scholar</a:t>
            </a:r>
            <a:endParaRPr lang="en-US" sz="1200" u="sng" dirty="0"/>
          </a:p>
          <a:p>
            <a:pPr lvl="0"/>
            <a:endParaRPr lang="en-US" sz="1200" dirty="0"/>
          </a:p>
          <a:p>
            <a:pPr lvl="0"/>
            <a:r>
              <a:rPr lang="en-US" sz="1200" dirty="0"/>
              <a:t>Russell, I. M. (2005). </a:t>
            </a:r>
            <a:r>
              <a:rPr lang="en-US" sz="1200" i="1" dirty="0"/>
              <a:t>A national framework for youth action and engagement</a:t>
            </a:r>
            <a:r>
              <a:rPr lang="en-US" sz="1200" dirty="0"/>
              <a:t>. London: The Russell </a:t>
            </a:r>
            <a:r>
              <a:rPr lang="en-US" sz="1200" dirty="0" err="1"/>
              <a:t>Commission.</a:t>
            </a:r>
            <a:r>
              <a:rPr lang="en-US" sz="1200" u="sng" dirty="0" err="1">
                <a:hlinkClick r:id="rId5"/>
              </a:rPr>
              <a:t>Google</a:t>
            </a:r>
            <a:r>
              <a:rPr lang="en-US" sz="1200" u="sng" dirty="0">
                <a:hlinkClick r:id="rId5"/>
              </a:rPr>
              <a:t> Scholar</a:t>
            </a:r>
            <a:endParaRPr lang="en-US" sz="1200" u="sng" dirty="0"/>
          </a:p>
          <a:p>
            <a:pPr lvl="0"/>
            <a:endParaRPr lang="en-US" sz="1200" u="sng" dirty="0"/>
          </a:p>
          <a:p>
            <a:pPr lvl="0"/>
            <a:r>
              <a:rPr lang="en-US" sz="1200" dirty="0" err="1"/>
              <a:t>Sonnenwald</a:t>
            </a:r>
            <a:r>
              <a:rPr lang="en-US" sz="1200" dirty="0"/>
              <a:t>, D.H. (2007)  Scientific collaboration.  Annual Review of Information, Science &amp; Technology, Vol 41, p643-681</a:t>
            </a:r>
          </a:p>
          <a:p>
            <a:pPr lvl="0"/>
            <a:endParaRPr lang="en-US" sz="1200" dirty="0"/>
          </a:p>
          <a:p>
            <a:pPr lvl="0"/>
            <a:r>
              <a:rPr lang="en-US" sz="1200" dirty="0"/>
              <a:t>Stebbins, R. (2004). Introduction. In R. Stebbins &amp; M. Graham (Eds.), </a:t>
            </a:r>
            <a:r>
              <a:rPr lang="en-US" sz="1200" i="1" dirty="0"/>
              <a:t>Volunteering as leisure/leisure as volunteering: An International Assessment</a:t>
            </a:r>
            <a:r>
              <a:rPr lang="en-US" sz="1200" dirty="0"/>
              <a:t>. Wallington: CABI </a:t>
            </a:r>
            <a:r>
              <a:rPr lang="en-US" sz="1200" dirty="0" err="1"/>
              <a:t>Publishing.</a:t>
            </a:r>
            <a:r>
              <a:rPr lang="en-US" sz="1200" u="sng" dirty="0" err="1">
                <a:hlinkClick r:id="rId6"/>
              </a:rPr>
              <a:t>CrossRef</a:t>
            </a:r>
            <a:r>
              <a:rPr lang="en-US" sz="1200" u="sng" dirty="0" err="1">
                <a:hlinkClick r:id="rId7"/>
              </a:rPr>
              <a:t>Google</a:t>
            </a:r>
            <a:r>
              <a:rPr lang="en-US" sz="1200" u="sng" dirty="0">
                <a:hlinkClick r:id="rId7"/>
              </a:rPr>
              <a:t> Scholar</a:t>
            </a:r>
            <a:endParaRPr lang="en-US" sz="1200" u="sng" dirty="0"/>
          </a:p>
          <a:p>
            <a:pPr lvl="0"/>
            <a:endParaRPr lang="en-US" sz="1200" u="sng" dirty="0"/>
          </a:p>
          <a:p>
            <a:pPr lvl="0"/>
            <a:r>
              <a:rPr lang="en-US" sz="1200" dirty="0"/>
              <a:t>Thesportshub-Cardiff.com. (2019) Volunteer – Training [accessed 5 December, 2019]</a:t>
            </a:r>
          </a:p>
          <a:p>
            <a:pPr lvl="0"/>
            <a:endParaRPr lang="en-US" sz="1200" u="sng" dirty="0"/>
          </a:p>
          <a:p>
            <a:pPr lvl="0"/>
            <a:endParaRPr lang="en-US" sz="1200" dirty="0"/>
          </a:p>
          <a:p>
            <a:pPr lvl="0"/>
            <a:r>
              <a:rPr lang="en-US" sz="1200" dirty="0"/>
              <a:t>UN General Assembly (2005). </a:t>
            </a:r>
            <a:r>
              <a:rPr lang="en-US" sz="1200" i="1" dirty="0"/>
              <a:t>Report of the Secretary-General: Follow-up to the Implementation of the International Year of </a:t>
            </a:r>
            <a:r>
              <a:rPr lang="en-US" sz="1200" i="1" dirty="0" err="1"/>
              <a:t>Volunteers</a:t>
            </a:r>
            <a:r>
              <a:rPr lang="en-US" sz="1200" dirty="0" err="1"/>
              <a:t>.</a:t>
            </a:r>
            <a:r>
              <a:rPr lang="en-US" sz="1200" u="sng" dirty="0" err="1">
                <a:hlinkClick r:id="rId8"/>
              </a:rPr>
              <a:t>Google</a:t>
            </a:r>
            <a:r>
              <a:rPr lang="en-US" sz="1200" u="sng" dirty="0">
                <a:hlinkClick r:id="rId8"/>
              </a:rPr>
              <a:t> Scholar</a:t>
            </a:r>
            <a:endParaRPr lang="en-US" sz="1200" dirty="0"/>
          </a:p>
          <a:p>
            <a:pPr lvl="0"/>
            <a:r>
              <a:rPr lang="en-US" sz="1200" dirty="0"/>
              <a:t>Weber, M. (2008). </a:t>
            </a:r>
            <a:r>
              <a:rPr lang="en-US" sz="1200" i="1" dirty="0"/>
              <a:t>Economy and society</a:t>
            </a:r>
            <a:r>
              <a:rPr lang="en-US" sz="1200" dirty="0"/>
              <a:t>. London: Routledge.</a:t>
            </a:r>
          </a:p>
          <a:p>
            <a:pPr lvl="0"/>
            <a:endParaRPr lang="en-US" sz="1200" dirty="0"/>
          </a:p>
          <a:p>
            <a:pPr lvl="0"/>
            <a:r>
              <a:rPr lang="en-US" sz="1200" dirty="0"/>
              <a:t>Wcva.org.uk (2019) Wales Council for Voluntary Action (WCVA) Accessed: 8 December, 2019)</a:t>
            </a:r>
          </a:p>
          <a:p>
            <a:pPr marL="342900" marR="0" lvl="0" indent="-342900">
              <a:spcBef>
                <a:spcPts val="1200"/>
              </a:spcBef>
              <a:spcAft>
                <a:spcPts val="1200"/>
              </a:spcAft>
              <a:tabLst>
                <a:tab pos="457200" algn="l"/>
              </a:tabLst>
            </a:pP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6472417"/>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1285</TotalTime>
  <Words>2252</Words>
  <Application>Microsoft Office PowerPoint</Application>
  <PresentationFormat>Widescreen</PresentationFormat>
  <Paragraphs>143</Paragraphs>
  <Slides>27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Calibri</vt:lpstr>
      <vt:lpstr>Calibri Light</vt:lpstr>
      <vt:lpstr>Century Gothic</vt:lpstr>
      <vt:lpstr>Georgia</vt:lpstr>
      <vt:lpstr>Times New Roman</vt:lpstr>
      <vt:lpstr>Vapor Trail</vt:lpstr>
      <vt:lpstr>UWTSD  &amp;  IRON MAN</vt:lpstr>
      <vt:lpstr>PowerPoint Presentation</vt:lpstr>
      <vt:lpstr>PowerPoint Presentation</vt:lpstr>
      <vt:lpstr>PowerPoint Presentation</vt:lpstr>
      <vt:lpstr>GLOBAL AND NATIONAL LEGLISlative connectivity</vt:lpstr>
      <vt:lpstr>PowerPoint Presentation</vt:lpstr>
      <vt:lpstr>PowerPoint Presentation</vt:lpstr>
      <vt:lpstr>Partnership –   Public bodies and organisations willing and able to work as partner with local people. Blunkett has advocated the promotion of voluntary work, community engagement and collective civic action  Blunkett, D. (2008). Mutual action, common purpose: Empowering the Third Sector. London: Fabian Society. </vt:lpstr>
      <vt:lpstr>education can promote, support and encourage these journeys of inspiration, volunteering, personal development and citizenship. (Commission for the Future of Volunteering (2008). Report: Manifesto for Change) </vt:lpstr>
      <vt:lpstr>Sustainable economic growth will require societies to create the conditions that allow people to have quality jobs that stimulate the economy while not harming the environment. (un.org/sustainabledevelopment/economic-growth </vt:lpstr>
      <vt:lpstr>PowerPoint Presentation</vt:lpstr>
      <vt:lpstr>Education is not simply about the acquisition of academic and social skills—It is ultimately about the kind of person a student becomes and wants to become. (Holdsworth and Quinn 2009).  </vt:lpstr>
      <vt:lpstr>employers place an increasing importance on the voluntary work of potential employees, perhaps seeing volunteerism as an example of a growth in character.</vt:lpstr>
      <vt:lpstr>student satisfaction and graduate employment… How courses are designed…</vt:lpstr>
      <vt:lpstr>PowerPoint Presentation</vt:lpstr>
      <vt:lpstr>Freeman (2017) states that there has been a renewed interest in CSR emphasizing the idea of Conscious Capitalism arguing that companies that endorse such policies will outperform others that do not.</vt:lpstr>
      <vt:lpstr>Universities and employers are placing an increasing emphasis on the value of voluntary work as a means of enhancing their reputations in the local communities.  (gray, B. 2010) </vt:lpstr>
      <vt:lpstr>“Our current techniques include contacting the previous years volunteers, using social media platforms, outreach to local communities and clubs and word of mouth” (iron Man 2019)     By collaborating with UWTSD educational Programme -  access to numerous volumes of volunteers with academic proficiency in several topic areas.</vt:lpstr>
      <vt:lpstr>Branding</vt:lpstr>
      <vt:lpstr>Programme delivery</vt:lpstr>
      <vt:lpstr>)</vt:lpstr>
      <vt:lpstr>PowerPoint Presentation</vt:lpstr>
      <vt:lpstr>PowerPoint Presentation</vt:lpstr>
      <vt:lpstr>references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Sponsorship proposal</dc:title>
  <dc:creator>Melissa Duffy</dc:creator>
  <cp:lastModifiedBy>Nerys Craig</cp:lastModifiedBy>
  <cp:revision>81</cp:revision>
  <dcterms:created xsi:type="dcterms:W3CDTF">2019-12-04T13:00:20Z</dcterms:created>
  <dcterms:modified xsi:type="dcterms:W3CDTF">2019-12-10T11:14:05Z</dcterms:modified>
</cp:coreProperties>
</file>