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7" d="100"/>
          <a:sy n="67" d="100"/>
        </p:scale>
        <p:origin x="413"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9E673E-36E9-49C0-83D5-A4087405CC5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B4099A8-9964-409C-8DE7-4E8F910CE173}">
      <dgm:prSet/>
      <dgm:spPr/>
      <dgm:t>
        <a:bodyPr/>
        <a:lstStyle/>
        <a:p>
          <a:r>
            <a:rPr lang="en-GB" dirty="0"/>
            <a:t>Xin (Trustworthiness): honesty and reliability in business relationships.	</a:t>
          </a:r>
          <a:endParaRPr lang="en-US" dirty="0"/>
        </a:p>
      </dgm:t>
    </dgm:pt>
    <dgm:pt modelId="{9865393C-3A3D-47E4-8CF1-42BEC2A9D01A}" type="parTrans" cxnId="{DB10BBC8-CC7E-49D6-A6B2-544C15C6BA90}">
      <dgm:prSet/>
      <dgm:spPr/>
      <dgm:t>
        <a:bodyPr/>
        <a:lstStyle/>
        <a:p>
          <a:endParaRPr lang="en-US"/>
        </a:p>
      </dgm:t>
    </dgm:pt>
    <dgm:pt modelId="{69B02D9D-AD38-4246-A4EE-68BA184567D7}" type="sibTrans" cxnId="{DB10BBC8-CC7E-49D6-A6B2-544C15C6BA90}">
      <dgm:prSet/>
      <dgm:spPr/>
      <dgm:t>
        <a:bodyPr/>
        <a:lstStyle/>
        <a:p>
          <a:endParaRPr lang="en-US"/>
        </a:p>
      </dgm:t>
    </dgm:pt>
    <dgm:pt modelId="{A0688E2C-41C0-4A63-853D-0417950A3040}">
      <dgm:prSet/>
      <dgm:spPr/>
      <dgm:t>
        <a:bodyPr/>
        <a:lstStyle/>
        <a:p>
          <a:r>
            <a:rPr lang="en-GB"/>
            <a:t>Demonstrating credibility and keeping promises builds confidence between partners.	</a:t>
          </a:r>
          <a:endParaRPr lang="en-US"/>
        </a:p>
      </dgm:t>
    </dgm:pt>
    <dgm:pt modelId="{64847294-C8B6-4DF4-A904-8CD450019DA7}" type="parTrans" cxnId="{2BE9C9F9-98EA-4A34-8EF1-EAE17E6CD259}">
      <dgm:prSet/>
      <dgm:spPr/>
      <dgm:t>
        <a:bodyPr/>
        <a:lstStyle/>
        <a:p>
          <a:endParaRPr lang="en-US"/>
        </a:p>
      </dgm:t>
    </dgm:pt>
    <dgm:pt modelId="{2FC223A3-EB1C-41B2-8BE3-4AAB6C3E3DCB}" type="sibTrans" cxnId="{2BE9C9F9-98EA-4A34-8EF1-EAE17E6CD259}">
      <dgm:prSet/>
      <dgm:spPr/>
      <dgm:t>
        <a:bodyPr/>
        <a:lstStyle/>
        <a:p>
          <a:endParaRPr lang="en-US"/>
        </a:p>
      </dgm:t>
    </dgm:pt>
    <dgm:pt modelId="{91A38D5C-B529-4BED-98C9-C1A951FB4B89}">
      <dgm:prSet/>
      <dgm:spPr/>
      <dgm:t>
        <a:bodyPr/>
        <a:lstStyle/>
        <a:p>
          <a:r>
            <a:rPr lang="en-GB"/>
            <a:t>Trust supports cooperation, reduces uncertainty, and encourages stable, long-term business negotiations and partnerships.</a:t>
          </a:r>
          <a:endParaRPr lang="en-US"/>
        </a:p>
      </dgm:t>
    </dgm:pt>
    <dgm:pt modelId="{B219AA4D-A518-4708-A455-A1C6C96DE27D}" type="parTrans" cxnId="{FDDC5B50-E6E9-4D8A-89A8-20032DA9B2F3}">
      <dgm:prSet/>
      <dgm:spPr/>
      <dgm:t>
        <a:bodyPr/>
        <a:lstStyle/>
        <a:p>
          <a:endParaRPr lang="en-US"/>
        </a:p>
      </dgm:t>
    </dgm:pt>
    <dgm:pt modelId="{8B8B074D-2121-410A-A374-B956347D9DCC}" type="sibTrans" cxnId="{FDDC5B50-E6E9-4D8A-89A8-20032DA9B2F3}">
      <dgm:prSet/>
      <dgm:spPr/>
      <dgm:t>
        <a:bodyPr/>
        <a:lstStyle/>
        <a:p>
          <a:endParaRPr lang="en-US"/>
        </a:p>
      </dgm:t>
    </dgm:pt>
    <dgm:pt modelId="{5B40D0E7-2339-4FF7-94A1-3044317A0B5D}" type="pres">
      <dgm:prSet presAssocID="{7B9E673E-36E9-49C0-83D5-A4087405CC58}" presName="vert0" presStyleCnt="0">
        <dgm:presLayoutVars>
          <dgm:dir/>
          <dgm:animOne val="branch"/>
          <dgm:animLvl val="lvl"/>
        </dgm:presLayoutVars>
      </dgm:prSet>
      <dgm:spPr/>
    </dgm:pt>
    <dgm:pt modelId="{A4F6B48B-D6C7-4299-856A-9B79F01B9C40}" type="pres">
      <dgm:prSet presAssocID="{0B4099A8-9964-409C-8DE7-4E8F910CE173}" presName="thickLine" presStyleLbl="alignNode1" presStyleIdx="0" presStyleCnt="3"/>
      <dgm:spPr/>
    </dgm:pt>
    <dgm:pt modelId="{D8E1DD0E-51E8-4299-806E-9B81143C6983}" type="pres">
      <dgm:prSet presAssocID="{0B4099A8-9964-409C-8DE7-4E8F910CE173}" presName="horz1" presStyleCnt="0"/>
      <dgm:spPr/>
    </dgm:pt>
    <dgm:pt modelId="{B4D1153B-0D78-454F-BAD7-8FEEB35F6C78}" type="pres">
      <dgm:prSet presAssocID="{0B4099A8-9964-409C-8DE7-4E8F910CE173}" presName="tx1" presStyleLbl="revTx" presStyleIdx="0" presStyleCnt="3"/>
      <dgm:spPr/>
    </dgm:pt>
    <dgm:pt modelId="{8EB8F735-1765-4F7D-8693-2EC9B50CF3B1}" type="pres">
      <dgm:prSet presAssocID="{0B4099A8-9964-409C-8DE7-4E8F910CE173}" presName="vert1" presStyleCnt="0"/>
      <dgm:spPr/>
    </dgm:pt>
    <dgm:pt modelId="{C866E14A-4E41-4808-80C5-513D009F12A7}" type="pres">
      <dgm:prSet presAssocID="{A0688E2C-41C0-4A63-853D-0417950A3040}" presName="thickLine" presStyleLbl="alignNode1" presStyleIdx="1" presStyleCnt="3"/>
      <dgm:spPr/>
    </dgm:pt>
    <dgm:pt modelId="{E4B596CF-2B59-448C-96D0-E28AE44D8081}" type="pres">
      <dgm:prSet presAssocID="{A0688E2C-41C0-4A63-853D-0417950A3040}" presName="horz1" presStyleCnt="0"/>
      <dgm:spPr/>
    </dgm:pt>
    <dgm:pt modelId="{9450A9B7-742C-4A5D-B845-A5ECAEB1D679}" type="pres">
      <dgm:prSet presAssocID="{A0688E2C-41C0-4A63-853D-0417950A3040}" presName="tx1" presStyleLbl="revTx" presStyleIdx="1" presStyleCnt="3"/>
      <dgm:spPr/>
    </dgm:pt>
    <dgm:pt modelId="{0E8C604A-938B-4C60-B535-C85CFB57C77D}" type="pres">
      <dgm:prSet presAssocID="{A0688E2C-41C0-4A63-853D-0417950A3040}" presName="vert1" presStyleCnt="0"/>
      <dgm:spPr/>
    </dgm:pt>
    <dgm:pt modelId="{E1AB7077-7F35-4ED2-9F83-C24A4B61B5DD}" type="pres">
      <dgm:prSet presAssocID="{91A38D5C-B529-4BED-98C9-C1A951FB4B89}" presName="thickLine" presStyleLbl="alignNode1" presStyleIdx="2" presStyleCnt="3"/>
      <dgm:spPr/>
    </dgm:pt>
    <dgm:pt modelId="{1F17058A-FE1C-4941-BF20-C80B88C7A042}" type="pres">
      <dgm:prSet presAssocID="{91A38D5C-B529-4BED-98C9-C1A951FB4B89}" presName="horz1" presStyleCnt="0"/>
      <dgm:spPr/>
    </dgm:pt>
    <dgm:pt modelId="{521B2622-134C-4FC5-BF12-EA40C65EE3E5}" type="pres">
      <dgm:prSet presAssocID="{91A38D5C-B529-4BED-98C9-C1A951FB4B89}" presName="tx1" presStyleLbl="revTx" presStyleIdx="2" presStyleCnt="3"/>
      <dgm:spPr/>
    </dgm:pt>
    <dgm:pt modelId="{EFAFFD36-9513-428C-8534-DDB4E3AC99F9}" type="pres">
      <dgm:prSet presAssocID="{91A38D5C-B529-4BED-98C9-C1A951FB4B89}" presName="vert1" presStyleCnt="0"/>
      <dgm:spPr/>
    </dgm:pt>
  </dgm:ptLst>
  <dgm:cxnLst>
    <dgm:cxn modelId="{8FE4A743-F757-4F0C-A2A9-3E8BD7CCCD0E}" type="presOf" srcId="{0B4099A8-9964-409C-8DE7-4E8F910CE173}" destId="{B4D1153B-0D78-454F-BAD7-8FEEB35F6C78}" srcOrd="0" destOrd="0" presId="urn:microsoft.com/office/officeart/2008/layout/LinedList"/>
    <dgm:cxn modelId="{FDDC5B50-E6E9-4D8A-89A8-20032DA9B2F3}" srcId="{7B9E673E-36E9-49C0-83D5-A4087405CC58}" destId="{91A38D5C-B529-4BED-98C9-C1A951FB4B89}" srcOrd="2" destOrd="0" parTransId="{B219AA4D-A518-4708-A455-A1C6C96DE27D}" sibTransId="{8B8B074D-2121-410A-A374-B956347D9DCC}"/>
    <dgm:cxn modelId="{C1BD1892-2A4C-401A-8CCE-B15AC455BEE5}" type="presOf" srcId="{7B9E673E-36E9-49C0-83D5-A4087405CC58}" destId="{5B40D0E7-2339-4FF7-94A1-3044317A0B5D}" srcOrd="0" destOrd="0" presId="urn:microsoft.com/office/officeart/2008/layout/LinedList"/>
    <dgm:cxn modelId="{74A4D1B3-0D4E-4A18-8B13-B589ADEA3877}" type="presOf" srcId="{91A38D5C-B529-4BED-98C9-C1A951FB4B89}" destId="{521B2622-134C-4FC5-BF12-EA40C65EE3E5}" srcOrd="0" destOrd="0" presId="urn:microsoft.com/office/officeart/2008/layout/LinedList"/>
    <dgm:cxn modelId="{DB10BBC8-CC7E-49D6-A6B2-544C15C6BA90}" srcId="{7B9E673E-36E9-49C0-83D5-A4087405CC58}" destId="{0B4099A8-9964-409C-8DE7-4E8F910CE173}" srcOrd="0" destOrd="0" parTransId="{9865393C-3A3D-47E4-8CF1-42BEC2A9D01A}" sibTransId="{69B02D9D-AD38-4246-A4EE-68BA184567D7}"/>
    <dgm:cxn modelId="{EBED35E1-75B6-4646-9786-84625CA62589}" type="presOf" srcId="{A0688E2C-41C0-4A63-853D-0417950A3040}" destId="{9450A9B7-742C-4A5D-B845-A5ECAEB1D679}" srcOrd="0" destOrd="0" presId="urn:microsoft.com/office/officeart/2008/layout/LinedList"/>
    <dgm:cxn modelId="{2BE9C9F9-98EA-4A34-8EF1-EAE17E6CD259}" srcId="{7B9E673E-36E9-49C0-83D5-A4087405CC58}" destId="{A0688E2C-41C0-4A63-853D-0417950A3040}" srcOrd="1" destOrd="0" parTransId="{64847294-C8B6-4DF4-A904-8CD450019DA7}" sibTransId="{2FC223A3-EB1C-41B2-8BE3-4AAB6C3E3DCB}"/>
    <dgm:cxn modelId="{B6BA345F-7839-4C93-8F78-7AAE940FA4D7}" type="presParOf" srcId="{5B40D0E7-2339-4FF7-94A1-3044317A0B5D}" destId="{A4F6B48B-D6C7-4299-856A-9B79F01B9C40}" srcOrd="0" destOrd="0" presId="urn:microsoft.com/office/officeart/2008/layout/LinedList"/>
    <dgm:cxn modelId="{4046610F-3017-4E3A-A3D3-79DF9F10876E}" type="presParOf" srcId="{5B40D0E7-2339-4FF7-94A1-3044317A0B5D}" destId="{D8E1DD0E-51E8-4299-806E-9B81143C6983}" srcOrd="1" destOrd="0" presId="urn:microsoft.com/office/officeart/2008/layout/LinedList"/>
    <dgm:cxn modelId="{37265DDD-FF3E-4883-84D9-D0751E093443}" type="presParOf" srcId="{D8E1DD0E-51E8-4299-806E-9B81143C6983}" destId="{B4D1153B-0D78-454F-BAD7-8FEEB35F6C78}" srcOrd="0" destOrd="0" presId="urn:microsoft.com/office/officeart/2008/layout/LinedList"/>
    <dgm:cxn modelId="{098D5EB6-4F0A-40C2-BEE3-2B0547915CD5}" type="presParOf" srcId="{D8E1DD0E-51E8-4299-806E-9B81143C6983}" destId="{8EB8F735-1765-4F7D-8693-2EC9B50CF3B1}" srcOrd="1" destOrd="0" presId="urn:microsoft.com/office/officeart/2008/layout/LinedList"/>
    <dgm:cxn modelId="{0096A72A-73C9-499C-9222-F555DC36EBD2}" type="presParOf" srcId="{5B40D0E7-2339-4FF7-94A1-3044317A0B5D}" destId="{C866E14A-4E41-4808-80C5-513D009F12A7}" srcOrd="2" destOrd="0" presId="urn:microsoft.com/office/officeart/2008/layout/LinedList"/>
    <dgm:cxn modelId="{07F445E0-35CC-4347-B519-0D04DF2A4BE0}" type="presParOf" srcId="{5B40D0E7-2339-4FF7-94A1-3044317A0B5D}" destId="{E4B596CF-2B59-448C-96D0-E28AE44D8081}" srcOrd="3" destOrd="0" presId="urn:microsoft.com/office/officeart/2008/layout/LinedList"/>
    <dgm:cxn modelId="{67136627-5610-4BCE-A502-ACC75EEA06EE}" type="presParOf" srcId="{E4B596CF-2B59-448C-96D0-E28AE44D8081}" destId="{9450A9B7-742C-4A5D-B845-A5ECAEB1D679}" srcOrd="0" destOrd="0" presId="urn:microsoft.com/office/officeart/2008/layout/LinedList"/>
    <dgm:cxn modelId="{63168104-E0D4-4A1F-9829-419D9DDFFE0F}" type="presParOf" srcId="{E4B596CF-2B59-448C-96D0-E28AE44D8081}" destId="{0E8C604A-938B-4C60-B535-C85CFB57C77D}" srcOrd="1" destOrd="0" presId="urn:microsoft.com/office/officeart/2008/layout/LinedList"/>
    <dgm:cxn modelId="{976552BA-C61D-4207-A45D-81A8569447B0}" type="presParOf" srcId="{5B40D0E7-2339-4FF7-94A1-3044317A0B5D}" destId="{E1AB7077-7F35-4ED2-9F83-C24A4B61B5DD}" srcOrd="4" destOrd="0" presId="urn:microsoft.com/office/officeart/2008/layout/LinedList"/>
    <dgm:cxn modelId="{F79D15D8-CAAE-49CD-8ED7-0475CB0AA041}" type="presParOf" srcId="{5B40D0E7-2339-4FF7-94A1-3044317A0B5D}" destId="{1F17058A-FE1C-4941-BF20-C80B88C7A042}" srcOrd="5" destOrd="0" presId="urn:microsoft.com/office/officeart/2008/layout/LinedList"/>
    <dgm:cxn modelId="{D847B029-30C0-4D8D-B058-9C385FE13735}" type="presParOf" srcId="{1F17058A-FE1C-4941-BF20-C80B88C7A042}" destId="{521B2622-134C-4FC5-BF12-EA40C65EE3E5}" srcOrd="0" destOrd="0" presId="urn:microsoft.com/office/officeart/2008/layout/LinedList"/>
    <dgm:cxn modelId="{D580B121-146C-4CE6-A76C-02366FE937A7}" type="presParOf" srcId="{1F17058A-FE1C-4941-BF20-C80B88C7A042}" destId="{EFAFFD36-9513-428C-8534-DDB4E3AC99F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6B48B-D6C7-4299-856A-9B79F01B9C40}">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D1153B-0D78-454F-BAD7-8FEEB35F6C78}">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Xin (Trustworthiness): honesty and reliability in business relationships.	</a:t>
          </a:r>
          <a:endParaRPr lang="en-US" sz="2900" kern="1200" dirty="0"/>
        </a:p>
      </dsp:txBody>
      <dsp:txXfrm>
        <a:off x="0" y="2124"/>
        <a:ext cx="10515600" cy="1449029"/>
      </dsp:txXfrm>
    </dsp:sp>
    <dsp:sp modelId="{C866E14A-4E41-4808-80C5-513D009F12A7}">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0A9B7-742C-4A5D-B845-A5ECAEB1D679}">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Demonstrating credibility and keeping promises builds confidence between partners.	</a:t>
          </a:r>
          <a:endParaRPr lang="en-US" sz="2900" kern="1200"/>
        </a:p>
      </dsp:txBody>
      <dsp:txXfrm>
        <a:off x="0" y="1451154"/>
        <a:ext cx="10515600" cy="1449029"/>
      </dsp:txXfrm>
    </dsp:sp>
    <dsp:sp modelId="{E1AB7077-7F35-4ED2-9F83-C24A4B61B5DD}">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1B2622-134C-4FC5-BF12-EA40C65EE3E5}">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Trust supports cooperation, reduces uncertainty, and encourages stable, long-term business negotiations and partnerships.</a:t>
          </a:r>
          <a:endParaRPr lang="en-US" sz="2900" kern="1200"/>
        </a:p>
      </dsp:txBody>
      <dsp:txXfrm>
        <a:off x="0" y="2900183"/>
        <a:ext cx="10515600" cy="14490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BFDEC-1553-11BA-2DA1-D951742BA14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3FA03AC-03A8-83A4-3255-7880EF9C85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BAAE14B-2D8F-264D-5456-C81AD9489EF0}"/>
              </a:ext>
            </a:extLst>
          </p:cNvPr>
          <p:cNvSpPr>
            <a:spLocks noGrp="1"/>
          </p:cNvSpPr>
          <p:nvPr>
            <p:ph type="dt" sz="half" idx="10"/>
          </p:nvPr>
        </p:nvSpPr>
        <p:spPr/>
        <p:txBody>
          <a:bodyPr/>
          <a:lstStyle/>
          <a:p>
            <a:fld id="{21804A0D-E7A7-4F69-9C30-92BA08BD2CFC}" type="datetimeFigureOut">
              <a:rPr lang="en-GB" smtClean="0"/>
              <a:t>07/03/2026</a:t>
            </a:fld>
            <a:endParaRPr lang="en-GB"/>
          </a:p>
        </p:txBody>
      </p:sp>
      <p:sp>
        <p:nvSpPr>
          <p:cNvPr id="5" name="Footer Placeholder 4">
            <a:extLst>
              <a:ext uri="{FF2B5EF4-FFF2-40B4-BE49-F238E27FC236}">
                <a16:creationId xmlns:a16="http://schemas.microsoft.com/office/drawing/2014/main" id="{C3EF8531-BB27-EB8B-29B3-A1F260FCD4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27E0E-1FC6-7463-70E1-DDDCDBDCB786}"/>
              </a:ext>
            </a:extLst>
          </p:cNvPr>
          <p:cNvSpPr>
            <a:spLocks noGrp="1"/>
          </p:cNvSpPr>
          <p:nvPr>
            <p:ph type="sldNum" sz="quarter" idx="12"/>
          </p:nvPr>
        </p:nvSpPr>
        <p:spPr/>
        <p:txBody>
          <a:bodyPr/>
          <a:lstStyle/>
          <a:p>
            <a:fld id="{15AF3B73-2950-4B17-B701-22BEEAE38E77}" type="slidenum">
              <a:rPr lang="en-GB" smtClean="0"/>
              <a:t>‹#›</a:t>
            </a:fld>
            <a:endParaRPr lang="en-GB"/>
          </a:p>
        </p:txBody>
      </p:sp>
    </p:spTree>
    <p:extLst>
      <p:ext uri="{BB962C8B-B14F-4D97-AF65-F5344CB8AC3E}">
        <p14:creationId xmlns:p14="http://schemas.microsoft.com/office/powerpoint/2010/main" val="1859149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8EE72-8807-4EFE-1059-CA77F61E97A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020835-0A0F-8011-16D6-E973ED423D5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41D742-F560-F25D-600B-4E69D3F7FB81}"/>
              </a:ext>
            </a:extLst>
          </p:cNvPr>
          <p:cNvSpPr>
            <a:spLocks noGrp="1"/>
          </p:cNvSpPr>
          <p:nvPr>
            <p:ph type="dt" sz="half" idx="10"/>
          </p:nvPr>
        </p:nvSpPr>
        <p:spPr/>
        <p:txBody>
          <a:bodyPr/>
          <a:lstStyle/>
          <a:p>
            <a:fld id="{21804A0D-E7A7-4F69-9C30-92BA08BD2CFC}" type="datetimeFigureOut">
              <a:rPr lang="en-GB" smtClean="0"/>
              <a:t>07/03/2026</a:t>
            </a:fld>
            <a:endParaRPr lang="en-GB"/>
          </a:p>
        </p:txBody>
      </p:sp>
      <p:sp>
        <p:nvSpPr>
          <p:cNvPr id="5" name="Footer Placeholder 4">
            <a:extLst>
              <a:ext uri="{FF2B5EF4-FFF2-40B4-BE49-F238E27FC236}">
                <a16:creationId xmlns:a16="http://schemas.microsoft.com/office/drawing/2014/main" id="{1F3147CB-0B97-6DB6-1686-ECD0696015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C914BF-2615-0AAE-A191-C4995933EDEF}"/>
              </a:ext>
            </a:extLst>
          </p:cNvPr>
          <p:cNvSpPr>
            <a:spLocks noGrp="1"/>
          </p:cNvSpPr>
          <p:nvPr>
            <p:ph type="sldNum" sz="quarter" idx="12"/>
          </p:nvPr>
        </p:nvSpPr>
        <p:spPr/>
        <p:txBody>
          <a:bodyPr/>
          <a:lstStyle/>
          <a:p>
            <a:fld id="{15AF3B73-2950-4B17-B701-22BEEAE38E77}" type="slidenum">
              <a:rPr lang="en-GB" smtClean="0"/>
              <a:t>‹#›</a:t>
            </a:fld>
            <a:endParaRPr lang="en-GB"/>
          </a:p>
        </p:txBody>
      </p:sp>
    </p:spTree>
    <p:extLst>
      <p:ext uri="{BB962C8B-B14F-4D97-AF65-F5344CB8AC3E}">
        <p14:creationId xmlns:p14="http://schemas.microsoft.com/office/powerpoint/2010/main" val="2446245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AC2B2-F7C9-F8E8-1065-F4BF5A4CEC8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5AA7A89-6719-8320-D04A-1BA0B0D6EE0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D8F9EAE-9990-2EB9-D0D1-72839DDD6B2E}"/>
              </a:ext>
            </a:extLst>
          </p:cNvPr>
          <p:cNvSpPr>
            <a:spLocks noGrp="1"/>
          </p:cNvSpPr>
          <p:nvPr>
            <p:ph type="dt" sz="half" idx="10"/>
          </p:nvPr>
        </p:nvSpPr>
        <p:spPr/>
        <p:txBody>
          <a:bodyPr/>
          <a:lstStyle/>
          <a:p>
            <a:fld id="{21804A0D-E7A7-4F69-9C30-92BA08BD2CFC}" type="datetimeFigureOut">
              <a:rPr lang="en-GB" smtClean="0"/>
              <a:t>07/03/2026</a:t>
            </a:fld>
            <a:endParaRPr lang="en-GB"/>
          </a:p>
        </p:txBody>
      </p:sp>
      <p:sp>
        <p:nvSpPr>
          <p:cNvPr id="5" name="Footer Placeholder 4">
            <a:extLst>
              <a:ext uri="{FF2B5EF4-FFF2-40B4-BE49-F238E27FC236}">
                <a16:creationId xmlns:a16="http://schemas.microsoft.com/office/drawing/2014/main" id="{3FAF9219-AA42-63BE-0954-F8F06DC36B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0B33E6-AF36-B584-D8BC-72697EDBFF8E}"/>
              </a:ext>
            </a:extLst>
          </p:cNvPr>
          <p:cNvSpPr>
            <a:spLocks noGrp="1"/>
          </p:cNvSpPr>
          <p:nvPr>
            <p:ph type="sldNum" sz="quarter" idx="12"/>
          </p:nvPr>
        </p:nvSpPr>
        <p:spPr/>
        <p:txBody>
          <a:bodyPr/>
          <a:lstStyle/>
          <a:p>
            <a:fld id="{15AF3B73-2950-4B17-B701-22BEEAE38E77}" type="slidenum">
              <a:rPr lang="en-GB" smtClean="0"/>
              <a:t>‹#›</a:t>
            </a:fld>
            <a:endParaRPr lang="en-GB"/>
          </a:p>
        </p:txBody>
      </p:sp>
    </p:spTree>
    <p:extLst>
      <p:ext uri="{BB962C8B-B14F-4D97-AF65-F5344CB8AC3E}">
        <p14:creationId xmlns:p14="http://schemas.microsoft.com/office/powerpoint/2010/main" val="2052738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1C6B-2623-D4C1-50A8-65C87FD57C9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22B6E84-45F3-1640-4A20-F1869B99E44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FD10277-D38A-FA2E-9C21-75E07A5B915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AACA500-1858-A2F1-67F8-E4C336A786BB}"/>
              </a:ext>
            </a:extLst>
          </p:cNvPr>
          <p:cNvSpPr>
            <a:spLocks noGrp="1"/>
          </p:cNvSpPr>
          <p:nvPr>
            <p:ph type="dt" sz="half" idx="10"/>
          </p:nvPr>
        </p:nvSpPr>
        <p:spPr/>
        <p:txBody>
          <a:bodyPr/>
          <a:lstStyle/>
          <a:p>
            <a:fld id="{21804A0D-E7A7-4F69-9C30-92BA08BD2CFC}" type="datetimeFigureOut">
              <a:rPr lang="en-GB" smtClean="0"/>
              <a:t>07/03/2026</a:t>
            </a:fld>
            <a:endParaRPr lang="en-GB"/>
          </a:p>
        </p:txBody>
      </p:sp>
      <p:sp>
        <p:nvSpPr>
          <p:cNvPr id="6" name="Footer Placeholder 5">
            <a:extLst>
              <a:ext uri="{FF2B5EF4-FFF2-40B4-BE49-F238E27FC236}">
                <a16:creationId xmlns:a16="http://schemas.microsoft.com/office/drawing/2014/main" id="{5D3E0E6D-6622-6AF2-10B5-0299849769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16470A-C406-A00B-3EE6-BB23CC5A19C4}"/>
              </a:ext>
            </a:extLst>
          </p:cNvPr>
          <p:cNvSpPr>
            <a:spLocks noGrp="1"/>
          </p:cNvSpPr>
          <p:nvPr>
            <p:ph type="sldNum" sz="quarter" idx="12"/>
          </p:nvPr>
        </p:nvSpPr>
        <p:spPr/>
        <p:txBody>
          <a:bodyPr/>
          <a:lstStyle/>
          <a:p>
            <a:fld id="{15AF3B73-2950-4B17-B701-22BEEAE38E77}" type="slidenum">
              <a:rPr lang="en-GB" smtClean="0"/>
              <a:t>‹#›</a:t>
            </a:fld>
            <a:endParaRPr lang="en-GB"/>
          </a:p>
        </p:txBody>
      </p:sp>
    </p:spTree>
    <p:extLst>
      <p:ext uri="{BB962C8B-B14F-4D97-AF65-F5344CB8AC3E}">
        <p14:creationId xmlns:p14="http://schemas.microsoft.com/office/powerpoint/2010/main" val="897030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88981-C529-42C2-F9D8-2DF6053B239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139FA01-C78D-E032-CF12-68B6277AFA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2B07D9C-CAA5-F313-ECF3-4A772AD13D8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AB075C2-8C3D-CD41-21CF-DAEC4B01D4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F28F219-E49D-868F-11B1-4B6CB21C4D2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2E02518-5D05-248B-2F20-CCB5103502A3}"/>
              </a:ext>
            </a:extLst>
          </p:cNvPr>
          <p:cNvSpPr>
            <a:spLocks noGrp="1"/>
          </p:cNvSpPr>
          <p:nvPr>
            <p:ph type="dt" sz="half" idx="10"/>
          </p:nvPr>
        </p:nvSpPr>
        <p:spPr/>
        <p:txBody>
          <a:bodyPr/>
          <a:lstStyle/>
          <a:p>
            <a:fld id="{21804A0D-E7A7-4F69-9C30-92BA08BD2CFC}" type="datetimeFigureOut">
              <a:rPr lang="en-GB" smtClean="0"/>
              <a:t>07/03/2026</a:t>
            </a:fld>
            <a:endParaRPr lang="en-GB"/>
          </a:p>
        </p:txBody>
      </p:sp>
      <p:sp>
        <p:nvSpPr>
          <p:cNvPr id="8" name="Footer Placeholder 7">
            <a:extLst>
              <a:ext uri="{FF2B5EF4-FFF2-40B4-BE49-F238E27FC236}">
                <a16:creationId xmlns:a16="http://schemas.microsoft.com/office/drawing/2014/main" id="{F9EEBBCA-2E89-34FB-7982-5B12B39BFC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E5AF98-2A32-E135-49FF-62CD1B3C7FEE}"/>
              </a:ext>
            </a:extLst>
          </p:cNvPr>
          <p:cNvSpPr>
            <a:spLocks noGrp="1"/>
          </p:cNvSpPr>
          <p:nvPr>
            <p:ph type="sldNum" sz="quarter" idx="12"/>
          </p:nvPr>
        </p:nvSpPr>
        <p:spPr/>
        <p:txBody>
          <a:bodyPr/>
          <a:lstStyle/>
          <a:p>
            <a:fld id="{15AF3B73-2950-4B17-B701-22BEEAE38E77}" type="slidenum">
              <a:rPr lang="en-GB" smtClean="0"/>
              <a:t>‹#›</a:t>
            </a:fld>
            <a:endParaRPr lang="en-GB"/>
          </a:p>
        </p:txBody>
      </p:sp>
    </p:spTree>
    <p:extLst>
      <p:ext uri="{BB962C8B-B14F-4D97-AF65-F5344CB8AC3E}">
        <p14:creationId xmlns:p14="http://schemas.microsoft.com/office/powerpoint/2010/main" val="2078110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83FCA-96D2-3482-BC6D-17FD81926B9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1827FE2-A4F3-DDA1-7431-9CE0FE6F81E8}"/>
              </a:ext>
            </a:extLst>
          </p:cNvPr>
          <p:cNvSpPr>
            <a:spLocks noGrp="1"/>
          </p:cNvSpPr>
          <p:nvPr>
            <p:ph type="dt" sz="half" idx="10"/>
          </p:nvPr>
        </p:nvSpPr>
        <p:spPr/>
        <p:txBody>
          <a:bodyPr/>
          <a:lstStyle/>
          <a:p>
            <a:fld id="{21804A0D-E7A7-4F69-9C30-92BA08BD2CFC}" type="datetimeFigureOut">
              <a:rPr lang="en-GB" smtClean="0"/>
              <a:t>07/03/2026</a:t>
            </a:fld>
            <a:endParaRPr lang="en-GB"/>
          </a:p>
        </p:txBody>
      </p:sp>
      <p:sp>
        <p:nvSpPr>
          <p:cNvPr id="4" name="Footer Placeholder 3">
            <a:extLst>
              <a:ext uri="{FF2B5EF4-FFF2-40B4-BE49-F238E27FC236}">
                <a16:creationId xmlns:a16="http://schemas.microsoft.com/office/drawing/2014/main" id="{7C4E46C5-8544-6274-65E7-C5A8DE5C85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8ADED3-B39B-D655-D534-7F78CB520075}"/>
              </a:ext>
            </a:extLst>
          </p:cNvPr>
          <p:cNvSpPr>
            <a:spLocks noGrp="1"/>
          </p:cNvSpPr>
          <p:nvPr>
            <p:ph type="sldNum" sz="quarter" idx="12"/>
          </p:nvPr>
        </p:nvSpPr>
        <p:spPr/>
        <p:txBody>
          <a:bodyPr/>
          <a:lstStyle/>
          <a:p>
            <a:fld id="{15AF3B73-2950-4B17-B701-22BEEAE38E77}" type="slidenum">
              <a:rPr lang="en-GB" smtClean="0"/>
              <a:t>‹#›</a:t>
            </a:fld>
            <a:endParaRPr lang="en-GB"/>
          </a:p>
        </p:txBody>
      </p:sp>
    </p:spTree>
    <p:extLst>
      <p:ext uri="{BB962C8B-B14F-4D97-AF65-F5344CB8AC3E}">
        <p14:creationId xmlns:p14="http://schemas.microsoft.com/office/powerpoint/2010/main" val="1722451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EF551E-850E-3822-3377-D2760B1B842F}"/>
              </a:ext>
            </a:extLst>
          </p:cNvPr>
          <p:cNvSpPr>
            <a:spLocks noGrp="1"/>
          </p:cNvSpPr>
          <p:nvPr>
            <p:ph type="dt" sz="half" idx="10"/>
          </p:nvPr>
        </p:nvSpPr>
        <p:spPr/>
        <p:txBody>
          <a:bodyPr/>
          <a:lstStyle/>
          <a:p>
            <a:fld id="{21804A0D-E7A7-4F69-9C30-92BA08BD2CFC}" type="datetimeFigureOut">
              <a:rPr lang="en-GB" smtClean="0"/>
              <a:t>07/03/2026</a:t>
            </a:fld>
            <a:endParaRPr lang="en-GB"/>
          </a:p>
        </p:txBody>
      </p:sp>
      <p:sp>
        <p:nvSpPr>
          <p:cNvPr id="3" name="Footer Placeholder 2">
            <a:extLst>
              <a:ext uri="{FF2B5EF4-FFF2-40B4-BE49-F238E27FC236}">
                <a16:creationId xmlns:a16="http://schemas.microsoft.com/office/drawing/2014/main" id="{EED470CB-FF25-C7D3-E44C-51B7149D52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8E8DA8-C21C-0959-ADCB-0E1997778E3E}"/>
              </a:ext>
            </a:extLst>
          </p:cNvPr>
          <p:cNvSpPr>
            <a:spLocks noGrp="1"/>
          </p:cNvSpPr>
          <p:nvPr>
            <p:ph type="sldNum" sz="quarter" idx="12"/>
          </p:nvPr>
        </p:nvSpPr>
        <p:spPr/>
        <p:txBody>
          <a:bodyPr/>
          <a:lstStyle/>
          <a:p>
            <a:fld id="{15AF3B73-2950-4B17-B701-22BEEAE38E77}" type="slidenum">
              <a:rPr lang="en-GB" smtClean="0"/>
              <a:t>‹#›</a:t>
            </a:fld>
            <a:endParaRPr lang="en-GB"/>
          </a:p>
        </p:txBody>
      </p:sp>
    </p:spTree>
    <p:extLst>
      <p:ext uri="{BB962C8B-B14F-4D97-AF65-F5344CB8AC3E}">
        <p14:creationId xmlns:p14="http://schemas.microsoft.com/office/powerpoint/2010/main" val="723224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6AFB0-92E2-F722-AD3B-452DA73882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AE1099D-91B1-6D2E-FF2C-34087CB0B4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3CB2A7D-C594-497E-1F24-81E03E7BD7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79D079-2C80-60B4-9047-B64BF6C84670}"/>
              </a:ext>
            </a:extLst>
          </p:cNvPr>
          <p:cNvSpPr>
            <a:spLocks noGrp="1"/>
          </p:cNvSpPr>
          <p:nvPr>
            <p:ph type="dt" sz="half" idx="10"/>
          </p:nvPr>
        </p:nvSpPr>
        <p:spPr/>
        <p:txBody>
          <a:bodyPr/>
          <a:lstStyle/>
          <a:p>
            <a:fld id="{21804A0D-E7A7-4F69-9C30-92BA08BD2CFC}" type="datetimeFigureOut">
              <a:rPr lang="en-GB" smtClean="0"/>
              <a:t>07/03/2026</a:t>
            </a:fld>
            <a:endParaRPr lang="en-GB"/>
          </a:p>
        </p:txBody>
      </p:sp>
      <p:sp>
        <p:nvSpPr>
          <p:cNvPr id="6" name="Footer Placeholder 5">
            <a:extLst>
              <a:ext uri="{FF2B5EF4-FFF2-40B4-BE49-F238E27FC236}">
                <a16:creationId xmlns:a16="http://schemas.microsoft.com/office/drawing/2014/main" id="{75A25E33-E39F-6A5B-25B2-C061D320F3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ABAFD7-5D1D-3BD0-3C3F-AAC9136944C1}"/>
              </a:ext>
            </a:extLst>
          </p:cNvPr>
          <p:cNvSpPr>
            <a:spLocks noGrp="1"/>
          </p:cNvSpPr>
          <p:nvPr>
            <p:ph type="sldNum" sz="quarter" idx="12"/>
          </p:nvPr>
        </p:nvSpPr>
        <p:spPr/>
        <p:txBody>
          <a:bodyPr/>
          <a:lstStyle/>
          <a:p>
            <a:fld id="{15AF3B73-2950-4B17-B701-22BEEAE38E77}" type="slidenum">
              <a:rPr lang="en-GB" smtClean="0"/>
              <a:t>‹#›</a:t>
            </a:fld>
            <a:endParaRPr lang="en-GB"/>
          </a:p>
        </p:txBody>
      </p:sp>
    </p:spTree>
    <p:extLst>
      <p:ext uri="{BB962C8B-B14F-4D97-AF65-F5344CB8AC3E}">
        <p14:creationId xmlns:p14="http://schemas.microsoft.com/office/powerpoint/2010/main" val="626952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8040F-AB97-B7D9-54A8-1537A9BB6B8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BD60CE5-EDE6-D183-68B2-16FD7ECC3B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69FEAB-8C11-F237-A1B2-4705A10C25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FAB66C-7520-D026-7B21-B0E6A8576F67}"/>
              </a:ext>
            </a:extLst>
          </p:cNvPr>
          <p:cNvSpPr>
            <a:spLocks noGrp="1"/>
          </p:cNvSpPr>
          <p:nvPr>
            <p:ph type="dt" sz="half" idx="10"/>
          </p:nvPr>
        </p:nvSpPr>
        <p:spPr/>
        <p:txBody>
          <a:bodyPr/>
          <a:lstStyle/>
          <a:p>
            <a:fld id="{21804A0D-E7A7-4F69-9C30-92BA08BD2CFC}" type="datetimeFigureOut">
              <a:rPr lang="en-GB" smtClean="0"/>
              <a:t>07/03/2026</a:t>
            </a:fld>
            <a:endParaRPr lang="en-GB"/>
          </a:p>
        </p:txBody>
      </p:sp>
      <p:sp>
        <p:nvSpPr>
          <p:cNvPr id="6" name="Footer Placeholder 5">
            <a:extLst>
              <a:ext uri="{FF2B5EF4-FFF2-40B4-BE49-F238E27FC236}">
                <a16:creationId xmlns:a16="http://schemas.microsoft.com/office/drawing/2014/main" id="{F317462E-8E46-1691-3CC8-8CFF31C6F7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30A488-78E3-5220-6050-97EE3C6C4BB2}"/>
              </a:ext>
            </a:extLst>
          </p:cNvPr>
          <p:cNvSpPr>
            <a:spLocks noGrp="1"/>
          </p:cNvSpPr>
          <p:nvPr>
            <p:ph type="sldNum" sz="quarter" idx="12"/>
          </p:nvPr>
        </p:nvSpPr>
        <p:spPr/>
        <p:txBody>
          <a:bodyPr/>
          <a:lstStyle/>
          <a:p>
            <a:fld id="{15AF3B73-2950-4B17-B701-22BEEAE38E77}" type="slidenum">
              <a:rPr lang="en-GB" smtClean="0"/>
              <a:t>‹#›</a:t>
            </a:fld>
            <a:endParaRPr lang="en-GB"/>
          </a:p>
        </p:txBody>
      </p:sp>
    </p:spTree>
    <p:extLst>
      <p:ext uri="{BB962C8B-B14F-4D97-AF65-F5344CB8AC3E}">
        <p14:creationId xmlns:p14="http://schemas.microsoft.com/office/powerpoint/2010/main" val="3982708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EFA2F-348A-D7FA-4571-BFAE83EECB0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87D460F-1B62-4277-5B73-F943352A6F1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551829-724D-703C-3B51-D6ABA074DF51}"/>
              </a:ext>
            </a:extLst>
          </p:cNvPr>
          <p:cNvSpPr>
            <a:spLocks noGrp="1"/>
          </p:cNvSpPr>
          <p:nvPr>
            <p:ph type="dt" sz="half" idx="10"/>
          </p:nvPr>
        </p:nvSpPr>
        <p:spPr/>
        <p:txBody>
          <a:bodyPr/>
          <a:lstStyle/>
          <a:p>
            <a:fld id="{21804A0D-E7A7-4F69-9C30-92BA08BD2CFC}" type="datetimeFigureOut">
              <a:rPr lang="en-GB" smtClean="0"/>
              <a:t>07/03/2026</a:t>
            </a:fld>
            <a:endParaRPr lang="en-GB"/>
          </a:p>
        </p:txBody>
      </p:sp>
      <p:sp>
        <p:nvSpPr>
          <p:cNvPr id="5" name="Footer Placeholder 4">
            <a:extLst>
              <a:ext uri="{FF2B5EF4-FFF2-40B4-BE49-F238E27FC236}">
                <a16:creationId xmlns:a16="http://schemas.microsoft.com/office/drawing/2014/main" id="{D8A1EB0D-7F33-8AD2-9484-0A3DA6A90F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50C7A9-E4FF-22B8-DAD6-D8115C48EBD0}"/>
              </a:ext>
            </a:extLst>
          </p:cNvPr>
          <p:cNvSpPr>
            <a:spLocks noGrp="1"/>
          </p:cNvSpPr>
          <p:nvPr>
            <p:ph type="sldNum" sz="quarter" idx="12"/>
          </p:nvPr>
        </p:nvSpPr>
        <p:spPr/>
        <p:txBody>
          <a:bodyPr/>
          <a:lstStyle/>
          <a:p>
            <a:fld id="{15AF3B73-2950-4B17-B701-22BEEAE38E77}" type="slidenum">
              <a:rPr lang="en-GB" smtClean="0"/>
              <a:t>‹#›</a:t>
            </a:fld>
            <a:endParaRPr lang="en-GB"/>
          </a:p>
        </p:txBody>
      </p:sp>
    </p:spTree>
    <p:extLst>
      <p:ext uri="{BB962C8B-B14F-4D97-AF65-F5344CB8AC3E}">
        <p14:creationId xmlns:p14="http://schemas.microsoft.com/office/powerpoint/2010/main" val="1796709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041B8B-3A3E-B09F-7C79-8F00DC28D7A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089DCC0-1837-81CA-5461-63C8A0BF75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046590-C234-7201-3243-1CCB06869F96}"/>
              </a:ext>
            </a:extLst>
          </p:cNvPr>
          <p:cNvSpPr>
            <a:spLocks noGrp="1"/>
          </p:cNvSpPr>
          <p:nvPr>
            <p:ph type="dt" sz="half" idx="10"/>
          </p:nvPr>
        </p:nvSpPr>
        <p:spPr/>
        <p:txBody>
          <a:bodyPr/>
          <a:lstStyle/>
          <a:p>
            <a:fld id="{21804A0D-E7A7-4F69-9C30-92BA08BD2CFC}" type="datetimeFigureOut">
              <a:rPr lang="en-GB" smtClean="0"/>
              <a:t>07/03/2026</a:t>
            </a:fld>
            <a:endParaRPr lang="en-GB"/>
          </a:p>
        </p:txBody>
      </p:sp>
      <p:sp>
        <p:nvSpPr>
          <p:cNvPr id="5" name="Footer Placeholder 4">
            <a:extLst>
              <a:ext uri="{FF2B5EF4-FFF2-40B4-BE49-F238E27FC236}">
                <a16:creationId xmlns:a16="http://schemas.microsoft.com/office/drawing/2014/main" id="{EE31BABD-2D3B-6D49-E7BE-FC5E1C9FF1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666F7E-9017-2B20-ED1E-88ED4005095E}"/>
              </a:ext>
            </a:extLst>
          </p:cNvPr>
          <p:cNvSpPr>
            <a:spLocks noGrp="1"/>
          </p:cNvSpPr>
          <p:nvPr>
            <p:ph type="sldNum" sz="quarter" idx="12"/>
          </p:nvPr>
        </p:nvSpPr>
        <p:spPr/>
        <p:txBody>
          <a:bodyPr/>
          <a:lstStyle/>
          <a:p>
            <a:fld id="{15AF3B73-2950-4B17-B701-22BEEAE38E77}" type="slidenum">
              <a:rPr lang="en-GB" smtClean="0"/>
              <a:t>‹#›</a:t>
            </a:fld>
            <a:endParaRPr lang="en-GB"/>
          </a:p>
        </p:txBody>
      </p:sp>
    </p:spTree>
    <p:extLst>
      <p:ext uri="{BB962C8B-B14F-4D97-AF65-F5344CB8AC3E}">
        <p14:creationId xmlns:p14="http://schemas.microsoft.com/office/powerpoint/2010/main" val="3225439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67F847-9523-67C4-231C-27E80A5ADE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6B9262D-2AA9-24E1-9821-E458F56FC1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F929DC6-4A07-3F60-D833-648A95BA56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804A0D-E7A7-4F69-9C30-92BA08BD2CFC}" type="datetimeFigureOut">
              <a:rPr lang="en-GB" smtClean="0"/>
              <a:t>07/03/2026</a:t>
            </a:fld>
            <a:endParaRPr lang="en-GB"/>
          </a:p>
        </p:txBody>
      </p:sp>
      <p:sp>
        <p:nvSpPr>
          <p:cNvPr id="5" name="Footer Placeholder 4">
            <a:extLst>
              <a:ext uri="{FF2B5EF4-FFF2-40B4-BE49-F238E27FC236}">
                <a16:creationId xmlns:a16="http://schemas.microsoft.com/office/drawing/2014/main" id="{4724792D-BBBF-9634-50E0-D778452A3C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B506C1C-F215-0725-C13E-8681244AE4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5AF3B73-2950-4B17-B701-22BEEAE38E77}" type="slidenum">
              <a:rPr lang="en-GB" smtClean="0"/>
              <a:t>‹#›</a:t>
            </a:fld>
            <a:endParaRPr lang="en-GB"/>
          </a:p>
        </p:txBody>
      </p:sp>
    </p:spTree>
    <p:extLst>
      <p:ext uri="{BB962C8B-B14F-4D97-AF65-F5344CB8AC3E}">
        <p14:creationId xmlns:p14="http://schemas.microsoft.com/office/powerpoint/2010/main" val="32929761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87DD5E-4F89-9845-6490-C235F2F04533}"/>
              </a:ext>
            </a:extLst>
          </p:cNvPr>
          <p:cNvPicPr>
            <a:picLocks noChangeAspect="1"/>
          </p:cNvPicPr>
          <p:nvPr/>
        </p:nvPicPr>
        <p:blipFill>
          <a:blip r:embed="rId2">
            <a:alphaModFix amt="50000"/>
          </a:blip>
          <a:srcRect t="12923" b="2807"/>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15F0664-2D3F-40DD-F3A8-0810B975DDA8}"/>
              </a:ext>
            </a:extLst>
          </p:cNvPr>
          <p:cNvSpPr>
            <a:spLocks noGrp="1"/>
          </p:cNvSpPr>
          <p:nvPr>
            <p:ph type="ctrTitle"/>
          </p:nvPr>
        </p:nvSpPr>
        <p:spPr>
          <a:xfrm>
            <a:off x="1524000" y="1122362"/>
            <a:ext cx="9144000" cy="2900518"/>
          </a:xfrm>
        </p:spPr>
        <p:txBody>
          <a:bodyPr>
            <a:normAutofit/>
          </a:bodyPr>
          <a:lstStyle/>
          <a:p>
            <a:r>
              <a:rPr lang="ro-RO" sz="3800">
                <a:solidFill>
                  <a:srgbClr val="FFFFFF"/>
                </a:solidFill>
                <a:latin typeface="Aptos Black" panose="020B0004020202020204" pitchFamily="34" charset="0"/>
              </a:rPr>
              <a:t>STUDENT NAME</a:t>
            </a:r>
            <a:r>
              <a:rPr lang="en-GB" sz="3800">
                <a:solidFill>
                  <a:srgbClr val="FFFFFF"/>
                </a:solidFill>
                <a:latin typeface="Aptos Black" panose="020B0004020202020204" pitchFamily="34" charset="0"/>
              </a:rPr>
              <a:t>: CARMEN CARAMAN </a:t>
            </a:r>
            <a:br>
              <a:rPr lang="en-GB" sz="3800">
                <a:solidFill>
                  <a:srgbClr val="FFFFFF"/>
                </a:solidFill>
                <a:latin typeface="Aptos Black" panose="020B0004020202020204" pitchFamily="34" charset="0"/>
              </a:rPr>
            </a:br>
            <a:r>
              <a:rPr lang="en-GB" sz="3800">
                <a:solidFill>
                  <a:srgbClr val="FFFFFF"/>
                </a:solidFill>
                <a:latin typeface="Aptos Black" panose="020B0004020202020204" pitchFamily="34" charset="0"/>
              </a:rPr>
              <a:t>STUDENT ID:2213756</a:t>
            </a:r>
            <a:br>
              <a:rPr lang="en-GB" sz="3800">
                <a:solidFill>
                  <a:srgbClr val="FFFFFF"/>
                </a:solidFill>
                <a:latin typeface="Aptos Black" panose="020B0004020202020204" pitchFamily="34" charset="0"/>
              </a:rPr>
            </a:br>
            <a:r>
              <a:rPr lang="en-GB" sz="3800">
                <a:solidFill>
                  <a:srgbClr val="FFFFFF"/>
                </a:solidFill>
                <a:latin typeface="Aptos Black" panose="020B0004020202020204" pitchFamily="34" charset="0"/>
              </a:rPr>
              <a:t>MODULE CODE: LCBB6023</a:t>
            </a:r>
            <a:br>
              <a:rPr lang="en-GB" sz="3800">
                <a:solidFill>
                  <a:srgbClr val="FFFFFF"/>
                </a:solidFill>
                <a:latin typeface="Aptos Black" panose="020B0004020202020204" pitchFamily="34" charset="0"/>
              </a:rPr>
            </a:br>
            <a:r>
              <a:rPr lang="en-GB" sz="3800">
                <a:solidFill>
                  <a:srgbClr val="FFFFFF"/>
                </a:solidFill>
                <a:latin typeface="Aptos Black" panose="020B0004020202020204" pitchFamily="34" charset="0"/>
              </a:rPr>
              <a:t>LECTURE NAME: LIYANAGE RODRIGO </a:t>
            </a:r>
            <a:br>
              <a:rPr lang="en-GB" sz="3800">
                <a:solidFill>
                  <a:srgbClr val="FFFFFF"/>
                </a:solidFill>
                <a:latin typeface="Aptos Black" panose="020B0004020202020204" pitchFamily="34" charset="0"/>
              </a:rPr>
            </a:br>
            <a:endParaRPr lang="en-GB" sz="3800">
              <a:solidFill>
                <a:srgbClr val="FFFFFF"/>
              </a:solidFill>
              <a:latin typeface="Aptos Black" panose="020B0004020202020204" pitchFamily="34" charset="0"/>
            </a:endParaRPr>
          </a:p>
        </p:txBody>
      </p:sp>
      <p:sp>
        <p:nvSpPr>
          <p:cNvPr id="3" name="Subtitle 2">
            <a:extLst>
              <a:ext uri="{FF2B5EF4-FFF2-40B4-BE49-F238E27FC236}">
                <a16:creationId xmlns:a16="http://schemas.microsoft.com/office/drawing/2014/main" id="{654EEFC3-37A2-9047-C06D-137FDFD45173}"/>
              </a:ext>
            </a:extLst>
          </p:cNvPr>
          <p:cNvSpPr>
            <a:spLocks noGrp="1"/>
          </p:cNvSpPr>
          <p:nvPr>
            <p:ph type="subTitle" idx="1"/>
          </p:nvPr>
        </p:nvSpPr>
        <p:spPr>
          <a:xfrm>
            <a:off x="1524000" y="4159404"/>
            <a:ext cx="9144000" cy="1098395"/>
          </a:xfrm>
        </p:spPr>
        <p:txBody>
          <a:bodyPr>
            <a:normAutofit/>
          </a:bodyPr>
          <a:lstStyle/>
          <a:p>
            <a:r>
              <a:rPr lang="en-GB" sz="2000">
                <a:solidFill>
                  <a:srgbClr val="FFFFFF"/>
                </a:solidFill>
                <a:latin typeface="Aptos Black" panose="020B0004020202020204" pitchFamily="34" charset="0"/>
              </a:rPr>
              <a:t>PRESENTATION (10-15 MINUTE )</a:t>
            </a:r>
          </a:p>
          <a:p>
            <a:r>
              <a:rPr lang="en-GB" sz="2000">
                <a:solidFill>
                  <a:srgbClr val="FFFFFF"/>
                </a:solidFill>
                <a:latin typeface="Aptos Black" panose="020B0004020202020204" pitchFamily="34" charset="0"/>
              </a:rPr>
              <a:t>Cross-Cultural Negotiations: Building a Strategic Partnership with a Chinese Firm</a:t>
            </a:r>
          </a:p>
        </p:txBody>
      </p:sp>
    </p:spTree>
    <p:extLst>
      <p:ext uri="{BB962C8B-B14F-4D97-AF65-F5344CB8AC3E}">
        <p14:creationId xmlns:p14="http://schemas.microsoft.com/office/powerpoint/2010/main" val="9510750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FE9EB-3043-CF4E-8FAE-03DB0E18F9A9}"/>
              </a:ext>
            </a:extLst>
          </p:cNvPr>
          <p:cNvSpPr>
            <a:spLocks noGrp="1"/>
          </p:cNvSpPr>
          <p:nvPr>
            <p:ph type="title"/>
          </p:nvPr>
        </p:nvSpPr>
        <p:spPr>
          <a:xfrm>
            <a:off x="481013" y="3752849"/>
            <a:ext cx="3290887" cy="2452687"/>
          </a:xfrm>
        </p:spPr>
        <p:txBody>
          <a:bodyPr anchor="ctr">
            <a:normAutofit/>
          </a:bodyPr>
          <a:lstStyle/>
          <a:p>
            <a:r>
              <a:rPr lang="en-GB" sz="3600"/>
              <a:t>INTRODUCTION </a:t>
            </a:r>
          </a:p>
        </p:txBody>
      </p:sp>
      <p:pic>
        <p:nvPicPr>
          <p:cNvPr id="4" name="Picture 3">
            <a:extLst>
              <a:ext uri="{FF2B5EF4-FFF2-40B4-BE49-F238E27FC236}">
                <a16:creationId xmlns:a16="http://schemas.microsoft.com/office/drawing/2014/main" id="{A5EBE3FE-033C-6CA9-D22E-5CA511B8D7B6}"/>
              </a:ext>
            </a:extLst>
          </p:cNvPr>
          <p:cNvPicPr>
            <a:picLocks noChangeAspect="1"/>
          </p:cNvPicPr>
          <p:nvPr/>
        </p:nvPicPr>
        <p:blipFill>
          <a:blip r:embed="rId2"/>
          <a:srcRect t="32260" b="22144"/>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D1BB6577-4C22-0C51-0316-366A43978140}"/>
              </a:ext>
            </a:extLst>
          </p:cNvPr>
          <p:cNvSpPr>
            <a:spLocks noGrp="1"/>
          </p:cNvSpPr>
          <p:nvPr>
            <p:ph idx="1"/>
          </p:nvPr>
        </p:nvSpPr>
        <p:spPr>
          <a:xfrm>
            <a:off x="3611880" y="3531870"/>
            <a:ext cx="8097515" cy="3063240"/>
          </a:xfrm>
        </p:spPr>
        <p:txBody>
          <a:bodyPr anchor="ct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Globalisation has significantly increased the importance of cross-cultural business negotiations. Organisations frequently collaborate with international partners whose cultural values, communication styles, and negotiation practices differ from their own. Culture influences decision-making processes, relationship building, leadership expectations, and perceptions of trust within business environments (Hofstede et al., 2010).</a:t>
            </a:r>
          </a:p>
        </p:txBody>
      </p:sp>
    </p:spTree>
    <p:extLst>
      <p:ext uri="{BB962C8B-B14F-4D97-AF65-F5344CB8AC3E}">
        <p14:creationId xmlns:p14="http://schemas.microsoft.com/office/powerpoint/2010/main" val="2477092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22D61-A44F-4BEF-8270-C929E67D06E7}"/>
              </a:ext>
            </a:extLst>
          </p:cNvPr>
          <p:cNvSpPr>
            <a:spLocks noGrp="1"/>
          </p:cNvSpPr>
          <p:nvPr>
            <p:ph type="title"/>
          </p:nvPr>
        </p:nvSpPr>
        <p:spPr>
          <a:xfrm>
            <a:off x="761803" y="350196"/>
            <a:ext cx="4646904" cy="1624520"/>
          </a:xfrm>
        </p:spPr>
        <p:txBody>
          <a:bodyPr anchor="ctr">
            <a:normAutofit/>
          </a:bodyPr>
          <a:lstStyle/>
          <a:p>
            <a:r>
              <a:rPr lang="en-GB" sz="4000"/>
              <a:t>Presentation Outline</a:t>
            </a:r>
          </a:p>
        </p:txBody>
      </p:sp>
      <p:sp>
        <p:nvSpPr>
          <p:cNvPr id="3" name="Content Placeholder 2">
            <a:extLst>
              <a:ext uri="{FF2B5EF4-FFF2-40B4-BE49-F238E27FC236}">
                <a16:creationId xmlns:a16="http://schemas.microsoft.com/office/drawing/2014/main" id="{6FA0039E-13AC-7095-49BD-59135BE421E4}"/>
              </a:ext>
            </a:extLst>
          </p:cNvPr>
          <p:cNvSpPr>
            <a:spLocks noGrp="1"/>
          </p:cNvSpPr>
          <p:nvPr>
            <p:ph idx="1"/>
          </p:nvPr>
        </p:nvSpPr>
        <p:spPr>
          <a:xfrm>
            <a:off x="388620" y="1508760"/>
            <a:ext cx="5020087" cy="4847589"/>
          </a:xfrm>
        </p:spPr>
        <p:txBody>
          <a:bodyPr anchor="ct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Definition of culture and its key elements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Theoretical framework explaining cultural impact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Cultural characteristics of Chinese business practices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Key differences between UK and Chinese negotiation styles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Cultural challenges to overcome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International negotiation strategies for success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Importance of cultural awareness and adaptability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Conclusion</a:t>
            </a:r>
          </a:p>
        </p:txBody>
      </p:sp>
      <p:pic>
        <p:nvPicPr>
          <p:cNvPr id="5" name="Picture 4" descr="A lantern with written characters">
            <a:extLst>
              <a:ext uri="{FF2B5EF4-FFF2-40B4-BE49-F238E27FC236}">
                <a16:creationId xmlns:a16="http://schemas.microsoft.com/office/drawing/2014/main" id="{2BD178B4-86A2-52BB-7BB0-D0EA822FD81F}"/>
              </a:ext>
            </a:extLst>
          </p:cNvPr>
          <p:cNvPicPr>
            <a:picLocks noChangeAspect="1"/>
          </p:cNvPicPr>
          <p:nvPr/>
        </p:nvPicPr>
        <p:blipFill>
          <a:blip r:embed="rId2"/>
          <a:srcRect r="33259"/>
          <a:stretch>
            <a:fillRect/>
          </a:stretch>
        </p:blipFill>
        <p:spPr>
          <a:xfrm>
            <a:off x="6096000" y="1"/>
            <a:ext cx="6102825" cy="6858000"/>
          </a:xfrm>
          <a:prstGeom prst="rect">
            <a:avLst/>
          </a:prstGeom>
        </p:spPr>
      </p:pic>
    </p:spTree>
    <p:extLst>
      <p:ext uri="{BB962C8B-B14F-4D97-AF65-F5344CB8AC3E}">
        <p14:creationId xmlns:p14="http://schemas.microsoft.com/office/powerpoint/2010/main" val="1840188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550274-1460-EC24-B6C5-631CA3C2B3F8}"/>
              </a:ext>
            </a:extLst>
          </p:cNvPr>
          <p:cNvSpPr>
            <a:spLocks noGrp="1"/>
          </p:cNvSpPr>
          <p:nvPr>
            <p:ph type="title"/>
          </p:nvPr>
        </p:nvSpPr>
        <p:spPr>
          <a:xfrm>
            <a:off x="707413" y="4544704"/>
            <a:ext cx="4792635" cy="1811645"/>
          </a:xfrm>
        </p:spPr>
        <p:txBody>
          <a:bodyPr anchor="ctr">
            <a:normAutofit/>
          </a:bodyPr>
          <a:lstStyle/>
          <a:p>
            <a:r>
              <a:rPr lang="en-GB" sz="4000"/>
              <a:t> Defining Culture</a:t>
            </a:r>
          </a:p>
        </p:txBody>
      </p:sp>
      <p:pic>
        <p:nvPicPr>
          <p:cNvPr id="4" name="Picture 3">
            <a:extLst>
              <a:ext uri="{FF2B5EF4-FFF2-40B4-BE49-F238E27FC236}">
                <a16:creationId xmlns:a16="http://schemas.microsoft.com/office/drawing/2014/main" id="{A3A5FFB1-9A47-57AB-4DE3-DB4CA6847D39}"/>
              </a:ext>
            </a:extLst>
          </p:cNvPr>
          <p:cNvPicPr>
            <a:picLocks noChangeAspect="1"/>
          </p:cNvPicPr>
          <p:nvPr/>
        </p:nvPicPr>
        <p:blipFill>
          <a:blip r:embed="rId2"/>
          <a:srcRect l="1111" r="-1" b="-1"/>
          <a:stretch>
            <a:fillRect/>
          </a:stretch>
        </p:blipFill>
        <p:spPr>
          <a:xfrm>
            <a:off x="-1" y="10"/>
            <a:ext cx="6096001" cy="4114790"/>
          </a:xfrm>
          <a:prstGeom prst="rect">
            <a:avLst/>
          </a:prstGeom>
        </p:spPr>
      </p:pic>
      <p:sp>
        <p:nvSpPr>
          <p:cNvPr id="3" name="Content Placeholder 2">
            <a:extLst>
              <a:ext uri="{FF2B5EF4-FFF2-40B4-BE49-F238E27FC236}">
                <a16:creationId xmlns:a16="http://schemas.microsoft.com/office/drawing/2014/main" id="{A0394F27-3D5E-51B4-279B-D996DF7CC01A}"/>
              </a:ext>
            </a:extLst>
          </p:cNvPr>
          <p:cNvSpPr>
            <a:spLocks noGrp="1"/>
          </p:cNvSpPr>
          <p:nvPr>
            <p:ph idx="1"/>
          </p:nvPr>
        </p:nvSpPr>
        <p:spPr>
          <a:xfrm>
            <a:off x="6803410" y="691912"/>
            <a:ext cx="4912340" cy="5880338"/>
          </a:xfrm>
        </p:spPr>
        <p:txBody>
          <a:bodyPr anchor="ctr">
            <a:noAutofit/>
          </a:bodyPr>
          <a:lstStyle/>
          <a:p>
            <a:pPr algn="ctr">
              <a:buFont typeface="Wingdings" panose="05000000000000000000" pitchFamily="2" charset="2"/>
              <a:buChar char="q"/>
            </a:pPr>
            <a:r>
              <a:rPr lang="en-GB" sz="2000" dirty="0">
                <a:latin typeface="Arial" panose="020B0604020202020204" pitchFamily="34" charset="0"/>
                <a:cs typeface="Arial" panose="020B0604020202020204" pitchFamily="34" charset="0"/>
              </a:rPr>
              <a:t>Culture refers to the shared values, beliefs, behaviours, and norms that influence how individuals interact within a society (Hofstede, 2010).	</a:t>
            </a:r>
          </a:p>
          <a:p>
            <a:pPr algn="ctr">
              <a:buFont typeface="Wingdings" panose="05000000000000000000" pitchFamily="2" charset="2"/>
              <a:buChar char="q"/>
            </a:pPr>
            <a:r>
              <a:rPr lang="en-GB" sz="2000" dirty="0">
                <a:latin typeface="Arial" panose="020B0604020202020204" pitchFamily="34" charset="0"/>
                <a:cs typeface="Arial" panose="020B0604020202020204" pitchFamily="34" charset="0"/>
              </a:rPr>
              <a:t>Culture shapes:	</a:t>
            </a:r>
          </a:p>
          <a:p>
            <a:pPr marL="0" indent="0" algn="ctr">
              <a:buNone/>
            </a:pPr>
            <a:r>
              <a:rPr lang="en-GB" sz="2000" dirty="0">
                <a:latin typeface="Arial" panose="020B0604020202020204" pitchFamily="34" charset="0"/>
                <a:cs typeface="Arial" panose="020B0604020202020204" pitchFamily="34" charset="0"/>
              </a:rPr>
              <a:t>Communication styles	</a:t>
            </a:r>
          </a:p>
          <a:p>
            <a:pPr marL="0" indent="0" algn="ctr">
              <a:buNone/>
            </a:pPr>
            <a:r>
              <a:rPr lang="en-GB" sz="2000" dirty="0">
                <a:latin typeface="Arial" panose="020B0604020202020204" pitchFamily="34" charset="0"/>
                <a:cs typeface="Arial" panose="020B0604020202020204" pitchFamily="34" charset="0"/>
              </a:rPr>
              <a:t>Decision-making approaches	</a:t>
            </a:r>
          </a:p>
          <a:p>
            <a:pPr marL="0" indent="0" algn="ctr">
              <a:buNone/>
            </a:pPr>
            <a:r>
              <a:rPr lang="en-GB" sz="2000" dirty="0">
                <a:latin typeface="Arial" panose="020B0604020202020204" pitchFamily="34" charset="0"/>
                <a:cs typeface="Arial" panose="020B0604020202020204" pitchFamily="34" charset="0"/>
              </a:rPr>
              <a:t>Leadership expectations	</a:t>
            </a:r>
          </a:p>
          <a:p>
            <a:pPr marL="0" indent="0" algn="ctr">
              <a:buNone/>
            </a:pPr>
            <a:r>
              <a:rPr lang="en-GB" sz="2000" dirty="0">
                <a:latin typeface="Arial" panose="020B0604020202020204" pitchFamily="34" charset="0"/>
                <a:cs typeface="Arial" panose="020B0604020202020204" pitchFamily="34" charset="0"/>
              </a:rPr>
              <a:t>Business etiquette	</a:t>
            </a:r>
          </a:p>
          <a:p>
            <a:pPr marL="0" indent="0" algn="ctr">
              <a:buNone/>
            </a:pPr>
            <a:r>
              <a:rPr lang="en-GB" sz="2000" dirty="0">
                <a:latin typeface="Arial" panose="020B0604020202020204" pitchFamily="34" charset="0"/>
                <a:cs typeface="Arial" panose="020B0604020202020204" pitchFamily="34" charset="0"/>
              </a:rPr>
              <a:t>Negotiation behaviour	</a:t>
            </a:r>
          </a:p>
          <a:p>
            <a:pPr marL="0" indent="0" algn="ctr">
              <a:buNone/>
            </a:pPr>
            <a:r>
              <a:rPr lang="en-GB" sz="2000" dirty="0">
                <a:latin typeface="Arial" panose="020B0604020202020204" pitchFamily="34" charset="0"/>
                <a:cs typeface="Arial" panose="020B0604020202020204" pitchFamily="34" charset="0"/>
              </a:rPr>
              <a:t>In international business negotiations, cultural differences can influence:	</a:t>
            </a:r>
          </a:p>
          <a:p>
            <a:pPr algn="ctr">
              <a:buFont typeface="Wingdings" panose="05000000000000000000" pitchFamily="2" charset="2"/>
              <a:buChar char="q"/>
            </a:pPr>
            <a:r>
              <a:rPr lang="en-GB" sz="2000" dirty="0">
                <a:latin typeface="Arial" panose="020B0604020202020204" pitchFamily="34" charset="0"/>
                <a:cs typeface="Arial" panose="020B0604020202020204" pitchFamily="34" charset="0"/>
              </a:rPr>
              <a:t>Trust building	</a:t>
            </a:r>
          </a:p>
          <a:p>
            <a:pPr marL="0" indent="0" algn="ctr">
              <a:buNone/>
            </a:pPr>
            <a:r>
              <a:rPr lang="en-GB" sz="2000" dirty="0">
                <a:latin typeface="Arial" panose="020B0604020202020204" pitchFamily="34" charset="0"/>
                <a:cs typeface="Arial" panose="020B0604020202020204" pitchFamily="34" charset="0"/>
              </a:rPr>
              <a:t>Contract expectations	</a:t>
            </a:r>
          </a:p>
          <a:p>
            <a:pPr marL="0" indent="0" algn="ctr">
              <a:buNone/>
            </a:pPr>
            <a:r>
              <a:rPr lang="en-GB" sz="2000" dirty="0">
                <a:latin typeface="Arial" panose="020B0604020202020204" pitchFamily="34" charset="0"/>
                <a:cs typeface="Arial" panose="020B0604020202020204" pitchFamily="34" charset="0"/>
              </a:rPr>
              <a:t>Relationship development	</a:t>
            </a:r>
          </a:p>
          <a:p>
            <a:pPr marL="0" indent="0" algn="ctr">
              <a:buNone/>
            </a:pPr>
            <a:r>
              <a:rPr lang="en-GB" sz="2000" dirty="0">
                <a:latin typeface="Arial" panose="020B0604020202020204" pitchFamily="34" charset="0"/>
                <a:cs typeface="Arial" panose="020B0604020202020204" pitchFamily="34" charset="0"/>
              </a:rPr>
              <a:t>Conflict resolution</a:t>
            </a:r>
          </a:p>
        </p:txBody>
      </p:sp>
    </p:spTree>
    <p:extLst>
      <p:ext uri="{BB962C8B-B14F-4D97-AF65-F5344CB8AC3E}">
        <p14:creationId xmlns:p14="http://schemas.microsoft.com/office/powerpoint/2010/main" val="3638292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AD5C3A-7E77-35E1-9EDD-E558F60B199B}"/>
              </a:ext>
            </a:extLst>
          </p:cNvPr>
          <p:cNvSpPr>
            <a:spLocks noGrp="1"/>
          </p:cNvSpPr>
          <p:nvPr>
            <p:ph type="title"/>
          </p:nvPr>
        </p:nvSpPr>
        <p:spPr>
          <a:xfrm>
            <a:off x="572493" y="238539"/>
            <a:ext cx="11018520" cy="1434415"/>
          </a:xfrm>
        </p:spPr>
        <p:txBody>
          <a:bodyPr anchor="b">
            <a:normAutofit/>
          </a:bodyPr>
          <a:lstStyle/>
          <a:p>
            <a:r>
              <a:rPr lang="en-GB" sz="5400"/>
              <a:t>Elements of Culture Affecting Business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A80628-AB8B-48BA-51EA-7D112E7FFCC4}"/>
              </a:ext>
            </a:extLst>
          </p:cNvPr>
          <p:cNvSpPr>
            <a:spLocks noGrp="1"/>
          </p:cNvSpPr>
          <p:nvPr>
            <p:ph idx="1"/>
          </p:nvPr>
        </p:nvSpPr>
        <p:spPr>
          <a:xfrm>
            <a:off x="148590" y="2071315"/>
            <a:ext cx="7137455" cy="4548145"/>
          </a:xfrm>
        </p:spPr>
        <p:txBody>
          <a:bodyPr anchor="t">
            <a:noAutofit/>
          </a:bodyPr>
          <a:lstStyle/>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Key cultural dimensions influencing international negotiations: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Communication style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Direct vs indirect communication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Power distance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Level of hierarchy within organisations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Individualism vs collectivism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Focus on personal goals vs group harmony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Time orientation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Short-term vs long-term strategic thinking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Relationship orientation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Importance of personal relationships in business These elements shape how negotiations are conducted and how agreements are reached.</a:t>
            </a:r>
          </a:p>
        </p:txBody>
      </p:sp>
      <p:pic>
        <p:nvPicPr>
          <p:cNvPr id="4" name="Picture 3">
            <a:extLst>
              <a:ext uri="{FF2B5EF4-FFF2-40B4-BE49-F238E27FC236}">
                <a16:creationId xmlns:a16="http://schemas.microsoft.com/office/drawing/2014/main" id="{3607A5E5-8F8B-EE10-EDED-BC7C9BB4C6C0}"/>
              </a:ext>
            </a:extLst>
          </p:cNvPr>
          <p:cNvPicPr>
            <a:picLocks noChangeAspect="1"/>
          </p:cNvPicPr>
          <p:nvPr/>
        </p:nvPicPr>
        <p:blipFill>
          <a:blip r:embed="rId2"/>
          <a:srcRect l="18740" r="17044"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145115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6631D-EAC5-5873-5720-98C1C4484799}"/>
              </a:ext>
            </a:extLst>
          </p:cNvPr>
          <p:cNvSpPr>
            <a:spLocks noGrp="1"/>
          </p:cNvSpPr>
          <p:nvPr>
            <p:ph type="title"/>
          </p:nvPr>
        </p:nvSpPr>
        <p:spPr>
          <a:xfrm>
            <a:off x="707413" y="4544704"/>
            <a:ext cx="4792635" cy="1811645"/>
          </a:xfrm>
        </p:spPr>
        <p:txBody>
          <a:bodyPr anchor="ctr">
            <a:normAutofit/>
          </a:bodyPr>
          <a:lstStyle/>
          <a:p>
            <a:r>
              <a:rPr lang="en-GB" sz="3700"/>
              <a:t>Theoretical Framework: Hofstede’s Cultural Dimensions</a:t>
            </a:r>
          </a:p>
        </p:txBody>
      </p:sp>
      <p:pic>
        <p:nvPicPr>
          <p:cNvPr id="5" name="Picture 4" descr="Red toy person in front of two lines of white figures">
            <a:extLst>
              <a:ext uri="{FF2B5EF4-FFF2-40B4-BE49-F238E27FC236}">
                <a16:creationId xmlns:a16="http://schemas.microsoft.com/office/drawing/2014/main" id="{D3CE5552-21FC-7AD2-935D-BD21F50934BB}"/>
              </a:ext>
            </a:extLst>
          </p:cNvPr>
          <p:cNvPicPr>
            <a:picLocks noChangeAspect="1"/>
          </p:cNvPicPr>
          <p:nvPr/>
        </p:nvPicPr>
        <p:blipFill>
          <a:blip r:embed="rId2"/>
          <a:srcRect l="2592" r="3" b="3"/>
          <a:stretch>
            <a:fillRect/>
          </a:stretch>
        </p:blipFill>
        <p:spPr>
          <a:xfrm>
            <a:off x="-1" y="10"/>
            <a:ext cx="6096001" cy="4114790"/>
          </a:xfrm>
          <a:prstGeom prst="rect">
            <a:avLst/>
          </a:prstGeom>
        </p:spPr>
      </p:pic>
      <p:sp>
        <p:nvSpPr>
          <p:cNvPr id="3" name="Content Placeholder 2">
            <a:extLst>
              <a:ext uri="{FF2B5EF4-FFF2-40B4-BE49-F238E27FC236}">
                <a16:creationId xmlns:a16="http://schemas.microsoft.com/office/drawing/2014/main" id="{7CB69766-6E4D-3638-9CD0-E3E541B5CFA4}"/>
              </a:ext>
            </a:extLst>
          </p:cNvPr>
          <p:cNvSpPr>
            <a:spLocks noGrp="1"/>
          </p:cNvSpPr>
          <p:nvPr>
            <p:ph idx="1"/>
          </p:nvPr>
        </p:nvSpPr>
        <p:spPr>
          <a:xfrm>
            <a:off x="6435090" y="691912"/>
            <a:ext cx="4953966" cy="5474173"/>
          </a:xfrm>
        </p:spPr>
        <p:txBody>
          <a:bodyPr anchor="ctr">
            <a:noAutofit/>
          </a:bodyPr>
          <a:lstStyle/>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Hofstede’s Cultural Dimensions Theory explains how cultural values influence workplace behaviour.</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Key dimensions relevant to UK–China negotiations: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Power Distance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China: higher acceptance of hierarchy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UK: relatively lower power distance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Individualism vs Collectivism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China: collectivist society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UK: individualistic society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Long-Term Orientation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China: strong long-term strategic focus	</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UK: more short-term results orientation These cultural differences influence negotiation expectations and business relationships.</a:t>
            </a:r>
          </a:p>
        </p:txBody>
      </p:sp>
    </p:spTree>
    <p:extLst>
      <p:ext uri="{BB962C8B-B14F-4D97-AF65-F5344CB8AC3E}">
        <p14:creationId xmlns:p14="http://schemas.microsoft.com/office/powerpoint/2010/main" val="3980741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003ED-D383-7BBC-8449-2D643926EAF0}"/>
              </a:ext>
            </a:extLst>
          </p:cNvPr>
          <p:cNvSpPr>
            <a:spLocks noGrp="1"/>
          </p:cNvSpPr>
          <p:nvPr>
            <p:ph type="title"/>
          </p:nvPr>
        </p:nvSpPr>
        <p:spPr>
          <a:xfrm>
            <a:off x="640080" y="325369"/>
            <a:ext cx="4368602" cy="1956841"/>
          </a:xfrm>
        </p:spPr>
        <p:txBody>
          <a:bodyPr anchor="b">
            <a:normAutofit/>
          </a:bodyPr>
          <a:lstStyle/>
          <a:p>
            <a:r>
              <a:rPr lang="en-GB" sz="4200"/>
              <a:t>UK vs China Cultural Differences</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FE775EE-170A-BEB0-559E-F35ECF7B9FC5}"/>
              </a:ext>
            </a:extLst>
          </p:cNvPr>
          <p:cNvSpPr>
            <a:spLocks noGrp="1"/>
          </p:cNvSpPr>
          <p:nvPr>
            <p:ph idx="1"/>
          </p:nvPr>
        </p:nvSpPr>
        <p:spPr>
          <a:xfrm>
            <a:off x="400050" y="2872899"/>
            <a:ext cx="4483619" cy="3659732"/>
          </a:xfrm>
        </p:spPr>
        <p:txBody>
          <a:bodyPr>
            <a:noAutofit/>
          </a:bodyPr>
          <a:lstStyle/>
          <a:p>
            <a:pPr>
              <a:buFont typeface="Wingdings" panose="05000000000000000000" pitchFamily="2" charset="2"/>
              <a:buChar char="q"/>
            </a:pPr>
            <a:r>
              <a:rPr lang="en-GB" dirty="0"/>
              <a:t>Impact on Negotiation</a:t>
            </a:r>
          </a:p>
          <a:p>
            <a:pPr>
              <a:buFont typeface="Wingdings" panose="05000000000000000000" pitchFamily="2" charset="2"/>
              <a:buChar char="q"/>
            </a:pPr>
            <a:r>
              <a:rPr lang="en-GB" dirty="0"/>
              <a:t>UK negotiators may prioritise efficiency and clear agreements.	</a:t>
            </a:r>
          </a:p>
          <a:p>
            <a:pPr>
              <a:buFont typeface="Wingdings" panose="05000000000000000000" pitchFamily="2" charset="2"/>
              <a:buChar char="q"/>
            </a:pPr>
            <a:r>
              <a:rPr lang="en-GB" dirty="0"/>
              <a:t>Chinese negotiators often prioritise relationship building and long-term trust before finalising deals.</a:t>
            </a:r>
            <a:endParaRPr lang="en-US" dirty="0"/>
          </a:p>
        </p:txBody>
      </p:sp>
      <p:pic>
        <p:nvPicPr>
          <p:cNvPr id="4" name="Content Placeholder 3">
            <a:extLst>
              <a:ext uri="{FF2B5EF4-FFF2-40B4-BE49-F238E27FC236}">
                <a16:creationId xmlns:a16="http://schemas.microsoft.com/office/drawing/2014/main" id="{1355A790-5CB2-C105-3CF6-3BDE2B8EE80F}"/>
              </a:ext>
            </a:extLst>
          </p:cNvPr>
          <p:cNvPicPr>
            <a:picLocks noChangeAspect="1"/>
          </p:cNvPicPr>
          <p:nvPr/>
        </p:nvPicPr>
        <p:blipFill>
          <a:blip r:embed="rId2"/>
          <a:srcRect b="30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56122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ED1A5-8807-DE22-27C1-3530C545A1F8}"/>
              </a:ext>
            </a:extLst>
          </p:cNvPr>
          <p:cNvSpPr>
            <a:spLocks noGrp="1"/>
          </p:cNvSpPr>
          <p:nvPr>
            <p:ph type="title"/>
          </p:nvPr>
        </p:nvSpPr>
        <p:spPr/>
        <p:txBody>
          <a:bodyPr/>
          <a:lstStyle/>
          <a:p>
            <a:r>
              <a:rPr lang="en-GB" dirty="0"/>
              <a:t>Cultural Elements to Overcome in Chinese Negotiations</a:t>
            </a:r>
          </a:p>
        </p:txBody>
      </p:sp>
      <p:graphicFrame>
        <p:nvGraphicFramePr>
          <p:cNvPr id="5" name="Content Placeholder 2">
            <a:extLst>
              <a:ext uri="{FF2B5EF4-FFF2-40B4-BE49-F238E27FC236}">
                <a16:creationId xmlns:a16="http://schemas.microsoft.com/office/drawing/2014/main" id="{CC0EBB0B-8086-1918-6161-6B2D00425D5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5337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B26B1-7FA7-853D-7249-F35F1A3E46FB}"/>
              </a:ext>
            </a:extLst>
          </p:cNvPr>
          <p:cNvSpPr>
            <a:spLocks noGrp="1"/>
          </p:cNvSpPr>
          <p:nvPr>
            <p:ph type="title"/>
          </p:nvPr>
        </p:nvSpPr>
        <p:spPr>
          <a:xfrm>
            <a:off x="1452656" y="1444741"/>
            <a:ext cx="9357865" cy="1041901"/>
          </a:xfrm>
        </p:spPr>
        <p:txBody>
          <a:bodyPr vert="horz" lIns="91440" tIns="45720" rIns="91440" bIns="45720" rtlCol="0" anchor="ctr">
            <a:normAutofit/>
          </a:bodyPr>
          <a:lstStyle/>
          <a:p>
            <a:r>
              <a:rPr lang="en-US" sz="3400" kern="1200" dirty="0">
                <a:solidFill>
                  <a:schemeClr val="tx1"/>
                </a:solidFill>
                <a:latin typeface="+mj-lt"/>
                <a:ea typeface="+mj-ea"/>
                <a:cs typeface="+mj-cs"/>
              </a:rPr>
              <a:t>Impact of Cultural Differences on Business Operations</a:t>
            </a:r>
          </a:p>
        </p:txBody>
      </p:sp>
      <p:sp>
        <p:nvSpPr>
          <p:cNvPr id="3" name="Content Placeholder 2">
            <a:extLst>
              <a:ext uri="{FF2B5EF4-FFF2-40B4-BE49-F238E27FC236}">
                <a16:creationId xmlns:a16="http://schemas.microsoft.com/office/drawing/2014/main" id="{ED877F7A-5806-7C48-2F19-1BA0A24A89BF}"/>
              </a:ext>
            </a:extLst>
          </p:cNvPr>
          <p:cNvSpPr>
            <a:spLocks noGrp="1"/>
          </p:cNvSpPr>
          <p:nvPr>
            <p:ph idx="1"/>
          </p:nvPr>
        </p:nvSpPr>
        <p:spPr>
          <a:xfrm>
            <a:off x="1234440" y="3000466"/>
            <a:ext cx="5021580" cy="3411227"/>
          </a:xfrm>
        </p:spPr>
        <p:txBody>
          <a:bodyPr vert="horz" lIns="91440" tIns="45720" rIns="91440" bIns="45720" rtlCol="0">
            <a:normAutofit/>
          </a:bodyPr>
          <a:lstStyle/>
          <a:p>
            <a:pPr>
              <a:buFont typeface="Wingdings" panose="05000000000000000000" pitchFamily="2" charset="2"/>
              <a:buChar char="q"/>
            </a:pPr>
            <a:r>
              <a:rPr lang="en-US" sz="2000" dirty="0"/>
              <a:t>Cultural differences can affect:	</a:t>
            </a:r>
          </a:p>
          <a:p>
            <a:pPr>
              <a:buFont typeface="Wingdings" panose="05000000000000000000" pitchFamily="2" charset="2"/>
              <a:buChar char="q"/>
            </a:pPr>
            <a:r>
              <a:rPr lang="en-US" sz="2000" dirty="0"/>
              <a:t>Contract negotiations	</a:t>
            </a:r>
          </a:p>
          <a:p>
            <a:pPr>
              <a:buFont typeface="Wingdings" panose="05000000000000000000" pitchFamily="2" charset="2"/>
              <a:buChar char="q"/>
            </a:pPr>
            <a:r>
              <a:rPr lang="en-US" sz="2000" dirty="0"/>
              <a:t>Partnership development	</a:t>
            </a:r>
          </a:p>
          <a:p>
            <a:pPr>
              <a:buFont typeface="Wingdings" panose="05000000000000000000" pitchFamily="2" charset="2"/>
              <a:buChar char="q"/>
            </a:pPr>
            <a:r>
              <a:rPr lang="en-US" sz="2000" dirty="0"/>
              <a:t>Leadership expectations	</a:t>
            </a:r>
          </a:p>
          <a:p>
            <a:pPr>
              <a:buFont typeface="Wingdings" panose="05000000000000000000" pitchFamily="2" charset="2"/>
              <a:buChar char="q"/>
            </a:pPr>
            <a:r>
              <a:rPr lang="en-US" sz="2000" dirty="0"/>
              <a:t>Decision-making timelines	</a:t>
            </a:r>
          </a:p>
          <a:p>
            <a:pPr>
              <a:buFont typeface="Wingdings" panose="05000000000000000000" pitchFamily="2" charset="2"/>
              <a:buChar char="q"/>
            </a:pPr>
            <a:r>
              <a:rPr lang="en-US" sz="2000" dirty="0"/>
              <a:t>Conflict management</a:t>
            </a:r>
          </a:p>
        </p:txBody>
      </p:sp>
      <p:sp>
        <p:nvSpPr>
          <p:cNvPr id="4" name="TextBox 3">
            <a:extLst>
              <a:ext uri="{FF2B5EF4-FFF2-40B4-BE49-F238E27FC236}">
                <a16:creationId xmlns:a16="http://schemas.microsoft.com/office/drawing/2014/main" id="{A075AC61-1F3F-1499-BFFC-31AF9D1A0FA1}"/>
              </a:ext>
            </a:extLst>
          </p:cNvPr>
          <p:cNvSpPr txBox="1"/>
          <p:nvPr/>
        </p:nvSpPr>
        <p:spPr>
          <a:xfrm>
            <a:off x="6256020" y="2487996"/>
            <a:ext cx="4701540" cy="3272723"/>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endParaRPr lang="en-US" sz="1400" dirty="0"/>
          </a:p>
          <a:p>
            <a:pPr marL="114300" indent="-342900">
              <a:lnSpc>
                <a:spcPct val="90000"/>
              </a:lnSpc>
              <a:spcAft>
                <a:spcPts val="600"/>
              </a:spcAft>
              <a:buFont typeface="Wingdings" panose="05000000000000000000" pitchFamily="2" charset="2"/>
              <a:buChar char="q"/>
            </a:pPr>
            <a:r>
              <a:rPr lang="en-US" sz="2000" dirty="0">
                <a:latin typeface="Arial" panose="020B0604020202020204" pitchFamily="34" charset="0"/>
                <a:cs typeface="Arial" panose="020B0604020202020204" pitchFamily="34" charset="0"/>
              </a:rPr>
              <a:t>Potential risks include:</a:t>
            </a:r>
          </a:p>
          <a:p>
            <a:pPr marL="114300" indent="-342900">
              <a:lnSpc>
                <a:spcPct val="90000"/>
              </a:lnSpc>
              <a:spcAft>
                <a:spcPts val="600"/>
              </a:spcAft>
              <a:buFont typeface="Wingdings" panose="05000000000000000000" pitchFamily="2" charset="2"/>
              <a:buChar char="q"/>
            </a:pPr>
            <a:endParaRPr lang="en-US" sz="2000" dirty="0">
              <a:latin typeface="Arial" panose="020B0604020202020204" pitchFamily="34" charset="0"/>
              <a:cs typeface="Arial" panose="020B0604020202020204" pitchFamily="34" charset="0"/>
            </a:endParaRPr>
          </a:p>
          <a:p>
            <a:pPr marL="114300" indent="-342900">
              <a:lnSpc>
                <a:spcPct val="90000"/>
              </a:lnSpc>
              <a:spcAft>
                <a:spcPts val="600"/>
              </a:spcAft>
              <a:buFont typeface="Wingdings" panose="05000000000000000000" pitchFamily="2" charset="2"/>
              <a:buChar char="q"/>
            </a:pPr>
            <a:r>
              <a:rPr lang="en-US" sz="2000" dirty="0">
                <a:latin typeface="Arial" panose="020B0604020202020204" pitchFamily="34" charset="0"/>
                <a:cs typeface="Arial" panose="020B0604020202020204" pitchFamily="34" charset="0"/>
              </a:rPr>
              <a:t>Misinterpretation of communication	</a:t>
            </a:r>
          </a:p>
          <a:p>
            <a:pPr marL="114300" indent="-342900">
              <a:lnSpc>
                <a:spcPct val="90000"/>
              </a:lnSpc>
              <a:spcAft>
                <a:spcPts val="600"/>
              </a:spcAft>
              <a:buFont typeface="Wingdings" panose="05000000000000000000" pitchFamily="2" charset="2"/>
              <a:buChar char="q"/>
            </a:pPr>
            <a:r>
              <a:rPr lang="en-US" sz="2000" dirty="0">
                <a:latin typeface="Arial" panose="020B0604020202020204" pitchFamily="34" charset="0"/>
                <a:cs typeface="Arial" panose="020B0604020202020204" pitchFamily="34" charset="0"/>
              </a:rPr>
              <a:t>Delays in decision-making	</a:t>
            </a:r>
          </a:p>
          <a:p>
            <a:pPr marL="114300" indent="-342900">
              <a:lnSpc>
                <a:spcPct val="90000"/>
              </a:lnSpc>
              <a:spcAft>
                <a:spcPts val="600"/>
              </a:spcAft>
              <a:buFont typeface="Wingdings" panose="05000000000000000000" pitchFamily="2" charset="2"/>
              <a:buChar char="q"/>
            </a:pPr>
            <a:r>
              <a:rPr lang="en-US" sz="2000" dirty="0">
                <a:latin typeface="Arial" panose="020B0604020202020204" pitchFamily="34" charset="0"/>
                <a:cs typeface="Arial" panose="020B0604020202020204" pitchFamily="34" charset="0"/>
              </a:rPr>
              <a:t>Breakdown of trust</a:t>
            </a:r>
          </a:p>
          <a:p>
            <a:pPr marL="114300" indent="-342900">
              <a:lnSpc>
                <a:spcPct val="90000"/>
              </a:lnSpc>
              <a:spcAft>
                <a:spcPts val="600"/>
              </a:spcAft>
              <a:buFont typeface="Wingdings" panose="05000000000000000000" pitchFamily="2" charset="2"/>
              <a:buChar char="q"/>
            </a:pPr>
            <a:r>
              <a:rPr lang="en-US" sz="2000" dirty="0">
                <a:latin typeface="Arial" panose="020B0604020202020204" pitchFamily="34" charset="0"/>
                <a:cs typeface="Arial" panose="020B0604020202020204" pitchFamily="34" charset="0"/>
              </a:rPr>
              <a:t>	</a:t>
            </a:r>
          </a:p>
          <a:p>
            <a:pPr marL="114300" indent="-342900">
              <a:lnSpc>
                <a:spcPct val="90000"/>
              </a:lnSpc>
              <a:spcAft>
                <a:spcPts val="600"/>
              </a:spcAft>
              <a:buFont typeface="Wingdings" panose="05000000000000000000" pitchFamily="2" charset="2"/>
              <a:buChar char="q"/>
            </a:pPr>
            <a:r>
              <a:rPr lang="en-US" sz="2000" dirty="0">
                <a:latin typeface="Arial" panose="020B0604020202020204" pitchFamily="34" charset="0"/>
                <a:cs typeface="Arial" panose="020B0604020202020204" pitchFamily="34" charset="0"/>
              </a:rPr>
              <a:t>Failure to establish long-term cooperation Cultural awareness helps </a:t>
            </a:r>
            <a:r>
              <a:rPr lang="en-US" sz="2000" dirty="0" err="1">
                <a:latin typeface="Arial" panose="020B0604020202020204" pitchFamily="34" charset="0"/>
                <a:cs typeface="Arial" panose="020B0604020202020204" pitchFamily="34" charset="0"/>
              </a:rPr>
              <a:t>organisations</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minimise</a:t>
            </a:r>
            <a:r>
              <a:rPr lang="en-US" sz="2000" dirty="0">
                <a:latin typeface="Arial" panose="020B0604020202020204" pitchFamily="34" charset="0"/>
                <a:cs typeface="Arial" panose="020B0604020202020204" pitchFamily="34" charset="0"/>
              </a:rPr>
              <a:t> these risks.</a:t>
            </a:r>
          </a:p>
          <a:p>
            <a:pPr marL="114300" indent="-342900">
              <a:lnSpc>
                <a:spcPct val="90000"/>
              </a:lnSpc>
              <a:spcAft>
                <a:spcPts val="600"/>
              </a:spcAft>
              <a:buFont typeface="Wingdings" panose="05000000000000000000" pitchFamily="2" charset="2"/>
              <a:buChar char="q"/>
            </a:pPr>
            <a:endParaRPr lang="en-US" sz="20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2323760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DECD83-B249-D017-6BF0-BAD3FC4E4EDE}"/>
              </a:ext>
            </a:extLst>
          </p:cNvPr>
          <p:cNvSpPr>
            <a:spLocks noGrp="1"/>
          </p:cNvSpPr>
          <p:nvPr>
            <p:ph type="title"/>
          </p:nvPr>
        </p:nvSpPr>
        <p:spPr>
          <a:xfrm>
            <a:off x="838200" y="698643"/>
            <a:ext cx="5243394" cy="2225532"/>
          </a:xfrm>
        </p:spPr>
        <p:txBody>
          <a:bodyPr anchor="t">
            <a:normAutofit/>
          </a:bodyPr>
          <a:lstStyle/>
          <a:p>
            <a:r>
              <a:rPr lang="en-GB" sz="4300"/>
              <a:t> International Negotiation Strategies for Success</a:t>
            </a:r>
          </a:p>
        </p:txBody>
      </p:sp>
      <p:cxnSp>
        <p:nvCxnSpPr>
          <p:cNvPr id="11" name="Straight Connector 1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0FE0E4CA-04FD-4712-9979-0D4FACCA60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4" name="Picture 3">
            <a:extLst>
              <a:ext uri="{FF2B5EF4-FFF2-40B4-BE49-F238E27FC236}">
                <a16:creationId xmlns:a16="http://schemas.microsoft.com/office/drawing/2014/main" id="{1720B9AE-CBF6-A9CC-74AD-57B82F1336EA}"/>
              </a:ext>
            </a:extLst>
          </p:cNvPr>
          <p:cNvPicPr>
            <a:picLocks noChangeAspect="1"/>
          </p:cNvPicPr>
          <p:nvPr/>
        </p:nvPicPr>
        <p:blipFill>
          <a:blip r:embed="rId2"/>
          <a:srcRect t="12683" r="-4" b="1742"/>
          <a:stretch>
            <a:fillRect/>
          </a:stretch>
        </p:blipFill>
        <p:spPr>
          <a:xfrm>
            <a:off x="838200" y="3003053"/>
            <a:ext cx="5243391" cy="2994972"/>
          </a:xfrm>
          <a:prstGeom prst="rect">
            <a:avLst/>
          </a:prstGeom>
        </p:spPr>
      </p:pic>
      <p:sp>
        <p:nvSpPr>
          <p:cNvPr id="18" name="Rectangle 17">
            <a:extLst>
              <a:ext uri="{FF2B5EF4-FFF2-40B4-BE49-F238E27FC236}">
                <a16:creationId xmlns:a16="http://schemas.microsoft.com/office/drawing/2014/main" id="{2CA8D992-BB3F-47CD-BA18-71D545392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3000055"/>
            <a:ext cx="5243390" cy="2997970"/>
          </a:xfrm>
          <a:prstGeom prst="rect">
            <a:avLst/>
          </a:prstGeom>
          <a:gradFill flip="none" rotWithShape="1">
            <a:gsLst>
              <a:gs pos="100000">
                <a:schemeClr val="accent2">
                  <a:alpha val="20000"/>
                </a:schemeClr>
              </a:gs>
              <a:gs pos="0">
                <a:schemeClr val="accent1">
                  <a:alpha val="2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BE07B4-9EF5-590D-AB20-D7BC2E4CD441}"/>
              </a:ext>
            </a:extLst>
          </p:cNvPr>
          <p:cNvSpPr>
            <a:spLocks noGrp="1"/>
          </p:cNvSpPr>
          <p:nvPr>
            <p:ph idx="1"/>
          </p:nvPr>
        </p:nvSpPr>
        <p:spPr>
          <a:xfrm>
            <a:off x="6484725" y="605790"/>
            <a:ext cx="4869076" cy="6057899"/>
          </a:xfrm>
        </p:spPr>
        <p:txBody>
          <a:bodyPr anchor="ctr">
            <a:noAutofit/>
          </a:bodyPr>
          <a:lstStyle/>
          <a:p>
            <a:pPr>
              <a:buFont typeface="Wingdings" panose="05000000000000000000" pitchFamily="2" charset="2"/>
              <a:buChar char="q"/>
            </a:pPr>
            <a:r>
              <a:rPr lang="en-GB" sz="2000" dirty="0">
                <a:solidFill>
                  <a:schemeClr val="tx1">
                    <a:alpha val="80000"/>
                  </a:schemeClr>
                </a:solidFill>
                <a:latin typeface="Arial" panose="020B0604020202020204" pitchFamily="34" charset="0"/>
                <a:cs typeface="Arial" panose="020B0604020202020204" pitchFamily="34" charset="0"/>
              </a:rPr>
              <a:t>To achieve a successful partnership:	</a:t>
            </a:r>
          </a:p>
          <a:p>
            <a:pPr>
              <a:buFont typeface="Wingdings" panose="05000000000000000000" pitchFamily="2" charset="2"/>
              <a:buChar char="q"/>
            </a:pPr>
            <a:r>
              <a:rPr lang="en-GB" sz="2000" dirty="0">
                <a:solidFill>
                  <a:schemeClr val="tx1">
                    <a:alpha val="80000"/>
                  </a:schemeClr>
                </a:solidFill>
                <a:latin typeface="Arial" panose="020B0604020202020204" pitchFamily="34" charset="0"/>
                <a:cs typeface="Arial" panose="020B0604020202020204" pitchFamily="34" charset="0"/>
              </a:rPr>
              <a:t>Develop cultural intelligence	</a:t>
            </a:r>
          </a:p>
          <a:p>
            <a:pPr>
              <a:buFont typeface="Wingdings" panose="05000000000000000000" pitchFamily="2" charset="2"/>
              <a:buChar char="q"/>
            </a:pPr>
            <a:r>
              <a:rPr lang="en-GB" sz="2000" dirty="0">
                <a:solidFill>
                  <a:schemeClr val="tx1">
                    <a:alpha val="80000"/>
                  </a:schemeClr>
                </a:solidFill>
                <a:latin typeface="Arial" panose="020B0604020202020204" pitchFamily="34" charset="0"/>
                <a:cs typeface="Arial" panose="020B0604020202020204" pitchFamily="34" charset="0"/>
              </a:rPr>
              <a:t>Train negotiation teams on Chinese business culture	</a:t>
            </a:r>
          </a:p>
          <a:p>
            <a:pPr>
              <a:buFont typeface="Wingdings" panose="05000000000000000000" pitchFamily="2" charset="2"/>
              <a:buChar char="q"/>
            </a:pPr>
            <a:r>
              <a:rPr lang="en-GB" sz="2000" dirty="0">
                <a:solidFill>
                  <a:schemeClr val="tx1">
                    <a:alpha val="80000"/>
                  </a:schemeClr>
                </a:solidFill>
                <a:latin typeface="Arial" panose="020B0604020202020204" pitchFamily="34" charset="0"/>
                <a:cs typeface="Arial" panose="020B0604020202020204" pitchFamily="34" charset="0"/>
              </a:rPr>
              <a:t>Invest in relationship building	</a:t>
            </a:r>
          </a:p>
          <a:p>
            <a:pPr>
              <a:buFont typeface="Wingdings" panose="05000000000000000000" pitchFamily="2" charset="2"/>
              <a:buChar char="q"/>
            </a:pPr>
            <a:r>
              <a:rPr lang="en-GB" sz="2000" dirty="0">
                <a:solidFill>
                  <a:schemeClr val="tx1">
                    <a:alpha val="80000"/>
                  </a:schemeClr>
                </a:solidFill>
                <a:latin typeface="Arial" panose="020B0604020202020204" pitchFamily="34" charset="0"/>
                <a:cs typeface="Arial" panose="020B0604020202020204" pitchFamily="34" charset="0"/>
              </a:rPr>
              <a:t>Establish trust before discussing contractual details	</a:t>
            </a:r>
          </a:p>
          <a:p>
            <a:pPr>
              <a:buFont typeface="Wingdings" panose="05000000000000000000" pitchFamily="2" charset="2"/>
              <a:buChar char="q"/>
            </a:pPr>
            <a:r>
              <a:rPr lang="en-GB" sz="2000" dirty="0">
                <a:solidFill>
                  <a:schemeClr val="tx1">
                    <a:alpha val="80000"/>
                  </a:schemeClr>
                </a:solidFill>
                <a:latin typeface="Arial" panose="020B0604020202020204" pitchFamily="34" charset="0"/>
                <a:cs typeface="Arial" panose="020B0604020202020204" pitchFamily="34" charset="0"/>
              </a:rPr>
              <a:t>Use local intermediaries or advisors	</a:t>
            </a:r>
          </a:p>
          <a:p>
            <a:pPr>
              <a:buFont typeface="Wingdings" panose="05000000000000000000" pitchFamily="2" charset="2"/>
              <a:buChar char="q"/>
            </a:pPr>
            <a:r>
              <a:rPr lang="en-GB" sz="2000" dirty="0">
                <a:solidFill>
                  <a:schemeClr val="tx1">
                    <a:alpha val="80000"/>
                  </a:schemeClr>
                </a:solidFill>
                <a:latin typeface="Arial" panose="020B0604020202020204" pitchFamily="34" charset="0"/>
                <a:cs typeface="Arial" panose="020B0604020202020204" pitchFamily="34" charset="0"/>
              </a:rPr>
              <a:t>Cultural mediators can facilitate communication	</a:t>
            </a:r>
          </a:p>
          <a:p>
            <a:pPr>
              <a:buFont typeface="Wingdings" panose="05000000000000000000" pitchFamily="2" charset="2"/>
              <a:buChar char="q"/>
            </a:pPr>
            <a:r>
              <a:rPr lang="en-GB" sz="2000" dirty="0">
                <a:solidFill>
                  <a:schemeClr val="tx1">
                    <a:alpha val="80000"/>
                  </a:schemeClr>
                </a:solidFill>
                <a:latin typeface="Arial" panose="020B0604020202020204" pitchFamily="34" charset="0"/>
                <a:cs typeface="Arial" panose="020B0604020202020204" pitchFamily="34" charset="0"/>
              </a:rPr>
              <a:t>Demonstrate respect for hierarchy	</a:t>
            </a:r>
          </a:p>
          <a:p>
            <a:pPr>
              <a:buFont typeface="Wingdings" panose="05000000000000000000" pitchFamily="2" charset="2"/>
              <a:buChar char="q"/>
            </a:pPr>
            <a:r>
              <a:rPr lang="en-GB" sz="2000" dirty="0">
                <a:solidFill>
                  <a:schemeClr val="tx1">
                    <a:alpha val="80000"/>
                  </a:schemeClr>
                </a:solidFill>
                <a:latin typeface="Arial" panose="020B0604020202020204" pitchFamily="34" charset="0"/>
                <a:cs typeface="Arial" panose="020B0604020202020204" pitchFamily="34" charset="0"/>
              </a:rPr>
              <a:t>Engage senior executives during negotiations	</a:t>
            </a:r>
          </a:p>
          <a:p>
            <a:pPr>
              <a:buFont typeface="Wingdings" panose="05000000000000000000" pitchFamily="2" charset="2"/>
              <a:buChar char="q"/>
            </a:pPr>
            <a:r>
              <a:rPr lang="en-GB" sz="2000" dirty="0">
                <a:solidFill>
                  <a:schemeClr val="tx1">
                    <a:alpha val="80000"/>
                  </a:schemeClr>
                </a:solidFill>
                <a:latin typeface="Arial" panose="020B0604020202020204" pitchFamily="34" charset="0"/>
                <a:cs typeface="Arial" panose="020B0604020202020204" pitchFamily="34" charset="0"/>
              </a:rPr>
              <a:t>Be patient and flexible	</a:t>
            </a:r>
          </a:p>
          <a:p>
            <a:pPr>
              <a:buFont typeface="Wingdings" panose="05000000000000000000" pitchFamily="2" charset="2"/>
              <a:buChar char="q"/>
            </a:pPr>
            <a:r>
              <a:rPr lang="en-GB" sz="2000" dirty="0">
                <a:solidFill>
                  <a:schemeClr val="tx1">
                    <a:alpha val="80000"/>
                  </a:schemeClr>
                </a:solidFill>
                <a:latin typeface="Arial" panose="020B0604020202020204" pitchFamily="34" charset="0"/>
                <a:cs typeface="Arial" panose="020B0604020202020204" pitchFamily="34" charset="0"/>
              </a:rPr>
              <a:t>Chinese negotiations often require extended discussions</a:t>
            </a:r>
          </a:p>
        </p:txBody>
      </p:sp>
    </p:spTree>
    <p:extLst>
      <p:ext uri="{BB962C8B-B14F-4D97-AF65-F5344CB8AC3E}">
        <p14:creationId xmlns:p14="http://schemas.microsoft.com/office/powerpoint/2010/main" val="3894877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4F644-48F8-89DE-5EEE-4B75BF3E3BEB}"/>
              </a:ext>
            </a:extLst>
          </p:cNvPr>
          <p:cNvSpPr>
            <a:spLocks noGrp="1"/>
          </p:cNvSpPr>
          <p:nvPr>
            <p:ph type="title"/>
          </p:nvPr>
        </p:nvSpPr>
        <p:spPr>
          <a:xfrm>
            <a:off x="838200" y="365125"/>
            <a:ext cx="10515600" cy="1325563"/>
          </a:xfrm>
        </p:spPr>
        <p:txBody>
          <a:bodyPr>
            <a:normAutofit/>
          </a:bodyPr>
          <a:lstStyle/>
          <a:p>
            <a:r>
              <a:rPr lang="en-GB" sz="4600"/>
              <a:t>Cross-Cultural Communication Strategies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43158F-0E59-F062-E285-86A03628C032}"/>
              </a:ext>
            </a:extLst>
          </p:cNvPr>
          <p:cNvSpPr>
            <a:spLocks noGrp="1"/>
          </p:cNvSpPr>
          <p:nvPr>
            <p:ph idx="1"/>
          </p:nvPr>
        </p:nvSpPr>
        <p:spPr>
          <a:xfrm>
            <a:off x="669036" y="2055813"/>
            <a:ext cx="10515600" cy="4251960"/>
          </a:xfrm>
        </p:spPr>
        <p:txBody>
          <a:bodyPr>
            <a:normAutofit/>
          </a:bodyPr>
          <a:lstStyle/>
          <a:p>
            <a:pPr>
              <a:buFont typeface="Wingdings" panose="05000000000000000000" pitchFamily="2" charset="2"/>
              <a:buChar char="q"/>
            </a:pPr>
            <a:r>
              <a:rPr lang="en-GB" sz="3200" dirty="0">
                <a:latin typeface="Arial" panose="020B0604020202020204" pitchFamily="34" charset="0"/>
                <a:cs typeface="Arial" panose="020B0604020202020204" pitchFamily="34" charset="0"/>
              </a:rPr>
              <a:t>Effective communication strategies include:	</a:t>
            </a:r>
          </a:p>
          <a:p>
            <a:pPr>
              <a:buFont typeface="Wingdings" panose="05000000000000000000" pitchFamily="2" charset="2"/>
              <a:buChar char="q"/>
            </a:pPr>
            <a:r>
              <a:rPr lang="en-GB" sz="3200" dirty="0">
                <a:latin typeface="Arial" panose="020B0604020202020204" pitchFamily="34" charset="0"/>
                <a:cs typeface="Arial" panose="020B0604020202020204" pitchFamily="34" charset="0"/>
              </a:rPr>
              <a:t>Avoid overly direct criticism	</a:t>
            </a:r>
          </a:p>
          <a:p>
            <a:pPr>
              <a:buFont typeface="Wingdings" panose="05000000000000000000" pitchFamily="2" charset="2"/>
              <a:buChar char="q"/>
            </a:pPr>
            <a:r>
              <a:rPr lang="en-GB" sz="3200" dirty="0">
                <a:latin typeface="Arial" panose="020B0604020202020204" pitchFamily="34" charset="0"/>
                <a:cs typeface="Arial" panose="020B0604020202020204" pitchFamily="34" charset="0"/>
              </a:rPr>
              <a:t>Use diplomatic and respectful language	</a:t>
            </a:r>
          </a:p>
          <a:p>
            <a:pPr>
              <a:buFont typeface="Wingdings" panose="05000000000000000000" pitchFamily="2" charset="2"/>
              <a:buChar char="q"/>
            </a:pPr>
            <a:r>
              <a:rPr lang="en-GB" sz="3200" dirty="0">
                <a:latin typeface="Arial" panose="020B0604020202020204" pitchFamily="34" charset="0"/>
                <a:cs typeface="Arial" panose="020B0604020202020204" pitchFamily="34" charset="0"/>
              </a:rPr>
              <a:t>Observe non-verbal cues	</a:t>
            </a:r>
          </a:p>
          <a:p>
            <a:pPr>
              <a:buFont typeface="Wingdings" panose="05000000000000000000" pitchFamily="2" charset="2"/>
              <a:buChar char="q"/>
            </a:pPr>
            <a:r>
              <a:rPr lang="en-GB" sz="3200" dirty="0">
                <a:latin typeface="Arial" panose="020B0604020202020204" pitchFamily="34" charset="0"/>
                <a:cs typeface="Arial" panose="020B0604020202020204" pitchFamily="34" charset="0"/>
              </a:rPr>
              <a:t>Allow time for internal consultation	</a:t>
            </a:r>
          </a:p>
          <a:p>
            <a:pPr>
              <a:buFont typeface="Wingdings" panose="05000000000000000000" pitchFamily="2" charset="2"/>
              <a:buChar char="q"/>
            </a:pPr>
            <a:r>
              <a:rPr lang="en-GB" sz="3200" dirty="0">
                <a:latin typeface="Arial" panose="020B0604020202020204" pitchFamily="34" charset="0"/>
                <a:cs typeface="Arial" panose="020B0604020202020204" pitchFamily="34" charset="0"/>
              </a:rPr>
              <a:t>Focus on mutual benefits Adaptability improves mutual understanding and strengthens partnerships.</a:t>
            </a:r>
          </a:p>
          <a:p>
            <a:endParaRPr lang="en-GB" sz="2200" dirty="0"/>
          </a:p>
        </p:txBody>
      </p:sp>
    </p:spTree>
    <p:extLst>
      <p:ext uri="{BB962C8B-B14F-4D97-AF65-F5344CB8AC3E}">
        <p14:creationId xmlns:p14="http://schemas.microsoft.com/office/powerpoint/2010/main" val="923918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C2BC0-3C26-C971-1178-DC4664B06BE1}"/>
              </a:ext>
            </a:extLst>
          </p:cNvPr>
          <p:cNvSpPr>
            <a:spLocks noGrp="1"/>
          </p:cNvSpPr>
          <p:nvPr>
            <p:ph type="title"/>
          </p:nvPr>
        </p:nvSpPr>
        <p:spPr>
          <a:xfrm>
            <a:off x="793662" y="386930"/>
            <a:ext cx="10066122" cy="1298448"/>
          </a:xfrm>
        </p:spPr>
        <p:txBody>
          <a:bodyPr anchor="b">
            <a:normAutofit/>
          </a:bodyPr>
          <a:lstStyle/>
          <a:p>
            <a:r>
              <a:rPr lang="en-GB" sz="4100"/>
              <a:t>Importance of Cultural Awareness and Adaptability</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35F0A8-20AC-86AE-7320-7B4C123DE6EA}"/>
              </a:ext>
            </a:extLst>
          </p:cNvPr>
          <p:cNvSpPr>
            <a:spLocks noGrp="1"/>
          </p:cNvSpPr>
          <p:nvPr>
            <p:ph idx="1"/>
          </p:nvPr>
        </p:nvSpPr>
        <p:spPr>
          <a:xfrm>
            <a:off x="336498" y="2407313"/>
            <a:ext cx="5415697" cy="4075796"/>
          </a:xfrm>
        </p:spPr>
        <p:txBody>
          <a:bodyPr anchor="ctr">
            <a:no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Cultural awareness plays a crucial role in international business success.</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Benefits include: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Improved negotiation outcomes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Stronger long-term partnerships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Reduced cultural misunderstandings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Increased trust between partners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More effective communication Companies that develop cross-cultural competence gain a competitive advantage in global markets.</a:t>
            </a:r>
          </a:p>
        </p:txBody>
      </p:sp>
      <p:pic>
        <p:nvPicPr>
          <p:cNvPr id="4" name="Picture 3">
            <a:extLst>
              <a:ext uri="{FF2B5EF4-FFF2-40B4-BE49-F238E27FC236}">
                <a16:creationId xmlns:a16="http://schemas.microsoft.com/office/drawing/2014/main" id="{F21F3DC6-78F7-8F45-10B5-F5F5EA36A6E5}"/>
              </a:ext>
            </a:extLst>
          </p:cNvPr>
          <p:cNvPicPr>
            <a:picLocks noChangeAspect="1"/>
          </p:cNvPicPr>
          <p:nvPr/>
        </p:nvPicPr>
        <p:blipFill>
          <a:blip r:embed="rId2"/>
          <a:stretch>
            <a:fillRect/>
          </a:stretch>
        </p:blipFill>
        <p:spPr>
          <a:xfrm>
            <a:off x="5911532" y="2622472"/>
            <a:ext cx="5150277" cy="3437809"/>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1683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271EAD-B82C-B2FB-802F-6968859E73BE}"/>
              </a:ext>
            </a:extLst>
          </p:cNvPr>
          <p:cNvSpPr>
            <a:spLocks noGrp="1"/>
          </p:cNvSpPr>
          <p:nvPr>
            <p:ph type="title"/>
          </p:nvPr>
        </p:nvSpPr>
        <p:spPr>
          <a:xfrm>
            <a:off x="339613" y="-163192"/>
            <a:ext cx="4008586" cy="4680583"/>
          </a:xfrm>
        </p:spPr>
        <p:txBody>
          <a:bodyPr anchor="ctr">
            <a:normAutofit/>
          </a:bodyPr>
          <a:lstStyle/>
          <a:p>
            <a:r>
              <a:rPr lang="en-GB" sz="4800" dirty="0"/>
              <a:t>CONCLUSION </a:t>
            </a:r>
          </a:p>
        </p:txBody>
      </p:sp>
      <p:sp>
        <p:nvSpPr>
          <p:cNvPr id="3" name="Content Placeholder 2">
            <a:extLst>
              <a:ext uri="{FF2B5EF4-FFF2-40B4-BE49-F238E27FC236}">
                <a16:creationId xmlns:a16="http://schemas.microsoft.com/office/drawing/2014/main" id="{ABF1AF32-CE7E-21B0-86D9-D81F8D25AD53}"/>
              </a:ext>
            </a:extLst>
          </p:cNvPr>
          <p:cNvSpPr>
            <a:spLocks noGrp="1"/>
          </p:cNvSpPr>
          <p:nvPr>
            <p:ph idx="1"/>
          </p:nvPr>
        </p:nvSpPr>
        <p:spPr>
          <a:xfrm>
            <a:off x="4197926" y="635547"/>
            <a:ext cx="7254934" cy="5590685"/>
          </a:xfrm>
        </p:spPr>
        <p:txBody>
          <a:bodyPr anchor="ctr">
            <a:noAutofit/>
          </a:bodyPr>
          <a:lstStyle/>
          <a:p>
            <a:pPr>
              <a:buFont typeface="Wingdings" panose="05000000000000000000" pitchFamily="2" charset="2"/>
              <a:buChar char="q"/>
            </a:pPr>
            <a:r>
              <a:rPr lang="en-GB" sz="3200" dirty="0">
                <a:latin typeface="Arial" panose="020B0604020202020204" pitchFamily="34" charset="0"/>
                <a:cs typeface="Arial" panose="020B0604020202020204" pitchFamily="34" charset="0"/>
              </a:rPr>
              <a:t>This presentation demonstrated how cultural differences influence negotiations between UK and Chinese firms. By understanding cultural values and adapting negotiation strategies, organisations can build trust, reduce misunderstandings, and achieve successful long-term partnerships.</a:t>
            </a:r>
          </a:p>
        </p:txBody>
      </p:sp>
    </p:spTree>
    <p:extLst>
      <p:ext uri="{BB962C8B-B14F-4D97-AF65-F5344CB8AC3E}">
        <p14:creationId xmlns:p14="http://schemas.microsoft.com/office/powerpoint/2010/main" val="839706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1" name="Rectangle 2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99C28-7537-6C2F-64A1-6A940ABC66EE}"/>
              </a:ext>
            </a:extLst>
          </p:cNvPr>
          <p:cNvSpPr>
            <a:spLocks noGrp="1"/>
          </p:cNvSpPr>
          <p:nvPr>
            <p:ph type="title"/>
          </p:nvPr>
        </p:nvSpPr>
        <p:spPr>
          <a:xfrm>
            <a:off x="3637543" y="-201007"/>
            <a:ext cx="9849751" cy="1349671"/>
          </a:xfrm>
        </p:spPr>
        <p:txBody>
          <a:bodyPr anchor="b">
            <a:normAutofit/>
          </a:bodyPr>
          <a:lstStyle/>
          <a:p>
            <a:r>
              <a:rPr lang="en-GB" sz="5400" dirty="0"/>
              <a:t>REFERENCES :</a:t>
            </a:r>
          </a:p>
        </p:txBody>
      </p:sp>
      <p:sp>
        <p:nvSpPr>
          <p:cNvPr id="3" name="Content Placeholder 2">
            <a:extLst>
              <a:ext uri="{FF2B5EF4-FFF2-40B4-BE49-F238E27FC236}">
                <a16:creationId xmlns:a16="http://schemas.microsoft.com/office/drawing/2014/main" id="{8C855634-E639-94AD-85F4-872354C041F9}"/>
              </a:ext>
            </a:extLst>
          </p:cNvPr>
          <p:cNvSpPr>
            <a:spLocks noGrp="1"/>
          </p:cNvSpPr>
          <p:nvPr>
            <p:ph idx="1"/>
          </p:nvPr>
        </p:nvSpPr>
        <p:spPr>
          <a:xfrm>
            <a:off x="1347313" y="1623060"/>
            <a:ext cx="10139837" cy="4514850"/>
          </a:xfrm>
        </p:spPr>
        <p:txBody>
          <a:bodyPr anchor="ctr">
            <a:no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Hofstede, G., Hofstede, G.J. and Minkov, M., 2010. Cultures and Organizations: Software of the Mind. 3rd ed. New York: McGraw-Hill.</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Lewis, R.D., 2018. When Cultures Collide: Leading Across Cultures. 4th ed. London: Nicholas Brealey.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Trompenaars, F. and Hampden-Turner, C., 2012. Riding the Waves of Culture: Understanding Cultural Diversity in Business. London: Nicholas Brealey.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Brett, J., 2014. Negotiating Globally: How to Negotiate Deals, Resolve Disputes, and Make Decisions Across Cultural Boundaries. San Francisco: Jossey-Bass.</a:t>
            </a:r>
          </a:p>
        </p:txBody>
      </p:sp>
    </p:spTree>
    <p:extLst>
      <p:ext uri="{BB962C8B-B14F-4D97-AF65-F5344CB8AC3E}">
        <p14:creationId xmlns:p14="http://schemas.microsoft.com/office/powerpoint/2010/main" val="9338344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833</Words>
  <Application>Microsoft Office PowerPoint</Application>
  <PresentationFormat>Widescreen</PresentationFormat>
  <Paragraphs>115</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Black</vt:lpstr>
      <vt:lpstr>Aptos Display</vt:lpstr>
      <vt:lpstr>Arial</vt:lpstr>
      <vt:lpstr>Wingdings</vt:lpstr>
      <vt:lpstr>Office Theme</vt:lpstr>
      <vt:lpstr>STUDENT NAME: CARMEN CARAMAN  STUDENT ID:2213756 MODULE CODE: LCBB6023 LECTURE NAME: LIYANAGE RODRIGO  </vt:lpstr>
      <vt:lpstr>INTRODUCTION </vt:lpstr>
      <vt:lpstr>Presentation Outline</vt:lpstr>
      <vt:lpstr> Defining Culture</vt:lpstr>
      <vt:lpstr>Elements of Culture Affecting Business</vt:lpstr>
      <vt:lpstr>Theoretical Framework: Hofstede’s Cultural Dimensions</vt:lpstr>
      <vt:lpstr>UK vs China Cultural Differences</vt:lpstr>
      <vt:lpstr>Cultural Elements to Overcome in Chinese Negotiations</vt:lpstr>
      <vt:lpstr>Impact of Cultural Differences on Business Operations</vt:lpstr>
      <vt:lpstr> International Negotiation Strategies for Success</vt:lpstr>
      <vt:lpstr>Cross-Cultural Communication Strategies</vt:lpstr>
      <vt:lpstr>Importance of Cultural Awareness and Adaptability</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2026-03-07T15:36:08Z</dcterms:created>
  <dcterms:modified xsi:type="dcterms:W3CDTF">2026-03-07T15:48:25Z</dcterms:modified>
</cp:coreProperties>
</file>