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33" r:id="rId3"/>
    <p:sldId id="334" r:id="rId4"/>
    <p:sldId id="349" r:id="rId5"/>
    <p:sldId id="352" r:id="rId6"/>
    <p:sldId id="336" r:id="rId7"/>
    <p:sldId id="337" r:id="rId8"/>
    <p:sldId id="338" r:id="rId9"/>
    <p:sldId id="350" r:id="rId10"/>
    <p:sldId id="351" r:id="rId11"/>
    <p:sldId id="353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0087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633022-0A65-C141-948C-CF4E41F8FFAD}" v="12" dt="2024-10-21T14:37:07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927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22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74633022-0A65-C141-948C-CF4E41F8FFAD}"/>
    <pc:docChg chg="custSel addSld modSld">
      <pc:chgData name="Naomi Doerge" userId="c2ba5b26-9392-4f76-82ca-966719aba79f" providerId="ADAL" clId="{74633022-0A65-C141-948C-CF4E41F8FFAD}" dt="2024-10-21T14:37:26.339" v="906" actId="20577"/>
      <pc:docMkLst>
        <pc:docMk/>
      </pc:docMkLst>
      <pc:sldChg chg="modSp mod">
        <pc:chgData name="Naomi Doerge" userId="c2ba5b26-9392-4f76-82ca-966719aba79f" providerId="ADAL" clId="{74633022-0A65-C141-948C-CF4E41F8FFAD}" dt="2024-10-21T14:32:21.070" v="49" actId="255"/>
        <pc:sldMkLst>
          <pc:docMk/>
          <pc:sldMk cId="911085343" sldId="351"/>
        </pc:sldMkLst>
        <pc:spChg chg="mod">
          <ac:chgData name="Naomi Doerge" userId="c2ba5b26-9392-4f76-82ca-966719aba79f" providerId="ADAL" clId="{74633022-0A65-C141-948C-CF4E41F8FFAD}" dt="2024-10-21T14:32:21.070" v="49" actId="255"/>
          <ac:spMkLst>
            <pc:docMk/>
            <pc:sldMk cId="911085343" sldId="351"/>
            <ac:spMk id="3" creationId="{886ACDAD-D0C0-1025-DC58-675DC9914797}"/>
          </ac:spMkLst>
        </pc:spChg>
      </pc:sldChg>
      <pc:sldChg chg="modSp new mod">
        <pc:chgData name="Naomi Doerge" userId="c2ba5b26-9392-4f76-82ca-966719aba79f" providerId="ADAL" clId="{74633022-0A65-C141-948C-CF4E41F8FFAD}" dt="2024-10-21T14:37:26.339" v="906" actId="20577"/>
        <pc:sldMkLst>
          <pc:docMk/>
          <pc:sldMk cId="3130341169" sldId="353"/>
        </pc:sldMkLst>
        <pc:spChg chg="mod">
          <ac:chgData name="Naomi Doerge" userId="c2ba5b26-9392-4f76-82ca-966719aba79f" providerId="ADAL" clId="{74633022-0A65-C141-948C-CF4E41F8FFAD}" dt="2024-10-21T14:34:41.132" v="577" actId="1076"/>
          <ac:spMkLst>
            <pc:docMk/>
            <pc:sldMk cId="3130341169" sldId="353"/>
            <ac:spMk id="2" creationId="{E929C940-1946-1502-A149-D093A42032FF}"/>
          </ac:spMkLst>
        </pc:spChg>
        <pc:spChg chg="mod">
          <ac:chgData name="Naomi Doerge" userId="c2ba5b26-9392-4f76-82ca-966719aba79f" providerId="ADAL" clId="{74633022-0A65-C141-948C-CF4E41F8FFAD}" dt="2024-10-21T14:37:26.339" v="906" actId="20577"/>
          <ac:spMkLst>
            <pc:docMk/>
            <pc:sldMk cId="3130341169" sldId="353"/>
            <ac:spMk id="3" creationId="{C3F4DDD2-19DE-2531-B9EA-2753058FC85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Skills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36632" y="-9939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Discuss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3B46-6838-53D9-D3F3-18D0C80BD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68" y="908720"/>
            <a:ext cx="8229600" cy="4536504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Imagine you have to write a report titled </a:t>
            </a:r>
            <a:r>
              <a:rPr lang="en-US" sz="2400" b="1" dirty="0"/>
              <a:t>”The British National Healthcare System: A History”: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With a partner, (and </a:t>
            </a:r>
            <a:r>
              <a:rPr lang="en-US" sz="2400" b="1" i="1" dirty="0"/>
              <a:t>without</a:t>
            </a:r>
            <a:r>
              <a:rPr lang="en-US" sz="2400" b="1" dirty="0"/>
              <a:t> the internet or your phones!) briefly discuss the following questions:</a:t>
            </a:r>
          </a:p>
          <a:p>
            <a:r>
              <a:rPr lang="en-US" sz="2400" dirty="0"/>
              <a:t>How much do you already know about this topic? </a:t>
            </a:r>
          </a:p>
          <a:p>
            <a:r>
              <a:rPr lang="en-US" sz="2400" dirty="0"/>
              <a:t>What information do you think you would need to find?</a:t>
            </a:r>
          </a:p>
          <a:p>
            <a:r>
              <a:rPr lang="en-US" sz="2400" dirty="0"/>
              <a:t>How would you find out more information?</a:t>
            </a:r>
          </a:p>
          <a:p>
            <a:r>
              <a:rPr lang="en-US" sz="2400" dirty="0"/>
              <a:t>What kind of sources do you think an academic report should include? Are there any sources a student should not use in a report?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5656" y="0"/>
            <a:ext cx="5721806" cy="108012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Secondary Research</a:t>
            </a:r>
            <a:br>
              <a:rPr lang="en-GB" altLang="en-US" sz="2800" b="1" dirty="0"/>
            </a:br>
            <a:r>
              <a:rPr lang="en-GB" altLang="en-US" sz="2800" b="1" dirty="0">
                <a:solidFill>
                  <a:srgbClr val="173AFF"/>
                </a:solidFill>
              </a:rPr>
              <a:t>Worksheet Activity 1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C7D1A3-DEFD-A2D3-80BA-629427CF2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GB" sz="2300" b="1" i="0" dirty="0">
                <a:solidFill>
                  <a:srgbClr val="0087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involves the selection and analysis of existing research (i.e. data that has been produced by somebody else).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Here are some places where you can find secondary research, fill in the missing letters below in pairs: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R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eference material (e.g. enc - - - - - - - - - -)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Boo - - 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J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ournal art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Web - - - - -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N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ew - -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Rep - - - - (e.g. from the government)</a:t>
            </a:r>
          </a:p>
          <a:p>
            <a:pPr marL="0" indent="0">
              <a:buNone/>
            </a:pPr>
            <a:endParaRPr lang="en-GB" sz="23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4F63-27F0-E7EC-FBD0-E1D5242BB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The CRAAP Test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03F49-DD71-50A1-B78D-6752A3EC7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/>
              <a:t>A test to check if the source you found is good to use!</a:t>
            </a:r>
            <a:endParaRPr lang="en-US" sz="3600" b="1" dirty="0">
              <a:solidFill>
                <a:srgbClr val="0087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8700"/>
                </a:solidFill>
              </a:rPr>
              <a:t>C: </a:t>
            </a:r>
            <a:r>
              <a:rPr lang="en-US" b="1" dirty="0"/>
              <a:t>Currency</a:t>
            </a:r>
            <a:endParaRPr lang="en-US" sz="1200" b="1" dirty="0"/>
          </a:p>
          <a:p>
            <a:pPr marL="0" indent="0">
              <a:buNone/>
            </a:pP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R: </a:t>
            </a:r>
            <a:r>
              <a:rPr lang="en-US" b="1" dirty="0"/>
              <a:t>Relevance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Authority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Accuracy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P: </a:t>
            </a:r>
            <a:r>
              <a:rPr lang="en-US" b="1" dirty="0"/>
              <a:t>Purpose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C353C-71AC-4275-8644-AE59CE757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CF7306-9685-FA66-5051-E412A7549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636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DB47A-077E-C49F-4E14-F5C3380A4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Worksheet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4B20D-B55E-9622-C62A-99EFF78A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2 </a:t>
            </a:r>
            <a:r>
              <a:rPr lang="en-US" dirty="0"/>
              <a:t>with a partner to find out more about CRAAP!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B0028-DB2A-909E-5EF8-0BF44720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7AB65-CA95-A791-C01D-8E32A40C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6837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  <a:p>
            <a:pPr marL="0" indent="0" eaLnBrk="1" hangingPunct="1">
              <a:buNone/>
            </a:pPr>
            <a:endParaRPr lang="en-GB" altLang="en-US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8F536-9BA7-448B-48DC-63C634623FCB}"/>
              </a:ext>
            </a:extLst>
          </p:cNvPr>
          <p:cNvSpPr txBox="1"/>
          <p:nvPr/>
        </p:nvSpPr>
        <p:spPr>
          <a:xfrm>
            <a:off x="606118" y="545649"/>
            <a:ext cx="79149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/>
              <a:t>A test to check if the source you found is good to use! In pairs, match the CRAAP test words to the questions (first one is done for you)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5181061" y="4672150"/>
            <a:ext cx="3744416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4.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287969" y="1317419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8700"/>
                </a:solidFill>
              </a:rPr>
              <a:t>PURPOSE</a:t>
            </a:r>
            <a:endParaRPr lang="en-GB" sz="16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18523" y="4915539"/>
            <a:ext cx="4451795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5244165" y="1363585"/>
            <a:ext cx="3681312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What are the author's qualifications to write on the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.com (commercial), .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edu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(educational), .gov (U.S. government)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.org (nonprofit organization), or</a:t>
            </a:r>
            <a:br>
              <a:rPr lang="en-GB" sz="1600" dirty="0"/>
            </a:b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.net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594398" y="3165297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3. 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 Is the information supported by evidence?</a:t>
            </a:r>
            <a:br>
              <a:rPr lang="en-US" sz="1600" dirty="0"/>
            </a:br>
            <a:r>
              <a:rPr lang="en-US" sz="1600" dirty="0"/>
              <a:t>Can you verify any of the information in another source or from personal knowledge?</a:t>
            </a:r>
            <a:br>
              <a:rPr lang="en-US" sz="1600" dirty="0"/>
            </a:br>
            <a:r>
              <a:rPr lang="en-US" sz="1600" dirty="0"/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FF0000"/>
                </a:solidFill>
              </a:rPr>
              <a:t>CRAAP TEST: </a:t>
            </a:r>
            <a:r>
              <a:rPr lang="en-GB" altLang="en-US" sz="3200" b="1" dirty="0">
                <a:solidFill>
                  <a:srgbClr val="173AFF"/>
                </a:solidFill>
              </a:rPr>
              <a:t>Activity 2 </a:t>
            </a:r>
            <a:r>
              <a:rPr lang="en-GB" altLang="en-US" sz="3200" b="1" dirty="0">
                <a:solidFill>
                  <a:srgbClr val="FF0000"/>
                </a:solidFill>
              </a:rPr>
              <a:t>ANSWERS</a:t>
            </a:r>
            <a:endParaRPr lang="en-GB" altLang="en-US" sz="4800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86E24-F7CE-CD71-73CF-F6E6D7776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12" y="706458"/>
            <a:ext cx="4355926" cy="18002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solidFill>
                  <a:srgbClr val="008700"/>
                </a:solidFill>
              </a:rPr>
              <a:t>CURRENCY</a:t>
            </a:r>
          </a:p>
          <a:p>
            <a:pPr marL="0" indent="0">
              <a:buNone/>
            </a:pPr>
            <a:r>
              <a:rPr lang="en-US" sz="1800" dirty="0"/>
              <a:t>4.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8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354A62E-C26B-9B2D-A76B-4E4EB5C65E50}"/>
              </a:ext>
            </a:extLst>
          </p:cNvPr>
          <p:cNvSpPr txBox="1">
            <a:spLocks/>
          </p:cNvSpPr>
          <p:nvPr/>
        </p:nvSpPr>
        <p:spPr bwMode="auto">
          <a:xfrm>
            <a:off x="180708" y="2987241"/>
            <a:ext cx="435592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RELEVANCE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</a:t>
            </a:r>
            <a:r>
              <a:rPr lang="en-GB" sz="1800" dirty="0">
                <a:solidFill>
                  <a:schemeClr val="dk1"/>
                </a:solidFill>
              </a:rPr>
              <a:t>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7C8ACB15-8566-094E-1359-3194572E2B25}"/>
              </a:ext>
            </a:extLst>
          </p:cNvPr>
          <p:cNvSpPr txBox="1">
            <a:spLocks/>
          </p:cNvSpPr>
          <p:nvPr/>
        </p:nvSpPr>
        <p:spPr bwMode="auto">
          <a:xfrm>
            <a:off x="4450306" y="706458"/>
            <a:ext cx="469369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AUTHORITY</a:t>
            </a:r>
          </a:p>
          <a:p>
            <a:pPr marL="0" indent="0"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What are the author's qualifications to write on the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endParaRPr lang="en-US" sz="1800" b="1" dirty="0">
              <a:solidFill>
                <a:srgbClr val="0087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54F274F-C667-52E0-8E8B-35BCA7592D4E}"/>
              </a:ext>
            </a:extLst>
          </p:cNvPr>
          <p:cNvSpPr txBox="1">
            <a:spLocks/>
          </p:cNvSpPr>
          <p:nvPr/>
        </p:nvSpPr>
        <p:spPr bwMode="auto">
          <a:xfrm>
            <a:off x="4569738" y="3048402"/>
            <a:ext cx="457706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ACCURACY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3. Is the information supported by evidence?</a:t>
            </a:r>
            <a:br>
              <a:rPr lang="en-US" sz="1700" dirty="0"/>
            </a:br>
            <a:r>
              <a:rPr lang="en-US" sz="1700" dirty="0"/>
              <a:t>Can you verify any of the information in another source or from personal knowledge?</a:t>
            </a:r>
            <a:br>
              <a:rPr lang="en-US" sz="1700" dirty="0"/>
            </a:br>
            <a:r>
              <a:rPr lang="en-US" sz="1700" dirty="0"/>
              <a:t>Are there spelling, grammar, or other typographical errors?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831DD6-7771-7D79-8636-E49EDDC0DC4E}"/>
              </a:ext>
            </a:extLst>
          </p:cNvPr>
          <p:cNvSpPr txBox="1"/>
          <p:nvPr/>
        </p:nvSpPr>
        <p:spPr>
          <a:xfrm>
            <a:off x="2051720" y="4869160"/>
            <a:ext cx="5400600" cy="183127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8700"/>
                </a:solidFill>
              </a:rPr>
              <a:t>PURPOSE</a:t>
            </a:r>
            <a:endParaRPr lang="en-GB" sz="28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 Few Rules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12850"/>
            <a:ext cx="8445822" cy="4448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aware of </a:t>
            </a:r>
            <a:r>
              <a:rPr lang="en-GB" altLang="en-US" sz="2800" b="1" dirty="0">
                <a:solidFill>
                  <a:srgbClr val="008700"/>
                </a:solidFill>
              </a:rPr>
              <a:t>bias</a:t>
            </a:r>
            <a:r>
              <a:rPr lang="en-GB" altLang="en-US" sz="2800" dirty="0"/>
              <a:t>, especially in newspaper articles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b="1" dirty="0">
                <a:solidFill>
                  <a:srgbClr val="FF0000"/>
                </a:solidFill>
              </a:rPr>
              <a:t>NO WIKIPEDIA AS A CITED SOURCE EVER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Avoid/Do not use tabloid papers (The Sun; Daily Mail; Daily Express; Mirror; Metro)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blogs! Even the ones from universities or ‘experts’. They can be used for your own knowledge, but should never be cited.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If in doubt, think CRAAP!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487F5-1DB4-A272-DE6F-B9F20781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b="1" dirty="0"/>
              <a:t>Using Search Engines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8082D-D7FA-6C2B-01B9-25C430D18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/>
              <a:t>Imagine you have to write a report which answers the question: </a:t>
            </a:r>
            <a:r>
              <a:rPr lang="en-US" sz="3200" b="1" dirty="0"/>
              <a:t>“How </a:t>
            </a:r>
            <a:r>
              <a:rPr lang="en-US" b="1" dirty="0"/>
              <a:t>has the NHS evolved since its conception? What are the most significant weaknesses in the NHS which still need to be addressed?” </a:t>
            </a:r>
            <a:endParaRPr lang="en-US" sz="3200" b="1" dirty="0"/>
          </a:p>
          <a:p>
            <a:pPr marL="0" indent="0">
              <a:buNone/>
            </a:pPr>
            <a:r>
              <a:rPr lang="en-US" dirty="0"/>
              <a:t>With a partner, discuss how you would look up more information on this topic.</a:t>
            </a:r>
            <a:endParaRPr lang="en-US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87571-9B1D-CD57-F3E8-615F4B6BA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561CCF-821D-3DE4-59EC-7B22C3316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5580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F86B-8A12-7528-3208-69DF29430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03" y="132854"/>
            <a:ext cx="8795320" cy="706090"/>
          </a:xfrm>
        </p:spPr>
        <p:txBody>
          <a:bodyPr/>
          <a:lstStyle/>
          <a:p>
            <a:r>
              <a:rPr lang="en-US" sz="3200" b="1" dirty="0"/>
              <a:t>Using a Search Engine: Suggested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ACDAD-D0C0-1025-DC58-675DC991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838944"/>
            <a:ext cx="8594769" cy="4822304"/>
          </a:xfrm>
        </p:spPr>
        <p:txBody>
          <a:bodyPr/>
          <a:lstStyle/>
          <a:p>
            <a:r>
              <a:rPr lang="en-US" sz="2500" b="1" dirty="0">
                <a:solidFill>
                  <a:srgbClr val="C00000"/>
                </a:solidFill>
              </a:rPr>
              <a:t>Do not type the whole question into the search engine</a:t>
            </a:r>
          </a:p>
          <a:p>
            <a:r>
              <a:rPr lang="en-US" sz="2500" dirty="0"/>
              <a:t>Choose key words to search: </a:t>
            </a:r>
          </a:p>
          <a:p>
            <a:pPr marL="0" indent="0">
              <a:buNone/>
            </a:pPr>
            <a:r>
              <a:rPr lang="en-US" sz="2500" i="1" dirty="0"/>
              <a:t>- NHS, overview</a:t>
            </a:r>
          </a:p>
          <a:p>
            <a:pPr marL="0" indent="0">
              <a:buNone/>
            </a:pPr>
            <a:r>
              <a:rPr lang="en-US" sz="2500" i="1" dirty="0"/>
              <a:t>- NHS, present day vs past</a:t>
            </a:r>
          </a:p>
          <a:p>
            <a:pPr>
              <a:buFontTx/>
              <a:buChar char="-"/>
            </a:pPr>
            <a:r>
              <a:rPr lang="en-US" sz="2500" i="1" dirty="0"/>
              <a:t>U.K. </a:t>
            </a:r>
            <a:r>
              <a:rPr lang="en-US" sz="2500" i="1" dirty="0" err="1"/>
              <a:t>nhs</a:t>
            </a:r>
            <a:r>
              <a:rPr lang="en-US" sz="2500" i="1" dirty="0"/>
              <a:t> history</a:t>
            </a:r>
          </a:p>
          <a:p>
            <a:pPr>
              <a:buFontTx/>
              <a:buChar char="-"/>
            </a:pPr>
            <a:r>
              <a:rPr lang="en-US" sz="2500" i="1" dirty="0"/>
              <a:t>NHS weaknesses</a:t>
            </a:r>
          </a:p>
          <a:p>
            <a:pPr>
              <a:buFontTx/>
              <a:buChar char="-"/>
            </a:pPr>
            <a:r>
              <a:rPr lang="en-US" sz="2500" i="1" dirty="0"/>
              <a:t>NHS improvements</a:t>
            </a:r>
          </a:p>
          <a:p>
            <a:r>
              <a:rPr lang="en-US" sz="2500" dirty="0"/>
              <a:t>Use synonyms if your first hits are unsuccessful</a:t>
            </a:r>
          </a:p>
          <a:p>
            <a:r>
              <a:rPr lang="en-US" sz="2500" dirty="0"/>
              <a:t>Refine your search with filters (e.g. dates; specific source types)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6234-D24C-30C1-1361-C5C5FAFBD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585BA-2188-6379-A7C4-236CD0C2C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1085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C940-1946-1502-A149-D093A420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04" y="138847"/>
            <a:ext cx="7643192" cy="580926"/>
          </a:xfrm>
        </p:spPr>
        <p:txBody>
          <a:bodyPr/>
          <a:lstStyle/>
          <a:p>
            <a:r>
              <a:rPr lang="en-US" b="1" dirty="0"/>
              <a:t>In Summary: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4DDD2-19DE-2531-B9EA-2753058FC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641655" cy="3917032"/>
          </a:xfrm>
        </p:spPr>
        <p:txBody>
          <a:bodyPr/>
          <a:lstStyle/>
          <a:p>
            <a:pPr algn="just"/>
            <a:r>
              <a:rPr lang="en-US" sz="2600" dirty="0"/>
              <a:t>Think CRAAP when viewing a source before you start to use it!</a:t>
            </a:r>
          </a:p>
          <a:p>
            <a:pPr algn="just"/>
            <a:r>
              <a:rPr lang="en-US" sz="2600" dirty="0"/>
              <a:t>Vary search terms-don’t try to hit all parts of an essay question in one search</a:t>
            </a:r>
          </a:p>
          <a:p>
            <a:pPr algn="just"/>
            <a:r>
              <a:rPr lang="en-US" sz="2600" dirty="0"/>
              <a:t>If at first you don’t succeed, try, try…a synonym! Don’t keep entering the same terms into the </a:t>
            </a:r>
            <a:r>
              <a:rPr lang="en-US" sz="2600"/>
              <a:t>search bar </a:t>
            </a:r>
            <a:r>
              <a:rPr lang="en-US" sz="2600" dirty="0"/>
              <a:t>over and over again. Vary the order, vary the word choice, vary the filters!</a:t>
            </a:r>
          </a:p>
          <a:p>
            <a:pPr algn="just"/>
            <a:r>
              <a:rPr lang="en-US" sz="2600" dirty="0"/>
              <a:t>Avoid use of blogs, tabloids, and social media as sources, </a:t>
            </a:r>
            <a:r>
              <a:rPr lang="en-US" sz="2600" b="1" dirty="0"/>
              <a:t>unless</a:t>
            </a:r>
            <a:r>
              <a:rPr lang="en-US" sz="2600" dirty="0"/>
              <a:t> instructed by your teacher to use them for one reason or another (unlikely! But just in case!)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945CB-7E88-F272-A2B4-BB55F68A3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2642ED-4B35-3E4B-A3F6-E073ADBDD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03411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4330</TotalTime>
  <Words>1074</Words>
  <Application>Microsoft Macintosh PowerPoint</Application>
  <PresentationFormat>On-screen Show (4:3)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Verdana</vt:lpstr>
      <vt:lpstr>Wingdings</vt:lpstr>
      <vt:lpstr>20140311PresentationUWTSDTemplate</vt:lpstr>
      <vt:lpstr>LCHS4001</vt:lpstr>
      <vt:lpstr>Discuss</vt:lpstr>
      <vt:lpstr>Secondary Research Worksheet Activity 1</vt:lpstr>
      <vt:lpstr>The CRAAP Test </vt:lpstr>
      <vt:lpstr>Worksheet Activity 2</vt:lpstr>
      <vt:lpstr>PowerPoint Presentation</vt:lpstr>
      <vt:lpstr>CRAAP TEST: Activity 2 ANSWERS</vt:lpstr>
      <vt:lpstr>A Few Rules</vt:lpstr>
      <vt:lpstr>Using Search Engines</vt:lpstr>
      <vt:lpstr>Using a Search Engine: Suggested Answers</vt:lpstr>
      <vt:lpstr>In Summary: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71</cp:revision>
  <cp:lastPrinted>2018-07-09T15:27:01Z</cp:lastPrinted>
  <dcterms:created xsi:type="dcterms:W3CDTF">2002-10-07T19:43:58Z</dcterms:created>
  <dcterms:modified xsi:type="dcterms:W3CDTF">2024-10-21T14:37:32Z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2024-05-17T13:20:35Z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47fad8da-1e19-44d2-81f0-0a640a7c8360</vt:lpwstr>
  </property>
  <property fmtid="{D5CDD505-2E9C-101B-9397-08002B2CF9AE}" pid="8" name="MSIP_Label_9762d7e7-4474-4a67-9ef6-3d4dc52b0ea7_ContentBits">
    <vt:lpwstr>0</vt:lpwstr>
  </property>
</Properties>
</file>