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 id="272" r:id="rId17"/>
    <p:sldId id="273" r:id="rId18"/>
    <p:sldId id="274" r:id="rId19"/>
    <p:sldId id="275" r:id="rId20"/>
  </p:sldIdLst>
  <p:sldSz cx="9144000" cy="5143500" type="screen16x9"/>
  <p:notesSz cx="6858000" cy="9144000"/>
  <p:embeddedFontLst>
    <p:embeddedFont>
      <p:font typeface="Raleway" pitchFamily="2" charset="0"/>
      <p:regular r:id="rId22"/>
      <p:bold r:id="rId23"/>
      <p:italic r:id="rId24"/>
      <p:boldItalic r:id="rId25"/>
    </p:embeddedFont>
    <p:embeddedFont>
      <p:font typeface="Source Sans Pro" panose="020B0503030403020204" pitchFamily="34" charset="0"/>
      <p:regular r:id="rId26"/>
      <p:bold r:id="rId27"/>
      <p:italic r:id="rId28"/>
      <p:boldItalic r:id="rId2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505" autoAdjust="0"/>
  </p:normalViewPr>
  <p:slideViewPr>
    <p:cSldViewPr snapToGrid="0">
      <p:cViewPr varScale="1">
        <p:scale>
          <a:sx n="88" d="100"/>
          <a:sy n="88" d="100"/>
        </p:scale>
        <p:origin x="1234" y="7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font" Target="fonts/font5.fntdata" /><Relationship Id="rId3" Type="http://schemas.openxmlformats.org/officeDocument/2006/relationships/slide" Target="slides/slide2.xml" /><Relationship Id="rId21" Type="http://schemas.openxmlformats.org/officeDocument/2006/relationships/notesMaster" Target="notesMasters/notesMaster1.xml" /><Relationship Id="rId34" Type="http://schemas.microsoft.com/office/2016/11/relationships/changesInfo" Target="changesInfos/changesInfo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font" Target="fonts/font4.fntdata" /><Relationship Id="rId33"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font" Target="fonts/font8.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3.fntdata" /><Relationship Id="rId32"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font" Target="fonts/font2.fntdata" /><Relationship Id="rId28" Type="http://schemas.openxmlformats.org/officeDocument/2006/relationships/font" Target="fonts/font7.fntdata"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1.fntdata" /><Relationship Id="rId27" Type="http://schemas.openxmlformats.org/officeDocument/2006/relationships/font" Target="fonts/font6.fntdata" /><Relationship Id="rId30" Type="http://schemas.openxmlformats.org/officeDocument/2006/relationships/presProps" Target="presProp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bert Andrei Filip (2439387)" userId="aa0a51cb-396d-4a8e-8340-3730c40445b5" providerId="ADAL" clId="{10D2D438-3881-371A-950C-9AC0892B021D}"/>
    <pc:docChg chg="custSel modSld">
      <pc:chgData name="Robert Andrei Filip (2439387)" userId="aa0a51cb-396d-4a8e-8340-3730c40445b5" providerId="ADAL" clId="{10D2D438-3881-371A-950C-9AC0892B021D}" dt="2025-12-10T10:53:18.432" v="21" actId="20577"/>
      <pc:docMkLst>
        <pc:docMk/>
      </pc:docMkLst>
      <pc:sldChg chg="modSp mod">
        <pc:chgData name="Robert Andrei Filip (2439387)" userId="aa0a51cb-396d-4a8e-8340-3730c40445b5" providerId="ADAL" clId="{10D2D438-3881-371A-950C-9AC0892B021D}" dt="2025-12-10T10:53:18.432" v="21" actId="20577"/>
        <pc:sldMkLst>
          <pc:docMk/>
          <pc:sldMk cId="0" sldId="256"/>
        </pc:sldMkLst>
        <pc:spChg chg="mod">
          <ac:chgData name="Robert Andrei Filip (2439387)" userId="aa0a51cb-396d-4a8e-8340-3730c40445b5" providerId="ADAL" clId="{10D2D438-3881-371A-950C-9AC0892B021D}" dt="2025-12-10T10:53:18.432" v="21" actId="20577"/>
          <ac:spMkLst>
            <pc:docMk/>
            <pc:sldMk cId="0" sldId="256"/>
            <ac:spMk id="59"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
        <p:cNvGrpSpPr/>
        <p:nvPr/>
      </p:nvGrpSpPr>
      <p:grpSpPr>
        <a:xfrm>
          <a:off x="0" y="0"/>
          <a:ext cx="0" cy="0"/>
          <a:chOff x="0" y="0"/>
          <a:chExt cx="0" cy="0"/>
        </a:xfrm>
      </p:grpSpPr>
      <p:sp>
        <p:nvSpPr>
          <p:cNvPr id="55" name="Google Shape;55;gc6f9544c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 name="Google Shape;56;gc6f9544c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gc6f9544c1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c6f9544c1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
        <p:cNvGrpSpPr/>
        <p:nvPr/>
      </p:nvGrpSpPr>
      <p:grpSpPr>
        <a:xfrm>
          <a:off x="0" y="0"/>
          <a:ext cx="0" cy="0"/>
          <a:chOff x="0" y="0"/>
          <a:chExt cx="0" cy="0"/>
        </a:xfrm>
      </p:grpSpPr>
      <p:sp>
        <p:nvSpPr>
          <p:cNvPr id="72" name="Google Shape;72;gc6f9544c1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 name="Google Shape;73;gc6f9544c1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Despite the conditions being satisfactory, the company deals with critical problems like undercooked food, wrong labeling of food and the packaging problem. The causes of such failures go back to the factory floor internal communication failures. This presentation is going to consider the impact of poor communication on quality, barriers that result in these problems and solving methods.</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g39f0be2506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g39f0be25064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primary objective will be to diagnose the communication failures at Flight Foods. This will relate practical cases with the well-known models like the Shannon-Weaver, Schramm, and the SMCR by Berlo. Furthermore this will offer some practical suggestions that the management may adopt to develop more transparent, more open communication channels and regain the collaboration of the staff and the trust of the customers.</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c6f9544c1_0_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c6f9544c1_0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The factory has different employees like young and old, of various cultural orientations. Machines are outdated and noisy, which contributes to the operational pressure. The floor manager is Gary who is technically competent yet he is overburdened with communication problems. This has become an issue when language barriers, age gap, and mechanical noise interfere with effective instruction and understanding between each other.</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c6f9544c1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c6f9544c1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Flight Foods is losing contracts due to the deteriorating food standards. The undercooking or contamination of food, the failure to follow instructions, the execution, and the quality control of the food are complaints. It is a systematic breakdown of communication between employees and management. These results jeopardize the safety and also undermine the professional image of the company.</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c6f9544c1_0_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c6f9544c1_0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buNone/>
            </a:pPr>
            <a:r>
              <a:rPr lang="en-GB" sz="1100" b="0" i="0" u="none" strike="noStrike" cap="none" dirty="0">
                <a:solidFill>
                  <a:srgbClr val="000000"/>
                </a:solidFill>
                <a:effectLst/>
                <a:latin typeface="Arial"/>
                <a:ea typeface="Arial"/>
                <a:cs typeface="Arial"/>
                <a:sym typeface="Arial"/>
              </a:rPr>
              <a:t>The example of Gary raises structural issues. It happens to be he who shoulders all the blame for hygiene training and does not contain formal support. Furthermore, communication is an issue for the multilingual employees such as they assign English where it can be hoped to comply with employees. His personal failures in maintaining hygiene explain poor leadership in his portion and the condition demonstrates how poor expectations, insufficient resources, and cultural misinterpretations promote confusion, which compromises food safety and team performance.</a:t>
            </a: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g39f0be25064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 name="Google Shape;111;g39f0be25064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Based on the account of Gary, there are four fundamental obstacles. The workers are English language-challenged, and therefore the instructions on safety are not interpreted. The aspects of culture determine the reaction of individuals to authority or feedback. Workers rely on observation without having structured training. The communications are one way only and no way of clarification or feedback.</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g39f0be25064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9" name="Google Shape;119;g39f0be25064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interactive model by Schramm emphasizes that the receiver and the sender should have a common field of experience. At Flight Foods, Gary uses English to provide instructions, but the workers do not understand it because it is not according to their language. In the absence of appropriate feedback or translation assistance, cultural and linguistic disparities become larger. The result is unpredictable habits, misconceptions on safety regulations and poor product quality.</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39f0be25064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 name="Google Shape;127;g39f0be25064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Shannon and Weaver define noise as any type of interference between the receiver and sender. The absence of formal training in Flight Foods and the noise in the factories does not allow having any form of clear communication. It only increases errors and imprecise following of hygiene regulations, which confirms that the lack of educational systems is as disruptive as literal noise.</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39f0be25064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39f0be25064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SMCR model invented by Berlo underlines that the quality of communication is determined by the skills, attitude, and credibility of the source. Overworking and frustration of Gary add to his lack of clarity and tone and workers are reluctant to question. This leadership style does not promote free communication, which results in mistakes and hatred amongst an already diverse workforce.</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g39f0be25064_0_1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3" name="Google Shape;143;g39f0be25064_0_1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English-only signage used by Gary presumes that everyone knows what the symbols represent, however, the symbols have different meanings to many of the employees, or these symbols have no meaning at all. Semiotics suggests that signs get their meaning through the culture of the audience. These notices cannot create the effect of safety messages without multilingual illustration or demonstrations, which results in subsequent violations and quality collapses.</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g39f0be25064_0_1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 name="Google Shape;152;g39f0be25064_0_1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There were operational and human repercussions of the communication breakdown. Misinterpretations resulted in food contamination and oversights on safety. The employees were blamed and not supported which demoralized and demotivated them. The airlines started to cancel contracts as the complaints upsurged. This decreased trust within the company and demonstrates that poor communication kills performance and corporate reputation at the same time.</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39f0be25064_0_1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39f0be25064_0_1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Flight Foods will have to train inclusively to establish effective communication again. The training must be in more than one language and pictorial language to make it understandable. Respect and cooperation can be enhanced with the help of cross-cultural workshops, and structured onboarding will help the new employees to be made aware of the safety expectations in the beginning of their employment.</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g39f0be25064_0_1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2" name="Google Shape;182;g39f0be25064_0_1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This enhancement plan focuses on structure and accountability. A communication audit will map areas of particular problems and cultural bridges can be played by the bilingual supervisors. The feedback and clarification are offered in weekly team meetings. The management must monitor the progress using quantitative targets while observing compliance with hygiene, error rates and staff satisfaction. This is to determine whether communication reforms do indeed result in better operations and collaboration.</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g39f0be25064_0_2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4" name="Google Shape;204;g39f0be25064_0_2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These recommendations will help Flight Foods to make tangible improvements. The training system and feedback system will help to minimize errors, and the improved communication will make the staff more confident and responsible. When the product standards are high, the airlines would regain their trust towards the brand and the company will be able to regain market share and reputation within the aviation catering industry.</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g39f0be25064_0_2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 name="Google Shape;213;g39f0be25064_0_2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issue of Flight Foods is connected with the preventable communication failures such as language barrier, ambiguous leadership, and the lack of training systems. By using communication theories, we are able to explain these failures using science. The solution will be to put in place structured, inclusive and feedbacked communication to aid in restoring quality and morale. After all, communication does not work by chance but rather it is the key to safety, collaboration, and the sustainability of business in the long term.</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gc6f9544c1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3" name="Google Shape;223;gc6f9544c1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9f0be25064_0_2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9f0be25064_0_2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80700" y="2651100"/>
            <a:ext cx="8982600" cy="24117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txBox="1">
            <a:spLocks noGrp="1"/>
          </p:cNvSpPr>
          <p:nvPr>
            <p:ph type="ctrTitle"/>
          </p:nvPr>
        </p:nvSpPr>
        <p:spPr>
          <a:xfrm>
            <a:off x="485875" y="264475"/>
            <a:ext cx="8183700" cy="1473600"/>
          </a:xfrm>
          <a:prstGeom prst="rect">
            <a:avLst/>
          </a:prstGeom>
        </p:spPr>
        <p:txBody>
          <a:bodyPr spcFirstLastPara="1" wrap="square" lIns="91425" tIns="91425" rIns="91425" bIns="91425" anchor="b" anchorCtr="0">
            <a:no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12" name="Google Shape;12;p2"/>
          <p:cNvSpPr txBox="1">
            <a:spLocks noGrp="1"/>
          </p:cNvSpPr>
          <p:nvPr>
            <p:ph type="subTitle" idx="1"/>
          </p:nvPr>
        </p:nvSpPr>
        <p:spPr>
          <a:xfrm>
            <a:off x="485875" y="1738075"/>
            <a:ext cx="8183700" cy="8610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400"/>
              <a:buNone/>
              <a:defRPr sz="2400"/>
            </a:lvl1pPr>
            <a:lvl2pPr lvl="1">
              <a:lnSpc>
                <a:spcPct val="100000"/>
              </a:lnSpc>
              <a:spcBef>
                <a:spcPts val="0"/>
              </a:spcBef>
              <a:spcAft>
                <a:spcPts val="0"/>
              </a:spcAft>
              <a:buSzPts val="2400"/>
              <a:buNone/>
              <a:defRPr sz="2400"/>
            </a:lvl2pPr>
            <a:lvl3pPr lvl="2">
              <a:lnSpc>
                <a:spcPct val="100000"/>
              </a:lnSpc>
              <a:spcBef>
                <a:spcPts val="0"/>
              </a:spcBef>
              <a:spcAft>
                <a:spcPts val="0"/>
              </a:spcAft>
              <a:buSzPts val="2400"/>
              <a:buNone/>
              <a:defRPr sz="2400"/>
            </a:lvl3pPr>
            <a:lvl4pPr lvl="3">
              <a:lnSpc>
                <a:spcPct val="100000"/>
              </a:lnSpc>
              <a:spcBef>
                <a:spcPts val="0"/>
              </a:spcBef>
              <a:spcAft>
                <a:spcPts val="0"/>
              </a:spcAft>
              <a:buSzPts val="2400"/>
              <a:buNone/>
              <a:defRPr sz="2400"/>
            </a:lvl4pPr>
            <a:lvl5pPr lvl="4">
              <a:lnSpc>
                <a:spcPct val="100000"/>
              </a:lnSpc>
              <a:spcBef>
                <a:spcPts val="0"/>
              </a:spcBef>
              <a:spcAft>
                <a:spcPts val="0"/>
              </a:spcAft>
              <a:buSzPts val="2400"/>
              <a:buNone/>
              <a:defRPr sz="2400"/>
            </a:lvl5pPr>
            <a:lvl6pPr lvl="5">
              <a:lnSpc>
                <a:spcPct val="100000"/>
              </a:lnSpc>
              <a:spcBef>
                <a:spcPts val="0"/>
              </a:spcBef>
              <a:spcAft>
                <a:spcPts val="0"/>
              </a:spcAft>
              <a:buSzPts val="2400"/>
              <a:buNone/>
              <a:defRPr sz="2400"/>
            </a:lvl6pPr>
            <a:lvl7pPr lvl="6">
              <a:lnSpc>
                <a:spcPct val="100000"/>
              </a:lnSpc>
              <a:spcBef>
                <a:spcPts val="0"/>
              </a:spcBef>
              <a:spcAft>
                <a:spcPts val="0"/>
              </a:spcAft>
              <a:buSzPts val="2400"/>
              <a:buNone/>
              <a:defRPr sz="2400"/>
            </a:lvl7pPr>
            <a:lvl8pPr lvl="7">
              <a:lnSpc>
                <a:spcPct val="100000"/>
              </a:lnSpc>
              <a:spcBef>
                <a:spcPts val="0"/>
              </a:spcBef>
              <a:spcAft>
                <a:spcPts val="0"/>
              </a:spcAft>
              <a:buSzPts val="2400"/>
              <a:buNone/>
              <a:defRPr sz="2400"/>
            </a:lvl8pPr>
            <a:lvl9pPr lvl="8">
              <a:lnSpc>
                <a:spcPct val="100000"/>
              </a:lnSpc>
              <a:spcBef>
                <a:spcPts val="0"/>
              </a:spcBef>
              <a:spcAft>
                <a:spcPts val="0"/>
              </a:spcAft>
              <a:buSzPts val="2400"/>
              <a:buNone/>
              <a:defRPr sz="2400"/>
            </a:lvl9pPr>
          </a:lstStyle>
          <a:p>
            <a:endParaRPr/>
          </a:p>
        </p:txBody>
      </p:sp>
      <p:sp>
        <p:nvSpPr>
          <p:cNvPr id="13" name="Google Shape;13;p2"/>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4"/>
        <p:cNvGrpSpPr/>
        <p:nvPr/>
      </p:nvGrpSpPr>
      <p:grpSpPr>
        <a:xfrm>
          <a:off x="0" y="0"/>
          <a:ext cx="0" cy="0"/>
          <a:chOff x="0" y="0"/>
          <a:chExt cx="0" cy="0"/>
        </a:xfrm>
      </p:grpSpPr>
      <p:sp>
        <p:nvSpPr>
          <p:cNvPr id="15" name="Google Shape;15;p3"/>
          <p:cNvSpPr/>
          <p:nvPr/>
        </p:nvSpPr>
        <p:spPr>
          <a:xfrm>
            <a:off x="80700" y="2651100"/>
            <a:ext cx="8982600" cy="24117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3"/>
          <p:cNvSpPr txBox="1">
            <a:spLocks noGrp="1"/>
          </p:cNvSpPr>
          <p:nvPr>
            <p:ph type="title"/>
          </p:nvPr>
        </p:nvSpPr>
        <p:spPr>
          <a:xfrm>
            <a:off x="485875" y="1714500"/>
            <a:ext cx="8183700" cy="785700"/>
          </a:xfrm>
          <a:prstGeom prst="rect">
            <a:avLst/>
          </a:prstGeom>
        </p:spPr>
        <p:txBody>
          <a:bodyPr spcFirstLastPara="1" wrap="square" lIns="91425" tIns="91425" rIns="91425" bIns="91425" anchor="b" anchorCtr="0">
            <a:no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7" name="Google Shape;17;p3"/>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0" name="Google Shape;20;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21" name="Google Shape;21;p4"/>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2"/>
        <p:cNvGrpSpPr/>
        <p:nvPr/>
      </p:nvGrpSpPr>
      <p:grpSpPr>
        <a:xfrm>
          <a:off x="0" y="0"/>
          <a:ext cx="0" cy="0"/>
          <a:chOff x="0" y="0"/>
          <a:chExt cx="0" cy="0"/>
        </a:xfrm>
      </p:grpSpPr>
      <p:sp>
        <p:nvSpPr>
          <p:cNvPr id="23" name="Google Shape;23;p5"/>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4" name="Google Shape;24;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5" name="Google Shape;25;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6" name="Google Shape;26;p5"/>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7"/>
        <p:cNvGrpSpPr/>
        <p:nvPr/>
      </p:nvGrpSpPr>
      <p:grpSpPr>
        <a:xfrm>
          <a:off x="0" y="0"/>
          <a:ext cx="0" cy="0"/>
          <a:chOff x="0" y="0"/>
          <a:chExt cx="0" cy="0"/>
        </a:xfrm>
      </p:grpSpPr>
      <p:sp>
        <p:nvSpPr>
          <p:cNvPr id="28" name="Google Shape;28;p6"/>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9" name="Google Shape;29;p6"/>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0"/>
        <p:cNvGrpSpPr/>
        <p:nvPr/>
      </p:nvGrpSpPr>
      <p:grpSpPr>
        <a:xfrm>
          <a:off x="0" y="0"/>
          <a:ext cx="0" cy="0"/>
          <a:chOff x="0" y="0"/>
          <a:chExt cx="0" cy="0"/>
        </a:xfrm>
      </p:grpSpPr>
      <p:sp>
        <p:nvSpPr>
          <p:cNvPr id="31" name="Google Shape;31;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2" name="Google Shape;32;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3" name="Google Shape;33;p7"/>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2"/>
        </a:solidFill>
        <a:effectLst/>
      </p:bgPr>
    </p:bg>
    <p:spTree>
      <p:nvGrpSpPr>
        <p:cNvPr id="1" name="Shape 34"/>
        <p:cNvGrpSpPr/>
        <p:nvPr/>
      </p:nvGrpSpPr>
      <p:grpSpPr>
        <a:xfrm>
          <a:off x="0" y="0"/>
          <a:ext cx="0" cy="0"/>
          <a:chOff x="0" y="0"/>
          <a:chExt cx="0" cy="0"/>
        </a:xfrm>
      </p:grpSpPr>
      <p:sp>
        <p:nvSpPr>
          <p:cNvPr id="35" name="Google Shape;35;p8"/>
          <p:cNvSpPr txBox="1">
            <a:spLocks noGrp="1"/>
          </p:cNvSpPr>
          <p:nvPr>
            <p:ph type="title"/>
          </p:nvPr>
        </p:nvSpPr>
        <p:spPr>
          <a:xfrm>
            <a:off x="490250" y="526350"/>
            <a:ext cx="5604000" cy="4090800"/>
          </a:xfrm>
          <a:prstGeom prst="rect">
            <a:avLst/>
          </a:prstGeom>
        </p:spPr>
        <p:txBody>
          <a:bodyPr spcFirstLastPara="1" wrap="square" lIns="91425" tIns="91425" rIns="91425" bIns="91425" anchor="ctr" anchorCtr="0">
            <a:no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36" name="Google Shape;36;p8"/>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7"/>
        <p:cNvGrpSpPr/>
        <p:nvPr/>
      </p:nvGrpSpPr>
      <p:grpSpPr>
        <a:xfrm>
          <a:off x="0" y="0"/>
          <a:ext cx="0" cy="0"/>
          <a:chOff x="0" y="0"/>
          <a:chExt cx="0" cy="0"/>
        </a:xfrm>
      </p:grpSpPr>
      <p:sp>
        <p:nvSpPr>
          <p:cNvPr id="38" name="Google Shape;38;p9"/>
          <p:cNvSpPr/>
          <p:nvPr/>
        </p:nvSpPr>
        <p:spPr>
          <a:xfrm>
            <a:off x="4636800" y="80700"/>
            <a:ext cx="4426500" cy="49821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9" name="Google Shape;39;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0" name="Google Shape;40;p9"/>
          <p:cNvSpPr txBox="1">
            <a:spLocks noGrp="1"/>
          </p:cNvSpPr>
          <p:nvPr>
            <p:ph type="title"/>
          </p:nvPr>
        </p:nvSpPr>
        <p:spPr>
          <a:xfrm>
            <a:off x="265500" y="1181700"/>
            <a:ext cx="4045200" cy="1533600"/>
          </a:xfrm>
          <a:prstGeom prst="rect">
            <a:avLst/>
          </a:prstGeom>
        </p:spPr>
        <p:txBody>
          <a:bodyPr spcFirstLastPara="1" wrap="square" lIns="91425" tIns="91425" rIns="91425" bIns="91425" anchor="b" anchorCtr="0">
            <a:no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a:endParaRPr/>
          </a:p>
        </p:txBody>
      </p:sp>
      <p:sp>
        <p:nvSpPr>
          <p:cNvPr id="41" name="Google Shape;41;p9"/>
          <p:cNvSpPr txBox="1">
            <a:spLocks noGrp="1"/>
          </p:cNvSpPr>
          <p:nvPr>
            <p:ph type="subTitle" idx="1"/>
          </p:nvPr>
        </p:nvSpPr>
        <p:spPr>
          <a:xfrm>
            <a:off x="265500" y="2769001"/>
            <a:ext cx="4045200" cy="13455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2" name="Google Shape;42;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1600"/>
              </a:spcBef>
              <a:spcAft>
                <a:spcPts val="0"/>
              </a:spcAft>
              <a:buClr>
                <a:schemeClr val="lt1"/>
              </a:buClr>
              <a:buSzPts val="1400"/>
              <a:buChar char="○"/>
              <a:defRPr>
                <a:solidFill>
                  <a:schemeClr val="lt1"/>
                </a:solidFill>
              </a:defRPr>
            </a:lvl2pPr>
            <a:lvl3pPr marL="1371600" lvl="2" indent="-317500">
              <a:spcBef>
                <a:spcPts val="1600"/>
              </a:spcBef>
              <a:spcAft>
                <a:spcPts val="0"/>
              </a:spcAft>
              <a:buClr>
                <a:schemeClr val="lt1"/>
              </a:buClr>
              <a:buSzPts val="1400"/>
              <a:buChar char="■"/>
              <a:defRPr>
                <a:solidFill>
                  <a:schemeClr val="lt1"/>
                </a:solidFill>
              </a:defRPr>
            </a:lvl3pPr>
            <a:lvl4pPr marL="1828800" lvl="3" indent="-317500">
              <a:spcBef>
                <a:spcPts val="1600"/>
              </a:spcBef>
              <a:spcAft>
                <a:spcPts val="0"/>
              </a:spcAft>
              <a:buClr>
                <a:schemeClr val="lt1"/>
              </a:buClr>
              <a:buSzPts val="1400"/>
              <a:buChar char="●"/>
              <a:defRPr>
                <a:solidFill>
                  <a:schemeClr val="lt1"/>
                </a:solidFill>
              </a:defRPr>
            </a:lvl4pPr>
            <a:lvl5pPr marL="2286000" lvl="4" indent="-317500">
              <a:spcBef>
                <a:spcPts val="1600"/>
              </a:spcBef>
              <a:spcAft>
                <a:spcPts val="0"/>
              </a:spcAft>
              <a:buClr>
                <a:schemeClr val="lt1"/>
              </a:buClr>
              <a:buSzPts val="1400"/>
              <a:buChar char="○"/>
              <a:defRPr>
                <a:solidFill>
                  <a:schemeClr val="lt1"/>
                </a:solidFill>
              </a:defRPr>
            </a:lvl5pPr>
            <a:lvl6pPr marL="2743200" lvl="5" indent="-317500">
              <a:spcBef>
                <a:spcPts val="1600"/>
              </a:spcBef>
              <a:spcAft>
                <a:spcPts val="0"/>
              </a:spcAft>
              <a:buClr>
                <a:schemeClr val="lt1"/>
              </a:buClr>
              <a:buSzPts val="1400"/>
              <a:buChar char="■"/>
              <a:defRPr>
                <a:solidFill>
                  <a:schemeClr val="lt1"/>
                </a:solidFill>
              </a:defRPr>
            </a:lvl6pPr>
            <a:lvl7pPr marL="3200400" lvl="6" indent="-317500">
              <a:spcBef>
                <a:spcPts val="1600"/>
              </a:spcBef>
              <a:spcAft>
                <a:spcPts val="0"/>
              </a:spcAft>
              <a:buClr>
                <a:schemeClr val="lt1"/>
              </a:buClr>
              <a:buSzPts val="1400"/>
              <a:buChar char="●"/>
              <a:defRPr>
                <a:solidFill>
                  <a:schemeClr val="lt1"/>
                </a:solidFill>
              </a:defRPr>
            </a:lvl7pPr>
            <a:lvl8pPr marL="3657600" lvl="7" indent="-317500">
              <a:spcBef>
                <a:spcPts val="1600"/>
              </a:spcBef>
              <a:spcAft>
                <a:spcPts val="0"/>
              </a:spcAft>
              <a:buClr>
                <a:schemeClr val="lt1"/>
              </a:buClr>
              <a:buSzPts val="1400"/>
              <a:buChar char="○"/>
              <a:defRPr>
                <a:solidFill>
                  <a:schemeClr val="lt1"/>
                </a:solidFill>
              </a:defRPr>
            </a:lvl8pPr>
            <a:lvl9pPr marL="4114800" lvl="8" indent="-317500">
              <a:spcBef>
                <a:spcPts val="1600"/>
              </a:spcBef>
              <a:spcAft>
                <a:spcPts val="1600"/>
              </a:spcAft>
              <a:buClr>
                <a:schemeClr val="lt1"/>
              </a:buClr>
              <a:buSzPts val="1400"/>
              <a:buChar char="■"/>
              <a:defRPr>
                <a:solidFill>
                  <a:schemeClr val="lt1"/>
                </a:solidFill>
              </a:defRPr>
            </a:lvl9pPr>
          </a:lstStyle>
          <a:p>
            <a:endParaRPr/>
          </a:p>
        </p:txBody>
      </p:sp>
      <p:sp>
        <p:nvSpPr>
          <p:cNvPr id="43" name="Google Shape;43;p9"/>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4"/>
        <p:cNvGrpSpPr/>
        <p:nvPr/>
      </p:nvGrpSpPr>
      <p:grpSpPr>
        <a:xfrm>
          <a:off x="0" y="0"/>
          <a:ext cx="0" cy="0"/>
          <a:chOff x="0" y="0"/>
          <a:chExt cx="0" cy="0"/>
        </a:xfrm>
      </p:grpSpPr>
      <p:sp>
        <p:nvSpPr>
          <p:cNvPr id="45" name="Google Shape;45;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Autofit/>
          </a:bodyPr>
          <a:lstStyle>
            <a:lvl1pPr marL="457200" lvl="0" indent="-228600">
              <a:lnSpc>
                <a:spcPct val="100000"/>
              </a:lnSpc>
              <a:spcBef>
                <a:spcPts val="0"/>
              </a:spcBef>
              <a:spcAft>
                <a:spcPts val="0"/>
              </a:spcAft>
              <a:buSzPts val="2100"/>
              <a:buNone/>
              <a:defRPr sz="2100"/>
            </a:lvl1pPr>
          </a:lstStyle>
          <a:p>
            <a:endParaRPr/>
          </a:p>
        </p:txBody>
      </p:sp>
      <p:sp>
        <p:nvSpPr>
          <p:cNvPr id="46" name="Google Shape;46;p10"/>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7"/>
        <p:cNvGrpSpPr/>
        <p:nvPr/>
      </p:nvGrpSpPr>
      <p:grpSpPr>
        <a:xfrm>
          <a:off x="0" y="0"/>
          <a:ext cx="0" cy="0"/>
          <a:chOff x="0" y="0"/>
          <a:chExt cx="0" cy="0"/>
        </a:xfrm>
      </p:grpSpPr>
      <p:sp>
        <p:nvSpPr>
          <p:cNvPr id="48" name="Google Shape;48;p11"/>
          <p:cNvSpPr/>
          <p:nvPr/>
        </p:nvSpPr>
        <p:spPr>
          <a:xfrm>
            <a:off x="80700" y="2651100"/>
            <a:ext cx="8982600" cy="24117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11"/>
          <p:cNvSpPr txBox="1">
            <a:spLocks noGrp="1"/>
          </p:cNvSpPr>
          <p:nvPr>
            <p:ph type="title" hasCustomPrompt="1"/>
          </p:nvPr>
        </p:nvSpPr>
        <p:spPr>
          <a:xfrm>
            <a:off x="311700" y="743001"/>
            <a:ext cx="8520600" cy="20064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Font typeface="Source Sans Pro"/>
              <a:buNone/>
              <a:defRPr sz="12000">
                <a:latin typeface="Source Sans Pro"/>
                <a:ea typeface="Source Sans Pro"/>
                <a:cs typeface="Source Sans Pro"/>
                <a:sym typeface="Source Sans Pro"/>
              </a:defRPr>
            </a:lvl1pPr>
            <a:lvl2pPr lvl="1" algn="ctr">
              <a:spcBef>
                <a:spcPts val="0"/>
              </a:spcBef>
              <a:spcAft>
                <a:spcPts val="0"/>
              </a:spcAft>
              <a:buSzPts val="12000"/>
              <a:buFont typeface="Source Sans Pro"/>
              <a:buNone/>
              <a:defRPr sz="12000">
                <a:latin typeface="Source Sans Pro"/>
                <a:ea typeface="Source Sans Pro"/>
                <a:cs typeface="Source Sans Pro"/>
                <a:sym typeface="Source Sans Pro"/>
              </a:defRPr>
            </a:lvl2pPr>
            <a:lvl3pPr lvl="2" algn="ctr">
              <a:spcBef>
                <a:spcPts val="0"/>
              </a:spcBef>
              <a:spcAft>
                <a:spcPts val="0"/>
              </a:spcAft>
              <a:buSzPts val="12000"/>
              <a:buFont typeface="Source Sans Pro"/>
              <a:buNone/>
              <a:defRPr sz="12000">
                <a:latin typeface="Source Sans Pro"/>
                <a:ea typeface="Source Sans Pro"/>
                <a:cs typeface="Source Sans Pro"/>
                <a:sym typeface="Source Sans Pro"/>
              </a:defRPr>
            </a:lvl3pPr>
            <a:lvl4pPr lvl="3" algn="ctr">
              <a:spcBef>
                <a:spcPts val="0"/>
              </a:spcBef>
              <a:spcAft>
                <a:spcPts val="0"/>
              </a:spcAft>
              <a:buSzPts val="12000"/>
              <a:buFont typeface="Source Sans Pro"/>
              <a:buNone/>
              <a:defRPr sz="12000">
                <a:latin typeface="Source Sans Pro"/>
                <a:ea typeface="Source Sans Pro"/>
                <a:cs typeface="Source Sans Pro"/>
                <a:sym typeface="Source Sans Pro"/>
              </a:defRPr>
            </a:lvl4pPr>
            <a:lvl5pPr lvl="4" algn="ctr">
              <a:spcBef>
                <a:spcPts val="0"/>
              </a:spcBef>
              <a:spcAft>
                <a:spcPts val="0"/>
              </a:spcAft>
              <a:buSzPts val="12000"/>
              <a:buFont typeface="Source Sans Pro"/>
              <a:buNone/>
              <a:defRPr sz="12000">
                <a:latin typeface="Source Sans Pro"/>
                <a:ea typeface="Source Sans Pro"/>
                <a:cs typeface="Source Sans Pro"/>
                <a:sym typeface="Source Sans Pro"/>
              </a:defRPr>
            </a:lvl5pPr>
            <a:lvl6pPr lvl="5" algn="ctr">
              <a:spcBef>
                <a:spcPts val="0"/>
              </a:spcBef>
              <a:spcAft>
                <a:spcPts val="0"/>
              </a:spcAft>
              <a:buSzPts val="12000"/>
              <a:buFont typeface="Source Sans Pro"/>
              <a:buNone/>
              <a:defRPr sz="12000">
                <a:latin typeface="Source Sans Pro"/>
                <a:ea typeface="Source Sans Pro"/>
                <a:cs typeface="Source Sans Pro"/>
                <a:sym typeface="Source Sans Pro"/>
              </a:defRPr>
            </a:lvl6pPr>
            <a:lvl7pPr lvl="6" algn="ctr">
              <a:spcBef>
                <a:spcPts val="0"/>
              </a:spcBef>
              <a:spcAft>
                <a:spcPts val="0"/>
              </a:spcAft>
              <a:buSzPts val="12000"/>
              <a:buFont typeface="Source Sans Pro"/>
              <a:buNone/>
              <a:defRPr sz="12000">
                <a:latin typeface="Source Sans Pro"/>
                <a:ea typeface="Source Sans Pro"/>
                <a:cs typeface="Source Sans Pro"/>
                <a:sym typeface="Source Sans Pro"/>
              </a:defRPr>
            </a:lvl7pPr>
            <a:lvl8pPr lvl="7" algn="ctr">
              <a:spcBef>
                <a:spcPts val="0"/>
              </a:spcBef>
              <a:spcAft>
                <a:spcPts val="0"/>
              </a:spcAft>
              <a:buSzPts val="12000"/>
              <a:buFont typeface="Source Sans Pro"/>
              <a:buNone/>
              <a:defRPr sz="12000">
                <a:latin typeface="Source Sans Pro"/>
                <a:ea typeface="Source Sans Pro"/>
                <a:cs typeface="Source Sans Pro"/>
                <a:sym typeface="Source Sans Pro"/>
              </a:defRPr>
            </a:lvl8pPr>
            <a:lvl9pPr lvl="8" algn="ctr">
              <a:spcBef>
                <a:spcPts val="0"/>
              </a:spcBef>
              <a:spcAft>
                <a:spcPts val="0"/>
              </a:spcAft>
              <a:buSzPts val="12000"/>
              <a:buFont typeface="Source Sans Pro"/>
              <a:buNone/>
              <a:defRPr sz="12000">
                <a:latin typeface="Source Sans Pro"/>
                <a:ea typeface="Source Sans Pro"/>
                <a:cs typeface="Source Sans Pro"/>
                <a:sym typeface="Source Sans Pro"/>
              </a:defRPr>
            </a:lvl9pPr>
          </a:lstStyle>
          <a:p>
            <a:r>
              <a:t>xx%</a:t>
            </a:r>
          </a:p>
        </p:txBody>
      </p:sp>
      <p:sp>
        <p:nvSpPr>
          <p:cNvPr id="50" name="Google Shape;50;p11"/>
          <p:cNvSpPr txBox="1">
            <a:spLocks noGrp="1"/>
          </p:cNvSpPr>
          <p:nvPr>
            <p:ph type="body" idx="1"/>
          </p:nvPr>
        </p:nvSpPr>
        <p:spPr>
          <a:xfrm>
            <a:off x="311700" y="2845182"/>
            <a:ext cx="8520600" cy="1300800"/>
          </a:xfrm>
          <a:prstGeom prst="rect">
            <a:avLst/>
          </a:prstGeom>
        </p:spPr>
        <p:txBody>
          <a:bodyPr spcFirstLastPara="1" wrap="square" lIns="91425" tIns="91425" rIns="91425" bIns="91425" anchor="t" anchorCtr="0">
            <a:noAutofit/>
          </a:bodyPr>
          <a:lstStyle>
            <a:lvl1pPr marL="457200" lvl="0" indent="-342900" algn="ctr">
              <a:spcBef>
                <a:spcPts val="0"/>
              </a:spcBef>
              <a:spcAft>
                <a:spcPts val="0"/>
              </a:spcAft>
              <a:buClr>
                <a:schemeClr val="lt1"/>
              </a:buClr>
              <a:buSzPts val="1800"/>
              <a:buChar char="●"/>
              <a:defRPr>
                <a:solidFill>
                  <a:schemeClr val="lt1"/>
                </a:solidFill>
              </a:defRPr>
            </a:lvl1pPr>
            <a:lvl2pPr marL="914400" lvl="1" indent="-317500" algn="ctr">
              <a:spcBef>
                <a:spcPts val="1600"/>
              </a:spcBef>
              <a:spcAft>
                <a:spcPts val="0"/>
              </a:spcAft>
              <a:buClr>
                <a:schemeClr val="lt1"/>
              </a:buClr>
              <a:buSzPts val="1400"/>
              <a:buChar char="○"/>
              <a:defRPr>
                <a:solidFill>
                  <a:schemeClr val="lt1"/>
                </a:solidFill>
              </a:defRPr>
            </a:lvl2pPr>
            <a:lvl3pPr marL="1371600" lvl="2" indent="-317500" algn="ctr">
              <a:spcBef>
                <a:spcPts val="1600"/>
              </a:spcBef>
              <a:spcAft>
                <a:spcPts val="0"/>
              </a:spcAft>
              <a:buClr>
                <a:schemeClr val="lt1"/>
              </a:buClr>
              <a:buSzPts val="1400"/>
              <a:buChar char="■"/>
              <a:defRPr>
                <a:solidFill>
                  <a:schemeClr val="lt1"/>
                </a:solidFill>
              </a:defRPr>
            </a:lvl3pPr>
            <a:lvl4pPr marL="1828800" lvl="3" indent="-317500" algn="ctr">
              <a:spcBef>
                <a:spcPts val="1600"/>
              </a:spcBef>
              <a:spcAft>
                <a:spcPts val="0"/>
              </a:spcAft>
              <a:buClr>
                <a:schemeClr val="lt1"/>
              </a:buClr>
              <a:buSzPts val="1400"/>
              <a:buChar char="●"/>
              <a:defRPr>
                <a:solidFill>
                  <a:schemeClr val="lt1"/>
                </a:solidFill>
              </a:defRPr>
            </a:lvl4pPr>
            <a:lvl5pPr marL="2286000" lvl="4" indent="-317500" algn="ctr">
              <a:spcBef>
                <a:spcPts val="1600"/>
              </a:spcBef>
              <a:spcAft>
                <a:spcPts val="0"/>
              </a:spcAft>
              <a:buClr>
                <a:schemeClr val="lt1"/>
              </a:buClr>
              <a:buSzPts val="1400"/>
              <a:buChar char="○"/>
              <a:defRPr>
                <a:solidFill>
                  <a:schemeClr val="lt1"/>
                </a:solidFill>
              </a:defRPr>
            </a:lvl5pPr>
            <a:lvl6pPr marL="2743200" lvl="5" indent="-317500" algn="ctr">
              <a:spcBef>
                <a:spcPts val="1600"/>
              </a:spcBef>
              <a:spcAft>
                <a:spcPts val="0"/>
              </a:spcAft>
              <a:buClr>
                <a:schemeClr val="lt1"/>
              </a:buClr>
              <a:buSzPts val="1400"/>
              <a:buChar char="■"/>
              <a:defRPr>
                <a:solidFill>
                  <a:schemeClr val="lt1"/>
                </a:solidFill>
              </a:defRPr>
            </a:lvl6pPr>
            <a:lvl7pPr marL="3200400" lvl="6" indent="-317500" algn="ctr">
              <a:spcBef>
                <a:spcPts val="1600"/>
              </a:spcBef>
              <a:spcAft>
                <a:spcPts val="0"/>
              </a:spcAft>
              <a:buClr>
                <a:schemeClr val="lt1"/>
              </a:buClr>
              <a:buSzPts val="1400"/>
              <a:buChar char="●"/>
              <a:defRPr>
                <a:solidFill>
                  <a:schemeClr val="lt1"/>
                </a:solidFill>
              </a:defRPr>
            </a:lvl7pPr>
            <a:lvl8pPr marL="3657600" lvl="7" indent="-317500" algn="ctr">
              <a:spcBef>
                <a:spcPts val="1600"/>
              </a:spcBef>
              <a:spcAft>
                <a:spcPts val="0"/>
              </a:spcAft>
              <a:buClr>
                <a:schemeClr val="lt1"/>
              </a:buClr>
              <a:buSzPts val="1400"/>
              <a:buChar char="○"/>
              <a:defRPr>
                <a:solidFill>
                  <a:schemeClr val="lt1"/>
                </a:solidFill>
              </a:defRPr>
            </a:lvl8pPr>
            <a:lvl9pPr marL="4114800" lvl="8" indent="-317500" algn="ctr">
              <a:spcBef>
                <a:spcPts val="1600"/>
              </a:spcBef>
              <a:spcAft>
                <a:spcPts val="1600"/>
              </a:spcAft>
              <a:buClr>
                <a:schemeClr val="lt1"/>
              </a:buClr>
              <a:buSzPts val="1400"/>
              <a:buChar char="■"/>
              <a:defRPr>
                <a:solidFill>
                  <a:schemeClr val="lt1"/>
                </a:solidFill>
              </a:defRPr>
            </a:lvl9pPr>
          </a:lstStyle>
          <a:p>
            <a:endParaRPr/>
          </a:p>
        </p:txBody>
      </p:sp>
      <p:sp>
        <p:nvSpPr>
          <p:cNvPr id="51" name="Google Shape;51;p11"/>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2"/>
        <p:cNvGrpSpPr/>
        <p:nvPr/>
      </p:nvGrpSpPr>
      <p:grpSpPr>
        <a:xfrm>
          <a:off x="0" y="0"/>
          <a:ext cx="0" cy="0"/>
          <a:chOff x="0" y="0"/>
          <a:chExt cx="0" cy="0"/>
        </a:xfrm>
      </p:grpSpPr>
      <p:sp>
        <p:nvSpPr>
          <p:cNvPr id="53" name="Google Shape;53;p12"/>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lum">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6234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1pPr>
            <a:lvl2pPr lvl="1">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2pPr>
            <a:lvl3pPr lvl="2">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3pPr>
            <a:lvl4pPr lvl="3">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4pPr>
            <a:lvl5pPr lvl="4">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5pPr>
            <a:lvl6pPr lvl="5">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6pPr>
            <a:lvl7pPr lvl="6">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7pPr>
            <a:lvl8pPr lvl="7">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8pPr>
            <a:lvl9pPr lvl="8">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lt2"/>
              </a:buClr>
              <a:buSzPts val="1800"/>
              <a:buFont typeface="Source Sans Pro"/>
              <a:buChar char="●"/>
              <a:defRPr sz="1800">
                <a:solidFill>
                  <a:schemeClr val="lt2"/>
                </a:solidFill>
                <a:latin typeface="Source Sans Pro"/>
                <a:ea typeface="Source Sans Pro"/>
                <a:cs typeface="Source Sans Pro"/>
                <a:sym typeface="Source Sans Pro"/>
              </a:defRPr>
            </a:lvl1pPr>
            <a:lvl2pPr marL="914400" lvl="1" indent="-317500">
              <a:lnSpc>
                <a:spcPct val="115000"/>
              </a:lnSpc>
              <a:spcBef>
                <a:spcPts val="160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2pPr>
            <a:lvl3pPr marL="1371600" lvl="2" indent="-317500">
              <a:lnSpc>
                <a:spcPct val="115000"/>
              </a:lnSpc>
              <a:spcBef>
                <a:spcPts val="160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3pPr>
            <a:lvl4pPr marL="1828800" lvl="3" indent="-317500">
              <a:lnSpc>
                <a:spcPct val="115000"/>
              </a:lnSpc>
              <a:spcBef>
                <a:spcPts val="160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4pPr>
            <a:lvl5pPr marL="2286000" lvl="4" indent="-317500">
              <a:lnSpc>
                <a:spcPct val="115000"/>
              </a:lnSpc>
              <a:spcBef>
                <a:spcPts val="160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5pPr>
            <a:lvl6pPr marL="2743200" lvl="5" indent="-317500">
              <a:lnSpc>
                <a:spcPct val="115000"/>
              </a:lnSpc>
              <a:spcBef>
                <a:spcPts val="160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6pPr>
            <a:lvl7pPr marL="3200400" lvl="6" indent="-317500">
              <a:lnSpc>
                <a:spcPct val="115000"/>
              </a:lnSpc>
              <a:spcBef>
                <a:spcPts val="160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7pPr>
            <a:lvl8pPr marL="3657600" lvl="7" indent="-317500">
              <a:lnSpc>
                <a:spcPct val="115000"/>
              </a:lnSpc>
              <a:spcBef>
                <a:spcPts val="160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8pPr>
            <a:lvl9pPr marL="4114800" lvl="8" indent="-317500">
              <a:lnSpc>
                <a:spcPct val="115000"/>
              </a:lnSpc>
              <a:spcBef>
                <a:spcPts val="1600"/>
              </a:spcBef>
              <a:spcAft>
                <a:spcPts val="160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9pPr>
          </a:lstStyle>
          <a:p>
            <a:endParaRPr/>
          </a:p>
        </p:txBody>
      </p:sp>
      <p:sp>
        <p:nvSpPr>
          <p:cNvPr id="8" name="Google Shape;8;p1"/>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lt2"/>
                </a:solidFill>
                <a:latin typeface="Source Sans Pro"/>
                <a:ea typeface="Source Sans Pro"/>
                <a:cs typeface="Source Sans Pro"/>
                <a:sym typeface="Source Sans Pro"/>
              </a:defRPr>
            </a:lvl1pPr>
            <a:lvl2pPr lvl="1" algn="r">
              <a:buNone/>
              <a:defRPr sz="1000">
                <a:solidFill>
                  <a:schemeClr val="lt2"/>
                </a:solidFill>
                <a:latin typeface="Source Sans Pro"/>
                <a:ea typeface="Source Sans Pro"/>
                <a:cs typeface="Source Sans Pro"/>
                <a:sym typeface="Source Sans Pro"/>
              </a:defRPr>
            </a:lvl2pPr>
            <a:lvl3pPr lvl="2" algn="r">
              <a:buNone/>
              <a:defRPr sz="1000">
                <a:solidFill>
                  <a:schemeClr val="lt2"/>
                </a:solidFill>
                <a:latin typeface="Source Sans Pro"/>
                <a:ea typeface="Source Sans Pro"/>
                <a:cs typeface="Source Sans Pro"/>
                <a:sym typeface="Source Sans Pro"/>
              </a:defRPr>
            </a:lvl3pPr>
            <a:lvl4pPr lvl="3" algn="r">
              <a:buNone/>
              <a:defRPr sz="1000">
                <a:solidFill>
                  <a:schemeClr val="lt2"/>
                </a:solidFill>
                <a:latin typeface="Source Sans Pro"/>
                <a:ea typeface="Source Sans Pro"/>
                <a:cs typeface="Source Sans Pro"/>
                <a:sym typeface="Source Sans Pro"/>
              </a:defRPr>
            </a:lvl4pPr>
            <a:lvl5pPr lvl="4" algn="r">
              <a:buNone/>
              <a:defRPr sz="1000">
                <a:solidFill>
                  <a:schemeClr val="lt2"/>
                </a:solidFill>
                <a:latin typeface="Source Sans Pro"/>
                <a:ea typeface="Source Sans Pro"/>
                <a:cs typeface="Source Sans Pro"/>
                <a:sym typeface="Source Sans Pro"/>
              </a:defRPr>
            </a:lvl5pPr>
            <a:lvl6pPr lvl="5" algn="r">
              <a:buNone/>
              <a:defRPr sz="1000">
                <a:solidFill>
                  <a:schemeClr val="lt2"/>
                </a:solidFill>
                <a:latin typeface="Source Sans Pro"/>
                <a:ea typeface="Source Sans Pro"/>
                <a:cs typeface="Source Sans Pro"/>
                <a:sym typeface="Source Sans Pro"/>
              </a:defRPr>
            </a:lvl6pPr>
            <a:lvl7pPr lvl="6" algn="r">
              <a:buNone/>
              <a:defRPr sz="1000">
                <a:solidFill>
                  <a:schemeClr val="lt2"/>
                </a:solidFill>
                <a:latin typeface="Source Sans Pro"/>
                <a:ea typeface="Source Sans Pro"/>
                <a:cs typeface="Source Sans Pro"/>
                <a:sym typeface="Source Sans Pro"/>
              </a:defRPr>
            </a:lvl7pPr>
            <a:lvl8pPr lvl="7" algn="r">
              <a:buNone/>
              <a:defRPr sz="1000">
                <a:solidFill>
                  <a:schemeClr val="lt2"/>
                </a:solidFill>
                <a:latin typeface="Source Sans Pro"/>
                <a:ea typeface="Source Sans Pro"/>
                <a:cs typeface="Source Sans Pro"/>
                <a:sym typeface="Source Sans Pro"/>
              </a:defRPr>
            </a:lvl8pPr>
            <a:lvl9pPr lvl="8" algn="r">
              <a:buNone/>
              <a:defRPr sz="1000">
                <a:solidFill>
                  <a:schemeClr val="lt2"/>
                </a:solidFill>
                <a:latin typeface="Source Sans Pro"/>
                <a:ea typeface="Source Sans Pro"/>
                <a:cs typeface="Source Sans Pro"/>
                <a:sym typeface="Source Sans Pr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3.xml" /></Relationships>
</file>

<file path=ppt/slides/_rels/slide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3.xml" /><Relationship Id="rId1" Type="http://schemas.openxmlformats.org/officeDocument/2006/relationships/slideLayout" Target="../slideLayouts/slideLayout8.xml" /></Relationships>
</file>

<file path=ppt/slides/_rels/slide4.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4.xml" /><Relationship Id="rId1" Type="http://schemas.openxmlformats.org/officeDocument/2006/relationships/slideLayout" Target="../slideLayouts/slideLayout8.xml" /></Relationships>
</file>

<file path=ppt/slides/_rels/slide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5.xml" /><Relationship Id="rId1" Type="http://schemas.openxmlformats.org/officeDocument/2006/relationships/slideLayout" Target="../slideLayouts/slideLayout6.xml" /></Relationships>
</file>

<file path=ppt/slides/_rels/slide6.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8.xml" /></Relationships>
</file>

<file path=ppt/slides/_rels/slide8.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8.xml" /><Relationship Id="rId1" Type="http://schemas.openxmlformats.org/officeDocument/2006/relationships/slideLayout" Target="../slideLayouts/slideLayout10.xml" /></Relationships>
</file>

<file path=ppt/slides/_rels/slide9.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9.xml" /><Relationship Id="rId1" Type="http://schemas.openxmlformats.org/officeDocument/2006/relationships/slideLayout" Target="../slideLayouts/slideLayout6.xml" /></Relationships>
</file>

<file path=ppt/slides/_rels/slide10.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10.xml" /><Relationship Id="rId1" Type="http://schemas.openxmlformats.org/officeDocument/2006/relationships/slideLayout" Target="../slideLayouts/slideLayout8.xml" /></Relationships>
</file>

<file path=ppt/slides/_rels/slide11.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11.xml" /><Relationship Id="rId1" Type="http://schemas.openxmlformats.org/officeDocument/2006/relationships/slideLayout" Target="../slideLayouts/slideLayout8.xml" /></Relationships>
</file>

<file path=ppt/slides/_rels/slide12.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12.xml" /><Relationship Id="rId1" Type="http://schemas.openxmlformats.org/officeDocument/2006/relationships/slideLayout" Target="../slideLayouts/slideLayout3.xml" /></Relationships>
</file>

<file path=ppt/slides/_rels/slide13.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3.xml" /><Relationship Id="rId1" Type="http://schemas.openxmlformats.org/officeDocument/2006/relationships/slideLayout" Target="../slideLayouts/slideLayout3.xml" /></Relationships>
</file>

<file path=ppt/slides/_rels/slide14.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4.xml" /><Relationship Id="rId1" Type="http://schemas.openxmlformats.org/officeDocument/2006/relationships/slideLayout" Target="../slideLayouts/slideLayout3.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 /><Relationship Id="rId1" Type="http://schemas.openxmlformats.org/officeDocument/2006/relationships/slideLayout" Target="../slideLayouts/slideLayout5.xml" /></Relationships>
</file>

<file path=ppt/slides/_rels/slide16.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6.xml" /><Relationship Id="rId1" Type="http://schemas.openxmlformats.org/officeDocument/2006/relationships/slideLayout" Target="../slideLayouts/slideLayout10.xml" /><Relationship Id="rId4" Type="http://schemas.openxmlformats.org/officeDocument/2006/relationships/image" Target="../media/image13.png" /></Relationships>
</file>

<file path=ppt/slides/_rels/slide17.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7.xml" /><Relationship Id="rId1" Type="http://schemas.openxmlformats.org/officeDocument/2006/relationships/slideLayout" Target="../slideLayouts/slideLayout3.xml" /></Relationships>
</file>

<file path=ppt/slides/_rels/slide18.xml.rels><?xml version="1.0" encoding="UTF-8" standalone="yes"?>
<Relationships xmlns="http://schemas.openxmlformats.org/package/2006/relationships"><Relationship Id="rId8" Type="http://schemas.openxmlformats.org/officeDocument/2006/relationships/hyperlink" Target="https://www.gqindia.com/content/what-food-to-eat-and-avoid-during-a-flight-the-ultimate-handbook-of-dos-and-donts-of-airline-meals-according-to-an-expert" TargetMode="External" /><Relationship Id="rId13" Type="http://schemas.openxmlformats.org/officeDocument/2006/relationships/hyperlink" Target="https://www.straitstimes.com/lifestyle/travel/why-in-flight-meals-can-be-bad-for-you" TargetMode="External" /><Relationship Id="rId3" Type="http://schemas.openxmlformats.org/officeDocument/2006/relationships/hyperlink" Target="https://www.aircraftinteriorsinternational.com/features/which-factors-drive-airline-reputation.html" TargetMode="External" /><Relationship Id="rId7" Type="http://schemas.openxmlformats.org/officeDocument/2006/relationships/hyperlink" Target="https://foodtank.com/news/2015/11/twenty-one-organizations-fighting-for-labor-rights-in-the-food-system/" TargetMode="External" /><Relationship Id="rId12" Type="http://schemas.openxmlformats.org/officeDocument/2006/relationships/hyperlink" Target="https://www.politicseastasia.com/studying/guide-to-the-theory-of-semiotics/" TargetMode="External" /><Relationship Id="rId2" Type="http://schemas.openxmlformats.org/officeDocument/2006/relationships/notesSlide" Target="../notesSlides/notesSlide18.xml" /><Relationship Id="rId1" Type="http://schemas.openxmlformats.org/officeDocument/2006/relationships/slideLayout" Target="../slideLayouts/slideLayout6.xml" /><Relationship Id="rId6" Type="http://schemas.openxmlformats.org/officeDocument/2006/relationships/hyperlink" Target="https://economictimes.indiatimes.com/magazines/panache/what-not-to-eat-on-a-plane-flight-attendants-share-foods-they-want-you-to-skip-on-your-next-flight/articleshow/122854210.cms?from=mdr" TargetMode="External" /><Relationship Id="rId11" Type="http://schemas.openxmlformats.org/officeDocument/2006/relationships/hyperlink" Target="https://guide.michelin.com/en/article/features/michelin-guide-insepctor-definition-good-food" TargetMode="External" /><Relationship Id="rId5" Type="http://schemas.openxmlformats.org/officeDocument/2006/relationships/hyperlink" Target="https://www.communicationtheory.org/osgood-schramm-model-of-communication/" TargetMode="External" /><Relationship Id="rId15" Type="http://schemas.openxmlformats.org/officeDocument/2006/relationships/hyperlink" Target="https://trainingorchestra.com/planning-employee-training-and-development/" TargetMode="External" /><Relationship Id="rId10" Type="http://schemas.openxmlformats.org/officeDocument/2006/relationships/hyperlink" Target="https://www.mentimeter.com/blog/meetings/build-a-presentation-in-minutes-without-powerpoint" TargetMode="External" /><Relationship Id="rId4" Type="http://schemas.openxmlformats.org/officeDocument/2006/relationships/hyperlink" Target="https://www.businesstopia.net/communication/shannon-and-weaver-model-communication" TargetMode="External" /><Relationship Id="rId9" Type="http://schemas.openxmlformats.org/officeDocument/2006/relationships/hyperlink" Target="https://www.marketing91.com/poor-communication/" TargetMode="External" /><Relationship Id="rId14" Type="http://schemas.openxmlformats.org/officeDocument/2006/relationships/hyperlink" Target="https://www.toolshero.com/communication-methods/berlos-smcr-model-of-communication/" TargetMode="External" /></Relationships>
</file>

<file path=ppt/slides/_rels/slide19.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19.xml" /><Relationship Id="rId1" Type="http://schemas.openxmlformats.org/officeDocument/2006/relationships/slideLayout" Target="../slideLayouts/slideLayout6.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7"/>
        <p:cNvGrpSpPr/>
        <p:nvPr/>
      </p:nvGrpSpPr>
      <p:grpSpPr>
        <a:xfrm>
          <a:off x="0" y="0"/>
          <a:ext cx="0" cy="0"/>
          <a:chOff x="0" y="0"/>
          <a:chExt cx="0" cy="0"/>
        </a:xfrm>
      </p:grpSpPr>
      <p:sp>
        <p:nvSpPr>
          <p:cNvPr id="58" name="Google Shape;58;p13"/>
          <p:cNvSpPr txBox="1">
            <a:spLocks noGrp="1"/>
          </p:cNvSpPr>
          <p:nvPr>
            <p:ph type="ctrTitle"/>
          </p:nvPr>
        </p:nvSpPr>
        <p:spPr>
          <a:xfrm>
            <a:off x="480150" y="886850"/>
            <a:ext cx="8183700" cy="1473600"/>
          </a:xfrm>
          <a:prstGeom prst="rect">
            <a:avLst/>
          </a:prstGeom>
        </p:spPr>
        <p:txBody>
          <a:bodyPr spcFirstLastPara="1" wrap="square" lIns="91425" tIns="91425" rIns="91425" bIns="91425" anchor="b" anchorCtr="0">
            <a:noAutofit/>
          </a:bodyPr>
          <a:lstStyle/>
          <a:p>
            <a:pPr marL="0" lvl="0" indent="0" algn="ctr" rtl="0">
              <a:lnSpc>
                <a:spcPct val="200000"/>
              </a:lnSpc>
              <a:spcBef>
                <a:spcPts val="0"/>
              </a:spcBef>
              <a:spcAft>
                <a:spcPts val="0"/>
              </a:spcAft>
              <a:buClr>
                <a:schemeClr val="dk2"/>
              </a:buClr>
              <a:buSzPts val="1100"/>
              <a:buFont typeface="Arial"/>
              <a:buNone/>
            </a:pPr>
            <a:r>
              <a:rPr lang="en" sz="2000">
                <a:solidFill>
                  <a:schemeClr val="accent2"/>
                </a:solidFill>
                <a:latin typeface="Times New Roman"/>
                <a:ea typeface="Times New Roman"/>
                <a:cs typeface="Times New Roman"/>
                <a:sym typeface="Times New Roman"/>
              </a:rPr>
              <a:t>LCLM4003 - EFFECTIVE TEAMWORK AND COMMUNICATION</a:t>
            </a:r>
            <a:endParaRPr sz="2000">
              <a:solidFill>
                <a:schemeClr val="accent2"/>
              </a:solidFill>
              <a:latin typeface="Times New Roman"/>
              <a:ea typeface="Times New Roman"/>
              <a:cs typeface="Times New Roman"/>
              <a:sym typeface="Times New Roman"/>
            </a:endParaRPr>
          </a:p>
          <a:p>
            <a:pPr marL="0" lvl="0" indent="0" algn="ctr" rtl="0">
              <a:lnSpc>
                <a:spcPct val="200000"/>
              </a:lnSpc>
              <a:spcBef>
                <a:spcPts val="0"/>
              </a:spcBef>
              <a:spcAft>
                <a:spcPts val="0"/>
              </a:spcAft>
              <a:buClr>
                <a:schemeClr val="dk2"/>
              </a:buClr>
              <a:buSzPts val="1100"/>
              <a:buFont typeface="Arial"/>
              <a:buNone/>
            </a:pPr>
            <a:r>
              <a:rPr lang="en" sz="2000">
                <a:solidFill>
                  <a:schemeClr val="accent2"/>
                </a:solidFill>
                <a:latin typeface="Times New Roman"/>
                <a:ea typeface="Times New Roman"/>
                <a:cs typeface="Times New Roman"/>
                <a:sym typeface="Times New Roman"/>
              </a:rPr>
              <a:t>CERT HE BUSINESS SKILLS FOR THE WORKPLACE</a:t>
            </a:r>
            <a:endParaRPr sz="2000">
              <a:solidFill>
                <a:schemeClr val="accent2"/>
              </a:solidFill>
              <a:latin typeface="Times New Roman"/>
              <a:ea typeface="Times New Roman"/>
              <a:cs typeface="Times New Roman"/>
              <a:sym typeface="Times New Roman"/>
            </a:endParaRPr>
          </a:p>
          <a:p>
            <a:pPr marL="0" lvl="0" indent="0" algn="ctr" rtl="0">
              <a:lnSpc>
                <a:spcPct val="200000"/>
              </a:lnSpc>
              <a:spcBef>
                <a:spcPts val="0"/>
              </a:spcBef>
              <a:spcAft>
                <a:spcPts val="0"/>
              </a:spcAft>
              <a:buClr>
                <a:schemeClr val="dk2"/>
              </a:buClr>
              <a:buSzPts val="1100"/>
              <a:buFont typeface="Arial"/>
              <a:buNone/>
            </a:pPr>
            <a:r>
              <a:rPr lang="en" sz="2000">
                <a:solidFill>
                  <a:schemeClr val="accent2"/>
                </a:solidFill>
                <a:latin typeface="Times New Roman"/>
                <a:ea typeface="Times New Roman"/>
                <a:cs typeface="Times New Roman"/>
                <a:sym typeface="Times New Roman"/>
              </a:rPr>
              <a:t>GROUP PRESENTATION – FLIGHT FOODS LTD</a:t>
            </a:r>
            <a:endParaRPr sz="2000">
              <a:solidFill>
                <a:schemeClr val="accent2"/>
              </a:solidFill>
            </a:endParaRPr>
          </a:p>
        </p:txBody>
      </p:sp>
      <p:sp>
        <p:nvSpPr>
          <p:cNvPr id="59" name="Google Shape;59;p13"/>
          <p:cNvSpPr txBox="1">
            <a:spLocks noGrp="1"/>
          </p:cNvSpPr>
          <p:nvPr>
            <p:ph type="subTitle" idx="1"/>
          </p:nvPr>
        </p:nvSpPr>
        <p:spPr>
          <a:xfrm>
            <a:off x="415400" y="2971100"/>
            <a:ext cx="8183700" cy="1078386"/>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2000" b="1" dirty="0">
                <a:solidFill>
                  <a:schemeClr val="lt1"/>
                </a:solidFill>
                <a:latin typeface="Times New Roman"/>
                <a:ea typeface="Times New Roman"/>
                <a:cs typeface="Times New Roman"/>
                <a:sym typeface="Times New Roman"/>
              </a:rPr>
              <a:t>Name of students: </a:t>
            </a:r>
          </a:p>
          <a:p>
            <a:pPr marL="0" lvl="0" indent="0" algn="l" rtl="0">
              <a:spcBef>
                <a:spcPts val="0"/>
              </a:spcBef>
              <a:spcAft>
                <a:spcPts val="0"/>
              </a:spcAft>
              <a:buNone/>
            </a:pPr>
            <a:r>
              <a:rPr lang="en-GB" sz="2000" b="1" dirty="0">
                <a:solidFill>
                  <a:schemeClr val="lt1"/>
                </a:solidFill>
                <a:latin typeface="Times New Roman"/>
                <a:ea typeface="Times New Roman"/>
                <a:cs typeface="Times New Roman"/>
                <a:sym typeface="Times New Roman"/>
              </a:rPr>
              <a:t>Team leader: Robert Andrei Filip </a:t>
            </a:r>
            <a:endParaRPr lang="en" sz="2000" b="1" dirty="0">
              <a:solidFill>
                <a:schemeClr val="lt1"/>
              </a:solidFill>
              <a:latin typeface="Times New Roman"/>
              <a:ea typeface="Times New Roman"/>
              <a:cs typeface="Times New Roman"/>
              <a:sym typeface="Times New Roman"/>
            </a:endParaRPr>
          </a:p>
          <a:p>
            <a:pPr marL="0" lvl="0" indent="0" algn="l" rtl="0">
              <a:spcBef>
                <a:spcPts val="0"/>
              </a:spcBef>
              <a:spcAft>
                <a:spcPts val="0"/>
              </a:spcAft>
              <a:buNone/>
            </a:pPr>
            <a:r>
              <a:rPr lang="en-GB" sz="2000" b="1" dirty="0">
                <a:solidFill>
                  <a:schemeClr val="lt1"/>
                </a:solidFill>
                <a:latin typeface="Times New Roman"/>
                <a:ea typeface="Times New Roman"/>
                <a:cs typeface="Times New Roman"/>
                <a:sym typeface="Times New Roman"/>
              </a:rPr>
              <a:t>Alin Emanoil Ivascu </a:t>
            </a:r>
          </a:p>
          <a:p>
            <a:pPr marL="0" lvl="0" indent="0" algn="l" rtl="0">
              <a:spcBef>
                <a:spcPts val="0"/>
              </a:spcBef>
              <a:spcAft>
                <a:spcPts val="0"/>
              </a:spcAft>
              <a:buNone/>
            </a:pPr>
            <a:r>
              <a:rPr lang="en-GB" sz="2000" b="1" dirty="0">
                <a:solidFill>
                  <a:schemeClr val="lt1"/>
                </a:solidFill>
                <a:latin typeface="Times New Roman"/>
                <a:ea typeface="Times New Roman"/>
                <a:cs typeface="Times New Roman"/>
                <a:sym typeface="Times New Roman"/>
              </a:rPr>
              <a:t>Sebastian Constantin Parpala</a:t>
            </a:r>
            <a:endParaRPr lang="en" sz="2000" b="1" dirty="0">
              <a:solidFill>
                <a:schemeClr val="lt1"/>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Google Shape;64;p14"/>
          <p:cNvSpPr/>
          <p:nvPr/>
        </p:nvSpPr>
        <p:spPr>
          <a:xfrm>
            <a:off x="4746575" y="955900"/>
            <a:ext cx="4239300" cy="3869700"/>
          </a:xfrm>
          <a:prstGeom prst="rect">
            <a:avLst/>
          </a:prstGeom>
          <a:solidFill>
            <a:schemeClr val="accent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Source Sans Pro"/>
              <a:ea typeface="Source Sans Pro"/>
              <a:cs typeface="Source Sans Pro"/>
              <a:sym typeface="Source Sans Pro"/>
            </a:endParaRPr>
          </a:p>
        </p:txBody>
      </p:sp>
      <p:sp>
        <p:nvSpPr>
          <p:cNvPr id="65" name="Google Shape;65;p14"/>
          <p:cNvSpPr/>
          <p:nvPr/>
        </p:nvSpPr>
        <p:spPr>
          <a:xfrm>
            <a:off x="131525" y="955900"/>
            <a:ext cx="4239300" cy="3869700"/>
          </a:xfrm>
          <a:prstGeom prst="rect">
            <a:avLst/>
          </a:prstGeom>
          <a:solidFill>
            <a:schemeClr val="accent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Source Sans Pro"/>
              <a:ea typeface="Source Sans Pro"/>
              <a:cs typeface="Source Sans Pro"/>
              <a:sym typeface="Source Sans Pro"/>
            </a:endParaRPr>
          </a:p>
        </p:txBody>
      </p:sp>
      <p:sp>
        <p:nvSpPr>
          <p:cNvPr id="66" name="Google Shape;66;p14"/>
          <p:cNvSpPr/>
          <p:nvPr/>
        </p:nvSpPr>
        <p:spPr>
          <a:xfrm>
            <a:off x="72800" y="239554"/>
            <a:ext cx="8983500" cy="587100"/>
          </a:xfrm>
          <a:prstGeom prst="roundRect">
            <a:avLst>
              <a:gd name="adj" fmla="val 16667"/>
            </a:avLst>
          </a:prstGeom>
          <a:solidFill>
            <a:schemeClr val="accen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Source Sans Pro"/>
              <a:ea typeface="Source Sans Pro"/>
              <a:cs typeface="Source Sans Pro"/>
              <a:sym typeface="Source Sans Pro"/>
            </a:endParaRPr>
          </a:p>
        </p:txBody>
      </p:sp>
      <p:sp>
        <p:nvSpPr>
          <p:cNvPr id="67" name="Google Shape;67;p14"/>
          <p:cNvSpPr txBox="1">
            <a:spLocks noGrp="1"/>
          </p:cNvSpPr>
          <p:nvPr>
            <p:ph type="title"/>
          </p:nvPr>
        </p:nvSpPr>
        <p:spPr>
          <a:xfrm>
            <a:off x="311700" y="221905"/>
            <a:ext cx="8520600" cy="487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500">
                <a:solidFill>
                  <a:schemeClr val="lt1"/>
                </a:solidFill>
                <a:latin typeface="Times New Roman"/>
                <a:ea typeface="Times New Roman"/>
                <a:cs typeface="Times New Roman"/>
                <a:sym typeface="Times New Roman"/>
              </a:rPr>
              <a:t>Table of Contents</a:t>
            </a:r>
            <a:endParaRPr sz="2500">
              <a:solidFill>
                <a:schemeClr val="lt1"/>
              </a:solidFill>
              <a:latin typeface="Times New Roman"/>
              <a:ea typeface="Times New Roman"/>
              <a:cs typeface="Times New Roman"/>
              <a:sym typeface="Times New Roman"/>
            </a:endParaRPr>
          </a:p>
        </p:txBody>
      </p:sp>
      <p:sp>
        <p:nvSpPr>
          <p:cNvPr id="68" name="Google Shape;68;p14"/>
          <p:cNvSpPr txBox="1"/>
          <p:nvPr/>
        </p:nvSpPr>
        <p:spPr>
          <a:xfrm>
            <a:off x="164400" y="939425"/>
            <a:ext cx="4100700" cy="38697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0"/>
              </a:spcBef>
              <a:spcAft>
                <a:spcPts val="0"/>
              </a:spcAft>
              <a:buNone/>
            </a:pPr>
            <a:r>
              <a:rPr lang="en" b="1">
                <a:solidFill>
                  <a:schemeClr val="lt1"/>
                </a:solidFill>
                <a:latin typeface="Times New Roman"/>
                <a:ea typeface="Times New Roman"/>
                <a:cs typeface="Times New Roman"/>
                <a:sym typeface="Times New Roman"/>
              </a:rPr>
              <a:t>Slide 1: Introduction / Overview</a:t>
            </a:r>
            <a:endParaRPr b="1">
              <a:solidFill>
                <a:schemeClr val="lt1"/>
              </a:solidFill>
              <a:latin typeface="Times New Roman"/>
              <a:ea typeface="Times New Roman"/>
              <a:cs typeface="Times New Roman"/>
              <a:sym typeface="Times New Roman"/>
            </a:endParaRPr>
          </a:p>
          <a:p>
            <a:pPr marL="0" lvl="0" indent="0" algn="just" rtl="0">
              <a:lnSpc>
                <a:spcPct val="115000"/>
              </a:lnSpc>
              <a:spcBef>
                <a:spcPts val="0"/>
              </a:spcBef>
              <a:spcAft>
                <a:spcPts val="0"/>
              </a:spcAft>
              <a:buNone/>
            </a:pPr>
            <a:r>
              <a:rPr lang="en" b="1">
                <a:solidFill>
                  <a:schemeClr val="lt1"/>
                </a:solidFill>
                <a:latin typeface="Times New Roman"/>
                <a:ea typeface="Times New Roman"/>
                <a:cs typeface="Times New Roman"/>
                <a:sym typeface="Times New Roman"/>
              </a:rPr>
              <a:t>Slide 2: Purpose of the Presentation</a:t>
            </a:r>
            <a:endParaRPr b="1">
              <a:solidFill>
                <a:schemeClr val="lt1"/>
              </a:solidFill>
              <a:latin typeface="Times New Roman"/>
              <a:ea typeface="Times New Roman"/>
              <a:cs typeface="Times New Roman"/>
              <a:sym typeface="Times New Roman"/>
            </a:endParaRPr>
          </a:p>
          <a:p>
            <a:pPr marL="0" lvl="0" indent="0" algn="just" rtl="0">
              <a:lnSpc>
                <a:spcPct val="115000"/>
              </a:lnSpc>
              <a:spcBef>
                <a:spcPts val="0"/>
              </a:spcBef>
              <a:spcAft>
                <a:spcPts val="0"/>
              </a:spcAft>
              <a:buNone/>
            </a:pPr>
            <a:r>
              <a:rPr lang="en" b="1">
                <a:solidFill>
                  <a:schemeClr val="lt1"/>
                </a:solidFill>
                <a:latin typeface="Times New Roman"/>
                <a:ea typeface="Times New Roman"/>
                <a:cs typeface="Times New Roman"/>
                <a:sym typeface="Times New Roman"/>
              </a:rPr>
              <a:t>Slide 3: Company Background</a:t>
            </a:r>
            <a:endParaRPr b="1">
              <a:solidFill>
                <a:schemeClr val="lt1"/>
              </a:solidFill>
              <a:latin typeface="Times New Roman"/>
              <a:ea typeface="Times New Roman"/>
              <a:cs typeface="Times New Roman"/>
              <a:sym typeface="Times New Roman"/>
            </a:endParaRPr>
          </a:p>
          <a:p>
            <a:pPr marL="0" lvl="0" indent="0" algn="just" rtl="0">
              <a:lnSpc>
                <a:spcPct val="115000"/>
              </a:lnSpc>
              <a:spcBef>
                <a:spcPts val="0"/>
              </a:spcBef>
              <a:spcAft>
                <a:spcPts val="0"/>
              </a:spcAft>
              <a:buNone/>
            </a:pPr>
            <a:r>
              <a:rPr lang="en" b="1">
                <a:solidFill>
                  <a:schemeClr val="lt1"/>
                </a:solidFill>
                <a:latin typeface="Times New Roman"/>
                <a:ea typeface="Times New Roman"/>
                <a:cs typeface="Times New Roman"/>
                <a:sym typeface="Times New Roman"/>
              </a:rPr>
              <a:t>Slide 4: The Problem Summary</a:t>
            </a:r>
            <a:endParaRPr b="1">
              <a:solidFill>
                <a:schemeClr val="lt1"/>
              </a:solidFill>
              <a:latin typeface="Times New Roman"/>
              <a:ea typeface="Times New Roman"/>
              <a:cs typeface="Times New Roman"/>
              <a:sym typeface="Times New Roman"/>
            </a:endParaRPr>
          </a:p>
          <a:p>
            <a:pPr marL="0" lvl="0" indent="0" algn="just" rtl="0">
              <a:lnSpc>
                <a:spcPct val="115000"/>
              </a:lnSpc>
              <a:spcBef>
                <a:spcPts val="0"/>
              </a:spcBef>
              <a:spcAft>
                <a:spcPts val="0"/>
              </a:spcAft>
              <a:buNone/>
            </a:pPr>
            <a:r>
              <a:rPr lang="en" b="1">
                <a:solidFill>
                  <a:schemeClr val="lt1"/>
                </a:solidFill>
                <a:latin typeface="Times New Roman"/>
                <a:ea typeface="Times New Roman"/>
                <a:cs typeface="Times New Roman"/>
                <a:sym typeface="Times New Roman"/>
              </a:rPr>
              <a:t>Slide 5: Manager’s Perspective (Gary’s Account)</a:t>
            </a:r>
            <a:endParaRPr b="1">
              <a:solidFill>
                <a:schemeClr val="lt1"/>
              </a:solidFill>
              <a:latin typeface="Times New Roman"/>
              <a:ea typeface="Times New Roman"/>
              <a:cs typeface="Times New Roman"/>
              <a:sym typeface="Times New Roman"/>
            </a:endParaRPr>
          </a:p>
          <a:p>
            <a:pPr marL="0" lvl="0" indent="0" algn="just" rtl="0">
              <a:lnSpc>
                <a:spcPct val="115000"/>
              </a:lnSpc>
              <a:spcBef>
                <a:spcPts val="0"/>
              </a:spcBef>
              <a:spcAft>
                <a:spcPts val="0"/>
              </a:spcAft>
              <a:buNone/>
            </a:pPr>
            <a:r>
              <a:rPr lang="en" b="1">
                <a:solidFill>
                  <a:schemeClr val="lt1"/>
                </a:solidFill>
                <a:latin typeface="Times New Roman"/>
                <a:ea typeface="Times New Roman"/>
                <a:cs typeface="Times New Roman"/>
                <a:sym typeface="Times New Roman"/>
              </a:rPr>
              <a:t>Slide 6: Identified Communication Barriers (Overview)</a:t>
            </a:r>
            <a:endParaRPr b="1">
              <a:solidFill>
                <a:schemeClr val="lt1"/>
              </a:solidFill>
              <a:latin typeface="Times New Roman"/>
              <a:ea typeface="Times New Roman"/>
              <a:cs typeface="Times New Roman"/>
              <a:sym typeface="Times New Roman"/>
            </a:endParaRPr>
          </a:p>
          <a:p>
            <a:pPr marL="0" lvl="0" indent="0" algn="just" rtl="0">
              <a:lnSpc>
                <a:spcPct val="115000"/>
              </a:lnSpc>
              <a:spcBef>
                <a:spcPts val="0"/>
              </a:spcBef>
              <a:spcAft>
                <a:spcPts val="0"/>
              </a:spcAft>
              <a:buNone/>
            </a:pPr>
            <a:r>
              <a:rPr lang="en" b="1">
                <a:solidFill>
                  <a:schemeClr val="lt1"/>
                </a:solidFill>
                <a:latin typeface="Times New Roman"/>
                <a:ea typeface="Times New Roman"/>
                <a:cs typeface="Times New Roman"/>
                <a:sym typeface="Times New Roman"/>
              </a:rPr>
              <a:t>Slide 7: Barrier 1: Language and Cultural Differences</a:t>
            </a:r>
            <a:endParaRPr b="1">
              <a:solidFill>
                <a:schemeClr val="lt1"/>
              </a:solidFill>
              <a:latin typeface="Times New Roman"/>
              <a:ea typeface="Times New Roman"/>
              <a:cs typeface="Times New Roman"/>
              <a:sym typeface="Times New Roman"/>
            </a:endParaRPr>
          </a:p>
          <a:p>
            <a:pPr marL="0" lvl="0" indent="0" algn="just" rtl="0">
              <a:lnSpc>
                <a:spcPct val="115000"/>
              </a:lnSpc>
              <a:spcBef>
                <a:spcPts val="0"/>
              </a:spcBef>
              <a:spcAft>
                <a:spcPts val="0"/>
              </a:spcAft>
              <a:buNone/>
            </a:pPr>
            <a:r>
              <a:rPr lang="en" b="1">
                <a:solidFill>
                  <a:schemeClr val="lt1"/>
                </a:solidFill>
                <a:latin typeface="Times New Roman"/>
                <a:ea typeface="Times New Roman"/>
                <a:cs typeface="Times New Roman"/>
                <a:sym typeface="Times New Roman"/>
              </a:rPr>
              <a:t>Slide 8: Barrier 2: Lack of Training and Knowledge Transfer</a:t>
            </a:r>
            <a:endParaRPr b="1">
              <a:solidFill>
                <a:schemeClr val="lt1"/>
              </a:solidFill>
              <a:latin typeface="Times New Roman"/>
              <a:ea typeface="Times New Roman"/>
              <a:cs typeface="Times New Roman"/>
              <a:sym typeface="Times New Roman"/>
            </a:endParaRPr>
          </a:p>
          <a:p>
            <a:pPr marL="0" lvl="0" indent="0" algn="just" rtl="0">
              <a:lnSpc>
                <a:spcPct val="115000"/>
              </a:lnSpc>
              <a:spcBef>
                <a:spcPts val="0"/>
              </a:spcBef>
              <a:spcAft>
                <a:spcPts val="0"/>
              </a:spcAft>
              <a:buNone/>
            </a:pPr>
            <a:r>
              <a:rPr lang="en" b="1">
                <a:solidFill>
                  <a:schemeClr val="lt1"/>
                </a:solidFill>
                <a:latin typeface="Times New Roman"/>
                <a:ea typeface="Times New Roman"/>
                <a:cs typeface="Times New Roman"/>
                <a:sym typeface="Times New Roman"/>
              </a:rPr>
              <a:t>Slide 9: Barrier 3: Poor Leadership and Communication Style</a:t>
            </a:r>
            <a:endParaRPr b="1">
              <a:solidFill>
                <a:schemeClr val="lt1"/>
              </a:solidFill>
              <a:latin typeface="Times New Roman"/>
              <a:ea typeface="Times New Roman"/>
              <a:cs typeface="Times New Roman"/>
              <a:sym typeface="Times New Roman"/>
            </a:endParaRPr>
          </a:p>
          <a:p>
            <a:pPr marL="0" lvl="0" indent="0" algn="just" rtl="0">
              <a:lnSpc>
                <a:spcPct val="115000"/>
              </a:lnSpc>
              <a:spcBef>
                <a:spcPts val="0"/>
              </a:spcBef>
              <a:spcAft>
                <a:spcPts val="0"/>
              </a:spcAft>
              <a:buNone/>
            </a:pPr>
            <a:r>
              <a:rPr lang="en" b="1">
                <a:solidFill>
                  <a:schemeClr val="lt1"/>
                </a:solidFill>
                <a:latin typeface="Times New Roman"/>
                <a:ea typeface="Times New Roman"/>
                <a:cs typeface="Times New Roman"/>
                <a:sym typeface="Times New Roman"/>
              </a:rPr>
              <a:t>Slide 10: Barrier 4: Nonverbal and Written Miscommunication</a:t>
            </a:r>
            <a:endParaRPr b="1">
              <a:solidFill>
                <a:schemeClr val="lt1"/>
              </a:solidFill>
              <a:latin typeface="Times New Roman"/>
              <a:ea typeface="Times New Roman"/>
              <a:cs typeface="Times New Roman"/>
              <a:sym typeface="Times New Roman"/>
            </a:endParaRPr>
          </a:p>
        </p:txBody>
      </p:sp>
      <p:sp>
        <p:nvSpPr>
          <p:cNvPr id="69" name="Google Shape;69;p14"/>
          <p:cNvSpPr txBox="1"/>
          <p:nvPr/>
        </p:nvSpPr>
        <p:spPr>
          <a:xfrm>
            <a:off x="4814700" y="939425"/>
            <a:ext cx="4100700" cy="18870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0"/>
              </a:spcBef>
              <a:spcAft>
                <a:spcPts val="0"/>
              </a:spcAft>
              <a:buNone/>
            </a:pPr>
            <a:r>
              <a:rPr lang="en" b="1">
                <a:solidFill>
                  <a:schemeClr val="lt1"/>
                </a:solidFill>
                <a:latin typeface="Times New Roman"/>
                <a:ea typeface="Times New Roman"/>
                <a:cs typeface="Times New Roman"/>
                <a:sym typeface="Times New Roman"/>
              </a:rPr>
              <a:t>Slide 11: Impact of Communication Failures</a:t>
            </a:r>
            <a:endParaRPr b="1">
              <a:solidFill>
                <a:schemeClr val="lt1"/>
              </a:solidFill>
              <a:latin typeface="Times New Roman"/>
              <a:ea typeface="Times New Roman"/>
              <a:cs typeface="Times New Roman"/>
              <a:sym typeface="Times New Roman"/>
            </a:endParaRPr>
          </a:p>
          <a:p>
            <a:pPr marL="0" lvl="0" indent="0" algn="just" rtl="0">
              <a:lnSpc>
                <a:spcPct val="115000"/>
              </a:lnSpc>
              <a:spcBef>
                <a:spcPts val="0"/>
              </a:spcBef>
              <a:spcAft>
                <a:spcPts val="0"/>
              </a:spcAft>
              <a:buNone/>
            </a:pPr>
            <a:r>
              <a:rPr lang="en" b="1">
                <a:solidFill>
                  <a:schemeClr val="lt1"/>
                </a:solidFill>
                <a:latin typeface="Times New Roman"/>
                <a:ea typeface="Times New Roman"/>
                <a:cs typeface="Times New Roman"/>
                <a:sym typeface="Times New Roman"/>
              </a:rPr>
              <a:t>Slide 12: Recommendations to Overcome Barriers</a:t>
            </a:r>
            <a:endParaRPr b="1">
              <a:solidFill>
                <a:schemeClr val="lt1"/>
              </a:solidFill>
              <a:latin typeface="Times New Roman"/>
              <a:ea typeface="Times New Roman"/>
              <a:cs typeface="Times New Roman"/>
              <a:sym typeface="Times New Roman"/>
            </a:endParaRPr>
          </a:p>
          <a:p>
            <a:pPr marL="0" lvl="0" indent="0" algn="just" rtl="0">
              <a:lnSpc>
                <a:spcPct val="115000"/>
              </a:lnSpc>
              <a:spcBef>
                <a:spcPts val="0"/>
              </a:spcBef>
              <a:spcAft>
                <a:spcPts val="0"/>
              </a:spcAft>
              <a:buNone/>
            </a:pPr>
            <a:r>
              <a:rPr lang="en" b="1">
                <a:solidFill>
                  <a:schemeClr val="lt1"/>
                </a:solidFill>
                <a:latin typeface="Times New Roman"/>
                <a:ea typeface="Times New Roman"/>
                <a:cs typeface="Times New Roman"/>
                <a:sym typeface="Times New Roman"/>
              </a:rPr>
              <a:t>Slide 13: Proposed Communication Improvement Plan</a:t>
            </a:r>
            <a:endParaRPr b="1">
              <a:solidFill>
                <a:schemeClr val="lt1"/>
              </a:solidFill>
              <a:latin typeface="Times New Roman"/>
              <a:ea typeface="Times New Roman"/>
              <a:cs typeface="Times New Roman"/>
              <a:sym typeface="Times New Roman"/>
            </a:endParaRPr>
          </a:p>
          <a:p>
            <a:pPr marL="0" lvl="0" indent="0" algn="just" rtl="0">
              <a:lnSpc>
                <a:spcPct val="115000"/>
              </a:lnSpc>
              <a:spcBef>
                <a:spcPts val="0"/>
              </a:spcBef>
              <a:spcAft>
                <a:spcPts val="0"/>
              </a:spcAft>
              <a:buNone/>
            </a:pPr>
            <a:r>
              <a:rPr lang="en" b="1">
                <a:solidFill>
                  <a:schemeClr val="lt1"/>
                </a:solidFill>
                <a:latin typeface="Times New Roman"/>
                <a:ea typeface="Times New Roman"/>
                <a:cs typeface="Times New Roman"/>
                <a:sym typeface="Times New Roman"/>
              </a:rPr>
              <a:t>Slide 14: Expected outcomes</a:t>
            </a:r>
            <a:endParaRPr b="1">
              <a:solidFill>
                <a:schemeClr val="lt1"/>
              </a:solidFill>
              <a:latin typeface="Times New Roman"/>
              <a:ea typeface="Times New Roman"/>
              <a:cs typeface="Times New Roman"/>
              <a:sym typeface="Times New Roman"/>
            </a:endParaRPr>
          </a:p>
          <a:p>
            <a:pPr marL="0" lvl="0" indent="0" algn="just" rtl="0">
              <a:lnSpc>
                <a:spcPct val="115000"/>
              </a:lnSpc>
              <a:spcBef>
                <a:spcPts val="0"/>
              </a:spcBef>
              <a:spcAft>
                <a:spcPts val="0"/>
              </a:spcAft>
              <a:buNone/>
            </a:pPr>
            <a:r>
              <a:rPr lang="en" b="1">
                <a:solidFill>
                  <a:schemeClr val="lt1"/>
                </a:solidFill>
                <a:latin typeface="Times New Roman"/>
                <a:ea typeface="Times New Roman"/>
                <a:cs typeface="Times New Roman"/>
                <a:sym typeface="Times New Roman"/>
              </a:rPr>
              <a:t>Slide 15: Conclusion</a:t>
            </a:r>
            <a:endParaRPr b="1">
              <a:solidFill>
                <a:schemeClr val="lt1"/>
              </a:solidFill>
              <a:latin typeface="Times New Roman"/>
              <a:ea typeface="Times New Roman"/>
              <a:cs typeface="Times New Roman"/>
              <a:sym typeface="Times New Roman"/>
            </a:endParaRPr>
          </a:p>
          <a:p>
            <a:pPr marL="0" lvl="0" indent="0" algn="just" rtl="0">
              <a:lnSpc>
                <a:spcPct val="115000"/>
              </a:lnSpc>
              <a:spcBef>
                <a:spcPts val="0"/>
              </a:spcBef>
              <a:spcAft>
                <a:spcPts val="0"/>
              </a:spcAft>
              <a:buNone/>
            </a:pPr>
            <a:r>
              <a:rPr lang="en" b="1">
                <a:solidFill>
                  <a:schemeClr val="lt1"/>
                </a:solidFill>
                <a:latin typeface="Times New Roman"/>
                <a:ea typeface="Times New Roman"/>
                <a:cs typeface="Times New Roman"/>
                <a:sym typeface="Times New Roman"/>
              </a:rPr>
              <a:t>Slide 16: References</a:t>
            </a:r>
            <a:endParaRPr b="1">
              <a:solidFill>
                <a:schemeClr val="lt1"/>
              </a:solidFill>
              <a:latin typeface="Times New Roman"/>
              <a:ea typeface="Times New Roman"/>
              <a:cs typeface="Times New Roman"/>
              <a:sym typeface="Times New Roman"/>
            </a:endParaRPr>
          </a:p>
        </p:txBody>
      </p:sp>
      <p:cxnSp>
        <p:nvCxnSpPr>
          <p:cNvPr id="70" name="Google Shape;70;p14"/>
          <p:cNvCxnSpPr/>
          <p:nvPr/>
        </p:nvCxnSpPr>
        <p:spPr>
          <a:xfrm>
            <a:off x="4558700" y="920675"/>
            <a:ext cx="0" cy="3887100"/>
          </a:xfrm>
          <a:prstGeom prst="straightConnector1">
            <a:avLst/>
          </a:prstGeom>
          <a:noFill/>
          <a:ln w="38100" cap="flat" cmpd="sng">
            <a:solidFill>
              <a:schemeClr val="accent2"/>
            </a:solidFill>
            <a:prstDash val="solid"/>
            <a:round/>
            <a:headEnd type="none" w="med" len="med"/>
            <a:tailEnd type="none" w="med" len="med"/>
          </a:ln>
        </p:spPr>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4"/>
        <p:cNvGrpSpPr/>
        <p:nvPr/>
      </p:nvGrpSpPr>
      <p:grpSpPr>
        <a:xfrm>
          <a:off x="0" y="0"/>
          <a:ext cx="0" cy="0"/>
          <a:chOff x="0" y="0"/>
          <a:chExt cx="0" cy="0"/>
        </a:xfrm>
      </p:grpSpPr>
      <p:sp>
        <p:nvSpPr>
          <p:cNvPr id="75" name="Google Shape;75;p15"/>
          <p:cNvSpPr txBox="1">
            <a:spLocks noGrp="1"/>
          </p:cNvSpPr>
          <p:nvPr>
            <p:ph type="title"/>
          </p:nvPr>
        </p:nvSpPr>
        <p:spPr>
          <a:xfrm>
            <a:off x="-756149" y="148800"/>
            <a:ext cx="6160500" cy="575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500">
                <a:solidFill>
                  <a:schemeClr val="dk1"/>
                </a:solidFill>
                <a:latin typeface="Times New Roman"/>
                <a:ea typeface="Times New Roman"/>
                <a:cs typeface="Times New Roman"/>
                <a:sym typeface="Times New Roman"/>
              </a:rPr>
              <a:t>Introduction / Overview</a:t>
            </a:r>
            <a:endParaRPr sz="2500">
              <a:solidFill>
                <a:schemeClr val="dk1"/>
              </a:solidFill>
              <a:latin typeface="Times New Roman"/>
              <a:ea typeface="Times New Roman"/>
              <a:cs typeface="Times New Roman"/>
              <a:sym typeface="Times New Roman"/>
            </a:endParaRPr>
          </a:p>
        </p:txBody>
      </p:sp>
      <p:sp>
        <p:nvSpPr>
          <p:cNvPr id="76" name="Google Shape;76;p15"/>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Autofit/>
          </a:bodyPr>
          <a:lstStyle/>
          <a:p>
            <a:pPr marL="457200" lvl="0" indent="-323850" algn="just" rtl="0">
              <a:lnSpc>
                <a:spcPct val="150000"/>
              </a:lnSpc>
              <a:spcBef>
                <a:spcPts val="0"/>
              </a:spcBef>
              <a:spcAft>
                <a:spcPts val="0"/>
              </a:spcAft>
              <a:buSzPts val="1500"/>
              <a:buFont typeface="Times New Roman"/>
              <a:buChar char="●"/>
            </a:pPr>
            <a:r>
              <a:rPr lang="en" sz="1500">
                <a:latin typeface="Times New Roman"/>
                <a:ea typeface="Times New Roman"/>
                <a:cs typeface="Times New Roman"/>
                <a:sym typeface="Times New Roman"/>
              </a:rPr>
              <a:t>Flight Foods Ltd is a company that processes and distributes ready made meals to the airlines.</a:t>
            </a:r>
            <a:endParaRPr sz="150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 sz="1500">
                <a:latin typeface="Times New Roman"/>
                <a:ea typeface="Times New Roman"/>
                <a:cs typeface="Times New Roman"/>
                <a:sym typeface="Times New Roman"/>
              </a:rPr>
              <a:t>It is struggling with quality and customer satisfaction, internal communication and process failures as it was when it became competitive.</a:t>
            </a:r>
            <a:endParaRPr sz="150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 sz="1500">
                <a:latin typeface="Times New Roman"/>
                <a:ea typeface="Times New Roman"/>
                <a:cs typeface="Times New Roman"/>
                <a:sym typeface="Times New Roman"/>
              </a:rPr>
              <a:t>This presentation addresses those communication problems and how they can be solved.</a:t>
            </a:r>
            <a:endParaRPr sz="1500">
              <a:latin typeface="Times New Roman"/>
              <a:ea typeface="Times New Roman"/>
              <a:cs typeface="Times New Roman"/>
              <a:sym typeface="Times New Roman"/>
            </a:endParaRPr>
          </a:p>
        </p:txBody>
      </p:sp>
      <p:pic>
        <p:nvPicPr>
          <p:cNvPr id="77" name="Google Shape;77;p15"/>
          <p:cNvPicPr preferRelativeResize="0"/>
          <p:nvPr/>
        </p:nvPicPr>
        <p:blipFill>
          <a:blip r:embed="rId3">
            <a:alphaModFix/>
          </a:blip>
          <a:stretch>
            <a:fillRect/>
          </a:stretch>
        </p:blipFill>
        <p:spPr>
          <a:xfrm>
            <a:off x="209025" y="853125"/>
            <a:ext cx="4230149" cy="2968075"/>
          </a:xfrm>
          <a:prstGeom prst="rect">
            <a:avLst/>
          </a:prstGeom>
          <a:noFill/>
          <a:ln>
            <a:noFill/>
          </a:ln>
        </p:spPr>
      </p:pic>
      <p:sp>
        <p:nvSpPr>
          <p:cNvPr id="78" name="Google Shape;78;p15"/>
          <p:cNvSpPr txBox="1"/>
          <p:nvPr/>
        </p:nvSpPr>
        <p:spPr>
          <a:xfrm>
            <a:off x="615450" y="3844437"/>
            <a:ext cx="3417300" cy="5754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 b="1">
                <a:solidFill>
                  <a:schemeClr val="dk1"/>
                </a:solidFill>
                <a:latin typeface="Times New Roman"/>
                <a:ea typeface="Times New Roman"/>
                <a:cs typeface="Times New Roman"/>
                <a:sym typeface="Times New Roman"/>
              </a:rPr>
              <a:t>Figure 1: Airline Food</a:t>
            </a:r>
            <a:endParaRPr b="1">
              <a:solidFill>
                <a:schemeClr val="dk1"/>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a:solidFill>
                  <a:schemeClr val="dk1"/>
                </a:solidFill>
                <a:latin typeface="Times New Roman"/>
                <a:ea typeface="Times New Roman"/>
                <a:cs typeface="Times New Roman"/>
                <a:sym typeface="Times New Roman"/>
              </a:rPr>
              <a:t>(Source: Gqindia, 2024)</a:t>
            </a:r>
            <a:endParaRPr>
              <a:solidFill>
                <a:schemeClr val="dk1"/>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sp>
        <p:nvSpPr>
          <p:cNvPr id="83" name="Google Shape;83;p16"/>
          <p:cNvSpPr txBox="1">
            <a:spLocks noGrp="1"/>
          </p:cNvSpPr>
          <p:nvPr>
            <p:ph type="title"/>
          </p:nvPr>
        </p:nvSpPr>
        <p:spPr>
          <a:xfrm>
            <a:off x="3823676" y="324950"/>
            <a:ext cx="6160500" cy="575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500">
                <a:solidFill>
                  <a:schemeClr val="lt1"/>
                </a:solidFill>
                <a:latin typeface="Times New Roman"/>
                <a:ea typeface="Times New Roman"/>
                <a:cs typeface="Times New Roman"/>
                <a:sym typeface="Times New Roman"/>
              </a:rPr>
              <a:t>Purpose of the Presentation</a:t>
            </a:r>
            <a:endParaRPr sz="2500">
              <a:solidFill>
                <a:schemeClr val="lt1"/>
              </a:solidFill>
              <a:latin typeface="Times New Roman"/>
              <a:ea typeface="Times New Roman"/>
              <a:cs typeface="Times New Roman"/>
              <a:sym typeface="Times New Roman"/>
            </a:endParaRPr>
          </a:p>
        </p:txBody>
      </p:sp>
      <p:sp>
        <p:nvSpPr>
          <p:cNvPr id="84" name="Google Shape;84;p16"/>
          <p:cNvSpPr txBox="1">
            <a:spLocks noGrp="1"/>
          </p:cNvSpPr>
          <p:nvPr>
            <p:ph type="body" idx="2"/>
          </p:nvPr>
        </p:nvSpPr>
        <p:spPr>
          <a:xfrm>
            <a:off x="346875" y="900350"/>
            <a:ext cx="3837000" cy="3695100"/>
          </a:xfrm>
          <a:prstGeom prst="rect">
            <a:avLst/>
          </a:prstGeom>
        </p:spPr>
        <p:txBody>
          <a:bodyPr spcFirstLastPara="1" wrap="square" lIns="91425" tIns="91425" rIns="91425" bIns="91425" anchor="ctr" anchorCtr="0">
            <a:noAutofit/>
          </a:bodyPr>
          <a:lstStyle/>
          <a:p>
            <a:pPr marL="457200" lvl="0" indent="-323850" algn="just" rtl="0">
              <a:lnSpc>
                <a:spcPct val="150000"/>
              </a:lnSpc>
              <a:spcBef>
                <a:spcPts val="0"/>
              </a:spcBef>
              <a:spcAft>
                <a:spcPts val="0"/>
              </a:spcAft>
              <a:buClr>
                <a:schemeClr val="accent2"/>
              </a:buClr>
              <a:buSzPts val="1500"/>
              <a:buFont typeface="Times New Roman"/>
              <a:buChar char="●"/>
            </a:pPr>
            <a:r>
              <a:rPr lang="en" sz="1500">
                <a:solidFill>
                  <a:schemeClr val="accent2"/>
                </a:solidFill>
                <a:latin typeface="Times New Roman"/>
                <a:ea typeface="Times New Roman"/>
                <a:cs typeface="Times New Roman"/>
                <a:sym typeface="Times New Roman"/>
              </a:rPr>
              <a:t>To identify the major barriers to communication at Flight Foods.</a:t>
            </a:r>
            <a:endParaRPr sz="1500">
              <a:solidFill>
                <a:schemeClr val="accent2"/>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accent2"/>
              </a:buClr>
              <a:buSzPts val="1500"/>
              <a:buFont typeface="Times New Roman"/>
              <a:buChar char="●"/>
            </a:pPr>
            <a:r>
              <a:rPr lang="en" sz="1500">
                <a:solidFill>
                  <a:schemeClr val="accent2"/>
                </a:solidFill>
                <a:latin typeface="Times New Roman"/>
                <a:ea typeface="Times New Roman"/>
                <a:cs typeface="Times New Roman"/>
                <a:sym typeface="Times New Roman"/>
              </a:rPr>
              <a:t>To associate barriers to pertinent theories of communication.</a:t>
            </a:r>
            <a:endParaRPr sz="1500">
              <a:solidFill>
                <a:schemeClr val="accent2"/>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accent2"/>
              </a:buClr>
              <a:buSzPts val="1500"/>
              <a:buFont typeface="Times New Roman"/>
              <a:buChar char="●"/>
            </a:pPr>
            <a:r>
              <a:rPr lang="en" sz="1500">
                <a:solidFill>
                  <a:schemeClr val="accent2"/>
                </a:solidFill>
                <a:latin typeface="Times New Roman"/>
                <a:ea typeface="Times New Roman"/>
                <a:cs typeface="Times New Roman"/>
                <a:sym typeface="Times New Roman"/>
              </a:rPr>
              <a:t>To demonstrate the quality failures that arise due to poor communication.</a:t>
            </a:r>
            <a:endParaRPr sz="1500">
              <a:solidFill>
                <a:schemeClr val="accent2"/>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accent2"/>
              </a:buClr>
              <a:buSzPts val="1500"/>
              <a:buFont typeface="Times New Roman"/>
              <a:buChar char="●"/>
            </a:pPr>
            <a:r>
              <a:rPr lang="en" sz="1500">
                <a:solidFill>
                  <a:schemeClr val="accent2"/>
                </a:solidFill>
                <a:latin typeface="Times New Roman"/>
                <a:ea typeface="Times New Roman"/>
                <a:cs typeface="Times New Roman"/>
                <a:sym typeface="Times New Roman"/>
              </a:rPr>
              <a:t>To suggest evidence-based measures of enhancing communication and teamwork.</a:t>
            </a:r>
            <a:endParaRPr sz="1500">
              <a:solidFill>
                <a:schemeClr val="accent2"/>
              </a:solidFill>
              <a:latin typeface="Times New Roman"/>
              <a:ea typeface="Times New Roman"/>
              <a:cs typeface="Times New Roman"/>
              <a:sym typeface="Times New Roman"/>
            </a:endParaRPr>
          </a:p>
        </p:txBody>
      </p:sp>
      <p:pic>
        <p:nvPicPr>
          <p:cNvPr id="85" name="Google Shape;85;p16"/>
          <p:cNvPicPr preferRelativeResize="0"/>
          <p:nvPr/>
        </p:nvPicPr>
        <p:blipFill>
          <a:blip r:embed="rId3">
            <a:alphaModFix/>
          </a:blip>
          <a:stretch>
            <a:fillRect/>
          </a:stretch>
        </p:blipFill>
        <p:spPr>
          <a:xfrm>
            <a:off x="4790050" y="1206787"/>
            <a:ext cx="4095877" cy="2729925"/>
          </a:xfrm>
          <a:prstGeom prst="rect">
            <a:avLst/>
          </a:prstGeom>
          <a:noFill/>
          <a:ln>
            <a:noFill/>
          </a:ln>
        </p:spPr>
      </p:pic>
      <p:sp>
        <p:nvSpPr>
          <p:cNvPr id="86" name="Google Shape;86;p16"/>
          <p:cNvSpPr txBox="1"/>
          <p:nvPr/>
        </p:nvSpPr>
        <p:spPr>
          <a:xfrm>
            <a:off x="5195275" y="4020062"/>
            <a:ext cx="3417300" cy="5754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 b="1">
                <a:solidFill>
                  <a:schemeClr val="lt1"/>
                </a:solidFill>
                <a:latin typeface="Times New Roman"/>
                <a:ea typeface="Times New Roman"/>
                <a:cs typeface="Times New Roman"/>
                <a:sym typeface="Times New Roman"/>
              </a:rPr>
              <a:t>Figure 2: PPT presentation</a:t>
            </a:r>
            <a:endParaRPr b="1">
              <a:solidFill>
                <a:schemeClr val="lt1"/>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a:solidFill>
                  <a:schemeClr val="lt1"/>
                </a:solidFill>
                <a:latin typeface="Times New Roman"/>
                <a:ea typeface="Times New Roman"/>
                <a:cs typeface="Times New Roman"/>
                <a:sym typeface="Times New Roman"/>
              </a:rPr>
              <a:t>(Source: mentimeter, 2024)</a:t>
            </a:r>
            <a:endParaRPr>
              <a:solidFill>
                <a:schemeClr val="lt1"/>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7"/>
          <p:cNvSpPr txBox="1">
            <a:spLocks noGrp="1"/>
          </p:cNvSpPr>
          <p:nvPr>
            <p:ph type="title"/>
          </p:nvPr>
        </p:nvSpPr>
        <p:spPr>
          <a:xfrm>
            <a:off x="-70459" y="320732"/>
            <a:ext cx="4434900" cy="755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2500" dirty="0">
                <a:solidFill>
                  <a:srgbClr val="7030A0"/>
                </a:solidFill>
                <a:latin typeface="Times New Roman"/>
                <a:ea typeface="Times New Roman"/>
                <a:cs typeface="Times New Roman"/>
                <a:sym typeface="Times New Roman"/>
              </a:rPr>
              <a:t>Company Background</a:t>
            </a:r>
            <a:endParaRPr sz="2500" dirty="0">
              <a:solidFill>
                <a:srgbClr val="7030A0"/>
              </a:solidFill>
              <a:latin typeface="Times New Roman"/>
              <a:ea typeface="Times New Roman"/>
              <a:cs typeface="Times New Roman"/>
              <a:sym typeface="Times New Roman"/>
            </a:endParaRPr>
          </a:p>
        </p:txBody>
      </p:sp>
      <p:sp>
        <p:nvSpPr>
          <p:cNvPr id="92" name="Google Shape;92;p17"/>
          <p:cNvSpPr txBox="1">
            <a:spLocks noGrp="1"/>
          </p:cNvSpPr>
          <p:nvPr>
            <p:ph type="body" idx="1"/>
          </p:nvPr>
        </p:nvSpPr>
        <p:spPr>
          <a:xfrm>
            <a:off x="305275" y="1342625"/>
            <a:ext cx="3589500" cy="31794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chemeClr val="dk2"/>
              </a:buClr>
              <a:buSzPts val="1500"/>
              <a:buFont typeface="Times New Roman"/>
              <a:buChar char="●"/>
            </a:pPr>
            <a:r>
              <a:rPr lang="en" sz="1500" dirty="0">
                <a:solidFill>
                  <a:srgbClr val="7030A0"/>
                </a:solidFill>
                <a:latin typeface="Times New Roman"/>
                <a:ea typeface="Times New Roman"/>
                <a:cs typeface="Times New Roman"/>
                <a:sym typeface="Times New Roman"/>
              </a:rPr>
              <a:t>Flight Foods Ltd is a middle-range food production company of 40 employees in the factory.</a:t>
            </a:r>
            <a:endParaRPr sz="1500" dirty="0">
              <a:solidFill>
                <a:srgbClr val="7030A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2"/>
              </a:buClr>
              <a:buSzPts val="1500"/>
              <a:buFont typeface="Times New Roman"/>
              <a:buChar char="●"/>
            </a:pPr>
            <a:r>
              <a:rPr lang="en" sz="1500" dirty="0">
                <a:solidFill>
                  <a:srgbClr val="7030A0"/>
                </a:solidFill>
                <a:latin typeface="Times New Roman"/>
                <a:ea typeface="Times New Roman"/>
                <a:cs typeface="Times New Roman"/>
                <a:sym typeface="Times New Roman"/>
              </a:rPr>
              <a:t>Aged group of 16-60 workforce, five cultural groups.</a:t>
            </a:r>
            <a:endParaRPr sz="1500" dirty="0">
              <a:solidFill>
                <a:srgbClr val="7030A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2"/>
              </a:buClr>
              <a:buSzPts val="1500"/>
              <a:buFont typeface="Times New Roman"/>
              <a:buChar char="●"/>
            </a:pPr>
            <a:r>
              <a:rPr lang="en" sz="1500" dirty="0">
                <a:solidFill>
                  <a:srgbClr val="7030A0"/>
                </a:solidFill>
                <a:latin typeface="Times New Roman"/>
                <a:ea typeface="Times New Roman"/>
                <a:cs typeface="Times New Roman"/>
                <a:sym typeface="Times New Roman"/>
              </a:rPr>
              <a:t>Inefficiency is caused by outdated noisy machinery.</a:t>
            </a:r>
            <a:endParaRPr sz="1500" dirty="0">
              <a:solidFill>
                <a:srgbClr val="7030A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2"/>
              </a:buClr>
              <a:buSzPts val="1500"/>
              <a:buFont typeface="Times New Roman"/>
              <a:buChar char="●"/>
            </a:pPr>
            <a:r>
              <a:rPr lang="en" sz="1500" dirty="0">
                <a:solidFill>
                  <a:srgbClr val="7030A0"/>
                </a:solidFill>
                <a:latin typeface="Times New Roman"/>
                <a:ea typeface="Times New Roman"/>
                <a:cs typeface="Times New Roman"/>
                <a:sym typeface="Times New Roman"/>
              </a:rPr>
              <a:t>Gary is in charge of the factory floor, he is certified in Food Hygiene and Safety.</a:t>
            </a:r>
            <a:endParaRPr sz="1500" dirty="0">
              <a:solidFill>
                <a:srgbClr val="7030A0"/>
              </a:solidFill>
            </a:endParaRPr>
          </a:p>
        </p:txBody>
      </p:sp>
      <p:pic>
        <p:nvPicPr>
          <p:cNvPr id="93" name="Google Shape;93;p17"/>
          <p:cNvPicPr preferRelativeResize="0"/>
          <p:nvPr/>
        </p:nvPicPr>
        <p:blipFill>
          <a:blip r:embed="rId3">
            <a:alphaModFix/>
          </a:blip>
          <a:stretch>
            <a:fillRect/>
          </a:stretch>
        </p:blipFill>
        <p:spPr>
          <a:xfrm>
            <a:off x="4011950" y="594707"/>
            <a:ext cx="4944426" cy="3720498"/>
          </a:xfrm>
          <a:prstGeom prst="rect">
            <a:avLst/>
          </a:prstGeom>
          <a:noFill/>
          <a:ln>
            <a:noFill/>
          </a:ln>
        </p:spPr>
      </p:pic>
      <p:sp>
        <p:nvSpPr>
          <p:cNvPr id="94" name="Google Shape;94;p17"/>
          <p:cNvSpPr txBox="1"/>
          <p:nvPr/>
        </p:nvSpPr>
        <p:spPr>
          <a:xfrm>
            <a:off x="4775513" y="4337396"/>
            <a:ext cx="3417300" cy="5754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 b="1">
                <a:solidFill>
                  <a:schemeClr val="dk1"/>
                </a:solidFill>
                <a:latin typeface="Times New Roman"/>
                <a:ea typeface="Times New Roman"/>
                <a:cs typeface="Times New Roman"/>
                <a:sym typeface="Times New Roman"/>
              </a:rPr>
              <a:t>Figure 3: In-flight meal services</a:t>
            </a:r>
            <a:endParaRPr b="1">
              <a:solidFill>
                <a:schemeClr val="dk1"/>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a:solidFill>
                  <a:schemeClr val="dk1"/>
                </a:solidFill>
                <a:latin typeface="Times New Roman"/>
                <a:ea typeface="Times New Roman"/>
                <a:cs typeface="Times New Roman"/>
                <a:sym typeface="Times New Roman"/>
              </a:rPr>
              <a:t>(Source: Gqindia, 2024)</a:t>
            </a:r>
            <a:endParaRPr>
              <a:solidFill>
                <a:schemeClr val="dk1"/>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8"/>
          <p:cNvSpPr txBox="1">
            <a:spLocks noGrp="1"/>
          </p:cNvSpPr>
          <p:nvPr>
            <p:ph type="title"/>
          </p:nvPr>
        </p:nvSpPr>
        <p:spPr>
          <a:xfrm>
            <a:off x="570750" y="491125"/>
            <a:ext cx="8002500" cy="664500"/>
          </a:xfrm>
          <a:prstGeom prst="rect">
            <a:avLst/>
          </a:prstGeom>
        </p:spPr>
        <p:txBody>
          <a:bodyPr spcFirstLastPara="1" wrap="square" lIns="91425" tIns="91425" rIns="91425" bIns="91425" anchor="ctr" anchorCtr="0">
            <a:noAutofit/>
          </a:bodyPr>
          <a:lstStyle/>
          <a:p>
            <a:pPr marL="0" lvl="0" indent="0" algn="ctr" rtl="0">
              <a:spcBef>
                <a:spcPts val="0"/>
              </a:spcBef>
              <a:spcAft>
                <a:spcPts val="1600"/>
              </a:spcAft>
              <a:buNone/>
            </a:pPr>
            <a:r>
              <a:rPr lang="en" sz="2500">
                <a:latin typeface="Times New Roman"/>
                <a:ea typeface="Times New Roman"/>
                <a:cs typeface="Times New Roman"/>
                <a:sym typeface="Times New Roman"/>
              </a:rPr>
              <a:t>The Problem Summary</a:t>
            </a:r>
            <a:endParaRPr sz="2500">
              <a:latin typeface="Times New Roman"/>
              <a:ea typeface="Times New Roman"/>
              <a:cs typeface="Times New Roman"/>
              <a:sym typeface="Times New Roman"/>
            </a:endParaRPr>
          </a:p>
        </p:txBody>
      </p:sp>
      <p:sp>
        <p:nvSpPr>
          <p:cNvPr id="100" name="Google Shape;100;p18"/>
          <p:cNvSpPr txBox="1"/>
          <p:nvPr/>
        </p:nvSpPr>
        <p:spPr>
          <a:xfrm>
            <a:off x="476800" y="1284550"/>
            <a:ext cx="3800100" cy="3186300"/>
          </a:xfrm>
          <a:prstGeom prst="rect">
            <a:avLst/>
          </a:prstGeom>
          <a:noFill/>
          <a:ln>
            <a:noFill/>
          </a:ln>
        </p:spPr>
        <p:txBody>
          <a:bodyPr spcFirstLastPara="1" wrap="square" lIns="91425" tIns="91425" rIns="91425" bIns="91425" anchor="t" anchorCtr="0">
            <a:spAutoFit/>
          </a:bodyPr>
          <a:lstStyle/>
          <a:p>
            <a:pPr marL="457200" lvl="0" indent="-323850" algn="just" rtl="0">
              <a:lnSpc>
                <a:spcPct val="150000"/>
              </a:lnSpc>
              <a:spcBef>
                <a:spcPts val="0"/>
              </a:spcBef>
              <a:spcAft>
                <a:spcPts val="0"/>
              </a:spcAft>
              <a:buClr>
                <a:schemeClr val="lt1"/>
              </a:buClr>
              <a:buSzPts val="1500"/>
              <a:buFont typeface="Times New Roman"/>
              <a:buChar char="●"/>
            </a:pPr>
            <a:r>
              <a:rPr lang="en" sz="1500">
                <a:solidFill>
                  <a:schemeClr val="lt1"/>
                </a:solidFill>
                <a:latin typeface="Times New Roman"/>
                <a:ea typeface="Times New Roman"/>
                <a:cs typeface="Times New Roman"/>
                <a:sym typeface="Times New Roman"/>
              </a:rPr>
              <a:t>Airlines complain of low quality of food and safety.</a:t>
            </a:r>
            <a:endParaRPr sz="1500">
              <a:solidFill>
                <a:schemeClr val="lt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lt1"/>
              </a:buClr>
              <a:buSzPts val="1500"/>
              <a:buFont typeface="Times New Roman"/>
              <a:buChar char="●"/>
            </a:pPr>
            <a:r>
              <a:rPr lang="en" sz="1500">
                <a:solidFill>
                  <a:schemeClr val="lt1"/>
                </a:solidFill>
                <a:latin typeface="Times New Roman"/>
                <a:ea typeface="Times New Roman"/>
                <a:cs typeface="Times New Roman"/>
                <a:sym typeface="Times New Roman"/>
              </a:rPr>
              <a:t>Issues such as under cooked food, contamination and packaging mistakes arise.</a:t>
            </a:r>
            <a:endParaRPr sz="1500">
              <a:solidFill>
                <a:schemeClr val="lt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lt1"/>
              </a:buClr>
              <a:buSzPts val="1500"/>
              <a:buFont typeface="Times New Roman"/>
              <a:buChar char="●"/>
            </a:pPr>
            <a:r>
              <a:rPr lang="en" sz="1500">
                <a:solidFill>
                  <a:schemeClr val="lt1"/>
                </a:solidFill>
                <a:latin typeface="Times New Roman"/>
                <a:ea typeface="Times New Roman"/>
                <a:cs typeface="Times New Roman"/>
                <a:sym typeface="Times New Roman"/>
              </a:rPr>
              <a:t>Vegetarian food sometimes includes meat.</a:t>
            </a:r>
            <a:endParaRPr sz="1500">
              <a:solidFill>
                <a:schemeClr val="lt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lt1"/>
              </a:buClr>
              <a:buSzPts val="1500"/>
              <a:buFont typeface="Times New Roman"/>
              <a:buChar char="●"/>
            </a:pPr>
            <a:r>
              <a:rPr lang="en" sz="1500">
                <a:solidFill>
                  <a:schemeClr val="lt1"/>
                </a:solidFill>
                <a:latin typeface="Times New Roman"/>
                <a:ea typeface="Times New Roman"/>
                <a:cs typeface="Times New Roman"/>
                <a:sym typeface="Times New Roman"/>
              </a:rPr>
              <a:t>The root causes are poor communication and lack of training of staff.</a:t>
            </a:r>
            <a:endParaRPr sz="1500">
              <a:solidFill>
                <a:schemeClr val="lt1"/>
              </a:solidFill>
            </a:endParaRPr>
          </a:p>
        </p:txBody>
      </p:sp>
      <p:pic>
        <p:nvPicPr>
          <p:cNvPr id="101" name="Google Shape;101;p18"/>
          <p:cNvPicPr preferRelativeResize="0"/>
          <p:nvPr/>
        </p:nvPicPr>
        <p:blipFill>
          <a:blip r:embed="rId3">
            <a:alphaModFix/>
          </a:blip>
          <a:stretch>
            <a:fillRect/>
          </a:stretch>
        </p:blipFill>
        <p:spPr>
          <a:xfrm>
            <a:off x="4640675" y="1284550"/>
            <a:ext cx="4050000" cy="2942776"/>
          </a:xfrm>
          <a:prstGeom prst="rect">
            <a:avLst/>
          </a:prstGeom>
          <a:noFill/>
          <a:ln>
            <a:noFill/>
          </a:ln>
        </p:spPr>
      </p:pic>
      <p:sp>
        <p:nvSpPr>
          <p:cNvPr id="102" name="Google Shape;102;p18"/>
          <p:cNvSpPr txBox="1"/>
          <p:nvPr/>
        </p:nvSpPr>
        <p:spPr>
          <a:xfrm>
            <a:off x="4957013" y="4250558"/>
            <a:ext cx="3417300" cy="5754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 b="1">
                <a:solidFill>
                  <a:schemeClr val="lt1"/>
                </a:solidFill>
                <a:latin typeface="Times New Roman"/>
                <a:ea typeface="Times New Roman"/>
                <a:cs typeface="Times New Roman"/>
                <a:sym typeface="Times New Roman"/>
              </a:rPr>
              <a:t>Figure 4: Food production</a:t>
            </a:r>
            <a:endParaRPr b="1">
              <a:solidFill>
                <a:schemeClr val="lt1"/>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a:solidFill>
                  <a:schemeClr val="lt1"/>
                </a:solidFill>
                <a:latin typeface="Times New Roman"/>
                <a:ea typeface="Times New Roman"/>
                <a:cs typeface="Times New Roman"/>
                <a:sym typeface="Times New Roman"/>
              </a:rPr>
              <a:t>(Source: straitstimes, 2021)</a:t>
            </a:r>
            <a:endParaRPr>
              <a:solidFill>
                <a:schemeClr val="lt1"/>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19"/>
          <p:cNvSpPr txBox="1">
            <a:spLocks noGrp="1"/>
          </p:cNvSpPr>
          <p:nvPr>
            <p:ph type="title"/>
          </p:nvPr>
        </p:nvSpPr>
        <p:spPr>
          <a:xfrm>
            <a:off x="265500" y="1860125"/>
            <a:ext cx="4045200" cy="1479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500">
                <a:latin typeface="Times New Roman"/>
                <a:ea typeface="Times New Roman"/>
                <a:cs typeface="Times New Roman"/>
                <a:sym typeface="Times New Roman"/>
              </a:rPr>
              <a:t>Manager’s Perspective (Gary’s Account)</a:t>
            </a:r>
            <a:endParaRPr sz="2500">
              <a:latin typeface="Times New Roman"/>
              <a:ea typeface="Times New Roman"/>
              <a:cs typeface="Times New Roman"/>
              <a:sym typeface="Times New Roman"/>
            </a:endParaRPr>
          </a:p>
        </p:txBody>
      </p:sp>
      <p:sp>
        <p:nvSpPr>
          <p:cNvPr id="108" name="Google Shape;108;p1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Autofit/>
          </a:bodyPr>
          <a:lstStyle/>
          <a:p>
            <a:pPr marL="457200" lvl="0" indent="-323850" algn="just" rtl="0">
              <a:lnSpc>
                <a:spcPct val="150000"/>
              </a:lnSpc>
              <a:spcBef>
                <a:spcPts val="0"/>
              </a:spcBef>
              <a:spcAft>
                <a:spcPts val="0"/>
              </a:spcAft>
              <a:buSzPts val="1500"/>
              <a:buFont typeface="Times New Roman"/>
              <a:buChar char="●"/>
            </a:pPr>
            <a:r>
              <a:rPr lang="en" sz="1500">
                <a:latin typeface="Times New Roman"/>
                <a:ea typeface="Times New Roman"/>
                <a:cs typeface="Times New Roman"/>
                <a:sym typeface="Times New Roman"/>
              </a:rPr>
              <a:t>Gary trains his staff in an informal manner due to the lack of formal programs.</a:t>
            </a:r>
            <a:endParaRPr sz="150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 sz="1500">
                <a:latin typeface="Times New Roman"/>
                <a:ea typeface="Times New Roman"/>
                <a:cs typeface="Times New Roman"/>
                <a:sym typeface="Times New Roman"/>
              </a:rPr>
              <a:t>Hurdle in language; workers mix a minimal amount of English to the indigenous languages.</a:t>
            </a:r>
            <a:endParaRPr sz="150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 sz="1500">
                <a:latin typeface="Times New Roman"/>
                <a:ea typeface="Times New Roman"/>
                <a:cs typeface="Times New Roman"/>
                <a:sym typeface="Times New Roman"/>
              </a:rPr>
              <a:t>Crosses wall signs to get through rules of hygiene.</a:t>
            </a:r>
            <a:endParaRPr sz="150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 sz="1500">
                <a:latin typeface="Times New Roman"/>
                <a:ea typeface="Times New Roman"/>
                <a:cs typeface="Times New Roman"/>
                <a:sym typeface="Times New Roman"/>
              </a:rPr>
              <a:t>Admits of bad personal hygiene and pressure leadership.</a:t>
            </a:r>
            <a:endParaRPr sz="15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20"/>
          <p:cNvSpPr txBox="1">
            <a:spLocks noGrp="1"/>
          </p:cNvSpPr>
          <p:nvPr>
            <p:ph type="title"/>
          </p:nvPr>
        </p:nvSpPr>
        <p:spPr>
          <a:xfrm>
            <a:off x="311700" y="-20292"/>
            <a:ext cx="8520600" cy="612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500">
                <a:latin typeface="Times New Roman"/>
                <a:ea typeface="Times New Roman"/>
                <a:cs typeface="Times New Roman"/>
                <a:sym typeface="Times New Roman"/>
              </a:rPr>
              <a:t>Identified Communication Barriers (Overview)</a:t>
            </a:r>
            <a:endParaRPr sz="2500">
              <a:latin typeface="Times New Roman"/>
              <a:ea typeface="Times New Roman"/>
              <a:cs typeface="Times New Roman"/>
              <a:sym typeface="Times New Roman"/>
            </a:endParaRPr>
          </a:p>
        </p:txBody>
      </p:sp>
      <p:sp>
        <p:nvSpPr>
          <p:cNvPr id="114" name="Google Shape;114;p20"/>
          <p:cNvSpPr txBox="1">
            <a:spLocks noGrp="1"/>
          </p:cNvSpPr>
          <p:nvPr>
            <p:ph type="body" idx="1"/>
          </p:nvPr>
        </p:nvSpPr>
        <p:spPr>
          <a:xfrm>
            <a:off x="310125" y="3326657"/>
            <a:ext cx="8520600" cy="13008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SzPts val="1500"/>
              <a:buFont typeface="Times New Roman"/>
              <a:buChar char="●"/>
            </a:pPr>
            <a:r>
              <a:rPr lang="en" sz="1500" b="1">
                <a:latin typeface="Times New Roman"/>
                <a:ea typeface="Times New Roman"/>
                <a:cs typeface="Times New Roman"/>
                <a:sym typeface="Times New Roman"/>
              </a:rPr>
              <a:t>Language barriers:</a:t>
            </a:r>
            <a:r>
              <a:rPr lang="en" sz="1500">
                <a:latin typeface="Times New Roman"/>
                <a:ea typeface="Times New Roman"/>
                <a:cs typeface="Times New Roman"/>
                <a:sym typeface="Times New Roman"/>
              </a:rPr>
              <a:t> Poor understanding of English.</a:t>
            </a:r>
            <a:endParaRPr sz="150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 sz="1500" b="1">
                <a:latin typeface="Times New Roman"/>
                <a:ea typeface="Times New Roman"/>
                <a:cs typeface="Times New Roman"/>
                <a:sym typeface="Times New Roman"/>
              </a:rPr>
              <a:t>Cultural differences:</a:t>
            </a:r>
            <a:r>
              <a:rPr lang="en" sz="1500">
                <a:latin typeface="Times New Roman"/>
                <a:ea typeface="Times New Roman"/>
                <a:cs typeface="Times New Roman"/>
                <a:sym typeface="Times New Roman"/>
              </a:rPr>
              <a:t> Opposite work habits and norms.</a:t>
            </a:r>
            <a:endParaRPr sz="150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 sz="1500" b="1">
                <a:latin typeface="Times New Roman"/>
                <a:ea typeface="Times New Roman"/>
                <a:cs typeface="Times New Roman"/>
                <a:sym typeface="Times New Roman"/>
              </a:rPr>
              <a:t>Poor training:</a:t>
            </a:r>
            <a:r>
              <a:rPr lang="en" sz="1500">
                <a:latin typeface="Times New Roman"/>
                <a:ea typeface="Times New Roman"/>
                <a:cs typeface="Times New Roman"/>
                <a:sym typeface="Times New Roman"/>
              </a:rPr>
              <a:t> No training or hygiene courses.</a:t>
            </a:r>
            <a:endParaRPr sz="150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 sz="1500" b="1">
                <a:latin typeface="Times New Roman"/>
                <a:ea typeface="Times New Roman"/>
                <a:cs typeface="Times New Roman"/>
                <a:sym typeface="Times New Roman"/>
              </a:rPr>
              <a:t>Ineffective feedback systems:</a:t>
            </a:r>
            <a:r>
              <a:rPr lang="en" sz="1500">
                <a:latin typeface="Times New Roman"/>
                <a:ea typeface="Times New Roman"/>
                <a:cs typeface="Times New Roman"/>
                <a:sym typeface="Times New Roman"/>
              </a:rPr>
              <a:t> No consultations with top-down instructions.</a:t>
            </a:r>
            <a:endParaRPr sz="1500">
              <a:latin typeface="Times New Roman"/>
              <a:ea typeface="Times New Roman"/>
              <a:cs typeface="Times New Roman"/>
              <a:sym typeface="Times New Roman"/>
            </a:endParaRPr>
          </a:p>
        </p:txBody>
      </p:sp>
      <p:pic>
        <p:nvPicPr>
          <p:cNvPr id="115" name="Google Shape;115;p20"/>
          <p:cNvPicPr preferRelativeResize="0"/>
          <p:nvPr/>
        </p:nvPicPr>
        <p:blipFill>
          <a:blip r:embed="rId3">
            <a:alphaModFix/>
          </a:blip>
          <a:stretch>
            <a:fillRect/>
          </a:stretch>
        </p:blipFill>
        <p:spPr>
          <a:xfrm>
            <a:off x="96275" y="592000"/>
            <a:ext cx="8948301" cy="2026725"/>
          </a:xfrm>
          <a:prstGeom prst="rect">
            <a:avLst/>
          </a:prstGeom>
          <a:noFill/>
          <a:ln>
            <a:noFill/>
          </a:ln>
        </p:spPr>
      </p:pic>
      <p:sp>
        <p:nvSpPr>
          <p:cNvPr id="116" name="Google Shape;116;p20"/>
          <p:cNvSpPr txBox="1"/>
          <p:nvPr/>
        </p:nvSpPr>
        <p:spPr>
          <a:xfrm>
            <a:off x="2961625" y="2566905"/>
            <a:ext cx="3475800" cy="615600"/>
          </a:xfrm>
          <a:prstGeom prst="rect">
            <a:avLst/>
          </a:prstGeom>
          <a:noFill/>
          <a:ln>
            <a:noFill/>
          </a:ln>
        </p:spPr>
        <p:txBody>
          <a:bodyPr spcFirstLastPara="1" wrap="square" lIns="91425" tIns="91425" rIns="91425" bIns="91425" anchor="t" anchorCtr="0">
            <a:spAutoFit/>
          </a:bodyPr>
          <a:lstStyle/>
          <a:p>
            <a:pPr marL="0" lvl="0" indent="0" algn="ctr" rtl="0">
              <a:lnSpc>
                <a:spcPct val="100000"/>
              </a:lnSpc>
              <a:spcBef>
                <a:spcPts val="0"/>
              </a:spcBef>
              <a:spcAft>
                <a:spcPts val="0"/>
              </a:spcAft>
              <a:buNone/>
            </a:pPr>
            <a:r>
              <a:rPr lang="en" b="1">
                <a:solidFill>
                  <a:schemeClr val="lt1"/>
                </a:solidFill>
                <a:latin typeface="Times New Roman"/>
                <a:ea typeface="Times New Roman"/>
                <a:cs typeface="Times New Roman"/>
                <a:sym typeface="Times New Roman"/>
              </a:rPr>
              <a:t>Figure 5: Food manufacturing</a:t>
            </a:r>
            <a:endParaRPr b="1">
              <a:solidFill>
                <a:schemeClr val="lt1"/>
              </a:solidFill>
              <a:latin typeface="Times New Roman"/>
              <a:ea typeface="Times New Roman"/>
              <a:cs typeface="Times New Roman"/>
              <a:sym typeface="Times New Roman"/>
            </a:endParaRPr>
          </a:p>
          <a:p>
            <a:pPr marL="0" lvl="0" indent="0" algn="ctr" rtl="0">
              <a:lnSpc>
                <a:spcPct val="100000"/>
              </a:lnSpc>
              <a:spcBef>
                <a:spcPts val="0"/>
              </a:spcBef>
              <a:spcAft>
                <a:spcPts val="0"/>
              </a:spcAft>
              <a:buNone/>
            </a:pPr>
            <a:r>
              <a:rPr lang="en">
                <a:solidFill>
                  <a:schemeClr val="lt1"/>
                </a:solidFill>
                <a:latin typeface="Times New Roman"/>
                <a:ea typeface="Times New Roman"/>
                <a:cs typeface="Times New Roman"/>
                <a:sym typeface="Times New Roman"/>
              </a:rPr>
              <a:t>(Source: Foodtank, 2024)</a:t>
            </a:r>
            <a:endParaRPr>
              <a:solidFill>
                <a:schemeClr val="lt1"/>
              </a:solidFill>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21"/>
          <p:cNvSpPr txBox="1">
            <a:spLocks noGrp="1"/>
          </p:cNvSpPr>
          <p:nvPr>
            <p:ph type="title"/>
          </p:nvPr>
        </p:nvSpPr>
        <p:spPr>
          <a:xfrm>
            <a:off x="-70450" y="74119"/>
            <a:ext cx="9443700" cy="517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2500" dirty="0">
                <a:latin typeface="Times New Roman"/>
                <a:ea typeface="Times New Roman"/>
                <a:cs typeface="Times New Roman"/>
                <a:sym typeface="Times New Roman"/>
              </a:rPr>
              <a:t>Barrier 1: Language and Cultural Differences</a:t>
            </a:r>
            <a:endParaRPr sz="2500" dirty="0">
              <a:latin typeface="Times New Roman"/>
              <a:ea typeface="Times New Roman"/>
              <a:cs typeface="Times New Roman"/>
              <a:sym typeface="Times New Roman"/>
            </a:endParaRPr>
          </a:p>
        </p:txBody>
      </p:sp>
      <p:sp>
        <p:nvSpPr>
          <p:cNvPr id="122" name="Google Shape;122;p21"/>
          <p:cNvSpPr txBox="1">
            <a:spLocks noGrp="1"/>
          </p:cNvSpPr>
          <p:nvPr>
            <p:ph type="body" idx="1"/>
          </p:nvPr>
        </p:nvSpPr>
        <p:spPr>
          <a:xfrm>
            <a:off x="305275" y="1096000"/>
            <a:ext cx="3830700" cy="31794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chemeClr val="dk2"/>
              </a:buClr>
              <a:buSzPts val="1500"/>
              <a:buFont typeface="Times New Roman"/>
              <a:buChar char="●"/>
            </a:pPr>
            <a:r>
              <a:rPr lang="en" sz="1500" dirty="0">
                <a:solidFill>
                  <a:schemeClr val="dk2"/>
                </a:solidFill>
                <a:latin typeface="Times New Roman"/>
                <a:ea typeface="Times New Roman"/>
                <a:cs typeface="Times New Roman"/>
                <a:sym typeface="Times New Roman"/>
              </a:rPr>
              <a:t>The employees of five cultures speak the native languages primarily.</a:t>
            </a:r>
            <a:endParaRPr sz="1500" dirty="0">
              <a:solidFill>
                <a:schemeClr val="dk2"/>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2"/>
              </a:buClr>
              <a:buSzPts val="1500"/>
              <a:buFont typeface="Times New Roman"/>
              <a:buChar char="●"/>
            </a:pPr>
            <a:r>
              <a:rPr lang="en" sz="1500" dirty="0">
                <a:solidFill>
                  <a:schemeClr val="dk2"/>
                </a:solidFill>
                <a:latin typeface="Times New Roman"/>
                <a:ea typeface="Times New Roman"/>
                <a:cs typeface="Times New Roman"/>
                <a:sym typeface="Times New Roman"/>
              </a:rPr>
              <a:t>Errors arise due to lack of understanding of terms of hygiene.</a:t>
            </a:r>
            <a:endParaRPr sz="1500" dirty="0">
              <a:solidFill>
                <a:schemeClr val="dk2"/>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2"/>
              </a:buClr>
              <a:buSzPts val="1500"/>
              <a:buFont typeface="Times New Roman"/>
              <a:buChar char="●"/>
            </a:pPr>
            <a:r>
              <a:rPr lang="en" sz="1500" dirty="0">
                <a:solidFill>
                  <a:schemeClr val="dk2"/>
                </a:solidFill>
                <a:latin typeface="Times New Roman"/>
                <a:ea typeface="Times New Roman"/>
                <a:cs typeface="Times New Roman"/>
                <a:sym typeface="Times New Roman"/>
              </a:rPr>
              <a:t>Schramm model refers that communication must be at a common ground and there should be a response (Prusty </a:t>
            </a:r>
            <a:r>
              <a:rPr lang="en" sz="1500" i="1" dirty="0">
                <a:solidFill>
                  <a:schemeClr val="dk2"/>
                </a:solidFill>
                <a:latin typeface="Times New Roman"/>
                <a:ea typeface="Times New Roman"/>
                <a:cs typeface="Times New Roman"/>
                <a:sym typeface="Times New Roman"/>
              </a:rPr>
              <a:t>et al.</a:t>
            </a:r>
            <a:r>
              <a:rPr lang="en" sz="1500" dirty="0">
                <a:solidFill>
                  <a:schemeClr val="dk2"/>
                </a:solidFill>
                <a:latin typeface="Times New Roman"/>
                <a:ea typeface="Times New Roman"/>
                <a:cs typeface="Times New Roman"/>
                <a:sym typeface="Times New Roman"/>
              </a:rPr>
              <a:t>, 2022).</a:t>
            </a:r>
            <a:endParaRPr sz="1500" dirty="0">
              <a:solidFill>
                <a:schemeClr val="dk2"/>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2"/>
              </a:buClr>
              <a:buSzPts val="1500"/>
              <a:buFont typeface="Times New Roman"/>
              <a:buChar char="●"/>
            </a:pPr>
            <a:r>
              <a:rPr lang="en" sz="1500" dirty="0">
                <a:solidFill>
                  <a:schemeClr val="dk2"/>
                </a:solidFill>
                <a:latin typeface="Times New Roman"/>
                <a:ea typeface="Times New Roman"/>
                <a:cs typeface="Times New Roman"/>
                <a:sym typeface="Times New Roman"/>
              </a:rPr>
              <a:t>Lack of understanding prevents the encoding and decoding of messages.</a:t>
            </a:r>
            <a:endParaRPr sz="1500" dirty="0">
              <a:solidFill>
                <a:schemeClr val="dk2"/>
              </a:solidFill>
              <a:latin typeface="Times New Roman"/>
              <a:ea typeface="Times New Roman"/>
              <a:cs typeface="Times New Roman"/>
              <a:sym typeface="Times New Roman"/>
            </a:endParaRPr>
          </a:p>
        </p:txBody>
      </p:sp>
      <p:pic>
        <p:nvPicPr>
          <p:cNvPr id="123" name="Google Shape;123;p21"/>
          <p:cNvPicPr preferRelativeResize="0"/>
          <p:nvPr/>
        </p:nvPicPr>
        <p:blipFill>
          <a:blip r:embed="rId3">
            <a:alphaModFix/>
          </a:blip>
          <a:stretch>
            <a:fillRect/>
          </a:stretch>
        </p:blipFill>
        <p:spPr>
          <a:xfrm>
            <a:off x="4572000" y="1096000"/>
            <a:ext cx="4237701" cy="2924850"/>
          </a:xfrm>
          <a:prstGeom prst="rect">
            <a:avLst/>
          </a:prstGeom>
          <a:noFill/>
          <a:ln>
            <a:noFill/>
          </a:ln>
        </p:spPr>
      </p:pic>
      <p:sp>
        <p:nvSpPr>
          <p:cNvPr id="124" name="Google Shape;124;p21"/>
          <p:cNvSpPr txBox="1"/>
          <p:nvPr/>
        </p:nvSpPr>
        <p:spPr>
          <a:xfrm>
            <a:off x="4572000" y="3976075"/>
            <a:ext cx="4146300" cy="831300"/>
          </a:xfrm>
          <a:prstGeom prst="rect">
            <a:avLst/>
          </a:prstGeom>
          <a:noFill/>
          <a:ln>
            <a:noFill/>
          </a:ln>
        </p:spPr>
        <p:txBody>
          <a:bodyPr spcFirstLastPara="1" wrap="square" lIns="91425" tIns="91425" rIns="91425" bIns="91425" anchor="t" anchorCtr="0">
            <a:spAutoFit/>
          </a:bodyPr>
          <a:lstStyle/>
          <a:p>
            <a:pPr marL="0" lvl="0" indent="0" algn="ctr" rtl="0">
              <a:lnSpc>
                <a:spcPct val="100000"/>
              </a:lnSpc>
              <a:spcBef>
                <a:spcPts val="0"/>
              </a:spcBef>
              <a:spcAft>
                <a:spcPts val="0"/>
              </a:spcAft>
              <a:buNone/>
            </a:pPr>
            <a:r>
              <a:rPr lang="en" b="1">
                <a:latin typeface="Times New Roman"/>
                <a:ea typeface="Times New Roman"/>
                <a:cs typeface="Times New Roman"/>
                <a:sym typeface="Times New Roman"/>
              </a:rPr>
              <a:t>Figure 6: Osgood- Schramm Model Of Communication</a:t>
            </a:r>
            <a:endParaRPr b="1">
              <a:latin typeface="Times New Roman"/>
              <a:ea typeface="Times New Roman"/>
              <a:cs typeface="Times New Roman"/>
              <a:sym typeface="Times New Roman"/>
            </a:endParaRPr>
          </a:p>
          <a:p>
            <a:pPr marL="0" lvl="0" indent="0" algn="ctr" rtl="0">
              <a:lnSpc>
                <a:spcPct val="100000"/>
              </a:lnSpc>
              <a:spcBef>
                <a:spcPts val="0"/>
              </a:spcBef>
              <a:spcAft>
                <a:spcPts val="0"/>
              </a:spcAft>
              <a:buNone/>
            </a:pPr>
            <a:r>
              <a:rPr lang="en">
                <a:latin typeface="Times New Roman"/>
                <a:ea typeface="Times New Roman"/>
                <a:cs typeface="Times New Roman"/>
                <a:sym typeface="Times New Roman"/>
              </a:rPr>
              <a:t>(Source: communicationtheory, 2024)</a:t>
            </a:r>
            <a:endParaRPr>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22"/>
          <p:cNvSpPr txBox="1">
            <a:spLocks noGrp="1"/>
          </p:cNvSpPr>
          <p:nvPr>
            <p:ph type="title"/>
          </p:nvPr>
        </p:nvSpPr>
        <p:spPr>
          <a:xfrm>
            <a:off x="119775" y="407150"/>
            <a:ext cx="4344900" cy="575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500" dirty="0">
                <a:solidFill>
                  <a:schemeClr val="dk1"/>
                </a:solidFill>
                <a:latin typeface="Times New Roman"/>
                <a:ea typeface="Times New Roman"/>
                <a:cs typeface="Times New Roman"/>
                <a:sym typeface="Times New Roman"/>
              </a:rPr>
              <a:t>Barrier 2: Lack of Training and Knowledge Transfer</a:t>
            </a:r>
            <a:endParaRPr sz="2500" dirty="0">
              <a:solidFill>
                <a:schemeClr val="dk1"/>
              </a:solidFill>
              <a:latin typeface="Times New Roman"/>
              <a:ea typeface="Times New Roman"/>
              <a:cs typeface="Times New Roman"/>
              <a:sym typeface="Times New Roman"/>
            </a:endParaRPr>
          </a:p>
        </p:txBody>
      </p:sp>
      <p:sp>
        <p:nvSpPr>
          <p:cNvPr id="130" name="Google Shape;130;p22"/>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Autofit/>
          </a:bodyPr>
          <a:lstStyle/>
          <a:p>
            <a:pPr marL="457200" lvl="0" indent="-323850" algn="just" rtl="0">
              <a:lnSpc>
                <a:spcPct val="150000"/>
              </a:lnSpc>
              <a:spcBef>
                <a:spcPts val="0"/>
              </a:spcBef>
              <a:spcAft>
                <a:spcPts val="0"/>
              </a:spcAft>
              <a:buSzPts val="1500"/>
              <a:buFont typeface="Times New Roman"/>
              <a:buChar char="●"/>
            </a:pPr>
            <a:r>
              <a:rPr lang="en" sz="1500" dirty="0">
                <a:latin typeface="Times New Roman"/>
                <a:ea typeface="Times New Roman"/>
                <a:cs typeface="Times New Roman"/>
                <a:sym typeface="Times New Roman"/>
              </a:rPr>
              <a:t>None of the formal hygiene or operations training prior to work as a beginner.</a:t>
            </a:r>
            <a:endParaRPr sz="1500" dirty="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 sz="1500" dirty="0">
                <a:latin typeface="Times New Roman"/>
                <a:ea typeface="Times New Roman"/>
                <a:cs typeface="Times New Roman"/>
                <a:sym typeface="Times New Roman"/>
              </a:rPr>
              <a:t>Gary is an on-the-job teacher who is frequently pressured with time.</a:t>
            </a:r>
            <a:endParaRPr sz="1500" dirty="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 sz="1500" dirty="0">
                <a:latin typeface="Times New Roman"/>
                <a:ea typeface="Times New Roman"/>
                <a:cs typeface="Times New Roman"/>
                <a:sym typeface="Times New Roman"/>
              </a:rPr>
              <a:t>Shannon-Weaver model refers to distortion in message transmission by noise (Huang </a:t>
            </a:r>
            <a:r>
              <a:rPr lang="en" sz="1500" i="1" dirty="0">
                <a:latin typeface="Times New Roman"/>
                <a:ea typeface="Times New Roman"/>
                <a:cs typeface="Times New Roman"/>
                <a:sym typeface="Times New Roman"/>
              </a:rPr>
              <a:t>et al.</a:t>
            </a:r>
            <a:r>
              <a:rPr lang="en" sz="1500" dirty="0">
                <a:latin typeface="Times New Roman"/>
                <a:ea typeface="Times New Roman"/>
                <a:cs typeface="Times New Roman"/>
                <a:sym typeface="Times New Roman"/>
              </a:rPr>
              <a:t>, 2025).</a:t>
            </a:r>
            <a:endParaRPr sz="1500" dirty="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 sz="1500" dirty="0">
                <a:latin typeface="Times New Roman"/>
                <a:ea typeface="Times New Roman"/>
                <a:cs typeface="Times New Roman"/>
                <a:sym typeface="Times New Roman"/>
              </a:rPr>
              <a:t>The lack of training raises the operational errors and communication noise.</a:t>
            </a:r>
            <a:endParaRPr sz="1500" dirty="0">
              <a:latin typeface="Times New Roman"/>
              <a:ea typeface="Times New Roman"/>
              <a:cs typeface="Times New Roman"/>
              <a:sym typeface="Times New Roman"/>
            </a:endParaRPr>
          </a:p>
        </p:txBody>
      </p:sp>
      <p:pic>
        <p:nvPicPr>
          <p:cNvPr id="131" name="Google Shape;131;p22"/>
          <p:cNvPicPr preferRelativeResize="0"/>
          <p:nvPr/>
        </p:nvPicPr>
        <p:blipFill>
          <a:blip r:embed="rId3">
            <a:alphaModFix/>
          </a:blip>
          <a:stretch>
            <a:fillRect/>
          </a:stretch>
        </p:blipFill>
        <p:spPr>
          <a:xfrm>
            <a:off x="199375" y="1181925"/>
            <a:ext cx="4265300" cy="2709750"/>
          </a:xfrm>
          <a:prstGeom prst="rect">
            <a:avLst/>
          </a:prstGeom>
          <a:noFill/>
          <a:ln>
            <a:noFill/>
          </a:ln>
        </p:spPr>
      </p:pic>
      <p:sp>
        <p:nvSpPr>
          <p:cNvPr id="132" name="Google Shape;132;p22"/>
          <p:cNvSpPr txBox="1"/>
          <p:nvPr/>
        </p:nvSpPr>
        <p:spPr>
          <a:xfrm>
            <a:off x="219075" y="4011325"/>
            <a:ext cx="4146300" cy="615600"/>
          </a:xfrm>
          <a:prstGeom prst="rect">
            <a:avLst/>
          </a:prstGeom>
          <a:noFill/>
          <a:ln>
            <a:noFill/>
          </a:ln>
        </p:spPr>
        <p:txBody>
          <a:bodyPr spcFirstLastPara="1" wrap="square" lIns="91425" tIns="91425" rIns="91425" bIns="91425" anchor="t" anchorCtr="0">
            <a:spAutoFit/>
          </a:bodyPr>
          <a:lstStyle/>
          <a:p>
            <a:pPr marL="0" lvl="0" indent="0" algn="ctr" rtl="0">
              <a:lnSpc>
                <a:spcPct val="100000"/>
              </a:lnSpc>
              <a:spcBef>
                <a:spcPts val="0"/>
              </a:spcBef>
              <a:spcAft>
                <a:spcPts val="0"/>
              </a:spcAft>
              <a:buNone/>
            </a:pPr>
            <a:r>
              <a:rPr lang="en" b="1">
                <a:solidFill>
                  <a:schemeClr val="accent2"/>
                </a:solidFill>
                <a:latin typeface="Times New Roman"/>
                <a:ea typeface="Times New Roman"/>
                <a:cs typeface="Times New Roman"/>
                <a:sym typeface="Times New Roman"/>
              </a:rPr>
              <a:t>Figure 7: Shannon-Weaver model</a:t>
            </a:r>
            <a:endParaRPr b="1">
              <a:solidFill>
                <a:schemeClr val="accent2"/>
              </a:solidFill>
              <a:latin typeface="Times New Roman"/>
              <a:ea typeface="Times New Roman"/>
              <a:cs typeface="Times New Roman"/>
              <a:sym typeface="Times New Roman"/>
            </a:endParaRPr>
          </a:p>
          <a:p>
            <a:pPr marL="0" lvl="0" indent="0" algn="ctr" rtl="0">
              <a:lnSpc>
                <a:spcPct val="100000"/>
              </a:lnSpc>
              <a:spcBef>
                <a:spcPts val="0"/>
              </a:spcBef>
              <a:spcAft>
                <a:spcPts val="0"/>
              </a:spcAft>
              <a:buNone/>
            </a:pPr>
            <a:r>
              <a:rPr lang="en">
                <a:solidFill>
                  <a:schemeClr val="accent2"/>
                </a:solidFill>
                <a:latin typeface="Times New Roman"/>
                <a:ea typeface="Times New Roman"/>
                <a:cs typeface="Times New Roman"/>
                <a:sym typeface="Times New Roman"/>
              </a:rPr>
              <a:t>(Source: businesstopia, 2024)</a:t>
            </a:r>
            <a:endParaRPr>
              <a:solidFill>
                <a:schemeClr val="accent2"/>
              </a:solidFill>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23"/>
          <p:cNvSpPr txBox="1">
            <a:spLocks noGrp="1"/>
          </p:cNvSpPr>
          <p:nvPr>
            <p:ph type="title"/>
          </p:nvPr>
        </p:nvSpPr>
        <p:spPr>
          <a:xfrm>
            <a:off x="119775" y="407150"/>
            <a:ext cx="4344900" cy="575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500" dirty="0">
                <a:solidFill>
                  <a:schemeClr val="dk1"/>
                </a:solidFill>
                <a:latin typeface="Times New Roman"/>
                <a:ea typeface="Times New Roman"/>
                <a:cs typeface="Times New Roman"/>
                <a:sym typeface="Times New Roman"/>
              </a:rPr>
              <a:t>Barrier 3: Poor Leadership and Communication Style</a:t>
            </a:r>
            <a:endParaRPr sz="2500" dirty="0">
              <a:solidFill>
                <a:schemeClr val="dk1"/>
              </a:solidFill>
              <a:latin typeface="Times New Roman"/>
              <a:ea typeface="Times New Roman"/>
              <a:cs typeface="Times New Roman"/>
              <a:sym typeface="Times New Roman"/>
            </a:endParaRPr>
          </a:p>
        </p:txBody>
      </p:sp>
      <p:sp>
        <p:nvSpPr>
          <p:cNvPr id="138" name="Google Shape;138;p23"/>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Autofit/>
          </a:bodyPr>
          <a:lstStyle/>
          <a:p>
            <a:pPr marL="457200" lvl="0" indent="-323850" algn="just" rtl="0">
              <a:lnSpc>
                <a:spcPct val="150000"/>
              </a:lnSpc>
              <a:spcBef>
                <a:spcPts val="0"/>
              </a:spcBef>
              <a:spcAft>
                <a:spcPts val="0"/>
              </a:spcAft>
              <a:buSzPts val="1500"/>
              <a:buFont typeface="Times New Roman"/>
              <a:buChar char="●"/>
            </a:pPr>
            <a:r>
              <a:rPr lang="en" sz="1500">
                <a:latin typeface="Times New Roman"/>
                <a:ea typeface="Times New Roman"/>
                <a:cs typeface="Times New Roman"/>
                <a:sym typeface="Times New Roman"/>
              </a:rPr>
              <a:t>Gary adopts a reactive communication style which is top-down thus restricting interaction.</a:t>
            </a:r>
            <a:endParaRPr sz="150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 sz="1500">
                <a:latin typeface="Times New Roman"/>
                <a:ea typeface="Times New Roman"/>
                <a:cs typeface="Times New Roman"/>
                <a:sym typeface="Times New Roman"/>
              </a:rPr>
              <a:t>Unless it is formal, hurried instructions are confusing.</a:t>
            </a:r>
            <a:endParaRPr sz="150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 sz="1500">
                <a:latin typeface="Times New Roman"/>
                <a:ea typeface="Times New Roman"/>
                <a:cs typeface="Times New Roman"/>
                <a:sym typeface="Times New Roman"/>
              </a:rPr>
              <a:t>Source and Channel are flawed according to the SMCR model provided by Berlo (Rijitha and Gouda, 2022).</a:t>
            </a:r>
            <a:endParaRPr sz="150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 sz="1500">
                <a:latin typeface="Times New Roman"/>
                <a:ea typeface="Times New Roman"/>
                <a:cs typeface="Times New Roman"/>
                <a:sym typeface="Times New Roman"/>
              </a:rPr>
              <a:t>Lack of clarity and credibility of messages is caused by leadership stress.</a:t>
            </a:r>
            <a:endParaRPr sz="1500">
              <a:latin typeface="Times New Roman"/>
              <a:ea typeface="Times New Roman"/>
              <a:cs typeface="Times New Roman"/>
              <a:sym typeface="Times New Roman"/>
            </a:endParaRPr>
          </a:p>
        </p:txBody>
      </p:sp>
      <p:pic>
        <p:nvPicPr>
          <p:cNvPr id="139" name="Google Shape;139;p23"/>
          <p:cNvPicPr preferRelativeResize="0"/>
          <p:nvPr/>
        </p:nvPicPr>
        <p:blipFill>
          <a:blip r:embed="rId3">
            <a:alphaModFix/>
          </a:blip>
          <a:stretch>
            <a:fillRect/>
          </a:stretch>
        </p:blipFill>
        <p:spPr>
          <a:xfrm>
            <a:off x="119775" y="1406625"/>
            <a:ext cx="4344899" cy="2672950"/>
          </a:xfrm>
          <a:prstGeom prst="rect">
            <a:avLst/>
          </a:prstGeom>
          <a:noFill/>
          <a:ln>
            <a:noFill/>
          </a:ln>
        </p:spPr>
      </p:pic>
      <p:sp>
        <p:nvSpPr>
          <p:cNvPr id="140" name="Google Shape;140;p23"/>
          <p:cNvSpPr txBox="1"/>
          <p:nvPr/>
        </p:nvSpPr>
        <p:spPr>
          <a:xfrm>
            <a:off x="219075" y="4011325"/>
            <a:ext cx="4146300" cy="615600"/>
          </a:xfrm>
          <a:prstGeom prst="rect">
            <a:avLst/>
          </a:prstGeom>
          <a:noFill/>
          <a:ln>
            <a:noFill/>
          </a:ln>
        </p:spPr>
        <p:txBody>
          <a:bodyPr spcFirstLastPara="1" wrap="square" lIns="91425" tIns="91425" rIns="91425" bIns="91425" anchor="t" anchorCtr="0">
            <a:spAutoFit/>
          </a:bodyPr>
          <a:lstStyle/>
          <a:p>
            <a:pPr marL="0" lvl="0" indent="0" algn="ctr" rtl="0">
              <a:lnSpc>
                <a:spcPct val="100000"/>
              </a:lnSpc>
              <a:spcBef>
                <a:spcPts val="0"/>
              </a:spcBef>
              <a:spcAft>
                <a:spcPts val="0"/>
              </a:spcAft>
              <a:buNone/>
            </a:pPr>
            <a:r>
              <a:rPr lang="en" b="1">
                <a:solidFill>
                  <a:schemeClr val="accent2"/>
                </a:solidFill>
                <a:latin typeface="Times New Roman"/>
                <a:ea typeface="Times New Roman"/>
                <a:cs typeface="Times New Roman"/>
                <a:sym typeface="Times New Roman"/>
              </a:rPr>
              <a:t>Figure 8: SMCR model</a:t>
            </a:r>
            <a:endParaRPr b="1">
              <a:solidFill>
                <a:schemeClr val="accent2"/>
              </a:solidFill>
              <a:latin typeface="Times New Roman"/>
              <a:ea typeface="Times New Roman"/>
              <a:cs typeface="Times New Roman"/>
              <a:sym typeface="Times New Roman"/>
            </a:endParaRPr>
          </a:p>
          <a:p>
            <a:pPr marL="0" lvl="0" indent="0" algn="ctr" rtl="0">
              <a:lnSpc>
                <a:spcPct val="100000"/>
              </a:lnSpc>
              <a:spcBef>
                <a:spcPts val="0"/>
              </a:spcBef>
              <a:spcAft>
                <a:spcPts val="0"/>
              </a:spcAft>
              <a:buNone/>
            </a:pPr>
            <a:r>
              <a:rPr lang="en">
                <a:solidFill>
                  <a:schemeClr val="accent2"/>
                </a:solidFill>
                <a:latin typeface="Times New Roman"/>
                <a:ea typeface="Times New Roman"/>
                <a:cs typeface="Times New Roman"/>
                <a:sym typeface="Times New Roman"/>
              </a:rPr>
              <a:t>(Source: Toolshero, 2024)</a:t>
            </a:r>
            <a:endParaRPr>
              <a:solidFill>
                <a:schemeClr val="accent2"/>
              </a:solidFill>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24"/>
          <p:cNvSpPr/>
          <p:nvPr/>
        </p:nvSpPr>
        <p:spPr>
          <a:xfrm>
            <a:off x="96300" y="75150"/>
            <a:ext cx="4157100" cy="4955700"/>
          </a:xfrm>
          <a:prstGeom prst="rect">
            <a:avLst/>
          </a:prstGeom>
          <a:solidFill>
            <a:schemeClr val="accen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Source Sans Pro"/>
              <a:ea typeface="Source Sans Pro"/>
              <a:cs typeface="Source Sans Pro"/>
              <a:sym typeface="Source Sans Pro"/>
            </a:endParaRPr>
          </a:p>
        </p:txBody>
      </p:sp>
      <p:sp>
        <p:nvSpPr>
          <p:cNvPr id="146" name="Google Shape;146;p24"/>
          <p:cNvSpPr txBox="1">
            <a:spLocks noGrp="1"/>
          </p:cNvSpPr>
          <p:nvPr>
            <p:ph type="title"/>
          </p:nvPr>
        </p:nvSpPr>
        <p:spPr>
          <a:xfrm>
            <a:off x="4417775" y="315825"/>
            <a:ext cx="4532700" cy="623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500" dirty="0">
                <a:solidFill>
                  <a:schemeClr val="dk1"/>
                </a:solidFill>
                <a:latin typeface="Times New Roman"/>
                <a:ea typeface="Times New Roman"/>
                <a:cs typeface="Times New Roman"/>
                <a:sym typeface="Times New Roman"/>
              </a:rPr>
              <a:t>Barrier 4: Nonverbal and Written Miscommunication</a:t>
            </a:r>
            <a:endParaRPr sz="2500" dirty="0">
              <a:solidFill>
                <a:schemeClr val="dk1"/>
              </a:solidFill>
              <a:latin typeface="Times New Roman"/>
              <a:ea typeface="Times New Roman"/>
              <a:cs typeface="Times New Roman"/>
              <a:sym typeface="Times New Roman"/>
            </a:endParaRPr>
          </a:p>
        </p:txBody>
      </p:sp>
      <p:sp>
        <p:nvSpPr>
          <p:cNvPr id="147" name="Google Shape;147;p24"/>
          <p:cNvSpPr txBox="1">
            <a:spLocks noGrp="1"/>
          </p:cNvSpPr>
          <p:nvPr>
            <p:ph type="body" idx="1"/>
          </p:nvPr>
        </p:nvSpPr>
        <p:spPr>
          <a:xfrm>
            <a:off x="276475" y="671000"/>
            <a:ext cx="3507300" cy="34164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chemeClr val="lt1"/>
              </a:buClr>
              <a:buSzPts val="1500"/>
              <a:buFont typeface="Times New Roman"/>
              <a:buChar char="●"/>
            </a:pPr>
            <a:r>
              <a:rPr lang="en" sz="1500">
                <a:solidFill>
                  <a:schemeClr val="lt1"/>
                </a:solidFill>
                <a:latin typeface="Times New Roman"/>
                <a:ea typeface="Times New Roman"/>
                <a:cs typeface="Times New Roman"/>
                <a:sym typeface="Times New Roman"/>
              </a:rPr>
              <a:t>Only English signs; employees are not able to comprehend instructions.</a:t>
            </a:r>
            <a:endParaRPr sz="1500">
              <a:solidFill>
                <a:schemeClr val="lt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lt1"/>
              </a:buClr>
              <a:buSzPts val="1500"/>
              <a:buFont typeface="Times New Roman"/>
              <a:buChar char="●"/>
            </a:pPr>
            <a:r>
              <a:rPr lang="en" sz="1500">
                <a:solidFill>
                  <a:schemeClr val="lt1"/>
                </a:solidFill>
                <a:latin typeface="Times New Roman"/>
                <a:ea typeface="Times New Roman"/>
                <a:cs typeface="Times New Roman"/>
                <a:sym typeface="Times New Roman"/>
              </a:rPr>
              <a:t>Body language misinterpreted in different cultures (Taylan and Weber, 2023).</a:t>
            </a:r>
            <a:endParaRPr sz="1500">
              <a:solidFill>
                <a:schemeClr val="lt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lt1"/>
              </a:buClr>
              <a:buSzPts val="1500"/>
              <a:buFont typeface="Times New Roman"/>
              <a:buChar char="●"/>
            </a:pPr>
            <a:r>
              <a:rPr lang="en" sz="1500">
                <a:solidFill>
                  <a:schemeClr val="lt1"/>
                </a:solidFill>
                <a:latin typeface="Times New Roman"/>
                <a:ea typeface="Times New Roman"/>
                <a:cs typeface="Times New Roman"/>
                <a:sym typeface="Times New Roman"/>
              </a:rPr>
              <a:t>Interactive explanation is substituted by relying on written notices.</a:t>
            </a:r>
            <a:endParaRPr sz="1500">
              <a:solidFill>
                <a:schemeClr val="lt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lt1"/>
              </a:buClr>
              <a:buSzPts val="1500"/>
              <a:buFont typeface="Times New Roman"/>
              <a:buChar char="●"/>
            </a:pPr>
            <a:r>
              <a:rPr lang="en" sz="1500">
                <a:solidFill>
                  <a:schemeClr val="lt1"/>
                </a:solidFill>
                <a:latin typeface="Times New Roman"/>
                <a:ea typeface="Times New Roman"/>
                <a:cs typeface="Times New Roman"/>
                <a:sym typeface="Times New Roman"/>
              </a:rPr>
              <a:t>Semiotics theory refers to symbols that do not exist out of context (Niu, 2023).</a:t>
            </a:r>
            <a:endParaRPr sz="1500">
              <a:solidFill>
                <a:schemeClr val="lt1"/>
              </a:solidFill>
              <a:latin typeface="Times New Roman"/>
              <a:ea typeface="Times New Roman"/>
              <a:cs typeface="Times New Roman"/>
              <a:sym typeface="Times New Roman"/>
            </a:endParaRPr>
          </a:p>
        </p:txBody>
      </p:sp>
      <p:pic>
        <p:nvPicPr>
          <p:cNvPr id="148" name="Google Shape;148;p24"/>
          <p:cNvPicPr preferRelativeResize="0"/>
          <p:nvPr/>
        </p:nvPicPr>
        <p:blipFill rotWithShape="1">
          <a:blip r:embed="rId3">
            <a:alphaModFix/>
          </a:blip>
          <a:srcRect l="7407" r="7940"/>
          <a:stretch/>
        </p:blipFill>
        <p:spPr>
          <a:xfrm>
            <a:off x="4711325" y="1229900"/>
            <a:ext cx="3856050" cy="3014075"/>
          </a:xfrm>
          <a:prstGeom prst="rect">
            <a:avLst/>
          </a:prstGeom>
          <a:noFill/>
          <a:ln>
            <a:noFill/>
          </a:ln>
        </p:spPr>
      </p:pic>
      <p:sp>
        <p:nvSpPr>
          <p:cNvPr id="149" name="Google Shape;149;p24"/>
          <p:cNvSpPr txBox="1"/>
          <p:nvPr/>
        </p:nvSpPr>
        <p:spPr>
          <a:xfrm>
            <a:off x="4566200" y="4316650"/>
            <a:ext cx="4146300" cy="615600"/>
          </a:xfrm>
          <a:prstGeom prst="rect">
            <a:avLst/>
          </a:prstGeom>
          <a:noFill/>
          <a:ln>
            <a:noFill/>
          </a:ln>
        </p:spPr>
        <p:txBody>
          <a:bodyPr spcFirstLastPara="1" wrap="square" lIns="91425" tIns="91425" rIns="91425" bIns="91425" anchor="t" anchorCtr="0">
            <a:spAutoFit/>
          </a:bodyPr>
          <a:lstStyle/>
          <a:p>
            <a:pPr marL="0" lvl="0" indent="0" algn="ctr" rtl="0">
              <a:lnSpc>
                <a:spcPct val="100000"/>
              </a:lnSpc>
              <a:spcBef>
                <a:spcPts val="0"/>
              </a:spcBef>
              <a:spcAft>
                <a:spcPts val="0"/>
              </a:spcAft>
              <a:buNone/>
            </a:pPr>
            <a:r>
              <a:rPr lang="en" b="1">
                <a:solidFill>
                  <a:schemeClr val="accent2"/>
                </a:solidFill>
                <a:latin typeface="Times New Roman"/>
                <a:ea typeface="Times New Roman"/>
                <a:cs typeface="Times New Roman"/>
                <a:sym typeface="Times New Roman"/>
              </a:rPr>
              <a:t>Figure 9: Semiotics theory</a:t>
            </a:r>
            <a:endParaRPr b="1">
              <a:solidFill>
                <a:schemeClr val="accent2"/>
              </a:solidFill>
              <a:latin typeface="Times New Roman"/>
              <a:ea typeface="Times New Roman"/>
              <a:cs typeface="Times New Roman"/>
              <a:sym typeface="Times New Roman"/>
            </a:endParaRPr>
          </a:p>
          <a:p>
            <a:pPr marL="0" lvl="0" indent="0" algn="ctr" rtl="0">
              <a:lnSpc>
                <a:spcPct val="100000"/>
              </a:lnSpc>
              <a:spcBef>
                <a:spcPts val="0"/>
              </a:spcBef>
              <a:spcAft>
                <a:spcPts val="0"/>
              </a:spcAft>
              <a:buNone/>
            </a:pPr>
            <a:r>
              <a:rPr lang="en">
                <a:solidFill>
                  <a:schemeClr val="accent2"/>
                </a:solidFill>
                <a:latin typeface="Times New Roman"/>
                <a:ea typeface="Times New Roman"/>
                <a:cs typeface="Times New Roman"/>
                <a:sym typeface="Times New Roman"/>
              </a:rPr>
              <a:t>(Source: politicseastasia, 2023)</a:t>
            </a:r>
            <a:endParaRPr>
              <a:solidFill>
                <a:schemeClr val="accent2"/>
              </a:solidFill>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25"/>
          <p:cNvSpPr txBox="1">
            <a:spLocks noGrp="1"/>
          </p:cNvSpPr>
          <p:nvPr>
            <p:ph type="title"/>
          </p:nvPr>
        </p:nvSpPr>
        <p:spPr>
          <a:xfrm>
            <a:off x="180150" y="210151"/>
            <a:ext cx="8783700" cy="623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500">
                <a:solidFill>
                  <a:schemeClr val="dk1"/>
                </a:solidFill>
                <a:latin typeface="Times New Roman"/>
                <a:ea typeface="Times New Roman"/>
                <a:cs typeface="Times New Roman"/>
                <a:sym typeface="Times New Roman"/>
              </a:rPr>
              <a:t>Impact of Communication Failures</a:t>
            </a:r>
            <a:endParaRPr sz="2500">
              <a:solidFill>
                <a:schemeClr val="dk1"/>
              </a:solidFill>
              <a:latin typeface="Times New Roman"/>
              <a:ea typeface="Times New Roman"/>
              <a:cs typeface="Times New Roman"/>
              <a:sym typeface="Times New Roman"/>
            </a:endParaRPr>
          </a:p>
        </p:txBody>
      </p:sp>
      <p:sp>
        <p:nvSpPr>
          <p:cNvPr id="155" name="Google Shape;155;p25"/>
          <p:cNvSpPr txBox="1">
            <a:spLocks noGrp="1"/>
          </p:cNvSpPr>
          <p:nvPr>
            <p:ph type="body" idx="1"/>
          </p:nvPr>
        </p:nvSpPr>
        <p:spPr>
          <a:xfrm>
            <a:off x="4699600" y="1074950"/>
            <a:ext cx="3711000" cy="34164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chemeClr val="dk2"/>
              </a:buClr>
              <a:buSzPts val="1500"/>
              <a:buFont typeface="Times New Roman"/>
              <a:buChar char="●"/>
            </a:pPr>
            <a:r>
              <a:rPr lang="en" sz="1500" dirty="0">
                <a:solidFill>
                  <a:schemeClr val="dk2"/>
                </a:solidFill>
                <a:latin typeface="Times New Roman"/>
                <a:ea typeface="Times New Roman"/>
                <a:cs typeface="Times New Roman"/>
                <a:sym typeface="Times New Roman"/>
              </a:rPr>
              <a:t>The negative communication resulted in hygiene and safety failures.</a:t>
            </a:r>
            <a:endParaRPr sz="1500" dirty="0">
              <a:solidFill>
                <a:schemeClr val="dk2"/>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2"/>
              </a:buClr>
              <a:buSzPts val="1500"/>
              <a:buFont typeface="Times New Roman"/>
              <a:buChar char="●"/>
            </a:pPr>
            <a:r>
              <a:rPr lang="en" sz="1500" dirty="0">
                <a:solidFill>
                  <a:schemeClr val="dk2"/>
                </a:solidFill>
                <a:latin typeface="Times New Roman"/>
                <a:ea typeface="Times New Roman"/>
                <a:cs typeface="Times New Roman"/>
                <a:sym typeface="Times New Roman"/>
              </a:rPr>
              <a:t>Complaints and losses of contracts in the airline were due to quality problems.</a:t>
            </a:r>
            <a:endParaRPr sz="1500" dirty="0">
              <a:solidFill>
                <a:schemeClr val="dk2"/>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2"/>
              </a:buClr>
              <a:buSzPts val="1500"/>
              <a:buFont typeface="Times New Roman"/>
              <a:buChar char="●"/>
            </a:pPr>
            <a:r>
              <a:rPr lang="en" sz="1500" dirty="0">
                <a:solidFill>
                  <a:schemeClr val="dk2"/>
                </a:solidFill>
                <a:latin typeface="Times New Roman"/>
                <a:ea typeface="Times New Roman"/>
                <a:cs typeface="Times New Roman"/>
                <a:sym typeface="Times New Roman"/>
              </a:rPr>
              <a:t>Poor communication resulted in frustration and low morale of the employees (Bahrain </a:t>
            </a:r>
            <a:r>
              <a:rPr lang="en" sz="1500" i="1" dirty="0">
                <a:solidFill>
                  <a:schemeClr val="dk2"/>
                </a:solidFill>
                <a:latin typeface="Times New Roman"/>
                <a:ea typeface="Times New Roman"/>
                <a:cs typeface="Times New Roman"/>
                <a:sym typeface="Times New Roman"/>
              </a:rPr>
              <a:t>et al.</a:t>
            </a:r>
            <a:r>
              <a:rPr lang="en" sz="1500" dirty="0">
                <a:solidFill>
                  <a:schemeClr val="dk2"/>
                </a:solidFill>
                <a:latin typeface="Times New Roman"/>
                <a:ea typeface="Times New Roman"/>
                <a:cs typeface="Times New Roman"/>
                <a:sym typeface="Times New Roman"/>
              </a:rPr>
              <a:t>, 2023).</a:t>
            </a:r>
            <a:endParaRPr sz="1500" dirty="0">
              <a:solidFill>
                <a:schemeClr val="dk2"/>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2"/>
              </a:buClr>
              <a:buSzPts val="1500"/>
              <a:buFont typeface="Times New Roman"/>
              <a:buChar char="●"/>
            </a:pPr>
            <a:r>
              <a:rPr lang="en" sz="1500" dirty="0">
                <a:solidFill>
                  <a:schemeClr val="dk2"/>
                </a:solidFill>
                <a:latin typeface="Times New Roman"/>
                <a:ea typeface="Times New Roman"/>
                <a:cs typeface="Times New Roman"/>
                <a:sym typeface="Times New Roman"/>
              </a:rPr>
              <a:t>Company reputation was damaged and client and employee confidence diminished.</a:t>
            </a:r>
            <a:endParaRPr sz="1500" dirty="0">
              <a:solidFill>
                <a:schemeClr val="dk2"/>
              </a:solidFill>
              <a:latin typeface="Times New Roman"/>
              <a:ea typeface="Times New Roman"/>
              <a:cs typeface="Times New Roman"/>
              <a:sym typeface="Times New Roman"/>
            </a:endParaRPr>
          </a:p>
        </p:txBody>
      </p:sp>
      <p:sp>
        <p:nvSpPr>
          <p:cNvPr id="156" name="Google Shape;156;p25"/>
          <p:cNvSpPr/>
          <p:nvPr/>
        </p:nvSpPr>
        <p:spPr>
          <a:xfrm>
            <a:off x="2350" y="3562875"/>
            <a:ext cx="2055000" cy="1580700"/>
          </a:xfrm>
          <a:prstGeom prst="rtTriangle">
            <a:avLst/>
          </a:prstGeom>
          <a:solidFill>
            <a:schemeClr val="accen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accent2"/>
              </a:solidFill>
              <a:latin typeface="Source Sans Pro"/>
              <a:ea typeface="Source Sans Pro"/>
              <a:cs typeface="Source Sans Pro"/>
              <a:sym typeface="Source Sans Pro"/>
            </a:endParaRPr>
          </a:p>
        </p:txBody>
      </p:sp>
      <p:sp>
        <p:nvSpPr>
          <p:cNvPr id="157" name="Google Shape;157;p25"/>
          <p:cNvSpPr/>
          <p:nvPr/>
        </p:nvSpPr>
        <p:spPr>
          <a:xfrm rot="10800000">
            <a:off x="7089000" y="0"/>
            <a:ext cx="2055000" cy="1580700"/>
          </a:xfrm>
          <a:prstGeom prst="rtTriangle">
            <a:avLst/>
          </a:prstGeom>
          <a:solidFill>
            <a:schemeClr val="accen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accent2"/>
              </a:solidFill>
              <a:latin typeface="Source Sans Pro"/>
              <a:ea typeface="Source Sans Pro"/>
              <a:cs typeface="Source Sans Pro"/>
              <a:sym typeface="Source Sans Pro"/>
            </a:endParaRPr>
          </a:p>
        </p:txBody>
      </p:sp>
      <p:pic>
        <p:nvPicPr>
          <p:cNvPr id="158" name="Google Shape;158;p25"/>
          <p:cNvPicPr preferRelativeResize="0"/>
          <p:nvPr/>
        </p:nvPicPr>
        <p:blipFill>
          <a:blip r:embed="rId3">
            <a:alphaModFix/>
          </a:blip>
          <a:stretch>
            <a:fillRect/>
          </a:stretch>
        </p:blipFill>
        <p:spPr>
          <a:xfrm>
            <a:off x="626299" y="1185600"/>
            <a:ext cx="3945700" cy="2424525"/>
          </a:xfrm>
          <a:prstGeom prst="rect">
            <a:avLst/>
          </a:prstGeom>
          <a:noFill/>
          <a:ln>
            <a:noFill/>
          </a:ln>
        </p:spPr>
      </p:pic>
      <p:sp>
        <p:nvSpPr>
          <p:cNvPr id="159" name="Google Shape;159;p25"/>
          <p:cNvSpPr txBox="1"/>
          <p:nvPr/>
        </p:nvSpPr>
        <p:spPr>
          <a:xfrm>
            <a:off x="526000" y="3706000"/>
            <a:ext cx="4146300" cy="831300"/>
          </a:xfrm>
          <a:prstGeom prst="rect">
            <a:avLst/>
          </a:prstGeom>
          <a:noFill/>
          <a:ln>
            <a:noFill/>
          </a:ln>
        </p:spPr>
        <p:txBody>
          <a:bodyPr spcFirstLastPara="1" wrap="square" lIns="91425" tIns="91425" rIns="91425" bIns="91425" anchor="t" anchorCtr="0">
            <a:spAutoFit/>
          </a:bodyPr>
          <a:lstStyle/>
          <a:p>
            <a:pPr marL="0" lvl="0" indent="0" algn="ctr" rtl="0">
              <a:lnSpc>
                <a:spcPct val="100000"/>
              </a:lnSpc>
              <a:spcBef>
                <a:spcPts val="0"/>
              </a:spcBef>
              <a:spcAft>
                <a:spcPts val="0"/>
              </a:spcAft>
              <a:buNone/>
            </a:pPr>
            <a:r>
              <a:rPr lang="en" b="1">
                <a:solidFill>
                  <a:schemeClr val="accent2"/>
                </a:solidFill>
                <a:latin typeface="Times New Roman"/>
                <a:ea typeface="Times New Roman"/>
                <a:cs typeface="Times New Roman"/>
                <a:sym typeface="Times New Roman"/>
              </a:rPr>
              <a:t>Figure 10: Results of poor communication in the workplace</a:t>
            </a:r>
            <a:endParaRPr b="1">
              <a:solidFill>
                <a:schemeClr val="accent2"/>
              </a:solidFill>
              <a:latin typeface="Times New Roman"/>
              <a:ea typeface="Times New Roman"/>
              <a:cs typeface="Times New Roman"/>
              <a:sym typeface="Times New Roman"/>
            </a:endParaRPr>
          </a:p>
          <a:p>
            <a:pPr marL="0" lvl="0" indent="0" algn="ctr" rtl="0">
              <a:lnSpc>
                <a:spcPct val="100000"/>
              </a:lnSpc>
              <a:spcBef>
                <a:spcPts val="0"/>
              </a:spcBef>
              <a:spcAft>
                <a:spcPts val="0"/>
              </a:spcAft>
              <a:buNone/>
            </a:pPr>
            <a:r>
              <a:rPr lang="en">
                <a:solidFill>
                  <a:schemeClr val="accent2"/>
                </a:solidFill>
                <a:latin typeface="Times New Roman"/>
                <a:ea typeface="Times New Roman"/>
                <a:cs typeface="Times New Roman"/>
                <a:sym typeface="Times New Roman"/>
              </a:rPr>
              <a:t>(Source: marketing91, 2023)</a:t>
            </a:r>
            <a:endParaRPr>
              <a:solidFill>
                <a:schemeClr val="accent2"/>
              </a:solidFill>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26"/>
          <p:cNvSpPr txBox="1">
            <a:spLocks noGrp="1"/>
          </p:cNvSpPr>
          <p:nvPr>
            <p:ph type="title"/>
          </p:nvPr>
        </p:nvSpPr>
        <p:spPr>
          <a:xfrm>
            <a:off x="180150" y="210151"/>
            <a:ext cx="8783700" cy="623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500">
                <a:solidFill>
                  <a:schemeClr val="dk1"/>
                </a:solidFill>
                <a:latin typeface="Times New Roman"/>
                <a:ea typeface="Times New Roman"/>
                <a:cs typeface="Times New Roman"/>
                <a:sym typeface="Times New Roman"/>
              </a:rPr>
              <a:t>Recommendations to Overcome Barriers</a:t>
            </a:r>
            <a:endParaRPr sz="2500">
              <a:solidFill>
                <a:schemeClr val="dk1"/>
              </a:solidFill>
              <a:latin typeface="Times New Roman"/>
              <a:ea typeface="Times New Roman"/>
              <a:cs typeface="Times New Roman"/>
              <a:sym typeface="Times New Roman"/>
            </a:endParaRPr>
          </a:p>
        </p:txBody>
      </p:sp>
      <p:sp>
        <p:nvSpPr>
          <p:cNvPr id="165" name="Google Shape;165;p26"/>
          <p:cNvSpPr txBox="1">
            <a:spLocks noGrp="1"/>
          </p:cNvSpPr>
          <p:nvPr>
            <p:ph type="body" idx="1"/>
          </p:nvPr>
        </p:nvSpPr>
        <p:spPr>
          <a:xfrm>
            <a:off x="4499950" y="1098425"/>
            <a:ext cx="3711000" cy="34164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chemeClr val="dk2"/>
              </a:buClr>
              <a:buSzPts val="1500"/>
              <a:buFont typeface="Times New Roman"/>
              <a:buChar char="●"/>
            </a:pPr>
            <a:r>
              <a:rPr lang="en" sz="1500">
                <a:solidFill>
                  <a:schemeClr val="dk2"/>
                </a:solidFill>
                <a:latin typeface="Times New Roman"/>
                <a:ea typeface="Times New Roman"/>
                <a:cs typeface="Times New Roman"/>
                <a:sym typeface="Times New Roman"/>
              </a:rPr>
              <a:t>Offer all employees multilingual food hygiene training.</a:t>
            </a:r>
            <a:endParaRPr sz="1500">
              <a:solidFill>
                <a:schemeClr val="dk2"/>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2"/>
              </a:buClr>
              <a:buSzPts val="1500"/>
              <a:buFont typeface="Times New Roman"/>
              <a:buChar char="●"/>
            </a:pPr>
            <a:r>
              <a:rPr lang="en" sz="1500">
                <a:solidFill>
                  <a:schemeClr val="dk2"/>
                </a:solidFill>
                <a:latin typeface="Times New Roman"/>
                <a:ea typeface="Times New Roman"/>
                <a:cs typeface="Times New Roman"/>
                <a:sym typeface="Times New Roman"/>
              </a:rPr>
              <a:t>Instead of using text written in English alone, use pictorial signs and visual aids.</a:t>
            </a:r>
            <a:endParaRPr sz="1500">
              <a:solidFill>
                <a:schemeClr val="dk2"/>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2"/>
              </a:buClr>
              <a:buSzPts val="1500"/>
              <a:buFont typeface="Times New Roman"/>
              <a:buChar char="●"/>
            </a:pPr>
            <a:r>
              <a:rPr lang="en" sz="1500">
                <a:solidFill>
                  <a:schemeClr val="dk2"/>
                </a:solidFill>
                <a:latin typeface="Times New Roman"/>
                <a:ea typeface="Times New Roman"/>
                <a:cs typeface="Times New Roman"/>
                <a:sym typeface="Times New Roman"/>
              </a:rPr>
              <a:t>Implement cultural awareness training of team and managers (Shittu, 2022).</a:t>
            </a:r>
            <a:endParaRPr sz="1500">
              <a:solidFill>
                <a:schemeClr val="dk2"/>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2"/>
              </a:buClr>
              <a:buSzPts val="1500"/>
              <a:buFont typeface="Times New Roman"/>
              <a:buChar char="●"/>
            </a:pPr>
            <a:r>
              <a:rPr lang="en" sz="1500">
                <a:solidFill>
                  <a:schemeClr val="dk2"/>
                </a:solidFill>
                <a:latin typeface="Times New Roman"/>
                <a:ea typeface="Times New Roman"/>
                <a:cs typeface="Times New Roman"/>
                <a:sym typeface="Times New Roman"/>
              </a:rPr>
              <a:t>Establishing organized orientation and continual communication mechanisms.</a:t>
            </a:r>
            <a:endParaRPr sz="1500">
              <a:solidFill>
                <a:schemeClr val="dk2"/>
              </a:solidFill>
              <a:latin typeface="Times New Roman"/>
              <a:ea typeface="Times New Roman"/>
              <a:cs typeface="Times New Roman"/>
              <a:sym typeface="Times New Roman"/>
            </a:endParaRPr>
          </a:p>
        </p:txBody>
      </p:sp>
      <p:sp>
        <p:nvSpPr>
          <p:cNvPr id="166" name="Google Shape;166;p26"/>
          <p:cNvSpPr/>
          <p:nvPr/>
        </p:nvSpPr>
        <p:spPr>
          <a:xfrm rot="-5400000">
            <a:off x="7326150" y="3325650"/>
            <a:ext cx="2055000" cy="1580700"/>
          </a:xfrm>
          <a:prstGeom prst="rtTriangle">
            <a:avLst/>
          </a:prstGeom>
          <a:solidFill>
            <a:schemeClr val="accen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accent2"/>
              </a:solidFill>
              <a:latin typeface="Source Sans Pro"/>
              <a:ea typeface="Source Sans Pro"/>
              <a:cs typeface="Source Sans Pro"/>
              <a:sym typeface="Source Sans Pro"/>
            </a:endParaRPr>
          </a:p>
        </p:txBody>
      </p:sp>
      <p:sp>
        <p:nvSpPr>
          <p:cNvPr id="167" name="Google Shape;167;p26"/>
          <p:cNvSpPr/>
          <p:nvPr/>
        </p:nvSpPr>
        <p:spPr>
          <a:xfrm rot="5400502">
            <a:off x="-236989" y="237155"/>
            <a:ext cx="2055000" cy="1580700"/>
          </a:xfrm>
          <a:prstGeom prst="rtTriangle">
            <a:avLst/>
          </a:prstGeom>
          <a:solidFill>
            <a:schemeClr val="accen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accent2"/>
              </a:solidFill>
              <a:latin typeface="Source Sans Pro"/>
              <a:ea typeface="Source Sans Pro"/>
              <a:cs typeface="Source Sans Pro"/>
              <a:sym typeface="Source Sans Pro"/>
            </a:endParaRPr>
          </a:p>
        </p:txBody>
      </p:sp>
      <p:pic>
        <p:nvPicPr>
          <p:cNvPr id="168" name="Google Shape;168;p26"/>
          <p:cNvPicPr preferRelativeResize="0"/>
          <p:nvPr/>
        </p:nvPicPr>
        <p:blipFill>
          <a:blip r:embed="rId3">
            <a:alphaModFix/>
          </a:blip>
          <a:stretch>
            <a:fillRect/>
          </a:stretch>
        </p:blipFill>
        <p:spPr>
          <a:xfrm>
            <a:off x="730400" y="1185750"/>
            <a:ext cx="3558176" cy="2272024"/>
          </a:xfrm>
          <a:prstGeom prst="rect">
            <a:avLst/>
          </a:prstGeom>
          <a:noFill/>
          <a:ln>
            <a:noFill/>
          </a:ln>
        </p:spPr>
      </p:pic>
      <p:sp>
        <p:nvSpPr>
          <p:cNvPr id="169" name="Google Shape;169;p26"/>
          <p:cNvSpPr txBox="1"/>
          <p:nvPr/>
        </p:nvSpPr>
        <p:spPr>
          <a:xfrm>
            <a:off x="436338" y="3471153"/>
            <a:ext cx="4146300" cy="615600"/>
          </a:xfrm>
          <a:prstGeom prst="rect">
            <a:avLst/>
          </a:prstGeom>
          <a:noFill/>
          <a:ln>
            <a:noFill/>
          </a:ln>
        </p:spPr>
        <p:txBody>
          <a:bodyPr spcFirstLastPara="1" wrap="square" lIns="91425" tIns="91425" rIns="91425" bIns="91425" anchor="t" anchorCtr="0">
            <a:spAutoFit/>
          </a:bodyPr>
          <a:lstStyle/>
          <a:p>
            <a:pPr marL="0" lvl="0" indent="0" algn="ctr" rtl="0">
              <a:lnSpc>
                <a:spcPct val="100000"/>
              </a:lnSpc>
              <a:spcBef>
                <a:spcPts val="0"/>
              </a:spcBef>
              <a:spcAft>
                <a:spcPts val="0"/>
              </a:spcAft>
              <a:buNone/>
            </a:pPr>
            <a:r>
              <a:rPr lang="en" b="1">
                <a:solidFill>
                  <a:schemeClr val="accent2"/>
                </a:solidFill>
                <a:latin typeface="Times New Roman"/>
                <a:ea typeface="Times New Roman"/>
                <a:cs typeface="Times New Roman"/>
                <a:sym typeface="Times New Roman"/>
              </a:rPr>
              <a:t>Figure 11: Training to workers</a:t>
            </a:r>
            <a:endParaRPr b="1">
              <a:solidFill>
                <a:schemeClr val="accent2"/>
              </a:solidFill>
              <a:latin typeface="Times New Roman"/>
              <a:ea typeface="Times New Roman"/>
              <a:cs typeface="Times New Roman"/>
              <a:sym typeface="Times New Roman"/>
            </a:endParaRPr>
          </a:p>
          <a:p>
            <a:pPr marL="0" lvl="0" indent="0" algn="ctr" rtl="0">
              <a:lnSpc>
                <a:spcPct val="100000"/>
              </a:lnSpc>
              <a:spcBef>
                <a:spcPts val="0"/>
              </a:spcBef>
              <a:spcAft>
                <a:spcPts val="0"/>
              </a:spcAft>
              <a:buNone/>
            </a:pPr>
            <a:r>
              <a:rPr lang="en">
                <a:solidFill>
                  <a:schemeClr val="accent2"/>
                </a:solidFill>
                <a:latin typeface="Times New Roman"/>
                <a:ea typeface="Times New Roman"/>
                <a:cs typeface="Times New Roman"/>
                <a:sym typeface="Times New Roman"/>
              </a:rPr>
              <a:t>(Source: trainingorchestra, 2025)</a:t>
            </a:r>
            <a:endParaRPr>
              <a:solidFill>
                <a:schemeClr val="accent2"/>
              </a:solidFill>
              <a:latin typeface="Times New Roman"/>
              <a:ea typeface="Times New Roman"/>
              <a:cs typeface="Times New Roman"/>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28"/>
          <p:cNvSpPr txBox="1">
            <a:spLocks noGrp="1"/>
          </p:cNvSpPr>
          <p:nvPr>
            <p:ph type="title"/>
          </p:nvPr>
        </p:nvSpPr>
        <p:spPr>
          <a:xfrm>
            <a:off x="311700" y="158125"/>
            <a:ext cx="8520600" cy="623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2500">
                <a:solidFill>
                  <a:schemeClr val="dk1"/>
                </a:solidFill>
                <a:latin typeface="Times New Roman"/>
                <a:ea typeface="Times New Roman"/>
                <a:cs typeface="Times New Roman"/>
                <a:sym typeface="Times New Roman"/>
              </a:rPr>
              <a:t>Proposed Communication Improvement Plan</a:t>
            </a:r>
            <a:endParaRPr sz="2500">
              <a:solidFill>
                <a:schemeClr val="dk1"/>
              </a:solidFill>
              <a:latin typeface="Times New Roman"/>
              <a:ea typeface="Times New Roman"/>
              <a:cs typeface="Times New Roman"/>
              <a:sym typeface="Times New Roman"/>
            </a:endParaRPr>
          </a:p>
        </p:txBody>
      </p:sp>
      <p:cxnSp>
        <p:nvCxnSpPr>
          <p:cNvPr id="185" name="Google Shape;185;p28"/>
          <p:cNvCxnSpPr/>
          <p:nvPr/>
        </p:nvCxnSpPr>
        <p:spPr>
          <a:xfrm>
            <a:off x="420075" y="2790116"/>
            <a:ext cx="8336100" cy="0"/>
          </a:xfrm>
          <a:prstGeom prst="straightConnector1">
            <a:avLst/>
          </a:prstGeom>
          <a:noFill/>
          <a:ln w="19050" cap="flat" cmpd="sng">
            <a:solidFill>
              <a:schemeClr val="dk1"/>
            </a:solidFill>
            <a:prstDash val="dot"/>
            <a:round/>
            <a:headEnd type="none" w="sm" len="sm"/>
            <a:tailEnd type="none" w="sm" len="sm"/>
          </a:ln>
        </p:spPr>
      </p:cxnSp>
      <p:grpSp>
        <p:nvGrpSpPr>
          <p:cNvPr id="186" name="Google Shape;186;p28"/>
          <p:cNvGrpSpPr/>
          <p:nvPr/>
        </p:nvGrpSpPr>
        <p:grpSpPr>
          <a:xfrm>
            <a:off x="648675" y="1581271"/>
            <a:ext cx="196200" cy="1306800"/>
            <a:chOff x="648675" y="1657471"/>
            <a:chExt cx="196200" cy="1306800"/>
          </a:xfrm>
        </p:grpSpPr>
        <p:sp>
          <p:nvSpPr>
            <p:cNvPr id="187" name="Google Shape;187;p28"/>
            <p:cNvSpPr/>
            <p:nvPr/>
          </p:nvSpPr>
          <p:spPr>
            <a:xfrm>
              <a:off x="648675" y="2768371"/>
              <a:ext cx="196200" cy="1959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88" name="Google Shape;188;p28"/>
            <p:cNvCxnSpPr>
              <a:stCxn id="187" idx="0"/>
            </p:cNvCxnSpPr>
            <p:nvPr/>
          </p:nvCxnSpPr>
          <p:spPr>
            <a:xfrm rot="10800000">
              <a:off x="746775" y="1657471"/>
              <a:ext cx="0" cy="1110900"/>
            </a:xfrm>
            <a:prstGeom prst="straightConnector1">
              <a:avLst/>
            </a:prstGeom>
            <a:noFill/>
            <a:ln w="19050" cap="flat" cmpd="sng">
              <a:solidFill>
                <a:schemeClr val="accent5"/>
              </a:solidFill>
              <a:prstDash val="solid"/>
              <a:round/>
              <a:headEnd type="none" w="sm" len="sm"/>
              <a:tailEnd type="oval" w="med" len="med"/>
            </a:ln>
          </p:spPr>
        </p:cxnSp>
      </p:grpSp>
      <p:sp>
        <p:nvSpPr>
          <p:cNvPr id="189" name="Google Shape;189;p28"/>
          <p:cNvSpPr txBox="1">
            <a:spLocks noGrp="1"/>
          </p:cNvSpPr>
          <p:nvPr>
            <p:ph type="body" idx="4294967295"/>
          </p:nvPr>
        </p:nvSpPr>
        <p:spPr>
          <a:xfrm>
            <a:off x="823805" y="1299975"/>
            <a:ext cx="2662200" cy="9717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 sz="1500" b="1" dirty="0">
                <a:solidFill>
                  <a:schemeClr val="dk1"/>
                </a:solidFill>
                <a:latin typeface="Times New Roman"/>
                <a:ea typeface="Times New Roman"/>
                <a:cs typeface="Times New Roman"/>
                <a:sym typeface="Times New Roman"/>
              </a:rPr>
              <a:t>Step 1: </a:t>
            </a:r>
            <a:r>
              <a:rPr lang="en" sz="1500" dirty="0">
                <a:solidFill>
                  <a:schemeClr val="dk1"/>
                </a:solidFill>
                <a:latin typeface="Times New Roman"/>
                <a:ea typeface="Times New Roman"/>
                <a:cs typeface="Times New Roman"/>
                <a:sym typeface="Times New Roman"/>
              </a:rPr>
              <a:t>Carry out a communication audit in order to determine critical gaps.</a:t>
            </a:r>
            <a:endParaRPr sz="1500" dirty="0">
              <a:solidFill>
                <a:schemeClr val="dk1"/>
              </a:solidFill>
              <a:latin typeface="Times New Roman"/>
              <a:ea typeface="Times New Roman"/>
              <a:cs typeface="Times New Roman"/>
              <a:sym typeface="Times New Roman"/>
            </a:endParaRPr>
          </a:p>
        </p:txBody>
      </p:sp>
      <p:grpSp>
        <p:nvGrpSpPr>
          <p:cNvPr id="190" name="Google Shape;190;p28"/>
          <p:cNvGrpSpPr/>
          <p:nvPr/>
        </p:nvGrpSpPr>
        <p:grpSpPr>
          <a:xfrm>
            <a:off x="2501182" y="2692171"/>
            <a:ext cx="196200" cy="1404905"/>
            <a:chOff x="2512925" y="2768371"/>
            <a:chExt cx="196200" cy="1404905"/>
          </a:xfrm>
        </p:grpSpPr>
        <p:cxnSp>
          <p:nvCxnSpPr>
            <p:cNvPr id="191" name="Google Shape;191;p28"/>
            <p:cNvCxnSpPr/>
            <p:nvPr/>
          </p:nvCxnSpPr>
          <p:spPr>
            <a:xfrm>
              <a:off x="2611025" y="2964276"/>
              <a:ext cx="0" cy="1209000"/>
            </a:xfrm>
            <a:prstGeom prst="straightConnector1">
              <a:avLst/>
            </a:prstGeom>
            <a:noFill/>
            <a:ln w="19050" cap="flat" cmpd="sng">
              <a:solidFill>
                <a:schemeClr val="accent5"/>
              </a:solidFill>
              <a:prstDash val="solid"/>
              <a:round/>
              <a:headEnd type="none" w="sm" len="sm"/>
              <a:tailEnd type="oval" w="med" len="med"/>
            </a:ln>
          </p:spPr>
        </p:cxnSp>
        <p:sp>
          <p:nvSpPr>
            <p:cNvPr id="192" name="Google Shape;192;p28"/>
            <p:cNvSpPr/>
            <p:nvPr/>
          </p:nvSpPr>
          <p:spPr>
            <a:xfrm>
              <a:off x="2512925" y="2768371"/>
              <a:ext cx="196200" cy="1959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3" name="Google Shape;193;p28"/>
          <p:cNvSpPr txBox="1">
            <a:spLocks noGrp="1"/>
          </p:cNvSpPr>
          <p:nvPr>
            <p:ph type="body" idx="4294967295"/>
          </p:nvPr>
        </p:nvSpPr>
        <p:spPr>
          <a:xfrm>
            <a:off x="2697375" y="3589725"/>
            <a:ext cx="2662200" cy="9717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 sz="1500" b="1">
                <a:solidFill>
                  <a:schemeClr val="accent2"/>
                </a:solidFill>
                <a:latin typeface="Times New Roman"/>
                <a:ea typeface="Times New Roman"/>
                <a:cs typeface="Times New Roman"/>
                <a:sym typeface="Times New Roman"/>
              </a:rPr>
              <a:t>Step 2: </a:t>
            </a:r>
            <a:r>
              <a:rPr lang="en" sz="1500">
                <a:solidFill>
                  <a:schemeClr val="accent2"/>
                </a:solidFill>
                <a:latin typeface="Times New Roman"/>
                <a:ea typeface="Times New Roman"/>
                <a:cs typeface="Times New Roman"/>
                <a:sym typeface="Times New Roman"/>
              </a:rPr>
              <a:t>The next step is the introduction of bilingual supervisors or interpreters.</a:t>
            </a:r>
            <a:endParaRPr sz="1500">
              <a:solidFill>
                <a:schemeClr val="accent2"/>
              </a:solidFill>
              <a:latin typeface="Times New Roman"/>
              <a:ea typeface="Times New Roman"/>
              <a:cs typeface="Times New Roman"/>
              <a:sym typeface="Times New Roman"/>
            </a:endParaRPr>
          </a:p>
        </p:txBody>
      </p:sp>
      <p:grpSp>
        <p:nvGrpSpPr>
          <p:cNvPr id="194" name="Google Shape;194;p28"/>
          <p:cNvGrpSpPr/>
          <p:nvPr/>
        </p:nvGrpSpPr>
        <p:grpSpPr>
          <a:xfrm>
            <a:off x="4279200" y="1483171"/>
            <a:ext cx="196200" cy="1404900"/>
            <a:chOff x="4279200" y="1559371"/>
            <a:chExt cx="196200" cy="1404900"/>
          </a:xfrm>
        </p:grpSpPr>
        <p:cxnSp>
          <p:nvCxnSpPr>
            <p:cNvPr id="195" name="Google Shape;195;p28"/>
            <p:cNvCxnSpPr>
              <a:stCxn id="196" idx="0"/>
            </p:cNvCxnSpPr>
            <p:nvPr/>
          </p:nvCxnSpPr>
          <p:spPr>
            <a:xfrm rot="10800000">
              <a:off x="4377300" y="1559371"/>
              <a:ext cx="0" cy="1209000"/>
            </a:xfrm>
            <a:prstGeom prst="straightConnector1">
              <a:avLst/>
            </a:prstGeom>
            <a:noFill/>
            <a:ln w="19050" cap="flat" cmpd="sng">
              <a:solidFill>
                <a:schemeClr val="accent5"/>
              </a:solidFill>
              <a:prstDash val="solid"/>
              <a:round/>
              <a:headEnd type="none" w="sm" len="sm"/>
              <a:tailEnd type="oval" w="med" len="med"/>
            </a:ln>
          </p:spPr>
        </p:cxnSp>
        <p:sp>
          <p:nvSpPr>
            <p:cNvPr id="196" name="Google Shape;196;p28"/>
            <p:cNvSpPr/>
            <p:nvPr/>
          </p:nvSpPr>
          <p:spPr>
            <a:xfrm>
              <a:off x="4279200" y="2768371"/>
              <a:ext cx="196200" cy="1959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7" name="Google Shape;197;p28"/>
          <p:cNvSpPr txBox="1">
            <a:spLocks noGrp="1"/>
          </p:cNvSpPr>
          <p:nvPr>
            <p:ph type="body" idx="4294967295"/>
          </p:nvPr>
        </p:nvSpPr>
        <p:spPr>
          <a:xfrm>
            <a:off x="4454450" y="1299975"/>
            <a:ext cx="1995000" cy="9717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 sz="1500" b="1">
                <a:solidFill>
                  <a:schemeClr val="dk1"/>
                </a:solidFill>
                <a:latin typeface="Times New Roman"/>
                <a:ea typeface="Times New Roman"/>
                <a:cs typeface="Times New Roman"/>
                <a:sym typeface="Times New Roman"/>
              </a:rPr>
              <a:t>Step 3: </a:t>
            </a:r>
            <a:r>
              <a:rPr lang="en" sz="1500">
                <a:solidFill>
                  <a:schemeClr val="dk1"/>
                </a:solidFill>
                <a:latin typeface="Times New Roman"/>
                <a:ea typeface="Times New Roman"/>
                <a:cs typeface="Times New Roman"/>
                <a:sym typeface="Times New Roman"/>
              </a:rPr>
              <a:t>Have feedback meetings in the team regularly.</a:t>
            </a:r>
            <a:endParaRPr sz="1500">
              <a:solidFill>
                <a:schemeClr val="dk1"/>
              </a:solidFill>
              <a:latin typeface="Times New Roman"/>
              <a:ea typeface="Times New Roman"/>
              <a:cs typeface="Times New Roman"/>
              <a:sym typeface="Times New Roman"/>
            </a:endParaRPr>
          </a:p>
        </p:txBody>
      </p:sp>
      <p:grpSp>
        <p:nvGrpSpPr>
          <p:cNvPr id="198" name="Google Shape;198;p28"/>
          <p:cNvGrpSpPr/>
          <p:nvPr/>
        </p:nvGrpSpPr>
        <p:grpSpPr>
          <a:xfrm>
            <a:off x="6444742" y="2692171"/>
            <a:ext cx="196200" cy="1404905"/>
            <a:chOff x="6045475" y="2768371"/>
            <a:chExt cx="196200" cy="1404905"/>
          </a:xfrm>
        </p:grpSpPr>
        <p:cxnSp>
          <p:nvCxnSpPr>
            <p:cNvPr id="199" name="Google Shape;199;p28"/>
            <p:cNvCxnSpPr/>
            <p:nvPr/>
          </p:nvCxnSpPr>
          <p:spPr>
            <a:xfrm>
              <a:off x="6143575" y="2964276"/>
              <a:ext cx="0" cy="1209000"/>
            </a:xfrm>
            <a:prstGeom prst="straightConnector1">
              <a:avLst/>
            </a:prstGeom>
            <a:noFill/>
            <a:ln w="19050" cap="flat" cmpd="sng">
              <a:solidFill>
                <a:schemeClr val="accent5"/>
              </a:solidFill>
              <a:prstDash val="solid"/>
              <a:round/>
              <a:headEnd type="none" w="sm" len="sm"/>
              <a:tailEnd type="oval" w="med" len="med"/>
            </a:ln>
          </p:spPr>
        </p:cxnSp>
        <p:sp>
          <p:nvSpPr>
            <p:cNvPr id="200" name="Google Shape;200;p28"/>
            <p:cNvSpPr/>
            <p:nvPr/>
          </p:nvSpPr>
          <p:spPr>
            <a:xfrm>
              <a:off x="6045475" y="2768371"/>
              <a:ext cx="196200" cy="1959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1" name="Google Shape;201;p28"/>
          <p:cNvSpPr txBox="1">
            <a:spLocks noGrp="1"/>
          </p:cNvSpPr>
          <p:nvPr>
            <p:ph type="body" idx="4294967295"/>
          </p:nvPr>
        </p:nvSpPr>
        <p:spPr>
          <a:xfrm>
            <a:off x="6681674" y="3467150"/>
            <a:ext cx="2074500" cy="9717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 sz="1500" b="1">
                <a:solidFill>
                  <a:schemeClr val="accent2"/>
                </a:solidFill>
                <a:latin typeface="Times New Roman"/>
                <a:ea typeface="Times New Roman"/>
                <a:cs typeface="Times New Roman"/>
                <a:sym typeface="Times New Roman"/>
              </a:rPr>
              <a:t>Step 4: </a:t>
            </a:r>
            <a:r>
              <a:rPr lang="en" sz="1500">
                <a:solidFill>
                  <a:schemeClr val="accent2"/>
                </a:solidFill>
                <a:latin typeface="Times New Roman"/>
                <a:ea typeface="Times New Roman"/>
                <a:cs typeface="Times New Roman"/>
                <a:sym typeface="Times New Roman"/>
              </a:rPr>
              <a:t>Management keeps track of the progress by conducting performance reviews.</a:t>
            </a:r>
            <a:endParaRPr sz="1500">
              <a:solidFill>
                <a:schemeClr val="accent2"/>
              </a:solidFill>
              <a:latin typeface="Times New Roman"/>
              <a:ea typeface="Times New Roman"/>
              <a:cs typeface="Times New Roman"/>
              <a:sym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29"/>
          <p:cNvSpPr txBox="1">
            <a:spLocks noGrp="1"/>
          </p:cNvSpPr>
          <p:nvPr>
            <p:ph type="title"/>
          </p:nvPr>
        </p:nvSpPr>
        <p:spPr>
          <a:xfrm>
            <a:off x="311700" y="73650"/>
            <a:ext cx="8520600" cy="612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500">
                <a:latin typeface="Times New Roman"/>
                <a:ea typeface="Times New Roman"/>
                <a:cs typeface="Times New Roman"/>
                <a:sym typeface="Times New Roman"/>
              </a:rPr>
              <a:t>Expected outcomes</a:t>
            </a:r>
            <a:endParaRPr sz="2500">
              <a:latin typeface="Times New Roman"/>
              <a:ea typeface="Times New Roman"/>
              <a:cs typeface="Times New Roman"/>
              <a:sym typeface="Times New Roman"/>
            </a:endParaRPr>
          </a:p>
        </p:txBody>
      </p:sp>
      <p:sp>
        <p:nvSpPr>
          <p:cNvPr id="207" name="Google Shape;207;p29"/>
          <p:cNvSpPr txBox="1">
            <a:spLocks noGrp="1"/>
          </p:cNvSpPr>
          <p:nvPr>
            <p:ph type="body" idx="1"/>
          </p:nvPr>
        </p:nvSpPr>
        <p:spPr>
          <a:xfrm>
            <a:off x="311700" y="3467569"/>
            <a:ext cx="8520600" cy="13008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SzPts val="1500"/>
              <a:buFont typeface="Times New Roman"/>
              <a:buChar char="●"/>
            </a:pPr>
            <a:r>
              <a:rPr lang="en" sz="1500">
                <a:latin typeface="Times New Roman"/>
                <a:ea typeface="Times New Roman"/>
                <a:cs typeface="Times New Roman"/>
                <a:sym typeface="Times New Roman"/>
              </a:rPr>
              <a:t>Better quality of products and hygiene standards.</a:t>
            </a:r>
            <a:endParaRPr sz="150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 sz="1500">
                <a:latin typeface="Times New Roman"/>
                <a:ea typeface="Times New Roman"/>
                <a:cs typeface="Times New Roman"/>
                <a:sym typeface="Times New Roman"/>
              </a:rPr>
              <a:t>Greater employee confidence and less misunderstanding.</a:t>
            </a:r>
            <a:endParaRPr sz="150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 sz="1500">
                <a:latin typeface="Times New Roman"/>
                <a:ea typeface="Times New Roman"/>
                <a:cs typeface="Times New Roman"/>
                <a:sym typeface="Times New Roman"/>
              </a:rPr>
              <a:t>Regained confidence between the management and employees.</a:t>
            </a:r>
            <a:endParaRPr sz="150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 sz="1500">
                <a:latin typeface="Times New Roman"/>
                <a:ea typeface="Times New Roman"/>
                <a:cs typeface="Times New Roman"/>
                <a:sym typeface="Times New Roman"/>
              </a:rPr>
              <a:t>Enhanced reputation among the airlines and expansion of the market.</a:t>
            </a:r>
            <a:endParaRPr sz="1500">
              <a:latin typeface="Times New Roman"/>
              <a:ea typeface="Times New Roman"/>
              <a:cs typeface="Times New Roman"/>
              <a:sym typeface="Times New Roman"/>
            </a:endParaRPr>
          </a:p>
        </p:txBody>
      </p:sp>
      <p:pic>
        <p:nvPicPr>
          <p:cNvPr id="208" name="Google Shape;208;p29"/>
          <p:cNvPicPr preferRelativeResize="0"/>
          <p:nvPr/>
        </p:nvPicPr>
        <p:blipFill>
          <a:blip r:embed="rId3">
            <a:alphaModFix/>
          </a:blip>
          <a:stretch>
            <a:fillRect/>
          </a:stretch>
        </p:blipFill>
        <p:spPr>
          <a:xfrm>
            <a:off x="84550" y="685950"/>
            <a:ext cx="4538899" cy="1937475"/>
          </a:xfrm>
          <a:prstGeom prst="rect">
            <a:avLst/>
          </a:prstGeom>
          <a:noFill/>
          <a:ln>
            <a:noFill/>
          </a:ln>
        </p:spPr>
      </p:pic>
      <p:pic>
        <p:nvPicPr>
          <p:cNvPr id="209" name="Google Shape;209;p29"/>
          <p:cNvPicPr preferRelativeResize="0"/>
          <p:nvPr/>
        </p:nvPicPr>
        <p:blipFill>
          <a:blip r:embed="rId4">
            <a:alphaModFix/>
          </a:blip>
          <a:stretch>
            <a:fillRect/>
          </a:stretch>
        </p:blipFill>
        <p:spPr>
          <a:xfrm>
            <a:off x="4681925" y="685950"/>
            <a:ext cx="4362649" cy="1937475"/>
          </a:xfrm>
          <a:prstGeom prst="rect">
            <a:avLst/>
          </a:prstGeom>
          <a:noFill/>
          <a:ln>
            <a:noFill/>
          </a:ln>
        </p:spPr>
      </p:pic>
      <p:sp>
        <p:nvSpPr>
          <p:cNvPr id="210" name="Google Shape;210;p29"/>
          <p:cNvSpPr txBox="1"/>
          <p:nvPr/>
        </p:nvSpPr>
        <p:spPr>
          <a:xfrm>
            <a:off x="1127858" y="2659787"/>
            <a:ext cx="6888300" cy="615600"/>
          </a:xfrm>
          <a:prstGeom prst="rect">
            <a:avLst/>
          </a:prstGeom>
          <a:noFill/>
          <a:ln>
            <a:noFill/>
          </a:ln>
        </p:spPr>
        <p:txBody>
          <a:bodyPr spcFirstLastPara="1" wrap="square" lIns="91425" tIns="91425" rIns="91425" bIns="91425" anchor="t" anchorCtr="0">
            <a:spAutoFit/>
          </a:bodyPr>
          <a:lstStyle/>
          <a:p>
            <a:pPr marL="0" lvl="0" indent="0" algn="ctr" rtl="0">
              <a:lnSpc>
                <a:spcPct val="100000"/>
              </a:lnSpc>
              <a:spcBef>
                <a:spcPts val="0"/>
              </a:spcBef>
              <a:spcAft>
                <a:spcPts val="0"/>
              </a:spcAft>
              <a:buNone/>
            </a:pPr>
            <a:r>
              <a:rPr lang="en" b="1">
                <a:solidFill>
                  <a:schemeClr val="lt1"/>
                </a:solidFill>
                <a:latin typeface="Times New Roman"/>
                <a:ea typeface="Times New Roman"/>
                <a:cs typeface="Times New Roman"/>
                <a:sym typeface="Times New Roman"/>
              </a:rPr>
              <a:t>Figure 13: Good ratings</a:t>
            </a:r>
            <a:endParaRPr b="1">
              <a:solidFill>
                <a:schemeClr val="lt1"/>
              </a:solidFill>
              <a:latin typeface="Times New Roman"/>
              <a:ea typeface="Times New Roman"/>
              <a:cs typeface="Times New Roman"/>
              <a:sym typeface="Times New Roman"/>
            </a:endParaRPr>
          </a:p>
          <a:p>
            <a:pPr marL="0" lvl="0" indent="0" algn="ctr" rtl="0">
              <a:lnSpc>
                <a:spcPct val="100000"/>
              </a:lnSpc>
              <a:spcBef>
                <a:spcPts val="0"/>
              </a:spcBef>
              <a:spcAft>
                <a:spcPts val="0"/>
              </a:spcAft>
              <a:buNone/>
            </a:pPr>
            <a:r>
              <a:rPr lang="en">
                <a:solidFill>
                  <a:schemeClr val="lt1"/>
                </a:solidFill>
                <a:latin typeface="Times New Roman"/>
                <a:ea typeface="Times New Roman"/>
                <a:cs typeface="Times New Roman"/>
                <a:sym typeface="Times New Roman"/>
              </a:rPr>
              <a:t>(Source: aircraftinteriorsinternational, 2025)</a:t>
            </a:r>
            <a:endParaRPr>
              <a:solidFill>
                <a:schemeClr val="lt1"/>
              </a:solidFill>
              <a:latin typeface="Times New Roman"/>
              <a:ea typeface="Times New Roman"/>
              <a:cs typeface="Times New Roman"/>
              <a:sym typeface="Times New Roman"/>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215" name="Google Shape;215;p30"/>
          <p:cNvSpPr txBox="1">
            <a:spLocks noGrp="1"/>
          </p:cNvSpPr>
          <p:nvPr>
            <p:ph type="title"/>
          </p:nvPr>
        </p:nvSpPr>
        <p:spPr>
          <a:xfrm>
            <a:off x="180150" y="210151"/>
            <a:ext cx="8783700" cy="623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500">
                <a:solidFill>
                  <a:schemeClr val="dk1"/>
                </a:solidFill>
                <a:latin typeface="Times New Roman"/>
                <a:ea typeface="Times New Roman"/>
                <a:cs typeface="Times New Roman"/>
                <a:sym typeface="Times New Roman"/>
              </a:rPr>
              <a:t>Conclusion</a:t>
            </a:r>
            <a:endParaRPr sz="2500">
              <a:solidFill>
                <a:schemeClr val="dk1"/>
              </a:solidFill>
              <a:latin typeface="Times New Roman"/>
              <a:ea typeface="Times New Roman"/>
              <a:cs typeface="Times New Roman"/>
              <a:sym typeface="Times New Roman"/>
            </a:endParaRPr>
          </a:p>
        </p:txBody>
      </p:sp>
      <p:sp>
        <p:nvSpPr>
          <p:cNvPr id="216" name="Google Shape;216;p30"/>
          <p:cNvSpPr txBox="1">
            <a:spLocks noGrp="1"/>
          </p:cNvSpPr>
          <p:nvPr>
            <p:ph type="body" idx="1"/>
          </p:nvPr>
        </p:nvSpPr>
        <p:spPr>
          <a:xfrm>
            <a:off x="4723075" y="1274600"/>
            <a:ext cx="3711000" cy="34164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chemeClr val="accent2"/>
              </a:buClr>
              <a:buSzPts val="1500"/>
              <a:buFont typeface="Times New Roman"/>
              <a:buChar char="●"/>
            </a:pPr>
            <a:r>
              <a:rPr lang="en" sz="1500">
                <a:solidFill>
                  <a:schemeClr val="accent2"/>
                </a:solidFill>
                <a:latin typeface="Times New Roman"/>
                <a:ea typeface="Times New Roman"/>
                <a:cs typeface="Times New Roman"/>
                <a:sym typeface="Times New Roman"/>
              </a:rPr>
              <a:t>The main problem with the quality at Flight Foods was communication failures.</a:t>
            </a:r>
            <a:endParaRPr sz="1500">
              <a:solidFill>
                <a:schemeClr val="accent2"/>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accent2"/>
              </a:buClr>
              <a:buSzPts val="1500"/>
              <a:buFont typeface="Times New Roman"/>
              <a:buChar char="●"/>
            </a:pPr>
            <a:r>
              <a:rPr lang="en" sz="1500">
                <a:solidFill>
                  <a:schemeClr val="accent2"/>
                </a:solidFill>
                <a:latin typeface="Times New Roman"/>
                <a:ea typeface="Times New Roman"/>
                <a:cs typeface="Times New Roman"/>
                <a:sym typeface="Times New Roman"/>
              </a:rPr>
              <a:t>Schramm, Shannon-Weaver, and Berlo, explain these barriers by their theories.</a:t>
            </a:r>
            <a:endParaRPr sz="1500">
              <a:solidFill>
                <a:schemeClr val="accent2"/>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accent2"/>
              </a:buClr>
              <a:buSzPts val="1500"/>
              <a:buFont typeface="Times New Roman"/>
              <a:buChar char="●"/>
            </a:pPr>
            <a:r>
              <a:rPr lang="en" sz="1500">
                <a:solidFill>
                  <a:schemeClr val="accent2"/>
                </a:solidFill>
                <a:latin typeface="Times New Roman"/>
                <a:ea typeface="Times New Roman"/>
                <a:cs typeface="Times New Roman"/>
                <a:sym typeface="Times New Roman"/>
              </a:rPr>
              <a:t>Training and feedback as well as cultural awareness solutions are found.</a:t>
            </a:r>
            <a:endParaRPr sz="1500">
              <a:solidFill>
                <a:schemeClr val="accent2"/>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accent2"/>
              </a:buClr>
              <a:buSzPts val="1500"/>
              <a:buFont typeface="Times New Roman"/>
              <a:buChar char="●"/>
            </a:pPr>
            <a:r>
              <a:rPr lang="en" sz="1500">
                <a:solidFill>
                  <a:schemeClr val="accent2"/>
                </a:solidFill>
                <a:latin typeface="Times New Roman"/>
                <a:ea typeface="Times New Roman"/>
                <a:cs typeface="Times New Roman"/>
                <a:sym typeface="Times New Roman"/>
              </a:rPr>
              <a:t>Quality, safety and growth are impossible without effective communication.</a:t>
            </a:r>
            <a:endParaRPr sz="1500">
              <a:solidFill>
                <a:schemeClr val="accent2"/>
              </a:solidFill>
              <a:latin typeface="Times New Roman"/>
              <a:ea typeface="Times New Roman"/>
              <a:cs typeface="Times New Roman"/>
              <a:sym typeface="Times New Roman"/>
            </a:endParaRPr>
          </a:p>
        </p:txBody>
      </p:sp>
      <p:sp>
        <p:nvSpPr>
          <p:cNvPr id="217" name="Google Shape;217;p30"/>
          <p:cNvSpPr/>
          <p:nvPr/>
        </p:nvSpPr>
        <p:spPr>
          <a:xfrm>
            <a:off x="2350" y="3562875"/>
            <a:ext cx="2055000" cy="1580700"/>
          </a:xfrm>
          <a:prstGeom prst="rtTriangle">
            <a:avLst/>
          </a:prstGeom>
          <a:solidFill>
            <a:schemeClr val="accen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accent2"/>
              </a:solidFill>
              <a:latin typeface="Source Sans Pro"/>
              <a:ea typeface="Source Sans Pro"/>
              <a:cs typeface="Source Sans Pro"/>
              <a:sym typeface="Source Sans Pro"/>
            </a:endParaRPr>
          </a:p>
        </p:txBody>
      </p:sp>
      <p:sp>
        <p:nvSpPr>
          <p:cNvPr id="218" name="Google Shape;218;p30"/>
          <p:cNvSpPr/>
          <p:nvPr/>
        </p:nvSpPr>
        <p:spPr>
          <a:xfrm rot="10800000">
            <a:off x="7089000" y="0"/>
            <a:ext cx="2055000" cy="1580700"/>
          </a:xfrm>
          <a:prstGeom prst="rtTriangle">
            <a:avLst/>
          </a:prstGeom>
          <a:solidFill>
            <a:schemeClr val="accen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accent2"/>
              </a:solidFill>
              <a:latin typeface="Source Sans Pro"/>
              <a:ea typeface="Source Sans Pro"/>
              <a:cs typeface="Source Sans Pro"/>
              <a:sym typeface="Source Sans Pro"/>
            </a:endParaRPr>
          </a:p>
        </p:txBody>
      </p:sp>
      <p:pic>
        <p:nvPicPr>
          <p:cNvPr id="219" name="Google Shape;219;p30"/>
          <p:cNvPicPr preferRelativeResize="0"/>
          <p:nvPr/>
        </p:nvPicPr>
        <p:blipFill>
          <a:blip r:embed="rId3">
            <a:alphaModFix/>
          </a:blip>
          <a:stretch>
            <a:fillRect/>
          </a:stretch>
        </p:blipFill>
        <p:spPr>
          <a:xfrm>
            <a:off x="344475" y="1091625"/>
            <a:ext cx="4227525" cy="2330274"/>
          </a:xfrm>
          <a:prstGeom prst="rect">
            <a:avLst/>
          </a:prstGeom>
          <a:noFill/>
          <a:ln>
            <a:noFill/>
          </a:ln>
        </p:spPr>
      </p:pic>
      <p:sp>
        <p:nvSpPr>
          <p:cNvPr id="220" name="Google Shape;220;p30"/>
          <p:cNvSpPr txBox="1"/>
          <p:nvPr/>
        </p:nvSpPr>
        <p:spPr>
          <a:xfrm>
            <a:off x="883692" y="3457187"/>
            <a:ext cx="3149100" cy="615600"/>
          </a:xfrm>
          <a:prstGeom prst="rect">
            <a:avLst/>
          </a:prstGeom>
          <a:noFill/>
          <a:ln>
            <a:noFill/>
          </a:ln>
        </p:spPr>
        <p:txBody>
          <a:bodyPr spcFirstLastPara="1" wrap="square" lIns="91425" tIns="91425" rIns="91425" bIns="91425" anchor="t" anchorCtr="0">
            <a:spAutoFit/>
          </a:bodyPr>
          <a:lstStyle/>
          <a:p>
            <a:pPr marL="0" lvl="0" indent="0" algn="ctr" rtl="0">
              <a:lnSpc>
                <a:spcPct val="100000"/>
              </a:lnSpc>
              <a:spcBef>
                <a:spcPts val="0"/>
              </a:spcBef>
              <a:spcAft>
                <a:spcPts val="0"/>
              </a:spcAft>
              <a:buNone/>
            </a:pPr>
            <a:r>
              <a:rPr lang="en" b="1">
                <a:solidFill>
                  <a:schemeClr val="dk1"/>
                </a:solidFill>
                <a:latin typeface="Times New Roman"/>
                <a:ea typeface="Times New Roman"/>
                <a:cs typeface="Times New Roman"/>
                <a:sym typeface="Times New Roman"/>
              </a:rPr>
              <a:t>Figure 14: Good food</a:t>
            </a:r>
            <a:endParaRPr b="1">
              <a:solidFill>
                <a:schemeClr val="dk1"/>
              </a:solidFill>
              <a:latin typeface="Times New Roman"/>
              <a:ea typeface="Times New Roman"/>
              <a:cs typeface="Times New Roman"/>
              <a:sym typeface="Times New Roman"/>
            </a:endParaRPr>
          </a:p>
          <a:p>
            <a:pPr marL="0" lvl="0" indent="0" algn="ctr" rtl="0">
              <a:lnSpc>
                <a:spcPct val="100000"/>
              </a:lnSpc>
              <a:spcBef>
                <a:spcPts val="0"/>
              </a:spcBef>
              <a:spcAft>
                <a:spcPts val="0"/>
              </a:spcAft>
              <a:buNone/>
            </a:pPr>
            <a:r>
              <a:rPr lang="en">
                <a:solidFill>
                  <a:schemeClr val="dk1"/>
                </a:solidFill>
                <a:latin typeface="Times New Roman"/>
                <a:ea typeface="Times New Roman"/>
                <a:cs typeface="Times New Roman"/>
                <a:sym typeface="Times New Roman"/>
              </a:rPr>
              <a:t>(Source: michelin, 2025)</a:t>
            </a:r>
            <a:endParaRPr>
              <a:solidFill>
                <a:schemeClr val="dk1"/>
              </a:solidFill>
              <a:latin typeface="Times New Roman"/>
              <a:ea typeface="Times New Roman"/>
              <a:cs typeface="Times New Roman"/>
              <a:sym typeface="Times New Roman"/>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p31"/>
          <p:cNvSpPr txBox="1">
            <a:spLocks noGrp="1"/>
          </p:cNvSpPr>
          <p:nvPr>
            <p:ph type="title"/>
          </p:nvPr>
        </p:nvSpPr>
        <p:spPr>
          <a:xfrm>
            <a:off x="299950" y="129175"/>
            <a:ext cx="8322000" cy="4743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2500">
                <a:latin typeface="Times New Roman"/>
                <a:ea typeface="Times New Roman"/>
                <a:cs typeface="Times New Roman"/>
                <a:sym typeface="Times New Roman"/>
              </a:rPr>
              <a:t>References</a:t>
            </a:r>
            <a:endParaRPr sz="2500">
              <a:latin typeface="Times New Roman"/>
              <a:ea typeface="Times New Roman"/>
              <a:cs typeface="Times New Roman"/>
              <a:sym typeface="Times New Roman"/>
            </a:endParaRPr>
          </a:p>
        </p:txBody>
      </p:sp>
      <p:sp>
        <p:nvSpPr>
          <p:cNvPr id="226" name="Google Shape;226;p31"/>
          <p:cNvSpPr txBox="1"/>
          <p:nvPr/>
        </p:nvSpPr>
        <p:spPr>
          <a:xfrm>
            <a:off x="120150" y="650450"/>
            <a:ext cx="8903700" cy="4235745"/>
          </a:xfrm>
          <a:prstGeom prst="rect">
            <a:avLst/>
          </a:prstGeom>
          <a:noFill/>
          <a:ln>
            <a:noFill/>
          </a:ln>
        </p:spPr>
        <p:txBody>
          <a:bodyPr spcFirstLastPara="1" wrap="square" lIns="91425" tIns="91425" rIns="91425" bIns="91425" anchor="t" anchorCtr="0">
            <a:spAutoFit/>
          </a:bodyPr>
          <a:lstStyle/>
          <a:p>
            <a:pPr marL="457200" lvl="0" indent="-269875" algn="just" rtl="0">
              <a:lnSpc>
                <a:spcPct val="150000"/>
              </a:lnSpc>
              <a:spcBef>
                <a:spcPts val="0"/>
              </a:spcBef>
              <a:spcAft>
                <a:spcPts val="0"/>
              </a:spcAft>
              <a:buClr>
                <a:schemeClr val="dk2"/>
              </a:buClr>
              <a:buSzPts val="650"/>
              <a:buFont typeface="Times New Roman"/>
              <a:buChar char="●"/>
            </a:pPr>
            <a:r>
              <a:rPr lang="en" sz="650" dirty="0">
                <a:solidFill>
                  <a:schemeClr val="dk2"/>
                </a:solidFill>
                <a:latin typeface="Times New Roman"/>
                <a:ea typeface="Times New Roman"/>
                <a:cs typeface="Times New Roman"/>
                <a:sym typeface="Times New Roman"/>
              </a:rPr>
              <a:t>Aircraftinteriorsinternational. (2025) </a:t>
            </a:r>
            <a:r>
              <a:rPr lang="en" sz="650" i="1" dirty="0">
                <a:solidFill>
                  <a:schemeClr val="dk2"/>
                </a:solidFill>
                <a:latin typeface="Times New Roman"/>
                <a:ea typeface="Times New Roman"/>
                <a:cs typeface="Times New Roman"/>
                <a:sym typeface="Times New Roman"/>
              </a:rPr>
              <a:t>Which factors drive airline reputation?</a:t>
            </a:r>
            <a:r>
              <a:rPr lang="en" sz="650" dirty="0">
                <a:solidFill>
                  <a:schemeClr val="dk2"/>
                </a:solidFill>
                <a:latin typeface="Times New Roman"/>
                <a:ea typeface="Times New Roman"/>
                <a:cs typeface="Times New Roman"/>
                <a:sym typeface="Times New Roman"/>
              </a:rPr>
              <a:t>. [online] Aircraftinteriorsinternational. Available at: </a:t>
            </a:r>
            <a:r>
              <a:rPr lang="en" sz="650" dirty="0">
                <a:solidFill>
                  <a:schemeClr val="dk2"/>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https://www.aircraftinteriorsinternational.com/features/which-factors-drive-airline-reputation.html</a:t>
            </a:r>
            <a:r>
              <a:rPr lang="en" sz="650" dirty="0">
                <a:solidFill>
                  <a:schemeClr val="dk2"/>
                </a:solidFill>
                <a:latin typeface="Times New Roman"/>
                <a:ea typeface="Times New Roman"/>
                <a:cs typeface="Times New Roman"/>
                <a:sym typeface="Times New Roman"/>
              </a:rPr>
              <a:t> [Accessed 22 October 2025]</a:t>
            </a:r>
            <a:endParaRPr sz="650" dirty="0">
              <a:solidFill>
                <a:schemeClr val="dk2"/>
              </a:solidFill>
              <a:latin typeface="Times New Roman"/>
              <a:ea typeface="Times New Roman"/>
              <a:cs typeface="Times New Roman"/>
              <a:sym typeface="Times New Roman"/>
            </a:endParaRPr>
          </a:p>
          <a:p>
            <a:pPr marL="457200" lvl="0" indent="-269875" algn="just" rtl="0">
              <a:lnSpc>
                <a:spcPct val="150000"/>
              </a:lnSpc>
              <a:spcBef>
                <a:spcPts val="0"/>
              </a:spcBef>
              <a:spcAft>
                <a:spcPts val="0"/>
              </a:spcAft>
              <a:buClr>
                <a:schemeClr val="dk2"/>
              </a:buClr>
              <a:buSzPts val="650"/>
              <a:buFont typeface="Times New Roman"/>
              <a:buChar char="●"/>
            </a:pPr>
            <a:r>
              <a:rPr lang="en" sz="650" dirty="0">
                <a:solidFill>
                  <a:schemeClr val="dk2"/>
                </a:solidFill>
                <a:latin typeface="Times New Roman"/>
                <a:ea typeface="Times New Roman"/>
                <a:cs typeface="Times New Roman"/>
                <a:sym typeface="Times New Roman"/>
              </a:rPr>
              <a:t>Bahrain, N.K., Sakrani, S.R. and Maidin, A., (2023) ‘Communication barriers in work environment: understanding impact and challenges’. </a:t>
            </a:r>
            <a:r>
              <a:rPr lang="en" sz="650" i="1" dirty="0">
                <a:solidFill>
                  <a:schemeClr val="dk2"/>
                </a:solidFill>
                <a:latin typeface="Times New Roman"/>
                <a:ea typeface="Times New Roman"/>
                <a:cs typeface="Times New Roman"/>
                <a:sym typeface="Times New Roman"/>
              </a:rPr>
              <a:t>International Journal of Academic Research in Business and Social Sciences</a:t>
            </a:r>
            <a:r>
              <a:rPr lang="en" sz="650" dirty="0">
                <a:solidFill>
                  <a:schemeClr val="dk2"/>
                </a:solidFill>
                <a:latin typeface="Times New Roman"/>
                <a:ea typeface="Times New Roman"/>
                <a:cs typeface="Times New Roman"/>
                <a:sym typeface="Times New Roman"/>
              </a:rPr>
              <a:t>, </a:t>
            </a:r>
            <a:r>
              <a:rPr lang="en" sz="650" i="1" dirty="0">
                <a:solidFill>
                  <a:schemeClr val="dk2"/>
                </a:solidFill>
                <a:latin typeface="Times New Roman"/>
                <a:ea typeface="Times New Roman"/>
                <a:cs typeface="Times New Roman"/>
                <a:sym typeface="Times New Roman"/>
              </a:rPr>
              <a:t>13</a:t>
            </a:r>
            <a:r>
              <a:rPr lang="en" sz="650" dirty="0">
                <a:solidFill>
                  <a:schemeClr val="dk2"/>
                </a:solidFill>
                <a:latin typeface="Times New Roman"/>
                <a:ea typeface="Times New Roman"/>
                <a:cs typeface="Times New Roman"/>
                <a:sym typeface="Times New Roman"/>
              </a:rPr>
              <a:t>(11), pp.1489-1503.</a:t>
            </a:r>
            <a:endParaRPr sz="650" dirty="0">
              <a:solidFill>
                <a:schemeClr val="dk2"/>
              </a:solidFill>
              <a:latin typeface="Times New Roman"/>
              <a:ea typeface="Times New Roman"/>
              <a:cs typeface="Times New Roman"/>
              <a:sym typeface="Times New Roman"/>
            </a:endParaRPr>
          </a:p>
          <a:p>
            <a:pPr marL="457200" lvl="0" indent="-269875" algn="just" rtl="0">
              <a:lnSpc>
                <a:spcPct val="150000"/>
              </a:lnSpc>
              <a:spcBef>
                <a:spcPts val="0"/>
              </a:spcBef>
              <a:spcAft>
                <a:spcPts val="0"/>
              </a:spcAft>
              <a:buClr>
                <a:schemeClr val="dk2"/>
              </a:buClr>
              <a:buSzPts val="650"/>
              <a:buFont typeface="Times New Roman"/>
              <a:buChar char="●"/>
            </a:pPr>
            <a:r>
              <a:rPr lang="en" sz="650" dirty="0">
                <a:solidFill>
                  <a:schemeClr val="dk2"/>
                </a:solidFill>
                <a:latin typeface="Times New Roman"/>
                <a:ea typeface="Times New Roman"/>
                <a:cs typeface="Times New Roman"/>
                <a:sym typeface="Times New Roman"/>
              </a:rPr>
              <a:t>Businesstopia. (2024) </a:t>
            </a:r>
            <a:r>
              <a:rPr lang="en" sz="650" i="1" dirty="0">
                <a:solidFill>
                  <a:schemeClr val="dk2"/>
                </a:solidFill>
                <a:latin typeface="Times New Roman"/>
                <a:ea typeface="Times New Roman"/>
                <a:cs typeface="Times New Roman"/>
                <a:sym typeface="Times New Roman"/>
              </a:rPr>
              <a:t>Shannon and Weaver Model Of Communication</a:t>
            </a:r>
            <a:r>
              <a:rPr lang="en" sz="650" dirty="0">
                <a:solidFill>
                  <a:schemeClr val="dk2"/>
                </a:solidFill>
                <a:latin typeface="Times New Roman"/>
                <a:ea typeface="Times New Roman"/>
                <a:cs typeface="Times New Roman"/>
                <a:sym typeface="Times New Roman"/>
              </a:rPr>
              <a:t>. [online] Businesstopia. Available at: </a:t>
            </a:r>
            <a:r>
              <a:rPr lang="en" sz="650" dirty="0">
                <a:solidFill>
                  <a:schemeClr val="dk2"/>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https://www.businesstopia.net/communication/shannon-and-weaver-model-communication</a:t>
            </a:r>
            <a:r>
              <a:rPr lang="en" sz="650" dirty="0">
                <a:solidFill>
                  <a:schemeClr val="dk2"/>
                </a:solidFill>
                <a:latin typeface="Times New Roman"/>
                <a:ea typeface="Times New Roman"/>
                <a:cs typeface="Times New Roman"/>
                <a:sym typeface="Times New Roman"/>
              </a:rPr>
              <a:t> [Accessed 22 October 2025]</a:t>
            </a:r>
            <a:endParaRPr sz="650" dirty="0">
              <a:solidFill>
                <a:schemeClr val="dk2"/>
              </a:solidFill>
              <a:latin typeface="Times New Roman"/>
              <a:ea typeface="Times New Roman"/>
              <a:cs typeface="Times New Roman"/>
              <a:sym typeface="Times New Roman"/>
            </a:endParaRPr>
          </a:p>
          <a:p>
            <a:pPr marL="457200" lvl="0" indent="-269875" algn="just" rtl="0">
              <a:lnSpc>
                <a:spcPct val="150000"/>
              </a:lnSpc>
              <a:spcBef>
                <a:spcPts val="0"/>
              </a:spcBef>
              <a:spcAft>
                <a:spcPts val="0"/>
              </a:spcAft>
              <a:buClr>
                <a:schemeClr val="dk2"/>
              </a:buClr>
              <a:buSzPts val="650"/>
              <a:buFont typeface="Times New Roman"/>
              <a:buChar char="●"/>
            </a:pPr>
            <a:r>
              <a:rPr lang="en" sz="650" dirty="0">
                <a:solidFill>
                  <a:schemeClr val="dk2"/>
                </a:solidFill>
                <a:latin typeface="Times New Roman"/>
                <a:ea typeface="Times New Roman"/>
                <a:cs typeface="Times New Roman"/>
                <a:sym typeface="Times New Roman"/>
              </a:rPr>
              <a:t>Communication Theory. (2024) </a:t>
            </a:r>
            <a:r>
              <a:rPr lang="en" sz="650" i="1" dirty="0">
                <a:solidFill>
                  <a:schemeClr val="dk2"/>
                </a:solidFill>
                <a:latin typeface="Times New Roman"/>
                <a:ea typeface="Times New Roman"/>
                <a:cs typeface="Times New Roman"/>
                <a:sym typeface="Times New Roman"/>
              </a:rPr>
              <a:t>OSGOOD- SCHRAMM MODEL OF COMMUNICATION</a:t>
            </a:r>
            <a:r>
              <a:rPr lang="en" sz="650" dirty="0">
                <a:solidFill>
                  <a:schemeClr val="dk2"/>
                </a:solidFill>
                <a:latin typeface="Times New Roman"/>
                <a:ea typeface="Times New Roman"/>
                <a:cs typeface="Times New Roman"/>
                <a:sym typeface="Times New Roman"/>
              </a:rPr>
              <a:t>. [online] Communication Theory. Available at: </a:t>
            </a:r>
            <a:r>
              <a:rPr lang="en" sz="650" dirty="0">
                <a:solidFill>
                  <a:schemeClr val="dk2"/>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https://www.communicationtheory.org/osgood-schramm-model-of-communication/</a:t>
            </a:r>
            <a:r>
              <a:rPr lang="en" sz="650" dirty="0">
                <a:solidFill>
                  <a:schemeClr val="dk2"/>
                </a:solidFill>
                <a:latin typeface="Times New Roman"/>
                <a:ea typeface="Times New Roman"/>
                <a:cs typeface="Times New Roman"/>
                <a:sym typeface="Times New Roman"/>
              </a:rPr>
              <a:t> [Accessed 22 October 2025]</a:t>
            </a:r>
            <a:endParaRPr sz="650" dirty="0">
              <a:solidFill>
                <a:schemeClr val="dk2"/>
              </a:solidFill>
              <a:latin typeface="Times New Roman"/>
              <a:ea typeface="Times New Roman"/>
              <a:cs typeface="Times New Roman"/>
              <a:sym typeface="Times New Roman"/>
            </a:endParaRPr>
          </a:p>
          <a:p>
            <a:pPr marL="457200" lvl="0" indent="-269875" algn="just" rtl="0">
              <a:lnSpc>
                <a:spcPct val="150000"/>
              </a:lnSpc>
              <a:spcBef>
                <a:spcPts val="0"/>
              </a:spcBef>
              <a:spcAft>
                <a:spcPts val="0"/>
              </a:spcAft>
              <a:buClr>
                <a:schemeClr val="dk2"/>
              </a:buClr>
              <a:buSzPts val="650"/>
              <a:buFont typeface="Times New Roman"/>
              <a:buChar char="●"/>
            </a:pPr>
            <a:r>
              <a:rPr lang="en" sz="650" dirty="0">
                <a:solidFill>
                  <a:schemeClr val="dk2"/>
                </a:solidFill>
                <a:latin typeface="Times New Roman"/>
                <a:ea typeface="Times New Roman"/>
                <a:cs typeface="Times New Roman"/>
                <a:sym typeface="Times New Roman"/>
              </a:rPr>
              <a:t>Economictimes. (2025) </a:t>
            </a:r>
            <a:r>
              <a:rPr lang="en" sz="650" i="1" dirty="0">
                <a:solidFill>
                  <a:schemeClr val="dk2"/>
                </a:solidFill>
                <a:latin typeface="Times New Roman"/>
                <a:ea typeface="Times New Roman"/>
                <a:cs typeface="Times New Roman"/>
                <a:sym typeface="Times New Roman"/>
              </a:rPr>
              <a:t>What not to eat on a plane? Flight attendants share foods they want you to skip on your next flight</a:t>
            </a:r>
            <a:r>
              <a:rPr lang="en" sz="650" dirty="0">
                <a:solidFill>
                  <a:schemeClr val="dk2"/>
                </a:solidFill>
                <a:latin typeface="Times New Roman"/>
                <a:ea typeface="Times New Roman"/>
                <a:cs typeface="Times New Roman"/>
                <a:sym typeface="Times New Roman"/>
              </a:rPr>
              <a:t>. [online] Economictimes. Available at: </a:t>
            </a:r>
            <a:r>
              <a:rPr lang="en" sz="650" dirty="0">
                <a:solidFill>
                  <a:schemeClr val="dk2"/>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https://economictimes.indiatimes.com/magazines/panache/what-not-to-eat-on-a-plane-flight-attendants-share-foods-they-want-you-to-skip-on-your-next-flight/articleshow/122854210.cms?from=mdr</a:t>
            </a:r>
            <a:r>
              <a:rPr lang="en" sz="650" dirty="0">
                <a:solidFill>
                  <a:schemeClr val="dk2"/>
                </a:solidFill>
                <a:latin typeface="Times New Roman"/>
                <a:ea typeface="Times New Roman"/>
                <a:cs typeface="Times New Roman"/>
                <a:sym typeface="Times New Roman"/>
              </a:rPr>
              <a:t> [Accessed 22 October 2025]</a:t>
            </a:r>
            <a:endParaRPr sz="650" dirty="0">
              <a:solidFill>
                <a:schemeClr val="dk2"/>
              </a:solidFill>
              <a:latin typeface="Times New Roman"/>
              <a:ea typeface="Times New Roman"/>
              <a:cs typeface="Times New Roman"/>
              <a:sym typeface="Times New Roman"/>
            </a:endParaRPr>
          </a:p>
          <a:p>
            <a:pPr marL="457200" lvl="0" indent="-269875" algn="just" rtl="0">
              <a:lnSpc>
                <a:spcPct val="150000"/>
              </a:lnSpc>
              <a:spcBef>
                <a:spcPts val="0"/>
              </a:spcBef>
              <a:spcAft>
                <a:spcPts val="0"/>
              </a:spcAft>
              <a:buClr>
                <a:schemeClr val="dk2"/>
              </a:buClr>
              <a:buSzPts val="650"/>
              <a:buFont typeface="Times New Roman"/>
              <a:buChar char="●"/>
            </a:pPr>
            <a:r>
              <a:rPr lang="en" sz="650" dirty="0">
                <a:solidFill>
                  <a:schemeClr val="dk2"/>
                </a:solidFill>
                <a:latin typeface="Times New Roman"/>
                <a:ea typeface="Times New Roman"/>
                <a:cs typeface="Times New Roman"/>
                <a:sym typeface="Times New Roman"/>
              </a:rPr>
              <a:t>Foodtank. (2024) </a:t>
            </a:r>
            <a:r>
              <a:rPr lang="en" sz="650" i="1" dirty="0">
                <a:solidFill>
                  <a:schemeClr val="dk2"/>
                </a:solidFill>
                <a:latin typeface="Times New Roman"/>
                <a:ea typeface="Times New Roman"/>
                <a:cs typeface="Times New Roman"/>
                <a:sym typeface="Times New Roman"/>
              </a:rPr>
              <a:t>21 Organizations Fighting for Labor Rights in the Food System</a:t>
            </a:r>
            <a:r>
              <a:rPr lang="en" sz="650" dirty="0">
                <a:solidFill>
                  <a:schemeClr val="dk2"/>
                </a:solidFill>
                <a:latin typeface="Times New Roman"/>
                <a:ea typeface="Times New Roman"/>
                <a:cs typeface="Times New Roman"/>
                <a:sym typeface="Times New Roman"/>
              </a:rPr>
              <a:t>. [online] Foodtank. Available at: </a:t>
            </a:r>
            <a:r>
              <a:rPr lang="en" sz="650" dirty="0">
                <a:solidFill>
                  <a:schemeClr val="dk2"/>
                </a:solidFill>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https://foodtank.com/news/2015/11/twenty-one-organizations-fighting-for-labor-rights-in-the-food-system/</a:t>
            </a:r>
            <a:r>
              <a:rPr lang="en" sz="650" dirty="0">
                <a:solidFill>
                  <a:schemeClr val="dk2"/>
                </a:solidFill>
                <a:latin typeface="Times New Roman"/>
                <a:ea typeface="Times New Roman"/>
                <a:cs typeface="Times New Roman"/>
                <a:sym typeface="Times New Roman"/>
              </a:rPr>
              <a:t> [Accessed 22 October 2025]</a:t>
            </a:r>
            <a:endParaRPr sz="650" dirty="0">
              <a:solidFill>
                <a:schemeClr val="dk2"/>
              </a:solidFill>
              <a:latin typeface="Times New Roman"/>
              <a:ea typeface="Times New Roman"/>
              <a:cs typeface="Times New Roman"/>
              <a:sym typeface="Times New Roman"/>
            </a:endParaRPr>
          </a:p>
          <a:p>
            <a:pPr marL="457200" lvl="0" indent="-269875" algn="just" rtl="0">
              <a:lnSpc>
                <a:spcPct val="150000"/>
              </a:lnSpc>
              <a:spcBef>
                <a:spcPts val="0"/>
              </a:spcBef>
              <a:spcAft>
                <a:spcPts val="0"/>
              </a:spcAft>
              <a:buClr>
                <a:schemeClr val="dk2"/>
              </a:buClr>
              <a:buSzPts val="650"/>
              <a:buFont typeface="Times New Roman"/>
              <a:buChar char="●"/>
            </a:pPr>
            <a:r>
              <a:rPr lang="en" sz="650" dirty="0">
                <a:solidFill>
                  <a:schemeClr val="dk2"/>
                </a:solidFill>
                <a:latin typeface="Times New Roman"/>
                <a:ea typeface="Times New Roman"/>
                <a:cs typeface="Times New Roman"/>
                <a:sym typeface="Times New Roman"/>
              </a:rPr>
              <a:t>Gqindia. (2024) </a:t>
            </a:r>
            <a:r>
              <a:rPr lang="en" sz="650" i="1" dirty="0">
                <a:solidFill>
                  <a:schemeClr val="dk2"/>
                </a:solidFill>
                <a:latin typeface="Times New Roman"/>
                <a:ea typeface="Times New Roman"/>
                <a:cs typeface="Times New Roman"/>
                <a:sym typeface="Times New Roman"/>
              </a:rPr>
              <a:t>What food to eat and avoid during a flight? The ultimate handbook of do’s and don’ts of airline meals, according to an expert</a:t>
            </a:r>
            <a:r>
              <a:rPr lang="en" sz="650" dirty="0">
                <a:solidFill>
                  <a:schemeClr val="dk2"/>
                </a:solidFill>
                <a:latin typeface="Times New Roman"/>
                <a:ea typeface="Times New Roman"/>
                <a:cs typeface="Times New Roman"/>
                <a:sym typeface="Times New Roman"/>
              </a:rPr>
              <a:t>. [online] Gqindia. Available at: </a:t>
            </a:r>
            <a:r>
              <a:rPr lang="en" sz="650" dirty="0">
                <a:solidFill>
                  <a:schemeClr val="dk2"/>
                </a:solidFill>
                <a:uFill>
                  <a:noFill/>
                </a:u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https://www.gqindia.com/content/what-food-to-eat-and-avoid-during-a-flight-the-ultimate-handbook-of-dos-and-donts-of-airline-meals-according-to-an-expert</a:t>
            </a:r>
            <a:r>
              <a:rPr lang="en" sz="650" dirty="0">
                <a:solidFill>
                  <a:schemeClr val="dk2"/>
                </a:solidFill>
                <a:latin typeface="Times New Roman"/>
                <a:ea typeface="Times New Roman"/>
                <a:cs typeface="Times New Roman"/>
                <a:sym typeface="Times New Roman"/>
              </a:rPr>
              <a:t> [Accessed 22 October 2025]</a:t>
            </a:r>
            <a:endParaRPr sz="650" dirty="0">
              <a:solidFill>
                <a:schemeClr val="dk2"/>
              </a:solidFill>
              <a:latin typeface="Times New Roman"/>
              <a:ea typeface="Times New Roman"/>
              <a:cs typeface="Times New Roman"/>
              <a:sym typeface="Times New Roman"/>
            </a:endParaRPr>
          </a:p>
          <a:p>
            <a:pPr marL="457200" lvl="0" indent="-269875" algn="just" rtl="0">
              <a:lnSpc>
                <a:spcPct val="150000"/>
              </a:lnSpc>
              <a:spcBef>
                <a:spcPts val="0"/>
              </a:spcBef>
              <a:spcAft>
                <a:spcPts val="0"/>
              </a:spcAft>
              <a:buClr>
                <a:schemeClr val="dk2"/>
              </a:buClr>
              <a:buSzPts val="650"/>
              <a:buFont typeface="Times New Roman"/>
              <a:buChar char="●"/>
            </a:pPr>
            <a:r>
              <a:rPr lang="en" sz="650" dirty="0">
                <a:solidFill>
                  <a:schemeClr val="dk2"/>
                </a:solidFill>
                <a:latin typeface="Times New Roman"/>
                <a:ea typeface="Times New Roman"/>
                <a:cs typeface="Times New Roman"/>
                <a:sym typeface="Times New Roman"/>
              </a:rPr>
              <a:t>Huang, G., Wang, W. and Li, B., (2025, June) ‘Research on Teaching Efficiency Improvement Strategy From the Perspective of Information Transmission Model’. In </a:t>
            </a:r>
            <a:r>
              <a:rPr lang="en" sz="650" i="1" dirty="0">
                <a:solidFill>
                  <a:schemeClr val="dk2"/>
                </a:solidFill>
                <a:latin typeface="Times New Roman"/>
                <a:ea typeface="Times New Roman"/>
                <a:cs typeface="Times New Roman"/>
                <a:sym typeface="Times New Roman"/>
              </a:rPr>
              <a:t>Proceedings of the 2025 6th International Conference on Education, Knowledge and Information Management</a:t>
            </a:r>
            <a:r>
              <a:rPr lang="en" sz="650" dirty="0">
                <a:solidFill>
                  <a:schemeClr val="dk2"/>
                </a:solidFill>
                <a:latin typeface="Times New Roman"/>
                <a:ea typeface="Times New Roman"/>
                <a:cs typeface="Times New Roman"/>
                <a:sym typeface="Times New Roman"/>
              </a:rPr>
              <a:t> (pp. </a:t>
            </a:r>
            <a:r>
              <a:rPr lang="en" sz="650">
                <a:solidFill>
                  <a:schemeClr val="dk2"/>
                </a:solidFill>
                <a:latin typeface="Times New Roman"/>
                <a:ea typeface="Times New Roman"/>
                <a:cs typeface="Times New Roman"/>
                <a:sym typeface="Times New Roman"/>
              </a:rPr>
              <a:t>39-45).</a:t>
            </a:r>
            <a:endParaRPr sz="650" dirty="0">
              <a:solidFill>
                <a:schemeClr val="dk2"/>
              </a:solidFill>
              <a:latin typeface="Times New Roman"/>
              <a:ea typeface="Times New Roman"/>
              <a:cs typeface="Times New Roman"/>
              <a:sym typeface="Times New Roman"/>
            </a:endParaRPr>
          </a:p>
          <a:p>
            <a:pPr marL="457200" lvl="0" indent="-269875" algn="just" rtl="0">
              <a:lnSpc>
                <a:spcPct val="150000"/>
              </a:lnSpc>
              <a:spcBef>
                <a:spcPts val="0"/>
              </a:spcBef>
              <a:spcAft>
                <a:spcPts val="0"/>
              </a:spcAft>
              <a:buClr>
                <a:schemeClr val="dk2"/>
              </a:buClr>
              <a:buSzPts val="650"/>
              <a:buFont typeface="Times New Roman"/>
              <a:buChar char="●"/>
            </a:pPr>
            <a:r>
              <a:rPr lang="en" sz="650" dirty="0">
                <a:solidFill>
                  <a:schemeClr val="dk2"/>
                </a:solidFill>
                <a:latin typeface="Times New Roman"/>
                <a:ea typeface="Times New Roman"/>
                <a:cs typeface="Times New Roman"/>
                <a:sym typeface="Times New Roman"/>
              </a:rPr>
              <a:t>Marketing91. (2023) </a:t>
            </a:r>
            <a:r>
              <a:rPr lang="en" sz="650" i="1" dirty="0">
                <a:solidFill>
                  <a:schemeClr val="dk2"/>
                </a:solidFill>
                <a:latin typeface="Times New Roman"/>
                <a:ea typeface="Times New Roman"/>
                <a:cs typeface="Times New Roman"/>
                <a:sym typeface="Times New Roman"/>
              </a:rPr>
              <a:t>Effects of Poor Communication in the Workplace</a:t>
            </a:r>
            <a:r>
              <a:rPr lang="en" sz="650" dirty="0">
                <a:solidFill>
                  <a:schemeClr val="dk2"/>
                </a:solidFill>
                <a:latin typeface="Times New Roman"/>
                <a:ea typeface="Times New Roman"/>
                <a:cs typeface="Times New Roman"/>
                <a:sym typeface="Times New Roman"/>
              </a:rPr>
              <a:t>. [online] Marketing91. Available at: </a:t>
            </a:r>
            <a:r>
              <a:rPr lang="en" sz="650" dirty="0">
                <a:solidFill>
                  <a:schemeClr val="dk2"/>
                </a:solidFill>
                <a:uFill>
                  <a:noFill/>
                </a:u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https://www.marketing91.com/poor-communication/</a:t>
            </a:r>
            <a:r>
              <a:rPr lang="en" sz="650" dirty="0">
                <a:solidFill>
                  <a:schemeClr val="dk2"/>
                </a:solidFill>
                <a:latin typeface="Times New Roman"/>
                <a:ea typeface="Times New Roman"/>
                <a:cs typeface="Times New Roman"/>
                <a:sym typeface="Times New Roman"/>
              </a:rPr>
              <a:t> [Accessed 22 October 2025]</a:t>
            </a:r>
            <a:endParaRPr sz="650" dirty="0">
              <a:solidFill>
                <a:schemeClr val="dk2"/>
              </a:solidFill>
              <a:latin typeface="Times New Roman"/>
              <a:ea typeface="Times New Roman"/>
              <a:cs typeface="Times New Roman"/>
              <a:sym typeface="Times New Roman"/>
            </a:endParaRPr>
          </a:p>
          <a:p>
            <a:pPr marL="457200" lvl="0" indent="-269875" algn="just" rtl="0">
              <a:lnSpc>
                <a:spcPct val="150000"/>
              </a:lnSpc>
              <a:spcBef>
                <a:spcPts val="0"/>
              </a:spcBef>
              <a:spcAft>
                <a:spcPts val="0"/>
              </a:spcAft>
              <a:buClr>
                <a:schemeClr val="dk2"/>
              </a:buClr>
              <a:buSzPts val="650"/>
              <a:buFont typeface="Times New Roman"/>
              <a:buChar char="●"/>
            </a:pPr>
            <a:r>
              <a:rPr lang="en" sz="650" dirty="0">
                <a:solidFill>
                  <a:schemeClr val="dk2"/>
                </a:solidFill>
                <a:latin typeface="Times New Roman"/>
                <a:ea typeface="Times New Roman"/>
                <a:cs typeface="Times New Roman"/>
                <a:sym typeface="Times New Roman"/>
              </a:rPr>
              <a:t>Mentimeter. (2020) </a:t>
            </a:r>
            <a:r>
              <a:rPr lang="en" sz="650" i="1" dirty="0">
                <a:solidFill>
                  <a:schemeClr val="dk2"/>
                </a:solidFill>
                <a:latin typeface="Times New Roman"/>
                <a:ea typeface="Times New Roman"/>
                <a:cs typeface="Times New Roman"/>
                <a:sym typeface="Times New Roman"/>
              </a:rPr>
              <a:t>Build a presentation in minutes without PowerPoint</a:t>
            </a:r>
            <a:r>
              <a:rPr lang="en" sz="650" dirty="0">
                <a:solidFill>
                  <a:schemeClr val="dk2"/>
                </a:solidFill>
                <a:latin typeface="Times New Roman"/>
                <a:ea typeface="Times New Roman"/>
                <a:cs typeface="Times New Roman"/>
                <a:sym typeface="Times New Roman"/>
              </a:rPr>
              <a:t>. [online] Mentimeter. Available at: </a:t>
            </a:r>
            <a:r>
              <a:rPr lang="en" sz="650" dirty="0">
                <a:solidFill>
                  <a:schemeClr val="dk2"/>
                </a:solidFill>
                <a:uFill>
                  <a:noFill/>
                </a:u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https://www.mentimeter.com/blog/meetings/build-a-presentation-in-minutes-without-powerpoint</a:t>
            </a:r>
            <a:r>
              <a:rPr lang="en" sz="650" dirty="0">
                <a:solidFill>
                  <a:schemeClr val="dk2"/>
                </a:solidFill>
                <a:latin typeface="Times New Roman"/>
                <a:ea typeface="Times New Roman"/>
                <a:cs typeface="Times New Roman"/>
                <a:sym typeface="Times New Roman"/>
              </a:rPr>
              <a:t> [Accessed 22 October 2025]</a:t>
            </a:r>
            <a:endParaRPr sz="650" dirty="0">
              <a:solidFill>
                <a:schemeClr val="dk2"/>
              </a:solidFill>
              <a:latin typeface="Times New Roman"/>
              <a:ea typeface="Times New Roman"/>
              <a:cs typeface="Times New Roman"/>
              <a:sym typeface="Times New Roman"/>
            </a:endParaRPr>
          </a:p>
          <a:p>
            <a:pPr marL="457200" lvl="0" indent="-269875" algn="just" rtl="0">
              <a:lnSpc>
                <a:spcPct val="150000"/>
              </a:lnSpc>
              <a:spcBef>
                <a:spcPts val="0"/>
              </a:spcBef>
              <a:spcAft>
                <a:spcPts val="0"/>
              </a:spcAft>
              <a:buClr>
                <a:schemeClr val="dk2"/>
              </a:buClr>
              <a:buSzPts val="650"/>
              <a:buFont typeface="Times New Roman"/>
              <a:buChar char="●"/>
            </a:pPr>
            <a:r>
              <a:rPr lang="en" sz="650" dirty="0">
                <a:solidFill>
                  <a:schemeClr val="dk2"/>
                </a:solidFill>
                <a:latin typeface="Times New Roman"/>
                <a:ea typeface="Times New Roman"/>
                <a:cs typeface="Times New Roman"/>
                <a:sym typeface="Times New Roman"/>
              </a:rPr>
              <a:t>Michelin. (2025) </a:t>
            </a:r>
            <a:r>
              <a:rPr lang="en" sz="650" i="1" dirty="0">
                <a:solidFill>
                  <a:schemeClr val="dk2"/>
                </a:solidFill>
                <a:latin typeface="Times New Roman"/>
                <a:ea typeface="Times New Roman"/>
                <a:cs typeface="Times New Roman"/>
                <a:sym typeface="Times New Roman"/>
              </a:rPr>
              <a:t>What Does “Good Food” Mean to a MICHELIN Guide Inspector?</a:t>
            </a:r>
            <a:r>
              <a:rPr lang="en" sz="650" dirty="0">
                <a:solidFill>
                  <a:schemeClr val="dk2"/>
                </a:solidFill>
                <a:latin typeface="Times New Roman"/>
                <a:ea typeface="Times New Roman"/>
                <a:cs typeface="Times New Roman"/>
                <a:sym typeface="Times New Roman"/>
              </a:rPr>
              <a:t>. [online] Michelin. Available at: </a:t>
            </a:r>
            <a:r>
              <a:rPr lang="en" sz="650" dirty="0">
                <a:solidFill>
                  <a:schemeClr val="dk2"/>
                </a:solidFill>
                <a:uFill>
                  <a:noFill/>
                </a:u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https://guide.michelin.com/en/article/features/michelin-guide-insepctor-definition-good-food</a:t>
            </a:r>
            <a:r>
              <a:rPr lang="en" sz="650" dirty="0">
                <a:solidFill>
                  <a:schemeClr val="dk2"/>
                </a:solidFill>
                <a:latin typeface="Times New Roman"/>
                <a:ea typeface="Times New Roman"/>
                <a:cs typeface="Times New Roman"/>
                <a:sym typeface="Times New Roman"/>
              </a:rPr>
              <a:t> [Accessed 22 October 2025]</a:t>
            </a:r>
            <a:endParaRPr sz="650" dirty="0">
              <a:solidFill>
                <a:schemeClr val="dk2"/>
              </a:solidFill>
              <a:latin typeface="Times New Roman"/>
              <a:ea typeface="Times New Roman"/>
              <a:cs typeface="Times New Roman"/>
              <a:sym typeface="Times New Roman"/>
            </a:endParaRPr>
          </a:p>
          <a:p>
            <a:pPr marL="457200" lvl="0" indent="-269875" algn="just" rtl="0">
              <a:lnSpc>
                <a:spcPct val="150000"/>
              </a:lnSpc>
              <a:spcBef>
                <a:spcPts val="0"/>
              </a:spcBef>
              <a:spcAft>
                <a:spcPts val="0"/>
              </a:spcAft>
              <a:buClr>
                <a:schemeClr val="dk2"/>
              </a:buClr>
              <a:buSzPts val="650"/>
              <a:buFont typeface="Times New Roman"/>
              <a:buChar char="●"/>
            </a:pPr>
            <a:r>
              <a:rPr lang="en" sz="650" dirty="0">
                <a:solidFill>
                  <a:schemeClr val="dk2"/>
                </a:solidFill>
                <a:latin typeface="Times New Roman"/>
                <a:ea typeface="Times New Roman"/>
                <a:cs typeface="Times New Roman"/>
                <a:sym typeface="Times New Roman"/>
              </a:rPr>
              <a:t>Niu, M., (2023) ‘The origin and development of pragmatics as a study of meaning: semiotic perspective’. </a:t>
            </a:r>
            <a:r>
              <a:rPr lang="en" sz="650" i="1" dirty="0">
                <a:solidFill>
                  <a:schemeClr val="dk2"/>
                </a:solidFill>
                <a:latin typeface="Times New Roman"/>
                <a:ea typeface="Times New Roman"/>
                <a:cs typeface="Times New Roman"/>
                <a:sym typeface="Times New Roman"/>
              </a:rPr>
              <a:t>Language and semiotic studies</a:t>
            </a:r>
            <a:r>
              <a:rPr lang="en" sz="650" dirty="0">
                <a:solidFill>
                  <a:schemeClr val="dk2"/>
                </a:solidFill>
                <a:latin typeface="Times New Roman"/>
                <a:ea typeface="Times New Roman"/>
                <a:cs typeface="Times New Roman"/>
                <a:sym typeface="Times New Roman"/>
              </a:rPr>
              <a:t>, </a:t>
            </a:r>
            <a:r>
              <a:rPr lang="en" sz="650" i="1" dirty="0">
                <a:solidFill>
                  <a:schemeClr val="dk2"/>
                </a:solidFill>
                <a:latin typeface="Times New Roman"/>
                <a:ea typeface="Times New Roman"/>
                <a:cs typeface="Times New Roman"/>
                <a:sym typeface="Times New Roman"/>
              </a:rPr>
              <a:t>9</a:t>
            </a:r>
            <a:r>
              <a:rPr lang="en" sz="650" dirty="0">
                <a:solidFill>
                  <a:schemeClr val="dk2"/>
                </a:solidFill>
                <a:latin typeface="Times New Roman"/>
                <a:ea typeface="Times New Roman"/>
                <a:cs typeface="Times New Roman"/>
                <a:sym typeface="Times New Roman"/>
              </a:rPr>
              <a:t>(1), pp.54-78.</a:t>
            </a:r>
            <a:endParaRPr sz="650" dirty="0">
              <a:solidFill>
                <a:schemeClr val="dk2"/>
              </a:solidFill>
              <a:latin typeface="Times New Roman"/>
              <a:ea typeface="Times New Roman"/>
              <a:cs typeface="Times New Roman"/>
              <a:sym typeface="Times New Roman"/>
            </a:endParaRPr>
          </a:p>
          <a:p>
            <a:pPr marL="457200" lvl="0" indent="-269875" algn="just" rtl="0">
              <a:lnSpc>
                <a:spcPct val="150000"/>
              </a:lnSpc>
              <a:spcBef>
                <a:spcPts val="0"/>
              </a:spcBef>
              <a:spcAft>
                <a:spcPts val="0"/>
              </a:spcAft>
              <a:buClr>
                <a:schemeClr val="dk2"/>
              </a:buClr>
              <a:buSzPts val="650"/>
              <a:buFont typeface="Times New Roman"/>
              <a:buChar char="●"/>
            </a:pPr>
            <a:r>
              <a:rPr lang="en" sz="650" dirty="0">
                <a:solidFill>
                  <a:schemeClr val="dk2"/>
                </a:solidFill>
                <a:latin typeface="Times New Roman"/>
                <a:ea typeface="Times New Roman"/>
                <a:cs typeface="Times New Roman"/>
                <a:sym typeface="Times New Roman"/>
              </a:rPr>
              <a:t>Politicseastasia. (2023) </a:t>
            </a:r>
            <a:r>
              <a:rPr lang="en" sz="650" i="1" dirty="0">
                <a:solidFill>
                  <a:schemeClr val="dk2"/>
                </a:solidFill>
                <a:latin typeface="Times New Roman"/>
                <a:ea typeface="Times New Roman"/>
                <a:cs typeface="Times New Roman"/>
                <a:sym typeface="Times New Roman"/>
              </a:rPr>
              <a:t>A Rough Guide to the Theory of Semiotics</a:t>
            </a:r>
            <a:r>
              <a:rPr lang="en" sz="650" dirty="0">
                <a:solidFill>
                  <a:schemeClr val="dk2"/>
                </a:solidFill>
                <a:latin typeface="Times New Roman"/>
                <a:ea typeface="Times New Roman"/>
                <a:cs typeface="Times New Roman"/>
                <a:sym typeface="Times New Roman"/>
              </a:rPr>
              <a:t>. [online] Politicseastasia. Available at: </a:t>
            </a:r>
            <a:r>
              <a:rPr lang="en" sz="650" dirty="0">
                <a:solidFill>
                  <a:schemeClr val="dk2"/>
                </a:solidFill>
                <a:uFill>
                  <a:noFill/>
                </a:uFill>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https://www.politicseastasia.com/studying/guide-to-the-theory-of-semiotics/</a:t>
            </a:r>
            <a:r>
              <a:rPr lang="en" sz="650" dirty="0">
                <a:solidFill>
                  <a:schemeClr val="dk2"/>
                </a:solidFill>
                <a:latin typeface="Times New Roman"/>
                <a:ea typeface="Times New Roman"/>
                <a:cs typeface="Times New Roman"/>
                <a:sym typeface="Times New Roman"/>
              </a:rPr>
              <a:t> [Accessed 22 October 2025]</a:t>
            </a:r>
            <a:endParaRPr sz="650" dirty="0">
              <a:solidFill>
                <a:schemeClr val="dk2"/>
              </a:solidFill>
              <a:latin typeface="Times New Roman"/>
              <a:ea typeface="Times New Roman"/>
              <a:cs typeface="Times New Roman"/>
              <a:sym typeface="Times New Roman"/>
            </a:endParaRPr>
          </a:p>
          <a:p>
            <a:pPr marL="457200" lvl="0" indent="-269875" algn="just" rtl="0">
              <a:lnSpc>
                <a:spcPct val="150000"/>
              </a:lnSpc>
              <a:spcBef>
                <a:spcPts val="0"/>
              </a:spcBef>
              <a:spcAft>
                <a:spcPts val="0"/>
              </a:spcAft>
              <a:buClr>
                <a:schemeClr val="dk2"/>
              </a:buClr>
              <a:buSzPts val="650"/>
              <a:buFont typeface="Times New Roman"/>
              <a:buChar char="●"/>
            </a:pPr>
            <a:r>
              <a:rPr lang="en" sz="650" dirty="0">
                <a:solidFill>
                  <a:schemeClr val="dk2"/>
                </a:solidFill>
                <a:latin typeface="Times New Roman"/>
                <a:ea typeface="Times New Roman"/>
                <a:cs typeface="Times New Roman"/>
                <a:sym typeface="Times New Roman"/>
              </a:rPr>
              <a:t>Prusty, S., Kumar, M. and Dhole, R., (2022) ‘Extension Communication Models and Strategies’. </a:t>
            </a:r>
            <a:r>
              <a:rPr lang="en" sz="650" i="1" dirty="0">
                <a:solidFill>
                  <a:schemeClr val="dk2"/>
                </a:solidFill>
                <a:latin typeface="Times New Roman"/>
                <a:ea typeface="Times New Roman"/>
                <a:cs typeface="Times New Roman"/>
                <a:sym typeface="Times New Roman"/>
              </a:rPr>
              <a:t>Emerging Trends in Agricultural Extension</a:t>
            </a:r>
            <a:r>
              <a:rPr lang="en" sz="650" dirty="0">
                <a:solidFill>
                  <a:schemeClr val="dk2"/>
                </a:solidFill>
                <a:latin typeface="Times New Roman"/>
                <a:ea typeface="Times New Roman"/>
                <a:cs typeface="Times New Roman"/>
                <a:sym typeface="Times New Roman"/>
              </a:rPr>
              <a:t>, </a:t>
            </a:r>
            <a:r>
              <a:rPr lang="en" sz="650" i="1" dirty="0">
                <a:solidFill>
                  <a:schemeClr val="dk2"/>
                </a:solidFill>
                <a:latin typeface="Times New Roman"/>
                <a:ea typeface="Times New Roman"/>
                <a:cs typeface="Times New Roman"/>
                <a:sym typeface="Times New Roman"/>
              </a:rPr>
              <a:t>1</a:t>
            </a:r>
            <a:r>
              <a:rPr lang="en" sz="650" dirty="0">
                <a:solidFill>
                  <a:schemeClr val="dk2"/>
                </a:solidFill>
                <a:latin typeface="Times New Roman"/>
                <a:ea typeface="Times New Roman"/>
                <a:cs typeface="Times New Roman"/>
                <a:sym typeface="Times New Roman"/>
              </a:rPr>
              <a:t>, pp.35-54.</a:t>
            </a:r>
            <a:endParaRPr sz="650" dirty="0">
              <a:solidFill>
                <a:schemeClr val="dk2"/>
              </a:solidFill>
              <a:latin typeface="Times New Roman"/>
              <a:ea typeface="Times New Roman"/>
              <a:cs typeface="Times New Roman"/>
              <a:sym typeface="Times New Roman"/>
            </a:endParaRPr>
          </a:p>
          <a:p>
            <a:pPr marL="457200" lvl="0" indent="-269875" algn="just" rtl="0">
              <a:lnSpc>
                <a:spcPct val="150000"/>
              </a:lnSpc>
              <a:spcBef>
                <a:spcPts val="0"/>
              </a:spcBef>
              <a:spcAft>
                <a:spcPts val="0"/>
              </a:spcAft>
              <a:buClr>
                <a:schemeClr val="dk2"/>
              </a:buClr>
              <a:buSzPts val="650"/>
              <a:buFont typeface="Times New Roman"/>
              <a:buChar char="●"/>
            </a:pPr>
            <a:r>
              <a:rPr lang="en" sz="650" dirty="0">
                <a:solidFill>
                  <a:schemeClr val="dk2"/>
                </a:solidFill>
                <a:latin typeface="Times New Roman"/>
                <a:ea typeface="Times New Roman"/>
                <a:cs typeface="Times New Roman"/>
                <a:sym typeface="Times New Roman"/>
              </a:rPr>
              <a:t>Rijitha, R. and Gouda, N.K., (2022) ‘Mediating folk media message in social media: challenges, adaptations, opportunities and threats’. </a:t>
            </a:r>
            <a:r>
              <a:rPr lang="en" sz="650" i="1" dirty="0">
                <a:solidFill>
                  <a:schemeClr val="dk2"/>
                </a:solidFill>
                <a:latin typeface="Times New Roman"/>
                <a:ea typeface="Times New Roman"/>
                <a:cs typeface="Times New Roman"/>
                <a:sym typeface="Times New Roman"/>
              </a:rPr>
              <a:t>ShodhKosh J Vis per Arts</a:t>
            </a:r>
            <a:r>
              <a:rPr lang="en" sz="650" dirty="0">
                <a:solidFill>
                  <a:schemeClr val="dk2"/>
                </a:solidFill>
                <a:latin typeface="Times New Roman"/>
                <a:ea typeface="Times New Roman"/>
                <a:cs typeface="Times New Roman"/>
                <a:sym typeface="Times New Roman"/>
              </a:rPr>
              <a:t>, </a:t>
            </a:r>
            <a:r>
              <a:rPr lang="en" sz="650" i="1" dirty="0">
                <a:solidFill>
                  <a:schemeClr val="dk2"/>
                </a:solidFill>
                <a:latin typeface="Times New Roman"/>
                <a:ea typeface="Times New Roman"/>
                <a:cs typeface="Times New Roman"/>
                <a:sym typeface="Times New Roman"/>
              </a:rPr>
              <a:t>3</a:t>
            </a:r>
            <a:r>
              <a:rPr lang="en" sz="650" dirty="0">
                <a:solidFill>
                  <a:schemeClr val="dk2"/>
                </a:solidFill>
                <a:latin typeface="Times New Roman"/>
                <a:ea typeface="Times New Roman"/>
                <a:cs typeface="Times New Roman"/>
                <a:sym typeface="Times New Roman"/>
              </a:rPr>
              <a:t>(1), pp.426-436.</a:t>
            </a:r>
            <a:endParaRPr sz="650" dirty="0">
              <a:solidFill>
                <a:schemeClr val="dk2"/>
              </a:solidFill>
              <a:latin typeface="Times New Roman"/>
              <a:ea typeface="Times New Roman"/>
              <a:cs typeface="Times New Roman"/>
              <a:sym typeface="Times New Roman"/>
            </a:endParaRPr>
          </a:p>
          <a:p>
            <a:pPr marL="457200" lvl="0" indent="-269875" algn="just" rtl="0">
              <a:lnSpc>
                <a:spcPct val="150000"/>
              </a:lnSpc>
              <a:spcBef>
                <a:spcPts val="0"/>
              </a:spcBef>
              <a:spcAft>
                <a:spcPts val="0"/>
              </a:spcAft>
              <a:buClr>
                <a:schemeClr val="dk2"/>
              </a:buClr>
              <a:buSzPts val="650"/>
              <a:buFont typeface="Times New Roman"/>
              <a:buChar char="●"/>
            </a:pPr>
            <a:r>
              <a:rPr lang="en" sz="650" dirty="0">
                <a:solidFill>
                  <a:schemeClr val="dk2"/>
                </a:solidFill>
                <a:latin typeface="Times New Roman"/>
                <a:ea typeface="Times New Roman"/>
                <a:cs typeface="Times New Roman"/>
                <a:sym typeface="Times New Roman"/>
              </a:rPr>
              <a:t>Shittu, A.K., (2022) ‘The role of multi-cultural awareness in corporate leadership: A conceptual model for improving organizational effectiveness’. </a:t>
            </a:r>
            <a:r>
              <a:rPr lang="en" sz="650" i="1" dirty="0">
                <a:solidFill>
                  <a:schemeClr val="dk2"/>
                </a:solidFill>
                <a:latin typeface="Times New Roman"/>
                <a:ea typeface="Times New Roman"/>
                <a:cs typeface="Times New Roman"/>
                <a:sym typeface="Times New Roman"/>
              </a:rPr>
              <a:t>International Journal of Multidisciplinary Research and Growth Evaluation</a:t>
            </a:r>
            <a:r>
              <a:rPr lang="en" sz="650" dirty="0">
                <a:solidFill>
                  <a:schemeClr val="dk2"/>
                </a:solidFill>
                <a:latin typeface="Times New Roman"/>
                <a:ea typeface="Times New Roman"/>
                <a:cs typeface="Times New Roman"/>
                <a:sym typeface="Times New Roman"/>
              </a:rPr>
              <a:t>, </a:t>
            </a:r>
            <a:r>
              <a:rPr lang="en" sz="650" i="1" dirty="0">
                <a:solidFill>
                  <a:schemeClr val="dk2"/>
                </a:solidFill>
                <a:latin typeface="Times New Roman"/>
                <a:ea typeface="Times New Roman"/>
                <a:cs typeface="Times New Roman"/>
                <a:sym typeface="Times New Roman"/>
              </a:rPr>
              <a:t>3</a:t>
            </a:r>
            <a:r>
              <a:rPr lang="en" sz="650" dirty="0">
                <a:solidFill>
                  <a:schemeClr val="dk2"/>
                </a:solidFill>
                <a:latin typeface="Times New Roman"/>
                <a:ea typeface="Times New Roman"/>
                <a:cs typeface="Times New Roman"/>
                <a:sym typeface="Times New Roman"/>
              </a:rPr>
              <a:t>(1), pp.677-689.</a:t>
            </a:r>
            <a:endParaRPr sz="650" dirty="0">
              <a:solidFill>
                <a:schemeClr val="dk2"/>
              </a:solidFill>
              <a:latin typeface="Times New Roman"/>
              <a:ea typeface="Times New Roman"/>
              <a:cs typeface="Times New Roman"/>
              <a:sym typeface="Times New Roman"/>
            </a:endParaRPr>
          </a:p>
          <a:p>
            <a:pPr marL="457200" lvl="0" indent="-269875" algn="just" rtl="0">
              <a:lnSpc>
                <a:spcPct val="150000"/>
              </a:lnSpc>
              <a:spcBef>
                <a:spcPts val="0"/>
              </a:spcBef>
              <a:spcAft>
                <a:spcPts val="0"/>
              </a:spcAft>
              <a:buClr>
                <a:schemeClr val="dk2"/>
              </a:buClr>
              <a:buSzPts val="650"/>
              <a:buFont typeface="Times New Roman"/>
              <a:buChar char="●"/>
            </a:pPr>
            <a:r>
              <a:rPr lang="en" sz="650" dirty="0">
                <a:solidFill>
                  <a:schemeClr val="dk2"/>
                </a:solidFill>
                <a:latin typeface="Times New Roman"/>
                <a:ea typeface="Times New Roman"/>
                <a:cs typeface="Times New Roman"/>
                <a:sym typeface="Times New Roman"/>
              </a:rPr>
              <a:t>Straitstimes. (2021) </a:t>
            </a:r>
            <a:r>
              <a:rPr lang="en" sz="650" i="1" dirty="0">
                <a:solidFill>
                  <a:schemeClr val="dk2"/>
                </a:solidFill>
                <a:latin typeface="Times New Roman"/>
                <a:ea typeface="Times New Roman"/>
                <a:cs typeface="Times New Roman"/>
                <a:sym typeface="Times New Roman"/>
              </a:rPr>
              <a:t>Why in-flight meals can be bad for you</a:t>
            </a:r>
            <a:r>
              <a:rPr lang="en" sz="650" dirty="0">
                <a:solidFill>
                  <a:schemeClr val="dk2"/>
                </a:solidFill>
                <a:latin typeface="Times New Roman"/>
                <a:ea typeface="Times New Roman"/>
                <a:cs typeface="Times New Roman"/>
                <a:sym typeface="Times New Roman"/>
              </a:rPr>
              <a:t>. [online] Straitstimes. Available at: </a:t>
            </a:r>
            <a:r>
              <a:rPr lang="en" sz="650" dirty="0">
                <a:solidFill>
                  <a:schemeClr val="dk2"/>
                </a:solidFill>
                <a:uFill>
                  <a:noFill/>
                </a:uFill>
                <a:latin typeface="Times New Roman"/>
                <a:ea typeface="Times New Roman"/>
                <a:cs typeface="Times New Roman"/>
                <a:sym typeface="Times New Roman"/>
                <a:hlinkClick r:id="rId13">
                  <a:extLst>
                    <a:ext uri="{A12FA001-AC4F-418D-AE19-62706E023703}">
                      <ahyp:hlinkClr xmlns:ahyp="http://schemas.microsoft.com/office/drawing/2018/hyperlinkcolor" val="tx"/>
                    </a:ext>
                  </a:extLst>
                </a:hlinkClick>
              </a:rPr>
              <a:t>https://www.straitstimes.com/lifestyle/travel/why-in-flight-meals-can-be-bad-for-you</a:t>
            </a:r>
            <a:r>
              <a:rPr lang="en" sz="650" dirty="0">
                <a:solidFill>
                  <a:schemeClr val="dk2"/>
                </a:solidFill>
                <a:latin typeface="Times New Roman"/>
                <a:ea typeface="Times New Roman"/>
                <a:cs typeface="Times New Roman"/>
                <a:sym typeface="Times New Roman"/>
              </a:rPr>
              <a:t> [Accessed 22 October 2025]</a:t>
            </a:r>
            <a:endParaRPr sz="650" dirty="0">
              <a:solidFill>
                <a:schemeClr val="dk2"/>
              </a:solidFill>
              <a:latin typeface="Times New Roman"/>
              <a:ea typeface="Times New Roman"/>
              <a:cs typeface="Times New Roman"/>
              <a:sym typeface="Times New Roman"/>
            </a:endParaRPr>
          </a:p>
          <a:p>
            <a:pPr marL="457200" lvl="0" indent="-269875" algn="just" rtl="0">
              <a:lnSpc>
                <a:spcPct val="150000"/>
              </a:lnSpc>
              <a:spcBef>
                <a:spcPts val="0"/>
              </a:spcBef>
              <a:spcAft>
                <a:spcPts val="0"/>
              </a:spcAft>
              <a:buClr>
                <a:schemeClr val="dk2"/>
              </a:buClr>
              <a:buSzPts val="650"/>
              <a:buFont typeface="Times New Roman"/>
              <a:buChar char="●"/>
            </a:pPr>
            <a:r>
              <a:rPr lang="en" sz="650" dirty="0">
                <a:solidFill>
                  <a:schemeClr val="dk2"/>
                </a:solidFill>
                <a:latin typeface="Times New Roman"/>
                <a:ea typeface="Times New Roman"/>
                <a:cs typeface="Times New Roman"/>
                <a:sym typeface="Times New Roman"/>
              </a:rPr>
              <a:t>Taylan, C. and Weber, L.T., (2023) ‘“Don’t let me be misunderstood”: communication with patients from a different cultural background’. </a:t>
            </a:r>
            <a:r>
              <a:rPr lang="en" sz="650" i="1" dirty="0">
                <a:solidFill>
                  <a:schemeClr val="dk2"/>
                </a:solidFill>
                <a:latin typeface="Times New Roman"/>
                <a:ea typeface="Times New Roman"/>
                <a:cs typeface="Times New Roman"/>
                <a:sym typeface="Times New Roman"/>
              </a:rPr>
              <a:t>Pediatric Nephrology</a:t>
            </a:r>
            <a:r>
              <a:rPr lang="en" sz="650" dirty="0">
                <a:solidFill>
                  <a:schemeClr val="dk2"/>
                </a:solidFill>
                <a:latin typeface="Times New Roman"/>
                <a:ea typeface="Times New Roman"/>
                <a:cs typeface="Times New Roman"/>
                <a:sym typeface="Times New Roman"/>
              </a:rPr>
              <a:t>, </a:t>
            </a:r>
            <a:r>
              <a:rPr lang="en" sz="650" i="1" dirty="0">
                <a:solidFill>
                  <a:schemeClr val="dk2"/>
                </a:solidFill>
                <a:latin typeface="Times New Roman"/>
                <a:ea typeface="Times New Roman"/>
                <a:cs typeface="Times New Roman"/>
                <a:sym typeface="Times New Roman"/>
              </a:rPr>
              <a:t>38</a:t>
            </a:r>
            <a:r>
              <a:rPr lang="en" sz="650" dirty="0">
                <a:solidFill>
                  <a:schemeClr val="dk2"/>
                </a:solidFill>
                <a:latin typeface="Times New Roman"/>
                <a:ea typeface="Times New Roman"/>
                <a:cs typeface="Times New Roman"/>
                <a:sym typeface="Times New Roman"/>
              </a:rPr>
              <a:t>(3), pp.643-649.</a:t>
            </a:r>
            <a:endParaRPr sz="650" dirty="0">
              <a:solidFill>
                <a:schemeClr val="dk2"/>
              </a:solidFill>
              <a:latin typeface="Times New Roman"/>
              <a:ea typeface="Times New Roman"/>
              <a:cs typeface="Times New Roman"/>
              <a:sym typeface="Times New Roman"/>
            </a:endParaRPr>
          </a:p>
          <a:p>
            <a:pPr marL="457200" lvl="0" indent="-269875" algn="just" rtl="0">
              <a:lnSpc>
                <a:spcPct val="150000"/>
              </a:lnSpc>
              <a:spcBef>
                <a:spcPts val="0"/>
              </a:spcBef>
              <a:spcAft>
                <a:spcPts val="0"/>
              </a:spcAft>
              <a:buClr>
                <a:schemeClr val="dk2"/>
              </a:buClr>
              <a:buSzPts val="650"/>
              <a:buFont typeface="Times New Roman"/>
              <a:buChar char="●"/>
            </a:pPr>
            <a:r>
              <a:rPr lang="en" sz="650" dirty="0">
                <a:solidFill>
                  <a:schemeClr val="dk2"/>
                </a:solidFill>
                <a:latin typeface="Times New Roman"/>
                <a:ea typeface="Times New Roman"/>
                <a:cs typeface="Times New Roman"/>
                <a:sym typeface="Times New Roman"/>
              </a:rPr>
              <a:t>Toolshero. (2024) </a:t>
            </a:r>
            <a:r>
              <a:rPr lang="en" sz="650" i="1" dirty="0">
                <a:solidFill>
                  <a:schemeClr val="dk2"/>
                </a:solidFill>
                <a:latin typeface="Times New Roman"/>
                <a:ea typeface="Times New Roman"/>
                <a:cs typeface="Times New Roman"/>
                <a:sym typeface="Times New Roman"/>
              </a:rPr>
              <a:t>David Berlo’s SMCR Model of Communication Explained</a:t>
            </a:r>
            <a:r>
              <a:rPr lang="en" sz="650" dirty="0">
                <a:solidFill>
                  <a:schemeClr val="dk2"/>
                </a:solidFill>
                <a:latin typeface="Times New Roman"/>
                <a:ea typeface="Times New Roman"/>
                <a:cs typeface="Times New Roman"/>
                <a:sym typeface="Times New Roman"/>
              </a:rPr>
              <a:t>. [online] Toolshero. Available at: </a:t>
            </a:r>
            <a:r>
              <a:rPr lang="en" sz="650" dirty="0">
                <a:solidFill>
                  <a:schemeClr val="dk2"/>
                </a:solidFill>
                <a:uFill>
                  <a:noFill/>
                </a:uFill>
                <a:latin typeface="Times New Roman"/>
                <a:ea typeface="Times New Roman"/>
                <a:cs typeface="Times New Roman"/>
                <a:sym typeface="Times New Roman"/>
                <a:hlinkClick r:id="rId14">
                  <a:extLst>
                    <a:ext uri="{A12FA001-AC4F-418D-AE19-62706E023703}">
                      <ahyp:hlinkClr xmlns:ahyp="http://schemas.microsoft.com/office/drawing/2018/hyperlinkcolor" val="tx"/>
                    </a:ext>
                  </a:extLst>
                </a:hlinkClick>
              </a:rPr>
              <a:t>https://www.toolshero.com/communication-methods/berlos-smcr-model-of-communication/</a:t>
            </a:r>
            <a:r>
              <a:rPr lang="en" sz="650" dirty="0">
                <a:solidFill>
                  <a:schemeClr val="dk2"/>
                </a:solidFill>
                <a:latin typeface="Times New Roman"/>
                <a:ea typeface="Times New Roman"/>
                <a:cs typeface="Times New Roman"/>
                <a:sym typeface="Times New Roman"/>
              </a:rPr>
              <a:t> [Accessed 22 October 2025]</a:t>
            </a:r>
            <a:endParaRPr sz="650" dirty="0">
              <a:solidFill>
                <a:schemeClr val="dk2"/>
              </a:solidFill>
              <a:latin typeface="Times New Roman"/>
              <a:ea typeface="Times New Roman"/>
              <a:cs typeface="Times New Roman"/>
              <a:sym typeface="Times New Roman"/>
            </a:endParaRPr>
          </a:p>
          <a:p>
            <a:pPr marL="457200" lvl="0" indent="-269875" algn="just" rtl="0">
              <a:lnSpc>
                <a:spcPct val="150000"/>
              </a:lnSpc>
              <a:spcBef>
                <a:spcPts val="0"/>
              </a:spcBef>
              <a:spcAft>
                <a:spcPts val="0"/>
              </a:spcAft>
              <a:buClr>
                <a:schemeClr val="dk2"/>
              </a:buClr>
              <a:buSzPts val="650"/>
              <a:buFont typeface="Times New Roman"/>
              <a:buChar char="●"/>
            </a:pPr>
            <a:r>
              <a:rPr lang="en" sz="650" dirty="0">
                <a:solidFill>
                  <a:schemeClr val="dk2"/>
                </a:solidFill>
                <a:latin typeface="Times New Roman"/>
                <a:ea typeface="Times New Roman"/>
                <a:cs typeface="Times New Roman"/>
                <a:sym typeface="Times New Roman"/>
              </a:rPr>
              <a:t>Trainingorchestra. (2025) </a:t>
            </a:r>
            <a:r>
              <a:rPr lang="en" sz="650" i="1" dirty="0">
                <a:solidFill>
                  <a:schemeClr val="dk2"/>
                </a:solidFill>
                <a:latin typeface="Times New Roman"/>
                <a:ea typeface="Times New Roman"/>
                <a:cs typeface="Times New Roman"/>
                <a:sym typeface="Times New Roman"/>
              </a:rPr>
              <a:t>9 Employee Training Programs We Love</a:t>
            </a:r>
            <a:r>
              <a:rPr lang="en" sz="650" dirty="0">
                <a:solidFill>
                  <a:schemeClr val="dk2"/>
                </a:solidFill>
                <a:latin typeface="Times New Roman"/>
                <a:ea typeface="Times New Roman"/>
                <a:cs typeface="Times New Roman"/>
                <a:sym typeface="Times New Roman"/>
              </a:rPr>
              <a:t>. [online] Trainingorchestra. Available at: </a:t>
            </a:r>
            <a:r>
              <a:rPr lang="en" sz="650" dirty="0">
                <a:solidFill>
                  <a:schemeClr val="dk2"/>
                </a:solidFill>
                <a:uFill>
                  <a:noFill/>
                </a:uFill>
                <a:latin typeface="Times New Roman"/>
                <a:ea typeface="Times New Roman"/>
                <a:cs typeface="Times New Roman"/>
                <a:sym typeface="Times New Roman"/>
                <a:hlinkClick r:id="rId15">
                  <a:extLst>
                    <a:ext uri="{A12FA001-AC4F-418D-AE19-62706E023703}">
                      <ahyp:hlinkClr xmlns:ahyp="http://schemas.microsoft.com/office/drawing/2018/hyperlinkcolor" val="tx"/>
                    </a:ext>
                  </a:extLst>
                </a:hlinkClick>
              </a:rPr>
              <a:t>https://trainingorchestra.com/planning-employee-training-and-development/</a:t>
            </a:r>
            <a:r>
              <a:rPr lang="en" sz="650" dirty="0">
                <a:solidFill>
                  <a:schemeClr val="dk2"/>
                </a:solidFill>
                <a:latin typeface="Times New Roman"/>
                <a:ea typeface="Times New Roman"/>
                <a:cs typeface="Times New Roman"/>
                <a:sym typeface="Times New Roman"/>
              </a:rPr>
              <a:t> [Accessed 22 October 2025]</a:t>
            </a:r>
            <a:endParaRPr sz="650" dirty="0">
              <a:latin typeface="Times New Roman"/>
              <a:ea typeface="Times New Roman"/>
              <a:cs typeface="Times New Roman"/>
              <a:sym typeface="Times New Roman"/>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pic>
        <p:nvPicPr>
          <p:cNvPr id="231" name="Google Shape;231;p32"/>
          <p:cNvPicPr preferRelativeResize="0"/>
          <p:nvPr/>
        </p:nvPicPr>
        <p:blipFill>
          <a:blip r:embed="rId3">
            <a:alphaModFix/>
          </a:blip>
          <a:stretch>
            <a:fillRect/>
          </a:stretch>
        </p:blipFill>
        <p:spPr>
          <a:xfrm>
            <a:off x="140650" y="152400"/>
            <a:ext cx="8833476" cy="4838700"/>
          </a:xfrm>
          <a:prstGeom prst="rect">
            <a:avLst/>
          </a:prstGeom>
          <a:noFill/>
          <a:ln>
            <a:noFill/>
          </a:ln>
        </p:spPr>
      </p:pic>
    </p:spTree>
  </p:cSld>
  <p:clrMapOvr>
    <a:masterClrMapping/>
  </p:clrMapOvr>
</p:sld>
</file>

<file path=ppt/theme/theme1.xml><?xml version="1.0" encoding="utf-8"?>
<a:theme xmlns:a="http://schemas.openxmlformats.org/drawingml/2006/main" name="Plum">
  <a:themeElements>
    <a:clrScheme name="Plum">
      <a:dk1>
        <a:srgbClr val="611BB8"/>
      </a:dk1>
      <a:lt1>
        <a:srgbClr val="FFFFFF"/>
      </a:lt1>
      <a:dk2>
        <a:srgbClr val="000000"/>
      </a:dk2>
      <a:lt2>
        <a:srgbClr val="7F7F7F"/>
      </a:lt2>
      <a:accent1>
        <a:srgbClr val="333333"/>
      </a:accent1>
      <a:accent2>
        <a:srgbClr val="5E2B97"/>
      </a:accent2>
      <a:accent3>
        <a:srgbClr val="7E57C2"/>
      </a:accent3>
      <a:accent4>
        <a:srgbClr val="C77025"/>
      </a:accent4>
      <a:accent5>
        <a:srgbClr val="009688"/>
      </a:accent5>
      <a:accent6>
        <a:srgbClr val="FFD600"/>
      </a:accent6>
      <a:hlink>
        <a:srgbClr val="009688"/>
      </a:hlink>
      <a:folHlink>
        <a:srgbClr val="00968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56</TotalTime>
  <Words>3050</Words>
  <Application>Microsoft Office PowerPoint</Application>
  <PresentationFormat>On-screen Show (16:9)</PresentationFormat>
  <Paragraphs>159</Paragraphs>
  <Slides>19</Slides>
  <Notes>19</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Plum</vt:lpstr>
      <vt:lpstr>LCLM4003 - EFFECTIVE TEAMWORK AND COMMUNICATION CERT HE BUSINESS SKILLS FOR THE WORKPLACE GROUP PRESENTATION – FLIGHT FOODS LTD</vt:lpstr>
      <vt:lpstr>Table of Contents</vt:lpstr>
      <vt:lpstr>Introduction / Overview</vt:lpstr>
      <vt:lpstr>Purpose of the Presentation</vt:lpstr>
      <vt:lpstr>Company Background</vt:lpstr>
      <vt:lpstr>The Problem Summary</vt:lpstr>
      <vt:lpstr>Manager’s Perspective (Gary’s Account)</vt:lpstr>
      <vt:lpstr>Identified Communication Barriers (Overview)</vt:lpstr>
      <vt:lpstr>Barrier 1: Language and Cultural Differences</vt:lpstr>
      <vt:lpstr>Barrier 2: Lack of Training and Knowledge Transfer</vt:lpstr>
      <vt:lpstr>Barrier 3: Poor Leadership and Communication Style</vt:lpstr>
      <vt:lpstr>Barrier 4: Nonverbal and Written Miscommunication</vt:lpstr>
      <vt:lpstr>Impact of Communication Failures</vt:lpstr>
      <vt:lpstr>Recommendations to Overcome Barriers</vt:lpstr>
      <vt:lpstr>Proposed Communication Improvement Plan</vt:lpstr>
      <vt:lpstr>Expected outcomes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LCLM4003 - EFFECTIVE TEAMWORK AND COMMUNICATION CERT HE BUSINESS SKILLS FOR THE WORKPLACE GROUP PRESENTATION – FLIGHT FOODS LTD</dc:title>
  <cp:lastModifiedBy>Robert Filip</cp:lastModifiedBy>
  <cp:revision>2</cp:revision>
  <dcterms:modified xsi:type="dcterms:W3CDTF">2025-12-10T10:54:09Z</dcterms:modified>
</cp:coreProperties>
</file>