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57" r:id="rId4"/>
    <p:sldId id="259" r:id="rId5"/>
    <p:sldId id="260" r:id="rId6"/>
    <p:sldId id="261" r:id="rId7"/>
    <p:sldId id="262" r:id="rId8"/>
    <p:sldId id="263" r:id="rId9"/>
    <p:sldId id="264" r:id="rId10"/>
    <p:sldId id="275" r:id="rId11"/>
    <p:sldId id="27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4506F-495D-421F-9478-C719A58116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19F504-3376-404E-ADEC-1EEE2D2A73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B5B013-9FAF-44A1-9A27-CA6B74515DDF}"/>
              </a:ext>
            </a:extLst>
          </p:cNvPr>
          <p:cNvSpPr>
            <a:spLocks noGrp="1"/>
          </p:cNvSpPr>
          <p:nvPr>
            <p:ph type="dt" sz="half" idx="10"/>
          </p:nvPr>
        </p:nvSpPr>
        <p:spPr/>
        <p:txBody>
          <a:bodyPr/>
          <a:lstStyle/>
          <a:p>
            <a:fld id="{38893956-0793-4076-A51A-27728B064B5D}" type="datetimeFigureOut">
              <a:rPr lang="en-GB" smtClean="0"/>
              <a:t>22/01/2018</a:t>
            </a:fld>
            <a:endParaRPr lang="en-GB"/>
          </a:p>
        </p:txBody>
      </p:sp>
      <p:sp>
        <p:nvSpPr>
          <p:cNvPr id="5" name="Footer Placeholder 4">
            <a:extLst>
              <a:ext uri="{FF2B5EF4-FFF2-40B4-BE49-F238E27FC236}">
                <a16:creationId xmlns:a16="http://schemas.microsoft.com/office/drawing/2014/main" id="{67D5D3A6-67BD-48A1-991B-78C73806A1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6A18F0-0E0A-4FE8-BA27-CFCE8B499B4C}"/>
              </a:ext>
            </a:extLst>
          </p:cNvPr>
          <p:cNvSpPr>
            <a:spLocks noGrp="1"/>
          </p:cNvSpPr>
          <p:nvPr>
            <p:ph type="sldNum" sz="quarter" idx="12"/>
          </p:nvPr>
        </p:nvSpPr>
        <p:spPr/>
        <p:txBody>
          <a:bodyPr/>
          <a:lstStyle/>
          <a:p>
            <a:fld id="{44A01CBA-C017-4E41-B5DA-747E7D78B150}" type="slidenum">
              <a:rPr lang="en-GB" smtClean="0"/>
              <a:t>‹#›</a:t>
            </a:fld>
            <a:endParaRPr lang="en-GB"/>
          </a:p>
        </p:txBody>
      </p:sp>
    </p:spTree>
    <p:extLst>
      <p:ext uri="{BB962C8B-B14F-4D97-AF65-F5344CB8AC3E}">
        <p14:creationId xmlns:p14="http://schemas.microsoft.com/office/powerpoint/2010/main" val="112351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92448-6F86-4B2B-81E1-0C7D74D989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551EA4-FBAA-456C-8483-A991E72AF9B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E83E30-F792-436F-913A-34C96C3E7986}"/>
              </a:ext>
            </a:extLst>
          </p:cNvPr>
          <p:cNvSpPr>
            <a:spLocks noGrp="1"/>
          </p:cNvSpPr>
          <p:nvPr>
            <p:ph type="dt" sz="half" idx="10"/>
          </p:nvPr>
        </p:nvSpPr>
        <p:spPr/>
        <p:txBody>
          <a:bodyPr/>
          <a:lstStyle/>
          <a:p>
            <a:fld id="{38893956-0793-4076-A51A-27728B064B5D}" type="datetimeFigureOut">
              <a:rPr lang="en-GB" smtClean="0"/>
              <a:t>22/01/2018</a:t>
            </a:fld>
            <a:endParaRPr lang="en-GB"/>
          </a:p>
        </p:txBody>
      </p:sp>
      <p:sp>
        <p:nvSpPr>
          <p:cNvPr id="5" name="Footer Placeholder 4">
            <a:extLst>
              <a:ext uri="{FF2B5EF4-FFF2-40B4-BE49-F238E27FC236}">
                <a16:creationId xmlns:a16="http://schemas.microsoft.com/office/drawing/2014/main" id="{C7FC74EA-065C-423A-9900-5706DB0A0C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5601B3-7CCA-4C69-8E38-93ECE53661F7}"/>
              </a:ext>
            </a:extLst>
          </p:cNvPr>
          <p:cNvSpPr>
            <a:spLocks noGrp="1"/>
          </p:cNvSpPr>
          <p:nvPr>
            <p:ph type="sldNum" sz="quarter" idx="12"/>
          </p:nvPr>
        </p:nvSpPr>
        <p:spPr/>
        <p:txBody>
          <a:bodyPr/>
          <a:lstStyle/>
          <a:p>
            <a:fld id="{44A01CBA-C017-4E41-B5DA-747E7D78B150}" type="slidenum">
              <a:rPr lang="en-GB" smtClean="0"/>
              <a:t>‹#›</a:t>
            </a:fld>
            <a:endParaRPr lang="en-GB"/>
          </a:p>
        </p:txBody>
      </p:sp>
    </p:spTree>
    <p:extLst>
      <p:ext uri="{BB962C8B-B14F-4D97-AF65-F5344CB8AC3E}">
        <p14:creationId xmlns:p14="http://schemas.microsoft.com/office/powerpoint/2010/main" val="1051351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32384-A424-4A8E-97B6-6FB3C21ECB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48619CC-0AE7-44EC-8D18-DABBD0BC8F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0FAB8B5-C108-46F6-8985-41F8B0555887}"/>
              </a:ext>
            </a:extLst>
          </p:cNvPr>
          <p:cNvSpPr>
            <a:spLocks noGrp="1"/>
          </p:cNvSpPr>
          <p:nvPr>
            <p:ph type="dt" sz="half" idx="10"/>
          </p:nvPr>
        </p:nvSpPr>
        <p:spPr/>
        <p:txBody>
          <a:bodyPr/>
          <a:lstStyle/>
          <a:p>
            <a:fld id="{38893956-0793-4076-A51A-27728B064B5D}" type="datetimeFigureOut">
              <a:rPr lang="en-GB" smtClean="0"/>
              <a:t>22/01/2018</a:t>
            </a:fld>
            <a:endParaRPr lang="en-GB"/>
          </a:p>
        </p:txBody>
      </p:sp>
      <p:sp>
        <p:nvSpPr>
          <p:cNvPr id="5" name="Footer Placeholder 4">
            <a:extLst>
              <a:ext uri="{FF2B5EF4-FFF2-40B4-BE49-F238E27FC236}">
                <a16:creationId xmlns:a16="http://schemas.microsoft.com/office/drawing/2014/main" id="{59CFC077-3AB7-4E08-80D4-D2F2B45745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87AE49-471B-437D-84A1-49B7D6F0B82C}"/>
              </a:ext>
            </a:extLst>
          </p:cNvPr>
          <p:cNvSpPr>
            <a:spLocks noGrp="1"/>
          </p:cNvSpPr>
          <p:nvPr>
            <p:ph type="sldNum" sz="quarter" idx="12"/>
          </p:nvPr>
        </p:nvSpPr>
        <p:spPr/>
        <p:txBody>
          <a:bodyPr/>
          <a:lstStyle/>
          <a:p>
            <a:fld id="{44A01CBA-C017-4E41-B5DA-747E7D78B150}" type="slidenum">
              <a:rPr lang="en-GB" smtClean="0"/>
              <a:t>‹#›</a:t>
            </a:fld>
            <a:endParaRPr lang="en-GB"/>
          </a:p>
        </p:txBody>
      </p:sp>
    </p:spTree>
    <p:extLst>
      <p:ext uri="{BB962C8B-B14F-4D97-AF65-F5344CB8AC3E}">
        <p14:creationId xmlns:p14="http://schemas.microsoft.com/office/powerpoint/2010/main" val="3935396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2B949-58A9-4F15-9D26-6226F930A6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C2433A-7869-48C7-AC28-F2A2D4D6687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154F97-F25D-4C0F-AD2C-72F218ED0ED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A88D83-04C4-4AB2-A8A9-A360A24C66CE}"/>
              </a:ext>
            </a:extLst>
          </p:cNvPr>
          <p:cNvSpPr>
            <a:spLocks noGrp="1"/>
          </p:cNvSpPr>
          <p:nvPr>
            <p:ph type="dt" sz="half" idx="10"/>
          </p:nvPr>
        </p:nvSpPr>
        <p:spPr/>
        <p:txBody>
          <a:bodyPr/>
          <a:lstStyle/>
          <a:p>
            <a:fld id="{38893956-0793-4076-A51A-27728B064B5D}" type="datetimeFigureOut">
              <a:rPr lang="en-GB" smtClean="0"/>
              <a:t>22/01/2018</a:t>
            </a:fld>
            <a:endParaRPr lang="en-GB"/>
          </a:p>
        </p:txBody>
      </p:sp>
      <p:sp>
        <p:nvSpPr>
          <p:cNvPr id="6" name="Footer Placeholder 5">
            <a:extLst>
              <a:ext uri="{FF2B5EF4-FFF2-40B4-BE49-F238E27FC236}">
                <a16:creationId xmlns:a16="http://schemas.microsoft.com/office/drawing/2014/main" id="{776A090E-A636-462B-AF06-5FD088C581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DBDB81-4F65-41C8-BC19-E3D0C5B0E116}"/>
              </a:ext>
            </a:extLst>
          </p:cNvPr>
          <p:cNvSpPr>
            <a:spLocks noGrp="1"/>
          </p:cNvSpPr>
          <p:nvPr>
            <p:ph type="sldNum" sz="quarter" idx="12"/>
          </p:nvPr>
        </p:nvSpPr>
        <p:spPr/>
        <p:txBody>
          <a:bodyPr/>
          <a:lstStyle/>
          <a:p>
            <a:fld id="{44A01CBA-C017-4E41-B5DA-747E7D78B150}" type="slidenum">
              <a:rPr lang="en-GB" smtClean="0"/>
              <a:t>‹#›</a:t>
            </a:fld>
            <a:endParaRPr lang="en-GB"/>
          </a:p>
        </p:txBody>
      </p:sp>
    </p:spTree>
    <p:extLst>
      <p:ext uri="{BB962C8B-B14F-4D97-AF65-F5344CB8AC3E}">
        <p14:creationId xmlns:p14="http://schemas.microsoft.com/office/powerpoint/2010/main" val="1890717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2815B-BF0C-4F2A-A7FC-73B7BFF205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FAD7B6-D973-482D-A134-C57526312D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86FD901-7D7E-4868-9D52-4A33C9BB1CA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AD0B9A-C1BB-4AAA-A433-B853F8B658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A898FBB-32A8-40E4-9C40-F985DF8C2CA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19632F-9B79-461F-B5D7-DA3CE28C1E20}"/>
              </a:ext>
            </a:extLst>
          </p:cNvPr>
          <p:cNvSpPr>
            <a:spLocks noGrp="1"/>
          </p:cNvSpPr>
          <p:nvPr>
            <p:ph type="dt" sz="half" idx="10"/>
          </p:nvPr>
        </p:nvSpPr>
        <p:spPr/>
        <p:txBody>
          <a:bodyPr/>
          <a:lstStyle/>
          <a:p>
            <a:fld id="{38893956-0793-4076-A51A-27728B064B5D}" type="datetimeFigureOut">
              <a:rPr lang="en-GB" smtClean="0"/>
              <a:t>22/01/2018</a:t>
            </a:fld>
            <a:endParaRPr lang="en-GB"/>
          </a:p>
        </p:txBody>
      </p:sp>
      <p:sp>
        <p:nvSpPr>
          <p:cNvPr id="8" name="Footer Placeholder 7">
            <a:extLst>
              <a:ext uri="{FF2B5EF4-FFF2-40B4-BE49-F238E27FC236}">
                <a16:creationId xmlns:a16="http://schemas.microsoft.com/office/drawing/2014/main" id="{2CDEF423-3B24-4E5A-B3FC-B2B8368AE5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32952C-7B28-49A8-92B2-CABAC2535824}"/>
              </a:ext>
            </a:extLst>
          </p:cNvPr>
          <p:cNvSpPr>
            <a:spLocks noGrp="1"/>
          </p:cNvSpPr>
          <p:nvPr>
            <p:ph type="sldNum" sz="quarter" idx="12"/>
          </p:nvPr>
        </p:nvSpPr>
        <p:spPr/>
        <p:txBody>
          <a:bodyPr/>
          <a:lstStyle/>
          <a:p>
            <a:fld id="{44A01CBA-C017-4E41-B5DA-747E7D78B150}" type="slidenum">
              <a:rPr lang="en-GB" smtClean="0"/>
              <a:t>‹#›</a:t>
            </a:fld>
            <a:endParaRPr lang="en-GB"/>
          </a:p>
        </p:txBody>
      </p:sp>
    </p:spTree>
    <p:extLst>
      <p:ext uri="{BB962C8B-B14F-4D97-AF65-F5344CB8AC3E}">
        <p14:creationId xmlns:p14="http://schemas.microsoft.com/office/powerpoint/2010/main" val="2540204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0DCA7-FE4E-4C8C-AAFA-4E8763942F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22E6E6-1C9C-45BB-A1F8-71B84CCE8A99}"/>
              </a:ext>
            </a:extLst>
          </p:cNvPr>
          <p:cNvSpPr>
            <a:spLocks noGrp="1"/>
          </p:cNvSpPr>
          <p:nvPr>
            <p:ph type="dt" sz="half" idx="10"/>
          </p:nvPr>
        </p:nvSpPr>
        <p:spPr/>
        <p:txBody>
          <a:bodyPr/>
          <a:lstStyle/>
          <a:p>
            <a:fld id="{38893956-0793-4076-A51A-27728B064B5D}" type="datetimeFigureOut">
              <a:rPr lang="en-GB" smtClean="0"/>
              <a:t>22/01/2018</a:t>
            </a:fld>
            <a:endParaRPr lang="en-GB"/>
          </a:p>
        </p:txBody>
      </p:sp>
      <p:sp>
        <p:nvSpPr>
          <p:cNvPr id="4" name="Footer Placeholder 3">
            <a:extLst>
              <a:ext uri="{FF2B5EF4-FFF2-40B4-BE49-F238E27FC236}">
                <a16:creationId xmlns:a16="http://schemas.microsoft.com/office/drawing/2014/main" id="{95F6F5D9-EA9C-4EF0-AF84-139529FD6E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BE7B3C-3501-44C3-BEE2-0CB00B994F2D}"/>
              </a:ext>
            </a:extLst>
          </p:cNvPr>
          <p:cNvSpPr>
            <a:spLocks noGrp="1"/>
          </p:cNvSpPr>
          <p:nvPr>
            <p:ph type="sldNum" sz="quarter" idx="12"/>
          </p:nvPr>
        </p:nvSpPr>
        <p:spPr/>
        <p:txBody>
          <a:bodyPr/>
          <a:lstStyle/>
          <a:p>
            <a:fld id="{44A01CBA-C017-4E41-B5DA-747E7D78B150}" type="slidenum">
              <a:rPr lang="en-GB" smtClean="0"/>
              <a:t>‹#›</a:t>
            </a:fld>
            <a:endParaRPr lang="en-GB"/>
          </a:p>
        </p:txBody>
      </p:sp>
    </p:spTree>
    <p:extLst>
      <p:ext uri="{BB962C8B-B14F-4D97-AF65-F5344CB8AC3E}">
        <p14:creationId xmlns:p14="http://schemas.microsoft.com/office/powerpoint/2010/main" val="2688961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B16F2E-0AC2-4B45-AF25-4E1522E578C1}"/>
              </a:ext>
            </a:extLst>
          </p:cNvPr>
          <p:cNvSpPr>
            <a:spLocks noGrp="1"/>
          </p:cNvSpPr>
          <p:nvPr>
            <p:ph type="dt" sz="half" idx="10"/>
          </p:nvPr>
        </p:nvSpPr>
        <p:spPr/>
        <p:txBody>
          <a:bodyPr/>
          <a:lstStyle/>
          <a:p>
            <a:fld id="{38893956-0793-4076-A51A-27728B064B5D}" type="datetimeFigureOut">
              <a:rPr lang="en-GB" smtClean="0"/>
              <a:t>22/01/2018</a:t>
            </a:fld>
            <a:endParaRPr lang="en-GB"/>
          </a:p>
        </p:txBody>
      </p:sp>
      <p:sp>
        <p:nvSpPr>
          <p:cNvPr id="3" name="Footer Placeholder 2">
            <a:extLst>
              <a:ext uri="{FF2B5EF4-FFF2-40B4-BE49-F238E27FC236}">
                <a16:creationId xmlns:a16="http://schemas.microsoft.com/office/drawing/2014/main" id="{E45AB089-AAA8-443E-866C-D790902F84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C11CA3-E3ED-4F99-A7CF-0737EAE36317}"/>
              </a:ext>
            </a:extLst>
          </p:cNvPr>
          <p:cNvSpPr>
            <a:spLocks noGrp="1"/>
          </p:cNvSpPr>
          <p:nvPr>
            <p:ph type="sldNum" sz="quarter" idx="12"/>
          </p:nvPr>
        </p:nvSpPr>
        <p:spPr/>
        <p:txBody>
          <a:bodyPr/>
          <a:lstStyle/>
          <a:p>
            <a:fld id="{44A01CBA-C017-4E41-B5DA-747E7D78B150}" type="slidenum">
              <a:rPr lang="en-GB" smtClean="0"/>
              <a:t>‹#›</a:t>
            </a:fld>
            <a:endParaRPr lang="en-GB"/>
          </a:p>
        </p:txBody>
      </p:sp>
    </p:spTree>
    <p:extLst>
      <p:ext uri="{BB962C8B-B14F-4D97-AF65-F5344CB8AC3E}">
        <p14:creationId xmlns:p14="http://schemas.microsoft.com/office/powerpoint/2010/main" val="4212698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831A1-4B5B-44BE-A415-019B73D352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24B8F4-B18F-48BE-9A94-1C4C07E44B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8DAA95-C5C0-45AE-BD92-D86CD3D75E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FAF2D77-B069-4C97-8B2E-6E4A8C61530E}"/>
              </a:ext>
            </a:extLst>
          </p:cNvPr>
          <p:cNvSpPr>
            <a:spLocks noGrp="1"/>
          </p:cNvSpPr>
          <p:nvPr>
            <p:ph type="dt" sz="half" idx="10"/>
          </p:nvPr>
        </p:nvSpPr>
        <p:spPr/>
        <p:txBody>
          <a:bodyPr/>
          <a:lstStyle/>
          <a:p>
            <a:fld id="{38893956-0793-4076-A51A-27728B064B5D}" type="datetimeFigureOut">
              <a:rPr lang="en-GB" smtClean="0"/>
              <a:t>22/01/2018</a:t>
            </a:fld>
            <a:endParaRPr lang="en-GB"/>
          </a:p>
        </p:txBody>
      </p:sp>
      <p:sp>
        <p:nvSpPr>
          <p:cNvPr id="6" name="Footer Placeholder 5">
            <a:extLst>
              <a:ext uri="{FF2B5EF4-FFF2-40B4-BE49-F238E27FC236}">
                <a16:creationId xmlns:a16="http://schemas.microsoft.com/office/drawing/2014/main" id="{E1232C40-AB6E-46A5-BACC-88A530745C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AC94C6-93F8-497B-BE7E-DF1BF3DD6C5D}"/>
              </a:ext>
            </a:extLst>
          </p:cNvPr>
          <p:cNvSpPr>
            <a:spLocks noGrp="1"/>
          </p:cNvSpPr>
          <p:nvPr>
            <p:ph type="sldNum" sz="quarter" idx="12"/>
          </p:nvPr>
        </p:nvSpPr>
        <p:spPr/>
        <p:txBody>
          <a:bodyPr/>
          <a:lstStyle/>
          <a:p>
            <a:fld id="{44A01CBA-C017-4E41-B5DA-747E7D78B150}" type="slidenum">
              <a:rPr lang="en-GB" smtClean="0"/>
              <a:t>‹#›</a:t>
            </a:fld>
            <a:endParaRPr lang="en-GB"/>
          </a:p>
        </p:txBody>
      </p:sp>
    </p:spTree>
    <p:extLst>
      <p:ext uri="{BB962C8B-B14F-4D97-AF65-F5344CB8AC3E}">
        <p14:creationId xmlns:p14="http://schemas.microsoft.com/office/powerpoint/2010/main" val="1137590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A6908-D180-479C-9560-CACD9AE46D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AAF757-4C3D-49EC-90E0-89A7829D32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1F8D47-6756-4040-91F0-B741ACEFCF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AD1A2D9-D5A8-47D6-B891-A44B77D31815}"/>
              </a:ext>
            </a:extLst>
          </p:cNvPr>
          <p:cNvSpPr>
            <a:spLocks noGrp="1"/>
          </p:cNvSpPr>
          <p:nvPr>
            <p:ph type="dt" sz="half" idx="10"/>
          </p:nvPr>
        </p:nvSpPr>
        <p:spPr/>
        <p:txBody>
          <a:bodyPr/>
          <a:lstStyle/>
          <a:p>
            <a:fld id="{38893956-0793-4076-A51A-27728B064B5D}" type="datetimeFigureOut">
              <a:rPr lang="en-GB" smtClean="0"/>
              <a:t>22/01/2018</a:t>
            </a:fld>
            <a:endParaRPr lang="en-GB"/>
          </a:p>
        </p:txBody>
      </p:sp>
      <p:sp>
        <p:nvSpPr>
          <p:cNvPr id="6" name="Footer Placeholder 5">
            <a:extLst>
              <a:ext uri="{FF2B5EF4-FFF2-40B4-BE49-F238E27FC236}">
                <a16:creationId xmlns:a16="http://schemas.microsoft.com/office/drawing/2014/main" id="{7E719B86-11D2-4507-AC3E-7BAACFB59A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642128-F396-44C9-B7BC-D2640A49AD8D}"/>
              </a:ext>
            </a:extLst>
          </p:cNvPr>
          <p:cNvSpPr>
            <a:spLocks noGrp="1"/>
          </p:cNvSpPr>
          <p:nvPr>
            <p:ph type="sldNum" sz="quarter" idx="12"/>
          </p:nvPr>
        </p:nvSpPr>
        <p:spPr/>
        <p:txBody>
          <a:bodyPr/>
          <a:lstStyle/>
          <a:p>
            <a:fld id="{44A01CBA-C017-4E41-B5DA-747E7D78B150}" type="slidenum">
              <a:rPr lang="en-GB" smtClean="0"/>
              <a:t>‹#›</a:t>
            </a:fld>
            <a:endParaRPr lang="en-GB"/>
          </a:p>
        </p:txBody>
      </p:sp>
    </p:spTree>
    <p:extLst>
      <p:ext uri="{BB962C8B-B14F-4D97-AF65-F5344CB8AC3E}">
        <p14:creationId xmlns:p14="http://schemas.microsoft.com/office/powerpoint/2010/main" val="1322640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E2FA9-9AAF-4A0D-8EF1-8DDB4F95A5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9565E3-30F2-400F-9549-2894211A89F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06154E-306B-4EFF-974B-9F199D83C9B8}"/>
              </a:ext>
            </a:extLst>
          </p:cNvPr>
          <p:cNvSpPr>
            <a:spLocks noGrp="1"/>
          </p:cNvSpPr>
          <p:nvPr>
            <p:ph type="dt" sz="half" idx="10"/>
          </p:nvPr>
        </p:nvSpPr>
        <p:spPr/>
        <p:txBody>
          <a:bodyPr/>
          <a:lstStyle/>
          <a:p>
            <a:fld id="{38893956-0793-4076-A51A-27728B064B5D}" type="datetimeFigureOut">
              <a:rPr lang="en-GB" smtClean="0"/>
              <a:t>22/01/2018</a:t>
            </a:fld>
            <a:endParaRPr lang="en-GB"/>
          </a:p>
        </p:txBody>
      </p:sp>
      <p:sp>
        <p:nvSpPr>
          <p:cNvPr id="5" name="Footer Placeholder 4">
            <a:extLst>
              <a:ext uri="{FF2B5EF4-FFF2-40B4-BE49-F238E27FC236}">
                <a16:creationId xmlns:a16="http://schemas.microsoft.com/office/drawing/2014/main" id="{3D79861F-76B6-4948-8012-ABC669F88D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AEC038-90BB-4CA8-912F-8EF0D202F561}"/>
              </a:ext>
            </a:extLst>
          </p:cNvPr>
          <p:cNvSpPr>
            <a:spLocks noGrp="1"/>
          </p:cNvSpPr>
          <p:nvPr>
            <p:ph type="sldNum" sz="quarter" idx="12"/>
          </p:nvPr>
        </p:nvSpPr>
        <p:spPr/>
        <p:txBody>
          <a:bodyPr/>
          <a:lstStyle/>
          <a:p>
            <a:fld id="{44A01CBA-C017-4E41-B5DA-747E7D78B150}" type="slidenum">
              <a:rPr lang="en-GB" smtClean="0"/>
              <a:t>‹#›</a:t>
            </a:fld>
            <a:endParaRPr lang="en-GB"/>
          </a:p>
        </p:txBody>
      </p:sp>
    </p:spTree>
    <p:extLst>
      <p:ext uri="{BB962C8B-B14F-4D97-AF65-F5344CB8AC3E}">
        <p14:creationId xmlns:p14="http://schemas.microsoft.com/office/powerpoint/2010/main" val="3910611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EB1E1B-F533-4C09-AB0B-711957495F1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8D71E6-970E-46D5-98C2-DD6B98104F6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3D587C-D306-4917-8B3C-9154F09448E0}"/>
              </a:ext>
            </a:extLst>
          </p:cNvPr>
          <p:cNvSpPr>
            <a:spLocks noGrp="1"/>
          </p:cNvSpPr>
          <p:nvPr>
            <p:ph type="dt" sz="half" idx="10"/>
          </p:nvPr>
        </p:nvSpPr>
        <p:spPr/>
        <p:txBody>
          <a:bodyPr/>
          <a:lstStyle/>
          <a:p>
            <a:fld id="{38893956-0793-4076-A51A-27728B064B5D}" type="datetimeFigureOut">
              <a:rPr lang="en-GB" smtClean="0"/>
              <a:t>22/01/2018</a:t>
            </a:fld>
            <a:endParaRPr lang="en-GB"/>
          </a:p>
        </p:txBody>
      </p:sp>
      <p:sp>
        <p:nvSpPr>
          <p:cNvPr id="5" name="Footer Placeholder 4">
            <a:extLst>
              <a:ext uri="{FF2B5EF4-FFF2-40B4-BE49-F238E27FC236}">
                <a16:creationId xmlns:a16="http://schemas.microsoft.com/office/drawing/2014/main" id="{DB67BDD8-509C-4333-A054-3D350CA517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B993A6-A19A-4C83-9B32-707A65FB682D}"/>
              </a:ext>
            </a:extLst>
          </p:cNvPr>
          <p:cNvSpPr>
            <a:spLocks noGrp="1"/>
          </p:cNvSpPr>
          <p:nvPr>
            <p:ph type="sldNum" sz="quarter" idx="12"/>
          </p:nvPr>
        </p:nvSpPr>
        <p:spPr/>
        <p:txBody>
          <a:bodyPr/>
          <a:lstStyle/>
          <a:p>
            <a:fld id="{44A01CBA-C017-4E41-B5DA-747E7D78B150}" type="slidenum">
              <a:rPr lang="en-GB" smtClean="0"/>
              <a:t>‹#›</a:t>
            </a:fld>
            <a:endParaRPr lang="en-GB"/>
          </a:p>
        </p:txBody>
      </p:sp>
    </p:spTree>
    <p:extLst>
      <p:ext uri="{BB962C8B-B14F-4D97-AF65-F5344CB8AC3E}">
        <p14:creationId xmlns:p14="http://schemas.microsoft.com/office/powerpoint/2010/main" val="2109925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5294E5-7D4C-4C1B-8B44-D616B05A04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A951F1-AC83-4F74-B80B-A295C1582C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570D47-5126-49D6-8B6F-A834EC3003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893956-0793-4076-A51A-27728B064B5D}" type="datetimeFigureOut">
              <a:rPr lang="en-GB" smtClean="0"/>
              <a:t>22/01/2018</a:t>
            </a:fld>
            <a:endParaRPr lang="en-GB"/>
          </a:p>
        </p:txBody>
      </p:sp>
      <p:sp>
        <p:nvSpPr>
          <p:cNvPr id="5" name="Footer Placeholder 4">
            <a:extLst>
              <a:ext uri="{FF2B5EF4-FFF2-40B4-BE49-F238E27FC236}">
                <a16:creationId xmlns:a16="http://schemas.microsoft.com/office/drawing/2014/main" id="{FE76EA72-F7C1-4C8A-BA92-5E5C82DD71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2246231-9EBC-4C32-A059-330AC37F62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A01CBA-C017-4E41-B5DA-747E7D78B150}" type="slidenum">
              <a:rPr lang="en-GB" smtClean="0"/>
              <a:t>‹#›</a:t>
            </a:fld>
            <a:endParaRPr lang="en-GB"/>
          </a:p>
        </p:txBody>
      </p:sp>
    </p:spTree>
    <p:extLst>
      <p:ext uri="{BB962C8B-B14F-4D97-AF65-F5344CB8AC3E}">
        <p14:creationId xmlns:p14="http://schemas.microsoft.com/office/powerpoint/2010/main" val="1742652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newstatesman.com/culture/culture/2012/07/enoch-100-re-evaluation-life-politics-and-philosophy-enoch-powell-review" TargetMode="External"/><Relationship Id="rId13" Type="http://schemas.openxmlformats.org/officeDocument/2006/relationships/hyperlink" Target="https://www.greatbritishpolitics.co.uk/magazine/336-why-the-sdp-failed-lessons-for-the-future" TargetMode="External"/><Relationship Id="rId3" Type="http://schemas.openxmlformats.org/officeDocument/2006/relationships/hyperlink" Target="http://www.dailymail.co.uk/news/article-2690039/Fury-Channel-4-insult-MP-killed-IRA-Family-war-hero-Airey-Neave-demand-TV-series-axed.html" TargetMode="External"/><Relationship Id="rId7" Type="http://schemas.openxmlformats.org/officeDocument/2006/relationships/hyperlink" Target="https://www.cps.gov.uk/" TargetMode="External"/><Relationship Id="rId12" Type="http://schemas.openxmlformats.org/officeDocument/2006/relationships/hyperlink" Target="http://www.azquotes.com/quote/711762" TargetMode="External"/><Relationship Id="rId2" Type="http://schemas.openxmlformats.org/officeDocument/2006/relationships/hyperlink" Target="http://www.gayinthe80s.com/2013/01/1984-85-media-aids-and-the-british-press/" TargetMode="External"/><Relationship Id="rId1" Type="http://schemas.openxmlformats.org/officeDocument/2006/relationships/slideLayout" Target="../slideLayouts/slideLayout2.xml"/><Relationship Id="rId6" Type="http://schemas.openxmlformats.org/officeDocument/2006/relationships/hyperlink" Target="http://www.dailymail.co.uk/news/article-2891971/Lessons-leadership-newly-released-papers-reveal-wrong-Mrs-T-conviction-courage-says-ROBIN-HARRIS.html" TargetMode="External"/><Relationship Id="rId11" Type="http://schemas.openxmlformats.org/officeDocument/2006/relationships/hyperlink" Target="http://www.bbc.co.uk/wales/history/sites/themes/society/politics_neil_kinnock.shtml" TargetMode="External"/><Relationship Id="rId5" Type="http://schemas.openxmlformats.org/officeDocument/2006/relationships/hyperlink" Target="http://www.irishexaminer.com/viewpoints/analysis/the-cambridge-spy-rings-sixth-man-tinker-tailor-soldier-irishman-456887.html" TargetMode="External"/><Relationship Id="rId10" Type="http://schemas.openxmlformats.org/officeDocument/2006/relationships/hyperlink" Target="http://www.bbc.co.uk/blogs/wales/entries/4f29c3f6-f980-3f79-a484-853ca76f475a" TargetMode="External"/><Relationship Id="rId4" Type="http://schemas.openxmlformats.org/officeDocument/2006/relationships/hyperlink" Target="http://www.dailymail.co.uk/news/article-2023348/Tottenham-anarchy-Grim-echo-1985-Broadwater-farm-riot.html" TargetMode="External"/><Relationship Id="rId9" Type="http://schemas.openxmlformats.org/officeDocument/2006/relationships/hyperlink" Target="https://www.theguardian.com/politics/2017/sep/27/people-saw-right-through-it-jeremy-corbyn-hits-back-at-daily-mail-attac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B6CB9-00D8-4809-849B-62252F1FFBCF}"/>
              </a:ext>
            </a:extLst>
          </p:cNvPr>
          <p:cNvSpPr>
            <a:spLocks noGrp="1"/>
          </p:cNvSpPr>
          <p:nvPr>
            <p:ph type="ctrTitle"/>
          </p:nvPr>
        </p:nvSpPr>
        <p:spPr>
          <a:xfrm>
            <a:off x="-92765" y="887895"/>
            <a:ext cx="12284765" cy="2807597"/>
          </a:xfrm>
        </p:spPr>
        <p:txBody>
          <a:bodyPr>
            <a:normAutofit fontScale="90000"/>
          </a:bodyPr>
          <a:lstStyle/>
          <a:p>
            <a:r>
              <a:rPr lang="en-GB" sz="4400" dirty="0"/>
              <a:t>In 1984, Margaret Thatcher warned of the threat posed to British society by what she called “the enemy within.” Which individuals or social groups do you think Thatcher had in mind, and in what ways did state authorities seek to redress their supposed threat? </a:t>
            </a:r>
          </a:p>
        </p:txBody>
      </p:sp>
      <p:sp>
        <p:nvSpPr>
          <p:cNvPr id="3" name="Subtitle 2">
            <a:extLst>
              <a:ext uri="{FF2B5EF4-FFF2-40B4-BE49-F238E27FC236}">
                <a16:creationId xmlns:a16="http://schemas.microsoft.com/office/drawing/2014/main" id="{917C7EC9-227F-4FD0-942F-E9A58F8C1ABC}"/>
              </a:ext>
            </a:extLst>
          </p:cNvPr>
          <p:cNvSpPr>
            <a:spLocks noGrp="1"/>
          </p:cNvSpPr>
          <p:nvPr>
            <p:ph type="subTitle" idx="1"/>
          </p:nvPr>
        </p:nvSpPr>
        <p:spPr>
          <a:xfrm>
            <a:off x="1590261" y="5179047"/>
            <a:ext cx="9144000" cy="598901"/>
          </a:xfrm>
        </p:spPr>
        <p:txBody>
          <a:bodyPr/>
          <a:lstStyle/>
          <a:p>
            <a:r>
              <a:rPr lang="en-GB" dirty="0"/>
              <a:t>By Graham Davies</a:t>
            </a:r>
          </a:p>
        </p:txBody>
      </p:sp>
    </p:spTree>
    <p:extLst>
      <p:ext uri="{BB962C8B-B14F-4D97-AF65-F5344CB8AC3E}">
        <p14:creationId xmlns:p14="http://schemas.microsoft.com/office/powerpoint/2010/main" val="1668508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C8AB6-63A9-46FE-88A0-787D5A3A4701}"/>
              </a:ext>
            </a:extLst>
          </p:cNvPr>
          <p:cNvSpPr>
            <a:spLocks noGrp="1"/>
          </p:cNvSpPr>
          <p:nvPr>
            <p:ph type="title"/>
          </p:nvPr>
        </p:nvSpPr>
        <p:spPr>
          <a:xfrm>
            <a:off x="745434" y="79167"/>
            <a:ext cx="10515600" cy="1325563"/>
          </a:xfrm>
        </p:spPr>
        <p:txBody>
          <a:bodyPr/>
          <a:lstStyle/>
          <a:p>
            <a:r>
              <a:rPr lang="en-GB" dirty="0"/>
              <a:t>Structure</a:t>
            </a:r>
          </a:p>
        </p:txBody>
      </p:sp>
      <p:sp>
        <p:nvSpPr>
          <p:cNvPr id="3" name="Content Placeholder 2">
            <a:extLst>
              <a:ext uri="{FF2B5EF4-FFF2-40B4-BE49-F238E27FC236}">
                <a16:creationId xmlns:a16="http://schemas.microsoft.com/office/drawing/2014/main" id="{6DE8A1D8-F70D-4AAC-A1F9-D509B7F9F9DA}"/>
              </a:ext>
            </a:extLst>
          </p:cNvPr>
          <p:cNvSpPr>
            <a:spLocks noGrp="1"/>
          </p:cNvSpPr>
          <p:nvPr>
            <p:ph idx="1"/>
          </p:nvPr>
        </p:nvSpPr>
        <p:spPr>
          <a:xfrm>
            <a:off x="838200" y="1404730"/>
            <a:ext cx="3495261" cy="5314122"/>
          </a:xfrm>
        </p:spPr>
        <p:txBody>
          <a:bodyPr>
            <a:normAutofit/>
          </a:bodyPr>
          <a:lstStyle/>
          <a:p>
            <a:pPr marL="0" indent="0">
              <a:buNone/>
            </a:pPr>
            <a:r>
              <a:rPr lang="en-GB" dirty="0"/>
              <a:t>Who was Thatcher?</a:t>
            </a:r>
          </a:p>
          <a:p>
            <a:pPr marL="0" indent="0">
              <a:buNone/>
            </a:pPr>
            <a:r>
              <a:rPr lang="en-GB" dirty="0"/>
              <a:t>Context of Speech</a:t>
            </a:r>
          </a:p>
          <a:p>
            <a:pPr marL="0" indent="0">
              <a:buNone/>
            </a:pPr>
            <a:r>
              <a:rPr lang="en-GB" dirty="0"/>
              <a:t>Political enemies</a:t>
            </a:r>
          </a:p>
          <a:p>
            <a:pPr marL="0" indent="0">
              <a:buNone/>
            </a:pPr>
            <a:r>
              <a:rPr lang="en-GB" dirty="0"/>
              <a:t>How to deal with?</a:t>
            </a:r>
          </a:p>
          <a:p>
            <a:pPr marL="0" indent="0">
              <a:buNone/>
            </a:pPr>
            <a:r>
              <a:rPr lang="en-GB" dirty="0"/>
              <a:t>Violent enemies</a:t>
            </a:r>
          </a:p>
          <a:p>
            <a:pPr marL="0" indent="0">
              <a:buNone/>
            </a:pPr>
            <a:r>
              <a:rPr lang="en-GB" dirty="0"/>
              <a:t>How to deal with?</a:t>
            </a:r>
          </a:p>
          <a:p>
            <a:pPr marL="0" indent="0">
              <a:buNone/>
            </a:pPr>
            <a:r>
              <a:rPr lang="en-GB" dirty="0"/>
              <a:t>Societal enemies</a:t>
            </a:r>
          </a:p>
          <a:p>
            <a:pPr marL="0" indent="0">
              <a:buNone/>
            </a:pPr>
            <a:r>
              <a:rPr lang="en-GB" dirty="0"/>
              <a:t>How to deal with?</a:t>
            </a:r>
          </a:p>
          <a:p>
            <a:pPr marL="0" indent="0">
              <a:buNone/>
            </a:pPr>
            <a:r>
              <a:rPr lang="en-GB" dirty="0"/>
              <a:t>Conclusions</a:t>
            </a:r>
          </a:p>
          <a:p>
            <a:pPr marL="0" indent="0">
              <a:buNone/>
            </a:pPr>
            <a:r>
              <a:rPr lang="en-GB" dirty="0"/>
              <a:t>Bibliography</a:t>
            </a:r>
          </a:p>
          <a:p>
            <a:pPr marL="0" indent="0">
              <a:buNone/>
            </a:pPr>
            <a:endParaRPr lang="en-GB" dirty="0"/>
          </a:p>
        </p:txBody>
      </p:sp>
      <p:pic>
        <p:nvPicPr>
          <p:cNvPr id="4" name="Picture 3">
            <a:extLst>
              <a:ext uri="{FF2B5EF4-FFF2-40B4-BE49-F238E27FC236}">
                <a16:creationId xmlns:a16="http://schemas.microsoft.com/office/drawing/2014/main" id="{7A962344-37F5-47E4-A348-EBA0B660191B}"/>
              </a:ext>
            </a:extLst>
          </p:cNvPr>
          <p:cNvPicPr>
            <a:picLocks noChangeAspect="1"/>
          </p:cNvPicPr>
          <p:nvPr/>
        </p:nvPicPr>
        <p:blipFill>
          <a:blip r:embed="rId2"/>
          <a:stretch>
            <a:fillRect/>
          </a:stretch>
        </p:blipFill>
        <p:spPr>
          <a:xfrm>
            <a:off x="5314121" y="468308"/>
            <a:ext cx="6566037" cy="3089900"/>
          </a:xfrm>
          <a:prstGeom prst="rect">
            <a:avLst/>
          </a:prstGeom>
        </p:spPr>
      </p:pic>
      <p:sp>
        <p:nvSpPr>
          <p:cNvPr id="5" name="Rectangle 4">
            <a:extLst>
              <a:ext uri="{FF2B5EF4-FFF2-40B4-BE49-F238E27FC236}">
                <a16:creationId xmlns:a16="http://schemas.microsoft.com/office/drawing/2014/main" id="{AAD84C57-82A8-4260-9D08-53C7538414BD}"/>
              </a:ext>
            </a:extLst>
          </p:cNvPr>
          <p:cNvSpPr/>
          <p:nvPr/>
        </p:nvSpPr>
        <p:spPr>
          <a:xfrm>
            <a:off x="7469049" y="3739684"/>
            <a:ext cx="4033838" cy="523220"/>
          </a:xfrm>
          <a:prstGeom prst="rect">
            <a:avLst/>
          </a:prstGeom>
        </p:spPr>
        <p:txBody>
          <a:bodyPr wrap="square">
            <a:spAutoFit/>
          </a:bodyPr>
          <a:lstStyle/>
          <a:p>
            <a:r>
              <a:rPr lang="en-GB" sz="1400" dirty="0"/>
              <a:t>Thatcher ‘Enemy Within’ Speech, azquotes, [online]. Available: http://www.azquotes.com/quote/711762 </a:t>
            </a:r>
          </a:p>
        </p:txBody>
      </p:sp>
    </p:spTree>
    <p:extLst>
      <p:ext uri="{BB962C8B-B14F-4D97-AF65-F5344CB8AC3E}">
        <p14:creationId xmlns:p14="http://schemas.microsoft.com/office/powerpoint/2010/main" val="1136607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968CE-A013-47D7-841D-D5BF5BBD66B5}"/>
              </a:ext>
            </a:extLst>
          </p:cNvPr>
          <p:cNvSpPr>
            <a:spLocks noGrp="1"/>
          </p:cNvSpPr>
          <p:nvPr>
            <p:ph type="title"/>
          </p:nvPr>
        </p:nvSpPr>
        <p:spPr>
          <a:xfrm>
            <a:off x="0" y="0"/>
            <a:ext cx="12192000" cy="1325563"/>
          </a:xfrm>
        </p:spPr>
        <p:txBody>
          <a:bodyPr/>
          <a:lstStyle/>
          <a:p>
            <a:r>
              <a:rPr lang="en-GB" dirty="0"/>
              <a:t>Margret Thatcher who was she and the speech in context.</a:t>
            </a:r>
          </a:p>
        </p:txBody>
      </p:sp>
      <p:sp>
        <p:nvSpPr>
          <p:cNvPr id="3" name="Content Placeholder 2">
            <a:extLst>
              <a:ext uri="{FF2B5EF4-FFF2-40B4-BE49-F238E27FC236}">
                <a16:creationId xmlns:a16="http://schemas.microsoft.com/office/drawing/2014/main" id="{6DA5E4F0-07AC-4553-8781-8B60EE7338B4}"/>
              </a:ext>
            </a:extLst>
          </p:cNvPr>
          <p:cNvSpPr>
            <a:spLocks noGrp="1"/>
          </p:cNvSpPr>
          <p:nvPr>
            <p:ph idx="1"/>
          </p:nvPr>
        </p:nvSpPr>
        <p:spPr>
          <a:xfrm>
            <a:off x="115462" y="1564446"/>
            <a:ext cx="4953000" cy="4558057"/>
          </a:xfrm>
        </p:spPr>
        <p:txBody>
          <a:bodyPr>
            <a:normAutofit fontScale="92500" lnSpcReduction="20000"/>
          </a:bodyPr>
          <a:lstStyle/>
          <a:p>
            <a:pPr marL="0" indent="0">
              <a:buNone/>
            </a:pPr>
            <a:r>
              <a:rPr lang="en-GB" dirty="0"/>
              <a:t>Prime Minister from 1979-1990</a:t>
            </a:r>
          </a:p>
          <a:p>
            <a:pPr marL="0" indent="0">
              <a:buNone/>
            </a:pPr>
            <a:r>
              <a:rPr lang="en-GB" dirty="0"/>
              <a:t>First Female British PM</a:t>
            </a:r>
          </a:p>
          <a:p>
            <a:pPr marL="0" indent="0">
              <a:buNone/>
            </a:pPr>
            <a:r>
              <a:rPr lang="en-GB" dirty="0"/>
              <a:t>Longest serving </a:t>
            </a:r>
            <a:r>
              <a:rPr lang="en-GB" b="1" u="sng" dirty="0"/>
              <a:t>modern</a:t>
            </a:r>
            <a:r>
              <a:rPr lang="en-GB" dirty="0"/>
              <a:t> PM</a:t>
            </a:r>
          </a:p>
          <a:p>
            <a:pPr marL="0" indent="0">
              <a:buNone/>
            </a:pPr>
            <a:endParaRPr lang="en-GB" dirty="0"/>
          </a:p>
          <a:p>
            <a:pPr marL="0" indent="0">
              <a:buNone/>
            </a:pPr>
            <a:r>
              <a:rPr lang="en-GB" dirty="0"/>
              <a:t>Leading figure in Ted Heath Government as SoS for Education</a:t>
            </a:r>
          </a:p>
          <a:p>
            <a:pPr marL="0" indent="0">
              <a:buNone/>
            </a:pPr>
            <a:endParaRPr lang="en-GB" dirty="0"/>
          </a:p>
          <a:p>
            <a:pPr marL="0" indent="0">
              <a:buNone/>
            </a:pPr>
            <a:r>
              <a:rPr lang="en-GB" dirty="0"/>
              <a:t>A ‘marmite figure’</a:t>
            </a:r>
          </a:p>
          <a:p>
            <a:pPr marL="0" indent="0">
              <a:buNone/>
            </a:pPr>
            <a:endParaRPr lang="en-GB" dirty="0"/>
          </a:p>
          <a:p>
            <a:pPr marL="0" indent="0">
              <a:buNone/>
            </a:pPr>
            <a:r>
              <a:rPr lang="en-GB" dirty="0"/>
              <a:t>Nicknames: ‘milk-snatcher’, Iron Lady</a:t>
            </a:r>
          </a:p>
        </p:txBody>
      </p:sp>
      <p:sp>
        <p:nvSpPr>
          <p:cNvPr id="4" name="Content Placeholder 2">
            <a:extLst>
              <a:ext uri="{FF2B5EF4-FFF2-40B4-BE49-F238E27FC236}">
                <a16:creationId xmlns:a16="http://schemas.microsoft.com/office/drawing/2014/main" id="{EC86CA43-6CF8-4196-8F60-43F174AF6881}"/>
              </a:ext>
            </a:extLst>
          </p:cNvPr>
          <p:cNvSpPr txBox="1">
            <a:spLocks/>
          </p:cNvSpPr>
          <p:nvPr/>
        </p:nvSpPr>
        <p:spPr>
          <a:xfrm>
            <a:off x="5448968" y="1577355"/>
            <a:ext cx="6743032" cy="10465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Made during height of Miner’s Strike and during The Troubles</a:t>
            </a:r>
          </a:p>
          <a:p>
            <a:endParaRPr lang="en-GB" dirty="0"/>
          </a:p>
          <a:p>
            <a:pPr marL="0" indent="0">
              <a:buNone/>
            </a:pPr>
            <a:endParaRPr lang="en-GB" dirty="0"/>
          </a:p>
          <a:p>
            <a:pPr marL="0" indent="0">
              <a:buNone/>
            </a:pPr>
            <a:endParaRPr lang="en-GB" dirty="0"/>
          </a:p>
        </p:txBody>
      </p:sp>
      <p:sp>
        <p:nvSpPr>
          <p:cNvPr id="5" name="Rectangle 4">
            <a:extLst>
              <a:ext uri="{FF2B5EF4-FFF2-40B4-BE49-F238E27FC236}">
                <a16:creationId xmlns:a16="http://schemas.microsoft.com/office/drawing/2014/main" id="{DBA0BB48-BD74-4EE0-BFD7-1FD2F4E70C43}"/>
              </a:ext>
            </a:extLst>
          </p:cNvPr>
          <p:cNvSpPr/>
          <p:nvPr/>
        </p:nvSpPr>
        <p:spPr>
          <a:xfrm>
            <a:off x="5448968" y="2827811"/>
            <a:ext cx="6096000" cy="1815882"/>
          </a:xfrm>
          <a:prstGeom prst="rect">
            <a:avLst/>
          </a:prstGeom>
        </p:spPr>
        <p:txBody>
          <a:bodyPr>
            <a:spAutoFit/>
          </a:bodyPr>
          <a:lstStyle/>
          <a:p>
            <a:r>
              <a:rPr lang="en-GB" sz="2800" dirty="0"/>
              <a:t>So the obvious enemy in her mind (and in the mind of society) were the Miners and / or the IRA and other Republican &amp; Loyalist paramilitaries</a:t>
            </a:r>
          </a:p>
        </p:txBody>
      </p:sp>
      <p:sp>
        <p:nvSpPr>
          <p:cNvPr id="6" name="Rectangle 5">
            <a:extLst>
              <a:ext uri="{FF2B5EF4-FFF2-40B4-BE49-F238E27FC236}">
                <a16:creationId xmlns:a16="http://schemas.microsoft.com/office/drawing/2014/main" id="{292117F0-1086-4E3B-A105-B1FA9C5905CB}"/>
              </a:ext>
            </a:extLst>
          </p:cNvPr>
          <p:cNvSpPr/>
          <p:nvPr/>
        </p:nvSpPr>
        <p:spPr>
          <a:xfrm>
            <a:off x="5448968" y="5189738"/>
            <a:ext cx="6096000" cy="1384995"/>
          </a:xfrm>
          <a:prstGeom prst="rect">
            <a:avLst/>
          </a:prstGeom>
        </p:spPr>
        <p:txBody>
          <a:bodyPr>
            <a:spAutoFit/>
          </a:bodyPr>
          <a:lstStyle/>
          <a:p>
            <a:r>
              <a:rPr lang="en-GB" sz="2800" dirty="0"/>
              <a:t>Interpretation of who is the ‘enemy within’ is subject to personal agendas, opinions, outlook</a:t>
            </a:r>
          </a:p>
        </p:txBody>
      </p:sp>
    </p:spTree>
    <p:extLst>
      <p:ext uri="{BB962C8B-B14F-4D97-AF65-F5344CB8AC3E}">
        <p14:creationId xmlns:p14="http://schemas.microsoft.com/office/powerpoint/2010/main" val="1081542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7325-8901-480B-8621-F92EAEA9F80D}"/>
              </a:ext>
            </a:extLst>
          </p:cNvPr>
          <p:cNvSpPr>
            <a:spLocks noGrp="1"/>
          </p:cNvSpPr>
          <p:nvPr>
            <p:ph type="title"/>
          </p:nvPr>
        </p:nvSpPr>
        <p:spPr>
          <a:xfrm>
            <a:off x="4191000" y="-20109"/>
            <a:ext cx="4277139" cy="861391"/>
          </a:xfrm>
        </p:spPr>
        <p:txBody>
          <a:bodyPr/>
          <a:lstStyle/>
          <a:p>
            <a:r>
              <a:rPr lang="en-GB" dirty="0"/>
              <a:t> Political Enemies</a:t>
            </a:r>
          </a:p>
        </p:txBody>
      </p:sp>
      <p:sp>
        <p:nvSpPr>
          <p:cNvPr id="3" name="Content Placeholder 2">
            <a:extLst>
              <a:ext uri="{FF2B5EF4-FFF2-40B4-BE49-F238E27FC236}">
                <a16:creationId xmlns:a16="http://schemas.microsoft.com/office/drawing/2014/main" id="{CA6961A1-1A37-4F7D-8E6B-1FC1AA580D57}"/>
              </a:ext>
            </a:extLst>
          </p:cNvPr>
          <p:cNvSpPr>
            <a:spLocks noGrp="1"/>
          </p:cNvSpPr>
          <p:nvPr>
            <p:ph idx="1"/>
          </p:nvPr>
        </p:nvSpPr>
        <p:spPr>
          <a:xfrm>
            <a:off x="0" y="430695"/>
            <a:ext cx="8136835" cy="6606209"/>
          </a:xfrm>
        </p:spPr>
        <p:txBody>
          <a:bodyPr>
            <a:normAutofit fontScale="92500" lnSpcReduction="10000"/>
          </a:bodyPr>
          <a:lstStyle/>
          <a:p>
            <a:pPr marL="0" indent="0">
              <a:buNone/>
            </a:pPr>
            <a:r>
              <a:rPr lang="en-GB" dirty="0"/>
              <a:t>Labour: incl. Neil Kinnock</a:t>
            </a:r>
          </a:p>
          <a:p>
            <a:pPr marL="0" indent="0">
              <a:buNone/>
            </a:pPr>
            <a:endParaRPr lang="en-GB" dirty="0"/>
          </a:p>
          <a:p>
            <a:pPr marL="0" indent="0">
              <a:buNone/>
            </a:pPr>
            <a:r>
              <a:rPr lang="en-GB" dirty="0"/>
              <a:t>Trade Unions: esp. NUM</a:t>
            </a:r>
          </a:p>
          <a:p>
            <a:pPr marL="0" indent="0">
              <a:buNone/>
            </a:pPr>
            <a:endParaRPr lang="en-GB" dirty="0"/>
          </a:p>
          <a:p>
            <a:pPr marL="0" indent="0">
              <a:buNone/>
            </a:pPr>
            <a:r>
              <a:rPr lang="en-GB" dirty="0"/>
              <a:t>Tory Rebels incl. </a:t>
            </a:r>
          </a:p>
          <a:p>
            <a:pPr marL="0" indent="0">
              <a:buNone/>
            </a:pPr>
            <a:r>
              <a:rPr lang="en-GB" dirty="0"/>
              <a:t>Europhilies: John Major, Michael Heseltine, Ken Clarke</a:t>
            </a:r>
          </a:p>
          <a:p>
            <a:pPr marL="0" indent="0">
              <a:buNone/>
            </a:pPr>
            <a:r>
              <a:rPr lang="en-GB" dirty="0"/>
              <a:t>Unionists: Enoch Powell </a:t>
            </a:r>
          </a:p>
          <a:p>
            <a:pPr marL="0" indent="0">
              <a:buNone/>
            </a:pPr>
            <a:endParaRPr lang="en-GB" dirty="0"/>
          </a:p>
          <a:p>
            <a:pPr marL="0" indent="0">
              <a:buNone/>
            </a:pPr>
            <a:r>
              <a:rPr lang="en-GB" dirty="0"/>
              <a:t>Social Democratic Party (The Gang of Four): David Owen, Roy Jenkins, Shirley Williams, &amp; Bill Rogers</a:t>
            </a:r>
          </a:p>
          <a:p>
            <a:pPr marL="0" indent="0">
              <a:buNone/>
            </a:pPr>
            <a:endParaRPr lang="en-GB" dirty="0"/>
          </a:p>
          <a:p>
            <a:pPr marL="0" indent="0">
              <a:buNone/>
            </a:pPr>
            <a:r>
              <a:rPr lang="en-GB" dirty="0"/>
              <a:t>Pacifists: incl. Greenham Common </a:t>
            </a:r>
          </a:p>
          <a:p>
            <a:pPr marL="0" indent="0">
              <a:buNone/>
            </a:pPr>
            <a:endParaRPr lang="en-GB" dirty="0"/>
          </a:p>
          <a:p>
            <a:pPr marL="0" indent="0">
              <a:buNone/>
            </a:pPr>
            <a:r>
              <a:rPr lang="en-GB" dirty="0"/>
              <a:t>Communists: Cambridge Spies</a:t>
            </a:r>
          </a:p>
        </p:txBody>
      </p:sp>
      <p:pic>
        <p:nvPicPr>
          <p:cNvPr id="4" name="Picture 3">
            <a:extLst>
              <a:ext uri="{FF2B5EF4-FFF2-40B4-BE49-F238E27FC236}">
                <a16:creationId xmlns:a16="http://schemas.microsoft.com/office/drawing/2014/main" id="{438EAEAD-E03E-4F1B-943B-59CEB2024F0D}"/>
              </a:ext>
            </a:extLst>
          </p:cNvPr>
          <p:cNvPicPr>
            <a:picLocks noChangeAspect="1"/>
          </p:cNvPicPr>
          <p:nvPr/>
        </p:nvPicPr>
        <p:blipFill>
          <a:blip r:embed="rId2"/>
          <a:stretch>
            <a:fillRect/>
          </a:stretch>
        </p:blipFill>
        <p:spPr>
          <a:xfrm>
            <a:off x="8810777" y="490247"/>
            <a:ext cx="2850981" cy="1603677"/>
          </a:xfrm>
          <a:prstGeom prst="rect">
            <a:avLst/>
          </a:prstGeom>
        </p:spPr>
      </p:pic>
      <p:sp>
        <p:nvSpPr>
          <p:cNvPr id="6" name="Rectangle 5">
            <a:extLst>
              <a:ext uri="{FF2B5EF4-FFF2-40B4-BE49-F238E27FC236}">
                <a16:creationId xmlns:a16="http://schemas.microsoft.com/office/drawing/2014/main" id="{4087EC5A-0F94-4BCF-A43D-08A750C0C4AD}"/>
              </a:ext>
            </a:extLst>
          </p:cNvPr>
          <p:cNvSpPr/>
          <p:nvPr/>
        </p:nvSpPr>
        <p:spPr>
          <a:xfrm>
            <a:off x="8888805" y="2560821"/>
            <a:ext cx="2916611" cy="1169551"/>
          </a:xfrm>
          <a:prstGeom prst="rect">
            <a:avLst/>
          </a:prstGeom>
        </p:spPr>
        <p:txBody>
          <a:bodyPr wrap="square">
            <a:spAutoFit/>
          </a:bodyPr>
          <a:lstStyle/>
          <a:p>
            <a:r>
              <a:rPr lang="en-GB" sz="1400" dirty="0"/>
              <a:t>The Gang of Four, greatbritishpolitics, [online]. Available: https://www.greatbritishpolitics.co.uk/magazine/336-why-the-sdp-failed-lessons-for-the-future </a:t>
            </a:r>
          </a:p>
        </p:txBody>
      </p:sp>
      <p:pic>
        <p:nvPicPr>
          <p:cNvPr id="7" name="Picture 6">
            <a:extLst>
              <a:ext uri="{FF2B5EF4-FFF2-40B4-BE49-F238E27FC236}">
                <a16:creationId xmlns:a16="http://schemas.microsoft.com/office/drawing/2014/main" id="{8851EE1F-811C-45DD-A6ED-4866D5B33AC7}"/>
              </a:ext>
            </a:extLst>
          </p:cNvPr>
          <p:cNvPicPr>
            <a:picLocks noChangeAspect="1"/>
          </p:cNvPicPr>
          <p:nvPr/>
        </p:nvPicPr>
        <p:blipFill>
          <a:blip r:embed="rId3"/>
          <a:stretch>
            <a:fillRect/>
          </a:stretch>
        </p:blipFill>
        <p:spPr>
          <a:xfrm>
            <a:off x="8974550" y="3998682"/>
            <a:ext cx="2745119" cy="2630740"/>
          </a:xfrm>
          <a:prstGeom prst="rect">
            <a:avLst/>
          </a:prstGeom>
        </p:spPr>
      </p:pic>
      <p:sp>
        <p:nvSpPr>
          <p:cNvPr id="8" name="Rectangle 7">
            <a:extLst>
              <a:ext uri="{FF2B5EF4-FFF2-40B4-BE49-F238E27FC236}">
                <a16:creationId xmlns:a16="http://schemas.microsoft.com/office/drawing/2014/main" id="{2AEC70C7-4AD8-4952-B16A-AE3B9E26D405}"/>
              </a:ext>
            </a:extLst>
          </p:cNvPr>
          <p:cNvSpPr/>
          <p:nvPr/>
        </p:nvSpPr>
        <p:spPr>
          <a:xfrm>
            <a:off x="5366709" y="5211035"/>
            <a:ext cx="3451930" cy="1169551"/>
          </a:xfrm>
          <a:prstGeom prst="rect">
            <a:avLst/>
          </a:prstGeom>
        </p:spPr>
        <p:txBody>
          <a:bodyPr wrap="square">
            <a:spAutoFit/>
          </a:bodyPr>
          <a:lstStyle/>
          <a:p>
            <a:r>
              <a:rPr lang="en-GB" sz="1400" dirty="0"/>
              <a:t>Cambridge Spies, Irish Examiner, [online]. Available: http://www.irishexaminer.com/viewpoints/analysis/the-cambridge-spy-rings-sixth-man-tinker-tailor-soldier-irishman-456887.html</a:t>
            </a:r>
          </a:p>
        </p:txBody>
      </p:sp>
      <p:pic>
        <p:nvPicPr>
          <p:cNvPr id="9" name="Picture 8">
            <a:extLst>
              <a:ext uri="{FF2B5EF4-FFF2-40B4-BE49-F238E27FC236}">
                <a16:creationId xmlns:a16="http://schemas.microsoft.com/office/drawing/2014/main" id="{80608F17-AD64-48D8-825E-F3C5DFBE4E87}"/>
              </a:ext>
            </a:extLst>
          </p:cNvPr>
          <p:cNvPicPr>
            <a:picLocks noChangeAspect="1"/>
          </p:cNvPicPr>
          <p:nvPr/>
        </p:nvPicPr>
        <p:blipFill>
          <a:blip r:embed="rId4"/>
          <a:stretch>
            <a:fillRect/>
          </a:stretch>
        </p:blipFill>
        <p:spPr>
          <a:xfrm>
            <a:off x="4191000" y="841282"/>
            <a:ext cx="2351419" cy="1323332"/>
          </a:xfrm>
          <a:prstGeom prst="rect">
            <a:avLst/>
          </a:prstGeom>
        </p:spPr>
      </p:pic>
      <p:sp>
        <p:nvSpPr>
          <p:cNvPr id="10" name="Rectangle 9">
            <a:extLst>
              <a:ext uri="{FF2B5EF4-FFF2-40B4-BE49-F238E27FC236}">
                <a16:creationId xmlns:a16="http://schemas.microsoft.com/office/drawing/2014/main" id="{F80D3165-146B-4FDE-BA0A-34292103C548}"/>
              </a:ext>
            </a:extLst>
          </p:cNvPr>
          <p:cNvSpPr/>
          <p:nvPr/>
        </p:nvSpPr>
        <p:spPr>
          <a:xfrm>
            <a:off x="6752356" y="825748"/>
            <a:ext cx="1669774" cy="1600438"/>
          </a:xfrm>
          <a:prstGeom prst="rect">
            <a:avLst/>
          </a:prstGeom>
        </p:spPr>
        <p:txBody>
          <a:bodyPr wrap="square">
            <a:spAutoFit/>
          </a:bodyPr>
          <a:lstStyle/>
          <a:p>
            <a:r>
              <a:rPr lang="en-GB" sz="1400" dirty="0"/>
              <a:t>Neil Kinnock, BBC, [online]. Available: http://www.bbc.co.uk/wales/history/sites/themes/society/politics_neil_kinnock.shtml </a:t>
            </a:r>
          </a:p>
        </p:txBody>
      </p:sp>
    </p:spTree>
    <p:extLst>
      <p:ext uri="{BB962C8B-B14F-4D97-AF65-F5344CB8AC3E}">
        <p14:creationId xmlns:p14="http://schemas.microsoft.com/office/powerpoint/2010/main" val="491640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500"/>
                                        <p:tgtEl>
                                          <p:spTgt spid="3">
                                            <p:txEl>
                                              <p:pRg st="10" end="1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12" end="12"/>
                                            </p:txEl>
                                          </p:spTgt>
                                        </p:tgtEl>
                                        <p:attrNameLst>
                                          <p:attrName>style.visibility</p:attrName>
                                        </p:attrNameLst>
                                      </p:cBhvr>
                                      <p:to>
                                        <p:strVal val="visible"/>
                                      </p:to>
                                    </p:set>
                                    <p:animEffect transition="in" filter="fade">
                                      <p:cBhvr>
                                        <p:cTn id="42"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B875A-E5CD-4730-BDD3-3D4FFC51942F}"/>
              </a:ext>
            </a:extLst>
          </p:cNvPr>
          <p:cNvSpPr>
            <a:spLocks noGrp="1"/>
          </p:cNvSpPr>
          <p:nvPr>
            <p:ph type="title"/>
          </p:nvPr>
        </p:nvSpPr>
        <p:spPr>
          <a:xfrm>
            <a:off x="5897216" y="0"/>
            <a:ext cx="6294783" cy="636104"/>
          </a:xfrm>
        </p:spPr>
        <p:txBody>
          <a:bodyPr>
            <a:normAutofit fontScale="90000"/>
          </a:bodyPr>
          <a:lstStyle/>
          <a:p>
            <a:r>
              <a:rPr lang="en-GB" dirty="0"/>
              <a:t>Dealing with political enemies</a:t>
            </a:r>
          </a:p>
        </p:txBody>
      </p:sp>
      <p:sp>
        <p:nvSpPr>
          <p:cNvPr id="3" name="Content Placeholder 2">
            <a:extLst>
              <a:ext uri="{FF2B5EF4-FFF2-40B4-BE49-F238E27FC236}">
                <a16:creationId xmlns:a16="http://schemas.microsoft.com/office/drawing/2014/main" id="{64A491C0-E0F7-4404-8FBD-8EC75B0D1C5C}"/>
              </a:ext>
            </a:extLst>
          </p:cNvPr>
          <p:cNvSpPr>
            <a:spLocks noGrp="1"/>
          </p:cNvSpPr>
          <p:nvPr>
            <p:ph idx="1"/>
          </p:nvPr>
        </p:nvSpPr>
        <p:spPr>
          <a:xfrm>
            <a:off x="0" y="533274"/>
            <a:ext cx="12192000" cy="4159939"/>
          </a:xfrm>
        </p:spPr>
        <p:txBody>
          <a:bodyPr>
            <a:normAutofit lnSpcReduction="10000"/>
          </a:bodyPr>
          <a:lstStyle/>
          <a:p>
            <a:pPr marL="0" indent="0">
              <a:buNone/>
            </a:pPr>
            <a:r>
              <a:rPr lang="en-GB" dirty="0"/>
              <a:t>1983 ‘Falklands Election’ = Landslide election</a:t>
            </a:r>
          </a:p>
          <a:p>
            <a:pPr marL="0" indent="0">
              <a:buNone/>
            </a:pPr>
            <a:endParaRPr lang="en-GB" dirty="0"/>
          </a:p>
          <a:p>
            <a:pPr marL="0" indent="0">
              <a:buNone/>
            </a:pPr>
            <a:r>
              <a:rPr lang="en-GB" dirty="0"/>
              <a:t>Forced resignations ‘Westland Affair’, Anglo-Irish Treaty 1985</a:t>
            </a:r>
          </a:p>
          <a:p>
            <a:pPr marL="0" indent="0">
              <a:buNone/>
            </a:pPr>
            <a:endParaRPr lang="en-GB" dirty="0"/>
          </a:p>
          <a:p>
            <a:pPr marL="0" indent="0">
              <a:buNone/>
            </a:pPr>
            <a:r>
              <a:rPr lang="en-GB" dirty="0"/>
              <a:t>Compromise with Unionists (Enoch Powell, Ian Paisley) and Europhiles (Ken Clarke, Michael Heseltine, John Major) ‘the enemy of my enemy is my friend’</a:t>
            </a:r>
          </a:p>
          <a:p>
            <a:pPr marL="0" indent="0">
              <a:buNone/>
            </a:pPr>
            <a:endParaRPr lang="en-GB" dirty="0"/>
          </a:p>
          <a:p>
            <a:pPr marL="0" indent="0">
              <a:buNone/>
            </a:pPr>
            <a:r>
              <a:rPr lang="en-GB" dirty="0"/>
              <a:t>Disgrace Anthony Blunt and draft Official Secrets Act 1989 after Clive Ponting released documents relating to the </a:t>
            </a:r>
            <a:r>
              <a:rPr lang="en-GB" i="1" dirty="0"/>
              <a:t>General Belgrano</a:t>
            </a:r>
            <a:r>
              <a:rPr lang="en-GB" dirty="0"/>
              <a:t> sinking</a:t>
            </a:r>
          </a:p>
        </p:txBody>
      </p:sp>
      <p:pic>
        <p:nvPicPr>
          <p:cNvPr id="4" name="Picture 3">
            <a:extLst>
              <a:ext uri="{FF2B5EF4-FFF2-40B4-BE49-F238E27FC236}">
                <a16:creationId xmlns:a16="http://schemas.microsoft.com/office/drawing/2014/main" id="{30F9A218-2E75-4C78-A957-F8DC868E9939}"/>
              </a:ext>
            </a:extLst>
          </p:cNvPr>
          <p:cNvPicPr>
            <a:picLocks noChangeAspect="1"/>
          </p:cNvPicPr>
          <p:nvPr/>
        </p:nvPicPr>
        <p:blipFill rotWithShape="1">
          <a:blip r:embed="rId2"/>
          <a:srcRect l="21032"/>
          <a:stretch/>
        </p:blipFill>
        <p:spPr>
          <a:xfrm>
            <a:off x="116473" y="4686252"/>
            <a:ext cx="1972503" cy="1887196"/>
          </a:xfrm>
          <a:prstGeom prst="rect">
            <a:avLst/>
          </a:prstGeom>
        </p:spPr>
      </p:pic>
      <p:sp>
        <p:nvSpPr>
          <p:cNvPr id="5" name="Rectangle 4">
            <a:extLst>
              <a:ext uri="{FF2B5EF4-FFF2-40B4-BE49-F238E27FC236}">
                <a16:creationId xmlns:a16="http://schemas.microsoft.com/office/drawing/2014/main" id="{4E9D14FF-086C-49F6-980A-7F4E0956F769}"/>
              </a:ext>
            </a:extLst>
          </p:cNvPr>
          <p:cNvSpPr/>
          <p:nvPr/>
        </p:nvSpPr>
        <p:spPr>
          <a:xfrm>
            <a:off x="2205449" y="4398743"/>
            <a:ext cx="1943470" cy="2462213"/>
          </a:xfrm>
          <a:prstGeom prst="rect">
            <a:avLst/>
          </a:prstGeom>
        </p:spPr>
        <p:txBody>
          <a:bodyPr wrap="square">
            <a:spAutoFit/>
          </a:bodyPr>
          <a:lstStyle/>
          <a:p>
            <a:r>
              <a:rPr lang="en-GB" sz="1400" dirty="0"/>
              <a:t>Clive Ponting, Daily Mail, [online]. Available: http://www.dailymail.co.uk/news/article-2891971/Lessons-leadership-newly-released-papers-reveal-wrong-Mrs-T-conviction-courage-says-ROBIN-HARRIS.html </a:t>
            </a:r>
          </a:p>
        </p:txBody>
      </p:sp>
      <p:pic>
        <p:nvPicPr>
          <p:cNvPr id="6" name="Picture 5">
            <a:extLst>
              <a:ext uri="{FF2B5EF4-FFF2-40B4-BE49-F238E27FC236}">
                <a16:creationId xmlns:a16="http://schemas.microsoft.com/office/drawing/2014/main" id="{9FCD4742-DBB0-4CFA-A2C7-C5E8585302C6}"/>
              </a:ext>
            </a:extLst>
          </p:cNvPr>
          <p:cNvPicPr>
            <a:picLocks noChangeAspect="1"/>
          </p:cNvPicPr>
          <p:nvPr/>
        </p:nvPicPr>
        <p:blipFill rotWithShape="1">
          <a:blip r:embed="rId3"/>
          <a:srcRect l="19286" t="22000" r="25357"/>
          <a:stretch/>
        </p:blipFill>
        <p:spPr>
          <a:xfrm>
            <a:off x="4265392" y="4693213"/>
            <a:ext cx="2054087" cy="1808921"/>
          </a:xfrm>
          <a:prstGeom prst="rect">
            <a:avLst/>
          </a:prstGeom>
        </p:spPr>
      </p:pic>
      <p:sp>
        <p:nvSpPr>
          <p:cNvPr id="7" name="Rectangle 6">
            <a:extLst>
              <a:ext uri="{FF2B5EF4-FFF2-40B4-BE49-F238E27FC236}">
                <a16:creationId xmlns:a16="http://schemas.microsoft.com/office/drawing/2014/main" id="{BBC4AB6C-D8EB-4A7A-8C61-DB9E913DC6CE}"/>
              </a:ext>
            </a:extLst>
          </p:cNvPr>
          <p:cNvSpPr/>
          <p:nvPr/>
        </p:nvSpPr>
        <p:spPr>
          <a:xfrm>
            <a:off x="6435952" y="4506464"/>
            <a:ext cx="1878706" cy="2246769"/>
          </a:xfrm>
          <a:prstGeom prst="rect">
            <a:avLst/>
          </a:prstGeom>
        </p:spPr>
        <p:txBody>
          <a:bodyPr wrap="square">
            <a:spAutoFit/>
          </a:bodyPr>
          <a:lstStyle/>
          <a:p>
            <a:r>
              <a:rPr lang="en-GB" sz="1400" dirty="0"/>
              <a:t>Enoch Powell, New Statesman, [online]. Available: https://www.newstatesman.com/culture/culture/2012/07/enoch-100-re-evaluation-life-politics-and-philosophy-enoch-powell-review </a:t>
            </a:r>
          </a:p>
        </p:txBody>
      </p:sp>
      <p:pic>
        <p:nvPicPr>
          <p:cNvPr id="8" name="Picture 7">
            <a:extLst>
              <a:ext uri="{FF2B5EF4-FFF2-40B4-BE49-F238E27FC236}">
                <a16:creationId xmlns:a16="http://schemas.microsoft.com/office/drawing/2014/main" id="{D2D15913-0873-45EC-8EA8-CB3FCB21D952}"/>
              </a:ext>
            </a:extLst>
          </p:cNvPr>
          <p:cNvPicPr>
            <a:picLocks noChangeAspect="1"/>
          </p:cNvPicPr>
          <p:nvPr/>
        </p:nvPicPr>
        <p:blipFill rotWithShape="1">
          <a:blip r:embed="rId4"/>
          <a:srcRect l="26522" r="25435"/>
          <a:stretch/>
        </p:blipFill>
        <p:spPr>
          <a:xfrm>
            <a:off x="8431131" y="4524355"/>
            <a:ext cx="1750144" cy="2049093"/>
          </a:xfrm>
          <a:prstGeom prst="rect">
            <a:avLst/>
          </a:prstGeom>
        </p:spPr>
      </p:pic>
      <p:sp>
        <p:nvSpPr>
          <p:cNvPr id="9" name="Rectangle 8">
            <a:extLst>
              <a:ext uri="{FF2B5EF4-FFF2-40B4-BE49-F238E27FC236}">
                <a16:creationId xmlns:a16="http://schemas.microsoft.com/office/drawing/2014/main" id="{101E93A3-A4D0-4A43-BB7D-EABE3A330360}"/>
              </a:ext>
            </a:extLst>
          </p:cNvPr>
          <p:cNvSpPr/>
          <p:nvPr/>
        </p:nvSpPr>
        <p:spPr>
          <a:xfrm>
            <a:off x="10181275" y="4856403"/>
            <a:ext cx="1932851" cy="1384995"/>
          </a:xfrm>
          <a:prstGeom prst="rect">
            <a:avLst/>
          </a:prstGeom>
        </p:spPr>
        <p:txBody>
          <a:bodyPr wrap="square">
            <a:spAutoFit/>
          </a:bodyPr>
          <a:lstStyle/>
          <a:p>
            <a:r>
              <a:rPr lang="en-GB" sz="1400" dirty="0"/>
              <a:t>Michael Heseltine, BBC, [online]. Available: http://www.bbc.co.uk/blogs/wales/entries/4f29c3f6-f980-3f79-a484-853ca76f475a </a:t>
            </a:r>
          </a:p>
        </p:txBody>
      </p:sp>
    </p:spTree>
    <p:extLst>
      <p:ext uri="{BB962C8B-B14F-4D97-AF65-F5344CB8AC3E}">
        <p14:creationId xmlns:p14="http://schemas.microsoft.com/office/powerpoint/2010/main" val="1338857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74695-8DB3-4B66-8500-61DEEFED18E7}"/>
              </a:ext>
            </a:extLst>
          </p:cNvPr>
          <p:cNvSpPr>
            <a:spLocks noGrp="1"/>
          </p:cNvSpPr>
          <p:nvPr>
            <p:ph type="title"/>
          </p:nvPr>
        </p:nvSpPr>
        <p:spPr>
          <a:xfrm>
            <a:off x="0" y="4866"/>
            <a:ext cx="4055165" cy="697500"/>
          </a:xfrm>
        </p:spPr>
        <p:txBody>
          <a:bodyPr/>
          <a:lstStyle/>
          <a:p>
            <a:r>
              <a:rPr lang="en-GB" dirty="0"/>
              <a:t>Violent enemies</a:t>
            </a:r>
          </a:p>
        </p:txBody>
      </p:sp>
      <p:sp>
        <p:nvSpPr>
          <p:cNvPr id="3" name="Content Placeholder 2">
            <a:extLst>
              <a:ext uri="{FF2B5EF4-FFF2-40B4-BE49-F238E27FC236}">
                <a16:creationId xmlns:a16="http://schemas.microsoft.com/office/drawing/2014/main" id="{D40B6E51-EC8C-4884-98A1-595FA3EB4F44}"/>
              </a:ext>
            </a:extLst>
          </p:cNvPr>
          <p:cNvSpPr>
            <a:spLocks noGrp="1"/>
          </p:cNvSpPr>
          <p:nvPr>
            <p:ph idx="1"/>
          </p:nvPr>
        </p:nvSpPr>
        <p:spPr>
          <a:xfrm>
            <a:off x="0" y="702366"/>
            <a:ext cx="5764696" cy="6155633"/>
          </a:xfrm>
        </p:spPr>
        <p:txBody>
          <a:bodyPr>
            <a:normAutofit/>
          </a:bodyPr>
          <a:lstStyle/>
          <a:p>
            <a:pPr marL="0" indent="0">
              <a:buNone/>
            </a:pPr>
            <a:r>
              <a:rPr lang="en-GB" dirty="0"/>
              <a:t>Terrorists</a:t>
            </a:r>
          </a:p>
          <a:p>
            <a:pPr marL="0" indent="0">
              <a:buNone/>
            </a:pPr>
            <a:r>
              <a:rPr lang="en-GB" dirty="0"/>
              <a:t>IRA: Brighton Bomb</a:t>
            </a:r>
          </a:p>
          <a:p>
            <a:pPr marL="0" indent="0">
              <a:buNone/>
            </a:pPr>
            <a:endParaRPr lang="en-GB" dirty="0"/>
          </a:p>
          <a:p>
            <a:pPr marL="0" indent="0">
              <a:buNone/>
            </a:pPr>
            <a:r>
              <a:rPr lang="en-GB" dirty="0"/>
              <a:t>INLA: Assassination of Airey Neave</a:t>
            </a:r>
          </a:p>
          <a:p>
            <a:pPr marL="0" indent="0">
              <a:buNone/>
            </a:pPr>
            <a:endParaRPr lang="en-GB" dirty="0"/>
          </a:p>
          <a:p>
            <a:pPr marL="0" indent="0">
              <a:buNone/>
            </a:pPr>
            <a:r>
              <a:rPr lang="en-GB" dirty="0"/>
              <a:t>Sympathizers incl. Jeremy Corbyn, John McDonnell and Dianne Abbott</a:t>
            </a:r>
          </a:p>
          <a:p>
            <a:pPr marL="0" indent="0">
              <a:buNone/>
            </a:pPr>
            <a:endParaRPr lang="en-GB" dirty="0"/>
          </a:p>
          <a:p>
            <a:pPr marL="0" indent="0">
              <a:buNone/>
            </a:pPr>
            <a:r>
              <a:rPr lang="en-GB" dirty="0"/>
              <a:t>Strikers esp. Orgreave </a:t>
            </a:r>
          </a:p>
          <a:p>
            <a:pPr marL="0" indent="0">
              <a:buNone/>
            </a:pPr>
            <a:endParaRPr lang="en-GB" dirty="0"/>
          </a:p>
          <a:p>
            <a:pPr marL="0" indent="0">
              <a:buNone/>
            </a:pPr>
            <a:r>
              <a:rPr lang="en-GB" dirty="0"/>
              <a:t>Rioters: Broadwater Farm, 1981 riots (Toxteth, Brixton, Handsworth)</a:t>
            </a:r>
          </a:p>
        </p:txBody>
      </p:sp>
      <p:pic>
        <p:nvPicPr>
          <p:cNvPr id="4" name="Picture 3">
            <a:extLst>
              <a:ext uri="{FF2B5EF4-FFF2-40B4-BE49-F238E27FC236}">
                <a16:creationId xmlns:a16="http://schemas.microsoft.com/office/drawing/2014/main" id="{4780F685-D8B6-43A6-B2A4-151CCAD22299}"/>
              </a:ext>
            </a:extLst>
          </p:cNvPr>
          <p:cNvPicPr>
            <a:picLocks noChangeAspect="1"/>
          </p:cNvPicPr>
          <p:nvPr/>
        </p:nvPicPr>
        <p:blipFill>
          <a:blip r:embed="rId2"/>
          <a:stretch>
            <a:fillRect/>
          </a:stretch>
        </p:blipFill>
        <p:spPr>
          <a:xfrm>
            <a:off x="9674087" y="0"/>
            <a:ext cx="2517913" cy="3251705"/>
          </a:xfrm>
          <a:prstGeom prst="rect">
            <a:avLst/>
          </a:prstGeom>
        </p:spPr>
      </p:pic>
      <p:sp>
        <p:nvSpPr>
          <p:cNvPr id="5" name="Rectangle 4">
            <a:extLst>
              <a:ext uri="{FF2B5EF4-FFF2-40B4-BE49-F238E27FC236}">
                <a16:creationId xmlns:a16="http://schemas.microsoft.com/office/drawing/2014/main" id="{CCCBF126-68E2-4205-887C-B69CCE0EC0F9}"/>
              </a:ext>
            </a:extLst>
          </p:cNvPr>
          <p:cNvSpPr/>
          <p:nvPr/>
        </p:nvSpPr>
        <p:spPr>
          <a:xfrm>
            <a:off x="6221624" y="125309"/>
            <a:ext cx="3598237" cy="1169551"/>
          </a:xfrm>
          <a:prstGeom prst="rect">
            <a:avLst/>
          </a:prstGeom>
        </p:spPr>
        <p:txBody>
          <a:bodyPr wrap="square">
            <a:spAutoFit/>
          </a:bodyPr>
          <a:lstStyle/>
          <a:p>
            <a:r>
              <a:rPr lang="en-GB" sz="1400" dirty="0"/>
              <a:t>Jeremy Corbyn, Dianne Abbot and John McDonnell, The Guardian, [online]. Available: https://www.theguardian.com/politics/2017/sep/27/people-saw-right-through-it-jeremy-corbyn-hits-back-at-daily-mail-attacks </a:t>
            </a:r>
          </a:p>
        </p:txBody>
      </p:sp>
      <p:pic>
        <p:nvPicPr>
          <p:cNvPr id="6" name="Picture 5">
            <a:extLst>
              <a:ext uri="{FF2B5EF4-FFF2-40B4-BE49-F238E27FC236}">
                <a16:creationId xmlns:a16="http://schemas.microsoft.com/office/drawing/2014/main" id="{BB3C423B-D0EE-4B48-A666-D0A8843248A6}"/>
              </a:ext>
            </a:extLst>
          </p:cNvPr>
          <p:cNvPicPr>
            <a:picLocks noChangeAspect="1"/>
          </p:cNvPicPr>
          <p:nvPr/>
        </p:nvPicPr>
        <p:blipFill>
          <a:blip r:embed="rId3"/>
          <a:stretch>
            <a:fillRect/>
          </a:stretch>
        </p:blipFill>
        <p:spPr>
          <a:xfrm>
            <a:off x="8661840" y="4585251"/>
            <a:ext cx="3236541" cy="2123661"/>
          </a:xfrm>
          <a:prstGeom prst="rect">
            <a:avLst/>
          </a:prstGeom>
        </p:spPr>
      </p:pic>
      <p:sp>
        <p:nvSpPr>
          <p:cNvPr id="7" name="Rectangle 6">
            <a:extLst>
              <a:ext uri="{FF2B5EF4-FFF2-40B4-BE49-F238E27FC236}">
                <a16:creationId xmlns:a16="http://schemas.microsoft.com/office/drawing/2014/main" id="{D7298018-8423-4041-8B62-D722B8926C7E}"/>
              </a:ext>
            </a:extLst>
          </p:cNvPr>
          <p:cNvSpPr/>
          <p:nvPr/>
        </p:nvSpPr>
        <p:spPr>
          <a:xfrm>
            <a:off x="6403889" y="5257562"/>
            <a:ext cx="2257951" cy="1600438"/>
          </a:xfrm>
          <a:prstGeom prst="rect">
            <a:avLst/>
          </a:prstGeom>
        </p:spPr>
        <p:txBody>
          <a:bodyPr wrap="square">
            <a:spAutoFit/>
          </a:bodyPr>
          <a:lstStyle/>
          <a:p>
            <a:r>
              <a:rPr lang="en-GB" sz="1400" dirty="0"/>
              <a:t>Broadwater Farm Riot, Daily Mail, [online]. Available: http://www.dailymail.co.uk/news/article-2023348/Tottenham-anarchy-Grim-echo-1985-Broadwater-farm-riot.html </a:t>
            </a:r>
          </a:p>
        </p:txBody>
      </p:sp>
      <p:pic>
        <p:nvPicPr>
          <p:cNvPr id="8" name="Picture 7">
            <a:extLst>
              <a:ext uri="{FF2B5EF4-FFF2-40B4-BE49-F238E27FC236}">
                <a16:creationId xmlns:a16="http://schemas.microsoft.com/office/drawing/2014/main" id="{EA746043-E7B3-45D0-B373-24EEA19C747A}"/>
              </a:ext>
            </a:extLst>
          </p:cNvPr>
          <p:cNvPicPr>
            <a:picLocks noChangeAspect="1"/>
          </p:cNvPicPr>
          <p:nvPr/>
        </p:nvPicPr>
        <p:blipFill>
          <a:blip r:embed="rId4"/>
          <a:stretch>
            <a:fillRect/>
          </a:stretch>
        </p:blipFill>
        <p:spPr>
          <a:xfrm>
            <a:off x="5794289" y="1690185"/>
            <a:ext cx="1864324" cy="2490666"/>
          </a:xfrm>
          <a:prstGeom prst="rect">
            <a:avLst/>
          </a:prstGeom>
        </p:spPr>
      </p:pic>
      <p:sp>
        <p:nvSpPr>
          <p:cNvPr id="9" name="Rectangle 8">
            <a:extLst>
              <a:ext uri="{FF2B5EF4-FFF2-40B4-BE49-F238E27FC236}">
                <a16:creationId xmlns:a16="http://schemas.microsoft.com/office/drawing/2014/main" id="{3C66322C-2B74-40B9-9853-F603F8DD93C0}"/>
              </a:ext>
            </a:extLst>
          </p:cNvPr>
          <p:cNvSpPr/>
          <p:nvPr/>
        </p:nvSpPr>
        <p:spPr>
          <a:xfrm>
            <a:off x="7688206" y="2081647"/>
            <a:ext cx="1985881" cy="2246769"/>
          </a:xfrm>
          <a:prstGeom prst="rect">
            <a:avLst/>
          </a:prstGeom>
        </p:spPr>
        <p:txBody>
          <a:bodyPr wrap="square">
            <a:spAutoFit/>
          </a:bodyPr>
          <a:lstStyle/>
          <a:p>
            <a:r>
              <a:rPr lang="en-GB" sz="1400" dirty="0"/>
              <a:t>Airey Neave Assassination, Daily Mail, [Online]. Available: http://www.dailymail.co.uk/news/article-2690039/Fury-Channel-4-insult-MP-killed-IRA-Family-war-hero-Airey-Neave-demand-TV-series-axed.html </a:t>
            </a:r>
          </a:p>
        </p:txBody>
      </p:sp>
    </p:spTree>
    <p:extLst>
      <p:ext uri="{BB962C8B-B14F-4D97-AF65-F5344CB8AC3E}">
        <p14:creationId xmlns:p14="http://schemas.microsoft.com/office/powerpoint/2010/main" val="69676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fade">
                                      <p:cBhvr>
                                        <p:cTn id="3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BC972-4B34-4625-9859-EB049E4C2284}"/>
              </a:ext>
            </a:extLst>
          </p:cNvPr>
          <p:cNvSpPr>
            <a:spLocks noGrp="1"/>
          </p:cNvSpPr>
          <p:nvPr>
            <p:ph type="title"/>
          </p:nvPr>
        </p:nvSpPr>
        <p:spPr>
          <a:xfrm>
            <a:off x="0" y="1"/>
            <a:ext cx="12192000" cy="795130"/>
          </a:xfrm>
        </p:spPr>
        <p:txBody>
          <a:bodyPr/>
          <a:lstStyle/>
          <a:p>
            <a:r>
              <a:rPr lang="en-GB" dirty="0"/>
              <a:t>Dealing with violent enemies</a:t>
            </a:r>
          </a:p>
        </p:txBody>
      </p:sp>
      <p:sp>
        <p:nvSpPr>
          <p:cNvPr id="3" name="Content Placeholder 2">
            <a:extLst>
              <a:ext uri="{FF2B5EF4-FFF2-40B4-BE49-F238E27FC236}">
                <a16:creationId xmlns:a16="http://schemas.microsoft.com/office/drawing/2014/main" id="{497D6E6B-465F-481D-8AA9-A383C2E2AFC7}"/>
              </a:ext>
            </a:extLst>
          </p:cNvPr>
          <p:cNvSpPr>
            <a:spLocks noGrp="1"/>
          </p:cNvSpPr>
          <p:nvPr>
            <p:ph idx="1"/>
          </p:nvPr>
        </p:nvSpPr>
        <p:spPr>
          <a:xfrm>
            <a:off x="0" y="795132"/>
            <a:ext cx="12192000" cy="6062868"/>
          </a:xfrm>
        </p:spPr>
        <p:txBody>
          <a:bodyPr>
            <a:normAutofit fontScale="92500" lnSpcReduction="20000"/>
          </a:bodyPr>
          <a:lstStyle/>
          <a:p>
            <a:pPr marL="0" indent="0">
              <a:buNone/>
            </a:pPr>
            <a:r>
              <a:rPr lang="en-GB" dirty="0"/>
              <a:t>Police: engage police primacy, better trained and equipped Armed and Riot (Public Order) Police</a:t>
            </a:r>
          </a:p>
          <a:p>
            <a:pPr marL="0" indent="0">
              <a:buNone/>
            </a:pPr>
            <a:endParaRPr lang="en-GB" dirty="0"/>
          </a:p>
          <a:p>
            <a:pPr marL="0" indent="0">
              <a:buNone/>
            </a:pPr>
            <a:r>
              <a:rPr lang="en-GB" dirty="0"/>
              <a:t>Military: police secondment, wider use of SAS, use of 14 Int. Det. et al for Intelligence gathering </a:t>
            </a:r>
          </a:p>
          <a:p>
            <a:pPr marL="0" indent="0">
              <a:buNone/>
            </a:pPr>
            <a:endParaRPr lang="en-GB" dirty="0"/>
          </a:p>
          <a:p>
            <a:pPr marL="0" indent="0">
              <a:buNone/>
            </a:pPr>
            <a:r>
              <a:rPr lang="en-GB" dirty="0"/>
              <a:t>Legal: creation of CPS, use of Diplock Courts, H Block, PACE 1984</a:t>
            </a:r>
          </a:p>
          <a:p>
            <a:pPr marL="0" indent="0">
              <a:buNone/>
            </a:pPr>
            <a:endParaRPr lang="en-GB" dirty="0"/>
          </a:p>
          <a:p>
            <a:pPr marL="0" indent="0">
              <a:buNone/>
            </a:pPr>
            <a:r>
              <a:rPr lang="en-GB" dirty="0"/>
              <a:t>Diplomatic: open backdoor negotiations with Sinn Fein (as opposed to the open sympathy with terrorists) use of Germany and the US as third parties</a:t>
            </a:r>
          </a:p>
          <a:p>
            <a:pPr marL="0" indent="0">
              <a:buNone/>
            </a:pPr>
            <a:endParaRPr lang="en-GB" dirty="0"/>
          </a:p>
          <a:p>
            <a:pPr marL="0" indent="0">
              <a:buNone/>
            </a:pPr>
            <a:r>
              <a:rPr lang="en-GB" dirty="0"/>
              <a:t>MI5 / MI6 operations: infiltration of NUM HQ (Joe Gormley)</a:t>
            </a:r>
          </a:p>
          <a:p>
            <a:pPr marL="0" indent="0">
              <a:buNone/>
            </a:pPr>
            <a:endParaRPr lang="en-GB" dirty="0"/>
          </a:p>
          <a:p>
            <a:pPr marL="0" indent="0">
              <a:buNone/>
            </a:pPr>
            <a:r>
              <a:rPr lang="en-GB" dirty="0"/>
              <a:t>Media: Voice censorship of leading figures in Sinn Fein, IRA et al (Gerry Adams and Martin McGuinness) </a:t>
            </a:r>
          </a:p>
        </p:txBody>
      </p:sp>
    </p:spTree>
    <p:extLst>
      <p:ext uri="{BB962C8B-B14F-4D97-AF65-F5344CB8AC3E}">
        <p14:creationId xmlns:p14="http://schemas.microsoft.com/office/powerpoint/2010/main" val="8867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fade">
                                      <p:cBhvr>
                                        <p:cTn id="3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32679-F779-436A-B198-1ED540CC1A63}"/>
              </a:ext>
            </a:extLst>
          </p:cNvPr>
          <p:cNvSpPr>
            <a:spLocks noGrp="1"/>
          </p:cNvSpPr>
          <p:nvPr>
            <p:ph type="title"/>
          </p:nvPr>
        </p:nvSpPr>
        <p:spPr>
          <a:xfrm>
            <a:off x="838200" y="1"/>
            <a:ext cx="10515600" cy="689112"/>
          </a:xfrm>
        </p:spPr>
        <p:txBody>
          <a:bodyPr>
            <a:normAutofit fontScale="90000"/>
          </a:bodyPr>
          <a:lstStyle/>
          <a:p>
            <a:r>
              <a:rPr lang="en-GB" dirty="0"/>
              <a:t>Societal enemies</a:t>
            </a:r>
          </a:p>
        </p:txBody>
      </p:sp>
      <p:sp>
        <p:nvSpPr>
          <p:cNvPr id="3" name="Content Placeholder 2">
            <a:extLst>
              <a:ext uri="{FF2B5EF4-FFF2-40B4-BE49-F238E27FC236}">
                <a16:creationId xmlns:a16="http://schemas.microsoft.com/office/drawing/2014/main" id="{23F82D5E-2723-4D34-9491-85BF500DF8F8}"/>
              </a:ext>
            </a:extLst>
          </p:cNvPr>
          <p:cNvSpPr>
            <a:spLocks noGrp="1"/>
          </p:cNvSpPr>
          <p:nvPr>
            <p:ph idx="1"/>
          </p:nvPr>
        </p:nvSpPr>
        <p:spPr>
          <a:xfrm>
            <a:off x="0" y="689113"/>
            <a:ext cx="12192000" cy="5499651"/>
          </a:xfrm>
        </p:spPr>
        <p:txBody>
          <a:bodyPr>
            <a:normAutofit/>
          </a:bodyPr>
          <a:lstStyle/>
          <a:p>
            <a:pPr marL="0" indent="0">
              <a:buNone/>
            </a:pPr>
            <a:r>
              <a:rPr lang="en-GB" dirty="0"/>
              <a:t>LGBT: 1980s Homophobia (despite de-criminalisation in 1967), AIDs, LGSM, links to Cambridge Spies</a:t>
            </a:r>
          </a:p>
          <a:p>
            <a:pPr marL="0" indent="0">
              <a:buNone/>
            </a:pPr>
            <a:endParaRPr lang="en-GB" dirty="0"/>
          </a:p>
          <a:p>
            <a:pPr marL="0" indent="0">
              <a:buNone/>
            </a:pPr>
            <a:r>
              <a:rPr lang="en-GB" dirty="0"/>
              <a:t>Poor: tend to turn towards crime, ‘benefit hunters’, the ‘un-educated’</a:t>
            </a:r>
          </a:p>
          <a:p>
            <a:pPr marL="0" indent="0">
              <a:buNone/>
            </a:pPr>
            <a:endParaRPr lang="en-GB" dirty="0"/>
          </a:p>
          <a:p>
            <a:pPr marL="0" indent="0">
              <a:buNone/>
            </a:pPr>
            <a:r>
              <a:rPr lang="en-GB" dirty="0"/>
              <a:t>Ethnic Minorities: riots, ‘lower class’, ‘ghettoization’ mentality</a:t>
            </a:r>
          </a:p>
          <a:p>
            <a:pPr marL="0" indent="0">
              <a:buNone/>
            </a:pPr>
            <a:endParaRPr lang="en-GB" dirty="0"/>
          </a:p>
          <a:p>
            <a:pPr marL="0" indent="0">
              <a:buNone/>
            </a:pPr>
            <a:r>
              <a:rPr lang="en-GB" dirty="0"/>
              <a:t>Football Hooligans: Hillsborough</a:t>
            </a:r>
          </a:p>
          <a:p>
            <a:pPr marL="0" indent="0">
              <a:buNone/>
            </a:pPr>
            <a:endParaRPr lang="en-GB" dirty="0"/>
          </a:p>
          <a:p>
            <a:pPr marL="0" indent="0">
              <a:buNone/>
            </a:pPr>
            <a:r>
              <a:rPr lang="en-GB" dirty="0"/>
              <a:t>Criminals: PC Keith Blakelock &amp; WPC Yvonne Fletcher murderers, criminal gangs, serial killers (Peter Sutcliffe ‘Yorkshire Ripper’)</a:t>
            </a:r>
          </a:p>
        </p:txBody>
      </p:sp>
      <p:pic>
        <p:nvPicPr>
          <p:cNvPr id="4" name="Picture 3">
            <a:extLst>
              <a:ext uri="{FF2B5EF4-FFF2-40B4-BE49-F238E27FC236}">
                <a16:creationId xmlns:a16="http://schemas.microsoft.com/office/drawing/2014/main" id="{41D118AE-7D62-4528-B9E4-8AD12F39B4D4}"/>
              </a:ext>
            </a:extLst>
          </p:cNvPr>
          <p:cNvPicPr>
            <a:picLocks noChangeAspect="1"/>
          </p:cNvPicPr>
          <p:nvPr/>
        </p:nvPicPr>
        <p:blipFill>
          <a:blip r:embed="rId2"/>
          <a:stretch>
            <a:fillRect/>
          </a:stretch>
        </p:blipFill>
        <p:spPr>
          <a:xfrm>
            <a:off x="9274287" y="3260035"/>
            <a:ext cx="2917713" cy="1729408"/>
          </a:xfrm>
          <a:prstGeom prst="rect">
            <a:avLst/>
          </a:prstGeom>
        </p:spPr>
      </p:pic>
      <p:sp>
        <p:nvSpPr>
          <p:cNvPr id="5" name="Rectangle 4">
            <a:extLst>
              <a:ext uri="{FF2B5EF4-FFF2-40B4-BE49-F238E27FC236}">
                <a16:creationId xmlns:a16="http://schemas.microsoft.com/office/drawing/2014/main" id="{5FA9998C-4845-4DD3-9ABD-6830E892CD79}"/>
              </a:ext>
            </a:extLst>
          </p:cNvPr>
          <p:cNvSpPr/>
          <p:nvPr/>
        </p:nvSpPr>
        <p:spPr>
          <a:xfrm>
            <a:off x="5987748" y="3892900"/>
            <a:ext cx="3286539" cy="954107"/>
          </a:xfrm>
          <a:prstGeom prst="rect">
            <a:avLst/>
          </a:prstGeom>
        </p:spPr>
        <p:txBody>
          <a:bodyPr wrap="square">
            <a:spAutoFit/>
          </a:bodyPr>
          <a:lstStyle/>
          <a:p>
            <a:r>
              <a:rPr lang="en-GB" sz="1400" dirty="0"/>
              <a:t>1980s homophobia, Gay in the 80s, [online]. Available: http://www.gayinthe80s.com/2013/01/1984-85-media-aids-and-the-british-press/ </a:t>
            </a:r>
          </a:p>
        </p:txBody>
      </p:sp>
    </p:spTree>
    <p:extLst>
      <p:ext uri="{BB962C8B-B14F-4D97-AF65-F5344CB8AC3E}">
        <p14:creationId xmlns:p14="http://schemas.microsoft.com/office/powerpoint/2010/main" val="109875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26ECA-E2B9-45F5-935C-3BB1F74165C1}"/>
              </a:ext>
            </a:extLst>
          </p:cNvPr>
          <p:cNvSpPr>
            <a:spLocks noGrp="1"/>
          </p:cNvSpPr>
          <p:nvPr>
            <p:ph type="title"/>
          </p:nvPr>
        </p:nvSpPr>
        <p:spPr>
          <a:xfrm>
            <a:off x="884583" y="0"/>
            <a:ext cx="10515600" cy="1325563"/>
          </a:xfrm>
        </p:spPr>
        <p:txBody>
          <a:bodyPr/>
          <a:lstStyle/>
          <a:p>
            <a:r>
              <a:rPr lang="en-GB" dirty="0"/>
              <a:t>Dealing with societal enemies</a:t>
            </a:r>
          </a:p>
        </p:txBody>
      </p:sp>
      <p:sp>
        <p:nvSpPr>
          <p:cNvPr id="3" name="Content Placeholder 2">
            <a:extLst>
              <a:ext uri="{FF2B5EF4-FFF2-40B4-BE49-F238E27FC236}">
                <a16:creationId xmlns:a16="http://schemas.microsoft.com/office/drawing/2014/main" id="{199C3F6E-66FB-4C78-82D8-9E0BAA7B2DB3}"/>
              </a:ext>
            </a:extLst>
          </p:cNvPr>
          <p:cNvSpPr>
            <a:spLocks noGrp="1"/>
          </p:cNvSpPr>
          <p:nvPr>
            <p:ph idx="1"/>
          </p:nvPr>
        </p:nvSpPr>
        <p:spPr>
          <a:xfrm>
            <a:off x="159026" y="1166190"/>
            <a:ext cx="11847444" cy="5406887"/>
          </a:xfrm>
        </p:spPr>
        <p:txBody>
          <a:bodyPr>
            <a:normAutofit/>
          </a:bodyPr>
          <a:lstStyle/>
          <a:p>
            <a:pPr marL="0" indent="0">
              <a:buNone/>
            </a:pPr>
            <a:r>
              <a:rPr lang="en-GB" dirty="0"/>
              <a:t>Press: sensational journalism, scapegoats, blackouts / censorship</a:t>
            </a:r>
          </a:p>
          <a:p>
            <a:pPr marL="0" indent="0">
              <a:buNone/>
            </a:pPr>
            <a:endParaRPr lang="en-GB" dirty="0"/>
          </a:p>
          <a:p>
            <a:pPr marL="0" indent="0">
              <a:buNone/>
            </a:pPr>
            <a:r>
              <a:rPr lang="en-GB" dirty="0"/>
              <a:t>Police: use of Stop and Search, crowd control, community policing opposed to supremacy policing</a:t>
            </a:r>
          </a:p>
          <a:p>
            <a:pPr marL="0" indent="0">
              <a:buNone/>
            </a:pPr>
            <a:endParaRPr lang="en-GB" dirty="0"/>
          </a:p>
          <a:p>
            <a:pPr marL="0" indent="0">
              <a:buNone/>
            </a:pPr>
            <a:r>
              <a:rPr lang="en-GB" dirty="0"/>
              <a:t>Legal: Draft Criminal Code (never implemented), CPS created to ensure less acquittals / wrongful convictions, ‘third party approval before prosecution’</a:t>
            </a:r>
          </a:p>
          <a:p>
            <a:pPr marL="0" indent="0">
              <a:buNone/>
            </a:pPr>
            <a:endParaRPr lang="en-GB" dirty="0"/>
          </a:p>
          <a:p>
            <a:pPr marL="0" indent="0">
              <a:buNone/>
            </a:pPr>
            <a:r>
              <a:rPr lang="en-GB" dirty="0"/>
              <a:t>Remove government controls (privatisation, begin globalisation)</a:t>
            </a:r>
          </a:p>
          <a:p>
            <a:pPr marL="0" indent="0">
              <a:buNone/>
            </a:pPr>
            <a:endParaRPr lang="en-GB" dirty="0"/>
          </a:p>
          <a:p>
            <a:pPr marL="0" indent="0">
              <a:buNone/>
            </a:pPr>
            <a:r>
              <a:rPr lang="en-GB" dirty="0"/>
              <a:t>Try to reduce un-employment, benefit fraud etc (still ongoing)</a:t>
            </a:r>
          </a:p>
          <a:p>
            <a:pPr marL="0" indent="0">
              <a:buNone/>
            </a:pPr>
            <a:endParaRPr lang="en-GB" dirty="0"/>
          </a:p>
          <a:p>
            <a:pPr marL="0" indent="0">
              <a:buNone/>
            </a:pPr>
            <a:endParaRPr lang="en-GB" dirty="0"/>
          </a:p>
        </p:txBody>
      </p:sp>
      <p:pic>
        <p:nvPicPr>
          <p:cNvPr id="9" name="Graphic 8">
            <a:extLst>
              <a:ext uri="{FF2B5EF4-FFF2-40B4-BE49-F238E27FC236}">
                <a16:creationId xmlns:a16="http://schemas.microsoft.com/office/drawing/2014/main" id="{F5B56727-3570-418F-AD1C-347CC1FEFF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769059" y="159371"/>
            <a:ext cx="1237411" cy="1577699"/>
          </a:xfrm>
          <a:prstGeom prst="rect">
            <a:avLst/>
          </a:prstGeom>
        </p:spPr>
      </p:pic>
      <p:sp>
        <p:nvSpPr>
          <p:cNvPr id="10" name="Rectangle 9">
            <a:extLst>
              <a:ext uri="{FF2B5EF4-FFF2-40B4-BE49-F238E27FC236}">
                <a16:creationId xmlns:a16="http://schemas.microsoft.com/office/drawing/2014/main" id="{17005A67-42FD-454F-B928-7A303807A9A5}"/>
              </a:ext>
            </a:extLst>
          </p:cNvPr>
          <p:cNvSpPr/>
          <p:nvPr/>
        </p:nvSpPr>
        <p:spPr>
          <a:xfrm>
            <a:off x="8681832" y="159371"/>
            <a:ext cx="2014330" cy="954107"/>
          </a:xfrm>
          <a:prstGeom prst="rect">
            <a:avLst/>
          </a:prstGeom>
        </p:spPr>
        <p:txBody>
          <a:bodyPr wrap="square">
            <a:spAutoFit/>
          </a:bodyPr>
          <a:lstStyle/>
          <a:p>
            <a:r>
              <a:rPr lang="en-GB" sz="1400" dirty="0"/>
              <a:t>Crown Prosecution Service Logo, CPS, [online]. Available: https://www.cps.gov.uk/</a:t>
            </a:r>
          </a:p>
        </p:txBody>
      </p:sp>
    </p:spTree>
    <p:extLst>
      <p:ext uri="{BB962C8B-B14F-4D97-AF65-F5344CB8AC3E}">
        <p14:creationId xmlns:p14="http://schemas.microsoft.com/office/powerpoint/2010/main" val="839999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26634-60DC-4F0F-ACD0-BB10425AE2C5}"/>
              </a:ext>
            </a:extLst>
          </p:cNvPr>
          <p:cNvSpPr>
            <a:spLocks noGrp="1"/>
          </p:cNvSpPr>
          <p:nvPr>
            <p:ph type="title"/>
          </p:nvPr>
        </p:nvSpPr>
        <p:spPr>
          <a:xfrm>
            <a:off x="639417" y="1"/>
            <a:ext cx="10515600" cy="940904"/>
          </a:xfrm>
        </p:spPr>
        <p:txBody>
          <a:bodyPr/>
          <a:lstStyle/>
          <a:p>
            <a:r>
              <a:rPr lang="en-GB" dirty="0"/>
              <a:t>Conclusions</a:t>
            </a:r>
          </a:p>
        </p:txBody>
      </p:sp>
      <p:sp>
        <p:nvSpPr>
          <p:cNvPr id="3" name="Content Placeholder 2">
            <a:extLst>
              <a:ext uri="{FF2B5EF4-FFF2-40B4-BE49-F238E27FC236}">
                <a16:creationId xmlns:a16="http://schemas.microsoft.com/office/drawing/2014/main" id="{A6E9CEA7-54F3-41C3-A9A6-B039BFC55B21}"/>
              </a:ext>
            </a:extLst>
          </p:cNvPr>
          <p:cNvSpPr>
            <a:spLocks noGrp="1"/>
          </p:cNvSpPr>
          <p:nvPr>
            <p:ph idx="1"/>
          </p:nvPr>
        </p:nvSpPr>
        <p:spPr>
          <a:xfrm>
            <a:off x="0" y="795130"/>
            <a:ext cx="12192000" cy="6062869"/>
          </a:xfrm>
        </p:spPr>
        <p:txBody>
          <a:bodyPr/>
          <a:lstStyle/>
          <a:p>
            <a:pPr marL="0" indent="0">
              <a:buNone/>
            </a:pPr>
            <a:r>
              <a:rPr lang="en-GB" dirty="0"/>
              <a:t>Thatcher had many enemies from many different sides for different reasons some of which overlap</a:t>
            </a:r>
          </a:p>
          <a:p>
            <a:pPr marL="0" indent="0">
              <a:buNone/>
            </a:pPr>
            <a:endParaRPr lang="en-GB" dirty="0"/>
          </a:p>
          <a:p>
            <a:pPr marL="0" indent="0">
              <a:buNone/>
            </a:pPr>
            <a:r>
              <a:rPr lang="en-GB" dirty="0"/>
              <a:t>Some were ideological and others political </a:t>
            </a:r>
          </a:p>
          <a:p>
            <a:pPr marL="0" indent="0">
              <a:buNone/>
            </a:pPr>
            <a:endParaRPr lang="en-GB" dirty="0"/>
          </a:p>
          <a:p>
            <a:pPr marL="0" indent="0">
              <a:buNone/>
            </a:pPr>
            <a:r>
              <a:rPr lang="en-GB" dirty="0"/>
              <a:t>Some were violent others were non-violent</a:t>
            </a:r>
          </a:p>
          <a:p>
            <a:pPr marL="0" indent="0">
              <a:buNone/>
            </a:pPr>
            <a:endParaRPr lang="en-GB" dirty="0"/>
          </a:p>
          <a:p>
            <a:pPr marL="0" indent="0">
              <a:buNone/>
            </a:pPr>
            <a:r>
              <a:rPr lang="en-GB" dirty="0"/>
              <a:t>Were mostly dealt with in some form and society has moved on since 1984 introduction of Political Correctness, Multi-Culturalism, Tolerance, Stigma Removal</a:t>
            </a:r>
          </a:p>
          <a:p>
            <a:pPr marL="0" indent="0">
              <a:buNone/>
            </a:pPr>
            <a:endParaRPr lang="en-GB" dirty="0"/>
          </a:p>
          <a:p>
            <a:pPr marL="0" indent="0">
              <a:buNone/>
            </a:pPr>
            <a:r>
              <a:rPr lang="en-GB" dirty="0"/>
              <a:t>Further enhanced by passing of Equality Act 2010, Human Rights Act 1998, Marriage (Same Sex Couples) Act 2013 et al other legislation </a:t>
            </a:r>
          </a:p>
          <a:p>
            <a:pPr marL="0" indent="0">
              <a:buNone/>
            </a:pPr>
            <a:endParaRPr lang="en-GB" dirty="0"/>
          </a:p>
        </p:txBody>
      </p:sp>
    </p:spTree>
    <p:extLst>
      <p:ext uri="{BB962C8B-B14F-4D97-AF65-F5344CB8AC3E}">
        <p14:creationId xmlns:p14="http://schemas.microsoft.com/office/powerpoint/2010/main" val="306148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C48D1-E632-4ACA-B75B-C859F7EA84E3}"/>
              </a:ext>
            </a:extLst>
          </p:cNvPr>
          <p:cNvSpPr>
            <a:spLocks noGrp="1"/>
          </p:cNvSpPr>
          <p:nvPr>
            <p:ph type="title"/>
          </p:nvPr>
        </p:nvSpPr>
        <p:spPr>
          <a:xfrm>
            <a:off x="0" y="79513"/>
            <a:ext cx="3087757" cy="742122"/>
          </a:xfrm>
        </p:spPr>
        <p:txBody>
          <a:bodyPr>
            <a:normAutofit/>
          </a:bodyPr>
          <a:lstStyle/>
          <a:p>
            <a:r>
              <a:rPr lang="en-GB" dirty="0"/>
              <a:t>Bibliography</a:t>
            </a:r>
          </a:p>
        </p:txBody>
      </p:sp>
      <p:sp>
        <p:nvSpPr>
          <p:cNvPr id="3" name="Content Placeholder 2">
            <a:extLst>
              <a:ext uri="{FF2B5EF4-FFF2-40B4-BE49-F238E27FC236}">
                <a16:creationId xmlns:a16="http://schemas.microsoft.com/office/drawing/2014/main" id="{C62118BB-1B2D-4FA0-A9CB-52E71001560A}"/>
              </a:ext>
            </a:extLst>
          </p:cNvPr>
          <p:cNvSpPr>
            <a:spLocks noGrp="1"/>
          </p:cNvSpPr>
          <p:nvPr>
            <p:ph idx="1"/>
          </p:nvPr>
        </p:nvSpPr>
        <p:spPr>
          <a:xfrm>
            <a:off x="0" y="974034"/>
            <a:ext cx="12192000" cy="5883966"/>
          </a:xfrm>
        </p:spPr>
        <p:txBody>
          <a:bodyPr>
            <a:noAutofit/>
          </a:bodyPr>
          <a:lstStyle/>
          <a:p>
            <a:pPr marL="0" lvl="0" indent="0">
              <a:buNone/>
            </a:pPr>
            <a:r>
              <a:rPr lang="en-GB" sz="1500" dirty="0">
                <a:solidFill>
                  <a:prstClr val="black"/>
                </a:solidFill>
              </a:rPr>
              <a:t>1980s homophobia, Gay in the 80s, [online]. Available: </a:t>
            </a:r>
            <a:r>
              <a:rPr lang="en-GB" sz="1500" dirty="0">
                <a:solidFill>
                  <a:prstClr val="black"/>
                </a:solidFill>
                <a:hlinkClick r:id="rId2"/>
              </a:rPr>
              <a:t>http://www.gayinthe80s.com/2013/01/1984-85-media-aids-and-the-british-press/</a:t>
            </a:r>
            <a:r>
              <a:rPr lang="en-GB" sz="1500" dirty="0">
                <a:solidFill>
                  <a:prstClr val="black"/>
                </a:solidFill>
              </a:rPr>
              <a:t> (accessed: 24/12/2017).</a:t>
            </a:r>
          </a:p>
          <a:p>
            <a:pPr marL="0" lvl="0" indent="0">
              <a:buNone/>
            </a:pPr>
            <a:r>
              <a:rPr lang="en-GB" sz="1500" dirty="0">
                <a:solidFill>
                  <a:prstClr val="black"/>
                </a:solidFill>
              </a:rPr>
              <a:t>Airey Neave Assassination, Daily Mail, [Online]. Available: </a:t>
            </a:r>
            <a:r>
              <a:rPr lang="en-GB" sz="1500" dirty="0">
                <a:solidFill>
                  <a:prstClr val="black"/>
                </a:solidFill>
                <a:hlinkClick r:id="rId3"/>
              </a:rPr>
              <a:t>http://www.dailymail.co.uk/news/article-2690039/Fury-Channel-4-insult-MP-killed-IRA-Family-war-hero-Airey-Neave-demand-TV-series-axed.html</a:t>
            </a:r>
            <a:r>
              <a:rPr lang="en-GB" sz="1500" dirty="0">
                <a:solidFill>
                  <a:prstClr val="black"/>
                </a:solidFill>
              </a:rPr>
              <a:t> (accessed 09/12/2018).</a:t>
            </a:r>
          </a:p>
          <a:p>
            <a:pPr marL="0" lvl="0" indent="0">
              <a:buNone/>
            </a:pPr>
            <a:r>
              <a:rPr lang="en-GB" sz="1500" dirty="0">
                <a:solidFill>
                  <a:prstClr val="black"/>
                </a:solidFill>
              </a:rPr>
              <a:t>Broadwater Farm Riot, Daily Mail, [online]. Available: </a:t>
            </a:r>
            <a:r>
              <a:rPr lang="en-GB" sz="1500" dirty="0">
                <a:solidFill>
                  <a:prstClr val="black"/>
                </a:solidFill>
                <a:hlinkClick r:id="rId4"/>
              </a:rPr>
              <a:t>http://www.dailymail.co.uk/news/article-2023348/Tottenham-anarchy-Grim-echo-1985-Broadwater-farm-riot.html</a:t>
            </a:r>
            <a:r>
              <a:rPr lang="en-GB" sz="1500" dirty="0">
                <a:solidFill>
                  <a:prstClr val="black"/>
                </a:solidFill>
              </a:rPr>
              <a:t> (accessed: 24/12/2017).</a:t>
            </a:r>
          </a:p>
          <a:p>
            <a:pPr marL="0" lvl="0" indent="0">
              <a:buNone/>
            </a:pPr>
            <a:r>
              <a:rPr lang="en-GB" sz="1500" dirty="0">
                <a:solidFill>
                  <a:prstClr val="black"/>
                </a:solidFill>
              </a:rPr>
              <a:t>Cambridge Spies, Irish Examiner, [online]. Available: </a:t>
            </a:r>
            <a:r>
              <a:rPr lang="en-GB" sz="1500" dirty="0">
                <a:solidFill>
                  <a:prstClr val="black"/>
                </a:solidFill>
                <a:hlinkClick r:id="rId5"/>
              </a:rPr>
              <a:t>http://www.irishexaminer.com/viewpoints/analysis/the-cambridge-spy-rings-sixth-man-tinker-tailor-soldier-irishman-456887.html</a:t>
            </a:r>
            <a:r>
              <a:rPr lang="en-GB" sz="1500" dirty="0">
                <a:solidFill>
                  <a:prstClr val="black"/>
                </a:solidFill>
              </a:rPr>
              <a:t> (accessed: 24/12/2017).</a:t>
            </a:r>
          </a:p>
          <a:p>
            <a:pPr marL="0" lvl="0" indent="0">
              <a:buNone/>
            </a:pPr>
            <a:r>
              <a:rPr lang="en-GB" sz="1500" dirty="0">
                <a:solidFill>
                  <a:prstClr val="black"/>
                </a:solidFill>
              </a:rPr>
              <a:t>Clive Ponting, Daily Mail, [online]. Available: </a:t>
            </a:r>
            <a:r>
              <a:rPr lang="en-GB" sz="1500" dirty="0">
                <a:solidFill>
                  <a:prstClr val="black"/>
                </a:solidFill>
                <a:hlinkClick r:id="rId6"/>
              </a:rPr>
              <a:t>http://www.dailymail.co.uk/news/article-2891971/Lessons-leadership-newly-released-papers-reveal-wrong-Mrs-T-conviction-courage-says-ROBIN-HARRIS.html</a:t>
            </a:r>
            <a:r>
              <a:rPr lang="en-GB" sz="1500" dirty="0">
                <a:solidFill>
                  <a:prstClr val="black"/>
                </a:solidFill>
              </a:rPr>
              <a:t> (accessed: 24/12/2017).</a:t>
            </a:r>
          </a:p>
          <a:p>
            <a:pPr marL="0" lvl="0" indent="0">
              <a:buNone/>
            </a:pPr>
            <a:r>
              <a:rPr lang="en-GB" sz="1500" dirty="0">
                <a:solidFill>
                  <a:prstClr val="black"/>
                </a:solidFill>
              </a:rPr>
              <a:t>Crown Prosecution Service Logo, CPS, [online]. Available: </a:t>
            </a:r>
            <a:r>
              <a:rPr lang="en-GB" sz="1500" dirty="0">
                <a:solidFill>
                  <a:prstClr val="black"/>
                </a:solidFill>
                <a:hlinkClick r:id="rId7"/>
              </a:rPr>
              <a:t>https://www.cps.gov.uk/</a:t>
            </a:r>
            <a:r>
              <a:rPr lang="en-GB" sz="1500" dirty="0">
                <a:solidFill>
                  <a:prstClr val="black"/>
                </a:solidFill>
              </a:rPr>
              <a:t> (accessed: 20/01/2018).</a:t>
            </a:r>
          </a:p>
          <a:p>
            <a:pPr marL="0" lvl="0" indent="0">
              <a:buNone/>
            </a:pPr>
            <a:r>
              <a:rPr lang="en-GB" sz="1500" dirty="0">
                <a:solidFill>
                  <a:prstClr val="black"/>
                </a:solidFill>
              </a:rPr>
              <a:t>Enoch Powell, New Statesman, [online]. Available: </a:t>
            </a:r>
            <a:r>
              <a:rPr lang="en-GB" sz="1500" dirty="0">
                <a:solidFill>
                  <a:prstClr val="black"/>
                </a:solidFill>
                <a:hlinkClick r:id="rId8"/>
              </a:rPr>
              <a:t>https://www.newstatesman.com/culture/culture/2012/07/enoch-100-re-evaluation-life-politics-and-philosophy-enoch-powell-review</a:t>
            </a:r>
            <a:r>
              <a:rPr lang="en-GB" sz="1500" dirty="0">
                <a:solidFill>
                  <a:prstClr val="black"/>
                </a:solidFill>
              </a:rPr>
              <a:t> (accessed 24/12/2017).</a:t>
            </a:r>
          </a:p>
          <a:p>
            <a:pPr marL="0" lvl="0" indent="0">
              <a:buNone/>
            </a:pPr>
            <a:r>
              <a:rPr lang="en-GB" sz="1500" dirty="0">
                <a:solidFill>
                  <a:prstClr val="black"/>
                </a:solidFill>
              </a:rPr>
              <a:t>Jeremy Corbyn, Dianne Abbot and John McDonnell, The Guardian, [online]. Available: </a:t>
            </a:r>
            <a:r>
              <a:rPr lang="en-GB" sz="1500" dirty="0">
                <a:solidFill>
                  <a:prstClr val="black"/>
                </a:solidFill>
                <a:hlinkClick r:id="rId9"/>
              </a:rPr>
              <a:t>https://www.theguardian.com/politics/2017/sep/27/people-saw-right-through-it-jeremy-corbyn-hits-back-at-daily-mail-attacks</a:t>
            </a:r>
            <a:r>
              <a:rPr lang="en-GB" sz="1500" dirty="0">
                <a:solidFill>
                  <a:prstClr val="black"/>
                </a:solidFill>
              </a:rPr>
              <a:t> (accessed: 24/12/2017).</a:t>
            </a:r>
          </a:p>
          <a:p>
            <a:pPr marL="0" lvl="0" indent="0">
              <a:buNone/>
            </a:pPr>
            <a:r>
              <a:rPr lang="en-GB" sz="1500" dirty="0">
                <a:solidFill>
                  <a:prstClr val="black"/>
                </a:solidFill>
              </a:rPr>
              <a:t>Michael Heseltine, BBC, [online]. Available: </a:t>
            </a:r>
            <a:r>
              <a:rPr lang="en-GB" sz="1500" dirty="0">
                <a:solidFill>
                  <a:prstClr val="black"/>
                </a:solidFill>
                <a:hlinkClick r:id="rId10"/>
              </a:rPr>
              <a:t>http://www.bbc.co.uk/blogs/wales/entries/4f29c3f6-f980-3f79-a484-853ca76f475a</a:t>
            </a:r>
            <a:r>
              <a:rPr lang="en-GB" sz="1500" dirty="0">
                <a:solidFill>
                  <a:prstClr val="black"/>
                </a:solidFill>
              </a:rPr>
              <a:t> (accessed: 24/12/2017).</a:t>
            </a:r>
          </a:p>
          <a:p>
            <a:pPr marL="0" lvl="0" indent="0">
              <a:buNone/>
            </a:pPr>
            <a:r>
              <a:rPr lang="en-GB" sz="1500" dirty="0">
                <a:solidFill>
                  <a:prstClr val="black"/>
                </a:solidFill>
              </a:rPr>
              <a:t>Neil Kinnock, BBC, [online]. Available: </a:t>
            </a:r>
            <a:r>
              <a:rPr lang="en-GB" sz="1500" dirty="0">
                <a:solidFill>
                  <a:prstClr val="black"/>
                </a:solidFill>
                <a:hlinkClick r:id="rId11"/>
              </a:rPr>
              <a:t>http://www.bbc.co.uk/wales/history/sites/themes/society/politics_neil_kinnock.shtml</a:t>
            </a:r>
            <a:r>
              <a:rPr lang="en-GB" sz="1500" dirty="0">
                <a:solidFill>
                  <a:prstClr val="black"/>
                </a:solidFill>
              </a:rPr>
              <a:t> (accessed: 24/12/2017).</a:t>
            </a:r>
            <a:endParaRPr lang="en-GB" sz="1500" dirty="0"/>
          </a:p>
          <a:p>
            <a:pPr marL="0" indent="0">
              <a:buNone/>
            </a:pPr>
            <a:r>
              <a:rPr lang="en-GB" sz="1500" dirty="0"/>
              <a:t>Thatcher ‘Enemy Within’ Speech, azquotes, [online]. Available: </a:t>
            </a:r>
            <a:r>
              <a:rPr lang="en-GB" sz="1500" dirty="0">
                <a:hlinkClick r:id="rId12"/>
              </a:rPr>
              <a:t>http://www.azquotes.com/quote/711762</a:t>
            </a:r>
            <a:r>
              <a:rPr lang="en-GB" sz="1500" dirty="0"/>
              <a:t> (accessed: 24/12/2017).</a:t>
            </a:r>
          </a:p>
          <a:p>
            <a:pPr marL="0" indent="0">
              <a:buNone/>
            </a:pPr>
            <a:r>
              <a:rPr lang="en-GB" sz="1500" dirty="0"/>
              <a:t>The Gang of Four, greatbritishpolitics, [online]. Available: </a:t>
            </a:r>
            <a:r>
              <a:rPr lang="en-GB" sz="1500" dirty="0">
                <a:hlinkClick r:id="rId13"/>
              </a:rPr>
              <a:t>https://www.greatbritishpolitics.co.uk/magazine/336-why-the-sdp-failed-lessons-for-the-future</a:t>
            </a:r>
            <a:r>
              <a:rPr lang="en-GB" sz="1500" dirty="0"/>
              <a:t> (accessed: 24/12/2017).</a:t>
            </a:r>
          </a:p>
        </p:txBody>
      </p:sp>
    </p:spTree>
    <p:extLst>
      <p:ext uri="{BB962C8B-B14F-4D97-AF65-F5344CB8AC3E}">
        <p14:creationId xmlns:p14="http://schemas.microsoft.com/office/powerpoint/2010/main" val="23023629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995</TotalTime>
  <Words>1439</Words>
  <Application>Microsoft Office PowerPoint</Application>
  <PresentationFormat>Widescreen</PresentationFormat>
  <Paragraphs>127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In 1984, Margaret Thatcher warned of the threat posed to British society by what she called “the enemy within.” Which individuals or social groups do you think Thatcher had in mind, and in what ways did state authorities seek to redress their supposed threat? </vt:lpstr>
      <vt:lpstr>Structure</vt:lpstr>
      <vt:lpstr>Margret Thatcher who was she and the speech in context.</vt:lpstr>
      <vt:lpstr> Political Enemies</vt:lpstr>
      <vt:lpstr>Dealing with political enemies</vt:lpstr>
      <vt:lpstr>Violent enemies</vt:lpstr>
      <vt:lpstr>Dealing with violent enemies</vt:lpstr>
      <vt:lpstr>Societal enemies</vt:lpstr>
      <vt:lpstr>Dealing with societal enemies</vt:lpstr>
      <vt:lpstr>Conclusions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1984, Margaret Thatcher warned of the threat posed to British society by what she called “the enemy within.” Which individuals or social groups do you think Thatcher had in mind, and in what ways did state authorities seek to redress their supposed threat?</dc:title>
  <dc:creator>Graham Davies (1500990)</dc:creator>
  <cp:lastModifiedBy>Graham Davies (1500990)</cp:lastModifiedBy>
  <cp:revision>52</cp:revision>
  <dcterms:created xsi:type="dcterms:W3CDTF">2017-11-10T11:27:22Z</dcterms:created>
  <dcterms:modified xsi:type="dcterms:W3CDTF">2018-01-22T19:59:37Z</dcterms:modified>
</cp:coreProperties>
</file>