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0" r:id="rId1"/>
  </p:sldMasterIdLst>
  <p:notesMasterIdLst>
    <p:notesMasterId r:id="rId37"/>
  </p:notesMasterIdLst>
  <p:handoutMasterIdLst>
    <p:handoutMasterId r:id="rId38"/>
  </p:handoutMasterIdLst>
  <p:sldIdLst>
    <p:sldId id="256" r:id="rId2"/>
    <p:sldId id="309" r:id="rId3"/>
    <p:sldId id="283" r:id="rId4"/>
    <p:sldId id="289" r:id="rId5"/>
    <p:sldId id="270" r:id="rId6"/>
    <p:sldId id="267" r:id="rId7"/>
    <p:sldId id="280" r:id="rId8"/>
    <p:sldId id="300" r:id="rId9"/>
    <p:sldId id="301" r:id="rId10"/>
    <p:sldId id="261" r:id="rId11"/>
    <p:sldId id="306" r:id="rId12"/>
    <p:sldId id="260" r:id="rId13"/>
    <p:sldId id="281" r:id="rId14"/>
    <p:sldId id="285" r:id="rId15"/>
    <p:sldId id="296" r:id="rId16"/>
    <p:sldId id="262" r:id="rId17"/>
    <p:sldId id="287" r:id="rId18"/>
    <p:sldId id="264" r:id="rId19"/>
    <p:sldId id="297" r:id="rId20"/>
    <p:sldId id="286" r:id="rId21"/>
    <p:sldId id="288" r:id="rId22"/>
    <p:sldId id="263" r:id="rId23"/>
    <p:sldId id="273" r:id="rId24"/>
    <p:sldId id="276" r:id="rId25"/>
    <p:sldId id="291" r:id="rId26"/>
    <p:sldId id="274" r:id="rId27"/>
    <p:sldId id="279" r:id="rId28"/>
    <p:sldId id="310" r:id="rId29"/>
    <p:sldId id="314" r:id="rId30"/>
    <p:sldId id="307" r:id="rId31"/>
    <p:sldId id="311" r:id="rId32"/>
    <p:sldId id="312" r:id="rId33"/>
    <p:sldId id="293" r:id="rId34"/>
    <p:sldId id="313" r:id="rId35"/>
    <p:sldId id="294" r:id="rId36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91" autoAdjust="0"/>
    <p:restoredTop sz="94660"/>
  </p:normalViewPr>
  <p:slideViewPr>
    <p:cSldViewPr>
      <p:cViewPr varScale="1">
        <p:scale>
          <a:sx n="103" d="100"/>
          <a:sy n="103" d="100"/>
        </p:scale>
        <p:origin x="21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8E8F0-EFFA-4FBE-A37C-225F71E4FB93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812FFA-24E6-4AFF-9F40-09935C73E8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855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F8D49-4A0A-4C68-89DD-A69915D00E97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30250"/>
            <a:ext cx="4878388" cy="36591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FAA39B-F3AD-4D1E-AEE4-E5EAEBBAF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456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70FAA39B-F3AD-4D1E-AEE4-E5EAEBBAFEB5}" type="slidenum">
              <a:rPr/>
              <a:t>14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41964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70FAA39B-F3AD-4D1E-AEE4-E5EAEBBAFEB5}" type="slidenum">
              <a:rPr/>
              <a:t>15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41964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cy-GB"/>
              <a:t>Dywedwch fod cyrchu</a:t>
            </a:r>
            <a:r>
              <a:rPr lang="cy-GB" baseline="0"/>
              <a:t> mwy o'r ffynhonnau'n hyrwyddo ein lles ein hunain a all effeithio ar ein lefelau gwydnwch ein hunain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70FAA39B-F3AD-4D1E-AEE4-E5EAEBBAFEB5}" type="slidenum">
              <a:rPr/>
              <a:t>27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37328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cy-GB"/>
              <a:t>Gwydnwch 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cy-GB"/>
              <a:t>Hunan-barch - meithrin</a:t>
            </a:r>
            <a:r>
              <a:rPr lang="cy-GB" baseline="0"/>
              <a:t> golwg bositif arnoch eich hun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cy-GB" baseline="0"/>
              <a:t>Gofalwch amdanoch eich hun - chwiliwch am gyfleoedd ar gyfer hunan ddarganfod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cy-GB" baseline="0"/>
              <a:t>Gwnewch gysylltiadau - defnyddiwch sgiliau cymdeithasol a datblygu'r gallu i ofyn am gymorth gan eraill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cy-GB" baseline="0"/>
              <a:t>Hunan-reolaeth a chymryd camau pendant-dysgu o brofiad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cy-GB" baseline="0"/>
              <a:t>Cynnal agwedd obeithiol-patrymau meddwl optimistaidd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cy-GB" baseline="0"/>
              <a:t>Y gallu i gydnabod ein hemosiynau ein hunain ac emosiynau pobl eraill - delio â theimladau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cy-GB" baseline="0"/>
              <a:t>Parodrwydd i oresgyn anawsterau-sgiliau datrys problemau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cy-GB" baseline="0"/>
              <a:t>Cadwch bethau mewn persbectif - derbyn bod newid yn rhan o fywyd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cy-GB" baseline="0"/>
              <a:t>Symudwch tuag at eich nodau - disgwyliadau realistig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70FAA39B-F3AD-4D1E-AEE4-E5EAEBBAFEB5}" type="slidenum">
              <a:rPr/>
              <a:t>30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67410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cy-GB"/>
              <a:t>Rydym yn gobeithio eich bod wedi mwynhau'r</a:t>
            </a:r>
            <a:r>
              <a:rPr lang="cy-GB" baseline="0"/>
              <a:t> sesiwn hwn a'i bod wedi peri i chi feddwl am y rôl y gallwch ei chwarae wrth fynd i'r afael ag ac atal ACEs.  Os ydych am wybod rhagor neu ddilyn y gwaith rydym yn ei wneud, ymunwch â ni ar un, unrhyw un, neu bob un, o'n safleoedd cyfryngau cymdeithasol – mae manylion yma i chi.</a:t>
            </a:r>
          </a:p>
          <a:p>
            <a:endParaRPr lang="en-GB" baseline="0" dirty="0"/>
          </a:p>
          <a:p>
            <a:pPr rtl="0"/>
            <a:r>
              <a:rPr lang="cy-GB" baseline="0"/>
              <a:t>Diolch yn fawr iawn!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6EAD73DE-ED11-42D0-8370-44AEA20C1918}" type="slidenum">
              <a:rPr/>
              <a:t>34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2269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20" y="802300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20" y="3531207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10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4" y="798973"/>
            <a:ext cx="802005" cy="503578"/>
          </a:xfrm>
        </p:spPr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20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019237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2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6662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8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4468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2" y="804892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7"/>
            <a:ext cx="3125652" cy="34375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2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7905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2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6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2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2"/>
            <a:ext cx="3125766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6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835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2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642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5353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4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9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53726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2" y="482173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9" y="1122545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9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2"/>
            <a:ext cx="32515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8459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2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007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9" y="798976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2" y="798976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6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271596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5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2" y="804522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2015734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3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754CB-3783-466B-A895-000378DFB074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10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6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883CAAE-B71C-47B9-A9D2-3D34FE186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880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1" r:id="rId1"/>
    <p:sldLayoutId id="2147483982" r:id="rId2"/>
    <p:sldLayoutId id="2147483983" r:id="rId3"/>
    <p:sldLayoutId id="2147483984" r:id="rId4"/>
    <p:sldLayoutId id="2147483985" r:id="rId5"/>
    <p:sldLayoutId id="2147483986" r:id="rId6"/>
    <p:sldLayoutId id="2147483987" r:id="rId7"/>
    <p:sldLayoutId id="2147483988" r:id="rId8"/>
    <p:sldLayoutId id="2147483989" r:id="rId9"/>
    <p:sldLayoutId id="2147483990" r:id="rId10"/>
    <p:sldLayoutId id="214748399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14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26.pn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26.pn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riss.org.uk/resources/esss-outlines/aces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50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gif"/><Relationship Id="rId5" Type="http://schemas.openxmlformats.org/officeDocument/2006/relationships/hyperlink" Target="mailto:ACE@wales.nhs.uk" TargetMode="External"/><Relationship Id="rId4" Type="http://schemas.openxmlformats.org/officeDocument/2006/relationships/hyperlink" Target="http://www.facebook.com/acehubwales/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844824"/>
            <a:ext cx="7772400" cy="1944215"/>
          </a:xfrm>
        </p:spPr>
        <p:txBody>
          <a:bodyPr>
            <a:normAutofit fontScale="90000"/>
          </a:bodyPr>
          <a:lstStyle/>
          <a:p>
            <a:pPr algn="ctr" rtl="0"/>
            <a:r>
              <a:rPr lang="cy-GB" b="1"/>
              <a:t>Profiadau Plentyndod Anffafriol</a:t>
            </a:r>
            <a:r>
              <a:rPr lang="en-GB" b="1" dirty="0"/>
              <a:t/>
            </a:r>
            <a:br>
              <a:rPr lang="en-GB" b="1" dirty="0"/>
            </a:br>
            <a:r>
              <a:rPr lang="cy-GB" sz="1500"/>
              <a:t>CynrADD: sESIWN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240221" y="3973431"/>
            <a:ext cx="8606411" cy="1566957"/>
          </a:xfrm>
        </p:spPr>
        <p:txBody>
          <a:bodyPr>
            <a:normAutofit fontScale="25000" lnSpcReduction="20000"/>
          </a:bodyPr>
          <a:lstStyle/>
          <a:p>
            <a:pPr rtl="0"/>
            <a:r>
              <a:rPr lang="cy-GB" sz="9600"/>
              <a:t>Wedi'i ddatblygu gan Peter D’Lima A Mel Collins</a:t>
            </a:r>
          </a:p>
          <a:p>
            <a:pPr rtl="0"/>
            <a:r>
              <a:rPr lang="cy-GB" sz="9600"/>
              <a:t>Gwasanaeth Seicoleg Addysgol Pen-y-bont ar Ogwr 2018</a:t>
            </a:r>
          </a:p>
          <a:p>
            <a:endParaRPr lang="en-GB" dirty="0"/>
          </a:p>
        </p:txBody>
      </p:sp>
      <p:pic>
        <p:nvPicPr>
          <p:cNvPr id="4" name="Content Placeholder 3" descr="ACE Generational.JPG">
            <a:extLst>
              <a:ext uri="{FF2B5EF4-FFF2-40B4-BE49-F238E27FC236}">
                <a16:creationId xmlns:a16="http://schemas.microsoft.com/office/drawing/2014/main" id="{736B2BB2-B119-4777-A91A-6077C804B8AF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116632"/>
            <a:ext cx="3403456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67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82">
            <a:extLst>
              <a:ext uri="{FF2B5EF4-FFF2-40B4-BE49-F238E27FC236}">
                <a16:creationId xmlns:a16="http://schemas.microsoft.com/office/drawing/2014/main" id="{58394E52-1609-430B-A7A5-BFF43EB9C92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5" name="Rectangle 84">
            <a:extLst>
              <a:ext uri="{FF2B5EF4-FFF2-40B4-BE49-F238E27FC236}">
                <a16:creationId xmlns:a16="http://schemas.microsoft.com/office/drawing/2014/main" id="{D3697D93-D148-4A98-A3A4-98AA7C2B626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2066" name="Picture 86" descr="A picture containing indoor, furniture&#10;&#10;Description generated with high confidence">
            <a:extLst>
              <a:ext uri="{FF2B5EF4-FFF2-40B4-BE49-F238E27FC236}">
                <a16:creationId xmlns:a16="http://schemas.microsoft.com/office/drawing/2014/main" id="{F190D68A-CD84-4965-890D-4829B6C1EDC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67" name="Straight Connector 88">
            <a:extLst>
              <a:ext uri="{FF2B5EF4-FFF2-40B4-BE49-F238E27FC236}">
                <a16:creationId xmlns:a16="http://schemas.microsoft.com/office/drawing/2014/main" id="{7588CF8F-1D58-4649-9E47-A418EB852DC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8" name="Straight Connector 90">
            <a:extLst>
              <a:ext uri="{FF2B5EF4-FFF2-40B4-BE49-F238E27FC236}">
                <a16:creationId xmlns:a16="http://schemas.microsoft.com/office/drawing/2014/main" id="{8DC4616F-FBF8-4855-A506-67D86C06BBA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069" name="Group 92">
            <a:extLst>
              <a:ext uri="{FF2B5EF4-FFF2-40B4-BE49-F238E27FC236}">
                <a16:creationId xmlns:a16="http://schemas.microsoft.com/office/drawing/2014/main" id="{3F354BC6-2994-4F4D-AF23-2386109F202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46003" y="583365"/>
            <a:chExt cx="6091790" cy="5181928"/>
          </a:xfrm>
        </p:grpSpPr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948D8A8A-377B-4E5C-BEFB-15AD256EB8A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C589EFFC-BCBD-45AD-9D67-24B6C7C56E8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2" name="Picture 4" descr="https://www.gentlegiant.com/wp-content/uploads/2015/06/New-York.jpg">
            <a:extLst>
              <a:ext uri="{FF2B5EF4-FFF2-40B4-BE49-F238E27FC236}">
                <a16:creationId xmlns:a16="http://schemas.microsoft.com/office/drawing/2014/main" id="{52455FA7-9E61-4C53-AD03-270DB90D0C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99" r="29060" b="4"/>
          <a:stretch/>
        </p:blipFill>
        <p:spPr bwMode="auto">
          <a:xfrm>
            <a:off x="6437380" y="3131196"/>
            <a:ext cx="1749227" cy="1851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spiders">
            <a:extLst>
              <a:ext uri="{FF2B5EF4-FFF2-40B4-BE49-F238E27FC236}">
                <a16:creationId xmlns:a16="http://schemas.microsoft.com/office/drawing/2014/main" id="{F6EE06AE-0449-43DE-B2F6-017C76BED0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09" r="9888"/>
          <a:stretch/>
        </p:blipFill>
        <p:spPr bwMode="auto">
          <a:xfrm>
            <a:off x="4568082" y="3131195"/>
            <a:ext cx="1749228" cy="1851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dirtymartini.uk.com/wp-content/uploads/2015/12/Cocktails-new-2000x769-1.jpg">
            <a:extLst>
              <a:ext uri="{FF2B5EF4-FFF2-40B4-BE49-F238E27FC236}">
                <a16:creationId xmlns:a16="http://schemas.microsoft.com/office/drawing/2014/main" id="{2E54180E-E8D7-4C92-A433-B6E7237D45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672" r="21824" b="-2"/>
          <a:stretch/>
        </p:blipFill>
        <p:spPr bwMode="auto">
          <a:xfrm>
            <a:off x="6440104" y="1124571"/>
            <a:ext cx="1746503" cy="1842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dog">
            <a:extLst>
              <a:ext uri="{FF2B5EF4-FFF2-40B4-BE49-F238E27FC236}">
                <a16:creationId xmlns:a16="http://schemas.microsoft.com/office/drawing/2014/main" id="{D0407684-B6F9-4643-91C4-6F18A57577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15" b="8"/>
          <a:stretch/>
        </p:blipFill>
        <p:spPr bwMode="auto">
          <a:xfrm>
            <a:off x="4570808" y="1116346"/>
            <a:ext cx="1746502" cy="185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10" descr="Image result for cosmopolitan drink">
            <a:extLst>
              <a:ext uri="{FF2B5EF4-FFF2-40B4-BE49-F238E27FC236}">
                <a16:creationId xmlns:a16="http://schemas.microsoft.com/office/drawing/2014/main" id="{C1D375D5-4D4A-4FF2-9EEB-58B6BFCFFEA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12" descr="Image result for cosmopolitan drink">
            <a:extLst>
              <a:ext uri="{FF2B5EF4-FFF2-40B4-BE49-F238E27FC236}">
                <a16:creationId xmlns:a16="http://schemas.microsoft.com/office/drawing/2014/main" id="{5249D4E0-C656-4CFB-8447-3D5CFCF2B18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6AD7C2-AB74-420C-9C14-F31462F83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 fontScale="90000"/>
          </a:bodyPr>
          <a:lstStyle/>
          <a:p>
            <a:pPr rtl="0"/>
            <a:r>
              <a:rPr lang="cy-GB" sz="2700" b="1"/>
              <a:t>GWEITHGAREDD I YSGAFNU'R AWYRGYLCH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688782-298D-4F30-80D3-A4B54A977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2644893" cy="3450613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938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DF84B-786B-4615-95C5-A41823770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3944" y="1340768"/>
            <a:ext cx="6571343" cy="1049235"/>
          </a:xfrm>
        </p:spPr>
        <p:txBody>
          <a:bodyPr/>
          <a:lstStyle/>
          <a:p>
            <a:pPr rtl="0"/>
            <a:r>
              <a:rPr lang="cy-GB"/>
              <a:t>Amcanion y sesiwn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C5DEC-6A36-4E44-B926-C4C714D25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492" y="2015734"/>
            <a:ext cx="7160956" cy="4077562"/>
          </a:xfrm>
        </p:spPr>
        <p:txBody>
          <a:bodyPr>
            <a:normAutofit/>
          </a:bodyPr>
          <a:lstStyle/>
          <a:p>
            <a:pPr rtl="0"/>
            <a:r>
              <a:rPr lang="cy-GB" sz="2500"/>
              <a:t>Cynyddu hyder wrth ymateb i anghenion ACE unigolion:</a:t>
            </a:r>
          </a:p>
          <a:p>
            <a:pPr lvl="0" rtl="0">
              <a:buFont typeface="Wingdings" panose="05000000000000000000" pitchFamily="2" charset="2"/>
              <a:buChar char="ü"/>
            </a:pPr>
            <a:r>
              <a:rPr lang="cy-GB" sz="2500"/>
              <a:t>Trwy ddatblygu a gwella sgiliau cyfathrebu'r ysgol o fewn ysgol â dealltwriaeth o ACE </a:t>
            </a:r>
          </a:p>
          <a:p>
            <a:pPr rtl="0">
              <a:buFont typeface="Wingdings" panose="05000000000000000000" pitchFamily="2" charset="2"/>
              <a:buChar char="ü"/>
            </a:pPr>
            <a:r>
              <a:rPr lang="cy-GB" sz="2500"/>
              <a:t>Trwy flaenoriaethu ein lles ein hunain fel staff ysgol</a:t>
            </a:r>
          </a:p>
          <a:p>
            <a:pPr lvl="0" rtl="0">
              <a:buFont typeface="Wingdings" panose="05000000000000000000" pitchFamily="2" charset="2"/>
              <a:buChar char="ü"/>
            </a:pPr>
            <a:r>
              <a:rPr lang="cy-GB" sz="2500"/>
              <a:t>Trwy adeiladu gwydnwch ymhlith plant a phobl ifanc sy'n wynebu adfyd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44" name="Picture 4" descr="Image result for communic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726" y="116632"/>
            <a:ext cx="1584176" cy="161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36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Image result for universal specialist targeted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7056784" cy="4613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miley Face 4"/>
          <p:cNvSpPr/>
          <p:nvPr/>
        </p:nvSpPr>
        <p:spPr>
          <a:xfrm>
            <a:off x="2123728" y="3933056"/>
            <a:ext cx="1296144" cy="100811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3707904" y="1765528"/>
            <a:ext cx="1584176" cy="40011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solidFill>
                  <a:schemeClr val="bg1"/>
                </a:solidFill>
              </a:rPr>
              <a:t>Arbenigol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707904" y="2871927"/>
            <a:ext cx="1584176" cy="70788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solidFill>
                  <a:schemeClr val="bg1"/>
                </a:solidFill>
              </a:rPr>
              <a:t>Wedi'i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dargedu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779912" y="4073684"/>
            <a:ext cx="1728192" cy="46166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>
                <a:solidFill>
                  <a:schemeClr val="bg1"/>
                </a:solidFill>
              </a:rPr>
              <a:t>Cyffredinol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17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9" y="332657"/>
            <a:ext cx="7704856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771800" y="1772816"/>
            <a:ext cx="5328592" cy="34163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400" dirty="0"/>
              <a:t>Mae Profiadau Niweidiol yn ystod Plentyndod (ACEs) yn brofiadau ingol sy'n digwydd yn ystod plentyndod ac sy'n niweidio plentyn yn uniongyrchol (e.e. cam-drin rhywiol neu gorfforol) neu sy'n effeithio ar yr amgylchedd maent yn byw ynddo (e.e. cael eu magu mewn tŷ â thrais domestig</a:t>
            </a:r>
            <a:r>
              <a:rPr lang="cy-GB" sz="2400" dirty="0" smtClean="0"/>
              <a:t>)</a:t>
            </a:r>
            <a:endParaRPr lang="cy-GB" sz="2400" dirty="0"/>
          </a:p>
          <a:p>
            <a:pPr algn="r"/>
            <a:r>
              <a:rPr lang="cy-GB" sz="2400" dirty="0"/>
              <a:t>Bellis et al 2016</a:t>
            </a:r>
          </a:p>
        </p:txBody>
      </p:sp>
    </p:spTree>
    <p:extLst>
      <p:ext uri="{BB962C8B-B14F-4D97-AF65-F5344CB8AC3E}">
        <p14:creationId xmlns:p14="http://schemas.microsoft.com/office/powerpoint/2010/main" val="1481735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437" y="609600"/>
            <a:ext cx="8239125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76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0"/>
            <a:r>
              <a:rPr lang="cy-GB" b="1"/>
              <a:t>Myfyrio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177370"/>
            <a:ext cx="6571343" cy="3450613"/>
          </a:xfrm>
        </p:spPr>
        <p:txBody>
          <a:bodyPr>
            <a:normAutofit/>
          </a:bodyPr>
          <a:lstStyle/>
          <a:p>
            <a:pPr rtl="0"/>
            <a:r>
              <a:rPr lang="cy-GB" sz="3000"/>
              <a:t>Beth wnaethoch chi ei ddysgu yn y sesiwn diwethaf nad oeddech yn ei wybod eisoes?</a:t>
            </a:r>
          </a:p>
          <a:p>
            <a:pPr rtl="0"/>
            <a:r>
              <a:rPr lang="cy-GB" sz="3000"/>
              <a:t>Pa effaith a gafodd ar eich ymarfer, os o gwbl?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096452"/>
            <a:ext cx="2520280" cy="2531531"/>
          </a:xfrm>
          <a:prstGeom prst="rect">
            <a:avLst/>
          </a:prstGeom>
        </p:spPr>
      </p:pic>
      <p:pic>
        <p:nvPicPr>
          <p:cNvPr id="1026" name="Picture 2" descr="https://images-na.ssl-images-amazon.com/images/G/01/aplusautomation/vendorimages/ca4c1224-8096-4843-a67f-327536ec330f.jpg._CB294227358__SR300,300_.jpg">
            <a:extLst>
              <a:ext uri="{FF2B5EF4-FFF2-40B4-BE49-F238E27FC236}">
                <a16:creationId xmlns:a16="http://schemas.microsoft.com/office/drawing/2014/main" id="{AFFA244B-5011-402E-826F-EE43734DE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5796"/>
            <a:ext cx="1890936" cy="157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0530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9872" y="476672"/>
            <a:ext cx="6571343" cy="1049235"/>
          </a:xfrm>
        </p:spPr>
        <p:txBody>
          <a:bodyPr/>
          <a:lstStyle/>
          <a:p>
            <a:pPr rtl="0"/>
            <a:r>
              <a:rPr lang="cy-GB"/>
              <a:t>Senario'r llungopïwr</a:t>
            </a:r>
          </a:p>
        </p:txBody>
      </p:sp>
      <p:pic>
        <p:nvPicPr>
          <p:cNvPr id="1026" name="Picture 2" descr="http://photocopy.vn/wp-content/uploads/2017/07/sua-chua-may-photocopy-300x25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4" y="157809"/>
            <a:ext cx="2865590" cy="240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2987824" y="1124743"/>
            <a:ext cx="5940152" cy="5182671"/>
          </a:xfrm>
          <a:prstGeom prst="wedgeEllipseCallout">
            <a:avLst>
              <a:gd name="adj1" fmla="val -59841"/>
              <a:gd name="adj2" fmla="val 36302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cy-GB" sz="3500" b="1" i="1">
                <a:solidFill>
                  <a:schemeClr val="tx1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Doedd gen i ddim amser i wneud fy nghinio neithiwr ac nawr does gen i ddim bwyd ar gyfer heddiw.  Ac yn ogystal, nawr, mae'n rhaid i mi wneud dyletswydd ginio. Mae hyn mor anhwylus! Pam mae pethau fel hyn yn digwydd i mi bob amser?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2795081"/>
            <a:ext cx="223224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 dirty="0"/>
              <a:t>Rydych chi'n cwrdd â'ch cydweithiwr wrth y </a:t>
            </a:r>
          </a:p>
          <a:p>
            <a:pPr rtl="0"/>
            <a:r>
              <a:rPr lang="cy-GB" dirty="0"/>
              <a:t>llungopïwr. </a:t>
            </a:r>
          </a:p>
          <a:p>
            <a:endParaRPr lang="en-GB" dirty="0"/>
          </a:p>
          <a:p>
            <a:pPr rtl="0"/>
            <a:r>
              <a:rPr lang="cy-GB" dirty="0"/>
              <a:t>Sut fyddech chi'n ymateb? </a:t>
            </a:r>
          </a:p>
          <a:p>
            <a:pPr rtl="0"/>
            <a:r>
              <a:rPr lang="cy-GB" dirty="0"/>
              <a:t>Ysgrifennwch beth fyddech chi'n ei ddweud yn eich swigod siarad.</a:t>
            </a:r>
          </a:p>
        </p:txBody>
      </p:sp>
    </p:spTree>
    <p:extLst>
      <p:ext uri="{BB962C8B-B14F-4D97-AF65-F5344CB8AC3E}">
        <p14:creationId xmlns:p14="http://schemas.microsoft.com/office/powerpoint/2010/main" val="1867517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322" y="71731"/>
            <a:ext cx="8676456" cy="1280890"/>
          </a:xfrm>
        </p:spPr>
        <p:txBody>
          <a:bodyPr>
            <a:normAutofit/>
          </a:bodyPr>
          <a:lstStyle/>
          <a:p>
            <a:pPr rtl="0"/>
            <a:r>
              <a:rPr lang="cy-GB" sz="2500" b="1"/>
              <a:t>Meta-Emotion philosophy </a:t>
            </a:r>
            <a:r>
              <a:rPr lang="cy-GB" sz="1100" b="1"/>
              <a:t>(Gottman a chydweithwyr,1996)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19" y="1196752"/>
            <a:ext cx="7272809" cy="5472608"/>
          </a:xfrm>
        </p:spPr>
        <p:txBody>
          <a:bodyPr>
            <a:normAutofit fontScale="77500" lnSpcReduction="20000"/>
          </a:bodyPr>
          <a:lstStyle/>
          <a:p>
            <a:pPr marL="0" indent="0" rtl="0">
              <a:buNone/>
            </a:pPr>
            <a:r>
              <a:rPr lang="cy-GB" sz="2800" b="1"/>
              <a:t>Hyfforddiant emosiynau:</a:t>
            </a:r>
          </a:p>
          <a:p>
            <a:pPr marL="0" indent="0" rtl="0">
              <a:buNone/>
            </a:pPr>
            <a:r>
              <a:rPr lang="cy-GB" sz="2800" i="1"/>
              <a:t>Wow, rydych chi'n swnio'n ofidus!  Mae'n annifyr pan fydd un peth yn troi eich amserlen oddi ar y trywydd iawn. Dywedwch wrthyf beth ddigwyddodd neithiwr.</a:t>
            </a:r>
          </a:p>
          <a:p>
            <a:pPr marL="0" indent="0" rtl="0">
              <a:buNone/>
            </a:pPr>
            <a:r>
              <a:rPr lang="cy-GB" sz="2800" b="1"/>
              <a:t>Gwrthod emosiwn:</a:t>
            </a:r>
          </a:p>
          <a:p>
            <a:pPr marL="0" indent="0" rtl="0">
              <a:buNone/>
            </a:pPr>
            <a:r>
              <a:rPr lang="cy-GB" sz="2800" i="1"/>
              <a:t>Peidiwch â phoeni!  Byddwch yn iawn.  Yn yr ychydig ddyddiau diwethaf dw i wedi bod mor brysur, dw i ddim hyd yn oed wedi cael cyfle i gael cinio! </a:t>
            </a:r>
          </a:p>
          <a:p>
            <a:pPr marL="0" indent="0" rtl="0">
              <a:buNone/>
            </a:pPr>
            <a:r>
              <a:rPr lang="cy-GB" sz="2800" b="1"/>
              <a:t> Atal emosiwn:</a:t>
            </a:r>
          </a:p>
          <a:p>
            <a:pPr marL="0" indent="0" rtl="0">
              <a:buNone/>
            </a:pPr>
            <a:r>
              <a:rPr lang="cy-GB" sz="2800" i="1"/>
              <a:t>Allwch chi ddim bod yn or-ymateb fel hyn drwy'r amser, ymlaciwch!</a:t>
            </a:r>
          </a:p>
          <a:p>
            <a:pPr marL="0" indent="0" rtl="0">
              <a:buNone/>
            </a:pPr>
            <a:r>
              <a:rPr lang="cy-GB" sz="2800" b="1"/>
              <a:t>Laissez-faire:</a:t>
            </a:r>
          </a:p>
          <a:p>
            <a:pPr marL="0" indent="0" rtl="0">
              <a:buNone/>
            </a:pPr>
            <a:r>
              <a:rPr lang="cy-GB" sz="2800" i="1"/>
              <a:t>Dyna ddramatig! Ydych chi wedi gorffen â'r llungopïwr eto?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757F52-A21D-4C20-B7A3-F5342E678B31}"/>
              </a:ext>
            </a:extLst>
          </p:cNvPr>
          <p:cNvSpPr txBox="1"/>
          <p:nvPr/>
        </p:nvSpPr>
        <p:spPr>
          <a:xfrm>
            <a:off x="251518" y="429291"/>
            <a:ext cx="7776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 b="1"/>
              <a:t>Diffiniad: </a:t>
            </a:r>
            <a:r>
              <a:rPr lang="cy-GB" b="1">
                <a:solidFill>
                  <a:srgbClr val="FF0000"/>
                </a:solidFill>
              </a:rPr>
              <a:t>Athroniaeth meta-emosiwn yw'r ffordd rydym yn meddwl ac yn teimlo am sut rydym yn mynegi ein hemosiynau EIN HUNAIN ac emosiynau POBL ERAILL.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5C714A3A-DB1A-405B-8E54-38BC79FDD5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586" y="915345"/>
            <a:ext cx="1648870" cy="133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83711C4E-58E2-421F-A560-44400A679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957" y="2495569"/>
            <a:ext cx="1683907" cy="13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ethosmagazine.org/wp-content/uploads/2013/10/whatever02.jpg">
            <a:extLst>
              <a:ext uri="{FF2B5EF4-FFF2-40B4-BE49-F238E27FC236}">
                <a16:creationId xmlns:a16="http://schemas.microsoft.com/office/drawing/2014/main" id="{79C0D0D6-FB74-4AE0-A499-C8B5186F84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994" y="5597365"/>
            <a:ext cx="1648870" cy="1071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2" descr="Image result for stop angry face">
            <a:extLst>
              <a:ext uri="{FF2B5EF4-FFF2-40B4-BE49-F238E27FC236}">
                <a16:creationId xmlns:a16="http://schemas.microsoft.com/office/drawing/2014/main" id="{C8AD81D3-E02E-4354-8876-C19BBAB09CB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Image result for stop angry face">
            <a:extLst>
              <a:ext uri="{FF2B5EF4-FFF2-40B4-BE49-F238E27FC236}">
                <a16:creationId xmlns:a16="http://schemas.microsoft.com/office/drawing/2014/main" id="{6D864BAB-A1F7-4F79-B824-0EE86A578C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374" y="3842230"/>
            <a:ext cx="1592602" cy="159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62258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rtl="0"/>
            <a:r>
              <a:rPr lang="cy-GB"/>
              <a:t>Sut beth mae hyfforddiant Emosiynau?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10800000" flipV="1">
            <a:off x="6634355" y="2099242"/>
            <a:ext cx="2603291" cy="1936766"/>
          </a:xfrm>
        </p:spPr>
        <p:txBody>
          <a:bodyPr>
            <a:noAutofit/>
          </a:bodyPr>
          <a:lstStyle/>
          <a:p>
            <a:pPr marL="0" indent="0" rtl="0">
              <a:buNone/>
            </a:pPr>
            <a:r>
              <a:rPr lang="cy-GB" sz="2100"/>
              <a:t>Derbyn emosiwn negyddol a'i weld fel cyfle i dyfu a dysgu.</a:t>
            </a:r>
          </a:p>
        </p:txBody>
      </p:sp>
      <p:pic>
        <p:nvPicPr>
          <p:cNvPr id="11266" name="Picture 2" descr="C:\Users\collimj\AppData\Local\Microsoft\Windows\Temporary Internet Files\Content.IE5\JQPOOIQK\dat-1252-e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324" y="2042316"/>
            <a:ext cx="2045850" cy="153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C:\Users\collimj\AppData\Local\Microsoft\Windows\Temporary Internet Files\Content.IE5\JQPOOIQK\large-Dad-holding-daughters-hand-0-3312[1]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459" y="3686470"/>
            <a:ext cx="2449080" cy="315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Users\collimj\AppData\Local\Microsoft\Windows\Temporary Internet Files\Content.IE5\BHMAQ1QY\Fotolia_31923644_S-240x30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593" y="88587"/>
            <a:ext cx="1242821" cy="155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nelive.in/sites/default/files/Awareness-Road-Sign.jpg">
            <a:extLst>
              <a:ext uri="{FF2B5EF4-FFF2-40B4-BE49-F238E27FC236}">
                <a16:creationId xmlns:a16="http://schemas.microsoft.com/office/drawing/2014/main" id="{BF432CC7-D43F-4CCE-B844-EAAA553B5F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4" t="8408" r="36994"/>
          <a:stretch/>
        </p:blipFill>
        <p:spPr bwMode="auto">
          <a:xfrm>
            <a:off x="304382" y="1998524"/>
            <a:ext cx="1596469" cy="170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F794B25-D103-4268-A4B9-0481439F5E40}"/>
              </a:ext>
            </a:extLst>
          </p:cNvPr>
          <p:cNvSpPr/>
          <p:nvPr/>
        </p:nvSpPr>
        <p:spPr>
          <a:xfrm>
            <a:off x="1965597" y="2105679"/>
            <a:ext cx="25159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rtl="0"/>
            <a:r>
              <a:rPr lang="cy-GB" sz="2000"/>
              <a:t>Ymwybyddiaeth o emosiynau dwysedd isel a dwysedd uchel ynoch eich hun ac yn y plentyn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AF6DC2-F60B-46FC-B1C0-AF5F5C700A17}"/>
              </a:ext>
            </a:extLst>
          </p:cNvPr>
          <p:cNvSpPr/>
          <p:nvPr/>
        </p:nvSpPr>
        <p:spPr>
          <a:xfrm>
            <a:off x="2625899" y="4092202"/>
            <a:ext cx="228600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rtl="0"/>
            <a:r>
              <a:rPr lang="cy-GB" sz="2200"/>
              <a:t>Helpu'r plentyn i labelu eu teimladau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6072CC-750C-4227-89F1-8FE1309223B6}"/>
              </a:ext>
            </a:extLst>
          </p:cNvPr>
          <p:cNvSpPr/>
          <p:nvPr/>
        </p:nvSpPr>
        <p:spPr>
          <a:xfrm>
            <a:off x="6639664" y="4215313"/>
            <a:ext cx="2677732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rtl="0"/>
            <a:r>
              <a:rPr lang="cy-GB" sz="2500"/>
              <a:t>Dilysu emosiynau plentyn</a:t>
            </a:r>
          </a:p>
        </p:txBody>
      </p:sp>
      <p:pic>
        <p:nvPicPr>
          <p:cNvPr id="4100" name="Picture 4" descr="https://sunflowerstorytime.files.wordpress.com/2011/03/emotion-faces-picture-e1429925480789.png">
            <a:extLst>
              <a:ext uri="{FF2B5EF4-FFF2-40B4-BE49-F238E27FC236}">
                <a16:creationId xmlns:a16="http://schemas.microsoft.com/office/drawing/2014/main" id="{4FCD6356-50E1-49E8-AD0D-7A8BE44262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8" y="3928686"/>
            <a:ext cx="2468546" cy="1838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5C714A3A-DB1A-405B-8E54-38BC79FDD5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981" y="219618"/>
            <a:ext cx="1648870" cy="133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717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Emotion Coaching Process (1)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0648"/>
            <a:ext cx="7632848" cy="56166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595569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0520" y="1340768"/>
            <a:ext cx="6571343" cy="1049235"/>
          </a:xfrm>
        </p:spPr>
        <p:txBody>
          <a:bodyPr/>
          <a:lstStyle/>
          <a:p>
            <a:pPr rtl="0"/>
            <a:r>
              <a:rPr lang="cy-GB"/>
              <a:t>Ruby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889757"/>
            <a:ext cx="6571343" cy="3450613"/>
          </a:xfrm>
        </p:spPr>
        <p:txBody>
          <a:bodyPr>
            <a:normAutofit/>
          </a:bodyPr>
          <a:lstStyle/>
          <a:p>
            <a:pPr marL="0" indent="0" rtl="0">
              <a:buNone/>
            </a:pPr>
            <a:r>
              <a:rPr lang="cy-GB" sz="2500" i="1"/>
              <a:t>Rydych chi ar fin trefnu'r plant mewn llinell i fynd i'r cynulliad. Mae Ruby, sy'n 8 mlwydd oed, yn dod atoch chi â dagrau yn ei llygaid. Mae Ruby â dagrau yn ei llygaid yn aml yn yr ysgol. Mae'n dweud, "Dydw i ddim eisiau bod yn yr ysgol hon bellach!"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28609"/>
            <a:ext cx="2348818" cy="2135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598F67-E2A2-4DD7-A789-15EFB5C3DC7F}"/>
              </a:ext>
            </a:extLst>
          </p:cNvPr>
          <p:cNvSpPr txBox="1"/>
          <p:nvPr/>
        </p:nvSpPr>
        <p:spPr>
          <a:xfrm>
            <a:off x="467544" y="4555540"/>
            <a:ext cx="4680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 sz="2400" i="1">
                <a:solidFill>
                  <a:srgbClr val="FF0000"/>
                </a:solidFill>
              </a:rPr>
              <a:t>Gweithgaredd: Cydweddwch yr ymatebion i sut mae'r unigolyn yn gweld emosiwn. Pa effaith y gallai'r gwahanol ymatebion hyn ei chael ar Ruby?</a:t>
            </a:r>
          </a:p>
        </p:txBody>
      </p:sp>
    </p:spTree>
    <p:extLst>
      <p:ext uri="{BB962C8B-B14F-4D97-AF65-F5344CB8AC3E}">
        <p14:creationId xmlns:p14="http://schemas.microsoft.com/office/powerpoint/2010/main" val="2106340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668344" cy="798402"/>
          </a:xfrm>
        </p:spPr>
        <p:txBody>
          <a:bodyPr>
            <a:normAutofit fontScale="90000"/>
          </a:bodyPr>
          <a:lstStyle/>
          <a:p>
            <a:pPr algn="ctr" rtl="0"/>
            <a:r>
              <a:rPr lang="cy-GB" sz="2500">
                <a:solidFill>
                  <a:srgbClr val="FF0000"/>
                </a:solidFill>
              </a:rPr>
              <a:t>Gweithgaredd: Cydweddwch yr ymateb i sut mae'r unigolyn yn gweld mynegiant emosiynol.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520" y="2577709"/>
            <a:ext cx="8784976" cy="4896544"/>
          </a:xfrm>
        </p:spPr>
        <p:txBody>
          <a:bodyPr>
            <a:normAutofit fontScale="62500" lnSpcReduction="20000"/>
          </a:bodyPr>
          <a:lstStyle/>
          <a:p>
            <a:pPr marL="1371600" lvl="0" indent="-1371600" rtl="0">
              <a:buFont typeface="+mj-lt"/>
              <a:buAutoNum type="arabicPeriod"/>
            </a:pPr>
            <a:r>
              <a:rPr lang="cy-GB" sz="3800" dirty="0"/>
              <a:t>Ewch i mewn i'r llinell. Rydyn ni'n mynd i'r cynulliad! "</a:t>
            </a:r>
          </a:p>
          <a:p>
            <a:pPr marL="1371600" lvl="0" indent="-1371600" rtl="0">
              <a:buFont typeface="+mj-lt"/>
              <a:buAutoNum type="arabicPeriod"/>
            </a:pPr>
            <a:r>
              <a:rPr lang="cy-GB" sz="3800" dirty="0"/>
              <a:t>"Rydych chi wrth eich bodd yn yr ysgol hon. Peidiwch â bod yn dwp! " </a:t>
            </a:r>
          </a:p>
          <a:p>
            <a:pPr marL="1371600" lvl="0" indent="-1371600" rtl="0">
              <a:buFont typeface="+mj-lt"/>
              <a:buAutoNum type="arabicPeriod"/>
            </a:pPr>
            <a:r>
              <a:rPr lang="cy-GB" sz="3800" dirty="0"/>
              <a:t>"Rydych chi'n ymddangos ychydig yn sâl. Gadewch i ni gael sgwrs ar ôl y cynulliad, Ruby! "</a:t>
            </a:r>
          </a:p>
          <a:p>
            <a:pPr marL="1371600" lvl="0" indent="-1371600" rtl="0">
              <a:buFont typeface="+mj-lt"/>
              <a:buAutoNum type="arabicPeriod"/>
            </a:pPr>
            <a:r>
              <a:rPr lang="cy-GB" sz="3800" dirty="0"/>
              <a:t>"Sut sut y beiddiwch chi ddweud hynny am ein hysgol! Rydym yn gwneud cymaint drostoch chi yma, Ruby! " </a:t>
            </a:r>
          </a:p>
          <a:p>
            <a:pPr marL="1371600" lvl="0" indent="-1371600" rtl="0">
              <a:buFont typeface="+mj-lt"/>
              <a:buAutoNum type="arabicPeriod"/>
            </a:pPr>
            <a:r>
              <a:rPr lang="cy-GB" sz="3800" dirty="0"/>
              <a:t>"Dw i eisiau siarad â chi am pam eich bod chi'n ofidus, ond allwn ni ddim trafod hyn ar hyn o bryd. Dewch i eistedd wrthyf i yn y cynulliad. " </a:t>
            </a:r>
          </a:p>
          <a:p>
            <a:endParaRPr lang="en-GB" dirty="0"/>
          </a:p>
        </p:txBody>
      </p:sp>
      <p:pic>
        <p:nvPicPr>
          <p:cNvPr id="7172" name="Picture 4" descr="http://ethosmagazine.org/wp-content/uploads/2013/10/whatever02.jpg">
            <a:extLst>
              <a:ext uri="{FF2B5EF4-FFF2-40B4-BE49-F238E27FC236}">
                <a16:creationId xmlns:a16="http://schemas.microsoft.com/office/drawing/2014/main" id="{DC731F6F-21A0-416D-885F-25B8421DCD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59050"/>
            <a:ext cx="1948436" cy="1504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https://t3.ftcdn.net/jpg/00/50/39/12/240_F_50391224_l2KVN0JWE88Kua43yCZBFDko1pU7QkC2.jpg">
            <a:extLst>
              <a:ext uri="{FF2B5EF4-FFF2-40B4-BE49-F238E27FC236}">
                <a16:creationId xmlns:a16="http://schemas.microsoft.com/office/drawing/2014/main" id="{6309DE01-BD4B-473F-9695-08BFDCD8B5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2008" y="1088108"/>
            <a:ext cx="1905000" cy="147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s://media-exp1.licdn.com/mpr/mpr/p/6/005/0ae/2b5/064793a.png">
            <a:extLst>
              <a:ext uri="{FF2B5EF4-FFF2-40B4-BE49-F238E27FC236}">
                <a16:creationId xmlns:a16="http://schemas.microsoft.com/office/drawing/2014/main" id="{2CC8F00D-58C1-41FE-A787-E096897254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84" y="1103023"/>
            <a:ext cx="1800200" cy="146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Image result for stop angry face">
            <a:extLst>
              <a:ext uri="{FF2B5EF4-FFF2-40B4-BE49-F238E27FC236}">
                <a16:creationId xmlns:a16="http://schemas.microsoft.com/office/drawing/2014/main" id="{96143A90-201C-42DE-9E88-B31C59BFE6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416" y="998469"/>
            <a:ext cx="1592602" cy="159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6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668344" cy="798402"/>
          </a:xfrm>
        </p:spPr>
        <p:txBody>
          <a:bodyPr>
            <a:normAutofit/>
          </a:bodyPr>
          <a:lstStyle/>
          <a:p>
            <a:pPr algn="ctr" rtl="0"/>
            <a:r>
              <a:rPr lang="cy-GB" sz="2000">
                <a:solidFill>
                  <a:srgbClr val="FF0000"/>
                </a:solidFill>
              </a:rPr>
              <a:t>Gweithgaredd: Cydweddwch yr ymateb i sut mae'r unigolyn yn gweld mynegiant emosiynol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348" y="2368275"/>
            <a:ext cx="9033180" cy="4489726"/>
          </a:xfrm>
        </p:spPr>
        <p:txBody>
          <a:bodyPr>
            <a:normAutofit/>
          </a:bodyPr>
          <a:lstStyle/>
          <a:p>
            <a:pPr marL="457200" lvl="0" indent="-457200" rtl="0">
              <a:buFont typeface="+mj-lt"/>
              <a:buAutoNum type="arabicPeriod" startAt="6"/>
            </a:pPr>
            <a:r>
              <a:rPr lang="cy-GB" sz="1800" dirty="0"/>
              <a:t>"Peidiwch â siarad fel hynny!" </a:t>
            </a:r>
          </a:p>
          <a:p>
            <a:pPr marL="457200" lvl="0" indent="-457200" rtl="0">
              <a:buFont typeface="+mj-lt"/>
              <a:buAutoNum type="arabicPeriod" startAt="6"/>
            </a:pPr>
            <a:r>
              <a:rPr lang="cy-GB" sz="1800" dirty="0"/>
              <a:t>"Dw i'n tybio a ydych chi'n teimlo'n ofidus am fod Seren yn newid ysgol. Dw i ar ddyletswydd ginio, gadewch i ni gael sgwrs pryd hynny! " </a:t>
            </a:r>
          </a:p>
          <a:p>
            <a:pPr marL="457200" lvl="0" indent="-457200" rtl="0">
              <a:buFont typeface="+mj-lt"/>
              <a:buAutoNum type="arabicPeriod" startAt="6"/>
            </a:pPr>
            <a:r>
              <a:rPr lang="cy-GB" sz="1800" dirty="0"/>
              <a:t>"Allwch chi gael fy ffolder o'r bwrdd?" </a:t>
            </a:r>
          </a:p>
          <a:p>
            <a:pPr marL="457200" lvl="0" indent="-457200" rtl="0">
              <a:buFont typeface="+mj-lt"/>
              <a:buAutoNum type="arabicPeriod" startAt="6"/>
            </a:pPr>
            <a:r>
              <a:rPr lang="cy-GB" sz="1800" dirty="0"/>
              <a:t>"Does gen i ddim amser i wrando ar eich negyddoldeb, Ruby!" </a:t>
            </a:r>
          </a:p>
          <a:p>
            <a:pPr marL="457200" lvl="0" indent="-457200" rtl="0">
              <a:buFont typeface="+mj-lt"/>
              <a:buAutoNum type="arabicPeriod" startAt="6"/>
            </a:pPr>
            <a:r>
              <a:rPr lang="cy-GB" sz="1800" dirty="0"/>
              <a:t>"Peidiwch â phoeni, cariad. Bydd pethau'n gwella! " </a:t>
            </a:r>
          </a:p>
          <a:p>
            <a:pPr marL="457200" lvl="0" indent="-457200" rtl="0">
              <a:buFont typeface="+mj-lt"/>
              <a:buAutoNum type="arabicPeriod" startAt="6"/>
            </a:pPr>
            <a:r>
              <a:rPr lang="cy-GB" sz="1800" dirty="0"/>
              <a:t>“O, y peth bach druan.  Rydych chi'n ymddangos yn drist. Beth fyddai'n eich helpu i deimlo ychydig yn well cyn i ni fynd i'r cynulliad? " </a:t>
            </a:r>
          </a:p>
          <a:p>
            <a:pPr marL="457200" lvl="0" indent="-457200" rtl="0">
              <a:buFont typeface="+mj-lt"/>
              <a:buAutoNum type="arabicPeriod" startAt="6"/>
            </a:pPr>
            <a:r>
              <a:rPr lang="cy-GB" sz="1800" dirty="0"/>
              <a:t>"Ewch i siarad â Mrs. Thomas."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172" name="Picture 4" descr="http://ethosmagazine.org/wp-content/uploads/2013/10/whatever02.jpg">
            <a:extLst>
              <a:ext uri="{FF2B5EF4-FFF2-40B4-BE49-F238E27FC236}">
                <a16:creationId xmlns:a16="http://schemas.microsoft.com/office/drawing/2014/main" id="{DC731F6F-21A0-416D-885F-25B8421DCD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56" y="863584"/>
            <a:ext cx="1948436" cy="1504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https://t3.ftcdn.net/jpg/00/50/39/12/240_F_50391224_l2KVN0JWE88Kua43yCZBFDko1pU7QkC2.jpg">
            <a:extLst>
              <a:ext uri="{FF2B5EF4-FFF2-40B4-BE49-F238E27FC236}">
                <a16:creationId xmlns:a16="http://schemas.microsoft.com/office/drawing/2014/main" id="{6309DE01-BD4B-473F-9695-08BFDCD8B5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756" y="892642"/>
            <a:ext cx="1905000" cy="147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s://media-exp1.licdn.com/mpr/mpr/p/6/005/0ae/2b5/064793a.png">
            <a:extLst>
              <a:ext uri="{FF2B5EF4-FFF2-40B4-BE49-F238E27FC236}">
                <a16:creationId xmlns:a16="http://schemas.microsoft.com/office/drawing/2014/main" id="{832B5127-4377-4218-8EB0-101CFFA22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1800200" cy="146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Image result for stop angry face">
            <a:extLst>
              <a:ext uri="{FF2B5EF4-FFF2-40B4-BE49-F238E27FC236}">
                <a16:creationId xmlns:a16="http://schemas.microsoft.com/office/drawing/2014/main" id="{4FB6ECB9-4951-40E3-AFC4-168EEBA91D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350" y="819628"/>
            <a:ext cx="1592602" cy="159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979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668344" cy="798402"/>
          </a:xfrm>
        </p:spPr>
        <p:txBody>
          <a:bodyPr>
            <a:normAutofit/>
          </a:bodyPr>
          <a:lstStyle/>
          <a:p>
            <a:pPr algn="ctr" rtl="0"/>
            <a:r>
              <a:rPr lang="cy-GB" sz="2000">
                <a:solidFill>
                  <a:srgbClr val="FF0000"/>
                </a:solidFill>
              </a:rPr>
              <a:t>Beth allai ddigwydd nesaf gan ddefnyddio pob ymagwedd?  Sut y gallai Ruby ymateb?</a:t>
            </a:r>
          </a:p>
        </p:txBody>
      </p:sp>
      <p:pic>
        <p:nvPicPr>
          <p:cNvPr id="7172" name="Picture 4" descr="http://ethosmagazine.org/wp-content/uploads/2013/10/whatever02.jpg">
            <a:extLst>
              <a:ext uri="{FF2B5EF4-FFF2-40B4-BE49-F238E27FC236}">
                <a16:creationId xmlns:a16="http://schemas.microsoft.com/office/drawing/2014/main" id="{DC731F6F-21A0-416D-885F-25B8421DCD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56" y="863584"/>
            <a:ext cx="1948436" cy="1504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https://t3.ftcdn.net/jpg/00/50/39/12/240_F_50391224_l2KVN0JWE88Kua43yCZBFDko1pU7QkC2.jpg">
            <a:extLst>
              <a:ext uri="{FF2B5EF4-FFF2-40B4-BE49-F238E27FC236}">
                <a16:creationId xmlns:a16="http://schemas.microsoft.com/office/drawing/2014/main" id="{6309DE01-BD4B-473F-9695-08BFDCD8B5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756" y="892642"/>
            <a:ext cx="1905000" cy="147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s://media-exp1.licdn.com/mpr/mpr/p/6/005/0ae/2b5/064793a.png">
            <a:extLst>
              <a:ext uri="{FF2B5EF4-FFF2-40B4-BE49-F238E27FC236}">
                <a16:creationId xmlns:a16="http://schemas.microsoft.com/office/drawing/2014/main" id="{832B5127-4377-4218-8EB0-101CFFA22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1800200" cy="146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loud 3"/>
          <p:cNvSpPr/>
          <p:nvPr/>
        </p:nvSpPr>
        <p:spPr>
          <a:xfrm>
            <a:off x="4897169" y="2507865"/>
            <a:ext cx="4246831" cy="249718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cy-GB" b="1">
                <a:solidFill>
                  <a:srgbClr val="002060"/>
                </a:solidFill>
              </a:rPr>
              <a:t>"Dw i'n tybio a ydych chi'n teimlo'n ofidus am fod Seren yn newid ysgol. Dw i ar ddyletswydd ginio, gadewch i ni gael sgwrs pryd hynny! " </a:t>
            </a:r>
          </a:p>
        </p:txBody>
      </p:sp>
      <p:sp>
        <p:nvSpPr>
          <p:cNvPr id="5" name="Cloud 4"/>
          <p:cNvSpPr/>
          <p:nvPr/>
        </p:nvSpPr>
        <p:spPr>
          <a:xfrm>
            <a:off x="494674" y="5229536"/>
            <a:ext cx="3330116" cy="162078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r>
              <a:rPr lang="cy-GB" sz="2500" b="1">
                <a:solidFill>
                  <a:srgbClr val="002060"/>
                </a:solidFill>
              </a:rPr>
              <a:t>"Peidiwch â siarad fel hynny!" </a:t>
            </a:r>
          </a:p>
          <a:p>
            <a:pPr algn="ctr"/>
            <a:endParaRPr lang="en-GB" dirty="0"/>
          </a:p>
        </p:txBody>
      </p:sp>
      <p:sp>
        <p:nvSpPr>
          <p:cNvPr id="6" name="Cloud 5"/>
          <p:cNvSpPr/>
          <p:nvPr/>
        </p:nvSpPr>
        <p:spPr>
          <a:xfrm>
            <a:off x="4760894" y="5077937"/>
            <a:ext cx="3635896" cy="1724794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cy-GB" sz="2000" b="1">
                <a:solidFill>
                  <a:srgbClr val="002060"/>
                </a:solidFill>
              </a:rPr>
              <a:t>"Peidiwch â phoeni, cariad. Bydd pethau'n gwella! " </a:t>
            </a:r>
          </a:p>
        </p:txBody>
      </p:sp>
      <p:sp>
        <p:nvSpPr>
          <p:cNvPr id="8" name="Cloud 7"/>
          <p:cNvSpPr/>
          <p:nvPr/>
        </p:nvSpPr>
        <p:spPr>
          <a:xfrm>
            <a:off x="287524" y="2636912"/>
            <a:ext cx="4284476" cy="2239094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US" sz="2800" dirty="0">
              <a:solidFill>
                <a:srgbClr val="002060"/>
              </a:solidFill>
            </a:endParaRPr>
          </a:p>
          <a:p>
            <a:pPr lvl="0"/>
            <a:endParaRPr lang="en-US" sz="2800" dirty="0">
              <a:solidFill>
                <a:srgbClr val="002060"/>
              </a:solidFill>
            </a:endParaRPr>
          </a:p>
          <a:p>
            <a:pPr lvl="0" rtl="0"/>
            <a:r>
              <a:rPr lang="cy-GB" b="1">
                <a:solidFill>
                  <a:srgbClr val="002060"/>
                </a:solidFill>
              </a:rPr>
              <a:t>"Does gen i ddim amser i wrando ar eich negyddoldeb, Ruby!" </a:t>
            </a:r>
          </a:p>
          <a:p>
            <a:endParaRPr lang="en-GB" sz="2800" dirty="0">
              <a:solidFill>
                <a:srgbClr val="002060"/>
              </a:solidFill>
            </a:endParaRPr>
          </a:p>
          <a:p>
            <a:pPr algn="ctr"/>
            <a:endParaRPr lang="en-US" sz="2500" b="1" dirty="0">
              <a:solidFill>
                <a:srgbClr val="002060"/>
              </a:solidFill>
            </a:endParaRPr>
          </a:p>
        </p:txBody>
      </p:sp>
      <p:pic>
        <p:nvPicPr>
          <p:cNvPr id="12" name="Picture 6" descr="Image result for stop angry face">
            <a:extLst>
              <a:ext uri="{FF2B5EF4-FFF2-40B4-BE49-F238E27FC236}">
                <a16:creationId xmlns:a16="http://schemas.microsoft.com/office/drawing/2014/main" id="{0EFF70C2-5D16-4A09-B0B9-7CD1F2586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2385" y="908720"/>
            <a:ext cx="1592602" cy="159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0114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6412" y="1412776"/>
            <a:ext cx="8604448" cy="1049235"/>
          </a:xfrm>
        </p:spPr>
        <p:txBody>
          <a:bodyPr>
            <a:normAutofit/>
          </a:bodyPr>
          <a:lstStyle/>
          <a:p>
            <a:pPr algn="ctr" rtl="0"/>
            <a:r>
              <a:rPr lang="cy-GB" sz="3500">
                <a:solidFill>
                  <a:srgbClr val="002060"/>
                </a:solidFill>
              </a:rPr>
              <a:t>Rhowch 'aces' yn eu lle!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5734"/>
            <a:ext cx="7475283" cy="4077562"/>
          </a:xfrm>
        </p:spPr>
        <p:txBody>
          <a:bodyPr>
            <a:normAutofit/>
          </a:bodyPr>
          <a:lstStyle/>
          <a:p>
            <a:pPr rtl="0"/>
            <a:r>
              <a:rPr lang="cy-GB" sz="3000" b="1">
                <a:solidFill>
                  <a:srgbClr val="002060"/>
                </a:solidFill>
              </a:rPr>
              <a:t>C</a:t>
            </a:r>
            <a:r>
              <a:rPr lang="cy-GB" sz="3000"/>
              <a:t>hwaraegarwch- amgylchedd ac ymagwedd</a:t>
            </a:r>
          </a:p>
          <a:p>
            <a:pPr rtl="0"/>
            <a:r>
              <a:rPr lang="cy-GB" sz="3000" b="1">
                <a:solidFill>
                  <a:srgbClr val="002060"/>
                </a:solidFill>
              </a:rPr>
              <a:t>H</a:t>
            </a:r>
            <a:r>
              <a:rPr lang="cy-GB" sz="3000"/>
              <a:t>offi </a:t>
            </a:r>
          </a:p>
          <a:p>
            <a:pPr rtl="0"/>
            <a:r>
              <a:rPr lang="cy-GB" sz="3000" b="1">
                <a:solidFill>
                  <a:srgbClr val="002060"/>
                </a:solidFill>
              </a:rPr>
              <a:t>D</a:t>
            </a:r>
            <a:r>
              <a:rPr lang="cy-GB" sz="3000"/>
              <a:t>erbyniad</a:t>
            </a:r>
          </a:p>
          <a:p>
            <a:pPr rtl="0"/>
            <a:r>
              <a:rPr lang="cy-GB" sz="3000" b="1">
                <a:solidFill>
                  <a:srgbClr val="002060"/>
                </a:solidFill>
              </a:rPr>
              <a:t>C</a:t>
            </a:r>
            <a:r>
              <a:rPr lang="cy-GB" sz="3000"/>
              <a:t>hwilfrydedd</a:t>
            </a:r>
          </a:p>
          <a:p>
            <a:pPr rtl="0"/>
            <a:r>
              <a:rPr lang="cy-GB" sz="3000" b="1">
                <a:solidFill>
                  <a:srgbClr val="002060"/>
                </a:solidFill>
              </a:rPr>
              <a:t>E</a:t>
            </a:r>
            <a:r>
              <a:rPr lang="cy-GB" sz="3000"/>
              <a:t>mpathiy</a:t>
            </a:r>
          </a:p>
          <a:p>
            <a:pPr marL="0" indent="0" rtl="0">
              <a:buNone/>
            </a:pPr>
            <a:r>
              <a:rPr lang="cy-GB" sz="3000">
                <a:solidFill>
                  <a:schemeClr val="accent1">
                    <a:lumMod val="75000"/>
                  </a:schemeClr>
                </a:solidFill>
              </a:rPr>
              <a:t>(Dan Hughes, 2006)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Double Wave 6">
            <a:extLst>
              <a:ext uri="{FF2B5EF4-FFF2-40B4-BE49-F238E27FC236}">
                <a16:creationId xmlns:a16="http://schemas.microsoft.com/office/drawing/2014/main" id="{240913AE-D742-4702-8578-B1C6BB1C3835}"/>
              </a:ext>
            </a:extLst>
          </p:cNvPr>
          <p:cNvSpPr/>
          <p:nvPr/>
        </p:nvSpPr>
        <p:spPr>
          <a:xfrm>
            <a:off x="5580112" y="2987842"/>
            <a:ext cx="3181692" cy="2133346"/>
          </a:xfrm>
          <a:prstGeom prst="double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cy-GB" b="1">
                <a:solidFill>
                  <a:schemeClr val="tx1"/>
                </a:solidFill>
              </a:rPr>
              <a:t>Dull defnyddiol i sicrhau ymagwedd hyfforddi emosiynau yn yr ysgol neu'r cartref</a:t>
            </a:r>
          </a:p>
        </p:txBody>
      </p:sp>
      <p:pic>
        <p:nvPicPr>
          <p:cNvPr id="8" name="Picture 2" descr="https://media-exp1.licdn.com/mpr/mpr/p/6/005/0ae/2b5/064793a.png">
            <a:extLst>
              <a:ext uri="{FF2B5EF4-FFF2-40B4-BE49-F238E27FC236}">
                <a16:creationId xmlns:a16="http://schemas.microsoft.com/office/drawing/2014/main" id="{38376328-7D8E-4DF5-A325-4CABA8836D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514"/>
            <a:ext cx="2154313" cy="1748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3983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3156" y="732435"/>
            <a:ext cx="5688632" cy="1049235"/>
          </a:xfrm>
        </p:spPr>
        <p:txBody>
          <a:bodyPr>
            <a:noAutofit/>
          </a:bodyPr>
          <a:lstStyle/>
          <a:p>
            <a:pPr algn="ctr" rtl="0"/>
            <a:r>
              <a:rPr lang="cy-GB" sz="4500">
                <a:solidFill>
                  <a:srgbClr val="002060"/>
                </a:solidFill>
              </a:rPr>
              <a:t>Rhowch 'aces' yn </a:t>
            </a:r>
            <a:r>
              <a:rPr lang="en-GB" sz="4500" dirty="0">
                <a:solidFill>
                  <a:srgbClr val="002060"/>
                </a:solidFill>
              </a:rPr>
              <a:t/>
            </a:r>
            <a:br>
              <a:rPr lang="en-GB" sz="4500" dirty="0">
                <a:solidFill>
                  <a:srgbClr val="002060"/>
                </a:solidFill>
              </a:rPr>
            </a:br>
            <a:r>
              <a:rPr lang="cy-GB" sz="4500">
                <a:solidFill>
                  <a:srgbClr val="002060"/>
                </a:solidFill>
              </a:rPr>
              <a:t>eu lle!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5734"/>
            <a:ext cx="8413540" cy="4725634"/>
          </a:xfrm>
        </p:spPr>
        <p:txBody>
          <a:bodyPr>
            <a:normAutofit fontScale="62500" lnSpcReduction="20000"/>
          </a:bodyPr>
          <a:lstStyle/>
          <a:p>
            <a:pPr rtl="0"/>
            <a:r>
              <a:rPr lang="cy-GB" sz="3000" b="1">
                <a:solidFill>
                  <a:srgbClr val="002060"/>
                </a:solidFill>
              </a:rPr>
              <a:t>C</a:t>
            </a:r>
            <a:r>
              <a:rPr lang="cy-GB" sz="3000"/>
              <a:t>hwaraegarwch: </a:t>
            </a:r>
          </a:p>
          <a:p>
            <a:pPr marL="0" indent="0" rtl="0">
              <a:buNone/>
            </a:pPr>
            <a:r>
              <a:rPr lang="cy-GB" sz="3000"/>
              <a:t>Yn dangos cynhesrwydd, cyswllt llygaid meddal, osgo corff croesawgar</a:t>
            </a:r>
          </a:p>
          <a:p>
            <a:pPr rtl="0"/>
            <a:r>
              <a:rPr lang="cy-GB" sz="3000" b="1">
                <a:solidFill>
                  <a:srgbClr val="002060"/>
                </a:solidFill>
              </a:rPr>
              <a:t>H</a:t>
            </a:r>
            <a:r>
              <a:rPr lang="cy-GB" sz="3000"/>
              <a:t>offi:</a:t>
            </a:r>
          </a:p>
          <a:p>
            <a:pPr marL="0" indent="0" rtl="0">
              <a:buNone/>
            </a:pPr>
            <a:r>
              <a:rPr lang="cy-GB" sz="3000"/>
              <a:t>Yn dangos sylw cadarnhaol diamod am y plentyn</a:t>
            </a:r>
          </a:p>
          <a:p>
            <a:pPr rtl="0"/>
            <a:r>
              <a:rPr lang="cy-GB" sz="3000" b="1">
                <a:solidFill>
                  <a:srgbClr val="002060"/>
                </a:solidFill>
              </a:rPr>
              <a:t>D</a:t>
            </a:r>
            <a:r>
              <a:rPr lang="cy-GB" sz="3000"/>
              <a:t>erbyniad:</a:t>
            </a:r>
          </a:p>
          <a:p>
            <a:pPr marL="0" indent="0" rtl="0">
              <a:buNone/>
            </a:pPr>
            <a:r>
              <a:rPr lang="cy-GB" sz="3000"/>
              <a:t>"Rydych chi'n ymddangos yn ofidus iawn ar hyn o bryd. Beth sydd wedi digwydd?"</a:t>
            </a:r>
          </a:p>
          <a:p>
            <a:pPr rtl="0"/>
            <a:r>
              <a:rPr lang="cy-GB" sz="3000" b="1">
                <a:solidFill>
                  <a:srgbClr val="002060"/>
                </a:solidFill>
              </a:rPr>
              <a:t>C</a:t>
            </a:r>
            <a:r>
              <a:rPr lang="cy-GB" sz="3000"/>
              <a:t>hwilfrydedd:</a:t>
            </a:r>
          </a:p>
          <a:p>
            <a:pPr marL="0" indent="0" rtl="0">
              <a:buNone/>
            </a:pPr>
            <a:r>
              <a:rPr lang="cy-GB" sz="3000"/>
              <a:t>“Dw i'n </a:t>
            </a:r>
            <a:r>
              <a:rPr lang="cy-GB" sz="3000">
                <a:solidFill>
                  <a:srgbClr val="FF0000"/>
                </a:solidFill>
              </a:rPr>
              <a:t>tybio</a:t>
            </a:r>
            <a:r>
              <a:rPr lang="cy-GB" sz="3000"/>
              <a:t> a ydych chi'n dal yn ofidus am yr hyn a ddywedodd Gethin ... "</a:t>
            </a:r>
          </a:p>
          <a:p>
            <a:pPr rtl="0"/>
            <a:r>
              <a:rPr lang="cy-GB" sz="3000" b="1">
                <a:solidFill>
                  <a:srgbClr val="002060"/>
                </a:solidFill>
              </a:rPr>
              <a:t>E</a:t>
            </a:r>
            <a:r>
              <a:rPr lang="cy-GB" sz="3000"/>
              <a:t>mpathi:</a:t>
            </a:r>
          </a:p>
          <a:p>
            <a:pPr marL="0" indent="0" rtl="0">
              <a:buNone/>
            </a:pPr>
            <a:r>
              <a:rPr lang="cy-GB" sz="3000"/>
              <a:t>"Rwy'n gwybod eich bod chi'n ei gael yn anodd ar hyn o bryd bod eich mam i ffwrdd ac mae hynny'n iawn."</a:t>
            </a:r>
          </a:p>
          <a:p>
            <a:endParaRPr lang="en-GB" sz="3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2" descr="https://media-exp1.licdn.com/mpr/mpr/p/6/005/0ae/2b5/064793a.png">
            <a:extLst>
              <a:ext uri="{FF2B5EF4-FFF2-40B4-BE49-F238E27FC236}">
                <a16:creationId xmlns:a16="http://schemas.microsoft.com/office/drawing/2014/main" id="{38376328-7D8E-4DF5-A325-4CABA8836D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420" y="230895"/>
            <a:ext cx="1619672" cy="131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14A33438-FDF6-408F-A525-F24DC400D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59" y="0"/>
            <a:ext cx="1931261" cy="1755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02925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419CA0-BFB4-4390-AB8F-5DBFCA45D4D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96E9C81-ACBE-459E-A7D5-2BB824B68FD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3" name="Picture 12" descr="A picture containing indoor, furniture&#10;&#10;Description generated with high confidence">
            <a:extLst>
              <a:ext uri="{FF2B5EF4-FFF2-40B4-BE49-F238E27FC236}">
                <a16:creationId xmlns:a16="http://schemas.microsoft.com/office/drawing/2014/main" id="{08EC5C75-E28F-4899-9C2E-39431B82B74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6AAE0A1-60AD-4190-B85D-2DD8148369C7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CF4C623-16D7-4722-8EFB-A5B0E3BC077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416103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EBDCB18-ABE5-43B0-8B68-89FEDAECB8B0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041" y="482171"/>
            <a:ext cx="3055899" cy="5149101"/>
            <a:chOff x="7463259" y="583365"/>
            <a:chExt cx="4074533" cy="5181928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2" descr="C:\Users\collimj\AppData\Local\Microsoft\Windows\Temporary Internet Files\Content.IE5\JQPOOIQK\Sadness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7" r="47448" b="4"/>
          <a:stretch/>
        </p:blipFill>
        <p:spPr bwMode="auto">
          <a:xfrm>
            <a:off x="6087279" y="1116345"/>
            <a:ext cx="2099328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4162766" cy="1049235"/>
          </a:xfrm>
        </p:spPr>
        <p:txBody>
          <a:bodyPr>
            <a:normAutofit/>
          </a:bodyPr>
          <a:lstStyle/>
          <a:p>
            <a:pPr rtl="0"/>
            <a:r>
              <a:rPr lang="cy-GB"/>
              <a:t>Ruby –ar ôl y cynulliad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5" y="2015732"/>
            <a:ext cx="4162766" cy="3450613"/>
          </a:xfrm>
        </p:spPr>
        <p:txBody>
          <a:bodyPr>
            <a:normAutofit/>
          </a:bodyPr>
          <a:lstStyle/>
          <a:p>
            <a:pPr rtl="0"/>
            <a:r>
              <a:rPr lang="cy-GB" sz="1800"/>
              <a:t>Aelod o Staff: Hei, Ruby. Dywedais y byddwn i'n sgwrsio â chi ar ôl y cynulliad.  Gadewch i ni eistedd yma. Roeddech chi'n ymddangos yn ofidus iawn o'r blaen, beth sy'n digwydd?</a:t>
            </a:r>
          </a:p>
          <a:p>
            <a:pPr rtl="0"/>
            <a:r>
              <a:rPr lang="cy-GB" sz="1800"/>
              <a:t>Ruby: Dw i'n CASÁU bod yma. A dw i'n CASÁU pawb sy'n mynd i'r ysgol hon.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94A84F-24E0-4483-968D-8309148076A7}"/>
              </a:ext>
            </a:extLst>
          </p:cNvPr>
          <p:cNvSpPr txBox="1"/>
          <p:nvPr/>
        </p:nvSpPr>
        <p:spPr>
          <a:xfrm>
            <a:off x="373251" y="4558963"/>
            <a:ext cx="51125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 sz="2000" i="1" dirty="0">
                <a:solidFill>
                  <a:srgbClr val="FF0000"/>
                </a:solidFill>
              </a:rPr>
              <a:t>Mewn 3oedd, trefnwch ymarfer sy'n defnyddio ymagwedd hyfforddi emosiwn trwy PLACE.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cy-GB" sz="2000" i="1" dirty="0">
                <a:solidFill>
                  <a:srgbClr val="FF0000"/>
                </a:solidFill>
              </a:rPr>
              <a:t>Tair rôl: Ruby; Aelod o staff; Arsyllydd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cy-GB" sz="2000" i="1" dirty="0">
                <a:solidFill>
                  <a:srgbClr val="FF0000"/>
                </a:solidFill>
              </a:rPr>
              <a:t>Defnyddiwch Hyfforddiant Emosiynau trwy restr wirio PLACE fel proc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cy-GB" sz="2000" i="1" dirty="0">
                <a:solidFill>
                  <a:srgbClr val="FF0000"/>
                </a:solidFill>
              </a:rPr>
              <a:t>Bydd yr arsyllydd yn cwblhau'r rhestr wirio yn y daflen</a:t>
            </a:r>
          </a:p>
        </p:txBody>
      </p:sp>
    </p:spTree>
    <p:extLst>
      <p:ext uri="{BB962C8B-B14F-4D97-AF65-F5344CB8AC3E}">
        <p14:creationId xmlns:p14="http://schemas.microsoft.com/office/powerpoint/2010/main" val="41818107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419CA0-BFB4-4390-AB8F-5DBFCA45D4D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96E9C81-ACBE-459E-A7D5-2BB824B68FD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3" name="Picture 12" descr="A picture containing indoor, furniture&#10;&#10;Description generated with high confidence">
            <a:extLst>
              <a:ext uri="{FF2B5EF4-FFF2-40B4-BE49-F238E27FC236}">
                <a16:creationId xmlns:a16="http://schemas.microsoft.com/office/drawing/2014/main" id="{08EC5C75-E28F-4899-9C2E-39431B82B74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6AAE0A1-60AD-4190-B85D-2DD8148369C7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CF4C623-16D7-4722-8EFB-A5B0E3BC077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416103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EBDCB18-ABE5-43B0-8B68-89FEDAECB8B0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041" y="482171"/>
            <a:ext cx="3055899" cy="5149101"/>
            <a:chOff x="7463259" y="583365"/>
            <a:chExt cx="4074533" cy="5181928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2" descr="C:\Users\collimj\AppData\Local\Microsoft\Windows\Temporary Internet Files\Content.IE5\JQPOOIQK\Sadness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7" r="47448" b="4"/>
          <a:stretch/>
        </p:blipFill>
        <p:spPr bwMode="auto">
          <a:xfrm>
            <a:off x="6087279" y="1116345"/>
            <a:ext cx="2099328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493167"/>
            <a:ext cx="4162766" cy="1049235"/>
          </a:xfrm>
        </p:spPr>
        <p:txBody>
          <a:bodyPr>
            <a:normAutofit fontScale="90000"/>
          </a:bodyPr>
          <a:lstStyle/>
          <a:p>
            <a:pPr algn="ctr" rtl="0"/>
            <a:r>
              <a:rPr lang="cy-GB" dirty="0"/>
              <a:t>Amser i roi adborth mewn grwpiau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2095" y="1781884"/>
            <a:ext cx="4875946" cy="4581123"/>
          </a:xfrm>
        </p:spPr>
        <p:txBody>
          <a:bodyPr>
            <a:noAutofit/>
          </a:bodyPr>
          <a:lstStyle/>
          <a:p>
            <a:pPr marL="457200" indent="-457200" rtl="0">
              <a:buFont typeface="+mj-lt"/>
              <a:buAutoNum type="arabicPeriod"/>
            </a:pPr>
            <a:r>
              <a:rPr lang="cy-GB" sz="2500" i="1" dirty="0"/>
              <a:t>Bydd yr arsyllydd yn rhannu nodiadau a wneir ar restr wirio tra'n chwarae rôl.</a:t>
            </a:r>
          </a:p>
          <a:p>
            <a:pPr marL="457200" indent="-457200" rtl="0">
              <a:buFont typeface="+mj-lt"/>
              <a:buAutoNum type="arabicPeriod"/>
            </a:pPr>
            <a:r>
              <a:rPr lang="cy-GB" sz="2500" i="1" dirty="0"/>
              <a:t>Bydd yr aelod o staff a Ruby yn rhannu teimladau a meddyliau a brofir tra'n chwarae rôl.</a:t>
            </a:r>
          </a:p>
          <a:p>
            <a:pPr marL="457200" indent="-457200" rtl="0">
              <a:buFont typeface="+mj-lt"/>
              <a:buAutoNum type="arabicPeriod"/>
            </a:pPr>
            <a:r>
              <a:rPr lang="cy-GB" sz="2500" i="1" dirty="0"/>
              <a:t>Beth fyddech chi'n ei ddweud/ei wneud i helpu ymhellach os oeddech chi'n aelod o'r staff? Nodwch ar y rhestr wirio.</a:t>
            </a:r>
          </a:p>
        </p:txBody>
      </p:sp>
    </p:spTree>
    <p:extLst>
      <p:ext uri="{BB962C8B-B14F-4D97-AF65-F5344CB8AC3E}">
        <p14:creationId xmlns:p14="http://schemas.microsoft.com/office/powerpoint/2010/main" val="21927056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9" name="Rectangle 1026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gradFill rotWithShape="1">
            <a:gsLst>
              <a:gs pos="0">
                <a:schemeClr val="bg2">
                  <a:tint val="94000"/>
                  <a:satMod val="80000"/>
                  <a:lumMod val="106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43000" r="43000" b="100000"/>
            </a:path>
          </a:gradFill>
          <a:ln>
            <a:noFill/>
          </a:ln>
          <a:effectLst/>
        </p:spPr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CDDE5CDF-1512-4CDA-B956-23D223F8DE4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7" name="Picture 96" descr="A picture containing indoor, furniture&#10;&#10;Description generated with high confidence">
            <a:extLst>
              <a:ext uri="{FF2B5EF4-FFF2-40B4-BE49-F238E27FC236}">
                <a16:creationId xmlns:a16="http://schemas.microsoft.com/office/drawing/2014/main" id="{B029D7D8-5A6B-4C76-94C8-15798C6C5AD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A5C9319C-E20D-4884-952F-60B6A58C3E34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62C9703D-C8F9-44AD-A7C0-C2F3871F8C1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1601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3" name="Picture 2" descr="http://images.clipartpanda.com/break-clipart-break-time-free-clipart-1.jpg">
            <a:extLst>
              <a:ext uri="{FF2B5EF4-FFF2-40B4-BE49-F238E27FC236}">
                <a16:creationId xmlns:a16="http://schemas.microsoft.com/office/drawing/2014/main" id="{0F7381D9-B4BC-4CB3-9709-EFAA45A6BCC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921637" y="643467"/>
            <a:ext cx="7300725" cy="487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0950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0" name="Rectangle 76">
            <a:extLst>
              <a:ext uri="{FF2B5EF4-FFF2-40B4-BE49-F238E27FC236}">
                <a16:creationId xmlns:a16="http://schemas.microsoft.com/office/drawing/2014/main" id="{021A4066-B261-49FE-952E-A0FE3EE75CD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2" name="Rectangle 78">
            <a:extLst>
              <a:ext uri="{FF2B5EF4-FFF2-40B4-BE49-F238E27FC236}">
                <a16:creationId xmlns:a16="http://schemas.microsoft.com/office/drawing/2014/main" id="{81958111-BC13-4D45-AB27-0C2C83F9BA6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1274" name="Picture 80" descr="A picture containing indoor, furniture&#10;&#10;Description generated with high confidence">
            <a:extLst>
              <a:ext uri="{FF2B5EF4-FFF2-40B4-BE49-F238E27FC236}">
                <a16:creationId xmlns:a16="http://schemas.microsoft.com/office/drawing/2014/main" id="{D42F4933-2ECF-4EE5-BCE4-F19E3CA609F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1275" name="Straight Connector 82">
            <a:extLst>
              <a:ext uri="{FF2B5EF4-FFF2-40B4-BE49-F238E27FC236}">
                <a16:creationId xmlns:a16="http://schemas.microsoft.com/office/drawing/2014/main" id="{C6FAC23C-014D-4AC5-AD1B-36F7D0E7EF3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381B4579-E2EA-4BD7-94FF-0A0BEE135C6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87" name="Group 86">
            <a:extLst>
              <a:ext uri="{FF2B5EF4-FFF2-40B4-BE49-F238E27FC236}">
                <a16:creationId xmlns:a16="http://schemas.microsoft.com/office/drawing/2014/main" id="{82188758-E18A-4CE5-9D03-F4BF5D887C3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46003" y="583365"/>
            <a:chExt cx="6091790" cy="5181928"/>
          </a:xfrm>
        </p:grpSpPr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276" name="Picture 4" descr="http://emergingmama.com/wp-content/uploads/2015/01/Tantrum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5" r="17673" b="-2"/>
          <a:stretch/>
        </p:blipFill>
        <p:spPr>
          <a:xfrm>
            <a:off x="4570444" y="1116345"/>
            <a:ext cx="3616163" cy="38661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ECD21C-29A5-4952-B722-327A46EDD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 fontScale="90000"/>
          </a:bodyPr>
          <a:lstStyle/>
          <a:p>
            <a:pPr rtl="0"/>
            <a:r>
              <a:rPr lang="cy-GB" sz="2000"/>
              <a:t>PRYD ALLAI SIARAD TRWY 'PLACE' FOD YN LLAI DEFNYDDIOL</a:t>
            </a:r>
          </a:p>
        </p:txBody>
      </p:sp>
    </p:spTree>
    <p:extLst>
      <p:ext uri="{BB962C8B-B14F-4D97-AF65-F5344CB8AC3E}">
        <p14:creationId xmlns:p14="http://schemas.microsoft.com/office/powerpoint/2010/main" val="1804769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84417"/>
            <a:ext cx="8229600" cy="1143000"/>
          </a:xfrm>
        </p:spPr>
        <p:txBody>
          <a:bodyPr>
            <a:normAutofit/>
          </a:bodyPr>
          <a:lstStyle/>
          <a:p>
            <a:pPr algn="ctr" rtl="0"/>
            <a:r>
              <a:rPr lang="cy-GB"/>
              <a:t>‘</a:t>
            </a:r>
            <a:r>
              <a:rPr lang="cy-GB">
                <a:solidFill>
                  <a:srgbClr val="FF0000"/>
                </a:solidFill>
              </a:rPr>
              <a:t>Y ffenestr goddefgarwch</a:t>
            </a:r>
            <a:r>
              <a:rPr lang="cy-GB"/>
              <a:t>’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4882" y="855917"/>
            <a:ext cx="7325028" cy="5889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4">
            <a:extLst>
              <a:ext uri="{FF2B5EF4-FFF2-40B4-BE49-F238E27FC236}">
                <a16:creationId xmlns:a16="http://schemas.microsoft.com/office/drawing/2014/main" id="{0EA107C0-751A-4D25-AB09-AC95B9EC29A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5" r="17673" b="-2"/>
          <a:stretch/>
        </p:blipFill>
        <p:spPr>
          <a:xfrm>
            <a:off x="2987824" y="855917"/>
            <a:ext cx="2592287" cy="1636979"/>
          </a:xfrm>
          <a:prstGeom prst="rect">
            <a:avLst/>
          </a:prstGeom>
        </p:spPr>
      </p:pic>
      <p:pic>
        <p:nvPicPr>
          <p:cNvPr id="14338" name="Picture 2" descr="Image result for sad child">
            <a:extLst>
              <a:ext uri="{FF2B5EF4-FFF2-40B4-BE49-F238E27FC236}">
                <a16:creationId xmlns:a16="http://schemas.microsoft.com/office/drawing/2014/main" id="{6E537AA4-A914-4ED2-A849-FDE4E9A69C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965" y="5229200"/>
            <a:ext cx="1595669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 descr="Image result for child">
            <a:extLst>
              <a:ext uri="{FF2B5EF4-FFF2-40B4-BE49-F238E27FC236}">
                <a16:creationId xmlns:a16="http://schemas.microsoft.com/office/drawing/2014/main" id="{9323D8D8-7788-4422-9FC2-B7B9B7A465FC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277" y="2852936"/>
            <a:ext cx="1691123" cy="147272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1475656" y="2681977"/>
            <a:ext cx="93610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1400" dirty="0"/>
              <a:t>Terfyn Uchaf</a:t>
            </a:r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1547664" y="4548270"/>
            <a:ext cx="1440160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/>
              <a:t>Terfyn isaf</a:t>
            </a:r>
            <a:endParaRPr lang="en-GB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6228184" y="1052736"/>
            <a:ext cx="1800200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Gor-gynnwrf, sympathetig, ymladd/ffoi, gorbryderus, gor-wyliadwriaeth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702803" y="4850845"/>
            <a:ext cx="1547107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70C0"/>
                </a:solidFill>
              </a:rPr>
              <a:t>Gor-gynnwrf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iselder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parasympathetig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anobaith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datgysylltu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3922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0608" y="0"/>
            <a:ext cx="8229600" cy="924712"/>
          </a:xfrm>
        </p:spPr>
        <p:txBody>
          <a:bodyPr>
            <a:normAutofit/>
          </a:bodyPr>
          <a:lstStyle/>
          <a:p>
            <a:pPr rtl="0"/>
            <a:r>
              <a:rPr lang="cy-GB"/>
              <a:t>Ffenestr goddefgarwch -Dan Siegel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3137744"/>
              </p:ext>
            </p:extLst>
          </p:nvPr>
        </p:nvGraphicFramePr>
        <p:xfrm>
          <a:off x="323528" y="478412"/>
          <a:ext cx="8640960" cy="6175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40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579201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>
                          <a:solidFill>
                            <a:schemeClr val="tx1"/>
                          </a:solidFill>
                        </a:rPr>
                        <a:t>'Ymateb ymladd neu ffoi’-</a:t>
                      </a:r>
                      <a:r>
                        <a:rPr lang="cy-GB" sz="2500" b="1">
                          <a:solidFill>
                            <a:schemeClr val="tx1"/>
                          </a:solidFill>
                        </a:rPr>
                        <a:t>Hyper-gynnwrf</a:t>
                      </a:r>
                      <a:r>
                        <a:rPr lang="cy-GB" sz="2500" b="1" baseline="0">
                          <a:solidFill>
                            <a:schemeClr val="tx1"/>
                          </a:solidFill>
                        </a:rPr>
                        <a:t> zone</a:t>
                      </a:r>
                    </a:p>
                    <a:p>
                      <a:pPr rtl="0"/>
                      <a:r>
                        <a:rPr lang="cy-GB" sz="250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pPr rtl="0"/>
                      <a:r>
                        <a:rPr lang="cy-GB" sz="2500" b="0" i="1">
                          <a:solidFill>
                            <a:schemeClr val="tx1"/>
                          </a:solidFill>
                        </a:rPr>
                        <a:t>tensiwn, ysgwyd, meddyliau'n rasio, hyper-wyliadwriaeth, teimlo'n anniogel, cael eich llethu'n emosiynol, dicter/ffyrnigrwydd, byrbwyll, amddiffynnol</a:t>
                      </a: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578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b="1"/>
                        <a:t> </a:t>
                      </a:r>
                      <a:r>
                        <a:rPr lang="cy-GB" sz="2500" b="1"/>
                        <a:t>‘Ffenestr goddefgarwch’</a:t>
                      </a:r>
                      <a:r>
                        <a:rPr lang="cy-GB" sz="2500" b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y-GB" sz="2500" b="1" baseline="0">
                          <a:solidFill>
                            <a:schemeClr val="tx1"/>
                          </a:solidFill>
                        </a:rPr>
                        <a:t>P</a:t>
                      </a:r>
                      <a:r>
                        <a:rPr lang="cy-GB" sz="2500" b="1">
                          <a:solidFill>
                            <a:schemeClr val="tx1"/>
                          </a:solidFill>
                        </a:rPr>
                        <a:t>arth cynnwrf gorau oll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rtl="0"/>
                      <a:r>
                        <a:rPr lang="cy-GB" sz="2500" i="1">
                          <a:solidFill>
                            <a:schemeClr val="tx1"/>
                          </a:solidFill>
                        </a:rPr>
                        <a:t>Gallu teimlo</a:t>
                      </a:r>
                      <a:r>
                        <a:rPr lang="cy-GB" sz="2500" i="1" baseline="0">
                          <a:solidFill>
                            <a:schemeClr val="tx1"/>
                          </a:solidFill>
                        </a:rPr>
                        <a:t> a meddwl ar yr un pryd, p</a:t>
                      </a:r>
                      <a:r>
                        <a:rPr lang="cy-GB" sz="2500" i="1">
                          <a:solidFill>
                            <a:schemeClr val="tx1"/>
                          </a:solidFill>
                        </a:rPr>
                        <a:t>rofi empathi, teimlo'n ddiogel, yn yr eiliad-y presennol, teimlo'n agored ac yn chwilfrydig, ymatebion</a:t>
                      </a:r>
                      <a:r>
                        <a:rPr lang="cy-GB" sz="2500" i="1" baseline="0">
                          <a:solidFill>
                            <a:schemeClr val="tx1"/>
                          </a:solidFill>
                        </a:rPr>
                        <a:t> yn addasu i gyd-fynd â'r sefyllfa, mae teimladau'n oddefgar, yn agored i berthynas/ymgysylltu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5277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b="1"/>
                        <a:t>‘Ymateb</a:t>
                      </a:r>
                      <a:r>
                        <a:rPr lang="cy-GB" sz="2500" b="1" baseline="0"/>
                        <a:t> llonyddu’- </a:t>
                      </a:r>
                      <a:r>
                        <a:rPr lang="cy-GB" sz="2500" b="1">
                          <a:solidFill>
                            <a:schemeClr val="tx1"/>
                          </a:solidFill>
                        </a:rPr>
                        <a:t>Parth hyper-gynnwrf</a:t>
                      </a:r>
                    </a:p>
                    <a:p>
                      <a:endParaRPr lang="en-GB" sz="2500" baseline="0" dirty="0"/>
                    </a:p>
                    <a:p>
                      <a:pPr rtl="0"/>
                      <a:r>
                        <a:rPr lang="cy-GB" sz="2500" i="1" baseline="0">
                          <a:solidFill>
                            <a:schemeClr val="tx1"/>
                          </a:solidFill>
                        </a:rPr>
                        <a:t>dim egni, nid oes egni, emosiynau'n fferri, cau i lawr, effaith fflat, 'ddim yno', goddefol, symudedd corfforol llai, â chywilydd, datgysylltedig, 'methu â meddwl', 'methu â dweud na,' methu ag amddiffyn eich hun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5-Point Star 5"/>
          <p:cNvSpPr/>
          <p:nvPr/>
        </p:nvSpPr>
        <p:spPr>
          <a:xfrm>
            <a:off x="8048257" y="3517016"/>
            <a:ext cx="988239" cy="678722"/>
          </a:xfrm>
          <a:prstGeom prst="star5">
            <a:avLst>
              <a:gd name="adj" fmla="val 14530"/>
              <a:gd name="hf" fmla="val 105146"/>
              <a:gd name="vf" fmla="val 11055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8" name="Picture 2" descr="Image result for sad child">
            <a:extLst>
              <a:ext uri="{FF2B5EF4-FFF2-40B4-BE49-F238E27FC236}">
                <a16:creationId xmlns:a16="http://schemas.microsoft.com/office/drawing/2014/main" id="{5A7AFCEB-9396-4571-9F73-C4814B189C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9490" y="4496522"/>
            <a:ext cx="991411" cy="743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Image result for child">
            <a:extLst>
              <a:ext uri="{FF2B5EF4-FFF2-40B4-BE49-F238E27FC236}">
                <a16:creationId xmlns:a16="http://schemas.microsoft.com/office/drawing/2014/main" id="{9F7E89E8-9974-41FE-B588-35EC8261A4E6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204864"/>
            <a:ext cx="1190914" cy="6930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17C3DC9E-A4EB-47FE-BD4D-D5F9A0F4F53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5" r="17673" b="-2"/>
          <a:stretch/>
        </p:blipFill>
        <p:spPr>
          <a:xfrm>
            <a:off x="7184669" y="564053"/>
            <a:ext cx="1259590" cy="795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5208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1371654"/>
            <a:ext cx="6571343" cy="1049235"/>
          </a:xfrm>
        </p:spPr>
        <p:txBody>
          <a:bodyPr>
            <a:normAutofit/>
          </a:bodyPr>
          <a:lstStyle/>
          <a:p>
            <a:pPr rtl="0"/>
            <a:r>
              <a:rPr lang="cy-GB"/>
              <a:t>Beth allwn ni ei wneud?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896271"/>
            <a:ext cx="6912768" cy="1575012"/>
          </a:xfrm>
        </p:spPr>
        <p:txBody>
          <a:bodyPr>
            <a:normAutofit lnSpcReduction="10000"/>
          </a:bodyPr>
          <a:lstStyle/>
          <a:p>
            <a:pPr lvl="1" rtl="0"/>
            <a:r>
              <a:rPr lang="cy-GB" sz="2100"/>
              <a:t>Dychmygwch fod plentyn yn eich dosbarth yn ddig iawn â ffrind yn y dosbarth. Mae hi'n bwriadu taflu cadair tuag ati hi. Sut allwn ni ddod â'r plentyn hwnnw yn ôl i'w ffenestr goddefgarwch?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42" name="Picture 2" descr="C:\Users\collimj\AppData\Local\Microsoft\Windows\Temporary Internet Files\Content.IE5\5HO0STZD\under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48980"/>
            <a:ext cx="3384376" cy="253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s://images-na.ssl-images-amazon.com/images/G/01/aplusautomation/vendorimages/ca4c1224-8096-4843-a67f-327536ec330f.jpg._CB294227358__SR300,300_.jpg">
            <a:extLst>
              <a:ext uri="{FF2B5EF4-FFF2-40B4-BE49-F238E27FC236}">
                <a16:creationId xmlns:a16="http://schemas.microsoft.com/office/drawing/2014/main" id="{AFFA244B-5011-402E-826F-EE43734DE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474" y="180116"/>
            <a:ext cx="1890936" cy="157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25192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Image result for matching tas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33056"/>
            <a:ext cx="2625518" cy="253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571343" cy="1049235"/>
          </a:xfrm>
        </p:spPr>
        <p:txBody>
          <a:bodyPr/>
          <a:lstStyle/>
          <a:p>
            <a:pPr algn="ctr" rtl="0"/>
            <a:r>
              <a:rPr lang="cy-GB" u="sng" dirty="0"/>
              <a:t>LLWYBRAU YN ÔL I'R 'FFENESTR GODDEFGARWCH'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60232" y="1484784"/>
            <a:ext cx="2483768" cy="1728192"/>
          </a:xfrm>
        </p:spPr>
        <p:txBody>
          <a:bodyPr>
            <a:noAutofit/>
          </a:bodyPr>
          <a:lstStyle/>
          <a:p>
            <a:pPr marL="0" indent="0" rtl="0">
              <a:buNone/>
            </a:pPr>
            <a:r>
              <a:rPr lang="cy-GB" sz="2500" i="1" dirty="0">
                <a:solidFill>
                  <a:srgbClr val="002060"/>
                </a:solidFill>
              </a:rPr>
              <a:t>Prosesau a gytunwyd ymlaen llaw â staff a phlant</a:t>
            </a:r>
          </a:p>
        </p:txBody>
      </p:sp>
      <p:pic>
        <p:nvPicPr>
          <p:cNvPr id="14338" name="Picture 2" descr="Image result for safet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86" y="1343409"/>
            <a:ext cx="2499529" cy="2392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http://www.armproduct.am/wp-content/uploads/2013/09/AGREEMEN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343408"/>
            <a:ext cx="2633365" cy="229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3272408" y="4103146"/>
            <a:ext cx="2232248" cy="203719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228600" indent="-228600" algn="l" defTabSz="6858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rtl="0">
              <a:buFont typeface="Arial" panose="020B0604020202020204" pitchFamily="34" charset="0"/>
              <a:buNone/>
            </a:pPr>
            <a:r>
              <a:rPr lang="cy-GB" sz="10000" i="1" dirty="0">
                <a:solidFill>
                  <a:srgbClr val="002060"/>
                </a:solidFill>
              </a:rPr>
              <a:t>Tasgau dad-ddwysáu - darparu cyfleoedd i ymgysylltu'n gadarnhaol</a:t>
            </a:r>
          </a:p>
          <a:p>
            <a:endParaRPr lang="en-GB" dirty="0"/>
          </a:p>
        </p:txBody>
      </p:sp>
      <p:pic>
        <p:nvPicPr>
          <p:cNvPr id="14344" name="Picture 8" descr="Image result for connect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825475"/>
            <a:ext cx="306705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5004048" y="5849188"/>
            <a:ext cx="4608512" cy="17281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6858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rtl="0">
              <a:buFont typeface="Arial" panose="020B0604020202020204" pitchFamily="34" charset="0"/>
              <a:buNone/>
            </a:pPr>
            <a:r>
              <a:rPr lang="cy-GB" sz="2500" i="1" dirty="0">
                <a:solidFill>
                  <a:srgbClr val="002060"/>
                </a:solidFill>
              </a:rPr>
              <a:t>"Cysylltu cyn cywiro"</a:t>
            </a:r>
          </a:p>
        </p:txBody>
      </p:sp>
    </p:spTree>
    <p:extLst>
      <p:ext uri="{BB962C8B-B14F-4D97-AF65-F5344CB8AC3E}">
        <p14:creationId xmlns:p14="http://schemas.microsoft.com/office/powerpoint/2010/main" val="79036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  <p:bldP spid="1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2" y="1340768"/>
            <a:ext cx="6571343" cy="1049235"/>
          </a:xfrm>
        </p:spPr>
        <p:txBody>
          <a:bodyPr/>
          <a:lstStyle/>
          <a:p>
            <a:pPr rtl="0"/>
            <a:r>
              <a:rPr lang="cy-GB"/>
              <a:t>Beth amdanoch chi?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rtl="0"/>
            <a:r>
              <a:rPr lang="cy-GB"/>
              <a:t>Dychmygwch eich diwrnod gwaethaf/mwyaf ingol ... sut allwch chi ddod â'ch hun yn ôl i'ch ffenestr goddefgarwch?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21" name="Picture 5" descr="C:\Users\collimj\AppData\Local\Microsoft\Windows\Temporary Internet Files\Content.IE5\JQPOOIQK\Calm_-_(Explored_2011-11-17)_(6352101333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996952"/>
            <a:ext cx="4386299" cy="292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1625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3144" y="758330"/>
            <a:ext cx="6571343" cy="1049235"/>
          </a:xfrm>
        </p:spPr>
        <p:txBody>
          <a:bodyPr>
            <a:normAutofit fontScale="90000"/>
          </a:bodyPr>
          <a:lstStyle/>
          <a:p>
            <a:pPr rtl="0"/>
            <a:r>
              <a:rPr lang="cy-GB" sz="2800" b="1" dirty="0"/>
              <a:t>          </a:t>
            </a:r>
            <a:r>
              <a:rPr lang="cy-GB" sz="2800" b="1" u="sng" dirty="0"/>
              <a:t>Visiting the Wells [Ymweld â'r Ffynhonnau] (Mosely)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60848"/>
            <a:ext cx="8496944" cy="5256584"/>
          </a:xfrm>
        </p:spPr>
        <p:txBody>
          <a:bodyPr>
            <a:noAutofit/>
          </a:bodyPr>
          <a:lstStyle/>
          <a:p>
            <a:pPr rtl="0"/>
            <a:r>
              <a:rPr lang="cy-GB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y-GB" dirty="0"/>
              <a:t>fynnon ysbrydol-</a:t>
            </a:r>
            <a:r>
              <a:rPr lang="cy-GB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adnewyddu eich synnwyr o rhyfeddod a syfrdan</a:t>
            </a:r>
          </a:p>
          <a:p>
            <a:pPr rtl="0"/>
            <a:r>
              <a:rPr lang="cy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y-GB" dirty="0"/>
              <a:t>fynnon gorfforol-</a:t>
            </a:r>
            <a:r>
              <a:rPr lang="cy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ymarfer, ymlacio, cysgu</a:t>
            </a:r>
          </a:p>
          <a:p>
            <a:pPr rtl="0"/>
            <a:r>
              <a:rPr lang="cy-GB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y-GB" dirty="0"/>
              <a:t>fynnon ddeallusol-</a:t>
            </a:r>
            <a:r>
              <a:rPr lang="cy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darllen, dadlau, cynllunio, meddwl</a:t>
            </a:r>
          </a:p>
          <a:p>
            <a:pPr rtl="0"/>
            <a:r>
              <a:rPr lang="cy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y-GB" dirty="0"/>
              <a:t>fynnon greadigol- </a:t>
            </a:r>
            <a:r>
              <a:rPr lang="cy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celfyddydau, mwynhau eich synhwyrau, dychymyg</a:t>
            </a:r>
          </a:p>
          <a:p>
            <a:pPr rtl="0"/>
            <a:r>
              <a:rPr lang="cy-GB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y-GB" dirty="0"/>
              <a:t>fynnon emosiynol-</a:t>
            </a:r>
            <a:r>
              <a:rPr lang="cy-GB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amser diamod gyda rhai sy'n agos, perthnasoedd, mynegi teimladau ... a HWYL!</a:t>
            </a:r>
          </a:p>
          <a:p>
            <a:pPr rtl="0"/>
            <a:r>
              <a:rPr lang="cy-GB" dirty="0"/>
              <a:t>Amrywiaeth yw HANFOD bywyd ar gyfer egni, persbectif, </a:t>
            </a:r>
            <a:r>
              <a:rPr lang="cy-GB" sz="2500" dirty="0"/>
              <a:t>cydbwysedd.</a:t>
            </a:r>
          </a:p>
          <a:p>
            <a:pPr marL="0" indent="0" rtl="0">
              <a:buNone/>
            </a:pPr>
            <a:r>
              <a:rPr lang="cy-GB" sz="2500" b="1" dirty="0">
                <a:solidFill>
                  <a:srgbClr val="002060"/>
                </a:solidFill>
              </a:rPr>
              <a:t>Faint o'r ffynhonnau rydych chi'n eu cyrchu?</a:t>
            </a:r>
          </a:p>
          <a:p>
            <a:pPr marL="0" indent="0" rtl="0">
              <a:buNone/>
            </a:pPr>
            <a:r>
              <a:rPr lang="cy-GB" sz="1500" dirty="0"/>
              <a:t>(Jenny Mosely Consultancies)</a:t>
            </a:r>
          </a:p>
        </p:txBody>
      </p:sp>
      <p:pic>
        <p:nvPicPr>
          <p:cNvPr id="15366" name="Picture 6" descr="Related image">
            <a:extLst>
              <a:ext uri="{FF2B5EF4-FFF2-40B4-BE49-F238E27FC236}">
                <a16:creationId xmlns:a16="http://schemas.microsoft.com/office/drawing/2014/main" id="{8F0DCA37-BF87-4E68-A84D-DA2427F80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43130"/>
            <a:ext cx="1800200" cy="141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06585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7643192" cy="360040"/>
          </a:xfrm>
        </p:spPr>
        <p:txBody>
          <a:bodyPr>
            <a:normAutofit fontScale="90000"/>
          </a:bodyPr>
          <a:lstStyle/>
          <a:p>
            <a:pPr rtl="0"/>
            <a:r>
              <a:rPr lang="cy-GB"/>
              <a:t>Dim Hud Cyffredin!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1150" y="2204864"/>
            <a:ext cx="5981700" cy="4248472"/>
          </a:xfrm>
        </p:spPr>
      </p:pic>
    </p:spTree>
    <p:extLst>
      <p:ext uri="{BB962C8B-B14F-4D97-AF65-F5344CB8AC3E}">
        <p14:creationId xmlns:p14="http://schemas.microsoft.com/office/powerpoint/2010/main" val="10208362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90" name="Picture 6" descr="Image result for lotus flow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6633"/>
            <a:ext cx="3204864" cy="200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593535"/>
            <a:ext cx="6571343" cy="1049235"/>
          </a:xfrm>
        </p:spPr>
        <p:txBody>
          <a:bodyPr/>
          <a:lstStyle/>
          <a:p>
            <a:pPr rtl="0"/>
            <a:r>
              <a:rPr lang="cy-GB" u="sng"/>
              <a:t>Meithrin gwydnwch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5616624" cy="5256584"/>
          </a:xfrm>
        </p:spPr>
        <p:txBody>
          <a:bodyPr>
            <a:normAutofit/>
          </a:bodyPr>
          <a:lstStyle/>
          <a:p>
            <a:pPr rtl="0"/>
            <a:r>
              <a:rPr lang="cy-GB" sz="2500"/>
              <a:t>Dewiswch un maes o'r fframwaith gwydnwch (Hanfodion/Perthyn/Dysgu/Ymdopi/Hunan Craidd) </a:t>
            </a:r>
          </a:p>
          <a:p>
            <a:pPr rtl="0"/>
            <a:r>
              <a:rPr lang="cy-GB" sz="2500"/>
              <a:t>Sut mae eich ysgol eisoes yn helpu i ddatblygu gwydnwch yn y maes hwn? </a:t>
            </a:r>
          </a:p>
          <a:p>
            <a:pPr rtl="0"/>
            <a:r>
              <a:rPr lang="cy-GB" sz="2500"/>
              <a:t>Beth arall y gellid ei wneud ar y lefel gyffredinol/ysgol gyfan?</a:t>
            </a:r>
          </a:p>
        </p:txBody>
      </p:sp>
      <p:pic>
        <p:nvPicPr>
          <p:cNvPr id="16386" name="Picture 2" descr="Image result for resilience lotus flow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005" y="2900536"/>
            <a:ext cx="317863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1464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175" y="260648"/>
            <a:ext cx="8727592" cy="1049235"/>
          </a:xfrm>
        </p:spPr>
        <p:txBody>
          <a:bodyPr>
            <a:normAutofit/>
          </a:bodyPr>
          <a:lstStyle/>
          <a:p>
            <a:pPr algn="ctr" rtl="0"/>
            <a:r>
              <a:rPr lang="cy-GB" sz="2500"/>
              <a:t>SUT ALLWN NI ADDYSGU SGILIAU GWYDNWCH I BLANT?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580112" y="3068960"/>
            <a:ext cx="3024336" cy="3528392"/>
          </a:xfrm>
        </p:spPr>
        <p:txBody>
          <a:bodyPr>
            <a:normAutofit/>
          </a:bodyPr>
          <a:lstStyle/>
          <a:p>
            <a:pPr rtl="0"/>
            <a:r>
              <a:rPr lang="cy-GB" dirty="0"/>
              <a:t>Dewiswch dri cherdyn sgil rydych chi'n teimlo'n </a:t>
            </a:r>
            <a:r>
              <a:rPr lang="cy-GB" b="1" u="sng" dirty="0"/>
              <a:t>fwyaf </a:t>
            </a:r>
            <a:r>
              <a:rPr lang="cy-GB" dirty="0"/>
              <a:t>hyderus gyda nhw wrth helpu plant.</a:t>
            </a:r>
          </a:p>
          <a:p>
            <a:pPr rtl="0"/>
            <a:r>
              <a:rPr lang="cy-GB" dirty="0"/>
              <a:t>Rhannwch rai o'r gweithgareddau a ddefnyddiwch i hyrwyddo'r sgil gyda'ch grŵp.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175" y="859341"/>
            <a:ext cx="4972050" cy="5181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080" y="1124744"/>
            <a:ext cx="3779912" cy="1639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4275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2" y="548680"/>
            <a:ext cx="6571343" cy="1049235"/>
          </a:xfrm>
        </p:spPr>
        <p:txBody>
          <a:bodyPr>
            <a:normAutofit fontScale="90000"/>
          </a:bodyPr>
          <a:lstStyle/>
          <a:p>
            <a:pPr rtl="0"/>
            <a:r>
              <a:rPr lang="cy-GB" dirty="0"/>
              <a:t>Beth sy'n digwydd ledled Cymru ac mewn mannau eraill?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rtl="0"/>
            <a:r>
              <a:rPr lang="cy-GB" dirty="0"/>
              <a:t>Ysgol Gyfun Pencoed Pen-y-bont ar Ogwr - Ysgol uwchradd beilot ar gyfer y Ganolfan ACE. Canolfan Les wedi'i sefydlu i gefnogi myfyrwyr. Cyfradd wahardd wedi'i gostwng.</a:t>
            </a:r>
          </a:p>
          <a:p>
            <a:pPr rtl="0"/>
            <a:r>
              <a:rPr lang="cy-GB" dirty="0"/>
              <a:t>Canolfan Ddysgu Ebwy Fawr - Peilot ar gyfer EATP a Chanolfan ACE. Amser allweddol gyda myfyrwyr wedi'i ddyrannu i oedolion dibynadwy.</a:t>
            </a:r>
          </a:p>
          <a:p>
            <a:pPr rtl="0"/>
            <a:r>
              <a:rPr lang="cy-GB" dirty="0"/>
              <a:t>Ysgol Gynradd Millbrook - Cyflwyniadau i Rieni wedi'u treialu.</a:t>
            </a:r>
          </a:p>
          <a:p>
            <a:pPr rtl="0"/>
            <a:r>
              <a:rPr lang="cy-GB" dirty="0"/>
              <a:t>Ymgyrch Encompass- Cynigiwyd cymorth i fyfyrwyr.</a:t>
            </a:r>
          </a:p>
          <a:p>
            <a:pPr rtl="0"/>
            <a:r>
              <a:rPr lang="cy-GB" u="sng" dirty="0">
                <a:hlinkClick r:id="rId2"/>
              </a:rPr>
              <a:t>https://www.iriss.org.uk/resources/esss-outlines/aces</a:t>
            </a:r>
          </a:p>
        </p:txBody>
      </p:sp>
    </p:spTree>
    <p:extLst>
      <p:ext uri="{BB962C8B-B14F-4D97-AF65-F5344CB8AC3E}">
        <p14:creationId xmlns:p14="http://schemas.microsoft.com/office/powerpoint/2010/main" val="1416124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rtl="0"/>
            <a:r>
              <a:rPr lang="cy-GB"/>
              <a:t>Polisi LLYWODRAETH Cymru ynghylch 'aces' [Gwerthusiadau Cyflawniad a Chymhwysedd]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3492" y="2015734"/>
            <a:ext cx="6571343" cy="4005554"/>
          </a:xfrm>
        </p:spPr>
        <p:txBody>
          <a:bodyPr>
            <a:normAutofit fontScale="70000" lnSpcReduction="20000"/>
          </a:bodyPr>
          <a:lstStyle/>
          <a:p>
            <a:pPr rtl="0"/>
            <a:r>
              <a:rPr lang="cy-GB"/>
              <a:t>Grant Atal Digartrefedd a ariennir gan Lywodraeth Cymru i bob aelod o staff Tai y Trydydd Sector i ymgorffori Arferion â Dealltwriaeth o Drawma a PIE</a:t>
            </a:r>
          </a:p>
          <a:p>
            <a:pPr rtl="0"/>
            <a:r>
              <a:rPr lang="cy-GB"/>
              <a:t>Mae Llywodraeth Cymru wrthi ar hyn o bryd yn ariannu cynlluniau peilot ymholiadau rheolaidd mewn Sectorau Iechyd</a:t>
            </a:r>
          </a:p>
          <a:p>
            <a:pPr rtl="0"/>
            <a:r>
              <a:rPr lang="cy-GB"/>
              <a:t> Deddf Llesiant Cenedlaethau'r Dyfodol Byrddau gwasanaethau cyhoeddus - cynlluniau Llesiant Statudol: mae gan 16 o 19 ostyngiad mewn ACES fel un o'u nodau i fodloni'r Ddeddf</a:t>
            </a:r>
          </a:p>
          <a:p>
            <a:pPr rtl="0"/>
            <a:r>
              <a:rPr lang="cy-GB"/>
              <a:t>ESTYN - Cynhaliwyd adolygiad thematig eleni i edrych ar sut mae ysgolion yn ymgorffori Arferion â Dealltwriaeth o Drawma ar draws ysgolion yng Nghymru. Cyhoeddir adroddiadau arferion da ar ddiwedd 2019</a:t>
            </a:r>
          </a:p>
          <a:p>
            <a:pPr rtl="0"/>
            <a:r>
              <a:rPr lang="cy-GB"/>
              <a:t>Adroddiad Mind over Matters - ymagwedd ysgol gyfan sy'n cynnwys codi ymwybyddiaeth ymhlith staff o ACE ac Arferion â Dealltwriaeth o Drawma a argymhellir i gefnogi anghenion disgyblion o ran lles emosiynol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4835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rtl="0"/>
            <a:r>
              <a:rPr lang="cy-GB" sz="3000"/>
              <a:t>Sut olwg sydd ar ysgol sydd â deallusrwydd o ACE?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rtl="0"/>
            <a:r>
              <a:rPr lang="cy-GB" sz="2800" dirty="0"/>
              <a:t>Ysgrifennwch ar nodyn postio sut olwg sydd ar ysgol sydd â deallusrwydd o ACE. </a:t>
            </a:r>
          </a:p>
          <a:p>
            <a:pPr rtl="0"/>
            <a:r>
              <a:rPr lang="cy-GB" sz="2800" dirty="0"/>
              <a:t>Byddwn ni'n defnyddio hyn i ddatblygu ffyrdd tuag at y weledigaeth honno yn y sesiwn nesaf!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https://images-na.ssl-images-amazon.com/images/G/01/aplusautomation/vendorimages/ca4c1224-8096-4843-a67f-327536ec330f.jpg._CB294227358__SR300,300_.jpg">
            <a:extLst>
              <a:ext uri="{FF2B5EF4-FFF2-40B4-BE49-F238E27FC236}">
                <a16:creationId xmlns:a16="http://schemas.microsoft.com/office/drawing/2014/main" id="{AFFA244B-5011-402E-826F-EE43734DE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3064" y="18047"/>
            <a:ext cx="1890936" cy="157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3" descr="ACE Generational.JPG">
            <a:extLst>
              <a:ext uri="{FF2B5EF4-FFF2-40B4-BE49-F238E27FC236}">
                <a16:creationId xmlns:a16="http://schemas.microsoft.com/office/drawing/2014/main" id="{736B2BB2-B119-4777-A91A-6077C804B8AF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91780" y="4869160"/>
            <a:ext cx="3960440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518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124744"/>
          </a:xfrm>
          <a:prstGeom prst="rect">
            <a:avLst/>
          </a:prstGeom>
          <a:solidFill>
            <a:srgbClr val="6464B3"/>
          </a:solidFill>
          <a:ln>
            <a:solidFill>
              <a:srgbClr val="6464B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 lang="en-GB" sz="3200" b="1" kern="12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 rtl="0"/>
            <a:r>
              <a:rPr lang="cy-GB"/>
              <a:t>Hyb Cymorth ACE: Cysylltwch</a:t>
            </a:r>
          </a:p>
        </p:txBody>
      </p:sp>
      <p:pic>
        <p:nvPicPr>
          <p:cNvPr id="10" name="Content Placeholder 9" descr="CWW_Daff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843236" y="3058206"/>
            <a:ext cx="1457528" cy="1609950"/>
          </a:xfrm>
        </p:spPr>
      </p:pic>
      <p:sp>
        <p:nvSpPr>
          <p:cNvPr id="2" name="Rectangle 1"/>
          <p:cNvSpPr/>
          <p:nvPr/>
        </p:nvSpPr>
        <p:spPr>
          <a:xfrm>
            <a:off x="-108520" y="3284984"/>
            <a:ext cx="2088232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rtl="0">
              <a:lnSpc>
                <a:spcPct val="115000"/>
              </a:lnSpc>
            </a:pPr>
            <a:r>
              <a:rPr lang="cy-GB" b="1">
                <a:solidFill>
                  <a:srgbClr val="6464B3"/>
                </a:solidFill>
                <a:latin typeface="Verdana"/>
                <a:ea typeface="Calibri"/>
                <a:cs typeface="Times New Roman"/>
              </a:rPr>
              <a:t>Hyrwyddo a Herio dros Newid</a:t>
            </a: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endParaRPr lang="en-GB" sz="1200" b="1" dirty="0">
              <a:solidFill>
                <a:srgbClr val="6464B3"/>
              </a:solidFill>
              <a:latin typeface="Verdana"/>
              <a:ea typeface="Calibri"/>
              <a:cs typeface="Times New Roman"/>
            </a:endParaRPr>
          </a:p>
          <a:p>
            <a:pPr algn="ctr" rtl="0">
              <a:lnSpc>
                <a:spcPct val="115000"/>
              </a:lnSpc>
              <a:spcAft>
                <a:spcPts val="0"/>
              </a:spcAft>
            </a:pPr>
            <a:r>
              <a:rPr lang="cy-GB" b="1">
                <a:solidFill>
                  <a:srgbClr val="6464B3"/>
                </a:solidFill>
                <a:latin typeface="Verdana"/>
                <a:ea typeface="Calibri"/>
                <a:cs typeface="Times New Roman"/>
              </a:rPr>
              <a:t>Hyrwyddo a</a:t>
            </a:r>
          </a:p>
          <a:p>
            <a:pPr algn="ctr" rtl="0">
              <a:lnSpc>
                <a:spcPct val="115000"/>
              </a:lnSpc>
              <a:spcAft>
                <a:spcPts val="0"/>
              </a:spcAft>
            </a:pPr>
            <a:r>
              <a:rPr lang="cy-GB" b="1">
                <a:solidFill>
                  <a:srgbClr val="6464B3"/>
                </a:solidFill>
                <a:latin typeface="Verdana"/>
                <a:ea typeface="Calibri"/>
                <a:cs typeface="Times New Roman"/>
              </a:rPr>
              <a:t>Herio</a:t>
            </a:r>
          </a:p>
          <a:p>
            <a:pPr algn="ctr" rtl="0">
              <a:lnSpc>
                <a:spcPct val="115000"/>
              </a:lnSpc>
              <a:spcAft>
                <a:spcPts val="0"/>
              </a:spcAft>
            </a:pPr>
            <a:r>
              <a:rPr lang="cy-GB" b="1">
                <a:solidFill>
                  <a:srgbClr val="6464B3"/>
                </a:solidFill>
                <a:latin typeface="Verdana"/>
                <a:ea typeface="Calibri"/>
                <a:cs typeface="Times New Roman"/>
              </a:rPr>
              <a:t>dros Newid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563888" y="2490569"/>
            <a:ext cx="5256584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rtl="0"/>
            <a:r>
              <a:rPr lang="cy-GB" sz="2400" dirty="0"/>
              <a:t>@acehubwales</a:t>
            </a:r>
          </a:p>
          <a:p>
            <a:pPr lvl="0"/>
            <a:endParaRPr lang="en-GB" sz="1600" dirty="0"/>
          </a:p>
          <a:p>
            <a:pPr lvl="0"/>
            <a:endParaRPr lang="en-GB" sz="1400" dirty="0"/>
          </a:p>
          <a:p>
            <a:pPr lvl="0" rtl="0"/>
            <a:r>
              <a:rPr lang="cy-GB" sz="2400" dirty="0">
                <a:hlinkClick r:id="rId4"/>
              </a:rPr>
              <a:t>www.facebook.com/acehubwales/</a:t>
            </a:r>
          </a:p>
          <a:p>
            <a:pPr lvl="0"/>
            <a:endParaRPr lang="en-GB" sz="2400" dirty="0"/>
          </a:p>
          <a:p>
            <a:pPr lvl="0"/>
            <a:endParaRPr lang="en-GB" sz="1600" dirty="0"/>
          </a:p>
          <a:p>
            <a:pPr lvl="0" rtl="0"/>
            <a:r>
              <a:rPr lang="cy-GB" sz="2400" dirty="0">
                <a:hlinkClick r:id="rId5"/>
              </a:rPr>
              <a:t>ACE@wales.nhs.uk</a:t>
            </a:r>
            <a:r>
              <a:rPr lang="cy-GB" sz="2400" dirty="0"/>
              <a:t> </a:t>
            </a:r>
          </a:p>
          <a:p>
            <a:pPr lvl="0"/>
            <a:endParaRPr lang="en-GB" sz="2400" dirty="0"/>
          </a:p>
          <a:p>
            <a:pPr lvl="0"/>
            <a:endParaRPr lang="en-GB" sz="2000" dirty="0"/>
          </a:p>
        </p:txBody>
      </p:sp>
      <p:pic>
        <p:nvPicPr>
          <p:cNvPr id="1026" name="Picture 2" descr="https://static.dezeen.com/uploads/2012/06/dezeen_twitter-bird.gif"/>
          <p:cNvPicPr>
            <a:picLocks noChangeAspect="1" noChangeArrowheads="1"/>
          </p:cNvPicPr>
          <p:nvPr/>
        </p:nvPicPr>
        <p:blipFill>
          <a:blip r:embed="rId6" cstate="print"/>
          <a:srcRect l="16154" t="21000" r="12770" b="20847"/>
          <a:stretch>
            <a:fillRect/>
          </a:stretch>
        </p:blipFill>
        <p:spPr bwMode="auto">
          <a:xfrm>
            <a:off x="2627784" y="2484023"/>
            <a:ext cx="624068" cy="510602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19256" y="3354665"/>
            <a:ext cx="656600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48029" y="4336443"/>
            <a:ext cx="570938" cy="458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4" descr="CWW_Daff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635" y="6237312"/>
            <a:ext cx="561925" cy="620688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7308304" y="6309320"/>
            <a:ext cx="3150096" cy="4622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rtl="0">
              <a:lnSpc>
                <a:spcPct val="115000"/>
              </a:lnSpc>
              <a:spcAft>
                <a:spcPts val="0"/>
              </a:spcAft>
            </a:pPr>
            <a:r>
              <a:rPr lang="cy-GB" sz="1050" b="1">
                <a:solidFill>
                  <a:srgbClr val="6464B3"/>
                </a:solidFill>
                <a:latin typeface="Verdana"/>
                <a:ea typeface="Calibri"/>
                <a:cs typeface="Times New Roman"/>
              </a:rPr>
              <a:t>Hyrwyddo a Herio </a:t>
            </a:r>
          </a:p>
          <a:p>
            <a:pPr rtl="0">
              <a:lnSpc>
                <a:spcPct val="115000"/>
              </a:lnSpc>
              <a:spcAft>
                <a:spcPts val="0"/>
              </a:spcAft>
            </a:pPr>
            <a:r>
              <a:rPr lang="cy-GB" sz="1050" b="1">
                <a:solidFill>
                  <a:srgbClr val="6464B3"/>
                </a:solidFill>
                <a:latin typeface="Verdana"/>
                <a:ea typeface="Calibri"/>
                <a:cs typeface="Times New Roman"/>
              </a:rPr>
              <a:t>dros Newid</a:t>
            </a:r>
          </a:p>
        </p:txBody>
      </p:sp>
      <p:pic>
        <p:nvPicPr>
          <p:cNvPr id="17" name="Picture 16" descr="CWW_Daff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6237312"/>
            <a:ext cx="561925" cy="620688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611560" y="6309320"/>
            <a:ext cx="3150096" cy="4639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rtl="0">
              <a:lnSpc>
                <a:spcPct val="115000"/>
              </a:lnSpc>
              <a:spcAft>
                <a:spcPts val="0"/>
              </a:spcAft>
            </a:pPr>
            <a:r>
              <a:rPr lang="cy-GB" sz="1050" b="1">
                <a:solidFill>
                  <a:srgbClr val="6464B3"/>
                </a:solidFill>
                <a:latin typeface="Verdana"/>
                <a:ea typeface="Calibri"/>
                <a:cs typeface="Times New Roman"/>
              </a:rPr>
              <a:t>Hyrwyddo a</a:t>
            </a:r>
          </a:p>
          <a:p>
            <a:pPr rtl="0">
              <a:lnSpc>
                <a:spcPct val="115000"/>
              </a:lnSpc>
              <a:spcAft>
                <a:spcPts val="0"/>
              </a:spcAft>
            </a:pPr>
            <a:r>
              <a:rPr lang="cy-GB" sz="1050" b="1">
                <a:solidFill>
                  <a:srgbClr val="6464B3"/>
                </a:solidFill>
                <a:latin typeface="Verdana"/>
                <a:ea typeface="Calibri"/>
                <a:cs typeface="Times New Roman"/>
              </a:rPr>
              <a:t>Herio dros Newid</a:t>
            </a:r>
          </a:p>
        </p:txBody>
      </p:sp>
      <p:cxnSp>
        <p:nvCxnSpPr>
          <p:cNvPr id="20" name="Straight Connector 19"/>
          <p:cNvCxnSpPr/>
          <p:nvPr/>
        </p:nvCxnSpPr>
        <p:spPr>
          <a:xfrm>
            <a:off x="251520" y="4365104"/>
            <a:ext cx="1368152" cy="0"/>
          </a:xfrm>
          <a:prstGeom prst="line">
            <a:avLst/>
          </a:prstGeom>
          <a:ln w="25400">
            <a:solidFill>
              <a:srgbClr val="6464B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3003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7412" name="Picture 4" descr="http://www.memeologist.com/wp-content/uploads/2017/04/34645db6aab643b4c9e9cbd0341e9a6d.png?67ef1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92"/>
          <a:stretch/>
        </p:blipFill>
        <p:spPr bwMode="auto">
          <a:xfrm>
            <a:off x="1835696" y="692696"/>
            <a:ext cx="5579761" cy="525658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/>
        </p:spPr>
      </p:pic>
    </p:spTree>
    <p:extLst>
      <p:ext uri="{BB962C8B-B14F-4D97-AF65-F5344CB8AC3E}">
        <p14:creationId xmlns:p14="http://schemas.microsoft.com/office/powerpoint/2010/main" val="299816566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1735</TotalTime>
  <Words>2038</Words>
  <Application>Microsoft Office PowerPoint</Application>
  <PresentationFormat>On-screen Show (4:3)</PresentationFormat>
  <Paragraphs>194</Paragraphs>
  <Slides>35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Arabic Typesetting</vt:lpstr>
      <vt:lpstr>Arial</vt:lpstr>
      <vt:lpstr>Calibri</vt:lpstr>
      <vt:lpstr>Gill Sans MT</vt:lpstr>
      <vt:lpstr>Times New Roman</vt:lpstr>
      <vt:lpstr>Verdana</vt:lpstr>
      <vt:lpstr>Wingdings</vt:lpstr>
      <vt:lpstr>Gallery</vt:lpstr>
      <vt:lpstr>Profiadau Plentyndod Anffafriol CynrADD: sESIWN 2</vt:lpstr>
      <vt:lpstr>GWEITHGAREDD I YSGAFNU'R AWYRGYLCH </vt:lpstr>
      <vt:lpstr>Amcanion y sesiwn </vt:lpstr>
      <vt:lpstr>PowerPoint Presentation</vt:lpstr>
      <vt:lpstr>PowerPoint Presentation</vt:lpstr>
      <vt:lpstr>PowerPoint Presentation</vt:lpstr>
      <vt:lpstr>Myfyrio</vt:lpstr>
      <vt:lpstr>Senario'r llungopïwr</vt:lpstr>
      <vt:lpstr>Meta-Emotion philosophy (Gottman a chydweithwyr,1996)</vt:lpstr>
      <vt:lpstr>Sut beth mae hyfforddiant Emosiynau?</vt:lpstr>
      <vt:lpstr>PowerPoint Presentation</vt:lpstr>
      <vt:lpstr>Ruby</vt:lpstr>
      <vt:lpstr>Gweithgaredd: Cydweddwch yr ymateb i sut mae'r unigolyn yn gweld mynegiant emosiynol.</vt:lpstr>
      <vt:lpstr>Gweithgaredd: Cydweddwch yr ymateb i sut mae'r unigolyn yn gweld mynegiant emosiynol</vt:lpstr>
      <vt:lpstr>Beth allai ddigwydd nesaf gan ddefnyddio pob ymagwedd?  Sut y gallai Ruby ymateb?</vt:lpstr>
      <vt:lpstr>Rhowch 'aces' yn eu lle! </vt:lpstr>
      <vt:lpstr>Rhowch 'aces' yn  eu lle! </vt:lpstr>
      <vt:lpstr>Ruby –ar ôl y cynulliad</vt:lpstr>
      <vt:lpstr>Amser i roi adborth mewn grwpiau</vt:lpstr>
      <vt:lpstr>PowerPoint Presentation</vt:lpstr>
      <vt:lpstr>PRYD ALLAI SIARAD TRWY 'PLACE' FOD YN LLAI DEFNYDDIOL</vt:lpstr>
      <vt:lpstr>‘Y ffenestr goddefgarwch’</vt:lpstr>
      <vt:lpstr>Ffenestr goddefgarwch -Dan Siegel</vt:lpstr>
      <vt:lpstr>Beth allwn ni ei wneud?</vt:lpstr>
      <vt:lpstr>LLWYBRAU YN ÔL I'R 'FFENESTR GODDEFGARWCH'  </vt:lpstr>
      <vt:lpstr>Beth amdanoch chi?</vt:lpstr>
      <vt:lpstr>          Visiting the Wells [Ymweld â'r Ffynhonnau] (Mosely) </vt:lpstr>
      <vt:lpstr>Dim Hud Cyffredin!</vt:lpstr>
      <vt:lpstr>Meithrin gwydnwch</vt:lpstr>
      <vt:lpstr>SUT ALLWN NI ADDYSGU SGILIAU GWYDNWCH I BLANT?</vt:lpstr>
      <vt:lpstr>Beth sy'n digwydd ledled Cymru ac mewn mannau eraill? </vt:lpstr>
      <vt:lpstr>Polisi LLYWODRAETH Cymru ynghylch 'aces' [Gwerthusiadau Cyflawniad a Chymhwysedd]</vt:lpstr>
      <vt:lpstr>Sut olwg sydd ar ysgol sydd â deallusrwydd o ACE?</vt:lpstr>
      <vt:lpstr>Hyb Cymorth ACE: Cysylltwch</vt:lpstr>
      <vt:lpstr>PowerPoint Presentation</vt:lpstr>
    </vt:vector>
  </TitlesOfParts>
  <Company>Bridgend C.B.C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Adverse Childhood Experiences</dc:title>
  <dc:creator>Melanie Collins</dc:creator>
  <cp:lastModifiedBy>Ellie Toll (Public Health Wales - No. 2 Capital Quarter)</cp:lastModifiedBy>
  <cp:revision>201</cp:revision>
  <cp:lastPrinted>2018-04-30T15:26:47Z</cp:lastPrinted>
  <dcterms:created xsi:type="dcterms:W3CDTF">2017-09-27T10:31:18Z</dcterms:created>
  <dcterms:modified xsi:type="dcterms:W3CDTF">2019-04-02T09:09:50Z</dcterms:modified>
</cp:coreProperties>
</file>