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mc:AlternateContent xmlns:mc="http://schemas.openxmlformats.org/markup-compatibility/2006">
    <mc:Choice xmlns:p14="http://schemas.microsoft.com/office/powerpoint/2010/main" Requires="p14">
      <p:transition p14:dur="500">
        <p:comb dir="vert"/>
      </p:transition>
    </mc:Choice>
    <mc:Fallback>
      <p:transition>
        <p:comb dir="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s://www.groupon.co.uk/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p:sp>
        <p:nvSpPr>
          <p:cNvPr id="3" name="副标题 2"/>
          <p:cNvSpPr>
            <a:spLocks noGrp="1"/>
          </p:cNvSpPr>
          <p:nvPr>
            <p:ph type="subTitle" idx="1"/>
          </p:nvPr>
        </p:nvSpPr>
        <p:spPr>
          <a:xfrm flipV="1">
            <a:off x="73660" y="6415405"/>
            <a:ext cx="107315" cy="76200"/>
          </a:xfrm>
        </p:spPr>
        <p:txBody>
          <a:bodyPr/>
          <a:p>
            <a:endParaRPr lang="zh-CN" altLang="en-US"/>
          </a:p>
        </p:txBody>
      </p:sp>
      <p:pic>
        <p:nvPicPr>
          <p:cNvPr id="8" name="Picture 7"/>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33020" y="40005"/>
            <a:ext cx="12258040" cy="6941185"/>
          </a:xfrm>
          <a:prstGeom prst="rect">
            <a:avLst/>
          </a:prstGeom>
        </p:spPr>
      </p:pic>
      <p:sp>
        <p:nvSpPr>
          <p:cNvPr id="2" name="标题 1"/>
          <p:cNvSpPr>
            <a:spLocks noGrp="1"/>
          </p:cNvSpPr>
          <p:nvPr>
            <p:ph type="ctrTitle"/>
          </p:nvPr>
        </p:nvSpPr>
        <p:spPr>
          <a:xfrm>
            <a:off x="1524000" y="622935"/>
            <a:ext cx="9224010" cy="1104265"/>
          </a:xfrm>
        </p:spPr>
        <p:txBody>
          <a:bodyPr>
            <a:normAutofit fontScale="90000"/>
          </a:bodyPr>
          <a:p>
            <a:r>
              <a:rPr lang="en-US" sz="48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sym typeface="+mn-ea"/>
              </a:rPr>
              <a:t>Groupon’s attempt to enter China</a:t>
            </a:r>
            <a:br>
              <a:rPr lang="en-US" sz="48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br>
            <a:endParaRPr lang="zh-CN" altLang="en-US" sz="4800"/>
          </a:p>
        </p:txBody>
      </p:sp>
    </p:spTree>
  </p:cSld>
  <p:clrMapOvr>
    <a:masterClrMapping/>
  </p:clrMapOvr>
  <p:transition>
    <p:comb dir="vert"/>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p:sp>
        <p:nvSpPr>
          <p:cNvPr id="2" name="标题 1"/>
          <p:cNvSpPr>
            <a:spLocks noGrp="1"/>
          </p:cNvSpPr>
          <p:nvPr>
            <p:ph type="title"/>
          </p:nvPr>
        </p:nvSpPr>
        <p:spPr>
          <a:xfrm>
            <a:off x="838200" y="354965"/>
            <a:ext cx="10515600" cy="1035685"/>
          </a:xfrm>
        </p:spPr>
        <p:txBody>
          <a:bodyPr>
            <a:normAutofit fontScale="90000"/>
            <a:scene3d>
              <a:camera prst="orthographicFront"/>
              <a:lightRig rig="threePt" dir="t"/>
            </a:scene3d>
          </a:bodyPr>
          <a:p>
            <a:pPr algn="ctr"/>
            <a:r>
              <a:rPr lang="en-GB"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sym typeface="+mn-ea"/>
              </a:rPr>
              <a:t>Background of GROUPON</a:t>
            </a:r>
            <a:br>
              <a:rPr lang="en-GB" dirty="0">
                <a:ln w="10160">
                  <a:solidFill>
                    <a:schemeClr val="accent5"/>
                  </a:solidFill>
                  <a:prstDash val="solid"/>
                </a:ln>
                <a:solidFill>
                  <a:srgbClr val="FFFFFF"/>
                </a:solidFill>
                <a:effectLst>
                  <a:outerShdw blurRad="38100" dist="22860" dir="5400000" algn="tl" rotWithShape="0">
                    <a:srgbClr val="000000">
                      <a:alpha val="30000"/>
                    </a:srgbClr>
                  </a:outerShdw>
                </a:effectLst>
              </a:rPr>
            </a:br>
            <a:endParaRPr lang="en-GB" altLang="zh-CN"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内容占位符 2"/>
          <p:cNvSpPr>
            <a:spLocks noGrp="1"/>
          </p:cNvSpPr>
          <p:nvPr>
            <p:ph idx="1"/>
          </p:nvPr>
        </p:nvSpPr>
        <p:spPr/>
        <p:txBody>
          <a:bodyPr/>
          <a:p>
            <a:r>
              <a:rPr lang="en-US" altLang="zh-CN" sz="3200">
                <a:solidFill>
                  <a:schemeClr val="tx1"/>
                </a:solidFill>
                <a:latin typeface="Times New Roman" panose="02020603050405020304" charset="0"/>
              </a:rPr>
              <a:t>Groupon is an American </a:t>
            </a:r>
            <a:r>
              <a:rPr lang="en-US" altLang="zh-CN" sz="3200">
                <a:solidFill>
                  <a:srgbClr val="FF0000"/>
                </a:solidFill>
                <a:latin typeface="Times New Roman" panose="02020603050405020304" charset="0"/>
              </a:rPr>
              <a:t>group buying website</a:t>
            </a:r>
            <a:r>
              <a:rPr lang="en-US" altLang="zh-CN" sz="3200">
                <a:solidFill>
                  <a:schemeClr val="tx1"/>
                </a:solidFill>
                <a:latin typeface="Times New Roman" panose="02020603050405020304" charset="0"/>
              </a:rPr>
              <a:t> ,Groupon founded in November 2008 with the first company in Chicago in the America </a:t>
            </a:r>
            <a:endParaRPr lang="en-US" altLang="zh-CN" sz="3200">
              <a:solidFill>
                <a:schemeClr val="tx1"/>
              </a:solidFill>
              <a:latin typeface="Times New Roman" panose="02020603050405020304" charset="0"/>
            </a:endParaRPr>
          </a:p>
          <a:p>
            <a:endParaRPr lang="en-US" altLang="zh-CN" sz="3200">
              <a:solidFill>
                <a:schemeClr val="tx1"/>
              </a:solidFill>
              <a:latin typeface="Times New Roman" panose="02020603050405020304" charset="0"/>
            </a:endParaRPr>
          </a:p>
          <a:p>
            <a:endParaRPr lang="en-US" altLang="zh-CN" sz="3200">
              <a:solidFill>
                <a:schemeClr val="tx1"/>
              </a:solidFill>
              <a:latin typeface="Times New Roman" panose="02020603050405020304" charset="0"/>
            </a:endParaRPr>
          </a:p>
          <a:p>
            <a:endParaRPr lang="en-US" altLang="zh-CN" sz="3200">
              <a:solidFill>
                <a:schemeClr val="tx1"/>
              </a:solidFill>
              <a:latin typeface="Times New Roman" panose="02020603050405020304" charset="0"/>
            </a:endParaRPr>
          </a:p>
          <a:p>
            <a:r>
              <a:rPr lang="en-US" altLang="zh-CN" sz="3200">
                <a:solidFill>
                  <a:schemeClr val="tx1"/>
                </a:solidFill>
                <a:latin typeface="Times New Roman" panose="02020603050405020304" charset="0"/>
              </a:rPr>
              <a:t> Founder Andrew Mason</a:t>
            </a:r>
            <a:endParaRPr lang="en-US" altLang="zh-CN" sz="3200">
              <a:solidFill>
                <a:schemeClr val="tx1"/>
              </a:solidFill>
              <a:latin typeface="Times New Roman" panose="02020603050405020304" charset="0"/>
            </a:endParaRPr>
          </a:p>
        </p:txBody>
      </p:sp>
      <p:pic>
        <p:nvPicPr>
          <p:cNvPr id="4" name="图片 3"/>
          <p:cNvPicPr>
            <a:picLocks noChangeAspect="1"/>
          </p:cNvPicPr>
          <p:nvPr/>
        </p:nvPicPr>
        <p:blipFill>
          <a:blip r:embed="rId1"/>
          <a:stretch>
            <a:fillRect/>
          </a:stretch>
        </p:blipFill>
        <p:spPr>
          <a:xfrm>
            <a:off x="5431155" y="2788285"/>
            <a:ext cx="6038850" cy="3692525"/>
          </a:xfrm>
          <a:prstGeom prst="rect">
            <a:avLst/>
          </a:prstGeom>
        </p:spPr>
      </p:pic>
    </p:spTree>
  </p:cSld>
  <p:clrMapOvr>
    <a:masterClrMapping/>
  </p:clrMapOvr>
  <p:transition>
    <p:comb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p:sp>
        <p:nvSpPr>
          <p:cNvPr id="2" name="标题 1"/>
          <p:cNvSpPr>
            <a:spLocks noGrp="1"/>
          </p:cNvSpPr>
          <p:nvPr>
            <p:ph type="title"/>
          </p:nvPr>
        </p:nvSpPr>
        <p:spPr/>
        <p:txBody>
          <a:bodyPr>
            <a:normAutofit/>
            <a:scene3d>
              <a:camera prst="orthographicFront"/>
              <a:lightRig rig="threePt" dir="t"/>
            </a:scene3d>
          </a:bodyPr>
          <a:p>
            <a:r>
              <a:rPr lang="zh-CN" altLang="en-US">
                <a:ln w="22225">
                  <a:solidFill>
                    <a:schemeClr val="accent2"/>
                  </a:solidFill>
                  <a:prstDash val="solid"/>
                </a:ln>
                <a:solidFill>
                  <a:schemeClr val="accent2">
                    <a:lumMod val="40000"/>
                    <a:lumOff val="60000"/>
                  </a:schemeClr>
                </a:solidFill>
                <a:effectLst/>
              </a:rPr>
              <a:t>Why </a:t>
            </a:r>
            <a:r>
              <a:rPr lang="en-US" altLang="zh-CN">
                <a:ln w="22225">
                  <a:solidFill>
                    <a:schemeClr val="accent2"/>
                  </a:solidFill>
                  <a:prstDash val="solid"/>
                </a:ln>
                <a:solidFill>
                  <a:schemeClr val="accent2">
                    <a:lumMod val="40000"/>
                    <a:lumOff val="60000"/>
                  </a:schemeClr>
                </a:solidFill>
                <a:effectLst/>
              </a:rPr>
              <a:t>G</a:t>
            </a:r>
            <a:r>
              <a:rPr lang="zh-CN" altLang="en-US">
                <a:ln w="22225">
                  <a:solidFill>
                    <a:schemeClr val="accent2"/>
                  </a:solidFill>
                  <a:prstDash val="solid"/>
                </a:ln>
                <a:solidFill>
                  <a:schemeClr val="accent2">
                    <a:lumMod val="40000"/>
                    <a:lumOff val="60000"/>
                  </a:schemeClr>
                </a:solidFill>
                <a:effectLst/>
              </a:rPr>
              <a:t>roupon is successful in the </a:t>
            </a:r>
            <a:r>
              <a:rPr lang="en-US" altLang="zh-CN">
                <a:ln w="22225">
                  <a:solidFill>
                    <a:schemeClr val="accent2"/>
                  </a:solidFill>
                  <a:prstDash val="solid"/>
                </a:ln>
                <a:solidFill>
                  <a:schemeClr val="accent2">
                    <a:lumMod val="40000"/>
                    <a:lumOff val="60000"/>
                  </a:schemeClr>
                </a:solidFill>
                <a:effectLst/>
              </a:rPr>
              <a:t>America</a:t>
            </a:r>
            <a:r>
              <a:rPr lang="zh-CN" altLang="en-US">
                <a:ln w="22225">
                  <a:solidFill>
                    <a:schemeClr val="accent2"/>
                  </a:solidFill>
                  <a:prstDash val="solid"/>
                </a:ln>
                <a:solidFill>
                  <a:schemeClr val="accent2">
                    <a:lumMod val="40000"/>
                    <a:lumOff val="60000"/>
                  </a:schemeClr>
                </a:solidFill>
                <a:effectLst/>
              </a:rPr>
              <a:t>？</a:t>
            </a:r>
            <a:endParaRPr lang="zh-CN" altLang="en-US">
              <a:ln w="22225">
                <a:solidFill>
                  <a:schemeClr val="accent2"/>
                </a:solidFill>
                <a:prstDash val="solid"/>
              </a:ln>
              <a:solidFill>
                <a:schemeClr val="accent2">
                  <a:lumMod val="40000"/>
                  <a:lumOff val="60000"/>
                </a:schemeClr>
              </a:solidFill>
              <a:effectLst/>
            </a:endParaRPr>
          </a:p>
        </p:txBody>
      </p:sp>
      <p:sp>
        <p:nvSpPr>
          <p:cNvPr id="3" name="内容占位符 2"/>
          <p:cNvSpPr>
            <a:spLocks noGrp="1"/>
          </p:cNvSpPr>
          <p:nvPr>
            <p:ph idx="1"/>
          </p:nvPr>
        </p:nvSpPr>
        <p:spPr>
          <a:xfrm>
            <a:off x="838200" y="1825625"/>
            <a:ext cx="10515600" cy="4677410"/>
          </a:xfrm>
        </p:spPr>
        <p:txBody>
          <a:bodyPr>
            <a:normAutofit lnSpcReduction="20000"/>
          </a:bodyPr>
          <a:p>
            <a:r>
              <a:t>Since Groupon was online in November 2008, Groupon has sold more than 7 million </a:t>
            </a:r>
            <a:r>
              <a:rPr lang="en-US"/>
              <a:t>products</a:t>
            </a:r>
            <a:r>
              <a:t> in 70 cities. Why Groupon is so popular</a:t>
            </a:r>
            <a:r>
              <a:rPr lang="zh-CN"/>
              <a:t>？</a:t>
            </a:r>
            <a:endParaRPr lang="zh-CN"/>
          </a:p>
          <a:p>
            <a:r>
              <a:rPr lang="zh-CN" altLang="en-US">
                <a:solidFill>
                  <a:srgbClr val="FF0000"/>
                </a:solidFill>
              </a:rPr>
              <a:t>（</a:t>
            </a:r>
            <a:r>
              <a:rPr lang="en-US" altLang="zh-CN">
                <a:solidFill>
                  <a:srgbClr val="FF0000"/>
                </a:solidFill>
              </a:rPr>
              <a:t>1</a:t>
            </a:r>
            <a:r>
              <a:rPr lang="zh-CN" altLang="en-US">
                <a:solidFill>
                  <a:srgbClr val="FF0000"/>
                </a:solidFill>
              </a:rPr>
              <a:t>）</a:t>
            </a:r>
            <a:r>
              <a:rPr lang="en-US" altLang="zh-CN">
                <a:solidFill>
                  <a:srgbClr val="FF0000"/>
                </a:solidFill>
              </a:rPr>
              <a:t>For businesses</a:t>
            </a:r>
            <a:endParaRPr lang="en-US" altLang="zh-CN">
              <a:solidFill>
                <a:srgbClr val="FF0000"/>
              </a:solidFill>
            </a:endParaRPr>
          </a:p>
          <a:p>
            <a:r>
              <a:rPr lang="zh-CN" altLang="en-US">
                <a:solidFill>
                  <a:srgbClr val="FF0000"/>
                </a:solidFill>
              </a:rPr>
              <a:t>Groupon provides a platform fo</a:t>
            </a:r>
            <a:r>
              <a:rPr lang="en-US" altLang="zh-CN">
                <a:solidFill>
                  <a:srgbClr val="FF0000"/>
                </a:solidFill>
              </a:rPr>
              <a:t>r small </a:t>
            </a:r>
            <a:r>
              <a:rPr lang="zh-CN" altLang="en-US">
                <a:solidFill>
                  <a:srgbClr val="FF0000"/>
                </a:solidFill>
              </a:rPr>
              <a:t>businesses to showcase themselves</a:t>
            </a:r>
            <a:endParaRPr lang="zh-CN" altLang="en-US">
              <a:solidFill>
                <a:srgbClr val="FF0000"/>
              </a:solidFill>
            </a:endParaRPr>
          </a:p>
          <a:p>
            <a:r>
              <a:rPr lang="zh-CN" altLang="en-US">
                <a:solidFill>
                  <a:srgbClr val="FF0000"/>
                </a:solidFill>
              </a:rPr>
              <a:t>（</a:t>
            </a:r>
            <a:r>
              <a:rPr lang="en-US" altLang="zh-CN">
                <a:solidFill>
                  <a:srgbClr val="FF0000"/>
                </a:solidFill>
              </a:rPr>
              <a:t>2</a:t>
            </a:r>
            <a:r>
              <a:rPr lang="zh-CN" altLang="en-US">
                <a:solidFill>
                  <a:srgbClr val="FF0000"/>
                </a:solidFill>
              </a:rPr>
              <a:t>）</a:t>
            </a:r>
            <a:r>
              <a:rPr lang="en-US" altLang="zh-CN">
                <a:solidFill>
                  <a:srgbClr val="FF0000"/>
                </a:solidFill>
              </a:rPr>
              <a:t>For buyers</a:t>
            </a:r>
            <a:endParaRPr lang="en-US" altLang="zh-CN">
              <a:solidFill>
                <a:srgbClr val="FF0000"/>
              </a:solidFill>
            </a:endParaRPr>
          </a:p>
          <a:p>
            <a:r>
              <a:rPr>
                <a:solidFill>
                  <a:srgbClr val="FF0000"/>
                </a:solidFill>
              </a:rPr>
              <a:t>Groupon with a larger discount to attract buyers desire to buy, but also to provide good services to buyers </a:t>
            </a:r>
            <a:endParaRPr>
              <a:solidFill>
                <a:srgbClr val="FF0000"/>
              </a:solidFill>
            </a:endParaRPr>
          </a:p>
          <a:p>
            <a:r>
              <a:rPr lang="zh-CN" altLang="en-US">
                <a:solidFill>
                  <a:srgbClr val="FF0000"/>
                </a:solidFill>
              </a:rPr>
              <a:t>（</a:t>
            </a:r>
            <a:r>
              <a:rPr lang="en-US" altLang="zh-CN">
                <a:solidFill>
                  <a:srgbClr val="FF0000"/>
                </a:solidFill>
              </a:rPr>
              <a:t>3</a:t>
            </a:r>
            <a:r>
              <a:rPr lang="zh-CN" altLang="en-US">
                <a:solidFill>
                  <a:srgbClr val="FF0000"/>
                </a:solidFill>
              </a:rPr>
              <a:t>）</a:t>
            </a:r>
            <a:r>
              <a:rPr lang="en-US" altLang="zh-CN">
                <a:solidFill>
                  <a:srgbClr val="FF0000"/>
                </a:solidFill>
              </a:rPr>
              <a:t>After sale</a:t>
            </a:r>
            <a:endParaRPr lang="en-US" altLang="zh-CN">
              <a:solidFill>
                <a:srgbClr val="FF0000"/>
              </a:solidFill>
            </a:endParaRPr>
          </a:p>
          <a:p>
            <a:r>
              <a:rPr lang="zh-CN" altLang="en-US">
                <a:solidFill>
                  <a:srgbClr val="FF0000"/>
                </a:solidFill>
              </a:rPr>
              <a:t>Provide excellent after-sale protection</a:t>
            </a:r>
            <a:endParaRPr lang="zh-CN" altLang="en-US">
              <a:solidFill>
                <a:srgbClr val="FF0000"/>
              </a:solidFill>
            </a:endParaRPr>
          </a:p>
        </p:txBody>
      </p:sp>
    </p:spTree>
  </p:cSld>
  <p:clrMapOvr>
    <a:masterClrMapping/>
  </p:clrMapOvr>
  <p:transition>
    <p:comb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p:sp>
        <p:nvSpPr>
          <p:cNvPr id="2" name="标题 1"/>
          <p:cNvSpPr>
            <a:spLocks noGrp="1"/>
          </p:cNvSpPr>
          <p:nvPr>
            <p:ph type="title"/>
          </p:nvPr>
        </p:nvSpPr>
        <p:spPr/>
        <p:txBody>
          <a:bodyPr/>
          <a:p>
            <a:pPr algn="ctr"/>
            <a:r>
              <a:rPr lang="zh-CN" altLang="en-US">
                <a:ln/>
                <a:gradFill>
                  <a:gsLst>
                    <a:gs pos="21000">
                      <a:srgbClr val="53575C"/>
                    </a:gs>
                    <a:gs pos="88000">
                      <a:srgbClr val="C5C7CA"/>
                    </a:gs>
                  </a:gsLst>
                  <a:lin ang="5400000"/>
                </a:gradFill>
                <a:effectLst/>
              </a:rPr>
              <a:t>Why Groupon failed to enter China</a:t>
            </a:r>
            <a:r>
              <a:rPr lang="en-US" altLang="zh-CN">
                <a:ln/>
                <a:gradFill>
                  <a:gsLst>
                    <a:gs pos="21000">
                      <a:srgbClr val="53575C"/>
                    </a:gs>
                    <a:gs pos="88000">
                      <a:srgbClr val="C5C7CA"/>
                    </a:gs>
                  </a:gsLst>
                  <a:lin ang="5400000"/>
                </a:gradFill>
                <a:effectLst/>
              </a:rPr>
              <a:t>?</a:t>
            </a:r>
            <a:endParaRPr lang="en-US" altLang="zh-CN">
              <a:ln/>
              <a:gradFill>
                <a:gsLst>
                  <a:gs pos="21000">
                    <a:srgbClr val="53575C"/>
                  </a:gs>
                  <a:gs pos="88000">
                    <a:srgbClr val="C5C7CA"/>
                  </a:gs>
                </a:gsLst>
                <a:lin ang="5400000"/>
              </a:gradFill>
              <a:effectLst/>
            </a:endParaRPr>
          </a:p>
        </p:txBody>
      </p:sp>
      <p:sp>
        <p:nvSpPr>
          <p:cNvPr id="3" name="内容占位符 2"/>
          <p:cNvSpPr>
            <a:spLocks noGrp="1"/>
          </p:cNvSpPr>
          <p:nvPr>
            <p:ph idx="1"/>
          </p:nvPr>
        </p:nvSpPr>
        <p:spPr>
          <a:xfrm>
            <a:off x="838200" y="1825625"/>
            <a:ext cx="10515600" cy="4771390"/>
          </a:xfrm>
        </p:spPr>
        <p:txBody>
          <a:bodyPr>
            <a:normAutofit lnSpcReduction="10000"/>
          </a:bodyPr>
          <a:p>
            <a:endParaRPr lang="zh-CN" altLang="en-US" sz="3600"/>
          </a:p>
          <a:p>
            <a:r>
              <a:rPr lang="en-US" altLang="zh-CN" sz="3600"/>
              <a:t>(1)Not enough understanding of the Chinese market.</a:t>
            </a:r>
            <a:endParaRPr lang="en-US" altLang="zh-CN" sz="3600"/>
          </a:p>
          <a:p>
            <a:endParaRPr lang="en-US" altLang="zh-CN" sz="3600"/>
          </a:p>
          <a:p>
            <a:r>
              <a:rPr lang="en-US" altLang="zh-CN" sz="3600"/>
              <a:t>Groupon </a:t>
            </a:r>
            <a:r>
              <a:rPr lang="zh-CN" altLang="en-US" sz="3600"/>
              <a:t>to entering China, Groupon did </a:t>
            </a:r>
            <a:r>
              <a:rPr lang="zh-CN" altLang="en-US" sz="3600">
                <a:solidFill>
                  <a:srgbClr val="FF0000"/>
                </a:solidFill>
              </a:rPr>
              <a:t>not have enough understanding of the Chinese market</a:t>
            </a:r>
            <a:r>
              <a:rPr lang="zh-CN" altLang="en-US" sz="3600"/>
              <a:t>, Because of the differences between the cultures of the United States and China, the psychology of consumers is also different. Groupon's strategy in the United States for the United States is a lack of thinking</a:t>
            </a:r>
            <a:endParaRPr lang="zh-CN" altLang="en-US" sz="3600"/>
          </a:p>
        </p:txBody>
      </p:sp>
    </p:spTree>
  </p:cSld>
  <p:clrMapOvr>
    <a:masterClrMapping/>
  </p:clrMapOvr>
  <p:transition>
    <p:comb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p:sp>
        <p:nvSpPr>
          <p:cNvPr id="2" name="标题 1"/>
          <p:cNvSpPr>
            <a:spLocks noGrp="1"/>
          </p:cNvSpPr>
          <p:nvPr>
            <p:ph type="title"/>
          </p:nvPr>
        </p:nvSpPr>
        <p:spPr>
          <a:xfrm>
            <a:off x="1532890" y="375285"/>
            <a:ext cx="8862060" cy="1325880"/>
          </a:xfrm>
        </p:spPr>
        <p:txBody>
          <a:bodyPr>
            <a:normAutofit fontScale="90000"/>
            <a:scene3d>
              <a:camera prst="orthographicFront"/>
              <a:lightRig rig="threePt" dir="t"/>
            </a:scene3d>
          </a:bodyPr>
          <a:p>
            <a:r>
              <a:rPr lang="en-US" altLang="zh-CN">
                <a:ln/>
                <a:solidFill>
                  <a:schemeClr val="accent1"/>
                </a:solidFill>
                <a:effectLst>
                  <a:outerShdw blurRad="38100" dist="25400" dir="5400000" algn="ctr" rotWithShape="0">
                    <a:srgbClr val="6E747A">
                      <a:alpha val="43000"/>
                    </a:srgbClr>
                  </a:outerShdw>
                </a:effectLst>
              </a:rPr>
              <a:t>(2)Choose to enter China is not good time</a:t>
            </a:r>
            <a:endParaRPr lang="en-US" altLang="zh-CN">
              <a:ln/>
              <a:solidFill>
                <a:schemeClr val="accent1"/>
              </a:solidFill>
              <a:effectLst>
                <a:outerShdw blurRad="38100" dist="25400" dir="5400000" algn="ctr" rotWithShape="0">
                  <a:srgbClr val="6E747A">
                    <a:alpha val="43000"/>
                  </a:srgbClr>
                </a:outerShdw>
              </a:effectLst>
            </a:endParaRPr>
          </a:p>
        </p:txBody>
      </p:sp>
      <p:sp>
        <p:nvSpPr>
          <p:cNvPr id="3" name="内容占位符 2"/>
          <p:cNvSpPr>
            <a:spLocks noGrp="1"/>
          </p:cNvSpPr>
          <p:nvPr>
            <p:ph idx="1"/>
          </p:nvPr>
        </p:nvSpPr>
        <p:spPr/>
        <p:txBody>
          <a:bodyPr/>
          <a:p>
            <a:r>
              <a:rPr lang="en-US" altLang="zh-CN" sz="3600">
                <a:solidFill>
                  <a:srgbClr val="FF0000"/>
                </a:solidFill>
                <a:sym typeface="+mn-ea"/>
              </a:rPr>
              <a:t>Time</a:t>
            </a:r>
            <a:r>
              <a:rPr lang="en-US" altLang="zh-CN" sz="3600">
                <a:sym typeface="+mn-ea"/>
              </a:rPr>
              <a:t> to enter China is </a:t>
            </a:r>
            <a:r>
              <a:rPr lang="en-US" altLang="zh-CN" sz="3600">
                <a:solidFill>
                  <a:srgbClr val="FF0000"/>
                </a:solidFill>
                <a:sym typeface="+mn-ea"/>
              </a:rPr>
              <a:t>not good</a:t>
            </a:r>
            <a:r>
              <a:rPr lang="en-US" altLang="zh-CN" sz="3600">
                <a:sym typeface="+mn-ea"/>
              </a:rPr>
              <a:t>, as of the end of 2010, the number of domestic buy sites has been 2612. </a:t>
            </a:r>
            <a:r>
              <a:rPr lang="en-US" altLang="zh-CN" sz="3600">
                <a:solidFill>
                  <a:srgbClr val="FF0000"/>
                </a:solidFill>
                <a:sym typeface="+mn-ea"/>
              </a:rPr>
              <a:t>Competition is fierce</a:t>
            </a:r>
            <a:r>
              <a:rPr lang="en-US" altLang="zh-CN" sz="3600">
                <a:sym typeface="+mn-ea"/>
              </a:rPr>
              <a:t>, so Groupon in China is not high enough visibility.</a:t>
            </a:r>
            <a:endParaRPr lang="en-US" altLang="zh-CN" sz="3600"/>
          </a:p>
          <a:p>
            <a:endParaRPr lang="zh-CN" altLang="en-US" sz="3600"/>
          </a:p>
        </p:txBody>
      </p:sp>
      <p:pic>
        <p:nvPicPr>
          <p:cNvPr id="4" name="图片 3"/>
          <p:cNvPicPr>
            <a:picLocks noChangeAspect="1"/>
          </p:cNvPicPr>
          <p:nvPr/>
        </p:nvPicPr>
        <p:blipFill>
          <a:blip r:embed="rId1"/>
          <a:stretch>
            <a:fillRect/>
          </a:stretch>
        </p:blipFill>
        <p:spPr>
          <a:xfrm>
            <a:off x="1160145" y="4286885"/>
            <a:ext cx="1539240" cy="571500"/>
          </a:xfrm>
          <a:prstGeom prst="rect">
            <a:avLst/>
          </a:prstGeom>
        </p:spPr>
      </p:pic>
      <p:pic>
        <p:nvPicPr>
          <p:cNvPr id="5" name="图片 4"/>
          <p:cNvPicPr>
            <a:picLocks noChangeAspect="1"/>
          </p:cNvPicPr>
          <p:nvPr/>
        </p:nvPicPr>
        <p:blipFill>
          <a:blip r:embed="rId2"/>
          <a:stretch>
            <a:fillRect/>
          </a:stretch>
        </p:blipFill>
        <p:spPr>
          <a:xfrm>
            <a:off x="3222625" y="4313555"/>
            <a:ext cx="1386205" cy="518160"/>
          </a:xfrm>
          <a:prstGeom prst="rect">
            <a:avLst/>
          </a:prstGeom>
        </p:spPr>
      </p:pic>
      <p:pic>
        <p:nvPicPr>
          <p:cNvPr id="6" name="图片 5"/>
          <p:cNvPicPr>
            <a:picLocks noChangeAspect="1"/>
          </p:cNvPicPr>
          <p:nvPr/>
        </p:nvPicPr>
        <p:blipFill>
          <a:blip r:embed="rId3"/>
          <a:stretch>
            <a:fillRect/>
          </a:stretch>
        </p:blipFill>
        <p:spPr>
          <a:xfrm>
            <a:off x="4905375" y="4222115"/>
            <a:ext cx="1737360" cy="640080"/>
          </a:xfrm>
          <a:prstGeom prst="rect">
            <a:avLst/>
          </a:prstGeom>
        </p:spPr>
      </p:pic>
      <p:pic>
        <p:nvPicPr>
          <p:cNvPr id="8" name="图片 7"/>
          <p:cNvPicPr>
            <a:picLocks noChangeAspect="1"/>
          </p:cNvPicPr>
          <p:nvPr/>
        </p:nvPicPr>
        <p:blipFill>
          <a:blip r:embed="rId4"/>
          <a:stretch>
            <a:fillRect/>
          </a:stretch>
        </p:blipFill>
        <p:spPr>
          <a:xfrm>
            <a:off x="7004050" y="4252595"/>
            <a:ext cx="1920240" cy="640080"/>
          </a:xfrm>
          <a:prstGeom prst="rect">
            <a:avLst/>
          </a:prstGeom>
        </p:spPr>
      </p:pic>
      <p:pic>
        <p:nvPicPr>
          <p:cNvPr id="9" name="图片 8"/>
          <p:cNvPicPr>
            <a:picLocks noChangeAspect="1"/>
          </p:cNvPicPr>
          <p:nvPr/>
        </p:nvPicPr>
        <p:blipFill>
          <a:blip r:embed="rId5"/>
          <a:stretch>
            <a:fillRect/>
          </a:stretch>
        </p:blipFill>
        <p:spPr>
          <a:xfrm>
            <a:off x="9240520" y="4191635"/>
            <a:ext cx="1920240" cy="701040"/>
          </a:xfrm>
          <a:prstGeom prst="rect">
            <a:avLst/>
          </a:prstGeom>
        </p:spPr>
      </p:pic>
    </p:spTree>
  </p:cSld>
  <p:clrMapOvr>
    <a:masterClrMapping/>
  </p:clrMapOvr>
  <p:transition>
    <p:comb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p:sp>
        <p:nvSpPr>
          <p:cNvPr id="2" name="标题 1"/>
          <p:cNvSpPr>
            <a:spLocks noGrp="1"/>
          </p:cNvSpPr>
          <p:nvPr>
            <p:ph type="title"/>
          </p:nvPr>
        </p:nvSpPr>
        <p:spPr>
          <a:xfrm>
            <a:off x="1511300" y="365125"/>
            <a:ext cx="9842500" cy="1325880"/>
          </a:xfrm>
        </p:spPr>
        <p:txBody>
          <a:bodyPr>
            <a:normAutofit fontScale="90000"/>
          </a:bodyPr>
          <a:p>
            <a:r>
              <a:rPr lang="zh-CN" altLang="en-US">
                <a:ln/>
                <a:solidFill>
                  <a:schemeClr val="accent1"/>
                </a:solidFill>
                <a:effectLst>
                  <a:outerShdw blurRad="38100" dist="25400" dir="5400000" algn="ctr" rotWithShape="0">
                    <a:srgbClr val="6E747A">
                      <a:alpha val="43000"/>
                    </a:srgbClr>
                  </a:outerShdw>
                </a:effectLst>
              </a:rPr>
              <a:t>（</a:t>
            </a:r>
            <a:r>
              <a:rPr lang="en-US" altLang="zh-CN">
                <a:ln/>
                <a:solidFill>
                  <a:schemeClr val="accent1"/>
                </a:solidFill>
                <a:effectLst>
                  <a:outerShdw blurRad="38100" dist="25400" dir="5400000" algn="ctr" rotWithShape="0">
                    <a:srgbClr val="6E747A">
                      <a:alpha val="43000"/>
                    </a:srgbClr>
                  </a:outerShdw>
                </a:effectLst>
              </a:rPr>
              <a:t>3</a:t>
            </a:r>
            <a:r>
              <a:rPr lang="zh-CN" altLang="en-US">
                <a:ln/>
                <a:solidFill>
                  <a:schemeClr val="accent1"/>
                </a:solidFill>
                <a:effectLst>
                  <a:outerShdw blurRad="38100" dist="25400" dir="5400000" algn="ctr" rotWithShape="0">
                    <a:srgbClr val="6E747A">
                      <a:alpha val="43000"/>
                    </a:srgbClr>
                  </a:outerShdw>
                </a:effectLst>
              </a:rPr>
              <a:t>）Do not listen to the advice of Chinese employees</a:t>
            </a:r>
            <a:endParaRPr lang="zh-CN" altLang="en-US">
              <a:ln/>
              <a:solidFill>
                <a:schemeClr val="accent1"/>
              </a:solidFill>
              <a:effectLst>
                <a:outerShdw blurRad="38100" dist="25400" dir="5400000" algn="ctr" rotWithShape="0">
                  <a:srgbClr val="6E747A">
                    <a:alpha val="43000"/>
                  </a:srgbClr>
                </a:outerShdw>
              </a:effectLst>
            </a:endParaRPr>
          </a:p>
        </p:txBody>
      </p:sp>
      <p:sp>
        <p:nvSpPr>
          <p:cNvPr id="3" name="内容占位符 2"/>
          <p:cNvSpPr>
            <a:spLocks noGrp="1"/>
          </p:cNvSpPr>
          <p:nvPr>
            <p:ph idx="1"/>
          </p:nvPr>
        </p:nvSpPr>
        <p:spPr/>
        <p:txBody>
          <a:bodyPr/>
          <a:p>
            <a:r>
              <a:rPr sz="3600">
                <a:sym typeface="+mn-ea"/>
              </a:rPr>
              <a:t>G</a:t>
            </a:r>
            <a:r>
              <a:rPr lang="en-US" sz="3600">
                <a:sym typeface="+mn-ea"/>
              </a:rPr>
              <a:t>roupon</a:t>
            </a:r>
            <a:r>
              <a:rPr sz="3600">
                <a:sym typeface="+mn-ea"/>
              </a:rPr>
              <a:t> in China by a small number of n</a:t>
            </a:r>
            <a:r>
              <a:rPr sz="3600">
                <a:solidFill>
                  <a:srgbClr val="FF0000"/>
                </a:solidFill>
                <a:sym typeface="+mn-ea"/>
              </a:rPr>
              <a:t>on-Chinese managers control</a:t>
            </a:r>
            <a:r>
              <a:rPr sz="3600">
                <a:sym typeface="+mn-ea"/>
              </a:rPr>
              <a:t>, their strategy is not suitable for the Chinese market, nor did they </a:t>
            </a:r>
            <a:r>
              <a:rPr sz="3600">
                <a:solidFill>
                  <a:srgbClr val="FF0000"/>
                </a:solidFill>
                <a:sym typeface="+mn-ea"/>
              </a:rPr>
              <a:t>listen to the suggestions of Chinese employees.</a:t>
            </a:r>
            <a:endParaRPr sz="3600">
              <a:solidFill>
                <a:srgbClr val="FF0000"/>
              </a:solidFill>
            </a:endParaRPr>
          </a:p>
          <a:p>
            <a:endParaRPr lang="zh-CN" altLang="en-US" sz="3600"/>
          </a:p>
        </p:txBody>
      </p:sp>
    </p:spTree>
  </p:cSld>
  <p:clrMapOvr>
    <a:masterClrMapping/>
  </p:clrMapOvr>
  <p:transition>
    <p:comb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p:sp>
        <p:nvSpPr>
          <p:cNvPr id="2" name="标题 1"/>
          <p:cNvSpPr>
            <a:spLocks noGrp="1"/>
          </p:cNvSpPr>
          <p:nvPr>
            <p:ph type="title"/>
          </p:nvPr>
        </p:nvSpPr>
        <p:spPr/>
        <p:txBody>
          <a:bodyPr/>
          <a:p>
            <a:pPr algn="ctr"/>
            <a:r>
              <a:rPr lang="en-US" altLang="zh-CN"/>
              <a:t>Referrence</a:t>
            </a:r>
            <a:endParaRPr lang="en-US" altLang="zh-CN"/>
          </a:p>
        </p:txBody>
      </p:sp>
      <p:sp>
        <p:nvSpPr>
          <p:cNvPr id="3" name="内容占位符 2"/>
          <p:cNvSpPr>
            <a:spLocks noGrp="1"/>
          </p:cNvSpPr>
          <p:nvPr>
            <p:ph idx="1"/>
          </p:nvPr>
        </p:nvSpPr>
        <p:spPr/>
        <p:txBody>
          <a:bodyPr/>
          <a:p>
            <a:r>
              <a:rPr lang="en-US" altLang="en-GB" dirty="0">
                <a:sym typeface="+mn-ea"/>
                <a:hlinkClick r:id="rId1"/>
              </a:rPr>
              <a:t>1.</a:t>
            </a:r>
            <a:r>
              <a:rPr lang="en-GB" dirty="0">
                <a:sym typeface="+mn-ea"/>
                <a:hlinkClick r:id="rId1"/>
              </a:rPr>
              <a:t>https://</a:t>
            </a:r>
            <a:r>
              <a:rPr lang="en-GB" dirty="0" smtClean="0">
                <a:sym typeface="+mn-ea"/>
                <a:hlinkClick r:id="rId1"/>
              </a:rPr>
              <a:t>www.groupon.co.uk/about</a:t>
            </a:r>
            <a:endParaRPr lang="en-GB" dirty="0" smtClean="0">
              <a:sym typeface="+mn-ea"/>
              <a:hlinkClick r:id="rId1"/>
            </a:endParaRPr>
          </a:p>
          <a:p>
            <a:r>
              <a:rPr lang="en-US" altLang="zh-CN"/>
              <a:t>2.https://www.nexxt.com/articles/why-groupon-is-failing-in-china-7036-article.html</a:t>
            </a:r>
            <a:endParaRPr lang="en-US" altLang="zh-CN"/>
          </a:p>
          <a:p>
            <a:r>
              <a:rPr lang="en-US" altLang="zh-CN"/>
              <a:t>3.http://blog.btrax.com/en/2011/09/05/3-lessons-learned-from-entering-chinese-market-the-wrong-way/</a:t>
            </a:r>
            <a:endParaRPr lang="en-US" altLang="zh-CN"/>
          </a:p>
          <a:p>
            <a:r>
              <a:rPr lang="en-US" altLang="zh-CN"/>
              <a:t>4.http://www.vitaminimc.com/2012/08/how-internet-giants-can-succeed-in-china-learn-from-groupon-chinas-failure/</a:t>
            </a:r>
            <a:endParaRPr lang="en-US" altLang="zh-CN"/>
          </a:p>
        </p:txBody>
      </p:sp>
    </p:spTree>
  </p:cSld>
  <p:clrMapOvr>
    <a:masterClrMapping/>
  </p:clrMapOvr>
  <mc:AlternateContent xmlns:mc="http://schemas.openxmlformats.org/markup-compatibility/2006">
    <mc:Choice xmlns:p14="http://schemas.microsoft.com/office/powerpoint/2010/main" Requires="p14">
      <p:transition p14:dur="250">
        <p:comb dir="vert"/>
      </p:transition>
    </mc:Choice>
    <mc:Fallback>
      <p:transition>
        <p:comb dir="vert"/>
      </p:transition>
    </mc:Fallback>
  </mc:AlternateContent>
</p:sld>
</file>

<file path=ppt/theme/theme1.xml><?xml version="1.0" encoding="utf-8"?>
<a:theme xmlns:a="http://schemas.openxmlformats.org/drawingml/2006/main" name="Office 主题">
  <a:themeElements>
    <a:clrScheme name="Calligraphy">
      <a:dk1>
        <a:sysClr val="windowText" lastClr="000000"/>
      </a:dk1>
      <a:lt1>
        <a:sysClr val="window" lastClr="FFFFFF"/>
      </a:lt1>
      <a:dk2>
        <a:srgbClr val="411401"/>
      </a:dk2>
      <a:lt2>
        <a:srgbClr val="FFE6E6"/>
      </a:lt2>
      <a:accent1>
        <a:srgbClr val="A24A48"/>
      </a:accent1>
      <a:accent2>
        <a:srgbClr val="B2935C"/>
      </a:accent2>
      <a:accent3>
        <a:srgbClr val="6A9A9A"/>
      </a:accent3>
      <a:accent4>
        <a:srgbClr val="B2B787"/>
      </a:accent4>
      <a:accent5>
        <a:srgbClr val="91644B"/>
      </a:accent5>
      <a:accent6>
        <a:srgbClr val="654A76"/>
      </a:accent6>
      <a:hlink>
        <a:srgbClr val="00A800"/>
      </a:hlink>
      <a:folHlink>
        <a:srgbClr val="FF00FF"/>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1808</Words>
  <Application>WPS 演示</Application>
  <PresentationFormat>宽屏</PresentationFormat>
  <Paragraphs>43</Paragraphs>
  <Slides>7</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7</vt:i4>
      </vt:variant>
    </vt:vector>
  </HeadingPairs>
  <TitlesOfParts>
    <vt:vector size="17" baseType="lpstr">
      <vt:lpstr>Arial</vt:lpstr>
      <vt:lpstr>宋体</vt:lpstr>
      <vt:lpstr>Wingdings</vt:lpstr>
      <vt:lpstr>Calibri</vt:lpstr>
      <vt:lpstr>Calibri Light</vt:lpstr>
      <vt:lpstr>微软雅黑</vt:lpstr>
      <vt:lpstr>Arial Unicode MS</vt:lpstr>
      <vt:lpstr>Webdings</vt:lpstr>
      <vt:lpstr>Times New Roman</vt:lpstr>
      <vt:lpstr>Office 主题</vt:lpstr>
      <vt:lpstr>Groupon’s attempt to enter China </vt:lpstr>
      <vt:lpstr>Background of GROUPON </vt:lpstr>
      <vt:lpstr>Why Groupon is successful in the America？</vt:lpstr>
      <vt:lpstr>Why Groupon failed to enter China?</vt:lpstr>
      <vt:lpstr>(2)Choose to enter China is not good time</vt:lpstr>
      <vt:lpstr>（3）Do not listen to the advice of Chinese employees</vt:lpstr>
      <vt:lpstr>Referrence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MACHENIKE</dc:creator>
  <cp:lastModifiedBy>Rogers</cp:lastModifiedBy>
  <cp:revision>4</cp:revision>
  <dcterms:created xsi:type="dcterms:W3CDTF">2017-11-25T17:58:00Z</dcterms:created>
  <dcterms:modified xsi:type="dcterms:W3CDTF">2017-12-03T19:53:45Z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2052-10.1.0.7023</vt:lpwstr>
  </property>
</Properties>
</file>