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16" r:id="rId1"/>
  </p:sldMasterIdLst>
  <p:notesMasterIdLst>
    <p:notesMasterId r:id="rId14"/>
  </p:notesMasterIdLst>
  <p:sldIdLst>
    <p:sldId id="256" r:id="rId2"/>
    <p:sldId id="260" r:id="rId3"/>
    <p:sldId id="258" r:id="rId4"/>
    <p:sldId id="270" r:id="rId5"/>
    <p:sldId id="268" r:id="rId6"/>
    <p:sldId id="263" r:id="rId7"/>
    <p:sldId id="261" r:id="rId8"/>
    <p:sldId id="262" r:id="rId9"/>
    <p:sldId id="265" r:id="rId10"/>
    <p:sldId id="264"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0142" autoAdjust="0"/>
  </p:normalViewPr>
  <p:slideViewPr>
    <p:cSldViewPr snapToGrid="0" showGuides="1">
      <p:cViewPr varScale="1">
        <p:scale>
          <a:sx n="70" d="100"/>
          <a:sy n="70" d="100"/>
        </p:scale>
        <p:origin x="1123" y="53"/>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61CCCE-A9C2-4A3B-85CB-1DF38EB4377E}" type="doc">
      <dgm:prSet loTypeId="urn:microsoft.com/office/officeart/2005/8/layout/vList2" loCatId="list" qsTypeId="urn:microsoft.com/office/officeart/2005/8/quickstyle/simple5" qsCatId="simple" csTypeId="urn:microsoft.com/office/officeart/2005/8/colors/colorful2" csCatId="colorful" phldr="1"/>
      <dgm:spPr/>
      <dgm:t>
        <a:bodyPr/>
        <a:lstStyle/>
        <a:p>
          <a:endParaRPr lang="en-GB"/>
        </a:p>
      </dgm:t>
    </dgm:pt>
    <dgm:pt modelId="{1C157AC6-4710-4DD6-A7D0-13BAD6284EED}">
      <dgm:prSet phldrT="[Text]"/>
      <dgm:spPr/>
      <dgm:t>
        <a:bodyPr/>
        <a:lstStyle/>
        <a:p>
          <a:r>
            <a:rPr lang="en-GB" dirty="0"/>
            <a:t>Introduction</a:t>
          </a:r>
        </a:p>
      </dgm:t>
    </dgm:pt>
    <dgm:pt modelId="{0275DA03-1BDF-4D3E-892C-F9F752F0C661}" type="parTrans" cxnId="{06E8216F-1D29-4654-84B9-A1051B403E2E}">
      <dgm:prSet/>
      <dgm:spPr/>
      <dgm:t>
        <a:bodyPr/>
        <a:lstStyle/>
        <a:p>
          <a:endParaRPr lang="en-GB"/>
        </a:p>
      </dgm:t>
    </dgm:pt>
    <dgm:pt modelId="{EF19C4B7-917F-4373-8328-38A469B2B814}" type="sibTrans" cxnId="{06E8216F-1D29-4654-84B9-A1051B403E2E}">
      <dgm:prSet/>
      <dgm:spPr/>
      <dgm:t>
        <a:bodyPr/>
        <a:lstStyle/>
        <a:p>
          <a:endParaRPr lang="en-GB"/>
        </a:p>
      </dgm:t>
    </dgm:pt>
    <dgm:pt modelId="{AEBC6F01-3750-441B-9B58-558FF5E59300}">
      <dgm:prSet phldrT="[Text]"/>
      <dgm:spPr/>
      <dgm:t>
        <a:bodyPr/>
        <a:lstStyle/>
        <a:p>
          <a:r>
            <a:rPr lang="en-GB" dirty="0"/>
            <a:t>SWOT Analysis into eBay and Deliveroo</a:t>
          </a:r>
        </a:p>
      </dgm:t>
    </dgm:pt>
    <dgm:pt modelId="{9938C229-4ECD-40F2-A403-702F201CB6AC}" type="parTrans" cxnId="{64CF2909-4074-42EC-BE15-2CE035AB3969}">
      <dgm:prSet/>
      <dgm:spPr/>
      <dgm:t>
        <a:bodyPr/>
        <a:lstStyle/>
        <a:p>
          <a:endParaRPr lang="en-GB"/>
        </a:p>
      </dgm:t>
    </dgm:pt>
    <dgm:pt modelId="{B65D88D4-CE1C-4352-B4C0-762DA80E4101}" type="sibTrans" cxnId="{64CF2909-4074-42EC-BE15-2CE035AB3969}">
      <dgm:prSet/>
      <dgm:spPr/>
      <dgm:t>
        <a:bodyPr/>
        <a:lstStyle/>
        <a:p>
          <a:endParaRPr lang="en-GB"/>
        </a:p>
      </dgm:t>
    </dgm:pt>
    <dgm:pt modelId="{5C6C9406-EDD2-4A6C-BE0A-8A87B54B96A8}">
      <dgm:prSet phldrT="[Text]"/>
      <dgm:spPr/>
      <dgm:t>
        <a:bodyPr/>
        <a:lstStyle/>
        <a:p>
          <a:r>
            <a:rPr lang="en-GB" dirty="0"/>
            <a:t>Critical evaluation of both organisations</a:t>
          </a:r>
        </a:p>
      </dgm:t>
    </dgm:pt>
    <dgm:pt modelId="{364AF540-B591-4644-80BF-06DBC322B827}" type="parTrans" cxnId="{EB5ED823-A272-41D6-A7FF-93C1F6E584F0}">
      <dgm:prSet/>
      <dgm:spPr/>
      <dgm:t>
        <a:bodyPr/>
        <a:lstStyle/>
        <a:p>
          <a:endParaRPr lang="en-GB"/>
        </a:p>
      </dgm:t>
    </dgm:pt>
    <dgm:pt modelId="{172651D3-CB69-4077-BEAA-3C4230E130A4}" type="sibTrans" cxnId="{EB5ED823-A272-41D6-A7FF-93C1F6E584F0}">
      <dgm:prSet/>
      <dgm:spPr/>
      <dgm:t>
        <a:bodyPr/>
        <a:lstStyle/>
        <a:p>
          <a:endParaRPr lang="en-GB"/>
        </a:p>
      </dgm:t>
    </dgm:pt>
    <dgm:pt modelId="{F2708DCF-8DE3-4DAB-8494-42843688263B}">
      <dgm:prSet/>
      <dgm:spPr/>
      <dgm:t>
        <a:bodyPr/>
        <a:lstStyle/>
        <a:p>
          <a:r>
            <a:rPr lang="en-GB" dirty="0"/>
            <a:t>Contributing system and micro environment</a:t>
          </a:r>
        </a:p>
      </dgm:t>
    </dgm:pt>
    <dgm:pt modelId="{81930E75-35F5-4651-830C-9B2D7D298697}" type="parTrans" cxnId="{AC5BD277-67E4-43B2-964E-3CEE508A82C2}">
      <dgm:prSet/>
      <dgm:spPr/>
      <dgm:t>
        <a:bodyPr/>
        <a:lstStyle/>
        <a:p>
          <a:endParaRPr lang="en-GB"/>
        </a:p>
      </dgm:t>
    </dgm:pt>
    <dgm:pt modelId="{18D7EF8F-6D98-4A37-976B-E35EC412B9AC}" type="sibTrans" cxnId="{AC5BD277-67E4-43B2-964E-3CEE508A82C2}">
      <dgm:prSet/>
      <dgm:spPr/>
      <dgm:t>
        <a:bodyPr/>
        <a:lstStyle/>
        <a:p>
          <a:endParaRPr lang="en-GB"/>
        </a:p>
      </dgm:t>
    </dgm:pt>
    <dgm:pt modelId="{56DF29B5-C6D6-4EEE-A440-99BE1C19C1C3}">
      <dgm:prSet/>
      <dgm:spPr/>
      <dgm:t>
        <a:bodyPr/>
        <a:lstStyle/>
        <a:p>
          <a:r>
            <a:rPr lang="en-GB" dirty="0"/>
            <a:t>Recommendations</a:t>
          </a:r>
        </a:p>
      </dgm:t>
    </dgm:pt>
    <dgm:pt modelId="{593417E7-1AB2-4E96-AC92-1CDACA851B7E}" type="parTrans" cxnId="{5B50DF04-AF68-482A-BD1F-D6BFCF7DEB55}">
      <dgm:prSet/>
      <dgm:spPr/>
      <dgm:t>
        <a:bodyPr/>
        <a:lstStyle/>
        <a:p>
          <a:endParaRPr lang="en-GB"/>
        </a:p>
      </dgm:t>
    </dgm:pt>
    <dgm:pt modelId="{BE4A47C6-73F5-42DF-8270-9173FD270E4F}" type="sibTrans" cxnId="{5B50DF04-AF68-482A-BD1F-D6BFCF7DEB55}">
      <dgm:prSet/>
      <dgm:spPr/>
      <dgm:t>
        <a:bodyPr/>
        <a:lstStyle/>
        <a:p>
          <a:endParaRPr lang="en-GB"/>
        </a:p>
      </dgm:t>
    </dgm:pt>
    <dgm:pt modelId="{A5C43083-AAF1-4133-887D-2D6AB9A92AF0}">
      <dgm:prSet/>
      <dgm:spPr/>
      <dgm:t>
        <a:bodyPr/>
        <a:lstStyle/>
        <a:p>
          <a:r>
            <a:rPr lang="en-GB" dirty="0"/>
            <a:t>Conclusion</a:t>
          </a:r>
        </a:p>
      </dgm:t>
    </dgm:pt>
    <dgm:pt modelId="{EBBBA704-6D5C-4656-9AC9-81284F6BC2FD}" type="parTrans" cxnId="{B4A3A5A0-A99D-430F-815F-E22851BC1D00}">
      <dgm:prSet/>
      <dgm:spPr/>
      <dgm:t>
        <a:bodyPr/>
        <a:lstStyle/>
        <a:p>
          <a:endParaRPr lang="en-GB"/>
        </a:p>
      </dgm:t>
    </dgm:pt>
    <dgm:pt modelId="{FE362004-2B32-4D0D-8476-22F547920764}" type="sibTrans" cxnId="{B4A3A5A0-A99D-430F-815F-E22851BC1D00}">
      <dgm:prSet/>
      <dgm:spPr/>
      <dgm:t>
        <a:bodyPr/>
        <a:lstStyle/>
        <a:p>
          <a:endParaRPr lang="en-GB"/>
        </a:p>
      </dgm:t>
    </dgm:pt>
    <dgm:pt modelId="{54875234-3E7B-436F-A39A-97E6B07CA96D}">
      <dgm:prSet/>
      <dgm:spPr/>
      <dgm:t>
        <a:bodyPr/>
        <a:lstStyle/>
        <a:p>
          <a:r>
            <a:rPr lang="en-GB" dirty="0"/>
            <a:t>references</a:t>
          </a:r>
        </a:p>
      </dgm:t>
    </dgm:pt>
    <dgm:pt modelId="{1022CA2F-F955-45A2-906F-633852E33A78}" type="parTrans" cxnId="{8F0FEFFA-2049-4227-8C89-112CF455DC21}">
      <dgm:prSet/>
      <dgm:spPr/>
      <dgm:t>
        <a:bodyPr/>
        <a:lstStyle/>
        <a:p>
          <a:endParaRPr lang="en-GB"/>
        </a:p>
      </dgm:t>
    </dgm:pt>
    <dgm:pt modelId="{3087CFF7-9468-4F32-8419-F6C67DB5E126}" type="sibTrans" cxnId="{8F0FEFFA-2049-4227-8C89-112CF455DC21}">
      <dgm:prSet/>
      <dgm:spPr/>
      <dgm:t>
        <a:bodyPr/>
        <a:lstStyle/>
        <a:p>
          <a:endParaRPr lang="en-GB"/>
        </a:p>
      </dgm:t>
    </dgm:pt>
    <dgm:pt modelId="{C68FEB5B-0B04-4CC1-84D5-70DE82DDA0E7}">
      <dgm:prSet/>
      <dgm:spPr/>
      <dgm:t>
        <a:bodyPr/>
        <a:lstStyle/>
        <a:p>
          <a:r>
            <a:rPr lang="en-GB" dirty="0"/>
            <a:t>Similarities and Differences on both organisations</a:t>
          </a:r>
        </a:p>
      </dgm:t>
    </dgm:pt>
    <dgm:pt modelId="{DF2791C5-936F-4883-A345-E62E8D0ECD98}" type="parTrans" cxnId="{F65ABD16-076B-4ECE-9B65-130A4018F076}">
      <dgm:prSet/>
      <dgm:spPr/>
      <dgm:t>
        <a:bodyPr/>
        <a:lstStyle/>
        <a:p>
          <a:endParaRPr lang="en-GB"/>
        </a:p>
      </dgm:t>
    </dgm:pt>
    <dgm:pt modelId="{091BA507-C232-4BD0-9288-CB6C1F874E01}" type="sibTrans" cxnId="{F65ABD16-076B-4ECE-9B65-130A4018F076}">
      <dgm:prSet/>
      <dgm:spPr/>
      <dgm:t>
        <a:bodyPr/>
        <a:lstStyle/>
        <a:p>
          <a:endParaRPr lang="en-GB"/>
        </a:p>
      </dgm:t>
    </dgm:pt>
    <dgm:pt modelId="{3F317145-0775-4030-8D53-409E761F69A7}" type="pres">
      <dgm:prSet presAssocID="{D261CCCE-A9C2-4A3B-85CB-1DF38EB4377E}" presName="linear" presStyleCnt="0">
        <dgm:presLayoutVars>
          <dgm:animLvl val="lvl"/>
          <dgm:resizeHandles val="exact"/>
        </dgm:presLayoutVars>
      </dgm:prSet>
      <dgm:spPr/>
    </dgm:pt>
    <dgm:pt modelId="{F4D41BCA-9766-4D13-AD7D-7CB788198665}" type="pres">
      <dgm:prSet presAssocID="{1C157AC6-4710-4DD6-A7D0-13BAD6284EED}" presName="parentText" presStyleLbl="node1" presStyleIdx="0" presStyleCnt="8">
        <dgm:presLayoutVars>
          <dgm:chMax val="0"/>
          <dgm:bulletEnabled val="1"/>
        </dgm:presLayoutVars>
      </dgm:prSet>
      <dgm:spPr/>
    </dgm:pt>
    <dgm:pt modelId="{1774F515-0DB2-4138-8705-7EE6AC9D8AAF}" type="pres">
      <dgm:prSet presAssocID="{EF19C4B7-917F-4373-8328-38A469B2B814}" presName="spacer" presStyleCnt="0"/>
      <dgm:spPr/>
    </dgm:pt>
    <dgm:pt modelId="{B19389C7-DE61-482E-B189-E5F4F061DE5C}" type="pres">
      <dgm:prSet presAssocID="{AEBC6F01-3750-441B-9B58-558FF5E59300}" presName="parentText" presStyleLbl="node1" presStyleIdx="1" presStyleCnt="8">
        <dgm:presLayoutVars>
          <dgm:chMax val="0"/>
          <dgm:bulletEnabled val="1"/>
        </dgm:presLayoutVars>
      </dgm:prSet>
      <dgm:spPr/>
    </dgm:pt>
    <dgm:pt modelId="{763C345E-8747-43FD-A605-5A9486380AB3}" type="pres">
      <dgm:prSet presAssocID="{B65D88D4-CE1C-4352-B4C0-762DA80E4101}" presName="spacer" presStyleCnt="0"/>
      <dgm:spPr/>
    </dgm:pt>
    <dgm:pt modelId="{BB79CB97-90D7-4558-BD09-538A2761DA14}" type="pres">
      <dgm:prSet presAssocID="{C68FEB5B-0B04-4CC1-84D5-70DE82DDA0E7}" presName="parentText" presStyleLbl="node1" presStyleIdx="2" presStyleCnt="8">
        <dgm:presLayoutVars>
          <dgm:chMax val="0"/>
          <dgm:bulletEnabled val="1"/>
        </dgm:presLayoutVars>
      </dgm:prSet>
      <dgm:spPr/>
    </dgm:pt>
    <dgm:pt modelId="{8FB66D1F-70C3-4466-862D-90C5FD0F8D87}" type="pres">
      <dgm:prSet presAssocID="{091BA507-C232-4BD0-9288-CB6C1F874E01}" presName="spacer" presStyleCnt="0"/>
      <dgm:spPr/>
    </dgm:pt>
    <dgm:pt modelId="{6D4785E1-BF07-4C0A-9EDE-2AFBDDDB27F3}" type="pres">
      <dgm:prSet presAssocID="{5C6C9406-EDD2-4A6C-BE0A-8A87B54B96A8}" presName="parentText" presStyleLbl="node1" presStyleIdx="3" presStyleCnt="8">
        <dgm:presLayoutVars>
          <dgm:chMax val="0"/>
          <dgm:bulletEnabled val="1"/>
        </dgm:presLayoutVars>
      </dgm:prSet>
      <dgm:spPr/>
    </dgm:pt>
    <dgm:pt modelId="{3A8A62C0-5C0C-473F-9722-0ED47787A526}" type="pres">
      <dgm:prSet presAssocID="{172651D3-CB69-4077-BEAA-3C4230E130A4}" presName="spacer" presStyleCnt="0"/>
      <dgm:spPr/>
    </dgm:pt>
    <dgm:pt modelId="{F51E8058-437E-475B-89E4-1D1E76FD4EBC}" type="pres">
      <dgm:prSet presAssocID="{F2708DCF-8DE3-4DAB-8494-42843688263B}" presName="parentText" presStyleLbl="node1" presStyleIdx="4" presStyleCnt="8">
        <dgm:presLayoutVars>
          <dgm:chMax val="0"/>
          <dgm:bulletEnabled val="1"/>
        </dgm:presLayoutVars>
      </dgm:prSet>
      <dgm:spPr/>
    </dgm:pt>
    <dgm:pt modelId="{71E66E99-BFF9-4C78-B40A-183953F25E08}" type="pres">
      <dgm:prSet presAssocID="{18D7EF8F-6D98-4A37-976B-E35EC412B9AC}" presName="spacer" presStyleCnt="0"/>
      <dgm:spPr/>
    </dgm:pt>
    <dgm:pt modelId="{E0480339-CD77-4639-AD47-6D61FE515177}" type="pres">
      <dgm:prSet presAssocID="{56DF29B5-C6D6-4EEE-A440-99BE1C19C1C3}" presName="parentText" presStyleLbl="node1" presStyleIdx="5" presStyleCnt="8">
        <dgm:presLayoutVars>
          <dgm:chMax val="0"/>
          <dgm:bulletEnabled val="1"/>
        </dgm:presLayoutVars>
      </dgm:prSet>
      <dgm:spPr/>
    </dgm:pt>
    <dgm:pt modelId="{48FDB300-5612-4672-BEFA-CA26CAAB8165}" type="pres">
      <dgm:prSet presAssocID="{BE4A47C6-73F5-42DF-8270-9173FD270E4F}" presName="spacer" presStyleCnt="0"/>
      <dgm:spPr/>
    </dgm:pt>
    <dgm:pt modelId="{404F5EE1-A21F-4040-9DC4-7562B2EC9C0F}" type="pres">
      <dgm:prSet presAssocID="{A5C43083-AAF1-4133-887D-2D6AB9A92AF0}" presName="parentText" presStyleLbl="node1" presStyleIdx="6" presStyleCnt="8">
        <dgm:presLayoutVars>
          <dgm:chMax val="0"/>
          <dgm:bulletEnabled val="1"/>
        </dgm:presLayoutVars>
      </dgm:prSet>
      <dgm:spPr/>
    </dgm:pt>
    <dgm:pt modelId="{83712CE0-A274-41B9-A95F-4CCBD87036DC}" type="pres">
      <dgm:prSet presAssocID="{FE362004-2B32-4D0D-8476-22F547920764}" presName="spacer" presStyleCnt="0"/>
      <dgm:spPr/>
    </dgm:pt>
    <dgm:pt modelId="{5A08D5DE-0D23-46F8-BE0F-EEA870DA860B}" type="pres">
      <dgm:prSet presAssocID="{54875234-3E7B-436F-A39A-97E6B07CA96D}" presName="parentText" presStyleLbl="node1" presStyleIdx="7" presStyleCnt="8">
        <dgm:presLayoutVars>
          <dgm:chMax val="0"/>
          <dgm:bulletEnabled val="1"/>
        </dgm:presLayoutVars>
      </dgm:prSet>
      <dgm:spPr/>
    </dgm:pt>
  </dgm:ptLst>
  <dgm:cxnLst>
    <dgm:cxn modelId="{5B50DF04-AF68-482A-BD1F-D6BFCF7DEB55}" srcId="{D261CCCE-A9C2-4A3B-85CB-1DF38EB4377E}" destId="{56DF29B5-C6D6-4EEE-A440-99BE1C19C1C3}" srcOrd="5" destOrd="0" parTransId="{593417E7-1AB2-4E96-AC92-1CDACA851B7E}" sibTransId="{BE4A47C6-73F5-42DF-8270-9173FD270E4F}"/>
    <dgm:cxn modelId="{1265B906-1593-45EF-BDFF-3406CE0A007D}" type="presOf" srcId="{AEBC6F01-3750-441B-9B58-558FF5E59300}" destId="{B19389C7-DE61-482E-B189-E5F4F061DE5C}" srcOrd="0" destOrd="0" presId="urn:microsoft.com/office/officeart/2005/8/layout/vList2"/>
    <dgm:cxn modelId="{64CF2909-4074-42EC-BE15-2CE035AB3969}" srcId="{D261CCCE-A9C2-4A3B-85CB-1DF38EB4377E}" destId="{AEBC6F01-3750-441B-9B58-558FF5E59300}" srcOrd="1" destOrd="0" parTransId="{9938C229-4ECD-40F2-A403-702F201CB6AC}" sibTransId="{B65D88D4-CE1C-4352-B4C0-762DA80E4101}"/>
    <dgm:cxn modelId="{F65ABD16-076B-4ECE-9B65-130A4018F076}" srcId="{D261CCCE-A9C2-4A3B-85CB-1DF38EB4377E}" destId="{C68FEB5B-0B04-4CC1-84D5-70DE82DDA0E7}" srcOrd="2" destOrd="0" parTransId="{DF2791C5-936F-4883-A345-E62E8D0ECD98}" sibTransId="{091BA507-C232-4BD0-9288-CB6C1F874E01}"/>
    <dgm:cxn modelId="{EB5ED823-A272-41D6-A7FF-93C1F6E584F0}" srcId="{D261CCCE-A9C2-4A3B-85CB-1DF38EB4377E}" destId="{5C6C9406-EDD2-4A6C-BE0A-8A87B54B96A8}" srcOrd="3" destOrd="0" parTransId="{364AF540-B591-4644-80BF-06DBC322B827}" sibTransId="{172651D3-CB69-4077-BEAA-3C4230E130A4}"/>
    <dgm:cxn modelId="{442BD95E-3636-4A4D-B1B0-08F8A0AC5E5F}" type="presOf" srcId="{C68FEB5B-0B04-4CC1-84D5-70DE82DDA0E7}" destId="{BB79CB97-90D7-4558-BD09-538A2761DA14}" srcOrd="0" destOrd="0" presId="urn:microsoft.com/office/officeart/2005/8/layout/vList2"/>
    <dgm:cxn modelId="{92809F63-E6A8-4FFE-AAEB-8F410280358C}" type="presOf" srcId="{D261CCCE-A9C2-4A3B-85CB-1DF38EB4377E}" destId="{3F317145-0775-4030-8D53-409E761F69A7}" srcOrd="0" destOrd="0" presId="urn:microsoft.com/office/officeart/2005/8/layout/vList2"/>
    <dgm:cxn modelId="{381CC44C-53B9-41B5-8367-78CEAD6609B8}" type="presOf" srcId="{5C6C9406-EDD2-4A6C-BE0A-8A87B54B96A8}" destId="{6D4785E1-BF07-4C0A-9EDE-2AFBDDDB27F3}" srcOrd="0" destOrd="0" presId="urn:microsoft.com/office/officeart/2005/8/layout/vList2"/>
    <dgm:cxn modelId="{06E8216F-1D29-4654-84B9-A1051B403E2E}" srcId="{D261CCCE-A9C2-4A3B-85CB-1DF38EB4377E}" destId="{1C157AC6-4710-4DD6-A7D0-13BAD6284EED}" srcOrd="0" destOrd="0" parTransId="{0275DA03-1BDF-4D3E-892C-F9F752F0C661}" sibTransId="{EF19C4B7-917F-4373-8328-38A469B2B814}"/>
    <dgm:cxn modelId="{CD34376F-88F1-4065-8D88-82DD6C10FF88}" type="presOf" srcId="{54875234-3E7B-436F-A39A-97E6B07CA96D}" destId="{5A08D5DE-0D23-46F8-BE0F-EEA870DA860B}" srcOrd="0" destOrd="0" presId="urn:microsoft.com/office/officeart/2005/8/layout/vList2"/>
    <dgm:cxn modelId="{AC5BD277-67E4-43B2-964E-3CEE508A82C2}" srcId="{D261CCCE-A9C2-4A3B-85CB-1DF38EB4377E}" destId="{F2708DCF-8DE3-4DAB-8494-42843688263B}" srcOrd="4" destOrd="0" parTransId="{81930E75-35F5-4651-830C-9B2D7D298697}" sibTransId="{18D7EF8F-6D98-4A37-976B-E35EC412B9AC}"/>
    <dgm:cxn modelId="{53905978-955A-44F9-9258-6E69DD7A6E25}" type="presOf" srcId="{56DF29B5-C6D6-4EEE-A440-99BE1C19C1C3}" destId="{E0480339-CD77-4639-AD47-6D61FE515177}" srcOrd="0" destOrd="0" presId="urn:microsoft.com/office/officeart/2005/8/layout/vList2"/>
    <dgm:cxn modelId="{21FADE8A-AC86-45C5-B81E-5FDE119BF4E9}" type="presOf" srcId="{1C157AC6-4710-4DD6-A7D0-13BAD6284EED}" destId="{F4D41BCA-9766-4D13-AD7D-7CB788198665}" srcOrd="0" destOrd="0" presId="urn:microsoft.com/office/officeart/2005/8/layout/vList2"/>
    <dgm:cxn modelId="{1D13829A-9284-4C25-875B-99841764065C}" type="presOf" srcId="{F2708DCF-8DE3-4DAB-8494-42843688263B}" destId="{F51E8058-437E-475B-89E4-1D1E76FD4EBC}" srcOrd="0" destOrd="0" presId="urn:microsoft.com/office/officeart/2005/8/layout/vList2"/>
    <dgm:cxn modelId="{B4A3A5A0-A99D-430F-815F-E22851BC1D00}" srcId="{D261CCCE-A9C2-4A3B-85CB-1DF38EB4377E}" destId="{A5C43083-AAF1-4133-887D-2D6AB9A92AF0}" srcOrd="6" destOrd="0" parTransId="{EBBBA704-6D5C-4656-9AC9-81284F6BC2FD}" sibTransId="{FE362004-2B32-4D0D-8476-22F547920764}"/>
    <dgm:cxn modelId="{D7B758E2-C174-4587-9667-E9FCDAE78B11}" type="presOf" srcId="{A5C43083-AAF1-4133-887D-2D6AB9A92AF0}" destId="{404F5EE1-A21F-4040-9DC4-7562B2EC9C0F}" srcOrd="0" destOrd="0" presId="urn:microsoft.com/office/officeart/2005/8/layout/vList2"/>
    <dgm:cxn modelId="{8F0FEFFA-2049-4227-8C89-112CF455DC21}" srcId="{D261CCCE-A9C2-4A3B-85CB-1DF38EB4377E}" destId="{54875234-3E7B-436F-A39A-97E6B07CA96D}" srcOrd="7" destOrd="0" parTransId="{1022CA2F-F955-45A2-906F-633852E33A78}" sibTransId="{3087CFF7-9468-4F32-8419-F6C67DB5E126}"/>
    <dgm:cxn modelId="{D68631CC-F5AB-4E8C-A5CF-6750704AC09A}" type="presParOf" srcId="{3F317145-0775-4030-8D53-409E761F69A7}" destId="{F4D41BCA-9766-4D13-AD7D-7CB788198665}" srcOrd="0" destOrd="0" presId="urn:microsoft.com/office/officeart/2005/8/layout/vList2"/>
    <dgm:cxn modelId="{9424FA39-F9EF-4108-9B2D-BEBC5A7618E8}" type="presParOf" srcId="{3F317145-0775-4030-8D53-409E761F69A7}" destId="{1774F515-0DB2-4138-8705-7EE6AC9D8AAF}" srcOrd="1" destOrd="0" presId="urn:microsoft.com/office/officeart/2005/8/layout/vList2"/>
    <dgm:cxn modelId="{7CB7CBC8-6FF0-498D-BDE7-DC38150B1373}" type="presParOf" srcId="{3F317145-0775-4030-8D53-409E761F69A7}" destId="{B19389C7-DE61-482E-B189-E5F4F061DE5C}" srcOrd="2" destOrd="0" presId="urn:microsoft.com/office/officeart/2005/8/layout/vList2"/>
    <dgm:cxn modelId="{E0A03CCC-39C9-4602-908F-A809F7FCCFD2}" type="presParOf" srcId="{3F317145-0775-4030-8D53-409E761F69A7}" destId="{763C345E-8747-43FD-A605-5A9486380AB3}" srcOrd="3" destOrd="0" presId="urn:microsoft.com/office/officeart/2005/8/layout/vList2"/>
    <dgm:cxn modelId="{2FCA5815-1156-46DC-BEF4-973309A335A4}" type="presParOf" srcId="{3F317145-0775-4030-8D53-409E761F69A7}" destId="{BB79CB97-90D7-4558-BD09-538A2761DA14}" srcOrd="4" destOrd="0" presId="urn:microsoft.com/office/officeart/2005/8/layout/vList2"/>
    <dgm:cxn modelId="{694C8630-F607-4654-B32E-C071DC635528}" type="presParOf" srcId="{3F317145-0775-4030-8D53-409E761F69A7}" destId="{8FB66D1F-70C3-4466-862D-90C5FD0F8D87}" srcOrd="5" destOrd="0" presId="urn:microsoft.com/office/officeart/2005/8/layout/vList2"/>
    <dgm:cxn modelId="{7351634D-0D56-41BE-8DF1-8A22A17CE27F}" type="presParOf" srcId="{3F317145-0775-4030-8D53-409E761F69A7}" destId="{6D4785E1-BF07-4C0A-9EDE-2AFBDDDB27F3}" srcOrd="6" destOrd="0" presId="urn:microsoft.com/office/officeart/2005/8/layout/vList2"/>
    <dgm:cxn modelId="{2FCDC233-2630-4566-912C-26D4A852ACCE}" type="presParOf" srcId="{3F317145-0775-4030-8D53-409E761F69A7}" destId="{3A8A62C0-5C0C-473F-9722-0ED47787A526}" srcOrd="7" destOrd="0" presId="urn:microsoft.com/office/officeart/2005/8/layout/vList2"/>
    <dgm:cxn modelId="{BBDE1CF4-2CB7-4890-874F-59EFB84A4619}" type="presParOf" srcId="{3F317145-0775-4030-8D53-409E761F69A7}" destId="{F51E8058-437E-475B-89E4-1D1E76FD4EBC}" srcOrd="8" destOrd="0" presId="urn:microsoft.com/office/officeart/2005/8/layout/vList2"/>
    <dgm:cxn modelId="{FF0EC943-FF2C-4763-AFF8-A026F7127884}" type="presParOf" srcId="{3F317145-0775-4030-8D53-409E761F69A7}" destId="{71E66E99-BFF9-4C78-B40A-183953F25E08}" srcOrd="9" destOrd="0" presId="urn:microsoft.com/office/officeart/2005/8/layout/vList2"/>
    <dgm:cxn modelId="{26743F52-2DAA-47E7-9ECB-DB3FC8FE1D24}" type="presParOf" srcId="{3F317145-0775-4030-8D53-409E761F69A7}" destId="{E0480339-CD77-4639-AD47-6D61FE515177}" srcOrd="10" destOrd="0" presId="urn:microsoft.com/office/officeart/2005/8/layout/vList2"/>
    <dgm:cxn modelId="{E1E48682-27D3-4836-9D74-5EEF3914B3C3}" type="presParOf" srcId="{3F317145-0775-4030-8D53-409E761F69A7}" destId="{48FDB300-5612-4672-BEFA-CA26CAAB8165}" srcOrd="11" destOrd="0" presId="urn:microsoft.com/office/officeart/2005/8/layout/vList2"/>
    <dgm:cxn modelId="{E9FC8545-2395-40A3-9093-AD50CB3E0770}" type="presParOf" srcId="{3F317145-0775-4030-8D53-409E761F69A7}" destId="{404F5EE1-A21F-4040-9DC4-7562B2EC9C0F}" srcOrd="12" destOrd="0" presId="urn:microsoft.com/office/officeart/2005/8/layout/vList2"/>
    <dgm:cxn modelId="{2DBF5105-EAF8-4BE5-A3C8-3073102137C4}" type="presParOf" srcId="{3F317145-0775-4030-8D53-409E761F69A7}" destId="{83712CE0-A274-41B9-A95F-4CCBD87036DC}" srcOrd="13" destOrd="0" presId="urn:microsoft.com/office/officeart/2005/8/layout/vList2"/>
    <dgm:cxn modelId="{43CA3E02-2AB8-4E81-BF8B-68FD252B2B01}" type="presParOf" srcId="{3F317145-0775-4030-8D53-409E761F69A7}" destId="{5A08D5DE-0D23-46F8-BE0F-EEA870DA860B}" srcOrd="1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C73E373-B69E-498D-A604-6CEF8937D0B6}"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F1F5FDD8-F514-44E9-9FC8-836CD486B277}">
      <dgm:prSet custT="1"/>
      <dgm:spPr/>
      <dgm:t>
        <a:bodyPr/>
        <a:lstStyle/>
        <a:p>
          <a:r>
            <a:rPr lang="en-US" sz="2400" dirty="0">
              <a:latin typeface="Arial" panose="020B0604020202020204" pitchFamily="34" charset="0"/>
              <a:cs typeface="Arial" panose="020B0604020202020204" pitchFamily="34" charset="0"/>
            </a:rPr>
            <a:t>In this presentation, we will </a:t>
          </a:r>
          <a:r>
            <a:rPr lang="en-US" sz="2400" dirty="0" err="1">
              <a:latin typeface="Arial" panose="020B0604020202020204" pitchFamily="34" charset="0"/>
              <a:cs typeface="Arial" panose="020B0604020202020204" pitchFamily="34" charset="0"/>
            </a:rPr>
            <a:t>analyse</a:t>
          </a:r>
          <a:r>
            <a:rPr lang="en-US" sz="2400" dirty="0">
              <a:latin typeface="Arial" panose="020B0604020202020204" pitchFamily="34" charset="0"/>
              <a:cs typeface="Arial" panose="020B0604020202020204" pitchFamily="34" charset="0"/>
            </a:rPr>
            <a:t> eBay's KMS and Deliveroo's KMS. </a:t>
          </a:r>
        </a:p>
      </dgm:t>
    </dgm:pt>
    <dgm:pt modelId="{E03DA4B0-61A7-4C9C-8F0E-4BA9FFBCDCCA}" type="parTrans" cxnId="{E4E6D512-7D07-48CF-9F62-D099F8232568}">
      <dgm:prSet/>
      <dgm:spPr/>
      <dgm:t>
        <a:bodyPr/>
        <a:lstStyle/>
        <a:p>
          <a:endParaRPr lang="en-GB"/>
        </a:p>
      </dgm:t>
    </dgm:pt>
    <dgm:pt modelId="{EF561BD6-0336-4D93-9E2D-E7187C43E92B}" type="sibTrans" cxnId="{E4E6D512-7D07-48CF-9F62-D099F8232568}">
      <dgm:prSet/>
      <dgm:spPr/>
      <dgm:t>
        <a:bodyPr/>
        <a:lstStyle/>
        <a:p>
          <a:endParaRPr lang="en-GB"/>
        </a:p>
      </dgm:t>
    </dgm:pt>
    <dgm:pt modelId="{9173DFB7-7959-4287-AF1A-4E8724B65BC8}">
      <dgm:prSet custT="1"/>
      <dgm:spPr/>
      <dgm:t>
        <a:bodyPr/>
        <a:lstStyle/>
        <a:p>
          <a:r>
            <a:rPr lang="en-US" sz="2400" dirty="0">
              <a:latin typeface="Arial" panose="020B0604020202020204" pitchFamily="34" charset="0"/>
              <a:cs typeface="Arial" panose="020B0604020202020204" pitchFamily="34" charset="0"/>
            </a:rPr>
            <a:t>A discussion of the implementation of knowledge management systems by individual </a:t>
          </a:r>
          <a:r>
            <a:rPr lang="en-GB" sz="2400" noProof="1">
              <a:latin typeface="Arial" panose="020B0604020202020204" pitchFamily="34" charset="0"/>
              <a:cs typeface="Arial" panose="020B0604020202020204" pitchFamily="34" charset="0"/>
            </a:rPr>
            <a:t>organisations</a:t>
          </a:r>
          <a:r>
            <a:rPr lang="en-US" sz="2400" dirty="0">
              <a:latin typeface="Arial" panose="020B0604020202020204" pitchFamily="34" charset="0"/>
              <a:cs typeface="Arial" panose="020B0604020202020204" pitchFamily="34" charset="0"/>
            </a:rPr>
            <a:t> will be presented.</a:t>
          </a:r>
        </a:p>
      </dgm:t>
    </dgm:pt>
    <dgm:pt modelId="{85A374F9-121F-4464-AA64-BDAFFF767882}" type="parTrans" cxnId="{C7934043-E631-4452-8985-800C92E09336}">
      <dgm:prSet/>
      <dgm:spPr/>
      <dgm:t>
        <a:bodyPr/>
        <a:lstStyle/>
        <a:p>
          <a:endParaRPr lang="en-GB"/>
        </a:p>
      </dgm:t>
    </dgm:pt>
    <dgm:pt modelId="{0E381693-7338-48AD-A901-136D82395A5D}" type="sibTrans" cxnId="{C7934043-E631-4452-8985-800C92E09336}">
      <dgm:prSet/>
      <dgm:spPr/>
      <dgm:t>
        <a:bodyPr/>
        <a:lstStyle/>
        <a:p>
          <a:endParaRPr lang="en-GB"/>
        </a:p>
      </dgm:t>
    </dgm:pt>
    <dgm:pt modelId="{5A6D6EDE-183B-46D9-8509-63821DDC7050}">
      <dgm:prSet custT="1"/>
      <dgm:spPr/>
      <dgm:t>
        <a:bodyPr/>
        <a:lstStyle/>
        <a:p>
          <a:r>
            <a:rPr lang="en-US" sz="2400" dirty="0">
              <a:latin typeface="Arial" panose="020B0604020202020204" pitchFamily="34" charset="0"/>
              <a:cs typeface="Arial" panose="020B0604020202020204" pitchFamily="34" charset="0"/>
            </a:rPr>
            <a:t> In the conclusion, outline the key areas in which the Knowledge Management System needs to be improved. Two types of knowledge. </a:t>
          </a:r>
        </a:p>
      </dgm:t>
    </dgm:pt>
    <dgm:pt modelId="{FA5D7204-D2B7-483D-B165-73E545DD7AC4}" type="parTrans" cxnId="{8DCB1ADC-DEAB-4AD2-BDE4-6C9A8109C1AF}">
      <dgm:prSet/>
      <dgm:spPr/>
      <dgm:t>
        <a:bodyPr/>
        <a:lstStyle/>
        <a:p>
          <a:endParaRPr lang="en-GB"/>
        </a:p>
      </dgm:t>
    </dgm:pt>
    <dgm:pt modelId="{ED54368A-E6B9-4042-96B8-499009BFAE1C}" type="sibTrans" cxnId="{8DCB1ADC-DEAB-4AD2-BDE4-6C9A8109C1AF}">
      <dgm:prSet/>
      <dgm:spPr/>
      <dgm:t>
        <a:bodyPr/>
        <a:lstStyle/>
        <a:p>
          <a:endParaRPr lang="en-GB"/>
        </a:p>
      </dgm:t>
    </dgm:pt>
    <dgm:pt modelId="{D2D14373-1D6F-4AFF-B10C-8BDFA02DD9C6}">
      <dgm:prSet/>
      <dgm:spPr/>
      <dgm:t>
        <a:bodyPr/>
        <a:lstStyle/>
        <a:p>
          <a:r>
            <a:rPr lang="en-US" dirty="0">
              <a:latin typeface="Arial" panose="020B0604020202020204" pitchFamily="34" charset="0"/>
              <a:cs typeface="Arial" panose="020B0604020202020204" pitchFamily="34" charset="0"/>
            </a:rPr>
            <a:t> Swot analyses have been conducted on both companies.</a:t>
          </a:r>
          <a:endParaRPr lang="en-GB" dirty="0"/>
        </a:p>
      </dgm:t>
    </dgm:pt>
    <dgm:pt modelId="{B4F2AF06-73B9-4886-8FB9-F0374937C4D5}" type="parTrans" cxnId="{F86195CC-FE05-4BF4-BFB4-E5DF628630E4}">
      <dgm:prSet/>
      <dgm:spPr/>
      <dgm:t>
        <a:bodyPr/>
        <a:lstStyle/>
        <a:p>
          <a:endParaRPr lang="en-GB"/>
        </a:p>
      </dgm:t>
    </dgm:pt>
    <dgm:pt modelId="{D0E5F245-101A-4FB0-B7D3-CA08F392C988}" type="sibTrans" cxnId="{F86195CC-FE05-4BF4-BFB4-E5DF628630E4}">
      <dgm:prSet/>
      <dgm:spPr/>
      <dgm:t>
        <a:bodyPr/>
        <a:lstStyle/>
        <a:p>
          <a:endParaRPr lang="en-GB"/>
        </a:p>
      </dgm:t>
    </dgm:pt>
    <dgm:pt modelId="{447998F6-D91E-4F45-B5C4-D4AEA1A6205E}" type="pres">
      <dgm:prSet presAssocID="{FC73E373-B69E-498D-A604-6CEF8937D0B6}" presName="outerComposite" presStyleCnt="0">
        <dgm:presLayoutVars>
          <dgm:chMax val="5"/>
          <dgm:dir/>
          <dgm:resizeHandles val="exact"/>
        </dgm:presLayoutVars>
      </dgm:prSet>
      <dgm:spPr/>
    </dgm:pt>
    <dgm:pt modelId="{230654F0-95A0-4622-BEFB-9DC47FD3D5D3}" type="pres">
      <dgm:prSet presAssocID="{FC73E373-B69E-498D-A604-6CEF8937D0B6}" presName="dummyMaxCanvas" presStyleCnt="0">
        <dgm:presLayoutVars/>
      </dgm:prSet>
      <dgm:spPr/>
    </dgm:pt>
    <dgm:pt modelId="{A77BC01B-5CAF-42E3-BC78-229255B362BF}" type="pres">
      <dgm:prSet presAssocID="{FC73E373-B69E-498D-A604-6CEF8937D0B6}" presName="FourNodes_1" presStyleLbl="node1" presStyleIdx="0" presStyleCnt="4">
        <dgm:presLayoutVars>
          <dgm:bulletEnabled val="1"/>
        </dgm:presLayoutVars>
      </dgm:prSet>
      <dgm:spPr/>
    </dgm:pt>
    <dgm:pt modelId="{157243FC-25F0-4524-B289-4F5866C9D70E}" type="pres">
      <dgm:prSet presAssocID="{FC73E373-B69E-498D-A604-6CEF8937D0B6}" presName="FourNodes_2" presStyleLbl="node1" presStyleIdx="1" presStyleCnt="4" custScaleY="100213" custLinFactNeighborX="-141" custLinFactNeighborY="-11039">
        <dgm:presLayoutVars>
          <dgm:bulletEnabled val="1"/>
        </dgm:presLayoutVars>
      </dgm:prSet>
      <dgm:spPr/>
    </dgm:pt>
    <dgm:pt modelId="{EC8957D1-1B22-4395-9F66-697AEFA45B15}" type="pres">
      <dgm:prSet presAssocID="{FC73E373-B69E-498D-A604-6CEF8937D0B6}" presName="FourNodes_3" presStyleLbl="node1" presStyleIdx="2" presStyleCnt="4" custScaleY="123816" custLinFactNeighborX="2260" custLinFactNeighborY="-20360">
        <dgm:presLayoutVars>
          <dgm:bulletEnabled val="1"/>
        </dgm:presLayoutVars>
      </dgm:prSet>
      <dgm:spPr/>
    </dgm:pt>
    <dgm:pt modelId="{FB01A4E0-12B3-4EC9-8512-5903DDA63472}" type="pres">
      <dgm:prSet presAssocID="{FC73E373-B69E-498D-A604-6CEF8937D0B6}" presName="FourNodes_4" presStyleLbl="node1" presStyleIdx="3" presStyleCnt="4" custScaleY="132079" custLinFactNeighborX="-1131" custLinFactNeighborY="-27536">
        <dgm:presLayoutVars>
          <dgm:bulletEnabled val="1"/>
        </dgm:presLayoutVars>
      </dgm:prSet>
      <dgm:spPr/>
    </dgm:pt>
    <dgm:pt modelId="{013E5BA8-A40B-4446-B557-E01C56485AAA}" type="pres">
      <dgm:prSet presAssocID="{FC73E373-B69E-498D-A604-6CEF8937D0B6}" presName="FourConn_1-2" presStyleLbl="fgAccFollowNode1" presStyleIdx="0" presStyleCnt="3">
        <dgm:presLayoutVars>
          <dgm:bulletEnabled val="1"/>
        </dgm:presLayoutVars>
      </dgm:prSet>
      <dgm:spPr/>
    </dgm:pt>
    <dgm:pt modelId="{63B16779-B754-47FD-BB39-D243827E5CE0}" type="pres">
      <dgm:prSet presAssocID="{FC73E373-B69E-498D-A604-6CEF8937D0B6}" presName="FourConn_2-3" presStyleLbl="fgAccFollowNode1" presStyleIdx="1" presStyleCnt="3">
        <dgm:presLayoutVars>
          <dgm:bulletEnabled val="1"/>
        </dgm:presLayoutVars>
      </dgm:prSet>
      <dgm:spPr/>
    </dgm:pt>
    <dgm:pt modelId="{2CD636B8-EF6E-4B71-A1D7-A70C953C083E}" type="pres">
      <dgm:prSet presAssocID="{FC73E373-B69E-498D-A604-6CEF8937D0B6}" presName="FourConn_3-4" presStyleLbl="fgAccFollowNode1" presStyleIdx="2" presStyleCnt="3">
        <dgm:presLayoutVars>
          <dgm:bulletEnabled val="1"/>
        </dgm:presLayoutVars>
      </dgm:prSet>
      <dgm:spPr/>
    </dgm:pt>
    <dgm:pt modelId="{D8E694EA-0A9E-4B43-B7EC-A3AE1A31D0AC}" type="pres">
      <dgm:prSet presAssocID="{FC73E373-B69E-498D-A604-6CEF8937D0B6}" presName="FourNodes_1_text" presStyleLbl="node1" presStyleIdx="3" presStyleCnt="4">
        <dgm:presLayoutVars>
          <dgm:bulletEnabled val="1"/>
        </dgm:presLayoutVars>
      </dgm:prSet>
      <dgm:spPr/>
    </dgm:pt>
    <dgm:pt modelId="{CA90FBFD-CEC9-460E-BD82-BD3C55D8F075}" type="pres">
      <dgm:prSet presAssocID="{FC73E373-B69E-498D-A604-6CEF8937D0B6}" presName="FourNodes_2_text" presStyleLbl="node1" presStyleIdx="3" presStyleCnt="4">
        <dgm:presLayoutVars>
          <dgm:bulletEnabled val="1"/>
        </dgm:presLayoutVars>
      </dgm:prSet>
      <dgm:spPr/>
    </dgm:pt>
    <dgm:pt modelId="{46DA9F11-4D1A-460A-B3DF-3860419755DB}" type="pres">
      <dgm:prSet presAssocID="{FC73E373-B69E-498D-A604-6CEF8937D0B6}" presName="FourNodes_3_text" presStyleLbl="node1" presStyleIdx="3" presStyleCnt="4">
        <dgm:presLayoutVars>
          <dgm:bulletEnabled val="1"/>
        </dgm:presLayoutVars>
      </dgm:prSet>
      <dgm:spPr/>
    </dgm:pt>
    <dgm:pt modelId="{8783E5D0-BA2A-4EB8-BB1A-08C8091292DE}" type="pres">
      <dgm:prSet presAssocID="{FC73E373-B69E-498D-A604-6CEF8937D0B6}" presName="FourNodes_4_text" presStyleLbl="node1" presStyleIdx="3" presStyleCnt="4">
        <dgm:presLayoutVars>
          <dgm:bulletEnabled val="1"/>
        </dgm:presLayoutVars>
      </dgm:prSet>
      <dgm:spPr/>
    </dgm:pt>
  </dgm:ptLst>
  <dgm:cxnLst>
    <dgm:cxn modelId="{4EE20B03-B03B-4360-8E11-71F8956B5EDB}" type="presOf" srcId="{0E381693-7338-48AD-A901-136D82395A5D}" destId="{2CD636B8-EF6E-4B71-A1D7-A70C953C083E}" srcOrd="0" destOrd="0" presId="urn:microsoft.com/office/officeart/2005/8/layout/vProcess5"/>
    <dgm:cxn modelId="{E4E6D512-7D07-48CF-9F62-D099F8232568}" srcId="{FC73E373-B69E-498D-A604-6CEF8937D0B6}" destId="{F1F5FDD8-F514-44E9-9FC8-836CD486B277}" srcOrd="0" destOrd="0" parTransId="{E03DA4B0-61A7-4C9C-8F0E-4BA9FFBCDCCA}" sibTransId="{EF561BD6-0336-4D93-9E2D-E7187C43E92B}"/>
    <dgm:cxn modelId="{C75EE735-780B-49CA-8D6D-36E5CA1DECEA}" type="presOf" srcId="{D0E5F245-101A-4FB0-B7D3-CA08F392C988}" destId="{63B16779-B754-47FD-BB39-D243827E5CE0}" srcOrd="0" destOrd="0" presId="urn:microsoft.com/office/officeart/2005/8/layout/vProcess5"/>
    <dgm:cxn modelId="{E3328438-BF59-47B7-B251-F1B83B6F2BFA}" type="presOf" srcId="{D2D14373-1D6F-4AFF-B10C-8BDFA02DD9C6}" destId="{CA90FBFD-CEC9-460E-BD82-BD3C55D8F075}" srcOrd="1" destOrd="0" presId="urn:microsoft.com/office/officeart/2005/8/layout/vProcess5"/>
    <dgm:cxn modelId="{5766FB5C-6412-443E-B9A5-2DC6172C34DD}" type="presOf" srcId="{5A6D6EDE-183B-46D9-8509-63821DDC7050}" destId="{FB01A4E0-12B3-4EC9-8512-5903DDA63472}" srcOrd="0" destOrd="0" presId="urn:microsoft.com/office/officeart/2005/8/layout/vProcess5"/>
    <dgm:cxn modelId="{C7934043-E631-4452-8985-800C92E09336}" srcId="{FC73E373-B69E-498D-A604-6CEF8937D0B6}" destId="{9173DFB7-7959-4287-AF1A-4E8724B65BC8}" srcOrd="2" destOrd="0" parTransId="{85A374F9-121F-4464-AA64-BDAFFF767882}" sibTransId="{0E381693-7338-48AD-A901-136D82395A5D}"/>
    <dgm:cxn modelId="{6FB13368-B3B9-4B2E-85F8-0EAEFDBC551A}" type="presOf" srcId="{EF561BD6-0336-4D93-9E2D-E7187C43E92B}" destId="{013E5BA8-A40B-4446-B557-E01C56485AAA}" srcOrd="0" destOrd="0" presId="urn:microsoft.com/office/officeart/2005/8/layout/vProcess5"/>
    <dgm:cxn modelId="{F126EC4B-E84C-4D49-98DF-D46118465CA9}" type="presOf" srcId="{FC73E373-B69E-498D-A604-6CEF8937D0B6}" destId="{447998F6-D91E-4F45-B5C4-D4AEA1A6205E}" srcOrd="0" destOrd="0" presId="urn:microsoft.com/office/officeart/2005/8/layout/vProcess5"/>
    <dgm:cxn modelId="{F347B68A-96BE-4E35-A77D-A0A617C96A60}" type="presOf" srcId="{F1F5FDD8-F514-44E9-9FC8-836CD486B277}" destId="{D8E694EA-0A9E-4B43-B7EC-A3AE1A31D0AC}" srcOrd="1" destOrd="0" presId="urn:microsoft.com/office/officeart/2005/8/layout/vProcess5"/>
    <dgm:cxn modelId="{5CA742A6-A3CC-4F82-8F95-31D12499AA94}" type="presOf" srcId="{9173DFB7-7959-4287-AF1A-4E8724B65BC8}" destId="{46DA9F11-4D1A-460A-B3DF-3860419755DB}" srcOrd="1" destOrd="0" presId="urn:microsoft.com/office/officeart/2005/8/layout/vProcess5"/>
    <dgm:cxn modelId="{6AA50EAA-D414-4E18-9104-B610AF0B3B4E}" type="presOf" srcId="{5A6D6EDE-183B-46D9-8509-63821DDC7050}" destId="{8783E5D0-BA2A-4EB8-BB1A-08C8091292DE}" srcOrd="1" destOrd="0" presId="urn:microsoft.com/office/officeart/2005/8/layout/vProcess5"/>
    <dgm:cxn modelId="{780FE4B1-BA2F-49AF-8EBE-C16F23FF3016}" type="presOf" srcId="{F1F5FDD8-F514-44E9-9FC8-836CD486B277}" destId="{A77BC01B-5CAF-42E3-BC78-229255B362BF}" srcOrd="0" destOrd="0" presId="urn:microsoft.com/office/officeart/2005/8/layout/vProcess5"/>
    <dgm:cxn modelId="{F86195CC-FE05-4BF4-BFB4-E5DF628630E4}" srcId="{FC73E373-B69E-498D-A604-6CEF8937D0B6}" destId="{D2D14373-1D6F-4AFF-B10C-8BDFA02DD9C6}" srcOrd="1" destOrd="0" parTransId="{B4F2AF06-73B9-4886-8FB9-F0374937C4D5}" sibTransId="{D0E5F245-101A-4FB0-B7D3-CA08F392C988}"/>
    <dgm:cxn modelId="{8DCB1ADC-DEAB-4AD2-BDE4-6C9A8109C1AF}" srcId="{FC73E373-B69E-498D-A604-6CEF8937D0B6}" destId="{5A6D6EDE-183B-46D9-8509-63821DDC7050}" srcOrd="3" destOrd="0" parTransId="{FA5D7204-D2B7-483D-B165-73E545DD7AC4}" sibTransId="{ED54368A-E6B9-4042-96B8-499009BFAE1C}"/>
    <dgm:cxn modelId="{E4B461FD-DFD5-4843-8450-3C4B2784E97E}" type="presOf" srcId="{9173DFB7-7959-4287-AF1A-4E8724B65BC8}" destId="{EC8957D1-1B22-4395-9F66-697AEFA45B15}" srcOrd="0" destOrd="0" presId="urn:microsoft.com/office/officeart/2005/8/layout/vProcess5"/>
    <dgm:cxn modelId="{5D911CFF-9A3F-4CC2-83A0-12E0DAB7A8C3}" type="presOf" srcId="{D2D14373-1D6F-4AFF-B10C-8BDFA02DD9C6}" destId="{157243FC-25F0-4524-B289-4F5866C9D70E}" srcOrd="0" destOrd="0" presId="urn:microsoft.com/office/officeart/2005/8/layout/vProcess5"/>
    <dgm:cxn modelId="{9E0B4900-3CDC-4176-AA53-D615D1ECBE41}" type="presParOf" srcId="{447998F6-D91E-4F45-B5C4-D4AEA1A6205E}" destId="{230654F0-95A0-4622-BEFB-9DC47FD3D5D3}" srcOrd="0" destOrd="0" presId="urn:microsoft.com/office/officeart/2005/8/layout/vProcess5"/>
    <dgm:cxn modelId="{BDB4EEC9-ABAF-42C3-B1CB-942646325EC0}" type="presParOf" srcId="{447998F6-D91E-4F45-B5C4-D4AEA1A6205E}" destId="{A77BC01B-5CAF-42E3-BC78-229255B362BF}" srcOrd="1" destOrd="0" presId="urn:microsoft.com/office/officeart/2005/8/layout/vProcess5"/>
    <dgm:cxn modelId="{C2F65F2C-1728-4C08-9CF1-DF7018D14317}" type="presParOf" srcId="{447998F6-D91E-4F45-B5C4-D4AEA1A6205E}" destId="{157243FC-25F0-4524-B289-4F5866C9D70E}" srcOrd="2" destOrd="0" presId="urn:microsoft.com/office/officeart/2005/8/layout/vProcess5"/>
    <dgm:cxn modelId="{F1A686C8-28EC-44FA-B230-B601BC39A974}" type="presParOf" srcId="{447998F6-D91E-4F45-B5C4-D4AEA1A6205E}" destId="{EC8957D1-1B22-4395-9F66-697AEFA45B15}" srcOrd="3" destOrd="0" presId="urn:microsoft.com/office/officeart/2005/8/layout/vProcess5"/>
    <dgm:cxn modelId="{40BFB0DC-8572-4C52-96F8-82BB5E0CF49C}" type="presParOf" srcId="{447998F6-D91E-4F45-B5C4-D4AEA1A6205E}" destId="{FB01A4E0-12B3-4EC9-8512-5903DDA63472}" srcOrd="4" destOrd="0" presId="urn:microsoft.com/office/officeart/2005/8/layout/vProcess5"/>
    <dgm:cxn modelId="{7656FBFA-179D-41A7-9F45-66EB4FBA9B90}" type="presParOf" srcId="{447998F6-D91E-4F45-B5C4-D4AEA1A6205E}" destId="{013E5BA8-A40B-4446-B557-E01C56485AAA}" srcOrd="5" destOrd="0" presId="urn:microsoft.com/office/officeart/2005/8/layout/vProcess5"/>
    <dgm:cxn modelId="{D6F11F68-7D9D-4678-8984-11EA6F1040E1}" type="presParOf" srcId="{447998F6-D91E-4F45-B5C4-D4AEA1A6205E}" destId="{63B16779-B754-47FD-BB39-D243827E5CE0}" srcOrd="6" destOrd="0" presId="urn:microsoft.com/office/officeart/2005/8/layout/vProcess5"/>
    <dgm:cxn modelId="{2A16A9F2-A45E-4A65-B8F8-574F65CFEC0F}" type="presParOf" srcId="{447998F6-D91E-4F45-B5C4-D4AEA1A6205E}" destId="{2CD636B8-EF6E-4B71-A1D7-A70C953C083E}" srcOrd="7" destOrd="0" presId="urn:microsoft.com/office/officeart/2005/8/layout/vProcess5"/>
    <dgm:cxn modelId="{D768ED02-4CC0-42E7-8BAF-9AFCE30C69D3}" type="presParOf" srcId="{447998F6-D91E-4F45-B5C4-D4AEA1A6205E}" destId="{D8E694EA-0A9E-4B43-B7EC-A3AE1A31D0AC}" srcOrd="8" destOrd="0" presId="urn:microsoft.com/office/officeart/2005/8/layout/vProcess5"/>
    <dgm:cxn modelId="{F4198BB7-6D2D-4751-B952-E80E53BAC49B}" type="presParOf" srcId="{447998F6-D91E-4F45-B5C4-D4AEA1A6205E}" destId="{CA90FBFD-CEC9-460E-BD82-BD3C55D8F075}" srcOrd="9" destOrd="0" presId="urn:microsoft.com/office/officeart/2005/8/layout/vProcess5"/>
    <dgm:cxn modelId="{92ED0114-1FF8-4A3F-B632-373F6EBC8927}" type="presParOf" srcId="{447998F6-D91E-4F45-B5C4-D4AEA1A6205E}" destId="{46DA9F11-4D1A-460A-B3DF-3860419755DB}" srcOrd="10" destOrd="0" presId="urn:microsoft.com/office/officeart/2005/8/layout/vProcess5"/>
    <dgm:cxn modelId="{C3F1F79A-0B41-4838-8848-1660C173EA45}" type="presParOf" srcId="{447998F6-D91E-4F45-B5C4-D4AEA1A6205E}" destId="{8783E5D0-BA2A-4EB8-BB1A-08C8091292DE}"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CE0641-13EF-48A5-8F6A-71868830244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D00B9B8-8919-41DD-A0F0-0D2208162C19}">
      <dgm:prSet/>
      <dgm:spPr/>
      <dgm:t>
        <a:bodyPr/>
        <a:lstStyle/>
        <a:p>
          <a:pPr>
            <a:lnSpc>
              <a:spcPct val="100000"/>
            </a:lnSpc>
          </a:pPr>
          <a:r>
            <a:rPr lang="en-US" b="0" dirty="0"/>
            <a:t>Givers and receivers of knowledge</a:t>
          </a:r>
        </a:p>
      </dgm:t>
    </dgm:pt>
    <dgm:pt modelId="{35DD9A47-9314-466C-9F3C-A75DC766F7F5}" type="parTrans" cxnId="{D909AFB0-B17C-4CE1-8B25-01DD28417CED}">
      <dgm:prSet/>
      <dgm:spPr/>
      <dgm:t>
        <a:bodyPr/>
        <a:lstStyle/>
        <a:p>
          <a:endParaRPr lang="en-US"/>
        </a:p>
      </dgm:t>
    </dgm:pt>
    <dgm:pt modelId="{6BF7AF57-5F7C-4C00-983E-A175903E044E}" type="sibTrans" cxnId="{D909AFB0-B17C-4CE1-8B25-01DD28417CED}">
      <dgm:prSet/>
      <dgm:spPr/>
      <dgm:t>
        <a:bodyPr/>
        <a:lstStyle/>
        <a:p>
          <a:endParaRPr lang="en-US"/>
        </a:p>
      </dgm:t>
    </dgm:pt>
    <dgm:pt modelId="{C364378A-DFA9-4189-8BCC-B9917C2BC82A}">
      <dgm:prSet/>
      <dgm:spPr/>
      <dgm:t>
        <a:bodyPr/>
        <a:lstStyle/>
        <a:p>
          <a:pPr>
            <a:lnSpc>
              <a:spcPct val="100000"/>
            </a:lnSpc>
          </a:pPr>
          <a:r>
            <a:rPr lang="en-US"/>
            <a:t>Giving knowledge requires the interest of the giver</a:t>
          </a:r>
        </a:p>
      </dgm:t>
    </dgm:pt>
    <dgm:pt modelId="{B3D6B7E6-97E9-44D0-8987-0D49BA19D00F}" type="parTrans" cxnId="{56C7173A-0969-4BBA-AE4E-CD07E9AC477D}">
      <dgm:prSet/>
      <dgm:spPr/>
      <dgm:t>
        <a:bodyPr/>
        <a:lstStyle/>
        <a:p>
          <a:endParaRPr lang="en-US"/>
        </a:p>
      </dgm:t>
    </dgm:pt>
    <dgm:pt modelId="{B536E1D4-0125-4A2D-A891-7DDC76F76292}" type="sibTrans" cxnId="{56C7173A-0969-4BBA-AE4E-CD07E9AC477D}">
      <dgm:prSet/>
      <dgm:spPr/>
      <dgm:t>
        <a:bodyPr/>
        <a:lstStyle/>
        <a:p>
          <a:endParaRPr lang="en-US"/>
        </a:p>
      </dgm:t>
    </dgm:pt>
    <dgm:pt modelId="{0935DF18-2BB4-433E-8ECA-C23C98497AEC}">
      <dgm:prSet/>
      <dgm:spPr/>
      <dgm:t>
        <a:bodyPr/>
        <a:lstStyle/>
        <a:p>
          <a:pPr>
            <a:lnSpc>
              <a:spcPct val="100000"/>
            </a:lnSpc>
          </a:pPr>
          <a:r>
            <a:rPr lang="en-US" dirty="0"/>
            <a:t>By merging the gained knowledge with the acquired experience, the receiver becomes a giver</a:t>
          </a:r>
        </a:p>
      </dgm:t>
    </dgm:pt>
    <dgm:pt modelId="{D6BAD3E2-4EAB-4879-B67D-43CB3DDB0D9F}" type="parTrans" cxnId="{0ECFCA40-38C6-49CA-A723-59942FF4910D}">
      <dgm:prSet/>
      <dgm:spPr/>
      <dgm:t>
        <a:bodyPr/>
        <a:lstStyle/>
        <a:p>
          <a:endParaRPr lang="en-US"/>
        </a:p>
      </dgm:t>
    </dgm:pt>
    <dgm:pt modelId="{D21E9E72-611D-4B64-9472-11E5A8EDE289}" type="sibTrans" cxnId="{0ECFCA40-38C6-49CA-A723-59942FF4910D}">
      <dgm:prSet/>
      <dgm:spPr/>
      <dgm:t>
        <a:bodyPr/>
        <a:lstStyle/>
        <a:p>
          <a:endParaRPr lang="en-US"/>
        </a:p>
      </dgm:t>
    </dgm:pt>
    <dgm:pt modelId="{F3049896-8EA6-4774-B33D-ABDF15862EB2}">
      <dgm:prSet/>
      <dgm:spPr/>
      <dgm:t>
        <a:bodyPr/>
        <a:lstStyle/>
        <a:p>
          <a:pPr>
            <a:lnSpc>
              <a:spcPct val="100000"/>
            </a:lnSpc>
          </a:pPr>
          <a:r>
            <a:rPr lang="en-GB" dirty="0"/>
            <a:t>Functional Taxonomy and CBIS and APIs  </a:t>
          </a:r>
        </a:p>
      </dgm:t>
    </dgm:pt>
    <dgm:pt modelId="{06D104F4-3D22-4AA1-B971-EC7D2B7B7B0E}" type="parTrans" cxnId="{C46888A8-1766-4AE5-ABB6-3B5F1B7361A9}">
      <dgm:prSet/>
      <dgm:spPr/>
      <dgm:t>
        <a:bodyPr/>
        <a:lstStyle/>
        <a:p>
          <a:endParaRPr lang="en-GB"/>
        </a:p>
      </dgm:t>
    </dgm:pt>
    <dgm:pt modelId="{E238ABB3-76EA-461F-919D-F2E99A02432E}" type="sibTrans" cxnId="{C46888A8-1766-4AE5-ABB6-3B5F1B7361A9}">
      <dgm:prSet/>
      <dgm:spPr/>
      <dgm:t>
        <a:bodyPr/>
        <a:lstStyle/>
        <a:p>
          <a:endParaRPr lang="en-GB"/>
        </a:p>
      </dgm:t>
    </dgm:pt>
    <dgm:pt modelId="{B5F1C58B-BD59-409C-B3DE-1DC0E3A11421}" type="pres">
      <dgm:prSet presAssocID="{C3CE0641-13EF-48A5-8F6A-718688302447}" presName="root" presStyleCnt="0">
        <dgm:presLayoutVars>
          <dgm:dir/>
          <dgm:resizeHandles val="exact"/>
        </dgm:presLayoutVars>
      </dgm:prSet>
      <dgm:spPr/>
    </dgm:pt>
    <dgm:pt modelId="{39487F0B-902E-4E0D-BAA8-FC3E3D75CCE2}" type="pres">
      <dgm:prSet presAssocID="{FD00B9B8-8919-41DD-A0F0-0D2208162C19}" presName="compNode" presStyleCnt="0"/>
      <dgm:spPr/>
    </dgm:pt>
    <dgm:pt modelId="{5CEC1155-EE6D-47E8-B38A-6A3876DBA104}" type="pres">
      <dgm:prSet presAssocID="{FD00B9B8-8919-41DD-A0F0-0D2208162C19}" presName="bgRect" presStyleLbl="bgShp" presStyleIdx="0" presStyleCnt="4"/>
      <dgm:spPr/>
    </dgm:pt>
    <dgm:pt modelId="{1AA1D65A-A712-48DB-B1A7-3413C637E6CD}" type="pres">
      <dgm:prSet presAssocID="{FD00B9B8-8919-41DD-A0F0-0D2208162C1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envelope"/>
        </a:ext>
      </dgm:extLst>
    </dgm:pt>
    <dgm:pt modelId="{0034313B-7E56-40C9-8C52-07BC63EB008D}" type="pres">
      <dgm:prSet presAssocID="{FD00B9B8-8919-41DD-A0F0-0D2208162C19}" presName="spaceRect" presStyleCnt="0"/>
      <dgm:spPr/>
    </dgm:pt>
    <dgm:pt modelId="{3FE34EBE-28CF-42FE-8D6D-B553A5E182F2}" type="pres">
      <dgm:prSet presAssocID="{FD00B9B8-8919-41DD-A0F0-0D2208162C19}" presName="parTx" presStyleLbl="revTx" presStyleIdx="0" presStyleCnt="4">
        <dgm:presLayoutVars>
          <dgm:chMax val="0"/>
          <dgm:chPref val="0"/>
        </dgm:presLayoutVars>
      </dgm:prSet>
      <dgm:spPr/>
    </dgm:pt>
    <dgm:pt modelId="{209E3A01-412E-4B51-AA7A-6A325B165B88}" type="pres">
      <dgm:prSet presAssocID="{6BF7AF57-5F7C-4C00-983E-A175903E044E}" presName="sibTrans" presStyleCnt="0"/>
      <dgm:spPr/>
    </dgm:pt>
    <dgm:pt modelId="{54878D39-8589-4DD4-8085-3517013989BC}" type="pres">
      <dgm:prSet presAssocID="{F3049896-8EA6-4774-B33D-ABDF15862EB2}" presName="compNode" presStyleCnt="0"/>
      <dgm:spPr/>
    </dgm:pt>
    <dgm:pt modelId="{50237685-ABA1-4950-85A7-6B4EA38CDCF9}" type="pres">
      <dgm:prSet presAssocID="{F3049896-8EA6-4774-B33D-ABDF15862EB2}" presName="bgRect" presStyleLbl="bgShp" presStyleIdx="1" presStyleCnt="4"/>
      <dgm:spPr/>
    </dgm:pt>
    <dgm:pt modelId="{DF39B457-DA95-4A63-A102-0C52953D066C}" type="pres">
      <dgm:prSet presAssocID="{F3049896-8EA6-4774-B33D-ABDF15862EB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428757F4-B513-4F6F-BC4A-35AFE2BCA445}" type="pres">
      <dgm:prSet presAssocID="{F3049896-8EA6-4774-B33D-ABDF15862EB2}" presName="spaceRect" presStyleCnt="0"/>
      <dgm:spPr/>
    </dgm:pt>
    <dgm:pt modelId="{1B9F74BE-8BDA-4F83-8517-EFDD7DEA4C6F}" type="pres">
      <dgm:prSet presAssocID="{F3049896-8EA6-4774-B33D-ABDF15862EB2}" presName="parTx" presStyleLbl="revTx" presStyleIdx="1" presStyleCnt="4">
        <dgm:presLayoutVars>
          <dgm:chMax val="0"/>
          <dgm:chPref val="0"/>
        </dgm:presLayoutVars>
      </dgm:prSet>
      <dgm:spPr/>
    </dgm:pt>
    <dgm:pt modelId="{FF4325C5-632B-49B1-8B1C-8E2145F3EE5E}" type="pres">
      <dgm:prSet presAssocID="{E238ABB3-76EA-461F-919D-F2E99A02432E}" presName="sibTrans" presStyleCnt="0"/>
      <dgm:spPr/>
    </dgm:pt>
    <dgm:pt modelId="{46CD7A7B-58D2-408C-A29E-67FD44DCBEEB}" type="pres">
      <dgm:prSet presAssocID="{C364378A-DFA9-4189-8BCC-B9917C2BC82A}" presName="compNode" presStyleCnt="0"/>
      <dgm:spPr/>
    </dgm:pt>
    <dgm:pt modelId="{20F3FA1B-9A81-4527-B11C-9991B4DD8E97}" type="pres">
      <dgm:prSet presAssocID="{C364378A-DFA9-4189-8BCC-B9917C2BC82A}" presName="bgRect" presStyleLbl="bgShp" presStyleIdx="2" presStyleCnt="4"/>
      <dgm:spPr/>
    </dgm:pt>
    <dgm:pt modelId="{C7F5AA3E-75A2-4CB6-AF3F-76D514C19351}" type="pres">
      <dgm:prSet presAssocID="{C364378A-DFA9-4189-8BCC-B9917C2BC82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 Network"/>
        </a:ext>
      </dgm:extLst>
    </dgm:pt>
    <dgm:pt modelId="{3C353A7A-2884-4071-8EF0-45950F2C1AEB}" type="pres">
      <dgm:prSet presAssocID="{C364378A-DFA9-4189-8BCC-B9917C2BC82A}" presName="spaceRect" presStyleCnt="0"/>
      <dgm:spPr/>
    </dgm:pt>
    <dgm:pt modelId="{8C441515-1E30-4C8B-BA3B-C997C7FFFF56}" type="pres">
      <dgm:prSet presAssocID="{C364378A-DFA9-4189-8BCC-B9917C2BC82A}" presName="parTx" presStyleLbl="revTx" presStyleIdx="2" presStyleCnt="4">
        <dgm:presLayoutVars>
          <dgm:chMax val="0"/>
          <dgm:chPref val="0"/>
        </dgm:presLayoutVars>
      </dgm:prSet>
      <dgm:spPr/>
    </dgm:pt>
    <dgm:pt modelId="{27ACF296-2147-40BB-A037-B64B2591AAF4}" type="pres">
      <dgm:prSet presAssocID="{B536E1D4-0125-4A2D-A891-7DDC76F76292}" presName="sibTrans" presStyleCnt="0"/>
      <dgm:spPr/>
    </dgm:pt>
    <dgm:pt modelId="{F446D126-7D9C-4B5B-B4C3-BEF5D838EA5B}" type="pres">
      <dgm:prSet presAssocID="{0935DF18-2BB4-433E-8ECA-C23C98497AEC}" presName="compNode" presStyleCnt="0"/>
      <dgm:spPr/>
    </dgm:pt>
    <dgm:pt modelId="{530AC57F-B145-4C69-99D2-DCAB9163E09F}" type="pres">
      <dgm:prSet presAssocID="{0935DF18-2BB4-433E-8ECA-C23C98497AEC}" presName="bgRect" presStyleLbl="bgShp" presStyleIdx="3" presStyleCnt="4"/>
      <dgm:spPr/>
    </dgm:pt>
    <dgm:pt modelId="{AA095E28-A084-461E-8474-97FAB31B29A4}" type="pres">
      <dgm:prSet presAssocID="{0935DF18-2BB4-433E-8ECA-C23C98497AE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ierarchy"/>
        </a:ext>
      </dgm:extLst>
    </dgm:pt>
    <dgm:pt modelId="{45F92A6F-E275-4556-8C0D-EF6BBB717A7D}" type="pres">
      <dgm:prSet presAssocID="{0935DF18-2BB4-433E-8ECA-C23C98497AEC}" presName="spaceRect" presStyleCnt="0"/>
      <dgm:spPr/>
    </dgm:pt>
    <dgm:pt modelId="{9FDB6701-F959-4586-9A3C-6402E35DEC32}" type="pres">
      <dgm:prSet presAssocID="{0935DF18-2BB4-433E-8ECA-C23C98497AEC}" presName="parTx" presStyleLbl="revTx" presStyleIdx="3" presStyleCnt="4">
        <dgm:presLayoutVars>
          <dgm:chMax val="0"/>
          <dgm:chPref val="0"/>
        </dgm:presLayoutVars>
      </dgm:prSet>
      <dgm:spPr/>
    </dgm:pt>
  </dgm:ptLst>
  <dgm:cxnLst>
    <dgm:cxn modelId="{56C7173A-0969-4BBA-AE4E-CD07E9AC477D}" srcId="{C3CE0641-13EF-48A5-8F6A-718688302447}" destId="{C364378A-DFA9-4189-8BCC-B9917C2BC82A}" srcOrd="2" destOrd="0" parTransId="{B3D6B7E6-97E9-44D0-8987-0D49BA19D00F}" sibTransId="{B536E1D4-0125-4A2D-A891-7DDC76F76292}"/>
    <dgm:cxn modelId="{47020D3D-0B49-4061-BB6E-7692AC358E7A}" type="presOf" srcId="{0935DF18-2BB4-433E-8ECA-C23C98497AEC}" destId="{9FDB6701-F959-4586-9A3C-6402E35DEC32}" srcOrd="0" destOrd="0" presId="urn:microsoft.com/office/officeart/2018/2/layout/IconVerticalSolidList"/>
    <dgm:cxn modelId="{0ECFCA40-38C6-49CA-A723-59942FF4910D}" srcId="{C3CE0641-13EF-48A5-8F6A-718688302447}" destId="{0935DF18-2BB4-433E-8ECA-C23C98497AEC}" srcOrd="3" destOrd="0" parTransId="{D6BAD3E2-4EAB-4879-B67D-43CB3DDB0D9F}" sibTransId="{D21E9E72-611D-4B64-9472-11E5A8EDE289}"/>
    <dgm:cxn modelId="{88144A60-6A64-4897-B1B1-939B4B79F73B}" type="presOf" srcId="{C364378A-DFA9-4189-8BCC-B9917C2BC82A}" destId="{8C441515-1E30-4C8B-BA3B-C997C7FFFF56}" srcOrd="0" destOrd="0" presId="urn:microsoft.com/office/officeart/2018/2/layout/IconVerticalSolidList"/>
    <dgm:cxn modelId="{734A938C-F7A0-44AB-AFAF-7A4FB9D7300C}" type="presOf" srcId="{C3CE0641-13EF-48A5-8F6A-718688302447}" destId="{B5F1C58B-BD59-409C-B3DE-1DC0E3A11421}" srcOrd="0" destOrd="0" presId="urn:microsoft.com/office/officeart/2018/2/layout/IconVerticalSolidList"/>
    <dgm:cxn modelId="{E099C696-C0EE-4EDA-8E48-BDD69F3B1D14}" type="presOf" srcId="{FD00B9B8-8919-41DD-A0F0-0D2208162C19}" destId="{3FE34EBE-28CF-42FE-8D6D-B553A5E182F2}" srcOrd="0" destOrd="0" presId="urn:microsoft.com/office/officeart/2018/2/layout/IconVerticalSolidList"/>
    <dgm:cxn modelId="{C46888A8-1766-4AE5-ABB6-3B5F1B7361A9}" srcId="{C3CE0641-13EF-48A5-8F6A-718688302447}" destId="{F3049896-8EA6-4774-B33D-ABDF15862EB2}" srcOrd="1" destOrd="0" parTransId="{06D104F4-3D22-4AA1-B971-EC7D2B7B7B0E}" sibTransId="{E238ABB3-76EA-461F-919D-F2E99A02432E}"/>
    <dgm:cxn modelId="{D909AFB0-B17C-4CE1-8B25-01DD28417CED}" srcId="{C3CE0641-13EF-48A5-8F6A-718688302447}" destId="{FD00B9B8-8919-41DD-A0F0-0D2208162C19}" srcOrd="0" destOrd="0" parTransId="{35DD9A47-9314-466C-9F3C-A75DC766F7F5}" sibTransId="{6BF7AF57-5F7C-4C00-983E-A175903E044E}"/>
    <dgm:cxn modelId="{D55529F9-B015-4B21-BBE9-C2D9E297F22C}" type="presOf" srcId="{F3049896-8EA6-4774-B33D-ABDF15862EB2}" destId="{1B9F74BE-8BDA-4F83-8517-EFDD7DEA4C6F}" srcOrd="0" destOrd="0" presId="urn:microsoft.com/office/officeart/2018/2/layout/IconVerticalSolidList"/>
    <dgm:cxn modelId="{387BF0DD-AE24-463E-96EC-FE2401BFCA97}" type="presParOf" srcId="{B5F1C58B-BD59-409C-B3DE-1DC0E3A11421}" destId="{39487F0B-902E-4E0D-BAA8-FC3E3D75CCE2}" srcOrd="0" destOrd="0" presId="urn:microsoft.com/office/officeart/2018/2/layout/IconVerticalSolidList"/>
    <dgm:cxn modelId="{52C87CDE-2AE2-4F94-860B-F09818713DDE}" type="presParOf" srcId="{39487F0B-902E-4E0D-BAA8-FC3E3D75CCE2}" destId="{5CEC1155-EE6D-47E8-B38A-6A3876DBA104}" srcOrd="0" destOrd="0" presId="urn:microsoft.com/office/officeart/2018/2/layout/IconVerticalSolidList"/>
    <dgm:cxn modelId="{91F3A1F2-66F4-4D3A-9345-657D42FFF134}" type="presParOf" srcId="{39487F0B-902E-4E0D-BAA8-FC3E3D75CCE2}" destId="{1AA1D65A-A712-48DB-B1A7-3413C637E6CD}" srcOrd="1" destOrd="0" presId="urn:microsoft.com/office/officeart/2018/2/layout/IconVerticalSolidList"/>
    <dgm:cxn modelId="{E65FD155-4884-476D-81B6-EEC1916E975B}" type="presParOf" srcId="{39487F0B-902E-4E0D-BAA8-FC3E3D75CCE2}" destId="{0034313B-7E56-40C9-8C52-07BC63EB008D}" srcOrd="2" destOrd="0" presId="urn:microsoft.com/office/officeart/2018/2/layout/IconVerticalSolidList"/>
    <dgm:cxn modelId="{1AF864CE-91FD-406B-A359-1AB3576FCB19}" type="presParOf" srcId="{39487F0B-902E-4E0D-BAA8-FC3E3D75CCE2}" destId="{3FE34EBE-28CF-42FE-8D6D-B553A5E182F2}" srcOrd="3" destOrd="0" presId="urn:microsoft.com/office/officeart/2018/2/layout/IconVerticalSolidList"/>
    <dgm:cxn modelId="{C4185418-35CD-49BD-8121-B6C537CC625B}" type="presParOf" srcId="{B5F1C58B-BD59-409C-B3DE-1DC0E3A11421}" destId="{209E3A01-412E-4B51-AA7A-6A325B165B88}" srcOrd="1" destOrd="0" presId="urn:microsoft.com/office/officeart/2018/2/layout/IconVerticalSolidList"/>
    <dgm:cxn modelId="{D6FC869B-5160-45D7-B69C-3613F7DE9CD4}" type="presParOf" srcId="{B5F1C58B-BD59-409C-B3DE-1DC0E3A11421}" destId="{54878D39-8589-4DD4-8085-3517013989BC}" srcOrd="2" destOrd="0" presId="urn:microsoft.com/office/officeart/2018/2/layout/IconVerticalSolidList"/>
    <dgm:cxn modelId="{EA2B6FF7-01C1-4798-B4BF-F4D7225BD047}" type="presParOf" srcId="{54878D39-8589-4DD4-8085-3517013989BC}" destId="{50237685-ABA1-4950-85A7-6B4EA38CDCF9}" srcOrd="0" destOrd="0" presId="urn:microsoft.com/office/officeart/2018/2/layout/IconVerticalSolidList"/>
    <dgm:cxn modelId="{0AFDFE7F-5705-4FB4-A07B-E642F30EB177}" type="presParOf" srcId="{54878D39-8589-4DD4-8085-3517013989BC}" destId="{DF39B457-DA95-4A63-A102-0C52953D066C}" srcOrd="1" destOrd="0" presId="urn:microsoft.com/office/officeart/2018/2/layout/IconVerticalSolidList"/>
    <dgm:cxn modelId="{ED2B9E00-96DC-469B-8CF0-6AA6666219A9}" type="presParOf" srcId="{54878D39-8589-4DD4-8085-3517013989BC}" destId="{428757F4-B513-4F6F-BC4A-35AFE2BCA445}" srcOrd="2" destOrd="0" presId="urn:microsoft.com/office/officeart/2018/2/layout/IconVerticalSolidList"/>
    <dgm:cxn modelId="{CDAAF670-66C4-4175-8526-827CAACEE4ED}" type="presParOf" srcId="{54878D39-8589-4DD4-8085-3517013989BC}" destId="{1B9F74BE-8BDA-4F83-8517-EFDD7DEA4C6F}" srcOrd="3" destOrd="0" presId="urn:microsoft.com/office/officeart/2018/2/layout/IconVerticalSolidList"/>
    <dgm:cxn modelId="{06AD9FC1-D419-4698-A9E4-29FBCC667C03}" type="presParOf" srcId="{B5F1C58B-BD59-409C-B3DE-1DC0E3A11421}" destId="{FF4325C5-632B-49B1-8B1C-8E2145F3EE5E}" srcOrd="3" destOrd="0" presId="urn:microsoft.com/office/officeart/2018/2/layout/IconVerticalSolidList"/>
    <dgm:cxn modelId="{68C67B6B-BD5B-4AE1-B918-CA4FF0CC5DD7}" type="presParOf" srcId="{B5F1C58B-BD59-409C-B3DE-1DC0E3A11421}" destId="{46CD7A7B-58D2-408C-A29E-67FD44DCBEEB}" srcOrd="4" destOrd="0" presId="urn:microsoft.com/office/officeart/2018/2/layout/IconVerticalSolidList"/>
    <dgm:cxn modelId="{F48E529A-138D-4942-B42B-441CB5D0CE20}" type="presParOf" srcId="{46CD7A7B-58D2-408C-A29E-67FD44DCBEEB}" destId="{20F3FA1B-9A81-4527-B11C-9991B4DD8E97}" srcOrd="0" destOrd="0" presId="urn:microsoft.com/office/officeart/2018/2/layout/IconVerticalSolidList"/>
    <dgm:cxn modelId="{25D4D27D-2A40-4FD7-979D-8CADD02E026D}" type="presParOf" srcId="{46CD7A7B-58D2-408C-A29E-67FD44DCBEEB}" destId="{C7F5AA3E-75A2-4CB6-AF3F-76D514C19351}" srcOrd="1" destOrd="0" presId="urn:microsoft.com/office/officeart/2018/2/layout/IconVerticalSolidList"/>
    <dgm:cxn modelId="{3285707F-45AB-4918-9106-4E30DDF0B02D}" type="presParOf" srcId="{46CD7A7B-58D2-408C-A29E-67FD44DCBEEB}" destId="{3C353A7A-2884-4071-8EF0-45950F2C1AEB}" srcOrd="2" destOrd="0" presId="urn:microsoft.com/office/officeart/2018/2/layout/IconVerticalSolidList"/>
    <dgm:cxn modelId="{71ADBD6D-99DB-4030-AF64-885C2A64802A}" type="presParOf" srcId="{46CD7A7B-58D2-408C-A29E-67FD44DCBEEB}" destId="{8C441515-1E30-4C8B-BA3B-C997C7FFFF56}" srcOrd="3" destOrd="0" presId="urn:microsoft.com/office/officeart/2018/2/layout/IconVerticalSolidList"/>
    <dgm:cxn modelId="{2E93B384-E7B4-41AA-8E28-1692EC57627D}" type="presParOf" srcId="{B5F1C58B-BD59-409C-B3DE-1DC0E3A11421}" destId="{27ACF296-2147-40BB-A037-B64B2591AAF4}" srcOrd="5" destOrd="0" presId="urn:microsoft.com/office/officeart/2018/2/layout/IconVerticalSolidList"/>
    <dgm:cxn modelId="{34C519D5-E6EF-4F77-9E65-0012104FFBA3}" type="presParOf" srcId="{B5F1C58B-BD59-409C-B3DE-1DC0E3A11421}" destId="{F446D126-7D9C-4B5B-B4C3-BEF5D838EA5B}" srcOrd="6" destOrd="0" presId="urn:microsoft.com/office/officeart/2018/2/layout/IconVerticalSolidList"/>
    <dgm:cxn modelId="{7B2403CB-53B5-4748-B12D-A9AE9341A354}" type="presParOf" srcId="{F446D126-7D9C-4B5B-B4C3-BEF5D838EA5B}" destId="{530AC57F-B145-4C69-99D2-DCAB9163E09F}" srcOrd="0" destOrd="0" presId="urn:microsoft.com/office/officeart/2018/2/layout/IconVerticalSolidList"/>
    <dgm:cxn modelId="{3B396D7A-CEF5-49F7-B975-816578A3BCC6}" type="presParOf" srcId="{F446D126-7D9C-4B5B-B4C3-BEF5D838EA5B}" destId="{AA095E28-A084-461E-8474-97FAB31B29A4}" srcOrd="1" destOrd="0" presId="urn:microsoft.com/office/officeart/2018/2/layout/IconVerticalSolidList"/>
    <dgm:cxn modelId="{CE880692-F40A-4736-9688-EFE6E2A99C09}" type="presParOf" srcId="{F446D126-7D9C-4B5B-B4C3-BEF5D838EA5B}" destId="{45F92A6F-E275-4556-8C0D-EF6BBB717A7D}" srcOrd="2" destOrd="0" presId="urn:microsoft.com/office/officeart/2018/2/layout/IconVerticalSolidList"/>
    <dgm:cxn modelId="{9FCD451C-1265-4F49-911C-EFE8170DD931}" type="presParOf" srcId="{F446D126-7D9C-4B5B-B4C3-BEF5D838EA5B}" destId="{9FDB6701-F959-4586-9A3C-6402E35DEC32}"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1FD0444-4F47-4917-9657-900D077D44C8}" type="doc">
      <dgm:prSet loTypeId="urn:microsoft.com/office/officeart/2005/8/layout/chevron1" loCatId="process" qsTypeId="urn:microsoft.com/office/officeart/2005/8/quickstyle/simple4" qsCatId="simple" csTypeId="urn:microsoft.com/office/officeart/2005/8/colors/colorful5" csCatId="colorful" phldr="1"/>
      <dgm:spPr/>
      <dgm:t>
        <a:bodyPr/>
        <a:lstStyle/>
        <a:p>
          <a:endParaRPr lang="en-US"/>
        </a:p>
      </dgm:t>
    </dgm:pt>
    <dgm:pt modelId="{A2FEF7C2-70A7-4974-8274-EF822604DE80}">
      <dgm:prSet/>
      <dgm:spPr/>
      <dgm:t>
        <a:bodyPr/>
        <a:lstStyle/>
        <a:p>
          <a:r>
            <a:rPr lang="en-US" b="1" i="0" dirty="0"/>
            <a:t>eBay</a:t>
          </a:r>
          <a:r>
            <a:rPr lang="en-US" b="0" i="0" dirty="0"/>
            <a:t> is one of the most popular </a:t>
          </a:r>
          <a:r>
            <a:rPr lang="en-US" b="1" i="0" dirty="0"/>
            <a:t>online marketplaces </a:t>
          </a:r>
          <a:r>
            <a:rPr lang="en-US" b="0" i="0" dirty="0"/>
            <a:t>in the United States and sharing deliver service with another's supplier as Amazon. </a:t>
          </a:r>
        </a:p>
        <a:p>
          <a:r>
            <a:rPr lang="en-US" b="1" i="0" dirty="0"/>
            <a:t>Deliveroo</a:t>
          </a:r>
          <a:r>
            <a:rPr lang="en-US" b="0" i="0" dirty="0"/>
            <a:t> provides </a:t>
          </a:r>
          <a:r>
            <a:rPr lang="en-US" b="1" i="0" dirty="0"/>
            <a:t>food delivery </a:t>
          </a:r>
          <a:r>
            <a:rPr lang="en-US" b="0" i="0" dirty="0"/>
            <a:t>services online. Using an </a:t>
          </a:r>
          <a:r>
            <a:rPr lang="en-US" b="1" i="0" dirty="0"/>
            <a:t>eCommerce value chain</a:t>
          </a:r>
          <a:r>
            <a:rPr lang="en-US" b="0" i="0" dirty="0"/>
            <a:t>, a company can improve operational efficiencies and give the most </a:t>
          </a:r>
          <a:r>
            <a:rPr lang="en-US" b="1" i="0" dirty="0"/>
            <a:t>value</a:t>
          </a:r>
          <a:r>
            <a:rPr lang="en-US" b="0" i="0" dirty="0"/>
            <a:t> to its customers without incurring </a:t>
          </a:r>
          <a:r>
            <a:rPr lang="en-US" b="1" i="0" dirty="0"/>
            <a:t>large capital </a:t>
          </a:r>
          <a:r>
            <a:rPr lang="en-US" b="0" i="0" dirty="0"/>
            <a:t>expenditures.</a:t>
          </a:r>
          <a:endParaRPr lang="en-US" dirty="0"/>
        </a:p>
      </dgm:t>
    </dgm:pt>
    <dgm:pt modelId="{D35FD601-2C5E-4E7C-AEE0-EA95AD7B625B}" type="parTrans" cxnId="{32AA1A33-B731-470F-8F0C-0987442D1DF5}">
      <dgm:prSet/>
      <dgm:spPr/>
      <dgm:t>
        <a:bodyPr/>
        <a:lstStyle/>
        <a:p>
          <a:endParaRPr lang="en-US"/>
        </a:p>
      </dgm:t>
    </dgm:pt>
    <dgm:pt modelId="{DF47E58B-11A2-47AB-B57B-626CFDD27174}" type="sibTrans" cxnId="{32AA1A33-B731-470F-8F0C-0987442D1DF5}">
      <dgm:prSet/>
      <dgm:spPr/>
      <dgm:t>
        <a:bodyPr/>
        <a:lstStyle/>
        <a:p>
          <a:endParaRPr lang="en-US"/>
        </a:p>
      </dgm:t>
    </dgm:pt>
    <dgm:pt modelId="{A3A3BE83-F205-4FD3-B082-67677FB714D8}" type="pres">
      <dgm:prSet presAssocID="{31FD0444-4F47-4917-9657-900D077D44C8}" presName="Name0" presStyleCnt="0">
        <dgm:presLayoutVars>
          <dgm:dir/>
          <dgm:animLvl val="lvl"/>
          <dgm:resizeHandles val="exact"/>
        </dgm:presLayoutVars>
      </dgm:prSet>
      <dgm:spPr/>
    </dgm:pt>
    <dgm:pt modelId="{68DB14AC-0FB3-42ED-8C79-5EAA0E9D6FCD}" type="pres">
      <dgm:prSet presAssocID="{A2FEF7C2-70A7-4974-8274-EF822604DE80}" presName="parTxOnly" presStyleLbl="node1" presStyleIdx="0" presStyleCnt="1">
        <dgm:presLayoutVars>
          <dgm:chMax val="0"/>
          <dgm:chPref val="0"/>
          <dgm:bulletEnabled val="1"/>
        </dgm:presLayoutVars>
      </dgm:prSet>
      <dgm:spPr/>
    </dgm:pt>
  </dgm:ptLst>
  <dgm:cxnLst>
    <dgm:cxn modelId="{C750DE20-946B-4FD9-A63F-7C5C46761573}" type="presOf" srcId="{31FD0444-4F47-4917-9657-900D077D44C8}" destId="{A3A3BE83-F205-4FD3-B082-67677FB714D8}" srcOrd="0" destOrd="0" presId="urn:microsoft.com/office/officeart/2005/8/layout/chevron1"/>
    <dgm:cxn modelId="{32AA1A33-B731-470F-8F0C-0987442D1DF5}" srcId="{31FD0444-4F47-4917-9657-900D077D44C8}" destId="{A2FEF7C2-70A7-4974-8274-EF822604DE80}" srcOrd="0" destOrd="0" parTransId="{D35FD601-2C5E-4E7C-AEE0-EA95AD7B625B}" sibTransId="{DF47E58B-11A2-47AB-B57B-626CFDD27174}"/>
    <dgm:cxn modelId="{3843A98A-84AC-4432-9E1B-A60D9DD4CFC8}" type="presOf" srcId="{A2FEF7C2-70A7-4974-8274-EF822604DE80}" destId="{68DB14AC-0FB3-42ED-8C79-5EAA0E9D6FCD}" srcOrd="0" destOrd="0" presId="urn:microsoft.com/office/officeart/2005/8/layout/chevron1"/>
    <dgm:cxn modelId="{18A86D14-BA27-4550-841F-53D863C6475D}" type="presParOf" srcId="{A3A3BE83-F205-4FD3-B082-67677FB714D8}" destId="{68DB14AC-0FB3-42ED-8C79-5EAA0E9D6FCD}" srcOrd="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C2BDE2F-F324-4617-9CB1-868788FF9D64}" type="doc">
      <dgm:prSet loTypeId="urn:microsoft.com/office/officeart/2018/2/layout/IconCircleList" loCatId="icon" qsTypeId="urn:microsoft.com/office/officeart/2005/8/quickstyle/simple1" qsCatId="simple" csTypeId="urn:microsoft.com/office/officeart/2018/5/colors/Iconchunking_neutralbg_accent3_2" csCatId="accent3" phldr="1"/>
      <dgm:spPr/>
      <dgm:t>
        <a:bodyPr/>
        <a:lstStyle/>
        <a:p>
          <a:endParaRPr lang="en-US"/>
        </a:p>
      </dgm:t>
    </dgm:pt>
    <dgm:pt modelId="{2B3561E6-A44B-4B94-A695-DE775C16A882}">
      <dgm:prSet/>
      <dgm:spPr/>
      <dgm:t>
        <a:bodyPr/>
        <a:lstStyle/>
        <a:p>
          <a:pPr>
            <a:lnSpc>
              <a:spcPct val="100000"/>
            </a:lnSpc>
          </a:pPr>
          <a:r>
            <a:rPr lang="en-GB" b="0" i="0" dirty="0"/>
            <a:t>Thanks for watching!</a:t>
          </a:r>
          <a:endParaRPr lang="en-US" dirty="0"/>
        </a:p>
      </dgm:t>
    </dgm:pt>
    <dgm:pt modelId="{94310391-1721-4EB9-A009-FBD968488823}" type="parTrans" cxnId="{92149271-CE73-4A3C-8DB5-7B1B59C8C20C}">
      <dgm:prSet/>
      <dgm:spPr/>
      <dgm:t>
        <a:bodyPr/>
        <a:lstStyle/>
        <a:p>
          <a:endParaRPr lang="en-US"/>
        </a:p>
      </dgm:t>
    </dgm:pt>
    <dgm:pt modelId="{37B316FD-8F2D-4ECD-BF32-BF8F88DC34FD}" type="sibTrans" cxnId="{92149271-CE73-4A3C-8DB5-7B1B59C8C20C}">
      <dgm:prSet/>
      <dgm:spPr/>
      <dgm:t>
        <a:bodyPr/>
        <a:lstStyle/>
        <a:p>
          <a:pPr>
            <a:lnSpc>
              <a:spcPct val="100000"/>
            </a:lnSpc>
          </a:pPr>
          <a:endParaRPr lang="en-US"/>
        </a:p>
      </dgm:t>
    </dgm:pt>
    <dgm:pt modelId="{56680458-9F58-40B0-B843-A450F146B97A}">
      <dgm:prSet/>
      <dgm:spPr/>
      <dgm:t>
        <a:bodyPr/>
        <a:lstStyle/>
        <a:p>
          <a:pPr>
            <a:lnSpc>
              <a:spcPct val="100000"/>
            </a:lnSpc>
          </a:pPr>
          <a:r>
            <a:rPr lang="en-GB" b="0" i="0" dirty="0"/>
            <a:t>See you soon.</a:t>
          </a:r>
          <a:endParaRPr lang="en-US" dirty="0"/>
        </a:p>
      </dgm:t>
    </dgm:pt>
    <dgm:pt modelId="{FC33F506-13F7-4351-9F30-B947A667358E}" type="parTrans" cxnId="{4408682D-B66A-408E-98D0-BEBFB395C877}">
      <dgm:prSet/>
      <dgm:spPr/>
      <dgm:t>
        <a:bodyPr/>
        <a:lstStyle/>
        <a:p>
          <a:endParaRPr lang="en-US"/>
        </a:p>
      </dgm:t>
    </dgm:pt>
    <dgm:pt modelId="{217C9FF1-3D1C-414E-A5AC-6C777FA1E6E8}" type="sibTrans" cxnId="{4408682D-B66A-408E-98D0-BEBFB395C877}">
      <dgm:prSet/>
      <dgm:spPr/>
      <dgm:t>
        <a:bodyPr/>
        <a:lstStyle/>
        <a:p>
          <a:endParaRPr lang="en-US"/>
        </a:p>
      </dgm:t>
    </dgm:pt>
    <dgm:pt modelId="{72E63957-04C8-49F9-8896-3416A6A59953}" type="pres">
      <dgm:prSet presAssocID="{BC2BDE2F-F324-4617-9CB1-868788FF9D64}" presName="root" presStyleCnt="0">
        <dgm:presLayoutVars>
          <dgm:dir/>
          <dgm:resizeHandles val="exact"/>
        </dgm:presLayoutVars>
      </dgm:prSet>
      <dgm:spPr/>
    </dgm:pt>
    <dgm:pt modelId="{402C6B3D-5906-4B27-89E3-FCFD4CBD5D86}" type="pres">
      <dgm:prSet presAssocID="{BC2BDE2F-F324-4617-9CB1-868788FF9D64}" presName="container" presStyleCnt="0">
        <dgm:presLayoutVars>
          <dgm:dir/>
          <dgm:resizeHandles val="exact"/>
        </dgm:presLayoutVars>
      </dgm:prSet>
      <dgm:spPr/>
    </dgm:pt>
    <dgm:pt modelId="{84DBA3FE-F79C-4754-83E0-E874B2A55105}" type="pres">
      <dgm:prSet presAssocID="{2B3561E6-A44B-4B94-A695-DE775C16A882}" presName="compNode" presStyleCnt="0"/>
      <dgm:spPr/>
    </dgm:pt>
    <dgm:pt modelId="{1FE6D8C2-0A3B-44FD-AE88-8D24C1026755}" type="pres">
      <dgm:prSet presAssocID="{2B3561E6-A44B-4B94-A695-DE775C16A882}" presName="iconBgRect" presStyleLbl="bgShp" presStyleIdx="0" presStyleCnt="2"/>
      <dgm:spPr/>
    </dgm:pt>
    <dgm:pt modelId="{BA2A136E-45FB-4F3D-A39B-252FB3F5EE5E}" type="pres">
      <dgm:prSet presAssocID="{2B3561E6-A44B-4B94-A695-DE775C16A88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umbs Up Sign"/>
        </a:ext>
      </dgm:extLst>
    </dgm:pt>
    <dgm:pt modelId="{B69526E1-FEF9-44E1-8F31-5C237567C554}" type="pres">
      <dgm:prSet presAssocID="{2B3561E6-A44B-4B94-A695-DE775C16A882}" presName="spaceRect" presStyleCnt="0"/>
      <dgm:spPr/>
    </dgm:pt>
    <dgm:pt modelId="{23745A4B-EAB4-4E0F-B45B-DE281791D52E}" type="pres">
      <dgm:prSet presAssocID="{2B3561E6-A44B-4B94-A695-DE775C16A882}" presName="textRect" presStyleLbl="revTx" presStyleIdx="0" presStyleCnt="2">
        <dgm:presLayoutVars>
          <dgm:chMax val="1"/>
          <dgm:chPref val="1"/>
        </dgm:presLayoutVars>
      </dgm:prSet>
      <dgm:spPr/>
    </dgm:pt>
    <dgm:pt modelId="{9D108D8F-1D4E-4FFE-B269-7A3CEA5AD894}" type="pres">
      <dgm:prSet presAssocID="{37B316FD-8F2D-4ECD-BF32-BF8F88DC34FD}" presName="sibTrans" presStyleLbl="sibTrans2D1" presStyleIdx="0" presStyleCnt="0"/>
      <dgm:spPr/>
    </dgm:pt>
    <dgm:pt modelId="{BC76BC4E-2B8C-43C1-92D1-1FD3EDF0ACEE}" type="pres">
      <dgm:prSet presAssocID="{56680458-9F58-40B0-B843-A450F146B97A}" presName="compNode" presStyleCnt="0"/>
      <dgm:spPr/>
    </dgm:pt>
    <dgm:pt modelId="{2D8E9F27-08EE-4213-95A4-3E6E87D7B705}" type="pres">
      <dgm:prSet presAssocID="{56680458-9F58-40B0-B843-A450F146B97A}" presName="iconBgRect" presStyleLbl="bgShp" presStyleIdx="1" presStyleCnt="2"/>
      <dgm:spPr/>
    </dgm:pt>
    <dgm:pt modelId="{B758EC0E-CD06-42C4-9BC1-B7F67ED231D1}" type="pres">
      <dgm:prSet presAssocID="{56680458-9F58-40B0-B843-A450F146B97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inoculars"/>
        </a:ext>
      </dgm:extLst>
    </dgm:pt>
    <dgm:pt modelId="{12A18AFC-E876-4113-9B53-CF668F532AAF}" type="pres">
      <dgm:prSet presAssocID="{56680458-9F58-40B0-B843-A450F146B97A}" presName="spaceRect" presStyleCnt="0"/>
      <dgm:spPr/>
    </dgm:pt>
    <dgm:pt modelId="{9B62972A-CE7C-44CC-8ADC-E79A7911604F}" type="pres">
      <dgm:prSet presAssocID="{56680458-9F58-40B0-B843-A450F146B97A}" presName="textRect" presStyleLbl="revTx" presStyleIdx="1" presStyleCnt="2">
        <dgm:presLayoutVars>
          <dgm:chMax val="1"/>
          <dgm:chPref val="1"/>
        </dgm:presLayoutVars>
      </dgm:prSet>
      <dgm:spPr/>
    </dgm:pt>
  </dgm:ptLst>
  <dgm:cxnLst>
    <dgm:cxn modelId="{4408682D-B66A-408E-98D0-BEBFB395C877}" srcId="{BC2BDE2F-F324-4617-9CB1-868788FF9D64}" destId="{56680458-9F58-40B0-B843-A450F146B97A}" srcOrd="1" destOrd="0" parTransId="{FC33F506-13F7-4351-9F30-B947A667358E}" sibTransId="{217C9FF1-3D1C-414E-A5AC-6C777FA1E6E8}"/>
    <dgm:cxn modelId="{F73F1365-235A-4083-A01E-B7E0A5240E4D}" type="presOf" srcId="{BC2BDE2F-F324-4617-9CB1-868788FF9D64}" destId="{72E63957-04C8-49F9-8896-3416A6A59953}" srcOrd="0" destOrd="0" presId="urn:microsoft.com/office/officeart/2018/2/layout/IconCircleList"/>
    <dgm:cxn modelId="{92149271-CE73-4A3C-8DB5-7B1B59C8C20C}" srcId="{BC2BDE2F-F324-4617-9CB1-868788FF9D64}" destId="{2B3561E6-A44B-4B94-A695-DE775C16A882}" srcOrd="0" destOrd="0" parTransId="{94310391-1721-4EB9-A009-FBD968488823}" sibTransId="{37B316FD-8F2D-4ECD-BF32-BF8F88DC34FD}"/>
    <dgm:cxn modelId="{90E8CDAA-2850-4B05-A40E-AEEFAE7EE151}" type="presOf" srcId="{2B3561E6-A44B-4B94-A695-DE775C16A882}" destId="{23745A4B-EAB4-4E0F-B45B-DE281791D52E}" srcOrd="0" destOrd="0" presId="urn:microsoft.com/office/officeart/2018/2/layout/IconCircleList"/>
    <dgm:cxn modelId="{D9CF94B3-3488-4197-9582-009F3DFD7769}" type="presOf" srcId="{37B316FD-8F2D-4ECD-BF32-BF8F88DC34FD}" destId="{9D108D8F-1D4E-4FFE-B269-7A3CEA5AD894}" srcOrd="0" destOrd="0" presId="urn:microsoft.com/office/officeart/2018/2/layout/IconCircleList"/>
    <dgm:cxn modelId="{44F6C7E6-AAB0-4910-8A7E-13AA7A52ACB4}" type="presOf" srcId="{56680458-9F58-40B0-B843-A450F146B97A}" destId="{9B62972A-CE7C-44CC-8ADC-E79A7911604F}" srcOrd="0" destOrd="0" presId="urn:microsoft.com/office/officeart/2018/2/layout/IconCircleList"/>
    <dgm:cxn modelId="{F9A931E3-60CF-407D-ACD8-4E233929971B}" type="presParOf" srcId="{72E63957-04C8-49F9-8896-3416A6A59953}" destId="{402C6B3D-5906-4B27-89E3-FCFD4CBD5D86}" srcOrd="0" destOrd="0" presId="urn:microsoft.com/office/officeart/2018/2/layout/IconCircleList"/>
    <dgm:cxn modelId="{E3A74975-34BD-485C-B77D-7A3C34FE6218}" type="presParOf" srcId="{402C6B3D-5906-4B27-89E3-FCFD4CBD5D86}" destId="{84DBA3FE-F79C-4754-83E0-E874B2A55105}" srcOrd="0" destOrd="0" presId="urn:microsoft.com/office/officeart/2018/2/layout/IconCircleList"/>
    <dgm:cxn modelId="{D02009FC-E542-40FF-AAF1-49B47BDD0567}" type="presParOf" srcId="{84DBA3FE-F79C-4754-83E0-E874B2A55105}" destId="{1FE6D8C2-0A3B-44FD-AE88-8D24C1026755}" srcOrd="0" destOrd="0" presId="urn:microsoft.com/office/officeart/2018/2/layout/IconCircleList"/>
    <dgm:cxn modelId="{A3777332-A5A4-4ABE-BB9F-6DE5324A4A4B}" type="presParOf" srcId="{84DBA3FE-F79C-4754-83E0-E874B2A55105}" destId="{BA2A136E-45FB-4F3D-A39B-252FB3F5EE5E}" srcOrd="1" destOrd="0" presId="urn:microsoft.com/office/officeart/2018/2/layout/IconCircleList"/>
    <dgm:cxn modelId="{61CCD9E2-647B-4658-9EA5-D08181B98765}" type="presParOf" srcId="{84DBA3FE-F79C-4754-83E0-E874B2A55105}" destId="{B69526E1-FEF9-44E1-8F31-5C237567C554}" srcOrd="2" destOrd="0" presId="urn:microsoft.com/office/officeart/2018/2/layout/IconCircleList"/>
    <dgm:cxn modelId="{B4203BEA-04F3-4090-BEDA-BEEDBDE0A276}" type="presParOf" srcId="{84DBA3FE-F79C-4754-83E0-E874B2A55105}" destId="{23745A4B-EAB4-4E0F-B45B-DE281791D52E}" srcOrd="3" destOrd="0" presId="urn:microsoft.com/office/officeart/2018/2/layout/IconCircleList"/>
    <dgm:cxn modelId="{B4075A4B-62BE-4DB0-A951-03DDDEA1F43F}" type="presParOf" srcId="{402C6B3D-5906-4B27-89E3-FCFD4CBD5D86}" destId="{9D108D8F-1D4E-4FFE-B269-7A3CEA5AD894}" srcOrd="1" destOrd="0" presId="urn:microsoft.com/office/officeart/2018/2/layout/IconCircleList"/>
    <dgm:cxn modelId="{A35BBCAE-8497-44E5-854C-FF99A4EBE941}" type="presParOf" srcId="{402C6B3D-5906-4B27-89E3-FCFD4CBD5D86}" destId="{BC76BC4E-2B8C-43C1-92D1-1FD3EDF0ACEE}" srcOrd="2" destOrd="0" presId="urn:microsoft.com/office/officeart/2018/2/layout/IconCircleList"/>
    <dgm:cxn modelId="{E6299D22-FE10-49FF-AF73-41EADCEC78D1}" type="presParOf" srcId="{BC76BC4E-2B8C-43C1-92D1-1FD3EDF0ACEE}" destId="{2D8E9F27-08EE-4213-95A4-3E6E87D7B705}" srcOrd="0" destOrd="0" presId="urn:microsoft.com/office/officeart/2018/2/layout/IconCircleList"/>
    <dgm:cxn modelId="{5425695D-A714-4565-BDC3-B9BA743097E3}" type="presParOf" srcId="{BC76BC4E-2B8C-43C1-92D1-1FD3EDF0ACEE}" destId="{B758EC0E-CD06-42C4-9BC1-B7F67ED231D1}" srcOrd="1" destOrd="0" presId="urn:microsoft.com/office/officeart/2018/2/layout/IconCircleList"/>
    <dgm:cxn modelId="{E7713406-7E53-4482-B8C9-A07BF7F3A948}" type="presParOf" srcId="{BC76BC4E-2B8C-43C1-92D1-1FD3EDF0ACEE}" destId="{12A18AFC-E876-4113-9B53-CF668F532AAF}" srcOrd="2" destOrd="0" presId="urn:microsoft.com/office/officeart/2018/2/layout/IconCircleList"/>
    <dgm:cxn modelId="{7DF61D45-05F0-4616-A785-2C92C5251598}" type="presParOf" srcId="{BC76BC4E-2B8C-43C1-92D1-1FD3EDF0ACEE}" destId="{9B62972A-CE7C-44CC-8ADC-E79A7911604F}" srcOrd="3" destOrd="0" presId="urn:microsoft.com/office/officeart/2018/2/layout/IconCircle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41BCA-9766-4D13-AD7D-7CB788198665}">
      <dsp:nvSpPr>
        <dsp:cNvPr id="0" name=""/>
        <dsp:cNvSpPr/>
      </dsp:nvSpPr>
      <dsp:spPr>
        <a:xfrm>
          <a:off x="0" y="103529"/>
          <a:ext cx="6072775" cy="407745"/>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Introduction</a:t>
          </a:r>
        </a:p>
      </dsp:txBody>
      <dsp:txXfrm>
        <a:off x="19904" y="123433"/>
        <a:ext cx="6032967" cy="367937"/>
      </dsp:txXfrm>
    </dsp:sp>
    <dsp:sp modelId="{B19389C7-DE61-482E-B189-E5F4F061DE5C}">
      <dsp:nvSpPr>
        <dsp:cNvPr id="0" name=""/>
        <dsp:cNvSpPr/>
      </dsp:nvSpPr>
      <dsp:spPr>
        <a:xfrm>
          <a:off x="0" y="560234"/>
          <a:ext cx="6072775" cy="407745"/>
        </a:xfrm>
        <a:prstGeom prst="roundRect">
          <a:avLst/>
        </a:prstGeom>
        <a:gradFill rotWithShape="0">
          <a:gsLst>
            <a:gs pos="0">
              <a:schemeClr val="accent2">
                <a:hueOff val="193545"/>
                <a:satOff val="-947"/>
                <a:lumOff val="532"/>
                <a:alphaOff val="0"/>
                <a:tint val="98000"/>
                <a:lumMod val="114000"/>
              </a:schemeClr>
            </a:gs>
            <a:gs pos="100000">
              <a:schemeClr val="accent2">
                <a:hueOff val="193545"/>
                <a:satOff val="-947"/>
                <a:lumOff val="532"/>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SWOT Analysis into eBay and Deliveroo</a:t>
          </a:r>
        </a:p>
      </dsp:txBody>
      <dsp:txXfrm>
        <a:off x="19904" y="580138"/>
        <a:ext cx="6032967" cy="367937"/>
      </dsp:txXfrm>
    </dsp:sp>
    <dsp:sp modelId="{BB79CB97-90D7-4558-BD09-538A2761DA14}">
      <dsp:nvSpPr>
        <dsp:cNvPr id="0" name=""/>
        <dsp:cNvSpPr/>
      </dsp:nvSpPr>
      <dsp:spPr>
        <a:xfrm>
          <a:off x="0" y="1016939"/>
          <a:ext cx="6072775" cy="407745"/>
        </a:xfrm>
        <a:prstGeom prst="roundRect">
          <a:avLst/>
        </a:prstGeom>
        <a:gradFill rotWithShape="0">
          <a:gsLst>
            <a:gs pos="0">
              <a:schemeClr val="accent2">
                <a:hueOff val="387090"/>
                <a:satOff val="-1895"/>
                <a:lumOff val="1064"/>
                <a:alphaOff val="0"/>
                <a:tint val="98000"/>
                <a:lumMod val="114000"/>
              </a:schemeClr>
            </a:gs>
            <a:gs pos="100000">
              <a:schemeClr val="accent2">
                <a:hueOff val="387090"/>
                <a:satOff val="-1895"/>
                <a:lumOff val="1064"/>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Similarities and Differences on both organisations</a:t>
          </a:r>
        </a:p>
      </dsp:txBody>
      <dsp:txXfrm>
        <a:off x="19904" y="1036843"/>
        <a:ext cx="6032967" cy="367937"/>
      </dsp:txXfrm>
    </dsp:sp>
    <dsp:sp modelId="{6D4785E1-BF07-4C0A-9EDE-2AFBDDDB27F3}">
      <dsp:nvSpPr>
        <dsp:cNvPr id="0" name=""/>
        <dsp:cNvSpPr/>
      </dsp:nvSpPr>
      <dsp:spPr>
        <a:xfrm>
          <a:off x="0" y="1473644"/>
          <a:ext cx="6072775" cy="407745"/>
        </a:xfrm>
        <a:prstGeom prst="roundRect">
          <a:avLst/>
        </a:prstGeom>
        <a:gradFill rotWithShape="0">
          <a:gsLst>
            <a:gs pos="0">
              <a:schemeClr val="accent2">
                <a:hueOff val="580635"/>
                <a:satOff val="-2842"/>
                <a:lumOff val="1596"/>
                <a:alphaOff val="0"/>
                <a:tint val="98000"/>
                <a:lumMod val="114000"/>
              </a:schemeClr>
            </a:gs>
            <a:gs pos="100000">
              <a:schemeClr val="accent2">
                <a:hueOff val="580635"/>
                <a:satOff val="-2842"/>
                <a:lumOff val="1596"/>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Critical evaluation of both organisations</a:t>
          </a:r>
        </a:p>
      </dsp:txBody>
      <dsp:txXfrm>
        <a:off x="19904" y="1493548"/>
        <a:ext cx="6032967" cy="367937"/>
      </dsp:txXfrm>
    </dsp:sp>
    <dsp:sp modelId="{F51E8058-437E-475B-89E4-1D1E76FD4EBC}">
      <dsp:nvSpPr>
        <dsp:cNvPr id="0" name=""/>
        <dsp:cNvSpPr/>
      </dsp:nvSpPr>
      <dsp:spPr>
        <a:xfrm>
          <a:off x="0" y="1930350"/>
          <a:ext cx="6072775" cy="407745"/>
        </a:xfrm>
        <a:prstGeom prst="roundRect">
          <a:avLst/>
        </a:prstGeom>
        <a:gradFill rotWithShape="0">
          <a:gsLst>
            <a:gs pos="0">
              <a:schemeClr val="accent2">
                <a:hueOff val="774179"/>
                <a:satOff val="-3790"/>
                <a:lumOff val="2129"/>
                <a:alphaOff val="0"/>
                <a:tint val="98000"/>
                <a:lumMod val="114000"/>
              </a:schemeClr>
            </a:gs>
            <a:gs pos="100000">
              <a:schemeClr val="accent2">
                <a:hueOff val="774179"/>
                <a:satOff val="-3790"/>
                <a:lumOff val="2129"/>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Contributing system and micro environment</a:t>
          </a:r>
        </a:p>
      </dsp:txBody>
      <dsp:txXfrm>
        <a:off x="19904" y="1950254"/>
        <a:ext cx="6032967" cy="367937"/>
      </dsp:txXfrm>
    </dsp:sp>
    <dsp:sp modelId="{E0480339-CD77-4639-AD47-6D61FE515177}">
      <dsp:nvSpPr>
        <dsp:cNvPr id="0" name=""/>
        <dsp:cNvSpPr/>
      </dsp:nvSpPr>
      <dsp:spPr>
        <a:xfrm>
          <a:off x="0" y="2387055"/>
          <a:ext cx="6072775" cy="407745"/>
        </a:xfrm>
        <a:prstGeom prst="roundRect">
          <a:avLst/>
        </a:prstGeom>
        <a:gradFill rotWithShape="0">
          <a:gsLst>
            <a:gs pos="0">
              <a:schemeClr val="accent2">
                <a:hueOff val="967724"/>
                <a:satOff val="-4737"/>
                <a:lumOff val="2661"/>
                <a:alphaOff val="0"/>
                <a:tint val="98000"/>
                <a:lumMod val="114000"/>
              </a:schemeClr>
            </a:gs>
            <a:gs pos="100000">
              <a:schemeClr val="accent2">
                <a:hueOff val="967724"/>
                <a:satOff val="-4737"/>
                <a:lumOff val="2661"/>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Recommendations</a:t>
          </a:r>
        </a:p>
      </dsp:txBody>
      <dsp:txXfrm>
        <a:off x="19904" y="2406959"/>
        <a:ext cx="6032967" cy="367937"/>
      </dsp:txXfrm>
    </dsp:sp>
    <dsp:sp modelId="{404F5EE1-A21F-4040-9DC4-7562B2EC9C0F}">
      <dsp:nvSpPr>
        <dsp:cNvPr id="0" name=""/>
        <dsp:cNvSpPr/>
      </dsp:nvSpPr>
      <dsp:spPr>
        <a:xfrm>
          <a:off x="0" y="2843760"/>
          <a:ext cx="6072775" cy="407745"/>
        </a:xfrm>
        <a:prstGeom prst="roundRect">
          <a:avLst/>
        </a:prstGeom>
        <a:gradFill rotWithShape="0">
          <a:gsLst>
            <a:gs pos="0">
              <a:schemeClr val="accent2">
                <a:hueOff val="1161269"/>
                <a:satOff val="-5685"/>
                <a:lumOff val="3193"/>
                <a:alphaOff val="0"/>
                <a:tint val="98000"/>
                <a:lumMod val="114000"/>
              </a:schemeClr>
            </a:gs>
            <a:gs pos="100000">
              <a:schemeClr val="accent2">
                <a:hueOff val="1161269"/>
                <a:satOff val="-5685"/>
                <a:lumOff val="3193"/>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Conclusion</a:t>
          </a:r>
        </a:p>
      </dsp:txBody>
      <dsp:txXfrm>
        <a:off x="19904" y="2863664"/>
        <a:ext cx="6032967" cy="367937"/>
      </dsp:txXfrm>
    </dsp:sp>
    <dsp:sp modelId="{5A08D5DE-0D23-46F8-BE0F-EEA870DA860B}">
      <dsp:nvSpPr>
        <dsp:cNvPr id="0" name=""/>
        <dsp:cNvSpPr/>
      </dsp:nvSpPr>
      <dsp:spPr>
        <a:xfrm>
          <a:off x="0" y="3300465"/>
          <a:ext cx="6072775" cy="407745"/>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references</a:t>
          </a:r>
        </a:p>
      </dsp:txBody>
      <dsp:txXfrm>
        <a:off x="19904" y="3320369"/>
        <a:ext cx="6032967" cy="3679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7BC01B-5CAF-42E3-BC78-229255B362BF}">
      <dsp:nvSpPr>
        <dsp:cNvPr id="0" name=""/>
        <dsp:cNvSpPr/>
      </dsp:nvSpPr>
      <dsp:spPr>
        <a:xfrm>
          <a:off x="0" y="-90845"/>
          <a:ext cx="7986724" cy="1132767"/>
        </a:xfrm>
        <a:prstGeom prst="roundRect">
          <a:avLst>
            <a:gd name="adj" fmla="val 10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In this presentation, we will </a:t>
          </a:r>
          <a:r>
            <a:rPr lang="en-US" sz="2400" kern="1200" dirty="0" err="1">
              <a:latin typeface="Arial" panose="020B0604020202020204" pitchFamily="34" charset="0"/>
              <a:cs typeface="Arial" panose="020B0604020202020204" pitchFamily="34" charset="0"/>
            </a:rPr>
            <a:t>analyse</a:t>
          </a:r>
          <a:r>
            <a:rPr lang="en-US" sz="2400" kern="1200" dirty="0">
              <a:latin typeface="Arial" panose="020B0604020202020204" pitchFamily="34" charset="0"/>
              <a:cs typeface="Arial" panose="020B0604020202020204" pitchFamily="34" charset="0"/>
            </a:rPr>
            <a:t> eBay's KMS and Deliveroo's KMS. </a:t>
          </a:r>
        </a:p>
      </dsp:txBody>
      <dsp:txXfrm>
        <a:off x="33178" y="-57667"/>
        <a:ext cx="6668660" cy="1066411"/>
      </dsp:txXfrm>
    </dsp:sp>
    <dsp:sp modelId="{157243FC-25F0-4524-B289-4F5866C9D70E}">
      <dsp:nvSpPr>
        <dsp:cNvPr id="0" name=""/>
        <dsp:cNvSpPr/>
      </dsp:nvSpPr>
      <dsp:spPr>
        <a:xfrm>
          <a:off x="657626" y="1121627"/>
          <a:ext cx="7986724" cy="1135180"/>
        </a:xfrm>
        <a:prstGeom prst="roundRect">
          <a:avLst>
            <a:gd name="adj" fmla="val 10000"/>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latin typeface="Arial" panose="020B0604020202020204" pitchFamily="34" charset="0"/>
              <a:cs typeface="Arial" panose="020B0604020202020204" pitchFamily="34" charset="0"/>
            </a:rPr>
            <a:t> Swot analyses have been conducted on both companies.</a:t>
          </a:r>
          <a:endParaRPr lang="en-GB" sz="3000" kern="1200" dirty="0"/>
        </a:p>
      </dsp:txBody>
      <dsp:txXfrm>
        <a:off x="690874" y="1154875"/>
        <a:ext cx="6515041" cy="1068684"/>
      </dsp:txXfrm>
    </dsp:sp>
    <dsp:sp modelId="{EC8957D1-1B22-4395-9F66-697AEFA45B15}">
      <dsp:nvSpPr>
        <dsp:cNvPr id="0" name=""/>
        <dsp:cNvSpPr/>
      </dsp:nvSpPr>
      <dsp:spPr>
        <a:xfrm>
          <a:off x="1508292" y="2221083"/>
          <a:ext cx="7986724" cy="1402547"/>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A discussion of the implementation of knowledge management systems by individual </a:t>
          </a:r>
          <a:r>
            <a:rPr lang="en-GB" sz="2400" kern="1200" noProof="1">
              <a:latin typeface="Arial" panose="020B0604020202020204" pitchFamily="34" charset="0"/>
              <a:cs typeface="Arial" panose="020B0604020202020204" pitchFamily="34" charset="0"/>
            </a:rPr>
            <a:t>organisations</a:t>
          </a:r>
          <a:r>
            <a:rPr lang="en-US" sz="2400" kern="1200" dirty="0">
              <a:latin typeface="Arial" panose="020B0604020202020204" pitchFamily="34" charset="0"/>
              <a:cs typeface="Arial" panose="020B0604020202020204" pitchFamily="34" charset="0"/>
            </a:rPr>
            <a:t> will be presented.</a:t>
          </a:r>
        </a:p>
      </dsp:txBody>
      <dsp:txXfrm>
        <a:off x="1549371" y="2262162"/>
        <a:ext cx="6509363" cy="1320389"/>
      </dsp:txXfrm>
    </dsp:sp>
    <dsp:sp modelId="{FB01A4E0-12B3-4EC9-8512-5903DDA63472}">
      <dsp:nvSpPr>
        <dsp:cNvPr id="0" name=""/>
        <dsp:cNvSpPr/>
      </dsp:nvSpPr>
      <dsp:spPr>
        <a:xfrm>
          <a:off x="1906351" y="3431721"/>
          <a:ext cx="7986724" cy="1496147"/>
        </a:xfrm>
        <a:prstGeom prst="roundRect">
          <a:avLst>
            <a:gd name="adj" fmla="val 10000"/>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latin typeface="Arial" panose="020B0604020202020204" pitchFamily="34" charset="0"/>
              <a:cs typeface="Arial" panose="020B0604020202020204" pitchFamily="34" charset="0"/>
            </a:rPr>
            <a:t> In the conclusion, outline the key areas in which the Knowledge Management System needs to be improved. Two types of knowledge. </a:t>
          </a:r>
        </a:p>
      </dsp:txBody>
      <dsp:txXfrm>
        <a:off x="1950172" y="3475542"/>
        <a:ext cx="6493895" cy="1408505"/>
      </dsp:txXfrm>
    </dsp:sp>
    <dsp:sp modelId="{013E5BA8-A40B-4446-B557-E01C56485AAA}">
      <dsp:nvSpPr>
        <dsp:cNvPr id="0" name=""/>
        <dsp:cNvSpPr/>
      </dsp:nvSpPr>
      <dsp:spPr>
        <a:xfrm>
          <a:off x="7250425" y="776751"/>
          <a:ext cx="736298" cy="736298"/>
        </a:xfrm>
        <a:prstGeom prst="downArrow">
          <a:avLst>
            <a:gd name="adj1" fmla="val 55000"/>
            <a:gd name="adj2" fmla="val 45000"/>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7416092" y="776751"/>
        <a:ext cx="404964" cy="554064"/>
      </dsp:txXfrm>
    </dsp:sp>
    <dsp:sp modelId="{63B16779-B754-47FD-BB39-D243827E5CE0}">
      <dsp:nvSpPr>
        <dsp:cNvPr id="0" name=""/>
        <dsp:cNvSpPr/>
      </dsp:nvSpPr>
      <dsp:spPr>
        <a:xfrm>
          <a:off x="7919314" y="2115476"/>
          <a:ext cx="736298" cy="736298"/>
        </a:xfrm>
        <a:prstGeom prst="downArrow">
          <a:avLst>
            <a:gd name="adj1" fmla="val 55000"/>
            <a:gd name="adj2" fmla="val 45000"/>
          </a:avLst>
        </a:prstGeom>
        <a:solidFill>
          <a:schemeClr val="accent3">
            <a:tint val="40000"/>
            <a:alpha val="90000"/>
            <a:hueOff val="0"/>
            <a:satOff val="0"/>
            <a:lumOff val="0"/>
            <a:alphaOff val="0"/>
          </a:schemeClr>
        </a:solidFill>
        <a:ln w="9525" cap="rnd"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8084981" y="2115476"/>
        <a:ext cx="404964" cy="554064"/>
      </dsp:txXfrm>
    </dsp:sp>
    <dsp:sp modelId="{2CD636B8-EF6E-4B71-A1D7-A70C953C083E}">
      <dsp:nvSpPr>
        <dsp:cNvPr id="0" name=""/>
        <dsp:cNvSpPr/>
      </dsp:nvSpPr>
      <dsp:spPr>
        <a:xfrm>
          <a:off x="8578218" y="3454202"/>
          <a:ext cx="736298" cy="736298"/>
        </a:xfrm>
        <a:prstGeom prst="downArrow">
          <a:avLst>
            <a:gd name="adj1" fmla="val 55000"/>
            <a:gd name="adj2" fmla="val 45000"/>
          </a:avLst>
        </a:prstGeom>
        <a:solidFill>
          <a:schemeClr val="accent4">
            <a:tint val="40000"/>
            <a:alpha val="90000"/>
            <a:hueOff val="0"/>
            <a:satOff val="0"/>
            <a:lumOff val="0"/>
            <a:alphaOff val="0"/>
          </a:schemeClr>
        </a:solidFill>
        <a:ln w="9525" cap="rnd"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GB" sz="3300" kern="1200"/>
        </a:p>
      </dsp:txBody>
      <dsp:txXfrm>
        <a:off x="8743885" y="3454202"/>
        <a:ext cx="404964" cy="5540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EC1155-EE6D-47E8-B38A-6A3876DBA104}">
      <dsp:nvSpPr>
        <dsp:cNvPr id="0" name=""/>
        <dsp:cNvSpPr/>
      </dsp:nvSpPr>
      <dsp:spPr>
        <a:xfrm>
          <a:off x="0" y="2177"/>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A1D65A-A712-48DB-B1A7-3413C637E6CD}">
      <dsp:nvSpPr>
        <dsp:cNvPr id="0" name=""/>
        <dsp:cNvSpPr/>
      </dsp:nvSpPr>
      <dsp:spPr>
        <a:xfrm>
          <a:off x="333853" y="250498"/>
          <a:ext cx="607006" cy="6070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FE34EBE-28CF-42FE-8D6D-B553A5E182F2}">
      <dsp:nvSpPr>
        <dsp:cNvPr id="0" name=""/>
        <dsp:cNvSpPr/>
      </dsp:nvSpPr>
      <dsp:spPr>
        <a:xfrm>
          <a:off x="1274714" y="2177"/>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US" sz="1800" b="0" kern="1200" dirty="0"/>
            <a:t>Givers and receivers of knowledge</a:t>
          </a:r>
        </a:p>
      </dsp:txBody>
      <dsp:txXfrm>
        <a:off x="1274714" y="2177"/>
        <a:ext cx="5116560" cy="1103648"/>
      </dsp:txXfrm>
    </dsp:sp>
    <dsp:sp modelId="{50237685-ABA1-4950-85A7-6B4EA38CDCF9}">
      <dsp:nvSpPr>
        <dsp:cNvPr id="0" name=""/>
        <dsp:cNvSpPr/>
      </dsp:nvSpPr>
      <dsp:spPr>
        <a:xfrm>
          <a:off x="0" y="1381738"/>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39B457-DA95-4A63-A102-0C52953D066C}">
      <dsp:nvSpPr>
        <dsp:cNvPr id="0" name=""/>
        <dsp:cNvSpPr/>
      </dsp:nvSpPr>
      <dsp:spPr>
        <a:xfrm>
          <a:off x="333853" y="1630059"/>
          <a:ext cx="607006" cy="6070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B9F74BE-8BDA-4F83-8517-EFDD7DEA4C6F}">
      <dsp:nvSpPr>
        <dsp:cNvPr id="0" name=""/>
        <dsp:cNvSpPr/>
      </dsp:nvSpPr>
      <dsp:spPr>
        <a:xfrm>
          <a:off x="1274714" y="1381738"/>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GB" sz="1800" kern="1200" dirty="0"/>
            <a:t>Functional Taxonomy and CBIS and APIs  </a:t>
          </a:r>
        </a:p>
      </dsp:txBody>
      <dsp:txXfrm>
        <a:off x="1274714" y="1381738"/>
        <a:ext cx="5116560" cy="1103648"/>
      </dsp:txXfrm>
    </dsp:sp>
    <dsp:sp modelId="{20F3FA1B-9A81-4527-B11C-9991B4DD8E97}">
      <dsp:nvSpPr>
        <dsp:cNvPr id="0" name=""/>
        <dsp:cNvSpPr/>
      </dsp:nvSpPr>
      <dsp:spPr>
        <a:xfrm>
          <a:off x="0" y="2761299"/>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F5AA3E-75A2-4CB6-AF3F-76D514C19351}">
      <dsp:nvSpPr>
        <dsp:cNvPr id="0" name=""/>
        <dsp:cNvSpPr/>
      </dsp:nvSpPr>
      <dsp:spPr>
        <a:xfrm>
          <a:off x="333853" y="3009620"/>
          <a:ext cx="607006" cy="6070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C441515-1E30-4C8B-BA3B-C997C7FFFF56}">
      <dsp:nvSpPr>
        <dsp:cNvPr id="0" name=""/>
        <dsp:cNvSpPr/>
      </dsp:nvSpPr>
      <dsp:spPr>
        <a:xfrm>
          <a:off x="1274714" y="2761299"/>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US" sz="1800" kern="1200"/>
            <a:t>Giving knowledge requires the interest of the giver</a:t>
          </a:r>
        </a:p>
      </dsp:txBody>
      <dsp:txXfrm>
        <a:off x="1274714" y="2761299"/>
        <a:ext cx="5116560" cy="1103648"/>
      </dsp:txXfrm>
    </dsp:sp>
    <dsp:sp modelId="{530AC57F-B145-4C69-99D2-DCAB9163E09F}">
      <dsp:nvSpPr>
        <dsp:cNvPr id="0" name=""/>
        <dsp:cNvSpPr/>
      </dsp:nvSpPr>
      <dsp:spPr>
        <a:xfrm>
          <a:off x="0" y="4140860"/>
          <a:ext cx="6391275" cy="1103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095E28-A084-461E-8474-97FAB31B29A4}">
      <dsp:nvSpPr>
        <dsp:cNvPr id="0" name=""/>
        <dsp:cNvSpPr/>
      </dsp:nvSpPr>
      <dsp:spPr>
        <a:xfrm>
          <a:off x="333853" y="4389181"/>
          <a:ext cx="607006" cy="60700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FDB6701-F959-4586-9A3C-6402E35DEC32}">
      <dsp:nvSpPr>
        <dsp:cNvPr id="0" name=""/>
        <dsp:cNvSpPr/>
      </dsp:nvSpPr>
      <dsp:spPr>
        <a:xfrm>
          <a:off x="1274714" y="4140860"/>
          <a:ext cx="5116560" cy="1103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803" tIns="116803" rIns="116803" bIns="116803" numCol="1" spcCol="1270" anchor="ctr" anchorCtr="0">
          <a:noAutofit/>
        </a:bodyPr>
        <a:lstStyle/>
        <a:p>
          <a:pPr marL="0" lvl="0" indent="0" algn="l" defTabSz="800100">
            <a:lnSpc>
              <a:spcPct val="100000"/>
            </a:lnSpc>
            <a:spcBef>
              <a:spcPct val="0"/>
            </a:spcBef>
            <a:spcAft>
              <a:spcPct val="35000"/>
            </a:spcAft>
            <a:buNone/>
          </a:pPr>
          <a:r>
            <a:rPr lang="en-US" sz="1800" kern="1200" dirty="0"/>
            <a:t>By merging the gained knowledge with the acquired experience, the receiver becomes a giver</a:t>
          </a:r>
        </a:p>
      </dsp:txBody>
      <dsp:txXfrm>
        <a:off x="1274714" y="4140860"/>
        <a:ext cx="5116560" cy="110364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DB14AC-0FB3-42ED-8C79-5EAA0E9D6FCD}">
      <dsp:nvSpPr>
        <dsp:cNvPr id="0" name=""/>
        <dsp:cNvSpPr/>
      </dsp:nvSpPr>
      <dsp:spPr>
        <a:xfrm>
          <a:off x="4699" y="0"/>
          <a:ext cx="9615983" cy="3086461"/>
        </a:xfrm>
        <a:prstGeom prst="chevron">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US" sz="2200" b="1" i="0" kern="1200" dirty="0"/>
            <a:t>eBay</a:t>
          </a:r>
          <a:r>
            <a:rPr lang="en-US" sz="2200" b="0" i="0" kern="1200" dirty="0"/>
            <a:t> is one of the most popular </a:t>
          </a:r>
          <a:r>
            <a:rPr lang="en-US" sz="2200" b="1" i="0" kern="1200" dirty="0"/>
            <a:t>online marketplaces </a:t>
          </a:r>
          <a:r>
            <a:rPr lang="en-US" sz="2200" b="0" i="0" kern="1200" dirty="0"/>
            <a:t>in the United States and sharing deliver service with another's supplier as Amazon. </a:t>
          </a:r>
        </a:p>
        <a:p>
          <a:pPr marL="0" lvl="0" indent="0" algn="ctr" defTabSz="977900">
            <a:lnSpc>
              <a:spcPct val="90000"/>
            </a:lnSpc>
            <a:spcBef>
              <a:spcPct val="0"/>
            </a:spcBef>
            <a:spcAft>
              <a:spcPct val="35000"/>
            </a:spcAft>
            <a:buNone/>
          </a:pPr>
          <a:r>
            <a:rPr lang="en-US" sz="2200" b="1" i="0" kern="1200" dirty="0"/>
            <a:t>Deliveroo</a:t>
          </a:r>
          <a:r>
            <a:rPr lang="en-US" sz="2200" b="0" i="0" kern="1200" dirty="0"/>
            <a:t> provides </a:t>
          </a:r>
          <a:r>
            <a:rPr lang="en-US" sz="2200" b="1" i="0" kern="1200" dirty="0"/>
            <a:t>food delivery </a:t>
          </a:r>
          <a:r>
            <a:rPr lang="en-US" sz="2200" b="0" i="0" kern="1200" dirty="0"/>
            <a:t>services online. Using an </a:t>
          </a:r>
          <a:r>
            <a:rPr lang="en-US" sz="2200" b="1" i="0" kern="1200" dirty="0"/>
            <a:t>eCommerce value chain</a:t>
          </a:r>
          <a:r>
            <a:rPr lang="en-US" sz="2200" b="0" i="0" kern="1200" dirty="0"/>
            <a:t>, a company can improve operational efficiencies and give the most </a:t>
          </a:r>
          <a:r>
            <a:rPr lang="en-US" sz="2200" b="1" i="0" kern="1200" dirty="0"/>
            <a:t>value</a:t>
          </a:r>
          <a:r>
            <a:rPr lang="en-US" sz="2200" b="0" i="0" kern="1200" dirty="0"/>
            <a:t> to its customers without incurring </a:t>
          </a:r>
          <a:r>
            <a:rPr lang="en-US" sz="2200" b="1" i="0" kern="1200" dirty="0"/>
            <a:t>large capital </a:t>
          </a:r>
          <a:r>
            <a:rPr lang="en-US" sz="2200" b="0" i="0" kern="1200" dirty="0"/>
            <a:t>expenditures.</a:t>
          </a:r>
          <a:endParaRPr lang="en-US" sz="2200" kern="1200" dirty="0"/>
        </a:p>
      </dsp:txBody>
      <dsp:txXfrm>
        <a:off x="1547930" y="0"/>
        <a:ext cx="6529522" cy="308646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E6D8C2-0A3B-44FD-AE88-8D24C1026755}">
      <dsp:nvSpPr>
        <dsp:cNvPr id="0" name=""/>
        <dsp:cNvSpPr/>
      </dsp:nvSpPr>
      <dsp:spPr>
        <a:xfrm>
          <a:off x="85559" y="1577462"/>
          <a:ext cx="656817" cy="65681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2A136E-45FB-4F3D-A39B-252FB3F5EE5E}">
      <dsp:nvSpPr>
        <dsp:cNvPr id="0" name=""/>
        <dsp:cNvSpPr/>
      </dsp:nvSpPr>
      <dsp:spPr>
        <a:xfrm>
          <a:off x="223491" y="1715393"/>
          <a:ext cx="380954" cy="38095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3745A4B-EAB4-4E0F-B45B-DE281791D52E}">
      <dsp:nvSpPr>
        <dsp:cNvPr id="0" name=""/>
        <dsp:cNvSpPr/>
      </dsp:nvSpPr>
      <dsp:spPr>
        <a:xfrm>
          <a:off x="883124" y="1577462"/>
          <a:ext cx="1548213" cy="656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b="0" i="0" kern="1200" dirty="0"/>
            <a:t>Thanks for watching!</a:t>
          </a:r>
          <a:endParaRPr lang="en-US" sz="2100" kern="1200" dirty="0"/>
        </a:p>
      </dsp:txBody>
      <dsp:txXfrm>
        <a:off x="883124" y="1577462"/>
        <a:ext cx="1548213" cy="656817"/>
      </dsp:txXfrm>
    </dsp:sp>
    <dsp:sp modelId="{2D8E9F27-08EE-4213-95A4-3E6E87D7B705}">
      <dsp:nvSpPr>
        <dsp:cNvPr id="0" name=""/>
        <dsp:cNvSpPr/>
      </dsp:nvSpPr>
      <dsp:spPr>
        <a:xfrm>
          <a:off x="2701101" y="1577462"/>
          <a:ext cx="656817" cy="65681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58EC0E-CD06-42C4-9BC1-B7F67ED231D1}">
      <dsp:nvSpPr>
        <dsp:cNvPr id="0" name=""/>
        <dsp:cNvSpPr/>
      </dsp:nvSpPr>
      <dsp:spPr>
        <a:xfrm>
          <a:off x="2839033" y="1715393"/>
          <a:ext cx="380954" cy="38095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B62972A-CE7C-44CC-8ADC-E79A7911604F}">
      <dsp:nvSpPr>
        <dsp:cNvPr id="0" name=""/>
        <dsp:cNvSpPr/>
      </dsp:nvSpPr>
      <dsp:spPr>
        <a:xfrm>
          <a:off x="3498666" y="1577462"/>
          <a:ext cx="1548213" cy="656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b="0" i="0" kern="1200" dirty="0"/>
            <a:t>See you soon.</a:t>
          </a:r>
          <a:endParaRPr lang="en-US" sz="2100" kern="1200" dirty="0"/>
        </a:p>
      </dsp:txBody>
      <dsp:txXfrm>
        <a:off x="3498666" y="1577462"/>
        <a:ext cx="1548213" cy="65681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88B97E-2C49-406F-A4B4-7B9FEC5865B7}" type="datetimeFigureOut">
              <a:rPr lang="en-GB" smtClean="0"/>
              <a:t>09/11/2022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44F014-0BEE-46F9-B9C6-6169EB58CD38}" type="slidenum">
              <a:rPr lang="en-GB" smtClean="0"/>
              <a:t>‹#›</a:t>
            </a:fld>
            <a:endParaRPr lang="en-GB" dirty="0"/>
          </a:p>
        </p:txBody>
      </p:sp>
    </p:spTree>
    <p:extLst>
      <p:ext uri="{BB962C8B-B14F-4D97-AF65-F5344CB8AC3E}">
        <p14:creationId xmlns:p14="http://schemas.microsoft.com/office/powerpoint/2010/main" val="3718897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Experiences and information are combined to create knowledge.</a:t>
            </a:r>
            <a:endParaRPr lang="en-US" dirty="0"/>
          </a:p>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2</a:t>
            </a:fld>
            <a:endParaRPr lang="en-GB" dirty="0"/>
          </a:p>
        </p:txBody>
      </p:sp>
    </p:spTree>
    <p:extLst>
      <p:ext uri="{BB962C8B-B14F-4D97-AF65-F5344CB8AC3E}">
        <p14:creationId xmlns:p14="http://schemas.microsoft.com/office/powerpoint/2010/main" val="2799639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KM provides benefits to individuals, communities and organizations. For the individual, KM: Helps people do their jobs and save time through better decision making and problem solving. Builds a sense of community bonds within the organization. Enables organizations to better stay ahead of the competition. Develops a professional code of ethics that members can adhere to.</a:t>
            </a:r>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3</a:t>
            </a:fld>
            <a:endParaRPr lang="en-GB" dirty="0"/>
          </a:p>
        </p:txBody>
      </p:sp>
    </p:spTree>
    <p:extLst>
      <p:ext uri="{BB962C8B-B14F-4D97-AF65-F5344CB8AC3E}">
        <p14:creationId xmlns:p14="http://schemas.microsoft.com/office/powerpoint/2010/main" val="3961565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Tacit knowledge can be formed through a few different.</a:t>
            </a:r>
          </a:p>
          <a:p>
            <a:pPr marL="0" indent="0">
              <a:buNone/>
            </a:pPr>
            <a:r>
              <a:rPr lang="en-US" dirty="0"/>
              <a:t>Factors such as:</a:t>
            </a:r>
          </a:p>
          <a:p>
            <a:pPr>
              <a:buFont typeface="Wingdings" panose="05000000000000000000" pitchFamily="2" charset="2"/>
              <a:buChar char="Ø"/>
            </a:pPr>
            <a:r>
              <a:rPr lang="en-US" dirty="0"/>
              <a:t>perceptions, </a:t>
            </a:r>
          </a:p>
          <a:p>
            <a:pPr>
              <a:buFont typeface="Wingdings" panose="05000000000000000000" pitchFamily="2" charset="2"/>
              <a:buChar char="Ø"/>
            </a:pPr>
            <a:r>
              <a:rPr lang="en-US" dirty="0"/>
              <a:t>beliefs, </a:t>
            </a:r>
          </a:p>
          <a:p>
            <a:pPr>
              <a:buFont typeface="Wingdings" panose="05000000000000000000" pitchFamily="2" charset="2"/>
              <a:buChar char="Ø"/>
            </a:pPr>
            <a:r>
              <a:rPr lang="en-US" dirty="0"/>
              <a:t>values, </a:t>
            </a:r>
          </a:p>
          <a:p>
            <a:pPr>
              <a:buFont typeface="Wingdings" panose="05000000000000000000" pitchFamily="2" charset="2"/>
              <a:buChar char="Ø"/>
            </a:pPr>
            <a:r>
              <a:rPr lang="en-US" dirty="0"/>
              <a:t>intuition and experience.</a:t>
            </a:r>
          </a:p>
          <a:p>
            <a:r>
              <a:rPr lang="en-US" dirty="0"/>
              <a:t>It is often stored in the form of manuals, documents, procedures and database files, which are written in a systematic</a:t>
            </a:r>
          </a:p>
          <a:p>
            <a:r>
              <a:rPr lang="en-US" dirty="0"/>
              <a:t>The way to ensure consistency and comprehensibility.</a:t>
            </a:r>
            <a:endParaRPr lang="en-GB" dirty="0"/>
          </a:p>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4</a:t>
            </a:fld>
            <a:endParaRPr lang="en-GB" dirty="0"/>
          </a:p>
        </p:txBody>
      </p:sp>
    </p:spTree>
    <p:extLst>
      <p:ext uri="{BB962C8B-B14F-4D97-AF65-F5344CB8AC3E}">
        <p14:creationId xmlns:p14="http://schemas.microsoft.com/office/powerpoint/2010/main" val="311852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anose="05000000000000000000" pitchFamily="2" charset="2"/>
              <a:buChar char="Ø"/>
            </a:pPr>
            <a:endParaRPr lang="en-GB" dirty="0"/>
          </a:p>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5</a:t>
            </a:fld>
            <a:endParaRPr lang="en-GB" dirty="0"/>
          </a:p>
        </p:txBody>
      </p:sp>
    </p:spTree>
    <p:extLst>
      <p:ext uri="{BB962C8B-B14F-4D97-AF65-F5344CB8AC3E}">
        <p14:creationId xmlns:p14="http://schemas.microsoft.com/office/powerpoint/2010/main" val="865006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dirty="0"/>
              <a:t>A business information system is a group of interrelated components that work collectively to carry out input, processing, output, storage and control actions in order to convert data into information products that can be used to support forecasting, planning, control, coordination, decision making and operational activities in an </a:t>
            </a:r>
            <a:r>
              <a:rPr lang="en-GB" altLang="en-US" sz="1200" noProof="0" dirty="0"/>
              <a:t>organisation.</a:t>
            </a:r>
          </a:p>
          <a:p>
            <a:endParaRPr lang="en-GB" sz="1200" noProof="0" dirty="0"/>
          </a:p>
          <a:p>
            <a:r>
              <a:rPr lang="en-US" b="0" i="0" dirty="0">
                <a:solidFill>
                  <a:srgbClr val="252525"/>
                </a:solidFill>
                <a:effectLst/>
                <a:latin typeface="Open Sans" panose="020B0606030504020204" pitchFamily="34" charset="0"/>
              </a:rPr>
              <a:t>eBay Inc. is among the major players in the global e-commerce industry. The company's success represents strategic effectiveness in solving challenges in the online business environment. Some of the major challenges are identified in this Five Forces Analysis of eBay's online trading platform business. Michael E. Porter's Five Forces analysis model is an external analysis tool that identifies competitive forces and their intensities linked to business performance.</a:t>
            </a:r>
            <a:endParaRPr lang="en-GB" noProof="0" dirty="0"/>
          </a:p>
        </p:txBody>
      </p:sp>
      <p:sp>
        <p:nvSpPr>
          <p:cNvPr id="4" name="Slide Number Placeholder 3"/>
          <p:cNvSpPr>
            <a:spLocks noGrp="1"/>
          </p:cNvSpPr>
          <p:nvPr>
            <p:ph type="sldNum" sz="quarter" idx="5"/>
          </p:nvPr>
        </p:nvSpPr>
        <p:spPr/>
        <p:txBody>
          <a:bodyPr/>
          <a:lstStyle/>
          <a:p>
            <a:fld id="{BE44F014-0BEE-46F9-B9C6-6169EB58CD38}" type="slidenum">
              <a:rPr lang="en-GB" smtClean="0"/>
              <a:t>7</a:t>
            </a:fld>
            <a:endParaRPr lang="en-GB" dirty="0"/>
          </a:p>
        </p:txBody>
      </p:sp>
    </p:spTree>
    <p:extLst>
      <p:ext uri="{BB962C8B-B14F-4D97-AF65-F5344CB8AC3E}">
        <p14:creationId xmlns:p14="http://schemas.microsoft.com/office/powerpoint/2010/main" val="3604741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8</a:t>
            </a:fld>
            <a:endParaRPr lang="en-GB" dirty="0"/>
          </a:p>
        </p:txBody>
      </p:sp>
    </p:spTree>
    <p:extLst>
      <p:ext uri="{BB962C8B-B14F-4D97-AF65-F5344CB8AC3E}">
        <p14:creationId xmlns:p14="http://schemas.microsoft.com/office/powerpoint/2010/main" val="1640639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252525"/>
                </a:solidFill>
                <a:effectLst/>
                <a:latin typeface="Open Sans" panose="020B0606030504020204" pitchFamily="34" charset="0"/>
              </a:rPr>
              <a:t>Back-office departments should reduce their expenses to preserve the service provided by the front offices. Employees who are innovative and creative are essential to the company's competitive advantage. The funding for eBay's information systems should be increased.</a:t>
            </a:r>
          </a:p>
          <a:p>
            <a:endParaRPr lang="en-US" b="0" i="0" dirty="0">
              <a:solidFill>
                <a:srgbClr val="252525"/>
              </a:solidFill>
              <a:effectLst/>
              <a:latin typeface="Open Sans" panose="020B0606030504020204" pitchFamily="34" charset="0"/>
            </a:endParaRPr>
          </a:p>
          <a:p>
            <a:r>
              <a:rPr lang="en-US" b="0" i="0" dirty="0">
                <a:solidFill>
                  <a:srgbClr val="252525"/>
                </a:solidFill>
                <a:effectLst/>
                <a:latin typeface="Open Sans" panose="020B0606030504020204" pitchFamily="34" charset="0"/>
              </a:rPr>
              <a:t>Company operations can be improved more effectively so that they are structurally superior to the competition. To meet the customer's needs, the company should provide a user-friendly and adaptive user interface. It is imperative that they continuously monitor the quality of food they provide as well as their quality of service.</a:t>
            </a:r>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9</a:t>
            </a:fld>
            <a:endParaRPr lang="en-GB" dirty="0"/>
          </a:p>
        </p:txBody>
      </p:sp>
    </p:spTree>
    <p:extLst>
      <p:ext uri="{BB962C8B-B14F-4D97-AF65-F5344CB8AC3E}">
        <p14:creationId xmlns:p14="http://schemas.microsoft.com/office/powerpoint/2010/main" val="1718594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1C263F"/>
                </a:solidFill>
                <a:effectLst/>
                <a:latin typeface="Gibson-Bold"/>
              </a:rPr>
              <a:t>What is knowledge management  and why it’s important?</a:t>
            </a:r>
          </a:p>
          <a:p>
            <a:endParaRPr lang="en-US" dirty="0"/>
          </a:p>
          <a:p>
            <a:r>
              <a:rPr lang="en-GB" noProof="1"/>
              <a:t>Organisations</a:t>
            </a:r>
            <a:r>
              <a:rPr lang="en-US" dirty="0"/>
              <a:t> can foster a culture that helps people understand that sharing their knowledge makes them more relevant, not less</a:t>
            </a:r>
            <a:r>
              <a:rPr lang="en-GB" dirty="0"/>
              <a:t>.</a:t>
            </a:r>
          </a:p>
          <a:p>
            <a:r>
              <a:rPr lang="en-GB" altLang="en-US" sz="1200" b="1" dirty="0"/>
              <a:t>What is Knowledge?</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An individual's knowledge is a combination of their experiences and information.</a:t>
            </a:r>
            <a:endParaRPr lang="en-US" dirty="0"/>
          </a:p>
          <a:p>
            <a:endParaRPr lang="en-US" dirty="0"/>
          </a:p>
        </p:txBody>
      </p:sp>
      <p:sp>
        <p:nvSpPr>
          <p:cNvPr id="4" name="Slide Number Placeholder 3"/>
          <p:cNvSpPr>
            <a:spLocks noGrp="1"/>
          </p:cNvSpPr>
          <p:nvPr>
            <p:ph type="sldNum" sz="quarter" idx="5"/>
          </p:nvPr>
        </p:nvSpPr>
        <p:spPr/>
        <p:txBody>
          <a:bodyPr/>
          <a:lstStyle/>
          <a:p>
            <a:fld id="{BE44F014-0BEE-46F9-B9C6-6169EB58CD38}" type="slidenum">
              <a:rPr lang="en-GB" smtClean="0"/>
              <a:t>10</a:t>
            </a:fld>
            <a:endParaRPr lang="en-GB" dirty="0"/>
          </a:p>
        </p:txBody>
      </p:sp>
    </p:spTree>
    <p:extLst>
      <p:ext uri="{BB962C8B-B14F-4D97-AF65-F5344CB8AC3E}">
        <p14:creationId xmlns:p14="http://schemas.microsoft.com/office/powerpoint/2010/main" val="3258260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44F014-0BEE-46F9-B9C6-6169EB58CD38}" type="slidenum">
              <a:rPr lang="en-GB" smtClean="0"/>
              <a:t>11</a:t>
            </a:fld>
            <a:endParaRPr lang="en-GB" dirty="0"/>
          </a:p>
        </p:txBody>
      </p:sp>
    </p:spTree>
    <p:extLst>
      <p:ext uri="{BB962C8B-B14F-4D97-AF65-F5344CB8AC3E}">
        <p14:creationId xmlns:p14="http://schemas.microsoft.com/office/powerpoint/2010/main" val="33680841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82EDB8D0-98ED-4B86-9D5F-E61ADC70144D}" type="datetimeFigureOut">
              <a:rPr lang="en-US" smtClean="0"/>
              <a:t>11/9/2022</a:t>
            </a:fld>
            <a:endParaRPr lang="en-US" dirty="0"/>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endParaRPr lang="en-US" dirty="0"/>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4854181D-6920-4594-9A5D-6CE56DC9F8B2}" type="slidenum">
              <a:rPr lang="en-US" smtClean="0"/>
              <a:t>‹#›</a:t>
            </a:fld>
            <a:endParaRPr lang="en-US" dirty="0"/>
          </a:p>
        </p:txBody>
      </p:sp>
    </p:spTree>
    <p:extLst>
      <p:ext uri="{BB962C8B-B14F-4D97-AF65-F5344CB8AC3E}">
        <p14:creationId xmlns:p14="http://schemas.microsoft.com/office/powerpoint/2010/main" val="594903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GB"/>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5" name="Footer Placeholder 4"/>
          <p:cNvSpPr>
            <a:spLocks noGrp="1"/>
          </p:cNvSpPr>
          <p:nvPr>
            <p:ph type="ftr" sz="quarter" idx="11"/>
          </p:nvPr>
        </p:nvSpPr>
        <p:spPr/>
        <p:txBody>
          <a:bodyPr/>
          <a:lstStyle>
            <a:lvl1pPr>
              <a:defRPr sz="1000" b="1"/>
            </a:lvl1pPr>
          </a:lstStyle>
          <a:p>
            <a:endParaRPr lang="en-US" dirty="0"/>
          </a:p>
        </p:txBody>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861017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5" name="Footer Placeholder 4"/>
          <p:cNvSpPr>
            <a:spLocks noGrp="1"/>
          </p:cNvSpPr>
          <p:nvPr>
            <p:ph type="ftr" sz="quarter" idx="11"/>
          </p:nvPr>
        </p:nvSpPr>
        <p:spPr/>
        <p:txBody>
          <a:bodyPr/>
          <a:lstStyle>
            <a:lvl1pPr>
              <a:defRPr sz="1000" b="1"/>
            </a:lvl1p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1330311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GB"/>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65633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2724111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145166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386632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3422304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2631745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2EDB8D0-98ED-4B86-9D5F-E61ADC70144D}" type="datetimeFigureOut">
              <a:rPr lang="en-US" smtClean="0"/>
              <a:pPr/>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3920252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GB"/>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pPr/>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631872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GB"/>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GB"/>
              <a:t>Click to 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pPr/>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1096739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EDB8D0-98ED-4B86-9D5F-E61ADC70144D}" type="datetimeFigureOut">
              <a:rPr lang="en-US" smtClean="0"/>
              <a:pPr/>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9321821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2EDB8D0-98ED-4B86-9D5F-E61ADC70144D}" type="datetimeFigureOut">
              <a:rPr lang="en-US" smtClean="0"/>
              <a:pPr/>
              <a:t>11/9/2022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8996583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dirty="0"/>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2EDB8D0-98ED-4B86-9D5F-E61ADC70144D}" type="datetimeFigureOut">
              <a:rPr lang="en-US" smtClean="0"/>
              <a:pPr/>
              <a:t>11/9/2022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1033795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16035456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EDB8D0-98ED-4B86-9D5F-E61ADC70144D}" type="datetimeFigureOut">
              <a:rPr lang="en-US" smtClean="0"/>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854181D-6920-4594-9A5D-6CE56DC9F8B2}" type="slidenum">
              <a:rPr lang="en-US" smtClean="0"/>
              <a:t>‹#›</a:t>
            </a:fld>
            <a:endParaRPr lang="en-US" dirty="0"/>
          </a:p>
        </p:txBody>
      </p:sp>
    </p:spTree>
    <p:extLst>
      <p:ext uri="{BB962C8B-B14F-4D97-AF65-F5344CB8AC3E}">
        <p14:creationId xmlns:p14="http://schemas.microsoft.com/office/powerpoint/2010/main" val="1419447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82EDB8D0-98ED-4B86-9D5F-E61ADC70144D}" type="datetimeFigureOut">
              <a:rPr lang="en-US" smtClean="0"/>
              <a:pPr/>
              <a:t>11/9/2022</a:t>
            </a:fld>
            <a:endParaRPr lang="en-US" dirty="0"/>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endParaRPr lang="en-US" dirty="0"/>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854181D-6920-4594-9A5D-6CE56DC9F8B2}" type="slidenum">
              <a:rPr lang="en-US" smtClean="0"/>
              <a:pPr/>
              <a:t>‹#›</a:t>
            </a:fld>
            <a:endParaRPr lang="en-US" dirty="0"/>
          </a:p>
        </p:txBody>
      </p:sp>
    </p:spTree>
    <p:extLst>
      <p:ext uri="{BB962C8B-B14F-4D97-AF65-F5344CB8AC3E}">
        <p14:creationId xmlns:p14="http://schemas.microsoft.com/office/powerpoint/2010/main" val="1311820576"/>
      </p:ext>
    </p:extLst>
  </p:cSld>
  <p:clrMap bg1="lt1" tx1="dk1" bg2="lt2" tx2="dk2" accent1="accent1" accent2="accent2" accent3="accent3" accent4="accent4" accent5="accent5" accent6="accent6" hlink="hlink" folHlink="folHlink"/>
  <p:sldLayoutIdLst>
    <p:sldLayoutId id="2147484217" r:id="rId1"/>
    <p:sldLayoutId id="2147484218" r:id="rId2"/>
    <p:sldLayoutId id="2147484219" r:id="rId3"/>
    <p:sldLayoutId id="2147484220" r:id="rId4"/>
    <p:sldLayoutId id="2147484221" r:id="rId5"/>
    <p:sldLayoutId id="2147484222" r:id="rId6"/>
    <p:sldLayoutId id="2147484223" r:id="rId7"/>
    <p:sldLayoutId id="2147484224" r:id="rId8"/>
    <p:sldLayoutId id="2147484225" r:id="rId9"/>
    <p:sldLayoutId id="2147484226" r:id="rId10"/>
    <p:sldLayoutId id="2147484227" r:id="rId11"/>
    <p:sldLayoutId id="2147484228" r:id="rId12"/>
    <p:sldLayoutId id="2147484229" r:id="rId13"/>
    <p:sldLayoutId id="2147484230" r:id="rId14"/>
    <p:sldLayoutId id="2147484231" r:id="rId15"/>
    <p:sldLayoutId id="2147484232" r:id="rId16"/>
    <p:sldLayoutId id="2147484233"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1.jpeg"/><Relationship Id="rId7" Type="http://schemas.openxmlformats.org/officeDocument/2006/relationships/diagramLayout" Target="../diagrams/layout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4.jpeg"/><Relationship Id="rId10" Type="http://schemas.microsoft.com/office/2007/relationships/diagramDrawing" Target="../diagrams/drawing1.xml"/><Relationship Id="rId4" Type="http://schemas.openxmlformats.org/officeDocument/2006/relationships/image" Target="../media/image3.png"/><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jpeg"/><Relationship Id="rId7" Type="http://schemas.openxmlformats.org/officeDocument/2006/relationships/diagramColors" Target="../diagrams/colors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4.jpeg"/><Relationship Id="rId7" Type="http://schemas.openxmlformats.org/officeDocument/2006/relationships/diagramQuickStyle" Target="../diagrams/quickStyle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3.png"/><Relationship Id="rId9" Type="http://schemas.microsoft.com/office/2007/relationships/diagramDrawing" Target="../diagrams/drawing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9" name="Group 88">
            <a:extLst>
              <a:ext uri="{FF2B5EF4-FFF2-40B4-BE49-F238E27FC236}">
                <a16:creationId xmlns:a16="http://schemas.microsoft.com/office/drawing/2014/main" id="{98A1D0BB-B8F0-46D7-9453-2DC9E54FEC0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88" y="0"/>
            <a:ext cx="12193588" cy="6861555"/>
            <a:chOff x="-1588" y="0"/>
            <a:chExt cx="12193588" cy="6861555"/>
          </a:xfrm>
        </p:grpSpPr>
        <p:sp>
          <p:nvSpPr>
            <p:cNvPr id="90" name="Rectangle 89">
              <a:extLst>
                <a:ext uri="{FF2B5EF4-FFF2-40B4-BE49-F238E27FC236}">
                  <a16:creationId xmlns:a16="http://schemas.microsoft.com/office/drawing/2014/main" id="{D3A44EAD-8C36-423B-81F2-9BCEF6FF05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1" name="Oval 90">
              <a:extLst>
                <a:ext uri="{FF2B5EF4-FFF2-40B4-BE49-F238E27FC236}">
                  <a16:creationId xmlns:a16="http://schemas.microsoft.com/office/drawing/2014/main" id="{3EA4EF45-4BCE-497F-A3E5-E8A78B0DE6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2" name="Oval 91">
              <a:extLst>
                <a:ext uri="{FF2B5EF4-FFF2-40B4-BE49-F238E27FC236}">
                  <a16:creationId xmlns:a16="http://schemas.microsoft.com/office/drawing/2014/main" id="{A86444F9-DFF7-4015-A354-A443BCF5CF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3" name="Oval 92">
              <a:extLst>
                <a:ext uri="{FF2B5EF4-FFF2-40B4-BE49-F238E27FC236}">
                  <a16:creationId xmlns:a16="http://schemas.microsoft.com/office/drawing/2014/main" id="{FF60ADBC-C1BD-4EC5-9B6F-1DF12DE5A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4" name="Freeform 5">
              <a:extLst>
                <a:ext uri="{FF2B5EF4-FFF2-40B4-BE49-F238E27FC236}">
                  <a16:creationId xmlns:a16="http://schemas.microsoft.com/office/drawing/2014/main" id="{7DF05586-9EB6-494C-8B3A-2A85346133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5" name="Freeform 5">
              <a:extLst>
                <a:ext uri="{FF2B5EF4-FFF2-40B4-BE49-F238E27FC236}">
                  <a16:creationId xmlns:a16="http://schemas.microsoft.com/office/drawing/2014/main" id="{D279CF7F-04A6-40E3-84DD-DDC0553A2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96" name="Freeform 5">
              <a:extLst>
                <a:ext uri="{FF2B5EF4-FFF2-40B4-BE49-F238E27FC236}">
                  <a16:creationId xmlns:a16="http://schemas.microsoft.com/office/drawing/2014/main" id="{8E22FFA0-E7AE-4CCB-BFD0-C000AA64B5A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98" name="Rectangle 97">
            <a:extLst>
              <a:ext uri="{FF2B5EF4-FFF2-40B4-BE49-F238E27FC236}">
                <a16:creationId xmlns:a16="http://schemas.microsoft.com/office/drawing/2014/main" id="{5AE8C830-95B3-4B62-9882-4301B7A9AE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EB0373E-3C5B-A372-57E6-16085562842B}"/>
              </a:ext>
            </a:extLst>
          </p:cNvPr>
          <p:cNvSpPr>
            <a:spLocks noGrp="1"/>
          </p:cNvSpPr>
          <p:nvPr>
            <p:ph type="ctrTitle"/>
          </p:nvPr>
        </p:nvSpPr>
        <p:spPr>
          <a:xfrm>
            <a:off x="1068388" y="741331"/>
            <a:ext cx="9552074" cy="1304978"/>
          </a:xfrm>
        </p:spPr>
        <p:txBody>
          <a:bodyPr vert="horz" lIns="91440" tIns="45720" rIns="91440" bIns="45720" rtlCol="0" anchor="ctr">
            <a:noAutofit/>
          </a:bodyPr>
          <a:lstStyle/>
          <a:p>
            <a:pPr algn="ctr">
              <a:lnSpc>
                <a:spcPct val="150000"/>
              </a:lnSpc>
            </a:pPr>
            <a:r>
              <a:rPr lang="en-US" sz="2400" dirty="0">
                <a:solidFill>
                  <a:schemeClr val="tx1"/>
                </a:solidFill>
                <a:latin typeface="Arial" panose="020B0604020202020204" pitchFamily="34" charset="0"/>
                <a:cs typeface="Arial" panose="020B0604020202020204" pitchFamily="34" charset="0"/>
              </a:rPr>
              <a:t>Knowledge and Information Management Skills for the Workplace </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Study Case eBay and Deliveroo</a:t>
            </a:r>
            <a:endParaRPr lang="en-US" sz="2000" dirty="0">
              <a:solidFill>
                <a:schemeClr val="tx1"/>
              </a:solidFill>
              <a:latin typeface="Arial Rounded MT Bold" panose="020F0704030504030204" pitchFamily="34" charset="0"/>
            </a:endParaRPr>
          </a:p>
        </p:txBody>
      </p:sp>
      <p:pic>
        <p:nvPicPr>
          <p:cNvPr id="40" name="Picture 39" descr="A person wearing a suit and tie&#10;&#10;Description automatically generated">
            <a:extLst>
              <a:ext uri="{FF2B5EF4-FFF2-40B4-BE49-F238E27FC236}">
                <a16:creationId xmlns:a16="http://schemas.microsoft.com/office/drawing/2014/main" id="{E0481235-F765-DC56-673B-7D4D8AF9863C}"/>
              </a:ext>
            </a:extLst>
          </p:cNvPr>
          <p:cNvPicPr>
            <a:picLocks noChangeAspect="1"/>
          </p:cNvPicPr>
          <p:nvPr/>
        </p:nvPicPr>
        <p:blipFill rotWithShape="1">
          <a:blip r:embed="rId3">
            <a:extLst>
              <a:ext uri="{28A0092B-C50C-407E-A947-70E740481C1C}">
                <a14:useLocalDpi xmlns:a14="http://schemas.microsoft.com/office/drawing/2010/main" val="0"/>
              </a:ext>
            </a:extLst>
          </a:blip>
          <a:srcRect r="-3" b="24125"/>
          <a:stretch/>
        </p:blipFill>
        <p:spPr>
          <a:xfrm>
            <a:off x="1151467" y="2775951"/>
            <a:ext cx="3031901" cy="3067163"/>
          </a:xfrm>
          <a:prstGeom prst="roundRect">
            <a:avLst>
              <a:gd name="adj" fmla="val 1858"/>
            </a:avLst>
          </a:prstGeom>
          <a:effectLst>
            <a:outerShdw blurRad="50800" dist="50800" dir="5400000" algn="tl" rotWithShape="0">
              <a:srgbClr val="000000">
                <a:alpha val="43000"/>
              </a:srgbClr>
            </a:outerShdw>
          </a:effectLst>
        </p:spPr>
      </p:pic>
      <p:sp>
        <p:nvSpPr>
          <p:cNvPr id="84" name="TextBox 83">
            <a:extLst>
              <a:ext uri="{FF2B5EF4-FFF2-40B4-BE49-F238E27FC236}">
                <a16:creationId xmlns:a16="http://schemas.microsoft.com/office/drawing/2014/main" id="{64AE2F20-94A8-6914-A163-A1D86B2086EE}"/>
              </a:ext>
            </a:extLst>
          </p:cNvPr>
          <p:cNvSpPr txBox="1"/>
          <p:nvPr/>
        </p:nvSpPr>
        <p:spPr>
          <a:xfrm>
            <a:off x="4641336" y="2603500"/>
            <a:ext cx="6551597" cy="3416300"/>
          </a:xfrm>
          <a:prstGeom prst="rect">
            <a:avLst/>
          </a:prstGeom>
        </p:spPr>
        <p:txBody>
          <a:bodyPr vert="horz" lIns="91440" tIns="45720" rIns="91440" bIns="45720" rtlCol="0" anchor="ctr">
            <a:normAutofit/>
          </a:bodyPr>
          <a:lstStyle/>
          <a:p>
            <a:pPr marL="0" indent="0" algn="ctr">
              <a:spcBef>
                <a:spcPts val="1000"/>
              </a:spcBef>
              <a:buClr>
                <a:schemeClr val="accent1"/>
              </a:buClr>
              <a:buSzPct val="80000"/>
            </a:pPr>
            <a:r>
              <a:rPr lang="en-US" noProof="1">
                <a:solidFill>
                  <a:schemeClr val="tx1">
                    <a:lumMod val="75000"/>
                    <a:lumOff val="25000"/>
                  </a:schemeClr>
                </a:solidFill>
                <a:effectLst/>
              </a:rPr>
              <a:t>Ricardo Alexandre</a:t>
            </a:r>
          </a:p>
          <a:p>
            <a:pPr marL="0" indent="0" algn="ctr">
              <a:spcBef>
                <a:spcPts val="1000"/>
              </a:spcBef>
              <a:buClr>
                <a:schemeClr val="accent1"/>
              </a:buClr>
              <a:buSzPct val="80000"/>
            </a:pPr>
            <a:r>
              <a:rPr lang="en-US" noProof="1">
                <a:solidFill>
                  <a:schemeClr val="tx1">
                    <a:lumMod val="75000"/>
                    <a:lumOff val="25000"/>
                  </a:schemeClr>
                </a:solidFill>
                <a:effectLst/>
              </a:rPr>
              <a:t>2025546</a:t>
            </a:r>
          </a:p>
          <a:p>
            <a:pPr marL="0" indent="0" algn="ctr">
              <a:spcBef>
                <a:spcPts val="1000"/>
              </a:spcBef>
              <a:buClr>
                <a:schemeClr val="accent1"/>
              </a:buClr>
              <a:buSzPct val="80000"/>
            </a:pPr>
            <a:r>
              <a:rPr lang="en-US" noProof="1">
                <a:solidFill>
                  <a:schemeClr val="tx1">
                    <a:lumMod val="75000"/>
                    <a:lumOff val="25000"/>
                  </a:schemeClr>
                </a:solidFill>
                <a:effectLst/>
              </a:rPr>
              <a:t>Knowledge and Information Management Skills for the Workplace </a:t>
            </a:r>
          </a:p>
          <a:p>
            <a:pPr marL="0" indent="0" algn="ctr">
              <a:spcBef>
                <a:spcPts val="1000"/>
              </a:spcBef>
              <a:buClr>
                <a:schemeClr val="accent1"/>
              </a:buClr>
              <a:buSzPct val="80000"/>
            </a:pPr>
            <a:r>
              <a:rPr lang="en-US" noProof="1">
                <a:solidFill>
                  <a:schemeClr val="tx1">
                    <a:lumMod val="75000"/>
                    <a:lumOff val="25000"/>
                  </a:schemeClr>
                </a:solidFill>
                <a:effectLst/>
              </a:rPr>
              <a:t>BMSW5106</a:t>
            </a:r>
          </a:p>
          <a:p>
            <a:pPr marL="0" indent="0" algn="ctr">
              <a:spcBef>
                <a:spcPts val="1000"/>
              </a:spcBef>
              <a:buClr>
                <a:schemeClr val="accent1"/>
              </a:buClr>
              <a:buSzPct val="80000"/>
            </a:pPr>
            <a:r>
              <a:rPr lang="en-US" noProof="1">
                <a:solidFill>
                  <a:schemeClr val="tx1">
                    <a:lumMod val="75000"/>
                    <a:lumOff val="25000"/>
                  </a:schemeClr>
                </a:solidFill>
                <a:effectLst/>
              </a:rPr>
              <a:t>Lecturer: Dr Oluwaseun Adegbite</a:t>
            </a:r>
          </a:p>
          <a:p>
            <a:pPr marL="0" indent="0" algn="ctr">
              <a:spcBef>
                <a:spcPts val="1000"/>
              </a:spcBef>
              <a:buClr>
                <a:schemeClr val="accent1"/>
              </a:buClr>
              <a:buSzPct val="80000"/>
            </a:pPr>
            <a:r>
              <a:rPr lang="en-US" noProof="1">
                <a:solidFill>
                  <a:schemeClr val="tx1">
                    <a:lumMod val="75000"/>
                    <a:lumOff val="25000"/>
                  </a:schemeClr>
                </a:solidFill>
                <a:effectLst/>
              </a:rPr>
              <a:t>November 7</a:t>
            </a:r>
            <a:r>
              <a:rPr lang="en-US" baseline="30000" noProof="1">
                <a:solidFill>
                  <a:schemeClr val="tx1">
                    <a:lumMod val="75000"/>
                    <a:lumOff val="25000"/>
                  </a:schemeClr>
                </a:solidFill>
                <a:effectLst/>
              </a:rPr>
              <a:t>th</a:t>
            </a:r>
            <a:r>
              <a:rPr lang="en-US" noProof="1">
                <a:solidFill>
                  <a:schemeClr val="tx1">
                    <a:lumMod val="75000"/>
                    <a:lumOff val="25000"/>
                  </a:schemeClr>
                </a:solidFill>
                <a:effectLst/>
              </a:rPr>
              <a:t>, 2022</a:t>
            </a:r>
          </a:p>
        </p:txBody>
      </p:sp>
    </p:spTree>
    <p:extLst>
      <p:ext uri="{BB962C8B-B14F-4D97-AF65-F5344CB8AC3E}">
        <p14:creationId xmlns:p14="http://schemas.microsoft.com/office/powerpoint/2010/main" val="987460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1000"/>
                                        <p:tgtEl>
                                          <p:spTgt spid="40"/>
                                        </p:tgtEl>
                                      </p:cBhvr>
                                    </p:animEffect>
                                    <p:anim calcmode="lin" valueType="num">
                                      <p:cBhvr>
                                        <p:cTn id="13" dur="1000" fill="hold"/>
                                        <p:tgtEl>
                                          <p:spTgt spid="40"/>
                                        </p:tgtEl>
                                        <p:attrNameLst>
                                          <p:attrName>ppt_x</p:attrName>
                                        </p:attrNameLst>
                                      </p:cBhvr>
                                      <p:tavLst>
                                        <p:tav tm="0">
                                          <p:val>
                                            <p:strVal val="#ppt_x"/>
                                          </p:val>
                                        </p:tav>
                                        <p:tav tm="100000">
                                          <p:val>
                                            <p:strVal val="#ppt_x"/>
                                          </p:val>
                                        </p:tav>
                                      </p:tavLst>
                                    </p:anim>
                                    <p:anim calcmode="lin" valueType="num">
                                      <p:cBhvr>
                                        <p:cTn id="14"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3" name="Rectangle 1030">
            <a:extLst>
              <a:ext uri="{FF2B5EF4-FFF2-40B4-BE49-F238E27FC236}">
                <a16:creationId xmlns:a16="http://schemas.microsoft.com/office/drawing/2014/main" id="{F605735B-B754-4988-AB85-DAAA79C28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44" name="Group 1032">
            <a:extLst>
              <a:ext uri="{FF2B5EF4-FFF2-40B4-BE49-F238E27FC236}">
                <a16:creationId xmlns:a16="http://schemas.microsoft.com/office/drawing/2014/main" id="{33E4A70D-68CA-47CD-A397-390393D6C8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87"/>
            <a:ext cx="12192000" cy="6856413"/>
            <a:chOff x="0" y="1587"/>
            <a:chExt cx="12192000" cy="6856413"/>
          </a:xfrm>
        </p:grpSpPr>
        <p:sp>
          <p:nvSpPr>
            <p:cNvPr id="1034" name="Oval 1033">
              <a:extLst>
                <a:ext uri="{FF2B5EF4-FFF2-40B4-BE49-F238E27FC236}">
                  <a16:creationId xmlns:a16="http://schemas.microsoft.com/office/drawing/2014/main" id="{6E300448-2B1A-4CAF-9207-7750145183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35" name="Oval 1034">
              <a:extLst>
                <a:ext uri="{FF2B5EF4-FFF2-40B4-BE49-F238E27FC236}">
                  <a16:creationId xmlns:a16="http://schemas.microsoft.com/office/drawing/2014/main" id="{28D1394B-6E38-4A72-BF6C-FD6DB64C67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36" name="Rectangle 1035">
              <a:extLst>
                <a:ext uri="{FF2B5EF4-FFF2-40B4-BE49-F238E27FC236}">
                  <a16:creationId xmlns:a16="http://schemas.microsoft.com/office/drawing/2014/main" id="{BB5BBBEF-5E27-4125-808B-53FD258B7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37" name="Freeform 5">
              <a:extLst>
                <a:ext uri="{FF2B5EF4-FFF2-40B4-BE49-F238E27FC236}">
                  <a16:creationId xmlns:a16="http://schemas.microsoft.com/office/drawing/2014/main" id="{6A8E2910-FBBD-47B6-A6D5-1FA30388D5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446565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38" name="Freeform 5">
              <a:extLst>
                <a:ext uri="{FF2B5EF4-FFF2-40B4-BE49-F238E27FC236}">
                  <a16:creationId xmlns:a16="http://schemas.microsoft.com/office/drawing/2014/main" id="{02CE8B07-E3AE-41C6-9378-543D478C7A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39" name="Freeform 5">
              <a:extLst>
                <a:ext uri="{FF2B5EF4-FFF2-40B4-BE49-F238E27FC236}">
                  <a16:creationId xmlns:a16="http://schemas.microsoft.com/office/drawing/2014/main" id="{BDF4725C-2B01-4AF0-8AE9-18A242E1712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4" name="Title 3">
            <a:extLst>
              <a:ext uri="{FF2B5EF4-FFF2-40B4-BE49-F238E27FC236}">
                <a16:creationId xmlns:a16="http://schemas.microsoft.com/office/drawing/2014/main" id="{8C5036C8-BAD7-A9D4-31C7-2B769851B29E}"/>
              </a:ext>
            </a:extLst>
          </p:cNvPr>
          <p:cNvSpPr>
            <a:spLocks noGrp="1"/>
          </p:cNvSpPr>
          <p:nvPr>
            <p:ph type="title"/>
          </p:nvPr>
        </p:nvSpPr>
        <p:spPr>
          <a:xfrm>
            <a:off x="639098" y="629265"/>
            <a:ext cx="6072776" cy="1622322"/>
          </a:xfrm>
        </p:spPr>
        <p:txBody>
          <a:bodyPr>
            <a:normAutofit/>
          </a:bodyPr>
          <a:lstStyle/>
          <a:p>
            <a:r>
              <a:rPr lang="en-GB" dirty="0">
                <a:latin typeface="Algerian" panose="04020705040A02060702" pitchFamily="82" charset="0"/>
              </a:rPr>
              <a:t>Table of Contents</a:t>
            </a:r>
          </a:p>
        </p:txBody>
      </p:sp>
      <p:pic>
        <p:nvPicPr>
          <p:cNvPr id="7" name="Picture 6" descr="A close-up of a logo&#10;&#10;Description automatically generated with low confidence">
            <a:extLst>
              <a:ext uri="{FF2B5EF4-FFF2-40B4-BE49-F238E27FC236}">
                <a16:creationId xmlns:a16="http://schemas.microsoft.com/office/drawing/2014/main" id="{0D567A27-44E1-D4F2-0BB3-8E629EF8051B}"/>
              </a:ext>
            </a:extLst>
          </p:cNvPr>
          <p:cNvPicPr>
            <a:picLocks noChangeAspect="1"/>
          </p:cNvPicPr>
          <p:nvPr/>
        </p:nvPicPr>
        <p:blipFill rotWithShape="1">
          <a:blip r:embed="rId4"/>
          <a:srcRect t="14991" r="-1" b="14418"/>
          <a:stretch/>
        </p:blipFill>
        <p:spPr>
          <a:xfrm>
            <a:off x="7561082" y="645107"/>
            <a:ext cx="3839605" cy="2710388"/>
          </a:xfrm>
          <a:prstGeom prst="rect">
            <a:avLst/>
          </a:prstGeom>
        </p:spPr>
      </p:pic>
      <p:sp>
        <p:nvSpPr>
          <p:cNvPr id="1045" name="Rectangle 1040">
            <a:extLst>
              <a:ext uri="{FF2B5EF4-FFF2-40B4-BE49-F238E27FC236}">
                <a16:creationId xmlns:a16="http://schemas.microsoft.com/office/drawing/2014/main" id="{D8E14221-6F70-4546-812E-6EA2ADA99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26" name="Picture 2" descr="Image result for deliveroo">
            <a:extLst>
              <a:ext uri="{FF2B5EF4-FFF2-40B4-BE49-F238E27FC236}">
                <a16:creationId xmlns:a16="http://schemas.microsoft.com/office/drawing/2014/main" id="{D655CA61-8448-65F6-2645-8D21722F7EC1}"/>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427585" y="3776915"/>
            <a:ext cx="4125317" cy="2196731"/>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graphicFrame>
        <p:nvGraphicFramePr>
          <p:cNvPr id="6" name="Content Placeholder 5">
            <a:extLst>
              <a:ext uri="{FF2B5EF4-FFF2-40B4-BE49-F238E27FC236}">
                <a16:creationId xmlns:a16="http://schemas.microsoft.com/office/drawing/2014/main" id="{A5B82AA0-154C-F6F0-F605-DED41641DE0A}"/>
              </a:ext>
            </a:extLst>
          </p:cNvPr>
          <p:cNvGraphicFramePr>
            <a:graphicFrameLocks noGrp="1"/>
          </p:cNvGraphicFramePr>
          <p:nvPr>
            <p:ph idx="1"/>
            <p:extLst>
              <p:ext uri="{D42A27DB-BD31-4B8C-83A1-F6EECF244321}">
                <p14:modId xmlns:p14="http://schemas.microsoft.com/office/powerpoint/2010/main" val="1097396271"/>
              </p:ext>
            </p:extLst>
          </p:nvPr>
        </p:nvGraphicFramePr>
        <p:xfrm>
          <a:off x="639098" y="2418735"/>
          <a:ext cx="6072776" cy="38117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1262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9" name="Rectangle 12">
            <a:extLst>
              <a:ext uri="{FF2B5EF4-FFF2-40B4-BE49-F238E27FC236}">
                <a16:creationId xmlns:a16="http://schemas.microsoft.com/office/drawing/2014/main" id="{E98CD42C-2E98-437C-AF0D-ADB770381D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Freeform 5">
            <a:extLst>
              <a:ext uri="{FF2B5EF4-FFF2-40B4-BE49-F238E27FC236}">
                <a16:creationId xmlns:a16="http://schemas.microsoft.com/office/drawing/2014/main" id="{3AA7B5C7-7348-4EFC-BEE4-5AA469D57C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sp>
        <p:nvSpPr>
          <p:cNvPr id="2" name="Title 1">
            <a:extLst>
              <a:ext uri="{FF2B5EF4-FFF2-40B4-BE49-F238E27FC236}">
                <a16:creationId xmlns:a16="http://schemas.microsoft.com/office/drawing/2014/main" id="{0C9A2C79-702D-C7D2-48A2-69B4091191E4}"/>
              </a:ext>
            </a:extLst>
          </p:cNvPr>
          <p:cNvSpPr>
            <a:spLocks noGrp="1"/>
          </p:cNvSpPr>
          <p:nvPr>
            <p:ph type="title"/>
          </p:nvPr>
        </p:nvSpPr>
        <p:spPr>
          <a:xfrm>
            <a:off x="1315965" y="712412"/>
            <a:ext cx="8424475" cy="430588"/>
          </a:xfrm>
        </p:spPr>
        <p:txBody>
          <a:bodyPr>
            <a:normAutofit fontScale="90000"/>
          </a:bodyPr>
          <a:lstStyle/>
          <a:p>
            <a:r>
              <a:rPr lang="en-GB" dirty="0">
                <a:solidFill>
                  <a:srgbClr val="FFFFFF"/>
                </a:solidFill>
              </a:rPr>
              <a:t>Introduction</a:t>
            </a:r>
          </a:p>
        </p:txBody>
      </p:sp>
      <p:sp>
        <p:nvSpPr>
          <p:cNvPr id="21" name="Rectangle 16">
            <a:extLst>
              <a:ext uri="{FF2B5EF4-FFF2-40B4-BE49-F238E27FC236}">
                <a16:creationId xmlns:a16="http://schemas.microsoft.com/office/drawing/2014/main" id="{A76BBD40-26F7-4779-A7E1-17EADF3488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8" name="Content Placeholder 5">
            <a:extLst>
              <a:ext uri="{FF2B5EF4-FFF2-40B4-BE49-F238E27FC236}">
                <a16:creationId xmlns:a16="http://schemas.microsoft.com/office/drawing/2014/main" id="{5D31C999-535B-AEA4-CF40-031CEDA9CC99}"/>
              </a:ext>
            </a:extLst>
          </p:cNvPr>
          <p:cNvGraphicFramePr>
            <a:graphicFrameLocks noGrp="1"/>
          </p:cNvGraphicFramePr>
          <p:nvPr>
            <p:ph idx="1"/>
            <p:extLst>
              <p:ext uri="{D42A27DB-BD31-4B8C-83A1-F6EECF244321}">
                <p14:modId xmlns:p14="http://schemas.microsoft.com/office/powerpoint/2010/main" val="3869912923"/>
              </p:ext>
            </p:extLst>
          </p:nvPr>
        </p:nvGraphicFramePr>
        <p:xfrm>
          <a:off x="1140206" y="1425632"/>
          <a:ext cx="9983406" cy="51489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3819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CD240-9585-34A1-69CD-69E66F51F534}"/>
              </a:ext>
            </a:extLst>
          </p:cNvPr>
          <p:cNvSpPr>
            <a:spLocks noGrp="1"/>
          </p:cNvSpPr>
          <p:nvPr>
            <p:ph type="title"/>
          </p:nvPr>
        </p:nvSpPr>
        <p:spPr/>
        <p:txBody>
          <a:bodyPr/>
          <a:lstStyle/>
          <a:p>
            <a:r>
              <a:rPr lang="en-GB" dirty="0"/>
              <a:t>Two types  </a:t>
            </a:r>
            <a:r>
              <a:rPr lang="en-US" b="0" i="0" dirty="0"/>
              <a:t>There are two types of knowledge</a:t>
            </a:r>
            <a:br>
              <a:rPr lang="en-GB" dirty="0"/>
            </a:br>
            <a:endParaRPr lang="en-GB" dirty="0"/>
          </a:p>
        </p:txBody>
      </p:sp>
      <p:sp>
        <p:nvSpPr>
          <p:cNvPr id="3" name="Content Placeholder 2">
            <a:extLst>
              <a:ext uri="{FF2B5EF4-FFF2-40B4-BE49-F238E27FC236}">
                <a16:creationId xmlns:a16="http://schemas.microsoft.com/office/drawing/2014/main" id="{7A8DE24C-B61A-5793-FB8E-0AC81B7C6D61}"/>
              </a:ext>
            </a:extLst>
          </p:cNvPr>
          <p:cNvSpPr>
            <a:spLocks noGrp="1"/>
          </p:cNvSpPr>
          <p:nvPr>
            <p:ph idx="1"/>
          </p:nvPr>
        </p:nvSpPr>
        <p:spPr/>
        <p:txBody>
          <a:bodyPr/>
          <a:lstStyle/>
          <a:p>
            <a:pPr marL="0" indent="0">
              <a:buNone/>
            </a:pPr>
            <a:endParaRPr lang="en-US" b="0" i="0" dirty="0"/>
          </a:p>
          <a:p>
            <a:endParaRPr lang="en-GB" dirty="0"/>
          </a:p>
        </p:txBody>
      </p:sp>
      <p:graphicFrame>
        <p:nvGraphicFramePr>
          <p:cNvPr id="4" name="Table 4">
            <a:extLst>
              <a:ext uri="{FF2B5EF4-FFF2-40B4-BE49-F238E27FC236}">
                <a16:creationId xmlns:a16="http://schemas.microsoft.com/office/drawing/2014/main" id="{8E4C535A-6FD7-03C3-B888-14A36A3C318F}"/>
              </a:ext>
            </a:extLst>
          </p:cNvPr>
          <p:cNvGraphicFramePr>
            <a:graphicFrameLocks noGrp="1"/>
          </p:cNvGraphicFramePr>
          <p:nvPr>
            <p:extLst>
              <p:ext uri="{D42A27DB-BD31-4B8C-83A1-F6EECF244321}">
                <p14:modId xmlns:p14="http://schemas.microsoft.com/office/powerpoint/2010/main" val="3295812371"/>
              </p:ext>
            </p:extLst>
          </p:nvPr>
        </p:nvGraphicFramePr>
        <p:xfrm>
          <a:off x="419575" y="2370214"/>
          <a:ext cx="7879164" cy="3361690"/>
        </p:xfrm>
        <a:graphic>
          <a:graphicData uri="http://schemas.openxmlformats.org/drawingml/2006/table">
            <a:tbl>
              <a:tblPr firstRow="1" bandRow="1">
                <a:tableStyleId>{5C22544A-7EE6-4342-B048-85BDC9FD1C3A}</a:tableStyleId>
              </a:tblPr>
              <a:tblGrid>
                <a:gridCol w="2626388">
                  <a:extLst>
                    <a:ext uri="{9D8B030D-6E8A-4147-A177-3AD203B41FA5}">
                      <a16:colId xmlns:a16="http://schemas.microsoft.com/office/drawing/2014/main" val="829650186"/>
                    </a:ext>
                  </a:extLst>
                </a:gridCol>
                <a:gridCol w="2583148">
                  <a:extLst>
                    <a:ext uri="{9D8B030D-6E8A-4147-A177-3AD203B41FA5}">
                      <a16:colId xmlns:a16="http://schemas.microsoft.com/office/drawing/2014/main" val="3252013010"/>
                    </a:ext>
                  </a:extLst>
                </a:gridCol>
                <a:gridCol w="2669628">
                  <a:extLst>
                    <a:ext uri="{9D8B030D-6E8A-4147-A177-3AD203B41FA5}">
                      <a16:colId xmlns:a16="http://schemas.microsoft.com/office/drawing/2014/main" val="1156577252"/>
                    </a:ext>
                  </a:extLst>
                </a:gridCol>
              </a:tblGrid>
              <a:tr h="892810">
                <a:tc>
                  <a:txBody>
                    <a:bodyPr/>
                    <a:lstStyle/>
                    <a:p>
                      <a:r>
                        <a:rPr lang="en-GB" dirty="0"/>
                        <a:t>Knowledge </a:t>
                      </a:r>
                    </a:p>
                  </a:txBody>
                  <a:tcPr/>
                </a:tc>
                <a:tc>
                  <a:txBody>
                    <a:bodyPr/>
                    <a:lstStyle/>
                    <a:p>
                      <a:r>
                        <a:rPr lang="en-US" b="0" i="0" dirty="0"/>
                        <a:t>Explicit</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0" i="0" dirty="0"/>
                        <a:t>Tacit</a:t>
                      </a:r>
                      <a:endParaRPr lang="en-US" dirty="0"/>
                    </a:p>
                  </a:txBody>
                  <a:tcPr/>
                </a:tc>
                <a:extLst>
                  <a:ext uri="{0D108BD9-81ED-4DB2-BD59-A6C34878D82A}">
                    <a16:rowId xmlns:a16="http://schemas.microsoft.com/office/drawing/2014/main" val="1790448131"/>
                  </a:ext>
                </a:extLst>
              </a:tr>
              <a:tr h="370840">
                <a:tc>
                  <a:txBody>
                    <a:bodyPr/>
                    <a:lstStyle/>
                    <a:p>
                      <a:r>
                        <a:rPr lang="en-GB" dirty="0"/>
                        <a:t>It is possess: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1800" dirty="0"/>
                        <a:t>Easily captured and</a:t>
                      </a:r>
                      <a:endParaRPr lang="en-GB" dirty="0"/>
                    </a:p>
                    <a:p>
                      <a:endParaRPr lang="en-US" altLang="en-US" sz="1800" dirty="0"/>
                    </a:p>
                  </a:txBody>
                  <a:tcPr/>
                </a:tc>
                <a:tc>
                  <a:txBody>
                    <a:bodyPr/>
                    <a:lstStyle/>
                    <a:p>
                      <a:r>
                        <a:rPr lang="en-US" altLang="en-US" sz="1800" dirty="0"/>
                        <a:t>Beliefs</a:t>
                      </a:r>
                    </a:p>
                    <a:p>
                      <a:r>
                        <a:rPr lang="en-US" altLang="en-US" sz="1800" dirty="0"/>
                        <a:t>Values</a:t>
                      </a:r>
                    </a:p>
                  </a:txBody>
                  <a:tcPr/>
                </a:tc>
                <a:extLst>
                  <a:ext uri="{0D108BD9-81ED-4DB2-BD59-A6C34878D82A}">
                    <a16:rowId xmlns:a16="http://schemas.microsoft.com/office/drawing/2014/main" val="331004153"/>
                  </a:ext>
                </a:extLst>
              </a:tr>
              <a:tr h="370840">
                <a:tc>
                  <a:txBody>
                    <a:bodyPr/>
                    <a:lstStyle/>
                    <a:p>
                      <a:r>
                        <a:rPr lang="en-GB" dirty="0"/>
                        <a:t>Experiences</a:t>
                      </a:r>
                    </a:p>
                  </a:txBody>
                  <a:tcPr/>
                </a:tc>
                <a:tc>
                  <a:txBody>
                    <a:bodyPr/>
                    <a:lstStyle/>
                    <a:p>
                      <a:r>
                        <a:rPr lang="en-US" altLang="en-US" sz="1800" dirty="0"/>
                        <a:t>Stored within documents </a:t>
                      </a:r>
                      <a:endParaRPr lang="en-GB" dirty="0"/>
                    </a:p>
                  </a:txBody>
                  <a:tcPr/>
                </a:tc>
                <a:tc>
                  <a:txBody>
                    <a:bodyPr/>
                    <a:lstStyle/>
                    <a:p>
                      <a:r>
                        <a:rPr lang="en-US" altLang="en-US" sz="1800" dirty="0"/>
                        <a:t>Difficult to elicit</a:t>
                      </a:r>
                      <a:endParaRPr lang="en-GB" dirty="0"/>
                    </a:p>
                  </a:txBody>
                  <a:tcPr/>
                </a:tc>
                <a:extLst>
                  <a:ext uri="{0D108BD9-81ED-4DB2-BD59-A6C34878D82A}">
                    <a16:rowId xmlns:a16="http://schemas.microsoft.com/office/drawing/2014/main" val="3932605253"/>
                  </a:ext>
                </a:extLst>
              </a:tr>
              <a:tr h="370840">
                <a:tc>
                  <a:txBody>
                    <a:bodyPr/>
                    <a:lstStyle/>
                    <a:p>
                      <a:r>
                        <a:rPr lang="en-GB" dirty="0"/>
                        <a:t>Information</a:t>
                      </a:r>
                    </a:p>
                  </a:txBody>
                  <a:tcPr/>
                </a:tc>
                <a:tc>
                  <a:txBody>
                    <a:bodyPr/>
                    <a:lstStyle/>
                    <a:p>
                      <a:r>
                        <a:rPr lang="en-US" altLang="en-US" sz="1800" dirty="0"/>
                        <a:t>form of manuals, documents, procedures and database files. </a:t>
                      </a:r>
                      <a:endParaRPr lang="en-GB" dirty="0"/>
                    </a:p>
                  </a:txBody>
                  <a:tcPr/>
                </a:tc>
                <a:tc>
                  <a:txBody>
                    <a:bodyPr/>
                    <a:lstStyle/>
                    <a:p>
                      <a:r>
                        <a:rPr lang="en-US" altLang="en-US" sz="1800" dirty="0"/>
                        <a:t>To describe and record moments and we action.</a:t>
                      </a:r>
                      <a:endParaRPr lang="en-GB" dirty="0"/>
                    </a:p>
                  </a:txBody>
                  <a:tcPr/>
                </a:tc>
                <a:extLst>
                  <a:ext uri="{0D108BD9-81ED-4DB2-BD59-A6C34878D82A}">
                    <a16:rowId xmlns:a16="http://schemas.microsoft.com/office/drawing/2014/main" val="1896005096"/>
                  </a:ext>
                </a:extLst>
              </a:tr>
            </a:tbl>
          </a:graphicData>
        </a:graphic>
      </p:graphicFrame>
      <p:pic>
        <p:nvPicPr>
          <p:cNvPr id="6" name="Picture 5">
            <a:extLst>
              <a:ext uri="{FF2B5EF4-FFF2-40B4-BE49-F238E27FC236}">
                <a16:creationId xmlns:a16="http://schemas.microsoft.com/office/drawing/2014/main" id="{378D79E5-ED06-D579-8619-BEF390C0B88C}"/>
              </a:ext>
            </a:extLst>
          </p:cNvPr>
          <p:cNvPicPr>
            <a:picLocks noChangeAspect="1"/>
          </p:cNvPicPr>
          <p:nvPr/>
        </p:nvPicPr>
        <p:blipFill rotWithShape="1">
          <a:blip r:embed="rId3"/>
          <a:srcRect l="16132" t="4311" r="17128" b="20524"/>
          <a:stretch/>
        </p:blipFill>
        <p:spPr>
          <a:xfrm>
            <a:off x="8471337" y="2370214"/>
            <a:ext cx="3531475" cy="373860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B7F0D14C-18B1-9B76-D23F-452D3B256470}"/>
              </a:ext>
            </a:extLst>
          </p:cNvPr>
          <p:cNvSpPr txBox="1"/>
          <p:nvPr/>
        </p:nvSpPr>
        <p:spPr>
          <a:xfrm>
            <a:off x="9427780" y="6304002"/>
            <a:ext cx="2249213"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GB" altLang="en-US" sz="1200" dirty="0">
                <a:solidFill>
                  <a:srgbClr val="222222"/>
                </a:solidFill>
                <a:latin typeface="Arial" panose="020B0604020202020204" pitchFamily="34" charset="0"/>
                <a:cs typeface="Arial" panose="020B0604020202020204" pitchFamily="34" charset="0"/>
              </a:rPr>
              <a:t>Demarest (1997). </a:t>
            </a:r>
            <a:endParaRPr lang="en-GB"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68529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F6835-F9FE-859A-583E-0236BF1653BB}"/>
              </a:ext>
            </a:extLst>
          </p:cNvPr>
          <p:cNvSpPr>
            <a:spLocks noGrp="1"/>
          </p:cNvSpPr>
          <p:nvPr>
            <p:ph type="title"/>
          </p:nvPr>
        </p:nvSpPr>
        <p:spPr/>
        <p:txBody>
          <a:bodyPr/>
          <a:lstStyle/>
          <a:p>
            <a:r>
              <a:rPr lang="en-GB" dirty="0"/>
              <a:t>SWOT Analysis into eBay and Deliveroo</a:t>
            </a:r>
          </a:p>
        </p:txBody>
      </p:sp>
      <p:sp>
        <p:nvSpPr>
          <p:cNvPr id="5" name="Text Placeholder 4">
            <a:extLst>
              <a:ext uri="{FF2B5EF4-FFF2-40B4-BE49-F238E27FC236}">
                <a16:creationId xmlns:a16="http://schemas.microsoft.com/office/drawing/2014/main" id="{CC101C38-5115-88E8-FC0D-28561FBD2927}"/>
              </a:ext>
            </a:extLst>
          </p:cNvPr>
          <p:cNvSpPr>
            <a:spLocks noGrp="1"/>
          </p:cNvSpPr>
          <p:nvPr>
            <p:ph type="body" sz="quarter" idx="3"/>
          </p:nvPr>
        </p:nvSpPr>
        <p:spPr/>
        <p:txBody>
          <a:bodyPr/>
          <a:lstStyle/>
          <a:p>
            <a:r>
              <a:rPr lang="en-US" dirty="0"/>
              <a:t>Advantage and disadvantage</a:t>
            </a:r>
          </a:p>
        </p:txBody>
      </p:sp>
      <p:sp>
        <p:nvSpPr>
          <p:cNvPr id="6" name="Content Placeholder 5">
            <a:extLst>
              <a:ext uri="{FF2B5EF4-FFF2-40B4-BE49-F238E27FC236}">
                <a16:creationId xmlns:a16="http://schemas.microsoft.com/office/drawing/2014/main" id="{75760A99-F29D-C804-D0C7-4044E346C503}"/>
              </a:ext>
            </a:extLst>
          </p:cNvPr>
          <p:cNvSpPr>
            <a:spLocks noGrp="1"/>
          </p:cNvSpPr>
          <p:nvPr>
            <p:ph sz="quarter" idx="4"/>
          </p:nvPr>
        </p:nvSpPr>
        <p:spPr/>
        <p:txBody>
          <a:bodyPr>
            <a:normAutofit/>
          </a:bodyPr>
          <a:lstStyle/>
          <a:p>
            <a:pPr marL="0" indent="0">
              <a:buNone/>
            </a:pPr>
            <a:endParaRPr lang="en-US" dirty="0"/>
          </a:p>
          <a:p>
            <a:endParaRPr lang="en-GB" dirty="0"/>
          </a:p>
        </p:txBody>
      </p:sp>
      <p:sp>
        <p:nvSpPr>
          <p:cNvPr id="12" name="Content Placeholder 11">
            <a:extLst>
              <a:ext uri="{FF2B5EF4-FFF2-40B4-BE49-F238E27FC236}">
                <a16:creationId xmlns:a16="http://schemas.microsoft.com/office/drawing/2014/main" id="{71DB82B2-CA31-2968-8776-A3A95ABE7E51}"/>
              </a:ext>
            </a:extLst>
          </p:cNvPr>
          <p:cNvSpPr>
            <a:spLocks noGrp="1"/>
          </p:cNvSpPr>
          <p:nvPr>
            <p:ph sz="half" idx="2"/>
          </p:nvPr>
        </p:nvSpPr>
        <p:spPr>
          <a:xfrm>
            <a:off x="629437" y="2447844"/>
            <a:ext cx="4828032" cy="2843784"/>
          </a:xfrm>
        </p:spPr>
        <p:txBody>
          <a:bodyPr>
            <a:normAutofit/>
          </a:bodyPr>
          <a:lstStyle/>
          <a:p>
            <a:r>
              <a:rPr lang="en-US" sz="2800" b="1" dirty="0"/>
              <a:t>It is a critical tool for identifying such as:</a:t>
            </a:r>
          </a:p>
          <a:p>
            <a:pPr marL="0" indent="0">
              <a:buNone/>
            </a:pPr>
            <a:endParaRPr lang="en-US" b="1" dirty="0"/>
          </a:p>
        </p:txBody>
      </p:sp>
      <p:graphicFrame>
        <p:nvGraphicFramePr>
          <p:cNvPr id="14" name="Table 14">
            <a:extLst>
              <a:ext uri="{FF2B5EF4-FFF2-40B4-BE49-F238E27FC236}">
                <a16:creationId xmlns:a16="http://schemas.microsoft.com/office/drawing/2014/main" id="{211AD6F0-5ACC-B1A8-5C13-1C4F1C55F049}"/>
              </a:ext>
            </a:extLst>
          </p:cNvPr>
          <p:cNvGraphicFramePr>
            <a:graphicFrameLocks noGrp="1"/>
          </p:cNvGraphicFramePr>
          <p:nvPr>
            <p:extLst>
              <p:ext uri="{D42A27DB-BD31-4B8C-83A1-F6EECF244321}">
                <p14:modId xmlns:p14="http://schemas.microsoft.com/office/powerpoint/2010/main" val="2259408818"/>
              </p:ext>
            </p:extLst>
          </p:nvPr>
        </p:nvGraphicFramePr>
        <p:xfrm>
          <a:off x="784155" y="3463886"/>
          <a:ext cx="8128000" cy="24892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759544524"/>
                    </a:ext>
                  </a:extLst>
                </a:gridCol>
                <a:gridCol w="4064000">
                  <a:extLst>
                    <a:ext uri="{9D8B030D-6E8A-4147-A177-3AD203B41FA5}">
                      <a16:colId xmlns:a16="http://schemas.microsoft.com/office/drawing/2014/main" val="1689211554"/>
                    </a:ext>
                  </a:extLst>
                </a:gridCol>
              </a:tblGrid>
              <a:tr h="258602">
                <a:tc>
                  <a:txBody>
                    <a:bodyPr/>
                    <a:lstStyle/>
                    <a:p>
                      <a:r>
                        <a:rPr lang="en-GB" dirty="0"/>
                        <a:t>Internal</a:t>
                      </a:r>
                    </a:p>
                  </a:txBody>
                  <a:tcPr>
                    <a:solidFill>
                      <a:schemeClr val="accent3">
                        <a:lumMod val="75000"/>
                      </a:schemeClr>
                    </a:solidFill>
                  </a:tcPr>
                </a:tc>
                <a:tc>
                  <a:txBody>
                    <a:bodyPr/>
                    <a:lstStyle/>
                    <a:p>
                      <a:endParaRPr lang="en-GB" dirty="0"/>
                    </a:p>
                  </a:txBody>
                  <a:tcPr>
                    <a:solidFill>
                      <a:schemeClr val="accent3">
                        <a:lumMod val="75000"/>
                      </a:schemeClr>
                    </a:solidFill>
                  </a:tcPr>
                </a:tc>
                <a:extLst>
                  <a:ext uri="{0D108BD9-81ED-4DB2-BD59-A6C34878D82A}">
                    <a16:rowId xmlns:a16="http://schemas.microsoft.com/office/drawing/2014/main" val="3467713234"/>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Strengths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Weaknesses,</a:t>
                      </a:r>
                    </a:p>
                  </a:txBody>
                  <a:tcPr/>
                </a:tc>
                <a:extLst>
                  <a:ext uri="{0D108BD9-81ED-4DB2-BD59-A6C34878D82A}">
                    <a16:rowId xmlns:a16="http://schemas.microsoft.com/office/drawing/2014/main" val="1713492051"/>
                  </a:ext>
                </a:extLst>
              </a:tr>
              <a:tr h="370840">
                <a:tc>
                  <a:txBody>
                    <a:bodyPr/>
                    <a:lstStyle/>
                    <a:p>
                      <a:r>
                        <a:rPr lang="en-GB" dirty="0"/>
                        <a:t>Strong Product</a:t>
                      </a:r>
                    </a:p>
                  </a:txBody>
                  <a:tcPr/>
                </a:tc>
                <a:tc>
                  <a:txBody>
                    <a:bodyPr/>
                    <a:lstStyle/>
                    <a:p>
                      <a:r>
                        <a:rPr lang="en-GB" dirty="0"/>
                        <a:t>Continuous Losses </a:t>
                      </a:r>
                    </a:p>
                  </a:txBody>
                  <a:tcPr/>
                </a:tc>
                <a:extLst>
                  <a:ext uri="{0D108BD9-81ED-4DB2-BD59-A6C34878D82A}">
                    <a16:rowId xmlns:a16="http://schemas.microsoft.com/office/drawing/2014/main" val="3712374992"/>
                  </a:ext>
                </a:extLst>
              </a:tr>
              <a:tr h="370840">
                <a:tc>
                  <a:txBody>
                    <a:bodyPr/>
                    <a:lstStyle/>
                    <a:p>
                      <a:r>
                        <a:rPr lang="en-GB" dirty="0"/>
                        <a:t>External</a:t>
                      </a:r>
                    </a:p>
                  </a:txBody>
                  <a:tcPr>
                    <a:solidFill>
                      <a:srgbClr val="92D050"/>
                    </a:solidFill>
                  </a:tcPr>
                </a:tc>
                <a:tc>
                  <a:txBody>
                    <a:bodyPr/>
                    <a:lstStyle/>
                    <a:p>
                      <a:endParaRPr lang="en-GB" dirty="0"/>
                    </a:p>
                  </a:txBody>
                  <a:tcPr>
                    <a:solidFill>
                      <a:srgbClr val="92D050"/>
                    </a:solidFill>
                  </a:tcPr>
                </a:tc>
                <a:extLst>
                  <a:ext uri="{0D108BD9-81ED-4DB2-BD59-A6C34878D82A}">
                    <a16:rowId xmlns:a16="http://schemas.microsoft.com/office/drawing/2014/main" val="3384999262"/>
                  </a:ext>
                </a:extLst>
              </a:tr>
              <a:tr h="370840">
                <a:tc>
                  <a:txBody>
                    <a:bodyPr/>
                    <a:lstStyle/>
                    <a:p>
                      <a:r>
                        <a:rPr lang="en-US" b="1" dirty="0"/>
                        <a:t>Opportunities</a:t>
                      </a:r>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Threats</a:t>
                      </a:r>
                    </a:p>
                  </a:txBody>
                  <a:tcPr/>
                </a:tc>
                <a:extLst>
                  <a:ext uri="{0D108BD9-81ED-4DB2-BD59-A6C34878D82A}">
                    <a16:rowId xmlns:a16="http://schemas.microsoft.com/office/drawing/2014/main" val="2822332893"/>
                  </a:ext>
                </a:extLst>
              </a:tr>
              <a:tr h="370840">
                <a:tc>
                  <a:txBody>
                    <a:bodyPr/>
                    <a:lstStyle/>
                    <a:p>
                      <a:r>
                        <a:rPr lang="en-GB" dirty="0"/>
                        <a:t>Effective Marketing </a:t>
                      </a:r>
                    </a:p>
                    <a:p>
                      <a:r>
                        <a:rPr lang="en-GB" dirty="0"/>
                        <a:t>Update Website</a:t>
                      </a:r>
                    </a:p>
                  </a:txBody>
                  <a:tcPr/>
                </a:tc>
                <a:tc>
                  <a:txBody>
                    <a:bodyPr/>
                    <a:lstStyle/>
                    <a:p>
                      <a:r>
                        <a:rPr lang="en-GB" dirty="0"/>
                        <a:t>Rise of Strong Competitors</a:t>
                      </a:r>
                    </a:p>
                  </a:txBody>
                  <a:tcPr/>
                </a:tc>
                <a:extLst>
                  <a:ext uri="{0D108BD9-81ED-4DB2-BD59-A6C34878D82A}">
                    <a16:rowId xmlns:a16="http://schemas.microsoft.com/office/drawing/2014/main" val="149203719"/>
                  </a:ext>
                </a:extLst>
              </a:tr>
            </a:tbl>
          </a:graphicData>
        </a:graphic>
      </p:graphicFrame>
      <p:sp>
        <p:nvSpPr>
          <p:cNvPr id="3" name="TextBox 2">
            <a:extLst>
              <a:ext uri="{FF2B5EF4-FFF2-40B4-BE49-F238E27FC236}">
                <a16:creationId xmlns:a16="http://schemas.microsoft.com/office/drawing/2014/main" id="{A6F10523-183F-2F2F-F59F-3F45531F5DED}"/>
              </a:ext>
            </a:extLst>
          </p:cNvPr>
          <p:cNvSpPr txBox="1"/>
          <p:nvPr/>
        </p:nvSpPr>
        <p:spPr>
          <a:xfrm>
            <a:off x="9980613" y="6304002"/>
            <a:ext cx="1849820"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GB" sz="1200" dirty="0">
                <a:effectLst/>
                <a:latin typeface="Arial" panose="020B0604020202020204" pitchFamily="34" charset="0"/>
                <a:ea typeface="Calibri" panose="020F0502020204030204" pitchFamily="34" charset="0"/>
                <a:cs typeface="Arial" panose="020B0604020202020204" pitchFamily="34" charset="0"/>
              </a:rPr>
              <a:t>Leigh (2009). </a:t>
            </a:r>
            <a:endParaRPr lang="en-GB"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9158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D138C-E56D-AB85-2571-C34BE054AEA9}"/>
              </a:ext>
            </a:extLst>
          </p:cNvPr>
          <p:cNvSpPr>
            <a:spLocks noGrp="1"/>
          </p:cNvSpPr>
          <p:nvPr>
            <p:ph type="title"/>
          </p:nvPr>
        </p:nvSpPr>
        <p:spPr/>
        <p:txBody>
          <a:bodyPr/>
          <a:lstStyle/>
          <a:p>
            <a:r>
              <a:rPr lang="en-GB" dirty="0"/>
              <a:t>Similarities and Differences on both organisations</a:t>
            </a:r>
          </a:p>
        </p:txBody>
      </p:sp>
      <p:sp>
        <p:nvSpPr>
          <p:cNvPr id="3" name="Text Placeholder 2">
            <a:extLst>
              <a:ext uri="{FF2B5EF4-FFF2-40B4-BE49-F238E27FC236}">
                <a16:creationId xmlns:a16="http://schemas.microsoft.com/office/drawing/2014/main" id="{2473283A-B04B-C9A8-8368-B70F1C8E2612}"/>
              </a:ext>
            </a:extLst>
          </p:cNvPr>
          <p:cNvSpPr>
            <a:spLocks noGrp="1"/>
          </p:cNvSpPr>
          <p:nvPr>
            <p:ph type="body" idx="1"/>
          </p:nvPr>
        </p:nvSpPr>
        <p:spPr/>
        <p:txBody>
          <a:bodyPr/>
          <a:lstStyle/>
          <a:p>
            <a:r>
              <a:rPr lang="en-GB" dirty="0"/>
              <a:t>Similarities</a:t>
            </a:r>
          </a:p>
        </p:txBody>
      </p:sp>
      <p:sp>
        <p:nvSpPr>
          <p:cNvPr id="4" name="Content Placeholder 3">
            <a:extLst>
              <a:ext uri="{FF2B5EF4-FFF2-40B4-BE49-F238E27FC236}">
                <a16:creationId xmlns:a16="http://schemas.microsoft.com/office/drawing/2014/main" id="{C5B0EEAA-F132-4A14-5DBE-C731306566A1}"/>
              </a:ext>
            </a:extLst>
          </p:cNvPr>
          <p:cNvSpPr>
            <a:spLocks noGrp="1"/>
          </p:cNvSpPr>
          <p:nvPr>
            <p:ph sz="half" idx="2"/>
          </p:nvPr>
        </p:nvSpPr>
        <p:spPr>
          <a:xfrm>
            <a:off x="1154954" y="3198448"/>
            <a:ext cx="4828032" cy="1655654"/>
          </a:xfrm>
        </p:spPr>
        <p:txBody>
          <a:bodyPr>
            <a:normAutofit fontScale="92500" lnSpcReduction="10000"/>
          </a:bodyPr>
          <a:lstStyle/>
          <a:p>
            <a:pPr>
              <a:buFont typeface="Wingdings" panose="05000000000000000000" pitchFamily="2" charset="2"/>
              <a:buChar char="Ø"/>
            </a:pPr>
            <a:r>
              <a:rPr lang="en-GB" dirty="0"/>
              <a:t>Orders online</a:t>
            </a:r>
          </a:p>
          <a:p>
            <a:pPr>
              <a:buFont typeface="Wingdings" panose="05000000000000000000" pitchFamily="2" charset="2"/>
              <a:buChar char="Ø"/>
            </a:pPr>
            <a:r>
              <a:rPr lang="en-GB" dirty="0"/>
              <a:t>Payment online</a:t>
            </a:r>
          </a:p>
          <a:p>
            <a:pPr>
              <a:buFont typeface="Wingdings" panose="05000000000000000000" pitchFamily="2" charset="2"/>
              <a:buChar char="Ø"/>
            </a:pPr>
            <a:r>
              <a:rPr lang="en-GB" dirty="0"/>
              <a:t>Delivery to door</a:t>
            </a:r>
          </a:p>
          <a:p>
            <a:pPr>
              <a:buFont typeface="Wingdings" panose="05000000000000000000" pitchFamily="2" charset="2"/>
              <a:buChar char="Ø"/>
            </a:pPr>
            <a:r>
              <a:rPr lang="en-GB" dirty="0"/>
              <a:t>Different suppliers</a:t>
            </a:r>
          </a:p>
        </p:txBody>
      </p:sp>
      <p:sp>
        <p:nvSpPr>
          <p:cNvPr id="5" name="Text Placeholder 4">
            <a:extLst>
              <a:ext uri="{FF2B5EF4-FFF2-40B4-BE49-F238E27FC236}">
                <a16:creationId xmlns:a16="http://schemas.microsoft.com/office/drawing/2014/main" id="{DD00F597-DDEA-1521-AC09-B4D7C4D5B02D}"/>
              </a:ext>
            </a:extLst>
          </p:cNvPr>
          <p:cNvSpPr>
            <a:spLocks noGrp="1"/>
          </p:cNvSpPr>
          <p:nvPr>
            <p:ph type="body" sz="quarter" idx="3"/>
          </p:nvPr>
        </p:nvSpPr>
        <p:spPr/>
        <p:txBody>
          <a:bodyPr/>
          <a:lstStyle/>
          <a:p>
            <a:r>
              <a:rPr lang="en-GB" dirty="0"/>
              <a:t>Differences</a:t>
            </a:r>
          </a:p>
        </p:txBody>
      </p:sp>
      <p:sp>
        <p:nvSpPr>
          <p:cNvPr id="6" name="Content Placeholder 5">
            <a:extLst>
              <a:ext uri="{FF2B5EF4-FFF2-40B4-BE49-F238E27FC236}">
                <a16:creationId xmlns:a16="http://schemas.microsoft.com/office/drawing/2014/main" id="{6F10DFE3-121D-3D7E-6501-805C6051ADCF}"/>
              </a:ext>
            </a:extLst>
          </p:cNvPr>
          <p:cNvSpPr>
            <a:spLocks noGrp="1"/>
          </p:cNvSpPr>
          <p:nvPr>
            <p:ph sz="quarter" idx="4"/>
          </p:nvPr>
        </p:nvSpPr>
        <p:spPr/>
        <p:txBody>
          <a:bodyPr>
            <a:normAutofit fontScale="92500" lnSpcReduction="10000"/>
          </a:bodyPr>
          <a:lstStyle/>
          <a:p>
            <a:pPr>
              <a:buFont typeface="Wingdings" panose="05000000000000000000" pitchFamily="2" charset="2"/>
              <a:buChar char="q"/>
            </a:pPr>
            <a:r>
              <a:rPr lang="en-GB" dirty="0"/>
              <a:t>eBay:</a:t>
            </a:r>
          </a:p>
          <a:p>
            <a:pPr>
              <a:buFont typeface="Wingdings" panose="05000000000000000000" pitchFamily="2" charset="2"/>
              <a:buChar char="q"/>
            </a:pPr>
            <a:r>
              <a:rPr lang="en-GB" dirty="0"/>
              <a:t>Delivery groceries</a:t>
            </a:r>
          </a:p>
          <a:p>
            <a:pPr>
              <a:buFont typeface="Wingdings" panose="05000000000000000000" pitchFamily="2" charset="2"/>
              <a:buChar char="q"/>
            </a:pPr>
            <a:r>
              <a:rPr lang="en-GB" dirty="0"/>
              <a:t>Different platform of products</a:t>
            </a:r>
          </a:p>
          <a:p>
            <a:pPr>
              <a:buFont typeface="Wingdings" panose="05000000000000000000" pitchFamily="2" charset="2"/>
              <a:buChar char="q"/>
            </a:pPr>
            <a:r>
              <a:rPr lang="en-GB" dirty="0"/>
              <a:t>International products</a:t>
            </a:r>
          </a:p>
          <a:p>
            <a:pPr>
              <a:buFont typeface="Wingdings" panose="05000000000000000000" pitchFamily="2" charset="2"/>
              <a:buChar char="ü"/>
            </a:pPr>
            <a:r>
              <a:rPr lang="en-GB" dirty="0"/>
              <a:t>Deliveroo:</a:t>
            </a:r>
          </a:p>
          <a:p>
            <a:pPr>
              <a:buFont typeface="Wingdings" panose="05000000000000000000" pitchFamily="2" charset="2"/>
              <a:buChar char="ü"/>
            </a:pPr>
            <a:r>
              <a:rPr lang="en-GB" dirty="0"/>
              <a:t>Delivery food</a:t>
            </a:r>
          </a:p>
          <a:p>
            <a:pPr>
              <a:buFont typeface="Wingdings" panose="05000000000000000000" pitchFamily="2" charset="2"/>
              <a:buChar char="ü"/>
            </a:pPr>
            <a:r>
              <a:rPr lang="en-GB" dirty="0"/>
              <a:t>Ordering local community</a:t>
            </a:r>
          </a:p>
          <a:p>
            <a:pPr>
              <a:buFont typeface="Wingdings" panose="05000000000000000000" pitchFamily="2" charset="2"/>
              <a:buChar char="ü"/>
            </a:pPr>
            <a:r>
              <a:rPr lang="en-GB" dirty="0"/>
              <a:t>Local service</a:t>
            </a:r>
          </a:p>
          <a:p>
            <a:endParaRPr lang="en-GB" dirty="0"/>
          </a:p>
        </p:txBody>
      </p:sp>
      <p:pic>
        <p:nvPicPr>
          <p:cNvPr id="7" name="Picture 6" descr="A close-up of a logo&#10;&#10;Description automatically generated with low confidence">
            <a:extLst>
              <a:ext uri="{FF2B5EF4-FFF2-40B4-BE49-F238E27FC236}">
                <a16:creationId xmlns:a16="http://schemas.microsoft.com/office/drawing/2014/main" id="{D0A4BD67-2F2B-C52B-EA28-0EC0B4BB94E8}"/>
              </a:ext>
            </a:extLst>
          </p:cNvPr>
          <p:cNvPicPr>
            <a:picLocks noChangeAspect="1"/>
          </p:cNvPicPr>
          <p:nvPr/>
        </p:nvPicPr>
        <p:blipFill rotWithShape="1">
          <a:blip r:embed="rId2"/>
          <a:srcRect t="14991" r="-1" b="14418"/>
          <a:stretch/>
        </p:blipFill>
        <p:spPr>
          <a:xfrm>
            <a:off x="4046706" y="2897638"/>
            <a:ext cx="1521077" cy="171743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Picture 2" descr="Image result for deliveroo">
            <a:extLst>
              <a:ext uri="{FF2B5EF4-FFF2-40B4-BE49-F238E27FC236}">
                <a16:creationId xmlns:a16="http://schemas.microsoft.com/office/drawing/2014/main" id="{276E52C9-38DF-44B4-8BE5-3FAA44099F4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908896" y="4870248"/>
            <a:ext cx="1801240" cy="17712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6D8094AA-F774-23E3-509F-2EA120DE3B36}"/>
              </a:ext>
            </a:extLst>
          </p:cNvPr>
          <p:cNvSpPr txBox="1"/>
          <p:nvPr/>
        </p:nvSpPr>
        <p:spPr>
          <a:xfrm>
            <a:off x="8070328" y="6042232"/>
            <a:ext cx="4014952" cy="738664"/>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Baker </a:t>
            </a:r>
            <a:r>
              <a:rPr lang="en-GB" sz="1200" noProof="1">
                <a:solidFill>
                  <a:srgbClr val="000000"/>
                </a:solidFill>
                <a:effectLst/>
                <a:latin typeface="Arial" panose="020B0604020202020204" pitchFamily="34" charset="0"/>
                <a:ea typeface="Calibri" panose="020F0502020204030204" pitchFamily="34" charset="0"/>
                <a:cs typeface="Arial" panose="020B0604020202020204" pitchFamily="34" charset="0"/>
              </a:rPr>
              <a:t>El-Ebiary</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1200" noProof="1">
                <a:solidFill>
                  <a:srgbClr val="000000"/>
                </a:solidFill>
                <a:latin typeface="Arial" panose="020B0604020202020204" pitchFamily="34" charset="0"/>
                <a:ea typeface="Calibri" panose="020F0502020204030204" pitchFamily="34" charset="0"/>
                <a:cs typeface="Arial" panose="020B0604020202020204" pitchFamily="34" charset="0"/>
              </a:rPr>
              <a:t>et</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al.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(2021), </a:t>
            </a:r>
            <a:r>
              <a:rPr lang="en-GB" sz="1200" dirty="0">
                <a:solidFill>
                  <a:srgbClr val="000000"/>
                </a:solidFill>
                <a:effectLst/>
                <a:latin typeface="Arial" panose="020B0604020202020204" pitchFamily="34" charset="0"/>
                <a:ea typeface="Calibri" panose="020F0502020204030204" pitchFamily="34" charset="0"/>
              </a:rPr>
              <a:t>Galati et al. (2020).</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992946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A8CB458E-871A-45B4-836D-CD694F3FA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3" name="Group 37">
            <a:extLst>
              <a:ext uri="{FF2B5EF4-FFF2-40B4-BE49-F238E27FC236}">
                <a16:creationId xmlns:a16="http://schemas.microsoft.com/office/drawing/2014/main" id="{D9815638-8FEE-43B9-BA4C-6103687177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87"/>
            <a:ext cx="12192000" cy="6856413"/>
            <a:chOff x="0" y="1587"/>
            <a:chExt cx="12192000" cy="6856413"/>
          </a:xfrm>
        </p:grpSpPr>
        <p:sp>
          <p:nvSpPr>
            <p:cNvPr id="34" name="Oval 38">
              <a:extLst>
                <a:ext uri="{FF2B5EF4-FFF2-40B4-BE49-F238E27FC236}">
                  <a16:creationId xmlns:a16="http://schemas.microsoft.com/office/drawing/2014/main" id="{5F78EC60-5193-421D-9285-98B91633A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5" name="Oval 39">
              <a:extLst>
                <a:ext uri="{FF2B5EF4-FFF2-40B4-BE49-F238E27FC236}">
                  <a16:creationId xmlns:a16="http://schemas.microsoft.com/office/drawing/2014/main" id="{EB66336A-ECE1-4005-B648-EF57AE9EAD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5" name="Rectangle 40">
              <a:extLst>
                <a:ext uri="{FF2B5EF4-FFF2-40B4-BE49-F238E27FC236}">
                  <a16:creationId xmlns:a16="http://schemas.microsoft.com/office/drawing/2014/main" id="{85775E72-733D-4364-B952-09B7709CB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47" name="Freeform 5">
              <a:extLst>
                <a:ext uri="{FF2B5EF4-FFF2-40B4-BE49-F238E27FC236}">
                  <a16:creationId xmlns:a16="http://schemas.microsoft.com/office/drawing/2014/main" id="{9AB44F5B-F8D5-4F5B-9EFB-9ACB0AC5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43" name="Freeform 5">
              <a:extLst>
                <a:ext uri="{FF2B5EF4-FFF2-40B4-BE49-F238E27FC236}">
                  <a16:creationId xmlns:a16="http://schemas.microsoft.com/office/drawing/2014/main" id="{217A5592-20BE-4FB2-921F-F6F766E004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48" name="Freeform 5">
              <a:extLst>
                <a:ext uri="{FF2B5EF4-FFF2-40B4-BE49-F238E27FC236}">
                  <a16:creationId xmlns:a16="http://schemas.microsoft.com/office/drawing/2014/main" id="{023C4880-FB8B-4D2E-BF82-BB9FC46EB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8A884DE5-EAAC-6F61-8A5E-CCF571ED314C}"/>
              </a:ext>
            </a:extLst>
          </p:cNvPr>
          <p:cNvSpPr>
            <a:spLocks noGrp="1"/>
          </p:cNvSpPr>
          <p:nvPr>
            <p:ph type="title"/>
          </p:nvPr>
        </p:nvSpPr>
        <p:spPr>
          <a:xfrm>
            <a:off x="1154955" y="973668"/>
            <a:ext cx="2942210" cy="1020232"/>
          </a:xfrm>
        </p:spPr>
        <p:txBody>
          <a:bodyPr vert="horz" lIns="91440" tIns="45720" rIns="91440" bIns="45720" rtlCol="0">
            <a:normAutofit/>
          </a:bodyPr>
          <a:lstStyle/>
          <a:p>
            <a:pPr>
              <a:lnSpc>
                <a:spcPct val="90000"/>
              </a:lnSpc>
            </a:pPr>
            <a:r>
              <a:rPr lang="en-US" sz="2000" dirty="0"/>
              <a:t>Critical evaluation of both </a:t>
            </a:r>
            <a:r>
              <a:rPr lang="en-GB" sz="2000" noProof="1"/>
              <a:t>organisations</a:t>
            </a:r>
          </a:p>
        </p:txBody>
      </p:sp>
      <p:sp>
        <p:nvSpPr>
          <p:cNvPr id="31" name="Content Placeholder 30">
            <a:extLst>
              <a:ext uri="{FF2B5EF4-FFF2-40B4-BE49-F238E27FC236}">
                <a16:creationId xmlns:a16="http://schemas.microsoft.com/office/drawing/2014/main" id="{4D185ACF-BFBF-AEFB-861B-4ADC2E3612EB}"/>
              </a:ext>
            </a:extLst>
          </p:cNvPr>
          <p:cNvSpPr>
            <a:spLocks noGrp="1"/>
          </p:cNvSpPr>
          <p:nvPr>
            <p:ph idx="1"/>
          </p:nvPr>
        </p:nvSpPr>
        <p:spPr>
          <a:xfrm>
            <a:off x="1154955" y="2120900"/>
            <a:ext cx="3133726" cy="3898900"/>
          </a:xfrm>
        </p:spPr>
        <p:txBody>
          <a:bodyPr>
            <a:normAutofit/>
          </a:bodyPr>
          <a:lstStyle/>
          <a:p>
            <a:pPr marL="0" indent="0">
              <a:buNone/>
            </a:pPr>
            <a:r>
              <a:rPr lang="en-US" dirty="0">
                <a:solidFill>
                  <a:schemeClr val="bg1"/>
                </a:solidFill>
              </a:rPr>
              <a:t>Deliveroo:</a:t>
            </a:r>
          </a:p>
          <a:p>
            <a:r>
              <a:rPr lang="en-GB" dirty="0">
                <a:solidFill>
                  <a:schemeClr val="bg1"/>
                </a:solidFill>
              </a:rPr>
              <a:t>Viability</a:t>
            </a:r>
            <a:r>
              <a:rPr lang="pt-PT" dirty="0">
                <a:solidFill>
                  <a:schemeClr val="bg1"/>
                </a:solidFill>
              </a:rPr>
              <a:t> of the Marketplace.</a:t>
            </a:r>
          </a:p>
          <a:p>
            <a:pPr marL="0" indent="0">
              <a:buNone/>
            </a:pPr>
            <a:endParaRPr lang="pt-PT" dirty="0">
              <a:solidFill>
                <a:schemeClr val="bg1"/>
              </a:solidFill>
            </a:endParaRPr>
          </a:p>
          <a:p>
            <a:pPr marL="0" indent="0">
              <a:buNone/>
            </a:pPr>
            <a:r>
              <a:rPr lang="pt-PT" dirty="0">
                <a:solidFill>
                  <a:schemeClr val="bg1"/>
                </a:solidFill>
              </a:rPr>
              <a:t>eBay:</a:t>
            </a:r>
          </a:p>
          <a:p>
            <a:r>
              <a:rPr lang="pt-PT" dirty="0">
                <a:solidFill>
                  <a:schemeClr val="bg1"/>
                </a:solidFill>
              </a:rPr>
              <a:t>Online shopping </a:t>
            </a:r>
            <a:r>
              <a:rPr lang="en-GB" noProof="1">
                <a:solidFill>
                  <a:schemeClr val="bg1"/>
                </a:solidFill>
              </a:rPr>
              <a:t>worldwide</a:t>
            </a:r>
            <a:r>
              <a:rPr lang="pt-PT" noProof="1">
                <a:solidFill>
                  <a:schemeClr val="bg1"/>
                </a:solidFill>
              </a:rPr>
              <a:t>.</a:t>
            </a:r>
            <a:endParaRPr lang="en-GB" noProof="1">
              <a:solidFill>
                <a:schemeClr val="bg1"/>
              </a:solidFill>
            </a:endParaRPr>
          </a:p>
        </p:txBody>
      </p:sp>
      <p:pic>
        <p:nvPicPr>
          <p:cNvPr id="7" name="Picture 6">
            <a:extLst>
              <a:ext uri="{FF2B5EF4-FFF2-40B4-BE49-F238E27FC236}">
                <a16:creationId xmlns:a16="http://schemas.microsoft.com/office/drawing/2014/main" id="{70098CDE-4E65-6C85-35E7-997840B619C2}"/>
              </a:ext>
            </a:extLst>
          </p:cNvPr>
          <p:cNvPicPr>
            <a:picLocks noChangeAspect="1"/>
          </p:cNvPicPr>
          <p:nvPr/>
        </p:nvPicPr>
        <p:blipFill rotWithShape="1">
          <a:blip r:embed="rId4"/>
          <a:srcRect l="16982" t="1226" r="16812" b="7433"/>
          <a:stretch/>
        </p:blipFill>
        <p:spPr>
          <a:xfrm>
            <a:off x="5051148" y="479050"/>
            <a:ext cx="3289496" cy="2416550"/>
          </a:xfrm>
          <a:prstGeom prst="rect">
            <a:avLst/>
          </a:prstGeom>
        </p:spPr>
      </p:pic>
      <p:pic>
        <p:nvPicPr>
          <p:cNvPr id="9" name="Content Placeholder 8">
            <a:extLst>
              <a:ext uri="{FF2B5EF4-FFF2-40B4-BE49-F238E27FC236}">
                <a16:creationId xmlns:a16="http://schemas.microsoft.com/office/drawing/2014/main" id="{52B69688-67A1-2C88-75A0-A8E081C204FF}"/>
              </a:ext>
            </a:extLst>
          </p:cNvPr>
          <p:cNvPicPr>
            <a:picLocks noChangeAspect="1"/>
          </p:cNvPicPr>
          <p:nvPr/>
        </p:nvPicPr>
        <p:blipFill rotWithShape="1">
          <a:blip r:embed="rId5"/>
          <a:srcRect l="25587" t="11198" r="25207" b="19250"/>
          <a:stretch/>
        </p:blipFill>
        <p:spPr>
          <a:xfrm>
            <a:off x="8623239" y="838720"/>
            <a:ext cx="3133315" cy="5531090"/>
          </a:xfrm>
          <a:prstGeom prst="rect">
            <a:avLst/>
          </a:prstGeom>
        </p:spPr>
      </p:pic>
      <p:sp>
        <p:nvSpPr>
          <p:cNvPr id="46" name="Rectangle 45">
            <a:extLst>
              <a:ext uri="{FF2B5EF4-FFF2-40B4-BE49-F238E27FC236}">
                <a16:creationId xmlns:a16="http://schemas.microsoft.com/office/drawing/2014/main" id="{4758E83D-47C3-4E59-B518-F91AD549D4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Content Placeholder 4">
            <a:extLst>
              <a:ext uri="{FF2B5EF4-FFF2-40B4-BE49-F238E27FC236}">
                <a16:creationId xmlns:a16="http://schemas.microsoft.com/office/drawing/2014/main" id="{25EB56D6-EB2E-A444-07B9-4DA73E40EE51}"/>
              </a:ext>
            </a:extLst>
          </p:cNvPr>
          <p:cNvPicPr>
            <a:picLocks noChangeAspect="1"/>
          </p:cNvPicPr>
          <p:nvPr/>
        </p:nvPicPr>
        <p:blipFill rotWithShape="1">
          <a:blip r:embed="rId6"/>
          <a:srcRect l="4927" t="28862" r="60956" b="39816"/>
          <a:stretch/>
        </p:blipFill>
        <p:spPr>
          <a:xfrm>
            <a:off x="5048032" y="2972485"/>
            <a:ext cx="3563097" cy="3397325"/>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sp>
        <p:nvSpPr>
          <p:cNvPr id="10" name="TextBox 9">
            <a:extLst>
              <a:ext uri="{FF2B5EF4-FFF2-40B4-BE49-F238E27FC236}">
                <a16:creationId xmlns:a16="http://schemas.microsoft.com/office/drawing/2014/main" id="{B4667420-B392-B5EC-6EE3-4E0BC47DA5FA}"/>
              </a:ext>
            </a:extLst>
          </p:cNvPr>
          <p:cNvSpPr txBox="1"/>
          <p:nvPr/>
        </p:nvSpPr>
        <p:spPr>
          <a:xfrm>
            <a:off x="7683354" y="6394748"/>
            <a:ext cx="4190999" cy="461665"/>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Porter (1985) , </a:t>
            </a:r>
            <a:r>
              <a:rPr lang="en-US" sz="1000" b="0" i="0" dirty="0">
                <a:solidFill>
                  <a:srgbClr val="222222"/>
                </a:solidFill>
                <a:effectLst/>
                <a:latin typeface="Arial" panose="020B0604020202020204" pitchFamily="34" charset="0"/>
              </a:rPr>
              <a:t>Kim et al. (2004), </a:t>
            </a:r>
            <a:r>
              <a:rPr lang="en-GB" sz="1000" dirty="0">
                <a:latin typeface="Arial" panose="020B0604020202020204" pitchFamily="34" charset="0"/>
                <a:cs typeface="Arial" panose="020B0604020202020204" pitchFamily="34" charset="0"/>
              </a:rPr>
              <a:t>Porter (1980).</a:t>
            </a:r>
            <a:r>
              <a:rPr lang="en-GB" sz="1200" dirty="0">
                <a:latin typeface="Arial" panose="020B0604020202020204" pitchFamily="34" charset="0"/>
                <a:cs typeface="Arial" panose="020B0604020202020204" pitchFamily="34" charset="0"/>
              </a:rPr>
              <a:t> </a:t>
            </a:r>
          </a:p>
          <a:p>
            <a:endParaRPr lang="en-GB" sz="1200" dirty="0"/>
          </a:p>
        </p:txBody>
      </p:sp>
    </p:spTree>
    <p:extLst>
      <p:ext uri="{BB962C8B-B14F-4D97-AF65-F5344CB8AC3E}">
        <p14:creationId xmlns:p14="http://schemas.microsoft.com/office/powerpoint/2010/main" val="181511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8682CCCE-534D-4FC6-BF2B-9BEA2F2BB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Oval 28">
            <a:extLst>
              <a:ext uri="{FF2B5EF4-FFF2-40B4-BE49-F238E27FC236}">
                <a16:creationId xmlns:a16="http://schemas.microsoft.com/office/drawing/2014/main" id="{BC664B74-EEBB-416C-9D86-AE1FECC022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1" name="Oval 30">
            <a:extLst>
              <a:ext uri="{FF2B5EF4-FFF2-40B4-BE49-F238E27FC236}">
                <a16:creationId xmlns:a16="http://schemas.microsoft.com/office/drawing/2014/main" id="{52000483-C30E-42A1-8569-E1DE1F55B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3" name="Freeform 5">
            <a:extLst>
              <a:ext uri="{FF2B5EF4-FFF2-40B4-BE49-F238E27FC236}">
                <a16:creationId xmlns:a16="http://schemas.microsoft.com/office/drawing/2014/main" id="{A5ACD7E0-6D9A-4803-8B9B-D4602DC48C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5" name="Rectangle 34">
            <a:extLst>
              <a:ext uri="{FF2B5EF4-FFF2-40B4-BE49-F238E27FC236}">
                <a16:creationId xmlns:a16="http://schemas.microsoft.com/office/drawing/2014/main" id="{C238E92D-87E7-4B27-AD36-0E133005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37" name="Freeform 5">
            <a:extLst>
              <a:ext uri="{FF2B5EF4-FFF2-40B4-BE49-F238E27FC236}">
                <a16:creationId xmlns:a16="http://schemas.microsoft.com/office/drawing/2014/main" id="{6D0B958C-B82E-4F4B-945B-6B038D6556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39" name="Freeform 5">
            <a:extLst>
              <a:ext uri="{FF2B5EF4-FFF2-40B4-BE49-F238E27FC236}">
                <a16:creationId xmlns:a16="http://schemas.microsoft.com/office/drawing/2014/main" id="{E18F3B2A-BB9B-4FB6-B8A5-2A8E5DB93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a:extLst>
              <a:ext uri="{FF2B5EF4-FFF2-40B4-BE49-F238E27FC236}">
                <a16:creationId xmlns:a16="http://schemas.microsoft.com/office/drawing/2014/main" id="{01012D2C-74AD-4540-981B-CE75725BC614}"/>
              </a:ext>
            </a:extLst>
          </p:cNvPr>
          <p:cNvSpPr>
            <a:spLocks noGrp="1"/>
          </p:cNvSpPr>
          <p:nvPr>
            <p:ph type="title"/>
          </p:nvPr>
        </p:nvSpPr>
        <p:spPr>
          <a:xfrm>
            <a:off x="1154955" y="973667"/>
            <a:ext cx="2942210" cy="4833745"/>
          </a:xfrm>
        </p:spPr>
        <p:txBody>
          <a:bodyPr>
            <a:normAutofit/>
          </a:bodyPr>
          <a:lstStyle/>
          <a:p>
            <a:r>
              <a:rPr lang="en-GB" sz="3300">
                <a:solidFill>
                  <a:srgbClr val="EBEBEB"/>
                </a:solidFill>
              </a:rPr>
              <a:t>Contributing system and micro environment</a:t>
            </a:r>
          </a:p>
        </p:txBody>
      </p:sp>
      <p:sp>
        <p:nvSpPr>
          <p:cNvPr id="41" name="Rectangle 40">
            <a:extLst>
              <a:ext uri="{FF2B5EF4-FFF2-40B4-BE49-F238E27FC236}">
                <a16:creationId xmlns:a16="http://schemas.microsoft.com/office/drawing/2014/main" id="{C4164AEF-861B-41D1-9ED5-B81051DA7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FAC5268C-2AAB-D043-66CD-D0BAC8069D67}"/>
              </a:ext>
            </a:extLst>
          </p:cNvPr>
          <p:cNvGraphicFramePr>
            <a:graphicFrameLocks noGrp="1"/>
          </p:cNvGraphicFramePr>
          <p:nvPr>
            <p:ph idx="1"/>
            <p:extLst>
              <p:ext uri="{D42A27DB-BD31-4B8C-83A1-F6EECF244321}">
                <p14:modId xmlns:p14="http://schemas.microsoft.com/office/powerpoint/2010/main" val="3687505397"/>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60E43A34-C626-6EF0-9CF8-041312BF8E63}"/>
              </a:ext>
            </a:extLst>
          </p:cNvPr>
          <p:cNvSpPr txBox="1"/>
          <p:nvPr/>
        </p:nvSpPr>
        <p:spPr>
          <a:xfrm>
            <a:off x="7420304" y="6372639"/>
            <a:ext cx="4014952" cy="553998"/>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GB" sz="1200" dirty="0">
                <a:solidFill>
                  <a:srgbClr val="222222"/>
                </a:solidFill>
                <a:effectLst/>
                <a:latin typeface="Arial" panose="020B0604020202020204" pitchFamily="34" charset="0"/>
                <a:ea typeface="Calibri" panose="020F0502020204030204" pitchFamily="34" charset="0"/>
              </a:rPr>
              <a:t>Mentzas</a:t>
            </a:r>
            <a:r>
              <a:rPr lang="en-GB" sz="1200" dirty="0">
                <a:solidFill>
                  <a:srgbClr val="222222"/>
                </a:solidFill>
                <a:latin typeface="Arial" panose="020B0604020202020204" pitchFamily="34" charset="0"/>
                <a:ea typeface="Calibri" panose="020F0502020204030204" pitchFamily="34" charset="0"/>
              </a:rPr>
              <a:t> </a:t>
            </a:r>
            <a:r>
              <a:rPr lang="en-GB" sz="1200" dirty="0">
                <a:solidFill>
                  <a:srgbClr val="222222"/>
                </a:solidFill>
                <a:effectLst/>
                <a:latin typeface="Arial" panose="020B0604020202020204" pitchFamily="34" charset="0"/>
                <a:ea typeface="Calibri" panose="020F0502020204030204" pitchFamily="34" charset="0"/>
              </a:rPr>
              <a:t>(1994), Chen et al. (2012),  </a:t>
            </a:r>
            <a:endParaRPr lang="en-GB" sz="1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0416592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61991-887A-F2F2-9298-F0B18E662D03}"/>
              </a:ext>
            </a:extLst>
          </p:cNvPr>
          <p:cNvSpPr>
            <a:spLocks noGrp="1"/>
          </p:cNvSpPr>
          <p:nvPr>
            <p:ph type="title"/>
          </p:nvPr>
        </p:nvSpPr>
        <p:spPr>
          <a:xfrm>
            <a:off x="1154954" y="973669"/>
            <a:ext cx="8825659" cy="706964"/>
          </a:xfrm>
        </p:spPr>
        <p:txBody>
          <a:bodyPr>
            <a:normAutofit/>
          </a:bodyPr>
          <a:lstStyle/>
          <a:p>
            <a:r>
              <a:rPr lang="en-GB" dirty="0"/>
              <a:t>Recommendation</a:t>
            </a:r>
          </a:p>
        </p:txBody>
      </p:sp>
      <p:sp>
        <p:nvSpPr>
          <p:cNvPr id="3" name="Content Placeholder 2">
            <a:extLst>
              <a:ext uri="{FF2B5EF4-FFF2-40B4-BE49-F238E27FC236}">
                <a16:creationId xmlns:a16="http://schemas.microsoft.com/office/drawing/2014/main" id="{9DDB6104-A80A-0001-A186-E75E3D5700FA}"/>
              </a:ext>
            </a:extLst>
          </p:cNvPr>
          <p:cNvSpPr>
            <a:spLocks noGrp="1"/>
          </p:cNvSpPr>
          <p:nvPr>
            <p:ph idx="1"/>
          </p:nvPr>
        </p:nvSpPr>
        <p:spPr>
          <a:xfrm>
            <a:off x="7020910" y="2603500"/>
            <a:ext cx="4803228" cy="2063093"/>
          </a:xfrm>
        </p:spPr>
        <p:txBody>
          <a:bodyPr anchor="ctr">
            <a:normAutofit/>
          </a:bodyPr>
          <a:lstStyle/>
          <a:p>
            <a:r>
              <a:rPr lang="en-US" dirty="0">
                <a:solidFill>
                  <a:schemeClr val="tx1"/>
                </a:solidFill>
                <a:latin typeface="Arial" panose="020B0604020202020204" pitchFamily="34" charset="0"/>
                <a:cs typeface="Arial" panose="020B0604020202020204" pitchFamily="34" charset="0"/>
              </a:rPr>
              <a:t>Competitive forces and their intensities associated with business performance can be identified by the Five Forces analysis model </a:t>
            </a:r>
            <a:r>
              <a:rPr lang="en-US" b="0" i="0" dirty="0">
                <a:solidFill>
                  <a:schemeClr val="tx1"/>
                </a:solidFill>
                <a:effectLst/>
                <a:latin typeface="Arial" panose="020B0604020202020204" pitchFamily="34" charset="0"/>
                <a:cs typeface="Arial" panose="020B0604020202020204" pitchFamily="34" charset="0"/>
              </a:rPr>
              <a:t>(</a:t>
            </a:r>
            <a:r>
              <a:rPr lang="en-GB" dirty="0">
                <a:solidFill>
                  <a:schemeClr val="tx1"/>
                </a:solidFill>
                <a:latin typeface="Arial" panose="020B0604020202020204" pitchFamily="34" charset="0"/>
                <a:cs typeface="Arial" panose="020B0604020202020204" pitchFamily="34" charset="0"/>
              </a:rPr>
              <a:t>Porter,1980)</a:t>
            </a:r>
            <a:r>
              <a:rPr lang="en-US" b="0" i="0" dirty="0">
                <a:solidFill>
                  <a:schemeClr val="tx1"/>
                </a:solidFill>
                <a:effectLst/>
                <a:latin typeface="Arial" panose="020B0604020202020204" pitchFamily="34" charset="0"/>
                <a:cs typeface="Arial" panose="020B0604020202020204" pitchFamily="34" charset="0"/>
              </a:rPr>
              <a:t>.</a:t>
            </a:r>
            <a:endParaRPr lang="en-US" altLang="en-US" dirty="0">
              <a:solidFill>
                <a:schemeClr val="tx1"/>
              </a:solidFill>
              <a:latin typeface="Arial" panose="020B0604020202020204" pitchFamily="34" charset="0"/>
              <a:cs typeface="Arial" panose="020B0604020202020204" pitchFamily="34" charset="0"/>
            </a:endParaRPr>
          </a:p>
          <a:p>
            <a:r>
              <a:rPr lang="en-US" altLang="en-US" dirty="0">
                <a:solidFill>
                  <a:schemeClr val="tx1"/>
                </a:solidFill>
                <a:latin typeface="Arial" panose="020B0604020202020204" pitchFamily="34" charset="0"/>
                <a:cs typeface="Arial" panose="020B0604020202020204" pitchFamily="34" charset="0"/>
              </a:rPr>
              <a:t>Knowledge Management Life Cycle.</a:t>
            </a:r>
            <a:endParaRPr lang="en-US" b="1" dirty="0">
              <a:solidFill>
                <a:schemeClr val="tx1"/>
              </a:solidFill>
              <a:latin typeface="Arial" panose="020B0604020202020204" pitchFamily="34" charset="0"/>
              <a:cs typeface="Arial" panose="020B0604020202020204" pitchFamily="34" charset="0"/>
            </a:endParaRPr>
          </a:p>
          <a:p>
            <a:endParaRPr lang="en-GB" dirty="0"/>
          </a:p>
        </p:txBody>
      </p:sp>
      <p:graphicFrame>
        <p:nvGraphicFramePr>
          <p:cNvPr id="4" name="Table 4">
            <a:extLst>
              <a:ext uri="{FF2B5EF4-FFF2-40B4-BE49-F238E27FC236}">
                <a16:creationId xmlns:a16="http://schemas.microsoft.com/office/drawing/2014/main" id="{C9C9F75E-6D83-E2DA-DAA3-4F992CFB4E4E}"/>
              </a:ext>
            </a:extLst>
          </p:cNvPr>
          <p:cNvGraphicFramePr>
            <a:graphicFrameLocks noGrp="1"/>
          </p:cNvGraphicFramePr>
          <p:nvPr>
            <p:extLst>
              <p:ext uri="{D42A27DB-BD31-4B8C-83A1-F6EECF244321}">
                <p14:modId xmlns:p14="http://schemas.microsoft.com/office/powerpoint/2010/main" val="2556762049"/>
              </p:ext>
            </p:extLst>
          </p:nvPr>
        </p:nvGraphicFramePr>
        <p:xfrm>
          <a:off x="493986" y="2324987"/>
          <a:ext cx="6526924" cy="4047652"/>
        </p:xfrm>
        <a:graphic>
          <a:graphicData uri="http://schemas.openxmlformats.org/drawingml/2006/table">
            <a:tbl>
              <a:tblPr firstRow="1" bandRow="1">
                <a:tableStyleId>{5C22544A-7EE6-4342-B048-85BDC9FD1C3A}</a:tableStyleId>
              </a:tblPr>
              <a:tblGrid>
                <a:gridCol w="2144382">
                  <a:extLst>
                    <a:ext uri="{9D8B030D-6E8A-4147-A177-3AD203B41FA5}">
                      <a16:colId xmlns:a16="http://schemas.microsoft.com/office/drawing/2014/main" val="416979763"/>
                    </a:ext>
                  </a:extLst>
                </a:gridCol>
                <a:gridCol w="2490671">
                  <a:extLst>
                    <a:ext uri="{9D8B030D-6E8A-4147-A177-3AD203B41FA5}">
                      <a16:colId xmlns:a16="http://schemas.microsoft.com/office/drawing/2014/main" val="587864077"/>
                    </a:ext>
                  </a:extLst>
                </a:gridCol>
                <a:gridCol w="1891871">
                  <a:extLst>
                    <a:ext uri="{9D8B030D-6E8A-4147-A177-3AD203B41FA5}">
                      <a16:colId xmlns:a16="http://schemas.microsoft.com/office/drawing/2014/main" val="992250429"/>
                    </a:ext>
                  </a:extLst>
                </a:gridCol>
              </a:tblGrid>
              <a:tr h="497034">
                <a:tc>
                  <a:txBody>
                    <a:bodyPr/>
                    <a:lstStyle/>
                    <a:p>
                      <a:r>
                        <a:rPr lang="en-US" altLang="en-US" sz="1400">
                          <a:latin typeface="Arial" panose="020B0604020202020204" pitchFamily="34" charset="0"/>
                          <a:cs typeface="Arial" panose="020B0604020202020204" pitchFamily="34" charset="0"/>
                        </a:rPr>
                        <a:t>Knowledge </a:t>
                      </a:r>
                      <a:r>
                        <a:rPr lang="en-GB" altLang="en-US" sz="1400" noProof="0">
                          <a:latin typeface="Arial" panose="020B0604020202020204" pitchFamily="34" charset="0"/>
                          <a:cs typeface="Arial" panose="020B0604020202020204" pitchFamily="34" charset="0"/>
                        </a:rPr>
                        <a:t>Acquisition</a:t>
                      </a:r>
                      <a:endParaRPr lang="en-GB" sz="1400" noProof="0">
                        <a:latin typeface="Arial" panose="020B0604020202020204" pitchFamily="34" charset="0"/>
                        <a:cs typeface="Arial" panose="020B0604020202020204" pitchFamily="34" charset="0"/>
                      </a:endParaRPr>
                    </a:p>
                  </a:txBody>
                  <a:tcPr marL="49943" marR="49943" marT="24971" marB="24971"/>
                </a:tc>
                <a:tc>
                  <a:txBody>
                    <a:bodyPr/>
                    <a:lstStyle/>
                    <a:p>
                      <a:r>
                        <a:rPr lang="en-US" altLang="en-US" sz="1400">
                          <a:latin typeface="Arial" panose="020B0604020202020204" pitchFamily="34" charset="0"/>
                          <a:cs typeface="Arial" panose="020B0604020202020204" pitchFamily="34" charset="0"/>
                        </a:rPr>
                        <a:t>Knowledge Retention</a:t>
                      </a:r>
                      <a:endParaRPr lang="en-GB" sz="1400">
                        <a:latin typeface="Arial" panose="020B0604020202020204" pitchFamily="34" charset="0"/>
                        <a:cs typeface="Arial" panose="020B0604020202020204" pitchFamily="34" charset="0"/>
                      </a:endParaRPr>
                    </a:p>
                  </a:txBody>
                  <a:tcPr marL="49943" marR="49943" marT="24971" marB="24971"/>
                </a:tc>
                <a:tc>
                  <a:txBody>
                    <a:bodyPr/>
                    <a:lstStyle/>
                    <a:p>
                      <a:r>
                        <a:rPr lang="en-US" altLang="en-US" sz="1400">
                          <a:latin typeface="Arial" panose="020B0604020202020204" pitchFamily="34" charset="0"/>
                          <a:cs typeface="Arial" panose="020B0604020202020204" pitchFamily="34" charset="0"/>
                        </a:rPr>
                        <a:t>Knowledge Transfer</a:t>
                      </a:r>
                      <a:endParaRPr lang="en-GB" sz="1400">
                        <a:latin typeface="Arial" panose="020B0604020202020204" pitchFamily="34" charset="0"/>
                        <a:cs typeface="Arial" panose="020B0604020202020204" pitchFamily="34" charset="0"/>
                      </a:endParaRPr>
                    </a:p>
                  </a:txBody>
                  <a:tcPr marL="49943" marR="49943" marT="24971" marB="24971"/>
                </a:tc>
                <a:extLst>
                  <a:ext uri="{0D108BD9-81ED-4DB2-BD59-A6C34878D82A}">
                    <a16:rowId xmlns:a16="http://schemas.microsoft.com/office/drawing/2014/main" val="642752004"/>
                  </a:ext>
                </a:extLst>
              </a:tr>
              <a:tr h="1367076">
                <a:tc>
                  <a:txBody>
                    <a:bodyPr/>
                    <a:lstStyle/>
                    <a:p>
                      <a:r>
                        <a:rPr lang="en-GB" sz="1400" dirty="0">
                          <a:solidFill>
                            <a:schemeClr val="tx1"/>
                          </a:solidFill>
                          <a:latin typeface="Arial" panose="020B0604020202020204" pitchFamily="34" charset="0"/>
                          <a:cs typeface="Arial" panose="020B0604020202020204" pitchFamily="34" charset="0"/>
                        </a:rPr>
                        <a:t>Creativity- Update website</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Voyage Estimating Decision Support System (</a:t>
                      </a:r>
                      <a:r>
                        <a:rPr lang="en-GB" sz="1400" b="1" dirty="0">
                          <a:solidFill>
                            <a:schemeClr val="tx1"/>
                          </a:solidFill>
                          <a:latin typeface="Arial" panose="020B0604020202020204" pitchFamily="34" charset="0"/>
                          <a:cs typeface="Arial" panose="020B0604020202020204" pitchFamily="34" charset="0"/>
                        </a:rPr>
                        <a:t>DSS</a:t>
                      </a:r>
                      <a:r>
                        <a:rPr lang="en-GB" sz="1400" dirty="0">
                          <a:solidFill>
                            <a:schemeClr val="tx1"/>
                          </a:solidFill>
                          <a:latin typeface="Arial" panose="020B0604020202020204" pitchFamily="34" charset="0"/>
                          <a:cs typeface="Arial" panose="020B0604020202020204" pitchFamily="34" charset="0"/>
                        </a:rPr>
                        <a:t>)</a:t>
                      </a:r>
                    </a:p>
                  </a:txBody>
                  <a:tcPr marL="49943" marR="49943" marT="24971" marB="24971"/>
                </a:tc>
                <a:tc>
                  <a:txBody>
                    <a:bodyPr/>
                    <a:lstStyle/>
                    <a:p>
                      <a:r>
                        <a:rPr lang="en-GB" sz="1400" dirty="0">
                          <a:solidFill>
                            <a:schemeClr val="tx1"/>
                          </a:solidFill>
                          <a:latin typeface="Arial" panose="020B0604020202020204" pitchFamily="34" charset="0"/>
                          <a:cs typeface="Arial" panose="020B0604020202020204" pitchFamily="34" charset="0"/>
                        </a:rPr>
                        <a:t>Stores CPU</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Executive Support System- (</a:t>
                      </a:r>
                      <a:r>
                        <a:rPr lang="en-GB" sz="1400" b="1" dirty="0">
                          <a:solidFill>
                            <a:schemeClr val="tx1"/>
                          </a:solidFill>
                          <a:latin typeface="Arial" panose="020B0604020202020204" pitchFamily="34" charset="0"/>
                          <a:cs typeface="Arial" panose="020B0604020202020204" pitchFamily="34" charset="0"/>
                        </a:rPr>
                        <a:t>ESS</a:t>
                      </a:r>
                      <a:r>
                        <a:rPr lang="en-GB" sz="1400" dirty="0">
                          <a:solidFill>
                            <a:schemeClr val="tx1"/>
                          </a:solidFill>
                          <a:latin typeface="Arial" panose="020B0604020202020204" pitchFamily="34" charset="0"/>
                          <a:cs typeface="Arial" panose="020B0604020202020204" pitchFamily="34" charset="0"/>
                        </a:rPr>
                        <a:t>)</a:t>
                      </a:r>
                    </a:p>
                  </a:txBody>
                  <a:tcPr marL="49943" marR="49943" marT="24971" marB="24971"/>
                </a:tc>
                <a:tc>
                  <a:txBody>
                    <a:bodyPr/>
                    <a:lstStyle/>
                    <a:p>
                      <a:r>
                        <a:rPr lang="en-GB" sz="1400">
                          <a:solidFill>
                            <a:schemeClr val="tx1"/>
                          </a:solidFill>
                          <a:latin typeface="Arial" panose="020B0604020202020204" pitchFamily="34" charset="0"/>
                          <a:cs typeface="Arial" panose="020B0604020202020204" pitchFamily="34" charset="0"/>
                        </a:rPr>
                        <a:t>Sharing-Services</a:t>
                      </a:r>
                    </a:p>
                    <a:p>
                      <a:endParaRPr lang="en-GB" sz="1400">
                        <a:solidFill>
                          <a:schemeClr val="tx1"/>
                        </a:solidFill>
                        <a:latin typeface="Arial" panose="020B0604020202020204" pitchFamily="34" charset="0"/>
                        <a:cs typeface="Arial" panose="020B0604020202020204" pitchFamily="34" charset="0"/>
                      </a:endParaRPr>
                    </a:p>
                    <a:p>
                      <a:r>
                        <a:rPr lang="en-GB" sz="1400">
                          <a:solidFill>
                            <a:schemeClr val="tx1"/>
                          </a:solidFill>
                          <a:latin typeface="Arial" panose="020B0604020202020204" pitchFamily="34" charset="0"/>
                          <a:cs typeface="Arial" panose="020B0604020202020204" pitchFamily="34" charset="0"/>
                        </a:rPr>
                        <a:t>Transaction Processing System (</a:t>
                      </a:r>
                      <a:r>
                        <a:rPr lang="en-GB" sz="1400" b="1">
                          <a:solidFill>
                            <a:schemeClr val="tx1"/>
                          </a:solidFill>
                          <a:latin typeface="Arial" panose="020B0604020202020204" pitchFamily="34" charset="0"/>
                          <a:cs typeface="Arial" panose="020B0604020202020204" pitchFamily="34" charset="0"/>
                        </a:rPr>
                        <a:t>TPS</a:t>
                      </a:r>
                      <a:r>
                        <a:rPr lang="en-GB" sz="1400">
                          <a:solidFill>
                            <a:schemeClr val="tx1"/>
                          </a:solidFill>
                          <a:latin typeface="Arial" panose="020B0604020202020204" pitchFamily="34" charset="0"/>
                          <a:cs typeface="Arial" panose="020B0604020202020204" pitchFamily="34" charset="0"/>
                        </a:rPr>
                        <a:t>)</a:t>
                      </a:r>
                    </a:p>
                    <a:p>
                      <a:r>
                        <a:rPr lang="en-GB" sz="1400">
                          <a:solidFill>
                            <a:schemeClr val="tx1"/>
                          </a:solidFill>
                          <a:latin typeface="Arial" panose="020B0604020202020204" pitchFamily="34" charset="0"/>
                          <a:cs typeface="Arial" panose="020B0604020202020204" pitchFamily="34" charset="0"/>
                        </a:rPr>
                        <a:t>Payroll (</a:t>
                      </a:r>
                      <a:r>
                        <a:rPr lang="en-GB" sz="1400" b="1">
                          <a:solidFill>
                            <a:schemeClr val="tx1"/>
                          </a:solidFill>
                          <a:latin typeface="Arial" panose="020B0604020202020204" pitchFamily="34" charset="0"/>
                          <a:cs typeface="Arial" panose="020B0604020202020204" pitchFamily="34" charset="0"/>
                        </a:rPr>
                        <a:t>TPS</a:t>
                      </a:r>
                      <a:r>
                        <a:rPr lang="en-GB" sz="1400">
                          <a:solidFill>
                            <a:schemeClr val="tx1"/>
                          </a:solidFill>
                          <a:latin typeface="Arial" panose="020B0604020202020204" pitchFamily="34" charset="0"/>
                          <a:cs typeface="Arial" panose="020B0604020202020204" pitchFamily="34" charset="0"/>
                        </a:rPr>
                        <a:t>)</a:t>
                      </a:r>
                    </a:p>
                  </a:txBody>
                  <a:tcPr marL="49943" marR="49943" marT="24971" marB="24971"/>
                </a:tc>
                <a:extLst>
                  <a:ext uri="{0D108BD9-81ED-4DB2-BD59-A6C34878D82A}">
                    <a16:rowId xmlns:a16="http://schemas.microsoft.com/office/drawing/2014/main" val="543632350"/>
                  </a:ext>
                </a:extLst>
              </a:tr>
              <a:tr h="1805658">
                <a:tc>
                  <a:txBody>
                    <a:bodyPr/>
                    <a:lstStyle/>
                    <a:p>
                      <a:r>
                        <a:rPr lang="en-GB" sz="1400" dirty="0">
                          <a:solidFill>
                            <a:schemeClr val="tx1"/>
                          </a:solidFill>
                          <a:latin typeface="Arial" panose="020B0604020202020204" pitchFamily="34" charset="0"/>
                          <a:cs typeface="Arial" panose="020B0604020202020204" pitchFamily="34" charset="0"/>
                        </a:rPr>
                        <a:t>Innovation- New Technology</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Enterprise System Package (</a:t>
                      </a:r>
                      <a:r>
                        <a:rPr lang="en-GB" sz="1400" b="1" dirty="0">
                          <a:solidFill>
                            <a:schemeClr val="tx1"/>
                          </a:solidFill>
                          <a:latin typeface="Arial" panose="020B0604020202020204" pitchFamily="34" charset="0"/>
                          <a:cs typeface="Arial" panose="020B0604020202020204" pitchFamily="34" charset="0"/>
                        </a:rPr>
                        <a:t>ERP</a:t>
                      </a:r>
                      <a:r>
                        <a:rPr lang="en-GB" sz="1400" dirty="0">
                          <a:solidFill>
                            <a:schemeClr val="tx1"/>
                          </a:solidFill>
                          <a:latin typeface="Arial" panose="020B0604020202020204" pitchFamily="34" charset="0"/>
                          <a:cs typeface="Arial" panose="020B0604020202020204" pitchFamily="34" charset="0"/>
                        </a:rPr>
                        <a:t>)</a:t>
                      </a:r>
                    </a:p>
                    <a:p>
                      <a:endParaRPr lang="en-GB" sz="1400" dirty="0">
                        <a:solidFill>
                          <a:schemeClr val="tx1"/>
                        </a:solidFill>
                        <a:latin typeface="Arial" panose="020B0604020202020204" pitchFamily="34" charset="0"/>
                        <a:cs typeface="Arial" panose="020B0604020202020204" pitchFamily="34" charset="0"/>
                      </a:endParaRPr>
                    </a:p>
                    <a:p>
                      <a:r>
                        <a:rPr lang="en-GB" sz="1400" kern="1200" dirty="0">
                          <a:solidFill>
                            <a:schemeClr val="tx1"/>
                          </a:solidFill>
                          <a:effectLst/>
                          <a:latin typeface="Arial" panose="020B0604020202020204" pitchFamily="34" charset="0"/>
                          <a:ea typeface="+mn-ea"/>
                          <a:cs typeface="Arial" panose="020B0604020202020204" pitchFamily="34" charset="0"/>
                        </a:rPr>
                        <a:t>Functional Taxonomy and </a:t>
                      </a:r>
                      <a:r>
                        <a:rPr lang="en-GB" sz="1400" b="1" kern="1200" dirty="0">
                          <a:solidFill>
                            <a:schemeClr val="tx1"/>
                          </a:solidFill>
                          <a:effectLst/>
                          <a:latin typeface="Arial" panose="020B0604020202020204" pitchFamily="34" charset="0"/>
                          <a:ea typeface="+mn-ea"/>
                          <a:cs typeface="Arial" panose="020B0604020202020204" pitchFamily="34" charset="0"/>
                        </a:rPr>
                        <a:t>CBIS</a:t>
                      </a:r>
                      <a:r>
                        <a:rPr lang="en-GB" sz="1400" kern="1200" dirty="0">
                          <a:solidFill>
                            <a:schemeClr val="tx1"/>
                          </a:solidFill>
                          <a:effectLst/>
                          <a:latin typeface="Arial" panose="020B0604020202020204" pitchFamily="34" charset="0"/>
                          <a:ea typeface="+mn-ea"/>
                          <a:cs typeface="Arial" panose="020B0604020202020204" pitchFamily="34" charset="0"/>
                        </a:rPr>
                        <a:t> </a:t>
                      </a:r>
                      <a:endParaRPr lang="en-GB" sz="1400" dirty="0">
                        <a:solidFill>
                          <a:schemeClr val="tx1"/>
                        </a:solidFill>
                        <a:latin typeface="Arial" panose="020B0604020202020204" pitchFamily="34" charset="0"/>
                        <a:cs typeface="Arial" panose="020B0604020202020204" pitchFamily="34" charset="0"/>
                      </a:endParaRPr>
                    </a:p>
                  </a:txBody>
                  <a:tcPr marL="49943" marR="49943" marT="24971" marB="24971"/>
                </a:tc>
                <a:tc>
                  <a:txBody>
                    <a:bodyPr/>
                    <a:lstStyle/>
                    <a:p>
                      <a:r>
                        <a:rPr lang="en-GB" sz="1400" dirty="0">
                          <a:solidFill>
                            <a:schemeClr val="tx1"/>
                          </a:solidFill>
                          <a:latin typeface="Arial" panose="020B0604020202020204" pitchFamily="34" charset="0"/>
                          <a:cs typeface="Arial" panose="020B0604020202020204" pitchFamily="34" charset="0"/>
                        </a:rPr>
                        <a:t>Protect Database</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Management Information System (</a:t>
                      </a:r>
                      <a:r>
                        <a:rPr lang="en-GB" sz="1400" b="1" dirty="0">
                          <a:solidFill>
                            <a:schemeClr val="tx1"/>
                          </a:solidFill>
                          <a:latin typeface="Arial" panose="020B0604020202020204" pitchFamily="34" charset="0"/>
                          <a:cs typeface="Arial" panose="020B0604020202020204" pitchFamily="34" charset="0"/>
                        </a:rPr>
                        <a:t>MIS</a:t>
                      </a:r>
                      <a:r>
                        <a:rPr lang="en-GB" sz="1400" dirty="0">
                          <a:solidFill>
                            <a:schemeClr val="tx1"/>
                          </a:solidFill>
                          <a:latin typeface="Arial" panose="020B0604020202020204" pitchFamily="34" charset="0"/>
                          <a:cs typeface="Arial" panose="020B0604020202020204" pitchFamily="34" charset="0"/>
                        </a:rPr>
                        <a:t>)</a:t>
                      </a:r>
                    </a:p>
                    <a:p>
                      <a:r>
                        <a:rPr lang="en-GB" sz="1400" dirty="0">
                          <a:solidFill>
                            <a:schemeClr val="tx1"/>
                          </a:solidFill>
                          <a:latin typeface="Arial" panose="020B0604020202020204" pitchFamily="34" charset="0"/>
                          <a:cs typeface="Arial" panose="020B0604020202020204" pitchFamily="34" charset="0"/>
                        </a:rPr>
                        <a:t>Information System (</a:t>
                      </a:r>
                      <a:r>
                        <a:rPr lang="en-GB" sz="1400" b="1" dirty="0">
                          <a:solidFill>
                            <a:schemeClr val="tx1"/>
                          </a:solidFill>
                          <a:latin typeface="Arial" panose="020B0604020202020204" pitchFamily="34" charset="0"/>
                          <a:cs typeface="Arial" panose="020B0604020202020204" pitchFamily="34" charset="0"/>
                        </a:rPr>
                        <a:t>IS</a:t>
                      </a:r>
                      <a:r>
                        <a:rPr lang="en-GB" sz="1400" dirty="0">
                          <a:solidFill>
                            <a:schemeClr val="tx1"/>
                          </a:solidFill>
                          <a:latin typeface="Arial" panose="020B0604020202020204" pitchFamily="34" charset="0"/>
                          <a:cs typeface="Arial" panose="020B0604020202020204" pitchFamily="34" charset="0"/>
                        </a:rPr>
                        <a:t>)</a:t>
                      </a:r>
                    </a:p>
                    <a:p>
                      <a:endParaRPr lang="en-GB" sz="1400" dirty="0">
                        <a:solidFill>
                          <a:schemeClr val="tx1"/>
                        </a:solidFill>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1400" b="0" dirty="0">
                          <a:solidFill>
                            <a:schemeClr val="tx1"/>
                          </a:solidFill>
                          <a:latin typeface="Arial" panose="020B0604020202020204" pitchFamily="34" charset="0"/>
                          <a:cs typeface="Arial" panose="020B0604020202020204" pitchFamily="34" charset="0"/>
                        </a:rPr>
                        <a:t>Relational database management system (</a:t>
                      </a:r>
                      <a:r>
                        <a:rPr lang="en-US" altLang="en-US" sz="1400" b="1" dirty="0">
                          <a:solidFill>
                            <a:schemeClr val="tx1"/>
                          </a:solidFill>
                          <a:latin typeface="Arial" panose="020B0604020202020204" pitchFamily="34" charset="0"/>
                          <a:cs typeface="Arial" panose="020B0604020202020204" pitchFamily="34" charset="0"/>
                        </a:rPr>
                        <a:t>RDBMS</a:t>
                      </a:r>
                      <a:r>
                        <a:rPr lang="en-US" altLang="en-US" sz="1400" b="0" dirty="0">
                          <a:solidFill>
                            <a:schemeClr val="tx1"/>
                          </a:solidFill>
                          <a:latin typeface="Arial" panose="020B0604020202020204" pitchFamily="34" charset="0"/>
                          <a:cs typeface="Arial" panose="020B0604020202020204" pitchFamily="34" charset="0"/>
                        </a:rPr>
                        <a:t>)</a:t>
                      </a:r>
                      <a:endParaRPr lang="en-GB" sz="1400" b="0" dirty="0">
                        <a:solidFill>
                          <a:schemeClr val="tx1"/>
                        </a:solidFill>
                        <a:latin typeface="Arial" panose="020B0604020202020204" pitchFamily="34" charset="0"/>
                        <a:cs typeface="Arial" panose="020B0604020202020204" pitchFamily="34" charset="0"/>
                      </a:endParaRPr>
                    </a:p>
                    <a:p>
                      <a:endParaRPr lang="en-GB" sz="1400" dirty="0">
                        <a:solidFill>
                          <a:schemeClr val="tx1"/>
                        </a:solidFill>
                        <a:latin typeface="Arial" panose="020B0604020202020204" pitchFamily="34" charset="0"/>
                        <a:cs typeface="Arial" panose="020B0604020202020204" pitchFamily="34" charset="0"/>
                      </a:endParaRPr>
                    </a:p>
                  </a:txBody>
                  <a:tcPr marL="49943" marR="49943" marT="24971" marB="24971"/>
                </a:tc>
                <a:tc>
                  <a:txBody>
                    <a:bodyPr/>
                    <a:lstStyle/>
                    <a:p>
                      <a:r>
                        <a:rPr lang="en-GB" sz="1400" dirty="0">
                          <a:solidFill>
                            <a:schemeClr val="tx1"/>
                          </a:solidFill>
                          <a:latin typeface="Arial" panose="020B0604020202020204" pitchFamily="34" charset="0"/>
                          <a:cs typeface="Arial" panose="020B0604020202020204" pitchFamily="34" charset="0"/>
                        </a:rPr>
                        <a:t>Exchange- Feedback</a:t>
                      </a:r>
                    </a:p>
                    <a:p>
                      <a:endParaRPr lang="en-GB" sz="1400" dirty="0">
                        <a:solidFill>
                          <a:schemeClr val="tx1"/>
                        </a:solidFill>
                        <a:latin typeface="Arial" panose="020B0604020202020204" pitchFamily="34" charset="0"/>
                        <a:cs typeface="Arial" panose="020B0604020202020204" pitchFamily="34" charset="0"/>
                      </a:endParaRPr>
                    </a:p>
                    <a:p>
                      <a:r>
                        <a:rPr lang="en-GB" sz="1400" dirty="0">
                          <a:solidFill>
                            <a:schemeClr val="tx1"/>
                          </a:solidFill>
                          <a:latin typeface="Arial" panose="020B0604020202020204" pitchFamily="34" charset="0"/>
                          <a:cs typeface="Arial" panose="020B0604020202020204" pitchFamily="34" charset="0"/>
                        </a:rPr>
                        <a:t>Understanding Customer Experience (</a:t>
                      </a:r>
                      <a:r>
                        <a:rPr lang="en-GB" sz="1400" noProof="1">
                          <a:solidFill>
                            <a:schemeClr val="tx1"/>
                          </a:solidFill>
                          <a:effectLst/>
                          <a:latin typeface="Arial" panose="020B0604020202020204" pitchFamily="34" charset="0"/>
                          <a:ea typeface="Calibri" panose="020F0502020204030204" pitchFamily="34" charset="0"/>
                          <a:cs typeface="Arial" panose="020B0604020202020204" pitchFamily="34" charset="0"/>
                        </a:rPr>
                        <a:t>Demarest</a:t>
                      </a:r>
                      <a:r>
                        <a:rPr lang="pt-PT" sz="1400" noProof="1">
                          <a:solidFill>
                            <a:schemeClr val="tx1"/>
                          </a:solidFill>
                          <a:effectLst/>
                          <a:latin typeface="Arial" panose="020B0604020202020204" pitchFamily="34" charset="0"/>
                          <a:ea typeface="Calibri" panose="020F0502020204030204" pitchFamily="34" charset="0"/>
                          <a:cs typeface="Arial" panose="020B0604020202020204" pitchFamily="34" charset="0"/>
                        </a:rPr>
                        <a:t>,</a:t>
                      </a:r>
                      <a:r>
                        <a:rPr lang="pt-PT"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1997). </a:t>
                      </a:r>
                      <a:r>
                        <a:rPr lang="en-GB" sz="1400" dirty="0">
                          <a:solidFill>
                            <a:schemeClr val="tx1"/>
                          </a:solidFill>
                          <a:latin typeface="Arial" panose="020B0604020202020204" pitchFamily="34" charset="0"/>
                          <a:cs typeface="Arial" panose="020B0604020202020204" pitchFamily="34" charset="0"/>
                        </a:rPr>
                        <a:t>.</a:t>
                      </a:r>
                    </a:p>
                  </a:txBody>
                  <a:tcPr marL="49943" marR="49943" marT="24971" marB="24971"/>
                </a:tc>
                <a:extLst>
                  <a:ext uri="{0D108BD9-81ED-4DB2-BD59-A6C34878D82A}">
                    <a16:rowId xmlns:a16="http://schemas.microsoft.com/office/drawing/2014/main" val="2738517000"/>
                  </a:ext>
                </a:extLst>
              </a:tr>
            </a:tbl>
          </a:graphicData>
        </a:graphic>
      </p:graphicFrame>
      <p:sp>
        <p:nvSpPr>
          <p:cNvPr id="5" name="TextBox 4">
            <a:extLst>
              <a:ext uri="{FF2B5EF4-FFF2-40B4-BE49-F238E27FC236}">
                <a16:creationId xmlns:a16="http://schemas.microsoft.com/office/drawing/2014/main" id="{36009ACA-A2DB-8E3F-1A2B-C7B219978CAC}"/>
              </a:ext>
            </a:extLst>
          </p:cNvPr>
          <p:cNvSpPr txBox="1"/>
          <p:nvPr/>
        </p:nvSpPr>
        <p:spPr>
          <a:xfrm>
            <a:off x="6348249" y="6339065"/>
            <a:ext cx="5738648"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en-US" altLang="en-US" sz="1200" dirty="0">
                <a:solidFill>
                  <a:srgbClr val="222222"/>
                </a:solidFill>
                <a:latin typeface="Arial" panose="020B0604020202020204" pitchFamily="34" charset="0"/>
                <a:cs typeface="Arial" panose="020B0604020202020204" pitchFamily="34" charset="0"/>
              </a:rPr>
              <a:t>Easterby-Smith &amp; Lyles (2011), </a:t>
            </a:r>
            <a:r>
              <a:rPr lang="en-GB"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Bender et al. (2022), </a:t>
            </a:r>
            <a:r>
              <a:rPr lang="en-US" sz="1200" dirty="0">
                <a:effectLst/>
                <a:latin typeface="Arial" panose="020B0604020202020204" pitchFamily="34" charset="0"/>
                <a:ea typeface="Calibri" panose="020F0502020204030204" pitchFamily="34" charset="0"/>
                <a:cs typeface="Arial" panose="020B0604020202020204" pitchFamily="34" charset="0"/>
              </a:rPr>
              <a:t>Payne et al. (1993). </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4081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CEF14-0863-5513-0729-F401A36BC4D7}"/>
              </a:ext>
            </a:extLst>
          </p:cNvPr>
          <p:cNvSpPr>
            <a:spLocks noGrp="1"/>
          </p:cNvSpPr>
          <p:nvPr>
            <p:ph type="title"/>
          </p:nvPr>
        </p:nvSpPr>
        <p:spPr>
          <a:xfrm>
            <a:off x="1154954" y="973669"/>
            <a:ext cx="8825659" cy="706964"/>
          </a:xfrm>
        </p:spPr>
        <p:txBody>
          <a:bodyPr>
            <a:normAutofit/>
          </a:bodyPr>
          <a:lstStyle/>
          <a:p>
            <a:r>
              <a:rPr lang="en-GB" dirty="0">
                <a:solidFill>
                  <a:srgbClr val="EBEBEB"/>
                </a:solidFill>
              </a:rPr>
              <a:t>Conclusion</a:t>
            </a:r>
          </a:p>
        </p:txBody>
      </p:sp>
      <p:graphicFrame>
        <p:nvGraphicFramePr>
          <p:cNvPr id="5" name="Content Placeholder 2">
            <a:extLst>
              <a:ext uri="{FF2B5EF4-FFF2-40B4-BE49-F238E27FC236}">
                <a16:creationId xmlns:a16="http://schemas.microsoft.com/office/drawing/2014/main" id="{867C5CFC-EC36-C2E1-C4BE-7A09FF532B71}"/>
              </a:ext>
            </a:extLst>
          </p:cNvPr>
          <p:cNvGraphicFramePr>
            <a:graphicFrameLocks noGrp="1"/>
          </p:cNvGraphicFramePr>
          <p:nvPr>
            <p:ph idx="1"/>
            <p:extLst>
              <p:ext uri="{D42A27DB-BD31-4B8C-83A1-F6EECF244321}">
                <p14:modId xmlns:p14="http://schemas.microsoft.com/office/powerpoint/2010/main" val="3286767375"/>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644239FC-A3C7-4206-1B1C-097B1F19103F}"/>
              </a:ext>
            </a:extLst>
          </p:cNvPr>
          <p:cNvSpPr txBox="1"/>
          <p:nvPr/>
        </p:nvSpPr>
        <p:spPr>
          <a:xfrm>
            <a:off x="7420303" y="6372639"/>
            <a:ext cx="4571999" cy="830997"/>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Source: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Baker </a:t>
            </a:r>
            <a:r>
              <a:rPr lang="en-GB" sz="1200" noProof="1">
                <a:solidFill>
                  <a:srgbClr val="000000"/>
                </a:solidFill>
                <a:effectLst/>
                <a:latin typeface="Arial" panose="020B0604020202020204" pitchFamily="34" charset="0"/>
                <a:ea typeface="Calibri" panose="020F0502020204030204" pitchFamily="34" charset="0"/>
                <a:cs typeface="Arial" panose="020B0604020202020204" pitchFamily="34" charset="0"/>
              </a:rPr>
              <a:t>El-Ebiary</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1200" noProof="1">
                <a:solidFill>
                  <a:srgbClr val="000000"/>
                </a:solidFill>
                <a:latin typeface="Arial" panose="020B0604020202020204" pitchFamily="34" charset="0"/>
                <a:ea typeface="Calibri" panose="020F0502020204030204" pitchFamily="34" charset="0"/>
                <a:cs typeface="Arial" panose="020B0604020202020204" pitchFamily="34" charset="0"/>
              </a:rPr>
              <a:t>et</a:t>
            </a:r>
            <a:r>
              <a:rPr lang="pt-PT" sz="1200" dirty="0">
                <a:solidFill>
                  <a:srgbClr val="000000"/>
                </a:solidFill>
                <a:latin typeface="Arial" panose="020B0604020202020204" pitchFamily="34" charset="0"/>
                <a:ea typeface="Calibri" panose="020F0502020204030204" pitchFamily="34" charset="0"/>
                <a:cs typeface="Arial" panose="020B0604020202020204" pitchFamily="34" charset="0"/>
              </a:rPr>
              <a:t> al. </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(2021), </a:t>
            </a:r>
            <a:r>
              <a:rPr lang="en-GB"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Galati et al. (2020).</a:t>
            </a:r>
            <a:r>
              <a:rPr lang="pt-PT" sz="12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1200"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1722746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9E30886-05F9-4600-87C6-A496E2500D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88" y="0"/>
            <a:ext cx="12193588" cy="6861555"/>
            <a:chOff x="-1588" y="0"/>
            <a:chExt cx="12193588" cy="6861555"/>
          </a:xfrm>
        </p:grpSpPr>
        <p:sp>
          <p:nvSpPr>
            <p:cNvPr id="11" name="Rectangle 10">
              <a:extLst>
                <a:ext uri="{FF2B5EF4-FFF2-40B4-BE49-F238E27FC236}">
                  <a16:creationId xmlns:a16="http://schemas.microsoft.com/office/drawing/2014/main" id="{76E3D100-B353-443A-A394-8F226FEE7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BD04B277-A9C3-4AA1-A0A0-C6D9B50C8E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60911518-8CE1-4410-806E-3CD2DE1C55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D9A3DC92-72B1-41C6-A069-B27430DA37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a16="http://schemas.microsoft.com/office/drawing/2014/main" id="{6248621D-BAC3-4AD3-8A23-B6328BDDAA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5">
              <a:extLst>
                <a:ext uri="{FF2B5EF4-FFF2-40B4-BE49-F238E27FC236}">
                  <a16:creationId xmlns:a16="http://schemas.microsoft.com/office/drawing/2014/main" id="{5E8E1843-4729-4C56-A855-B13ECCBDEA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a:extLst>
                <a:ext uri="{FF2B5EF4-FFF2-40B4-BE49-F238E27FC236}">
                  <a16:creationId xmlns:a16="http://schemas.microsoft.com/office/drawing/2014/main" id="{C877DF2C-ED50-4DF6-9732-7A6201BC12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a:extLst>
                <a:ext uri="{FF2B5EF4-FFF2-40B4-BE49-F238E27FC236}">
                  <a16:creationId xmlns:a16="http://schemas.microsoft.com/office/drawing/2014/main" id="{0BE473F5-80D8-4045-AED0-28266B6C8C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EC6B5671-0A8D-FFE1-D96D-9B8CA2B32698}"/>
              </a:ext>
            </a:extLst>
          </p:cNvPr>
          <p:cNvSpPr>
            <a:spLocks noGrp="1"/>
          </p:cNvSpPr>
          <p:nvPr>
            <p:ph type="title"/>
          </p:nvPr>
        </p:nvSpPr>
        <p:spPr>
          <a:xfrm>
            <a:off x="994087" y="1130603"/>
            <a:ext cx="3342442" cy="4596794"/>
          </a:xfrm>
        </p:spPr>
        <p:txBody>
          <a:bodyPr anchor="ctr">
            <a:normAutofit/>
          </a:bodyPr>
          <a:lstStyle/>
          <a:p>
            <a:r>
              <a:rPr lang="en-GB" sz="3200" dirty="0">
                <a:solidFill>
                  <a:srgbClr val="EBEBEB"/>
                </a:solidFill>
              </a:rPr>
              <a:t>References</a:t>
            </a:r>
          </a:p>
        </p:txBody>
      </p:sp>
      <p:pic>
        <p:nvPicPr>
          <p:cNvPr id="5" name="Picture 4">
            <a:extLst>
              <a:ext uri="{FF2B5EF4-FFF2-40B4-BE49-F238E27FC236}">
                <a16:creationId xmlns:a16="http://schemas.microsoft.com/office/drawing/2014/main" id="{F4DFD22B-F81B-B4BD-C56E-AB6B78F24A80}"/>
              </a:ext>
            </a:extLst>
          </p:cNvPr>
          <p:cNvPicPr>
            <a:picLocks noChangeAspect="1"/>
          </p:cNvPicPr>
          <p:nvPr/>
        </p:nvPicPr>
        <p:blipFill rotWithShape="1">
          <a:blip r:embed="rId4"/>
          <a:srcRect l="41610" t="6391" r="9648" b="21772"/>
          <a:stretch/>
        </p:blipFill>
        <p:spPr>
          <a:xfrm>
            <a:off x="4906981" y="305842"/>
            <a:ext cx="5884269" cy="5865316"/>
          </a:xfrm>
          <a:prstGeom prst="rect">
            <a:avLst/>
          </a:prstGeom>
        </p:spPr>
      </p:pic>
    </p:spTree>
    <p:extLst>
      <p:ext uri="{BB962C8B-B14F-4D97-AF65-F5344CB8AC3E}">
        <p14:creationId xmlns:p14="http://schemas.microsoft.com/office/powerpoint/2010/main" val="2437744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7F8F1B44-F396-4193-AE11-9D5E5ECAA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7" name="Group 26">
            <a:extLst>
              <a:ext uri="{FF2B5EF4-FFF2-40B4-BE49-F238E27FC236}">
                <a16:creationId xmlns:a16="http://schemas.microsoft.com/office/drawing/2014/main" id="{8A9B6836-D32C-4F9C-B65B-801023361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87"/>
            <a:ext cx="12192000" cy="6856413"/>
            <a:chOff x="0" y="1587"/>
            <a:chExt cx="12192000" cy="6856413"/>
          </a:xfrm>
        </p:grpSpPr>
        <p:sp>
          <p:nvSpPr>
            <p:cNvPr id="28" name="Oval 27">
              <a:extLst>
                <a:ext uri="{FF2B5EF4-FFF2-40B4-BE49-F238E27FC236}">
                  <a16:creationId xmlns:a16="http://schemas.microsoft.com/office/drawing/2014/main" id="{01FDFCED-E54B-408A-8E95-6140929A8C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9" name="Oval 28">
              <a:extLst>
                <a:ext uri="{FF2B5EF4-FFF2-40B4-BE49-F238E27FC236}">
                  <a16:creationId xmlns:a16="http://schemas.microsoft.com/office/drawing/2014/main" id="{9CB46B6F-BE17-4645-8EC7-70218D9D11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096550E4-E748-4721-BE84-185E1860BF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6700828" y="402165"/>
              <a:ext cx="5067838"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5">
              <a:extLst>
                <a:ext uri="{FF2B5EF4-FFF2-40B4-BE49-F238E27FC236}">
                  <a16:creationId xmlns:a16="http://schemas.microsoft.com/office/drawing/2014/main" id="{D881B11C-8E0B-40B8-A894-9BB9FF2EF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40" name="Freeform 5">
              <a:extLst>
                <a:ext uri="{FF2B5EF4-FFF2-40B4-BE49-F238E27FC236}">
                  <a16:creationId xmlns:a16="http://schemas.microsoft.com/office/drawing/2014/main" id="{5305ABBC-C4B0-4260-AE2F-93099262EC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3" name="Freeform 5">
              <a:extLst>
                <a:ext uri="{FF2B5EF4-FFF2-40B4-BE49-F238E27FC236}">
                  <a16:creationId xmlns:a16="http://schemas.microsoft.com/office/drawing/2014/main" id="{000E4B86-B483-499C-9602-46AEEF0B00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5C8E104A-A685-29C5-4841-8F08F74DA275}"/>
              </a:ext>
            </a:extLst>
          </p:cNvPr>
          <p:cNvSpPr>
            <a:spLocks noGrp="1"/>
          </p:cNvSpPr>
          <p:nvPr>
            <p:ph type="title"/>
          </p:nvPr>
        </p:nvSpPr>
        <p:spPr>
          <a:xfrm>
            <a:off x="639098" y="629265"/>
            <a:ext cx="5132438" cy="1622322"/>
          </a:xfrm>
        </p:spPr>
        <p:txBody>
          <a:bodyPr>
            <a:normAutofit/>
          </a:bodyPr>
          <a:lstStyle/>
          <a:p>
            <a:r>
              <a:rPr lang="en-GB" dirty="0"/>
              <a:t>The end</a:t>
            </a:r>
          </a:p>
        </p:txBody>
      </p:sp>
      <p:pic>
        <p:nvPicPr>
          <p:cNvPr id="4" name="Picture 2" descr="Image result for deliveroo">
            <a:extLst>
              <a:ext uri="{FF2B5EF4-FFF2-40B4-BE49-F238E27FC236}">
                <a16:creationId xmlns:a16="http://schemas.microsoft.com/office/drawing/2014/main" id="{FEE70F64-8959-BAC7-8461-A2437F4CD4E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14836" y="714658"/>
            <a:ext cx="4828707" cy="257128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5" name="Rectangle 34">
            <a:extLst>
              <a:ext uri="{FF2B5EF4-FFF2-40B4-BE49-F238E27FC236}">
                <a16:creationId xmlns:a16="http://schemas.microsoft.com/office/drawing/2014/main" id="{F3075F69-BD3F-42CD-B3E9-4A817B315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3" name="Picture 2" descr="A close-up of a logo&#10;&#10;Description automatically generated with low confidence">
            <a:extLst>
              <a:ext uri="{FF2B5EF4-FFF2-40B4-BE49-F238E27FC236}">
                <a16:creationId xmlns:a16="http://schemas.microsoft.com/office/drawing/2014/main" id="{7FA3EF38-1012-E2B5-605D-1D5F0FDF686F}"/>
              </a:ext>
            </a:extLst>
          </p:cNvPr>
          <p:cNvPicPr>
            <a:picLocks noChangeAspect="1"/>
          </p:cNvPicPr>
          <p:nvPr/>
        </p:nvPicPr>
        <p:blipFill rotWithShape="1">
          <a:blip r:embed="rId4"/>
          <a:srcRect t="14991" r="-1" b="14418"/>
          <a:stretch/>
        </p:blipFill>
        <p:spPr>
          <a:xfrm>
            <a:off x="7207459" y="3520086"/>
            <a:ext cx="3839606" cy="2710389"/>
          </a:xfrm>
          <a:prstGeom prst="rect">
            <a:avLst/>
          </a:prstGeom>
        </p:spPr>
      </p:pic>
      <p:graphicFrame>
        <p:nvGraphicFramePr>
          <p:cNvPr id="5" name="Content Placeholder 2">
            <a:extLst>
              <a:ext uri="{FF2B5EF4-FFF2-40B4-BE49-F238E27FC236}">
                <a16:creationId xmlns:a16="http://schemas.microsoft.com/office/drawing/2014/main" id="{B65470BC-B345-3AE0-31EE-B9B69B21D441}"/>
              </a:ext>
            </a:extLst>
          </p:cNvPr>
          <p:cNvGraphicFramePr>
            <a:graphicFrameLocks noGrp="1"/>
          </p:cNvGraphicFramePr>
          <p:nvPr>
            <p:ph idx="1"/>
            <p:extLst>
              <p:ext uri="{D42A27DB-BD31-4B8C-83A1-F6EECF244321}">
                <p14:modId xmlns:p14="http://schemas.microsoft.com/office/powerpoint/2010/main" val="400842126"/>
              </p:ext>
            </p:extLst>
          </p:nvPr>
        </p:nvGraphicFramePr>
        <p:xfrm>
          <a:off x="639098" y="2418735"/>
          <a:ext cx="5132439" cy="381174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8404178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627</TotalTime>
  <Words>994</Words>
  <Application>Microsoft Office PowerPoint</Application>
  <PresentationFormat>Widescreen</PresentationFormat>
  <Paragraphs>150</Paragraphs>
  <Slides>12</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Algerian</vt:lpstr>
      <vt:lpstr>Arial</vt:lpstr>
      <vt:lpstr>Arial Rounded MT Bold</vt:lpstr>
      <vt:lpstr>Calibri</vt:lpstr>
      <vt:lpstr>Century Gothic</vt:lpstr>
      <vt:lpstr>Gibson-Bold</vt:lpstr>
      <vt:lpstr>Open Sans</vt:lpstr>
      <vt:lpstr>Wingdings</vt:lpstr>
      <vt:lpstr>Wingdings 3</vt:lpstr>
      <vt:lpstr>Ion Boardroom</vt:lpstr>
      <vt:lpstr>Knowledge and Information Management Skills for the Workplace  Study Case eBay and Deliveroo</vt:lpstr>
      <vt:lpstr>Table of Contents</vt:lpstr>
      <vt:lpstr>Introduction</vt:lpstr>
      <vt:lpstr>Two types  There are two types of knowledge </vt:lpstr>
      <vt:lpstr>SWOT Analysis into eBay and Deliveroo</vt:lpstr>
      <vt:lpstr>Similarities and Differences on both organisations</vt:lpstr>
      <vt:lpstr>Critical evaluation of both organisations</vt:lpstr>
      <vt:lpstr>Contributing system and micro environment</vt:lpstr>
      <vt:lpstr>Recommendation</vt:lpstr>
      <vt:lpstr>Conclusion</vt:lpstr>
      <vt:lpstr>References</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and Information Management Skills for the Workplace</dc:title>
  <dc:creator>Ricardo Alexandre</dc:creator>
  <cp:lastModifiedBy>RICARDO ALEXANDRE</cp:lastModifiedBy>
  <cp:revision>22</cp:revision>
  <dcterms:created xsi:type="dcterms:W3CDTF">2022-11-07T19:30:30Z</dcterms:created>
  <dcterms:modified xsi:type="dcterms:W3CDTF">2022-11-09T16:45:12Z</dcterms:modified>
</cp:coreProperties>
</file>