
<file path=[Content_Types].xml><?xml version="1.0" encoding="utf-8"?>
<Types xmlns="http://schemas.openxmlformats.org/package/2006/content-types">
  <Default ContentType="application/x-fontdata" Extension="fntdata"/>
  <Default ContentType="image/jpeg" Extension="jpeg"/>
  <Default ContentType="image/png" Extension="png"/>
  <Default ContentType="application/vnd.openxmlformats-package.relationships+xml" Extension="rels"/>
  <Default ContentType="image/svg+xml" Extension="svg"/>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notesMaster+xml" PartName="/ppt/notesMasters/notesMaster1.xml"/>
  <Override ContentType="application/vnd.openxmlformats-officedocument.presentationml.notesSlide+xml" PartName="/ppt/notesSlides/notesSlide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slide+xml" PartName="/ppt/slides/slide5.xml"/>
  <Override ContentType="application/vnd.openxmlformats-officedocument.presentationml.slide+xml" PartName="/ppt/slides/slide6.xml"/>
  <Override ContentType="application/vnd.openxmlformats-officedocument.presentationml.slide+xml" PartName="/ppt/slides/slide7.xml"/>
  <Override ContentType="application/vnd.openxmlformats-officedocument.presentationml.slide+xml" PartName="/ppt/slides/slide8.xml"/>
  <Override ContentType="application/vnd.openxmlformats-officedocument.presentationml.slide+xml" PartName="/ppt/slides/slide9.xml"/>
  <Override ContentType="application/vnd.openxmlformats-officedocument.presentationml.slide+xml" PartName="/ppt/slides/slide10.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notesMasterIdLst>
    <p:notesMasterId r:id="rId16"/>
  </p:notesMasterIdLst>
  <p:sldIdLst>
    <p:sldId id="256" r:id="rId6"/>
    <p:sldId id="257" r:id="rId7"/>
    <p:sldId id="258" r:id="rId8"/>
    <p:sldId id="259" r:id="rId9"/>
    <p:sldId id="260" r:id="rId10"/>
    <p:sldId id="261" r:id="rId11"/>
    <p:sldId id="262" r:id="rId12"/>
    <p:sldId id="263" r:id="rId13"/>
    <p:sldId id="264" r:id="rId14"/>
    <p:sldId id="265" r:id="rId15"/>
  </p:sldIdLst>
  <p:sldSz cx="18288000" cy="10287000"/>
  <p:notesSz cx="6858000" cy="9144000"/>
  <p:embeddedFontLst>
    <p:embeddedFont>
      <p:font typeface="Lato" charset="1" panose="020F0502020204030203"/>
      <p:regular r:id="rId19"/>
    </p:embeddedFont>
    <p:embeddedFont>
      <p:font typeface="Lato Bold" charset="1" panose="020F0502020204030203"/>
      <p:regular r:id="rId20"/>
    </p:embeddedFont>
    <p:embeddedFont>
      <p:font typeface="Lato Italics" charset="1" panose="020F0502020204030203"/>
      <p:regular r:id="rId21"/>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slides/slide5.xml" Type="http://schemas.openxmlformats.org/officeDocument/2006/relationships/slide"/><Relationship Id="rId11" Target="slides/slide6.xml" Type="http://schemas.openxmlformats.org/officeDocument/2006/relationships/slide"/><Relationship Id="rId12" Target="slides/slide7.xml" Type="http://schemas.openxmlformats.org/officeDocument/2006/relationships/slide"/><Relationship Id="rId13" Target="slides/slide8.xml" Type="http://schemas.openxmlformats.org/officeDocument/2006/relationships/slide"/><Relationship Id="rId14" Target="slides/slide9.xml" Type="http://schemas.openxmlformats.org/officeDocument/2006/relationships/slide"/><Relationship Id="rId15" Target="slides/slide10.xml" Type="http://schemas.openxmlformats.org/officeDocument/2006/relationships/slide"/><Relationship Id="rId16" Target="notesMasters/notesMaster1.xml" Type="http://schemas.openxmlformats.org/officeDocument/2006/relationships/notesMaster"/><Relationship Id="rId17" Target="theme/theme2.xml" Type="http://schemas.openxmlformats.org/officeDocument/2006/relationships/theme"/><Relationship Id="rId18" Target="notesSlides/notesSlide1.xml" Type="http://schemas.openxmlformats.org/officeDocument/2006/relationships/notesSlide"/><Relationship Id="rId19" Target="fonts/font19.fntdata" Type="http://schemas.openxmlformats.org/officeDocument/2006/relationships/font"/><Relationship Id="rId2" Target="presProps.xml" Type="http://schemas.openxmlformats.org/officeDocument/2006/relationships/presProps"/><Relationship Id="rId20" Target="fonts/font20.fntdata" Type="http://schemas.openxmlformats.org/officeDocument/2006/relationships/font"/><Relationship Id="rId21" Target="fonts/font21.fntdata" Type="http://schemas.openxmlformats.org/officeDocument/2006/relationships/font"/><Relationship Id="rId3" Target="viewProps.xml" Type="http://schemas.openxmlformats.org/officeDocument/2006/relationships/viewProps"/><Relationship Id="rId4" Target="theme/theme1.xml" Type="http://schemas.openxmlformats.org/officeDocument/2006/relationships/theme"/><Relationship Id="rId5" Target="tableStyles.xml" Type="http://schemas.openxmlformats.org/officeDocument/2006/relationships/tableStyles"/><Relationship Id="rId6" Target="slides/slide1.xml" Type="http://schemas.openxmlformats.org/officeDocument/2006/relationships/slide"/><Relationship Id="rId7" Target="slides/slide2.xml" Type="http://schemas.openxmlformats.org/officeDocument/2006/relationships/slide"/><Relationship Id="rId8" Target="slides/slide3.xml" Type="http://schemas.openxmlformats.org/officeDocument/2006/relationships/slide"/><Relationship Id="rId9" Target="slides/slide4.xml" Type="http://schemas.openxmlformats.org/officeDocument/2006/relationships/slide"/></Relationships>
</file>

<file path=ppt/notesMasters/_rels/notesMaster1.xml.rels><?xml version="1.0" encoding="UTF-8" standalone="yes"?><Relationships xmlns="http://schemas.openxmlformats.org/package/2006/relationships"><Relationship Id="rId1" Target="../theme/theme2.xml" Type="http://schemas.openxmlformats.org/officeDocument/2006/relationships/theme"/></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cs-CZ"/>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fld id="{B7268E1E-0E44-426D-905E-8AD9B19D2182}" type="datetimeFigureOut">
              <a:rPr lang="cs-CZ" smtClean="0"/>
              <a:t>1.7.2013</a:t>
            </a:fld>
            <a:endParaRPr lang="cs-CZ"/>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lang="cs-CZ"/>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cs-CZ"/>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lang="cs-CZ"/>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fld id="{871B2431-D351-4C6E-A3CF-9DFAC0E3E050}" type="slidenum">
              <a:rPr lang="cs-CZ" smtClean="0"/>
              <a:t>‹#›</a:t>
            </a:fld>
            <a:endParaRPr lang="cs-CZ"/>
          </a:p>
        </p:txBody>
      </p:sp>
    </p:spTree>
    <p:extLst>
      <p:ext uri="{BB962C8B-B14F-4D97-AF65-F5344CB8AC3E}">
        <p14:creationId xmlns:p14="http://schemas.microsoft.com/office/powerpoint/2010/main" val="17988891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1.xml" Type="http://schemas.openxmlformats.org/officeDocument/2006/relationships/slide"/></Relationships>
</file>

<file path=ppt/notesSlides/notesSlide1.xml><?xml version="1.0" encoding="utf-8"?>
<p:notes xmlns:p="http://schemas.openxmlformats.org/presentationml/2006/main" xmlns:a="http://schemas.openxmlformats.org/drawingml/2006/main">
  <p:cSld>
    <p:spTree xmlns:r="http://schemas.openxmlformats.org/officeDocument/2006/relationships">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id="{B7268E1E-0E44-426D-905E-8AD9B19D2182}" type="datetimeFigureOut">
              <a:rPr lang="cs-CZ" smtClean="0"/>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In recent weeks I have been exploring the experiences of young people in the 70’s in comparison to today. Over the next few minutes I’ll be sharing some of my findings including some significant moments that shaped youth work for young people then and in years to come.</a:t>
            </a:r>
            <a:endParaRPr lang="en-US" smtClean="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id="{871B2431-D351-4C6E-A3CF-9DFAC0E3E050}" type="slidenum">
              <a:rPr lang="cs-CZ" smtClean="0"/>
              <a:t>‹#›</a:t>
            </a:r>
          </a:p>
        </p:txBody>
      </p:sp>
    </p:spTree>
  </p:cSld>
  <p:clrMapOvr>
    <a:masterClrMapping/>
  </p:clrMapOvr>
</p:note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2" Target="../notesSlides/notesSlide1.xml" Type="http://schemas.openxmlformats.org/officeDocument/2006/relationships/notesSlide"/></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4.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s>
</file>

<file path=ppt/slides/_rels/slide5.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6.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s>
</file>

<file path=ppt/slides/_rels/slide7.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8.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9.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10.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slide1.xml><?xml version="1.0" encoding="utf-8"?>
<p:sld xmlns:p="http://schemas.openxmlformats.org/presentationml/2006/main" xmlns:a="http://schemas.openxmlformats.org/drawingml/2006/main">
  <p:cSld>
    <p:bg>
      <p:bgPr>
        <a:solidFill>
          <a:srgbClr val="F6F4F1"/>
        </a:solidFill>
      </p:bgPr>
    </p:bg>
    <p:spTree>
      <p:nvGrpSpPr>
        <p:cNvPr id="1" name=""/>
        <p:cNvGrpSpPr/>
        <p:nvPr/>
      </p:nvGrpSpPr>
      <p:grpSpPr>
        <a:xfrm>
          <a:off x="0" y="0"/>
          <a:ext cx="0" cy="0"/>
          <a:chOff x="0" y="0"/>
          <a:chExt cx="0" cy="0"/>
        </a:xfrm>
      </p:grpSpPr>
      <p:sp>
        <p:nvSpPr>
          <p:cNvPr name="TextBox 2" id="2"/>
          <p:cNvSpPr txBox="true"/>
          <p:nvPr/>
        </p:nvSpPr>
        <p:spPr>
          <a:xfrm rot="0">
            <a:off x="1992735" y="1050493"/>
            <a:ext cx="12156984" cy="6065071"/>
          </a:xfrm>
          <a:prstGeom prst="rect">
            <a:avLst/>
          </a:prstGeom>
        </p:spPr>
        <p:txBody>
          <a:bodyPr anchor="t" rtlCol="false" tIns="0" lIns="0" bIns="0" rIns="0">
            <a:spAutoFit/>
          </a:bodyPr>
          <a:lstStyle/>
          <a:p>
            <a:pPr algn="l">
              <a:lnSpc>
                <a:spcPts val="11799"/>
              </a:lnSpc>
            </a:pPr>
            <a:r>
              <a:rPr lang="en-US" sz="11799">
                <a:solidFill>
                  <a:srgbClr val="253439"/>
                </a:solidFill>
                <a:latin typeface="Lato"/>
                <a:ea typeface="Lato"/>
                <a:cs typeface="Lato"/>
                <a:sym typeface="Lato"/>
              </a:rPr>
              <a:t>How ordinary people changed the future of youth work</a:t>
            </a:r>
          </a:p>
        </p:txBody>
      </p:sp>
      <p:grpSp>
        <p:nvGrpSpPr>
          <p:cNvPr name="Group 3" id="3"/>
          <p:cNvGrpSpPr/>
          <p:nvPr/>
        </p:nvGrpSpPr>
        <p:grpSpPr>
          <a:xfrm rot="-5400000">
            <a:off x="4712497" y="4591188"/>
            <a:ext cx="225880" cy="5403316"/>
            <a:chOff x="0" y="0"/>
            <a:chExt cx="301173" cy="7204422"/>
          </a:xfrm>
        </p:grpSpPr>
        <p:grpSp>
          <p:nvGrpSpPr>
            <p:cNvPr name="Group 4" id="4"/>
            <p:cNvGrpSpPr/>
            <p:nvPr/>
          </p:nvGrpSpPr>
          <p:grpSpPr>
            <a:xfrm rot="0">
              <a:off x="0" y="0"/>
              <a:ext cx="301173" cy="7204422"/>
              <a:chOff x="0" y="0"/>
              <a:chExt cx="59491" cy="1423096"/>
            </a:xfrm>
          </p:grpSpPr>
          <p:sp>
            <p:nvSpPr>
              <p:cNvPr name="Freeform 5" id="5"/>
              <p:cNvSpPr/>
              <p:nvPr/>
            </p:nvSpPr>
            <p:spPr>
              <a:xfrm flipH="false" flipV="false" rot="0">
                <a:off x="0" y="0"/>
                <a:ext cx="59491" cy="1423096"/>
              </a:xfrm>
              <a:custGeom>
                <a:avLst/>
                <a:gdLst/>
                <a:ahLst/>
                <a:cxnLst/>
                <a:rect r="r" b="b" t="t" l="l"/>
                <a:pathLst>
                  <a:path h="1423096" w="59491">
                    <a:moveTo>
                      <a:pt x="0" y="0"/>
                    </a:moveTo>
                    <a:lnTo>
                      <a:pt x="59491" y="0"/>
                    </a:lnTo>
                    <a:lnTo>
                      <a:pt x="59491" y="1423096"/>
                    </a:lnTo>
                    <a:lnTo>
                      <a:pt x="0" y="1423096"/>
                    </a:lnTo>
                    <a:close/>
                  </a:path>
                </a:pathLst>
              </a:custGeom>
              <a:solidFill>
                <a:srgbClr val="7C898B"/>
              </a:solidFill>
            </p:spPr>
          </p:sp>
          <p:sp>
            <p:nvSpPr>
              <p:cNvPr name="TextBox 6" id="6"/>
              <p:cNvSpPr txBox="true"/>
              <p:nvPr/>
            </p:nvSpPr>
            <p:spPr>
              <a:xfrm>
                <a:off x="0" y="-38100"/>
                <a:ext cx="59491" cy="1461196"/>
              </a:xfrm>
              <a:prstGeom prst="rect">
                <a:avLst/>
              </a:prstGeom>
            </p:spPr>
            <p:txBody>
              <a:bodyPr anchor="ctr" rtlCol="false" tIns="50800" lIns="50800" bIns="50800" rIns="50800"/>
              <a:lstStyle/>
              <a:p>
                <a:pPr algn="ctr">
                  <a:lnSpc>
                    <a:spcPts val="2799"/>
                  </a:lnSpc>
                </a:pPr>
              </a:p>
            </p:txBody>
          </p:sp>
        </p:grpSp>
        <p:grpSp>
          <p:nvGrpSpPr>
            <p:cNvPr name="Group 7" id="7"/>
            <p:cNvGrpSpPr/>
            <p:nvPr/>
          </p:nvGrpSpPr>
          <p:grpSpPr>
            <a:xfrm rot="0">
              <a:off x="0" y="0"/>
              <a:ext cx="301173" cy="1830478"/>
              <a:chOff x="0" y="0"/>
              <a:chExt cx="59491" cy="361576"/>
            </a:xfrm>
          </p:grpSpPr>
          <p:sp>
            <p:nvSpPr>
              <p:cNvPr name="Freeform 8" id="8"/>
              <p:cNvSpPr/>
              <p:nvPr/>
            </p:nvSpPr>
            <p:spPr>
              <a:xfrm flipH="false" flipV="false" rot="0">
                <a:off x="0" y="0"/>
                <a:ext cx="59491" cy="361576"/>
              </a:xfrm>
              <a:custGeom>
                <a:avLst/>
                <a:gdLst/>
                <a:ahLst/>
                <a:cxnLst/>
                <a:rect r="r" b="b" t="t" l="l"/>
                <a:pathLst>
                  <a:path h="361576" w="59491">
                    <a:moveTo>
                      <a:pt x="0" y="0"/>
                    </a:moveTo>
                    <a:lnTo>
                      <a:pt x="59491" y="0"/>
                    </a:lnTo>
                    <a:lnTo>
                      <a:pt x="59491" y="361576"/>
                    </a:lnTo>
                    <a:lnTo>
                      <a:pt x="0" y="361576"/>
                    </a:lnTo>
                    <a:close/>
                  </a:path>
                </a:pathLst>
              </a:custGeom>
              <a:solidFill>
                <a:srgbClr val="253439"/>
              </a:solidFill>
            </p:spPr>
          </p:sp>
          <p:sp>
            <p:nvSpPr>
              <p:cNvPr name="TextBox 9" id="9"/>
              <p:cNvSpPr txBox="true"/>
              <p:nvPr/>
            </p:nvSpPr>
            <p:spPr>
              <a:xfrm>
                <a:off x="0" y="-38100"/>
                <a:ext cx="59491" cy="399676"/>
              </a:xfrm>
              <a:prstGeom prst="rect">
                <a:avLst/>
              </a:prstGeom>
            </p:spPr>
            <p:txBody>
              <a:bodyPr anchor="ctr" rtlCol="false" tIns="50800" lIns="50800" bIns="50800" rIns="50800"/>
              <a:lstStyle/>
              <a:p>
                <a:pPr algn="ctr">
                  <a:lnSpc>
                    <a:spcPts val="2799"/>
                  </a:lnSpc>
                </a:pPr>
              </a:p>
            </p:txBody>
          </p:sp>
        </p:grpSp>
        <p:grpSp>
          <p:nvGrpSpPr>
            <p:cNvPr name="Group 10" id="10"/>
            <p:cNvGrpSpPr/>
            <p:nvPr/>
          </p:nvGrpSpPr>
          <p:grpSpPr>
            <a:xfrm rot="0">
              <a:off x="0" y="1828197"/>
              <a:ext cx="301173" cy="795134"/>
              <a:chOff x="0" y="0"/>
              <a:chExt cx="59491" cy="157064"/>
            </a:xfrm>
          </p:grpSpPr>
          <p:sp>
            <p:nvSpPr>
              <p:cNvPr name="Freeform 11" id="11"/>
              <p:cNvSpPr/>
              <p:nvPr/>
            </p:nvSpPr>
            <p:spPr>
              <a:xfrm flipH="false" flipV="false" rot="0">
                <a:off x="0" y="0"/>
                <a:ext cx="59491" cy="157064"/>
              </a:xfrm>
              <a:custGeom>
                <a:avLst/>
                <a:gdLst/>
                <a:ahLst/>
                <a:cxnLst/>
                <a:rect r="r" b="b" t="t" l="l"/>
                <a:pathLst>
                  <a:path h="157064" w="59491">
                    <a:moveTo>
                      <a:pt x="0" y="0"/>
                    </a:moveTo>
                    <a:lnTo>
                      <a:pt x="59491" y="0"/>
                    </a:lnTo>
                    <a:lnTo>
                      <a:pt x="59491" y="157064"/>
                    </a:lnTo>
                    <a:lnTo>
                      <a:pt x="0" y="157064"/>
                    </a:lnTo>
                    <a:close/>
                  </a:path>
                </a:pathLst>
              </a:custGeom>
              <a:solidFill>
                <a:srgbClr val="B29E84"/>
              </a:solidFill>
            </p:spPr>
          </p:sp>
          <p:sp>
            <p:nvSpPr>
              <p:cNvPr name="TextBox 12" id="12"/>
              <p:cNvSpPr txBox="true"/>
              <p:nvPr/>
            </p:nvSpPr>
            <p:spPr>
              <a:xfrm>
                <a:off x="0" y="-38100"/>
                <a:ext cx="59491" cy="195164"/>
              </a:xfrm>
              <a:prstGeom prst="rect">
                <a:avLst/>
              </a:prstGeom>
            </p:spPr>
            <p:txBody>
              <a:bodyPr anchor="ctr" rtlCol="false" tIns="50800" lIns="50800" bIns="50800" rIns="50800"/>
              <a:lstStyle/>
              <a:p>
                <a:pPr algn="ctr">
                  <a:lnSpc>
                    <a:spcPts val="2799"/>
                  </a:lnSpc>
                </a:pPr>
              </a:p>
            </p:txBody>
          </p:sp>
        </p:grpSp>
      </p:grpSp>
      <p:grpSp>
        <p:nvGrpSpPr>
          <p:cNvPr name="Group 13" id="13"/>
          <p:cNvGrpSpPr/>
          <p:nvPr/>
        </p:nvGrpSpPr>
        <p:grpSpPr>
          <a:xfrm rot="0">
            <a:off x="15477180" y="1130365"/>
            <a:ext cx="1352255" cy="274763"/>
            <a:chOff x="0" y="0"/>
            <a:chExt cx="1803007" cy="366350"/>
          </a:xfrm>
        </p:grpSpPr>
        <p:grpSp>
          <p:nvGrpSpPr>
            <p:cNvPr name="Group 14" id="14"/>
            <p:cNvGrpSpPr/>
            <p:nvPr/>
          </p:nvGrpSpPr>
          <p:grpSpPr>
            <a:xfrm rot="-5400000">
              <a:off x="0" y="0"/>
              <a:ext cx="366350" cy="366350"/>
              <a:chOff x="0" y="0"/>
              <a:chExt cx="178795" cy="178795"/>
            </a:xfrm>
          </p:grpSpPr>
          <p:sp>
            <p:nvSpPr>
              <p:cNvPr name="Freeform 15" id="15"/>
              <p:cNvSpPr/>
              <p:nvPr/>
            </p:nvSpPr>
            <p:spPr>
              <a:xfrm flipH="false" flipV="false" rot="0">
                <a:off x="0" y="0"/>
                <a:ext cx="178795" cy="178795"/>
              </a:xfrm>
              <a:custGeom>
                <a:avLst/>
                <a:gdLst/>
                <a:ahLst/>
                <a:cxnLst/>
                <a:rect r="r" b="b" t="t" l="l"/>
                <a:pathLst>
                  <a:path h="178795" w="178795">
                    <a:moveTo>
                      <a:pt x="0" y="0"/>
                    </a:moveTo>
                    <a:lnTo>
                      <a:pt x="178795" y="0"/>
                    </a:lnTo>
                    <a:lnTo>
                      <a:pt x="178795" y="178795"/>
                    </a:lnTo>
                    <a:lnTo>
                      <a:pt x="0" y="178795"/>
                    </a:lnTo>
                    <a:close/>
                  </a:path>
                </a:pathLst>
              </a:custGeom>
              <a:solidFill>
                <a:srgbClr val="253439"/>
              </a:solidFill>
            </p:spPr>
          </p:sp>
          <p:sp>
            <p:nvSpPr>
              <p:cNvPr name="TextBox 16" id="16"/>
              <p:cNvSpPr txBox="true"/>
              <p:nvPr/>
            </p:nvSpPr>
            <p:spPr>
              <a:xfrm>
                <a:off x="0" y="-38100"/>
                <a:ext cx="178795" cy="216895"/>
              </a:xfrm>
              <a:prstGeom prst="rect">
                <a:avLst/>
              </a:prstGeom>
            </p:spPr>
            <p:txBody>
              <a:bodyPr anchor="ctr" rtlCol="false" tIns="50800" lIns="50800" bIns="50800" rIns="50800"/>
              <a:lstStyle/>
              <a:p>
                <a:pPr algn="ctr">
                  <a:lnSpc>
                    <a:spcPts val="2799"/>
                  </a:lnSpc>
                </a:pPr>
              </a:p>
            </p:txBody>
          </p:sp>
        </p:grpSp>
        <p:grpSp>
          <p:nvGrpSpPr>
            <p:cNvPr name="Group 17" id="17"/>
            <p:cNvGrpSpPr/>
            <p:nvPr/>
          </p:nvGrpSpPr>
          <p:grpSpPr>
            <a:xfrm rot="-5400000">
              <a:off x="718328" y="0"/>
              <a:ext cx="366350" cy="366350"/>
              <a:chOff x="0" y="0"/>
              <a:chExt cx="178795" cy="178795"/>
            </a:xfrm>
          </p:grpSpPr>
          <p:sp>
            <p:nvSpPr>
              <p:cNvPr name="Freeform 18" id="18"/>
              <p:cNvSpPr/>
              <p:nvPr/>
            </p:nvSpPr>
            <p:spPr>
              <a:xfrm flipH="false" flipV="false" rot="0">
                <a:off x="0" y="0"/>
                <a:ext cx="178795" cy="178795"/>
              </a:xfrm>
              <a:custGeom>
                <a:avLst/>
                <a:gdLst/>
                <a:ahLst/>
                <a:cxnLst/>
                <a:rect r="r" b="b" t="t" l="l"/>
                <a:pathLst>
                  <a:path h="178795" w="178795">
                    <a:moveTo>
                      <a:pt x="0" y="0"/>
                    </a:moveTo>
                    <a:lnTo>
                      <a:pt x="178795" y="0"/>
                    </a:lnTo>
                    <a:lnTo>
                      <a:pt x="178795" y="178795"/>
                    </a:lnTo>
                    <a:lnTo>
                      <a:pt x="0" y="178795"/>
                    </a:lnTo>
                    <a:close/>
                  </a:path>
                </a:pathLst>
              </a:custGeom>
              <a:solidFill>
                <a:srgbClr val="B29E84"/>
              </a:solidFill>
            </p:spPr>
          </p:sp>
          <p:sp>
            <p:nvSpPr>
              <p:cNvPr name="TextBox 19" id="19"/>
              <p:cNvSpPr txBox="true"/>
              <p:nvPr/>
            </p:nvSpPr>
            <p:spPr>
              <a:xfrm>
                <a:off x="0" y="-38100"/>
                <a:ext cx="178795" cy="216895"/>
              </a:xfrm>
              <a:prstGeom prst="rect">
                <a:avLst/>
              </a:prstGeom>
            </p:spPr>
            <p:txBody>
              <a:bodyPr anchor="ctr" rtlCol="false" tIns="50800" lIns="50800" bIns="50800" rIns="50800"/>
              <a:lstStyle/>
              <a:p>
                <a:pPr algn="ctr">
                  <a:lnSpc>
                    <a:spcPts val="2799"/>
                  </a:lnSpc>
                </a:pPr>
              </a:p>
            </p:txBody>
          </p:sp>
        </p:grpSp>
        <p:grpSp>
          <p:nvGrpSpPr>
            <p:cNvPr name="Group 20" id="20"/>
            <p:cNvGrpSpPr/>
            <p:nvPr/>
          </p:nvGrpSpPr>
          <p:grpSpPr>
            <a:xfrm rot="-5400000">
              <a:off x="1436657" y="0"/>
              <a:ext cx="366350" cy="366350"/>
              <a:chOff x="0" y="0"/>
              <a:chExt cx="178795" cy="178795"/>
            </a:xfrm>
          </p:grpSpPr>
          <p:sp>
            <p:nvSpPr>
              <p:cNvPr name="Freeform 21" id="21"/>
              <p:cNvSpPr/>
              <p:nvPr/>
            </p:nvSpPr>
            <p:spPr>
              <a:xfrm flipH="false" flipV="false" rot="0">
                <a:off x="0" y="0"/>
                <a:ext cx="178795" cy="178795"/>
              </a:xfrm>
              <a:custGeom>
                <a:avLst/>
                <a:gdLst/>
                <a:ahLst/>
                <a:cxnLst/>
                <a:rect r="r" b="b" t="t" l="l"/>
                <a:pathLst>
                  <a:path h="178795" w="178795">
                    <a:moveTo>
                      <a:pt x="0" y="0"/>
                    </a:moveTo>
                    <a:lnTo>
                      <a:pt x="178795" y="0"/>
                    </a:lnTo>
                    <a:lnTo>
                      <a:pt x="178795" y="178795"/>
                    </a:lnTo>
                    <a:lnTo>
                      <a:pt x="0" y="178795"/>
                    </a:lnTo>
                    <a:close/>
                  </a:path>
                </a:pathLst>
              </a:custGeom>
              <a:solidFill>
                <a:srgbClr val="7C898B"/>
              </a:solidFill>
            </p:spPr>
          </p:sp>
          <p:sp>
            <p:nvSpPr>
              <p:cNvPr name="TextBox 22" id="22"/>
              <p:cNvSpPr txBox="true"/>
              <p:nvPr/>
            </p:nvSpPr>
            <p:spPr>
              <a:xfrm>
                <a:off x="0" y="-38100"/>
                <a:ext cx="178795" cy="216895"/>
              </a:xfrm>
              <a:prstGeom prst="rect">
                <a:avLst/>
              </a:prstGeom>
            </p:spPr>
            <p:txBody>
              <a:bodyPr anchor="ctr" rtlCol="false" tIns="50800" lIns="50800" bIns="50800" rIns="50800"/>
              <a:lstStyle/>
              <a:p>
                <a:pPr algn="ctr">
                  <a:lnSpc>
                    <a:spcPts val="2799"/>
                  </a:lnSpc>
                </a:pPr>
              </a:p>
            </p:txBody>
          </p:sp>
        </p:grpSp>
      </p:grpSp>
      <p:grpSp>
        <p:nvGrpSpPr>
          <p:cNvPr name="Group 23" id="23"/>
          <p:cNvGrpSpPr/>
          <p:nvPr/>
        </p:nvGrpSpPr>
        <p:grpSpPr>
          <a:xfrm rot="0">
            <a:off x="-381720" y="-218676"/>
            <a:ext cx="1410420" cy="10724351"/>
            <a:chOff x="0" y="0"/>
            <a:chExt cx="371469" cy="2824521"/>
          </a:xfrm>
        </p:grpSpPr>
        <p:sp>
          <p:nvSpPr>
            <p:cNvPr name="Freeform 24" id="24"/>
            <p:cNvSpPr/>
            <p:nvPr/>
          </p:nvSpPr>
          <p:spPr>
            <a:xfrm flipH="false" flipV="false" rot="0">
              <a:off x="0" y="0"/>
              <a:ext cx="371469" cy="2824520"/>
            </a:xfrm>
            <a:custGeom>
              <a:avLst/>
              <a:gdLst/>
              <a:ahLst/>
              <a:cxnLst/>
              <a:rect r="r" b="b" t="t" l="l"/>
              <a:pathLst>
                <a:path h="2824520" w="371469">
                  <a:moveTo>
                    <a:pt x="0" y="0"/>
                  </a:moveTo>
                  <a:lnTo>
                    <a:pt x="371469" y="0"/>
                  </a:lnTo>
                  <a:lnTo>
                    <a:pt x="371469" y="2824520"/>
                  </a:lnTo>
                  <a:lnTo>
                    <a:pt x="0" y="2824520"/>
                  </a:lnTo>
                  <a:close/>
                </a:path>
              </a:pathLst>
            </a:custGeom>
            <a:solidFill>
              <a:srgbClr val="7C898B"/>
            </a:solidFill>
          </p:spPr>
        </p:sp>
        <p:sp>
          <p:nvSpPr>
            <p:cNvPr name="TextBox 25" id="25"/>
            <p:cNvSpPr txBox="true"/>
            <p:nvPr/>
          </p:nvSpPr>
          <p:spPr>
            <a:xfrm>
              <a:off x="0" y="-38100"/>
              <a:ext cx="371469" cy="2862621"/>
            </a:xfrm>
            <a:prstGeom prst="rect">
              <a:avLst/>
            </a:prstGeom>
          </p:spPr>
          <p:txBody>
            <a:bodyPr anchor="ctr" rtlCol="false" tIns="50800" lIns="50800" bIns="50800" rIns="50800"/>
            <a:lstStyle/>
            <a:p>
              <a:pPr algn="ctr">
                <a:lnSpc>
                  <a:spcPts val="2799"/>
                </a:lnSpc>
              </a:pPr>
            </a:p>
          </p:txBody>
        </p:sp>
      </p:grpSp>
      <p:grpSp>
        <p:nvGrpSpPr>
          <p:cNvPr name="Group 26" id="26"/>
          <p:cNvGrpSpPr/>
          <p:nvPr/>
        </p:nvGrpSpPr>
        <p:grpSpPr>
          <a:xfrm rot="0">
            <a:off x="-229320" y="-66276"/>
            <a:ext cx="1258020" cy="1655660"/>
            <a:chOff x="0" y="0"/>
            <a:chExt cx="331330" cy="436059"/>
          </a:xfrm>
        </p:grpSpPr>
        <p:sp>
          <p:nvSpPr>
            <p:cNvPr name="Freeform 27" id="27"/>
            <p:cNvSpPr/>
            <p:nvPr/>
          </p:nvSpPr>
          <p:spPr>
            <a:xfrm flipH="false" flipV="false" rot="0">
              <a:off x="0" y="0"/>
              <a:ext cx="331330" cy="436059"/>
            </a:xfrm>
            <a:custGeom>
              <a:avLst/>
              <a:gdLst/>
              <a:ahLst/>
              <a:cxnLst/>
              <a:rect r="r" b="b" t="t" l="l"/>
              <a:pathLst>
                <a:path h="436059" w="331330">
                  <a:moveTo>
                    <a:pt x="0" y="0"/>
                  </a:moveTo>
                  <a:lnTo>
                    <a:pt x="331330" y="0"/>
                  </a:lnTo>
                  <a:lnTo>
                    <a:pt x="331330" y="436059"/>
                  </a:lnTo>
                  <a:lnTo>
                    <a:pt x="0" y="436059"/>
                  </a:lnTo>
                  <a:close/>
                </a:path>
              </a:pathLst>
            </a:custGeom>
            <a:solidFill>
              <a:srgbClr val="253439"/>
            </a:solidFill>
          </p:spPr>
        </p:sp>
        <p:sp>
          <p:nvSpPr>
            <p:cNvPr name="TextBox 28" id="28"/>
            <p:cNvSpPr txBox="true"/>
            <p:nvPr/>
          </p:nvSpPr>
          <p:spPr>
            <a:xfrm>
              <a:off x="0" y="-38100"/>
              <a:ext cx="331330" cy="474159"/>
            </a:xfrm>
            <a:prstGeom prst="rect">
              <a:avLst/>
            </a:prstGeom>
          </p:spPr>
          <p:txBody>
            <a:bodyPr anchor="ctr" rtlCol="false" tIns="50800" lIns="50800" bIns="50800" rIns="50800"/>
            <a:lstStyle/>
            <a:p>
              <a:pPr algn="ctr">
                <a:lnSpc>
                  <a:spcPts val="2799"/>
                </a:lnSpc>
              </a:pPr>
            </a:p>
          </p:txBody>
        </p:sp>
      </p:grpSp>
      <p:sp>
        <p:nvSpPr>
          <p:cNvPr name="TextBox 29" id="29"/>
          <p:cNvSpPr txBox="true"/>
          <p:nvPr/>
        </p:nvSpPr>
        <p:spPr>
          <a:xfrm rot="0">
            <a:off x="8619883" y="7902474"/>
            <a:ext cx="9463603" cy="2768802"/>
          </a:xfrm>
          <a:prstGeom prst="rect">
            <a:avLst/>
          </a:prstGeom>
        </p:spPr>
        <p:txBody>
          <a:bodyPr anchor="t" rtlCol="false" tIns="0" lIns="0" bIns="0" rIns="0">
            <a:spAutoFit/>
          </a:bodyPr>
          <a:lstStyle/>
          <a:p>
            <a:pPr algn="r">
              <a:lnSpc>
                <a:spcPts val="2748"/>
              </a:lnSpc>
            </a:pPr>
            <a:r>
              <a:rPr lang="en-US" sz="2833" b="true">
                <a:solidFill>
                  <a:srgbClr val="253439"/>
                </a:solidFill>
                <a:latin typeface="Lato Bold"/>
                <a:ea typeface="Lato Bold"/>
                <a:cs typeface="Lato Bold"/>
                <a:sym typeface="Lato Bold"/>
              </a:rPr>
              <a:t>Abbie Roberts </a:t>
            </a:r>
          </a:p>
          <a:p>
            <a:pPr algn="r">
              <a:lnSpc>
                <a:spcPts val="2748"/>
              </a:lnSpc>
            </a:pPr>
          </a:p>
          <a:p>
            <a:pPr algn="r">
              <a:lnSpc>
                <a:spcPts val="2748"/>
              </a:lnSpc>
            </a:pPr>
            <a:r>
              <a:rPr lang="en-US" sz="2833" b="true">
                <a:solidFill>
                  <a:srgbClr val="253439"/>
                </a:solidFill>
                <a:latin typeface="Lato Bold"/>
                <a:ea typeface="Lato Bold"/>
                <a:cs typeface="Lato Bold"/>
                <a:sym typeface="Lato Bold"/>
              </a:rPr>
              <a:t>Name: Abbie Roberts </a:t>
            </a:r>
          </a:p>
          <a:p>
            <a:pPr algn="r">
              <a:lnSpc>
                <a:spcPts val="2748"/>
              </a:lnSpc>
            </a:pPr>
            <a:r>
              <a:rPr lang="en-US" sz="2833" b="true">
                <a:solidFill>
                  <a:srgbClr val="253439"/>
                </a:solidFill>
                <a:latin typeface="Lato Bold"/>
                <a:ea typeface="Lato Bold"/>
                <a:cs typeface="Lato Bold"/>
                <a:sym typeface="Lato Bold"/>
              </a:rPr>
              <a:t>Student number: 2520868</a:t>
            </a:r>
          </a:p>
          <a:p>
            <a:pPr algn="r">
              <a:lnSpc>
                <a:spcPts val="2748"/>
              </a:lnSpc>
            </a:pPr>
            <a:r>
              <a:rPr lang="en-US" sz="2833" b="true">
                <a:solidFill>
                  <a:srgbClr val="253439"/>
                </a:solidFill>
                <a:latin typeface="Lato Bold"/>
                <a:ea typeface="Lato Bold"/>
                <a:cs typeface="Lato Bold"/>
                <a:sym typeface="Lato Bold"/>
              </a:rPr>
              <a:t>Module name: Foundations of Youth Work Practice </a:t>
            </a:r>
          </a:p>
          <a:p>
            <a:pPr algn="r">
              <a:lnSpc>
                <a:spcPts val="2748"/>
              </a:lnSpc>
            </a:pPr>
            <a:r>
              <a:rPr lang="en-US" sz="2833" b="true">
                <a:solidFill>
                  <a:srgbClr val="253439"/>
                </a:solidFill>
                <a:latin typeface="Lato Bold"/>
                <a:ea typeface="Lato Bold"/>
                <a:cs typeface="Lato Bold"/>
                <a:sym typeface="Lato Bold"/>
              </a:rPr>
              <a:t>Module number: ECYW4013</a:t>
            </a:r>
          </a:p>
          <a:p>
            <a:pPr algn="r">
              <a:lnSpc>
                <a:spcPts val="2748"/>
              </a:lnSpc>
            </a:pPr>
          </a:p>
          <a:p>
            <a:pPr algn="r">
              <a:lnSpc>
                <a:spcPts val="2748"/>
              </a:lnSpc>
            </a:pPr>
          </a:p>
        </p:txBody>
      </p:sp>
    </p:spTree>
  </p:cSld>
  <p:clrMapOvr>
    <a:masterClrMapping/>
  </p:clrMapOvr>
</p:sld>
</file>

<file path=ppt/slides/slide2.xml><?xml version="1.0" encoding="utf-8"?>
<p:sld xmlns:p="http://schemas.openxmlformats.org/presentationml/2006/main" xmlns:a="http://schemas.openxmlformats.org/drawingml/2006/main">
  <p:cSld>
    <p:bg>
      <p:bgPr>
        <a:solidFill>
          <a:srgbClr val="F6F4F1"/>
        </a:solidFill>
      </p:bgPr>
    </p:bg>
    <p:spTree>
      <p:nvGrpSpPr>
        <p:cNvPr id="1" name=""/>
        <p:cNvGrpSpPr/>
        <p:nvPr/>
      </p:nvGrpSpPr>
      <p:grpSpPr>
        <a:xfrm>
          <a:off x="0" y="0"/>
          <a:ext cx="0" cy="0"/>
          <a:chOff x="0" y="0"/>
          <a:chExt cx="0" cy="0"/>
        </a:xfrm>
      </p:grpSpPr>
      <p:sp>
        <p:nvSpPr>
          <p:cNvPr name="TextBox 2" id="2"/>
          <p:cNvSpPr txBox="true"/>
          <p:nvPr/>
        </p:nvSpPr>
        <p:spPr>
          <a:xfrm rot="0">
            <a:off x="517416" y="4539466"/>
            <a:ext cx="15390679" cy="5747534"/>
          </a:xfrm>
          <a:prstGeom prst="rect">
            <a:avLst/>
          </a:prstGeom>
        </p:spPr>
        <p:txBody>
          <a:bodyPr anchor="t" rtlCol="false" tIns="0" lIns="0" bIns="0" rIns="0">
            <a:spAutoFit/>
          </a:bodyPr>
          <a:lstStyle/>
          <a:p>
            <a:pPr algn="just" marL="642233" indent="-321116" lvl="1">
              <a:lnSpc>
                <a:spcPts val="4164"/>
              </a:lnSpc>
              <a:spcBef>
                <a:spcPct val="0"/>
              </a:spcBef>
              <a:buFont typeface="Arial"/>
              <a:buChar char="•"/>
            </a:pPr>
            <a:r>
              <a:rPr lang="en-US" sz="2974" spc="-59">
                <a:solidFill>
                  <a:srgbClr val="1C191A"/>
                </a:solidFill>
                <a:latin typeface="Lato"/>
                <a:ea typeface="Lato"/>
                <a:cs typeface="Lato"/>
                <a:sym typeface="Lato"/>
              </a:rPr>
              <a:t>O</a:t>
            </a:r>
            <a:r>
              <a:rPr lang="en-US" sz="2974" spc="-59" strike="noStrike" u="none">
                <a:solidFill>
                  <a:srgbClr val="1C191A"/>
                </a:solidFill>
                <a:latin typeface="Lato"/>
                <a:ea typeface="Lato"/>
                <a:cs typeface="Lato"/>
                <a:sym typeface="Lato"/>
              </a:rPr>
              <a:t>ver 46 ye</a:t>
            </a:r>
            <a:r>
              <a:rPr lang="en-US" sz="2974" spc="-59" strike="noStrike" u="none">
                <a:solidFill>
                  <a:srgbClr val="1C191A"/>
                </a:solidFill>
                <a:latin typeface="Lato"/>
                <a:ea typeface="Lato"/>
                <a:cs typeface="Lato"/>
                <a:sym typeface="Lato"/>
              </a:rPr>
              <a:t>a</a:t>
            </a:r>
            <a:r>
              <a:rPr lang="en-US" sz="2974" spc="-59" strike="noStrike" u="none">
                <a:solidFill>
                  <a:srgbClr val="1C191A"/>
                </a:solidFill>
                <a:latin typeface="Lato"/>
                <a:ea typeface="Lato"/>
                <a:cs typeface="Lato"/>
                <a:sym typeface="Lato"/>
              </a:rPr>
              <a:t>r</a:t>
            </a:r>
            <a:r>
              <a:rPr lang="en-US" sz="2974" spc="-59" strike="noStrike" u="none">
                <a:solidFill>
                  <a:srgbClr val="1C191A"/>
                </a:solidFill>
                <a:latin typeface="Lato"/>
                <a:ea typeface="Lato"/>
                <a:cs typeface="Lato"/>
                <a:sym typeface="Lato"/>
              </a:rPr>
              <a:t>s</a:t>
            </a:r>
            <a:r>
              <a:rPr lang="en-US" sz="2974" spc="-59" strike="noStrike" u="none">
                <a:solidFill>
                  <a:srgbClr val="1C191A"/>
                </a:solidFill>
                <a:latin typeface="Lato"/>
                <a:ea typeface="Lato"/>
                <a:cs typeface="Lato"/>
                <a:sym typeface="Lato"/>
              </a:rPr>
              <a:t> a</a:t>
            </a:r>
            <a:r>
              <a:rPr lang="en-US" sz="2974" spc="-59" strike="noStrike" u="none">
                <a:solidFill>
                  <a:srgbClr val="1C191A"/>
                </a:solidFill>
                <a:latin typeface="Lato"/>
                <a:ea typeface="Lato"/>
                <a:cs typeface="Lato"/>
                <a:sym typeface="Lato"/>
              </a:rPr>
              <a:t>g</a:t>
            </a:r>
            <a:r>
              <a:rPr lang="en-US" sz="2974" spc="-59" strike="noStrike" u="none">
                <a:solidFill>
                  <a:srgbClr val="1C191A"/>
                </a:solidFill>
                <a:latin typeface="Lato"/>
                <a:ea typeface="Lato"/>
                <a:cs typeface="Lato"/>
                <a:sym typeface="Lato"/>
              </a:rPr>
              <a:t>o</a:t>
            </a:r>
          </a:p>
          <a:p>
            <a:pPr algn="just" marL="642233" indent="-321116" lvl="1">
              <a:lnSpc>
                <a:spcPts val="4164"/>
              </a:lnSpc>
              <a:spcBef>
                <a:spcPct val="0"/>
              </a:spcBef>
              <a:buFont typeface="Arial"/>
              <a:buChar char="•"/>
            </a:pPr>
            <a:r>
              <a:rPr lang="en-US" sz="2974" spc="-59" strike="noStrike" u="none">
                <a:solidFill>
                  <a:srgbClr val="1C191A"/>
                </a:solidFill>
                <a:latin typeface="Lato"/>
                <a:ea typeface="Lato"/>
                <a:cs typeface="Lato"/>
                <a:sym typeface="Lato"/>
              </a:rPr>
              <a:t>Y</a:t>
            </a:r>
            <a:r>
              <a:rPr lang="en-US" sz="2974" spc="-59" strike="noStrike" u="none">
                <a:solidFill>
                  <a:srgbClr val="1C191A"/>
                </a:solidFill>
                <a:latin typeface="Lato"/>
                <a:ea typeface="Lato"/>
                <a:cs typeface="Lato"/>
                <a:sym typeface="Lato"/>
              </a:rPr>
              <a:t>o</a:t>
            </a:r>
            <a:r>
              <a:rPr lang="en-US" sz="2974" spc="-59" strike="noStrike" u="none">
                <a:solidFill>
                  <a:srgbClr val="1C191A"/>
                </a:solidFill>
                <a:latin typeface="Lato"/>
                <a:ea typeface="Lato"/>
                <a:cs typeface="Lato"/>
                <a:sym typeface="Lato"/>
              </a:rPr>
              <a:t>u</a:t>
            </a:r>
            <a:r>
              <a:rPr lang="en-US" sz="2974" spc="-59" strike="noStrike" u="none">
                <a:solidFill>
                  <a:srgbClr val="1C191A"/>
                </a:solidFill>
                <a:latin typeface="Lato"/>
                <a:ea typeface="Lato"/>
                <a:cs typeface="Lato"/>
                <a:sym typeface="Lato"/>
              </a:rPr>
              <a:t>n</a:t>
            </a:r>
            <a:r>
              <a:rPr lang="en-US" sz="2974" spc="-59" strike="noStrike" u="none">
                <a:solidFill>
                  <a:srgbClr val="1C191A"/>
                </a:solidFill>
                <a:latin typeface="Lato"/>
                <a:ea typeface="Lato"/>
                <a:cs typeface="Lato"/>
                <a:sym typeface="Lato"/>
              </a:rPr>
              <a:t>g</a:t>
            </a:r>
            <a:r>
              <a:rPr lang="en-US" sz="2974" spc="-59" strike="noStrike" u="none">
                <a:solidFill>
                  <a:srgbClr val="1C191A"/>
                </a:solidFill>
                <a:latin typeface="Lato"/>
                <a:ea typeface="Lato"/>
                <a:cs typeface="Lato"/>
                <a:sym typeface="Lato"/>
              </a:rPr>
              <a:t> people </a:t>
            </a:r>
            <a:r>
              <a:rPr lang="en-US" sz="2974" spc="-59" strike="noStrike" u="none">
                <a:solidFill>
                  <a:srgbClr val="1C191A"/>
                </a:solidFill>
                <a:latin typeface="Lato"/>
                <a:ea typeface="Lato"/>
                <a:cs typeface="Lato"/>
                <a:sym typeface="Lato"/>
              </a:rPr>
              <a:t>w</a:t>
            </a:r>
            <a:r>
              <a:rPr lang="en-US" sz="2974" spc="-59" strike="noStrike" u="none">
                <a:solidFill>
                  <a:srgbClr val="1C191A"/>
                </a:solidFill>
                <a:latin typeface="Lato"/>
                <a:ea typeface="Lato"/>
                <a:cs typeface="Lato"/>
                <a:sym typeface="Lato"/>
              </a:rPr>
              <a:t>ere t</a:t>
            </a:r>
            <a:r>
              <a:rPr lang="en-US" sz="2974" spc="-59" strike="noStrike" u="none">
                <a:solidFill>
                  <a:srgbClr val="1C191A"/>
                </a:solidFill>
                <a:latin typeface="Lato"/>
                <a:ea typeface="Lato"/>
                <a:cs typeface="Lato"/>
                <a:sym typeface="Lato"/>
              </a:rPr>
              <a:t>h</a:t>
            </a:r>
            <a:r>
              <a:rPr lang="en-US" sz="2974" spc="-59" strike="noStrike" u="none">
                <a:solidFill>
                  <a:srgbClr val="1C191A"/>
                </a:solidFill>
                <a:latin typeface="Lato"/>
                <a:ea typeface="Lato"/>
                <a:cs typeface="Lato"/>
                <a:sym typeface="Lato"/>
              </a:rPr>
              <a:t>e “baby </a:t>
            </a:r>
            <a:r>
              <a:rPr lang="en-US" sz="2974" spc="-59" strike="noStrike" u="none">
                <a:solidFill>
                  <a:srgbClr val="1C191A"/>
                </a:solidFill>
                <a:latin typeface="Lato"/>
                <a:ea typeface="Lato"/>
                <a:cs typeface="Lato"/>
                <a:sym typeface="Lato"/>
              </a:rPr>
              <a:t>boo</a:t>
            </a:r>
            <a:r>
              <a:rPr lang="en-US" sz="2974" spc="-59" strike="noStrike" u="none">
                <a:solidFill>
                  <a:srgbClr val="1C191A"/>
                </a:solidFill>
                <a:latin typeface="Lato"/>
                <a:ea typeface="Lato"/>
                <a:cs typeface="Lato"/>
                <a:sym typeface="Lato"/>
              </a:rPr>
              <a:t>m</a:t>
            </a:r>
            <a:r>
              <a:rPr lang="en-US" sz="2974" spc="-59" strike="noStrike" u="none">
                <a:solidFill>
                  <a:srgbClr val="1C191A"/>
                </a:solidFill>
                <a:latin typeface="Lato"/>
                <a:ea typeface="Lato"/>
                <a:cs typeface="Lato"/>
                <a:sym typeface="Lato"/>
              </a:rPr>
              <a:t>”</a:t>
            </a:r>
            <a:r>
              <a:rPr lang="en-US" sz="2974" spc="-59" strike="noStrike" u="none">
                <a:solidFill>
                  <a:srgbClr val="1C191A"/>
                </a:solidFill>
                <a:latin typeface="Lato"/>
                <a:ea typeface="Lato"/>
                <a:cs typeface="Lato"/>
                <a:sym typeface="Lato"/>
              </a:rPr>
              <a:t> generatio</a:t>
            </a:r>
            <a:r>
              <a:rPr lang="en-US" sz="2974" spc="-59" strike="noStrike" u="none">
                <a:solidFill>
                  <a:srgbClr val="1C191A"/>
                </a:solidFill>
                <a:latin typeface="Lato"/>
                <a:ea typeface="Lato"/>
                <a:cs typeface="Lato"/>
                <a:sym typeface="Lato"/>
              </a:rPr>
              <a:t>n</a:t>
            </a:r>
          </a:p>
          <a:p>
            <a:pPr algn="just" marL="642233" indent="-321116" lvl="1">
              <a:lnSpc>
                <a:spcPts val="4164"/>
              </a:lnSpc>
              <a:spcBef>
                <a:spcPct val="0"/>
              </a:spcBef>
              <a:buFont typeface="Arial"/>
              <a:buChar char="•"/>
            </a:pPr>
            <a:r>
              <a:rPr lang="en-US" sz="2974" spc="-59" strike="noStrike" u="none">
                <a:solidFill>
                  <a:srgbClr val="1C191A"/>
                </a:solidFill>
                <a:latin typeface="Lato"/>
                <a:ea typeface="Lato"/>
                <a:cs typeface="Lato"/>
                <a:sym typeface="Lato"/>
              </a:rPr>
              <a:t>Y</a:t>
            </a:r>
            <a:r>
              <a:rPr lang="en-US" sz="2974" spc="-59" strike="noStrike" u="none">
                <a:solidFill>
                  <a:srgbClr val="1C191A"/>
                </a:solidFill>
                <a:latin typeface="Lato"/>
                <a:ea typeface="Lato"/>
                <a:cs typeface="Lato"/>
                <a:sym typeface="Lato"/>
              </a:rPr>
              <a:t>o</a:t>
            </a:r>
            <a:r>
              <a:rPr lang="en-US" sz="2974" spc="-59" strike="noStrike" u="none">
                <a:solidFill>
                  <a:srgbClr val="1C191A"/>
                </a:solidFill>
                <a:latin typeface="Lato"/>
                <a:ea typeface="Lato"/>
                <a:cs typeface="Lato"/>
                <a:sym typeface="Lato"/>
              </a:rPr>
              <a:t>uth w</a:t>
            </a:r>
            <a:r>
              <a:rPr lang="en-US" sz="2974" spc="-59" strike="noStrike" u="none">
                <a:solidFill>
                  <a:srgbClr val="1C191A"/>
                </a:solidFill>
                <a:latin typeface="Lato"/>
                <a:ea typeface="Lato"/>
                <a:cs typeface="Lato"/>
                <a:sym typeface="Lato"/>
              </a:rPr>
              <a:t>or</a:t>
            </a:r>
            <a:r>
              <a:rPr lang="en-US" sz="2974" spc="-59" strike="noStrike" u="none">
                <a:solidFill>
                  <a:srgbClr val="1C191A"/>
                </a:solidFill>
                <a:latin typeface="Lato"/>
                <a:ea typeface="Lato"/>
                <a:cs typeface="Lato"/>
                <a:sym typeface="Lato"/>
              </a:rPr>
              <a:t>k</a:t>
            </a:r>
            <a:r>
              <a:rPr lang="en-US" sz="2974" spc="-59" strike="noStrike" u="none">
                <a:solidFill>
                  <a:srgbClr val="1C191A"/>
                </a:solidFill>
                <a:latin typeface="Lato"/>
                <a:ea typeface="Lato"/>
                <a:cs typeface="Lato"/>
                <a:sym typeface="Lato"/>
              </a:rPr>
              <a:t> s</a:t>
            </a:r>
            <a:r>
              <a:rPr lang="en-US" sz="2974" spc="-59" strike="noStrike" u="none">
                <a:solidFill>
                  <a:srgbClr val="1C191A"/>
                </a:solidFill>
                <a:latin typeface="Lato"/>
                <a:ea typeface="Lato"/>
                <a:cs typeface="Lato"/>
                <a:sym typeface="Lato"/>
              </a:rPr>
              <a:t>aw h</a:t>
            </a:r>
            <a:r>
              <a:rPr lang="en-US" sz="2974" spc="-59" strike="noStrike" u="none">
                <a:solidFill>
                  <a:srgbClr val="1C191A"/>
                </a:solidFill>
                <a:latin typeface="Lato"/>
                <a:ea typeface="Lato"/>
                <a:cs typeface="Lato"/>
                <a:sym typeface="Lato"/>
              </a:rPr>
              <a:t>i</a:t>
            </a:r>
            <a:r>
              <a:rPr lang="en-US" sz="2974" spc="-59" strike="noStrike" u="none">
                <a:solidFill>
                  <a:srgbClr val="1C191A"/>
                </a:solidFill>
                <a:latin typeface="Lato"/>
                <a:ea typeface="Lato"/>
                <a:cs typeface="Lato"/>
                <a:sym typeface="Lato"/>
              </a:rPr>
              <a:t>gh</a:t>
            </a:r>
            <a:r>
              <a:rPr lang="en-US" sz="2974" spc="-59" strike="noStrike" u="none">
                <a:solidFill>
                  <a:srgbClr val="1C191A"/>
                </a:solidFill>
                <a:latin typeface="Lato"/>
                <a:ea typeface="Lato"/>
                <a:cs typeface="Lato"/>
                <a:sym typeface="Lato"/>
              </a:rPr>
              <a:t>s </a:t>
            </a:r>
            <a:r>
              <a:rPr lang="en-US" sz="2974" spc="-59" strike="noStrike" u="none">
                <a:solidFill>
                  <a:srgbClr val="1C191A"/>
                </a:solidFill>
                <a:latin typeface="Lato"/>
                <a:ea typeface="Lato"/>
                <a:cs typeface="Lato"/>
                <a:sym typeface="Lato"/>
              </a:rPr>
              <a:t>a</a:t>
            </a:r>
            <a:r>
              <a:rPr lang="en-US" sz="2974" spc="-59" strike="noStrike" u="none">
                <a:solidFill>
                  <a:srgbClr val="1C191A"/>
                </a:solidFill>
                <a:latin typeface="Lato"/>
                <a:ea typeface="Lato"/>
                <a:cs typeface="Lato"/>
                <a:sym typeface="Lato"/>
              </a:rPr>
              <a:t>n</a:t>
            </a:r>
            <a:r>
              <a:rPr lang="en-US" sz="2974" spc="-59" strike="noStrike" u="none">
                <a:solidFill>
                  <a:srgbClr val="1C191A"/>
                </a:solidFill>
                <a:latin typeface="Lato"/>
                <a:ea typeface="Lato"/>
                <a:cs typeface="Lato"/>
                <a:sym typeface="Lato"/>
              </a:rPr>
              <a:t>d low</a:t>
            </a:r>
            <a:r>
              <a:rPr lang="en-US" sz="2974" spc="-59" strike="noStrike" u="none">
                <a:solidFill>
                  <a:srgbClr val="1C191A"/>
                </a:solidFill>
                <a:latin typeface="Lato"/>
                <a:ea typeface="Lato"/>
                <a:cs typeface="Lato"/>
                <a:sym typeface="Lato"/>
              </a:rPr>
              <a:t>s</a:t>
            </a:r>
          </a:p>
          <a:p>
            <a:pPr algn="just" marL="642233" indent="-321116" lvl="1">
              <a:lnSpc>
                <a:spcPts val="4164"/>
              </a:lnSpc>
              <a:spcBef>
                <a:spcPct val="0"/>
              </a:spcBef>
              <a:buFont typeface="Arial"/>
              <a:buChar char="•"/>
            </a:pPr>
            <a:r>
              <a:rPr lang="en-US" sz="2974" spc="-59" strike="noStrike" u="none">
                <a:solidFill>
                  <a:srgbClr val="1C191A"/>
                </a:solidFill>
                <a:latin typeface="Lato"/>
                <a:ea typeface="Lato"/>
                <a:cs typeface="Lato"/>
                <a:sym typeface="Lato"/>
              </a:rPr>
              <a:t>A</a:t>
            </a:r>
            <a:r>
              <a:rPr lang="en-US" sz="2974" spc="-59" strike="noStrike" u="none">
                <a:solidFill>
                  <a:srgbClr val="1C191A"/>
                </a:solidFill>
                <a:latin typeface="Lato"/>
                <a:ea typeface="Lato"/>
                <a:cs typeface="Lato"/>
                <a:sym typeface="Lato"/>
              </a:rPr>
              <a:t>l</a:t>
            </a:r>
            <a:r>
              <a:rPr lang="en-US" sz="2974" spc="-59" strike="noStrike" u="none">
                <a:solidFill>
                  <a:srgbClr val="1C191A"/>
                </a:solidFill>
                <a:latin typeface="Lato"/>
                <a:ea typeface="Lato"/>
                <a:cs typeface="Lato"/>
                <a:sym typeface="Lato"/>
              </a:rPr>
              <a:t>b</a:t>
            </a:r>
            <a:r>
              <a:rPr lang="en-US" sz="2974" spc="-59" strike="noStrike" u="none">
                <a:solidFill>
                  <a:srgbClr val="1C191A"/>
                </a:solidFill>
                <a:latin typeface="Lato"/>
                <a:ea typeface="Lato"/>
                <a:cs typeface="Lato"/>
                <a:sym typeface="Lato"/>
              </a:rPr>
              <a:t>em</a:t>
            </a:r>
            <a:r>
              <a:rPr lang="en-US" sz="2974" spc="-59" strike="noStrike" u="none">
                <a:solidFill>
                  <a:srgbClr val="1C191A"/>
                </a:solidFill>
                <a:latin typeface="Lato"/>
                <a:ea typeface="Lato"/>
                <a:cs typeface="Lato"/>
                <a:sym typeface="Lato"/>
              </a:rPr>
              <a:t>arl</a:t>
            </a:r>
            <a:r>
              <a:rPr lang="en-US" sz="2974" spc="-59" strike="noStrike" u="none">
                <a:solidFill>
                  <a:srgbClr val="1C191A"/>
                </a:solidFill>
                <a:latin typeface="Lato"/>
                <a:ea typeface="Lato"/>
                <a:cs typeface="Lato"/>
                <a:sym typeface="Lato"/>
              </a:rPr>
              <a:t>e </a:t>
            </a:r>
            <a:r>
              <a:rPr lang="en-US" sz="2974" spc="-59" strike="noStrike" u="none">
                <a:solidFill>
                  <a:srgbClr val="1C191A"/>
                </a:solidFill>
                <a:latin typeface="Lato"/>
                <a:ea typeface="Lato"/>
                <a:cs typeface="Lato"/>
                <a:sym typeface="Lato"/>
              </a:rPr>
              <a:t>R</a:t>
            </a:r>
            <a:r>
              <a:rPr lang="en-US" sz="2974" spc="-59" strike="noStrike" u="none">
                <a:solidFill>
                  <a:srgbClr val="1C191A"/>
                </a:solidFill>
                <a:latin typeface="Lato"/>
                <a:ea typeface="Lato"/>
                <a:cs typeface="Lato"/>
                <a:sym typeface="Lato"/>
              </a:rPr>
              <a:t>e</a:t>
            </a:r>
            <a:r>
              <a:rPr lang="en-US" sz="2974" spc="-59" strike="noStrike" u="none">
                <a:solidFill>
                  <a:srgbClr val="1C191A"/>
                </a:solidFill>
                <a:latin typeface="Lato"/>
                <a:ea typeface="Lato"/>
                <a:cs typeface="Lato"/>
                <a:sym typeface="Lato"/>
              </a:rPr>
              <a:t>por</a:t>
            </a:r>
            <a:r>
              <a:rPr lang="en-US" sz="2974" spc="-59" strike="noStrike" u="none">
                <a:solidFill>
                  <a:srgbClr val="1C191A"/>
                </a:solidFill>
                <a:latin typeface="Lato"/>
                <a:ea typeface="Lato"/>
                <a:cs typeface="Lato"/>
                <a:sym typeface="Lato"/>
              </a:rPr>
              <a:t>t </a:t>
            </a:r>
            <a:r>
              <a:rPr lang="en-US" sz="2974" spc="-59" strike="noStrike" u="none">
                <a:solidFill>
                  <a:srgbClr val="1C191A"/>
                </a:solidFill>
                <a:latin typeface="Lato"/>
                <a:ea typeface="Lato"/>
                <a:cs typeface="Lato"/>
                <a:sym typeface="Lato"/>
              </a:rPr>
              <a:t>1960 b</a:t>
            </a:r>
            <a:r>
              <a:rPr lang="en-US" sz="2974" spc="-59" strike="noStrike" u="none">
                <a:solidFill>
                  <a:srgbClr val="1C191A"/>
                </a:solidFill>
                <a:latin typeface="Lato"/>
                <a:ea typeface="Lato"/>
                <a:cs typeface="Lato"/>
                <a:sym typeface="Lato"/>
              </a:rPr>
              <a:t>o</a:t>
            </a:r>
            <a:r>
              <a:rPr lang="en-US" sz="2974" spc="-59" strike="noStrike" u="none">
                <a:solidFill>
                  <a:srgbClr val="1C191A"/>
                </a:solidFill>
                <a:latin typeface="Lato"/>
                <a:ea typeface="Lato"/>
                <a:cs typeface="Lato"/>
                <a:sym typeface="Lato"/>
              </a:rPr>
              <a:t>os</a:t>
            </a:r>
            <a:r>
              <a:rPr lang="en-US" sz="2974" spc="-59" strike="noStrike" u="none">
                <a:solidFill>
                  <a:srgbClr val="1C191A"/>
                </a:solidFill>
                <a:latin typeface="Lato"/>
                <a:ea typeface="Lato"/>
                <a:cs typeface="Lato"/>
                <a:sym typeface="Lato"/>
              </a:rPr>
              <a:t>te</a:t>
            </a:r>
            <a:r>
              <a:rPr lang="en-US" sz="2974" spc="-59" strike="noStrike" u="none">
                <a:solidFill>
                  <a:srgbClr val="1C191A"/>
                </a:solidFill>
                <a:latin typeface="Lato"/>
                <a:ea typeface="Lato"/>
                <a:cs typeface="Lato"/>
                <a:sym typeface="Lato"/>
              </a:rPr>
              <a:t>d</a:t>
            </a:r>
            <a:r>
              <a:rPr lang="en-US" sz="2974" spc="-59" strike="noStrike" u="none">
                <a:solidFill>
                  <a:srgbClr val="1C191A"/>
                </a:solidFill>
                <a:latin typeface="Lato"/>
                <a:ea typeface="Lato"/>
                <a:cs typeface="Lato"/>
                <a:sym typeface="Lato"/>
              </a:rPr>
              <a:t> fu</a:t>
            </a:r>
            <a:r>
              <a:rPr lang="en-US" sz="2974" spc="-59" strike="noStrike" u="none">
                <a:solidFill>
                  <a:srgbClr val="1C191A"/>
                </a:solidFill>
                <a:latin typeface="Lato"/>
                <a:ea typeface="Lato"/>
                <a:cs typeface="Lato"/>
                <a:sym typeface="Lato"/>
              </a:rPr>
              <a:t>ndin</a:t>
            </a:r>
            <a:r>
              <a:rPr lang="en-US" sz="2974" spc="-59" strike="noStrike" u="none">
                <a:solidFill>
                  <a:srgbClr val="1C191A"/>
                </a:solidFill>
                <a:latin typeface="Lato"/>
                <a:ea typeface="Lato"/>
                <a:cs typeface="Lato"/>
                <a:sym typeface="Lato"/>
              </a:rPr>
              <a:t>g (Muirhead, 2020)</a:t>
            </a:r>
          </a:p>
          <a:p>
            <a:pPr algn="just" marL="642233" indent="-321116" lvl="1">
              <a:lnSpc>
                <a:spcPts val="4164"/>
              </a:lnSpc>
              <a:spcBef>
                <a:spcPct val="0"/>
              </a:spcBef>
              <a:buFont typeface="Arial"/>
              <a:buChar char="•"/>
            </a:pPr>
            <a:r>
              <a:rPr lang="en-US" sz="2974" spc="-59" strike="noStrike" u="none">
                <a:solidFill>
                  <a:srgbClr val="1C191A"/>
                </a:solidFill>
                <a:latin typeface="Lato"/>
                <a:ea typeface="Lato"/>
                <a:cs typeface="Lato"/>
                <a:sym typeface="Lato"/>
              </a:rPr>
              <a:t>Followed by the decline of youth service </a:t>
            </a:r>
          </a:p>
          <a:p>
            <a:pPr algn="just" marL="642233" indent="-321116" lvl="1">
              <a:lnSpc>
                <a:spcPts val="4164"/>
              </a:lnSpc>
              <a:spcBef>
                <a:spcPct val="0"/>
              </a:spcBef>
              <a:buFont typeface="Arial"/>
              <a:buChar char="•"/>
            </a:pPr>
            <a:r>
              <a:rPr lang="en-US" sz="2974" spc="-59" strike="noStrike" u="none">
                <a:solidFill>
                  <a:srgbClr val="1C191A"/>
                </a:solidFill>
                <a:latin typeface="Lato"/>
                <a:ea typeface="Lato"/>
                <a:cs typeface="Lato"/>
                <a:sym typeface="Lato"/>
              </a:rPr>
              <a:t>Four prime ministers across the decade</a:t>
            </a:r>
          </a:p>
          <a:p>
            <a:pPr algn="just" marL="642233" indent="-321116" lvl="1">
              <a:lnSpc>
                <a:spcPts val="4164"/>
              </a:lnSpc>
              <a:spcBef>
                <a:spcPct val="0"/>
              </a:spcBef>
              <a:buFont typeface="Arial"/>
              <a:buChar char="•"/>
            </a:pPr>
            <a:r>
              <a:rPr lang="en-US" sz="2974" spc="-59" strike="noStrike" u="none">
                <a:solidFill>
                  <a:srgbClr val="1C191A"/>
                </a:solidFill>
                <a:latin typeface="Lato"/>
                <a:ea typeface="Lato"/>
                <a:cs typeface="Lato"/>
                <a:sym typeface="Lato"/>
              </a:rPr>
              <a:t>Music culture booming: rock, disco etc.</a:t>
            </a:r>
          </a:p>
          <a:p>
            <a:pPr algn="just" marL="642233" indent="-321116" lvl="1">
              <a:lnSpc>
                <a:spcPts val="4164"/>
              </a:lnSpc>
              <a:spcBef>
                <a:spcPct val="0"/>
              </a:spcBef>
              <a:buFont typeface="Arial"/>
              <a:buChar char="•"/>
            </a:pPr>
            <a:r>
              <a:rPr lang="en-US" sz="2974" spc="-59" strike="noStrike" u="none">
                <a:solidFill>
                  <a:srgbClr val="1C191A"/>
                </a:solidFill>
                <a:latin typeface="Lato"/>
                <a:ea typeface="Lato"/>
                <a:cs typeface="Lato"/>
                <a:sym typeface="Lato"/>
              </a:rPr>
              <a:t>Fashion trends </a:t>
            </a:r>
          </a:p>
          <a:p>
            <a:pPr algn="just" marL="642233" indent="-321116" lvl="1">
              <a:lnSpc>
                <a:spcPts val="4164"/>
              </a:lnSpc>
              <a:spcBef>
                <a:spcPct val="0"/>
              </a:spcBef>
              <a:buFont typeface="Arial"/>
              <a:buChar char="•"/>
            </a:pPr>
            <a:r>
              <a:rPr lang="en-US" sz="2974" spc="-59" strike="noStrike" u="none">
                <a:solidFill>
                  <a:srgbClr val="1C191A"/>
                </a:solidFill>
                <a:latin typeface="Lato"/>
                <a:ea typeface="Lato"/>
                <a:cs typeface="Lato"/>
                <a:sym typeface="Lato"/>
              </a:rPr>
              <a:t>A decade of major social and political change</a:t>
            </a:r>
          </a:p>
          <a:p>
            <a:pPr algn="just">
              <a:lnSpc>
                <a:spcPts val="4164"/>
              </a:lnSpc>
              <a:spcBef>
                <a:spcPct val="0"/>
              </a:spcBef>
            </a:pPr>
          </a:p>
          <a:p>
            <a:pPr algn="just" marL="0" indent="0" lvl="0">
              <a:lnSpc>
                <a:spcPts val="4164"/>
              </a:lnSpc>
              <a:spcBef>
                <a:spcPct val="0"/>
              </a:spcBef>
            </a:pPr>
          </a:p>
        </p:txBody>
      </p:sp>
      <p:sp>
        <p:nvSpPr>
          <p:cNvPr name="TextBox 3" id="3"/>
          <p:cNvSpPr txBox="true"/>
          <p:nvPr/>
        </p:nvSpPr>
        <p:spPr>
          <a:xfrm rot="0">
            <a:off x="1028700" y="1171575"/>
            <a:ext cx="12742519" cy="2079626"/>
          </a:xfrm>
          <a:prstGeom prst="rect">
            <a:avLst/>
          </a:prstGeom>
        </p:spPr>
        <p:txBody>
          <a:bodyPr anchor="t" rtlCol="false" tIns="0" lIns="0" bIns="0" rIns="0">
            <a:spAutoFit/>
          </a:bodyPr>
          <a:lstStyle/>
          <a:p>
            <a:pPr algn="l" marL="0" indent="0" lvl="0">
              <a:lnSpc>
                <a:spcPts val="8000"/>
              </a:lnSpc>
              <a:spcBef>
                <a:spcPct val="0"/>
              </a:spcBef>
            </a:pPr>
            <a:r>
              <a:rPr lang="en-US" sz="8000">
                <a:solidFill>
                  <a:srgbClr val="253439"/>
                </a:solidFill>
                <a:latin typeface="Lato"/>
                <a:ea typeface="Lato"/>
                <a:cs typeface="Lato"/>
                <a:sym typeface="Lato"/>
              </a:rPr>
              <a:t>What did being a young person in the 70's look like?</a:t>
            </a:r>
          </a:p>
        </p:txBody>
      </p:sp>
    </p:spTree>
  </p:cSld>
  <p:clrMapOvr>
    <a:masterClrMapping/>
  </p:clrMapOvr>
</p:sld>
</file>

<file path=ppt/slides/slide3.xml><?xml version="1.0" encoding="utf-8"?>
<p:sld xmlns:p="http://schemas.openxmlformats.org/presentationml/2006/main" xmlns:a="http://schemas.openxmlformats.org/drawingml/2006/main">
  <p:cSld>
    <p:bg>
      <p:bgPr>
        <a:solidFill>
          <a:srgbClr val="F6F4F1"/>
        </a:solidFill>
      </p:bgPr>
    </p:bg>
    <p:spTree>
      <p:nvGrpSpPr>
        <p:cNvPr id="1" name=""/>
        <p:cNvGrpSpPr/>
        <p:nvPr/>
      </p:nvGrpSpPr>
      <p:grpSpPr>
        <a:xfrm>
          <a:off x="0" y="0"/>
          <a:ext cx="0" cy="0"/>
          <a:chOff x="0" y="0"/>
          <a:chExt cx="0" cy="0"/>
        </a:xfrm>
      </p:grpSpPr>
      <p:sp>
        <p:nvSpPr>
          <p:cNvPr name="TextBox 2" id="2"/>
          <p:cNvSpPr txBox="true"/>
          <p:nvPr/>
        </p:nvSpPr>
        <p:spPr>
          <a:xfrm rot="0">
            <a:off x="7121548" y="2994675"/>
            <a:ext cx="9969682" cy="6547110"/>
          </a:xfrm>
          <a:prstGeom prst="rect">
            <a:avLst/>
          </a:prstGeom>
        </p:spPr>
        <p:txBody>
          <a:bodyPr anchor="t" rtlCol="false" tIns="0" lIns="0" bIns="0" rIns="0">
            <a:spAutoFit/>
          </a:bodyPr>
          <a:lstStyle/>
          <a:p>
            <a:pPr algn="just" marL="618500" indent="-309250" lvl="1">
              <a:lnSpc>
                <a:spcPts val="4010"/>
              </a:lnSpc>
              <a:buFont typeface="Arial"/>
              <a:buChar char="•"/>
            </a:pPr>
            <a:r>
              <a:rPr lang="en-US" sz="2864" spc="-57">
                <a:solidFill>
                  <a:srgbClr val="1C191A"/>
                </a:solidFill>
                <a:latin typeface="Lato"/>
                <a:ea typeface="Lato"/>
                <a:cs typeface="Lato"/>
                <a:sym typeface="Lato"/>
              </a:rPr>
              <a:t>Young people have always sought belonging</a:t>
            </a:r>
          </a:p>
          <a:p>
            <a:pPr algn="just" marL="618500" indent="-309250" lvl="1">
              <a:lnSpc>
                <a:spcPts val="4010"/>
              </a:lnSpc>
              <a:buFont typeface="Arial"/>
              <a:buChar char="•"/>
            </a:pPr>
            <a:r>
              <a:rPr lang="en-US" sz="2864" spc="-57">
                <a:solidFill>
                  <a:srgbClr val="1C191A"/>
                </a:solidFill>
                <a:latin typeface="Lato"/>
                <a:ea typeface="Lato"/>
                <a:cs typeface="Lato"/>
                <a:sym typeface="Lato"/>
              </a:rPr>
              <a:t>Peer and media influence strong (Tarrant, 2002)</a:t>
            </a:r>
          </a:p>
          <a:p>
            <a:pPr algn="just" marL="618500" indent="-309250" lvl="1">
              <a:lnSpc>
                <a:spcPts val="4010"/>
              </a:lnSpc>
              <a:buFont typeface="Arial"/>
              <a:buChar char="•"/>
            </a:pPr>
            <a:r>
              <a:rPr lang="en-US" sz="2864" spc="-57">
                <a:solidFill>
                  <a:srgbClr val="1C191A"/>
                </a:solidFill>
                <a:latin typeface="Lato"/>
                <a:ea typeface="Lato"/>
                <a:cs typeface="Lato"/>
                <a:sym typeface="Lato"/>
              </a:rPr>
              <a:t>Limited technology: coloured TV only emerging</a:t>
            </a:r>
          </a:p>
          <a:p>
            <a:pPr algn="just" marL="618500" indent="-309250" lvl="1">
              <a:lnSpc>
                <a:spcPts val="4010"/>
              </a:lnSpc>
              <a:buFont typeface="Arial"/>
              <a:buChar char="•"/>
            </a:pPr>
            <a:r>
              <a:rPr lang="en-US" sz="2864" spc="-57">
                <a:solidFill>
                  <a:srgbClr val="1C191A"/>
                </a:solidFill>
                <a:latin typeface="Lato"/>
                <a:ea typeface="Lato"/>
                <a:cs typeface="Lato"/>
                <a:sym typeface="Lato"/>
              </a:rPr>
              <a:t>Accessed through record shops, Dial‑a‑Disk, Top of the Pops</a:t>
            </a:r>
          </a:p>
          <a:p>
            <a:pPr algn="just" marL="618500" indent="-309250" lvl="1">
              <a:lnSpc>
                <a:spcPts val="4010"/>
              </a:lnSpc>
              <a:buFont typeface="Arial"/>
              <a:buChar char="•"/>
            </a:pPr>
            <a:r>
              <a:rPr lang="en-US" sz="2864" spc="-57">
                <a:solidFill>
                  <a:srgbClr val="1C191A"/>
                </a:solidFill>
                <a:latin typeface="Lato"/>
                <a:ea typeface="Lato"/>
                <a:cs typeface="Lato"/>
                <a:sym typeface="Lato"/>
              </a:rPr>
              <a:t>Music has and continues to shaped identity and community </a:t>
            </a:r>
          </a:p>
          <a:p>
            <a:pPr algn="just" marL="618500" indent="-309250" lvl="1">
              <a:lnSpc>
                <a:spcPts val="4010"/>
              </a:lnSpc>
              <a:buFont typeface="Arial"/>
              <a:buChar char="•"/>
            </a:pPr>
            <a:r>
              <a:rPr lang="en-US" sz="2864" spc="-57">
                <a:solidFill>
                  <a:srgbClr val="1C191A"/>
                </a:solidFill>
                <a:latin typeface="Lato"/>
                <a:ea typeface="Lato"/>
                <a:cs typeface="Lato"/>
                <a:sym typeface="Lato"/>
              </a:rPr>
              <a:t>First Glastonbury Festival held in 1970 (Burke,2025)</a:t>
            </a:r>
          </a:p>
          <a:p>
            <a:pPr algn="just" marL="618500" indent="-309250" lvl="1">
              <a:lnSpc>
                <a:spcPts val="4010"/>
              </a:lnSpc>
              <a:buFont typeface="Arial"/>
              <a:buChar char="•"/>
            </a:pPr>
            <a:r>
              <a:rPr lang="en-US" sz="2864" spc="-57">
                <a:solidFill>
                  <a:srgbClr val="1C191A"/>
                </a:solidFill>
                <a:latin typeface="Lato"/>
                <a:ea typeface="Lato"/>
                <a:cs typeface="Lato"/>
                <a:sym typeface="Lato"/>
              </a:rPr>
              <a:t>Music as a driver of political and social conversations</a:t>
            </a:r>
          </a:p>
          <a:p>
            <a:pPr algn="just" marL="618500" indent="-309250" lvl="1">
              <a:lnSpc>
                <a:spcPts val="4010"/>
              </a:lnSpc>
              <a:buFont typeface="Arial"/>
              <a:buChar char="•"/>
            </a:pPr>
            <a:r>
              <a:rPr lang="en-US" sz="2864" spc="-57">
                <a:solidFill>
                  <a:srgbClr val="1C191A"/>
                </a:solidFill>
                <a:latin typeface="Lato"/>
                <a:ea typeface="Lato"/>
                <a:cs typeface="Lato"/>
                <a:sym typeface="Lato"/>
              </a:rPr>
              <a:t>Access to news then vs now </a:t>
            </a:r>
          </a:p>
          <a:p>
            <a:pPr algn="just" marL="618500" indent="-309250" lvl="1">
              <a:lnSpc>
                <a:spcPts val="4010"/>
              </a:lnSpc>
              <a:buFont typeface="Arial"/>
              <a:buChar char="•"/>
            </a:pPr>
            <a:r>
              <a:rPr lang="en-US" sz="2864" spc="-57">
                <a:solidFill>
                  <a:srgbClr val="1C191A"/>
                </a:solidFill>
                <a:latin typeface="Lato"/>
                <a:ea typeface="Lato"/>
                <a:cs typeface="Lato"/>
                <a:sym typeface="Lato"/>
              </a:rPr>
              <a:t>1 in 10 aged 12–15 use TikTok as main news source (Ofcom, 2025)</a:t>
            </a:r>
          </a:p>
          <a:p>
            <a:pPr algn="l">
              <a:lnSpc>
                <a:spcPts val="4010"/>
              </a:lnSpc>
            </a:pPr>
          </a:p>
          <a:p>
            <a:pPr algn="l">
              <a:lnSpc>
                <a:spcPts val="4010"/>
              </a:lnSpc>
            </a:pPr>
          </a:p>
          <a:p>
            <a:pPr algn="l" marL="0" indent="0" lvl="0">
              <a:lnSpc>
                <a:spcPts val="4010"/>
              </a:lnSpc>
              <a:spcBef>
                <a:spcPct val="0"/>
              </a:spcBef>
            </a:pPr>
          </a:p>
        </p:txBody>
      </p:sp>
      <p:sp>
        <p:nvSpPr>
          <p:cNvPr name="TextBox 3" id="3"/>
          <p:cNvSpPr txBox="true"/>
          <p:nvPr/>
        </p:nvSpPr>
        <p:spPr>
          <a:xfrm rot="0">
            <a:off x="1208080" y="4217180"/>
            <a:ext cx="6062578" cy="2079626"/>
          </a:xfrm>
          <a:prstGeom prst="rect">
            <a:avLst/>
          </a:prstGeom>
        </p:spPr>
        <p:txBody>
          <a:bodyPr anchor="t" rtlCol="false" tIns="0" lIns="0" bIns="0" rIns="0">
            <a:spAutoFit/>
          </a:bodyPr>
          <a:lstStyle/>
          <a:p>
            <a:pPr algn="just" marL="0" indent="0" lvl="0">
              <a:lnSpc>
                <a:spcPts val="8000"/>
              </a:lnSpc>
              <a:spcBef>
                <a:spcPct val="0"/>
              </a:spcBef>
            </a:pPr>
            <a:r>
              <a:rPr lang="en-US" sz="8000">
                <a:solidFill>
                  <a:srgbClr val="253439"/>
                </a:solidFill>
                <a:latin typeface="Lato"/>
                <a:ea typeface="Lato"/>
                <a:cs typeface="Lato"/>
                <a:sym typeface="Lato"/>
              </a:rPr>
              <a:t>Id</a:t>
            </a:r>
            <a:r>
              <a:rPr lang="en-US" sz="8000" strike="noStrike" u="none">
                <a:solidFill>
                  <a:srgbClr val="253439"/>
                </a:solidFill>
                <a:latin typeface="Lato"/>
                <a:ea typeface="Lato"/>
                <a:cs typeface="Lato"/>
                <a:sym typeface="Lato"/>
              </a:rPr>
              <a:t>e</a:t>
            </a:r>
            <a:r>
              <a:rPr lang="en-US" sz="8000" strike="noStrike" u="none">
                <a:solidFill>
                  <a:srgbClr val="253439"/>
                </a:solidFill>
                <a:latin typeface="Lato"/>
                <a:ea typeface="Lato"/>
                <a:cs typeface="Lato"/>
                <a:sym typeface="Lato"/>
              </a:rPr>
              <a:t>n</a:t>
            </a:r>
            <a:r>
              <a:rPr lang="en-US" sz="8000" strike="noStrike" u="none">
                <a:solidFill>
                  <a:srgbClr val="253439"/>
                </a:solidFill>
                <a:latin typeface="Lato"/>
                <a:ea typeface="Lato"/>
                <a:cs typeface="Lato"/>
                <a:sym typeface="Lato"/>
              </a:rPr>
              <a:t>t</a:t>
            </a:r>
            <a:r>
              <a:rPr lang="en-US" sz="8000" strike="noStrike" u="none">
                <a:solidFill>
                  <a:srgbClr val="253439"/>
                </a:solidFill>
                <a:latin typeface="Lato"/>
                <a:ea typeface="Lato"/>
                <a:cs typeface="Lato"/>
                <a:sym typeface="Lato"/>
              </a:rPr>
              <a:t>i</a:t>
            </a:r>
            <a:r>
              <a:rPr lang="en-US" sz="8000" strike="noStrike" u="none">
                <a:solidFill>
                  <a:srgbClr val="253439"/>
                </a:solidFill>
                <a:latin typeface="Lato"/>
                <a:ea typeface="Lato"/>
                <a:cs typeface="Lato"/>
                <a:sym typeface="Lato"/>
              </a:rPr>
              <a:t>t</a:t>
            </a:r>
            <a:r>
              <a:rPr lang="en-US" sz="8000" strike="noStrike" u="none">
                <a:solidFill>
                  <a:srgbClr val="253439"/>
                </a:solidFill>
                <a:latin typeface="Lato"/>
                <a:ea typeface="Lato"/>
                <a:cs typeface="Lato"/>
                <a:sym typeface="Lato"/>
              </a:rPr>
              <a:t>y&amp; Influ</a:t>
            </a:r>
            <a:r>
              <a:rPr lang="en-US" sz="8000" strike="noStrike" u="none">
                <a:solidFill>
                  <a:srgbClr val="253439"/>
                </a:solidFill>
                <a:latin typeface="Lato"/>
                <a:ea typeface="Lato"/>
                <a:cs typeface="Lato"/>
                <a:sym typeface="Lato"/>
              </a:rPr>
              <a:t>en</a:t>
            </a:r>
            <a:r>
              <a:rPr lang="en-US" sz="8000" strike="noStrike" u="none">
                <a:solidFill>
                  <a:srgbClr val="253439"/>
                </a:solidFill>
                <a:latin typeface="Lato"/>
                <a:ea typeface="Lato"/>
                <a:cs typeface="Lato"/>
                <a:sym typeface="Lato"/>
              </a:rPr>
              <a:t>ce</a:t>
            </a:r>
          </a:p>
        </p:txBody>
      </p:sp>
      <p:grpSp>
        <p:nvGrpSpPr>
          <p:cNvPr name="Group 4" id="4"/>
          <p:cNvGrpSpPr/>
          <p:nvPr/>
        </p:nvGrpSpPr>
        <p:grpSpPr>
          <a:xfrm rot="-5400000">
            <a:off x="3796798" y="4217248"/>
            <a:ext cx="225880" cy="5403316"/>
            <a:chOff x="0" y="0"/>
            <a:chExt cx="301173" cy="7204422"/>
          </a:xfrm>
        </p:grpSpPr>
        <p:grpSp>
          <p:nvGrpSpPr>
            <p:cNvPr name="Group 5" id="5"/>
            <p:cNvGrpSpPr/>
            <p:nvPr/>
          </p:nvGrpSpPr>
          <p:grpSpPr>
            <a:xfrm rot="0">
              <a:off x="0" y="0"/>
              <a:ext cx="301173" cy="7204422"/>
              <a:chOff x="0" y="0"/>
              <a:chExt cx="59491" cy="1423096"/>
            </a:xfrm>
          </p:grpSpPr>
          <p:sp>
            <p:nvSpPr>
              <p:cNvPr name="Freeform 6" id="6"/>
              <p:cNvSpPr/>
              <p:nvPr/>
            </p:nvSpPr>
            <p:spPr>
              <a:xfrm flipH="false" flipV="false" rot="0">
                <a:off x="0" y="0"/>
                <a:ext cx="59491" cy="1423096"/>
              </a:xfrm>
              <a:custGeom>
                <a:avLst/>
                <a:gdLst/>
                <a:ahLst/>
                <a:cxnLst/>
                <a:rect r="r" b="b" t="t" l="l"/>
                <a:pathLst>
                  <a:path h="1423096" w="59491">
                    <a:moveTo>
                      <a:pt x="0" y="0"/>
                    </a:moveTo>
                    <a:lnTo>
                      <a:pt x="59491" y="0"/>
                    </a:lnTo>
                    <a:lnTo>
                      <a:pt x="59491" y="1423096"/>
                    </a:lnTo>
                    <a:lnTo>
                      <a:pt x="0" y="1423096"/>
                    </a:lnTo>
                    <a:close/>
                  </a:path>
                </a:pathLst>
              </a:custGeom>
              <a:solidFill>
                <a:srgbClr val="7C898B"/>
              </a:solidFill>
            </p:spPr>
          </p:sp>
          <p:sp>
            <p:nvSpPr>
              <p:cNvPr name="TextBox 7" id="7"/>
              <p:cNvSpPr txBox="true"/>
              <p:nvPr/>
            </p:nvSpPr>
            <p:spPr>
              <a:xfrm>
                <a:off x="0" y="-38100"/>
                <a:ext cx="59491" cy="1461196"/>
              </a:xfrm>
              <a:prstGeom prst="rect">
                <a:avLst/>
              </a:prstGeom>
            </p:spPr>
            <p:txBody>
              <a:bodyPr anchor="ctr" rtlCol="false" tIns="50800" lIns="50800" bIns="50800" rIns="50800"/>
              <a:lstStyle/>
              <a:p>
                <a:pPr algn="ctr">
                  <a:lnSpc>
                    <a:spcPts val="2799"/>
                  </a:lnSpc>
                </a:pPr>
              </a:p>
            </p:txBody>
          </p:sp>
        </p:grpSp>
        <p:grpSp>
          <p:nvGrpSpPr>
            <p:cNvPr name="Group 8" id="8"/>
            <p:cNvGrpSpPr/>
            <p:nvPr/>
          </p:nvGrpSpPr>
          <p:grpSpPr>
            <a:xfrm rot="0">
              <a:off x="0" y="0"/>
              <a:ext cx="301173" cy="1830478"/>
              <a:chOff x="0" y="0"/>
              <a:chExt cx="59491" cy="361576"/>
            </a:xfrm>
          </p:grpSpPr>
          <p:sp>
            <p:nvSpPr>
              <p:cNvPr name="Freeform 9" id="9"/>
              <p:cNvSpPr/>
              <p:nvPr/>
            </p:nvSpPr>
            <p:spPr>
              <a:xfrm flipH="false" flipV="false" rot="0">
                <a:off x="0" y="0"/>
                <a:ext cx="59491" cy="361576"/>
              </a:xfrm>
              <a:custGeom>
                <a:avLst/>
                <a:gdLst/>
                <a:ahLst/>
                <a:cxnLst/>
                <a:rect r="r" b="b" t="t" l="l"/>
                <a:pathLst>
                  <a:path h="361576" w="59491">
                    <a:moveTo>
                      <a:pt x="0" y="0"/>
                    </a:moveTo>
                    <a:lnTo>
                      <a:pt x="59491" y="0"/>
                    </a:lnTo>
                    <a:lnTo>
                      <a:pt x="59491" y="361576"/>
                    </a:lnTo>
                    <a:lnTo>
                      <a:pt x="0" y="361576"/>
                    </a:lnTo>
                    <a:close/>
                  </a:path>
                </a:pathLst>
              </a:custGeom>
              <a:solidFill>
                <a:srgbClr val="253439"/>
              </a:solidFill>
            </p:spPr>
          </p:sp>
          <p:sp>
            <p:nvSpPr>
              <p:cNvPr name="TextBox 10" id="10"/>
              <p:cNvSpPr txBox="true"/>
              <p:nvPr/>
            </p:nvSpPr>
            <p:spPr>
              <a:xfrm>
                <a:off x="0" y="-38100"/>
                <a:ext cx="59491" cy="399676"/>
              </a:xfrm>
              <a:prstGeom prst="rect">
                <a:avLst/>
              </a:prstGeom>
            </p:spPr>
            <p:txBody>
              <a:bodyPr anchor="ctr" rtlCol="false" tIns="50800" lIns="50800" bIns="50800" rIns="50800"/>
              <a:lstStyle/>
              <a:p>
                <a:pPr algn="ctr">
                  <a:lnSpc>
                    <a:spcPts val="2799"/>
                  </a:lnSpc>
                </a:pPr>
              </a:p>
            </p:txBody>
          </p:sp>
        </p:grpSp>
        <p:grpSp>
          <p:nvGrpSpPr>
            <p:cNvPr name="Group 11" id="11"/>
            <p:cNvGrpSpPr/>
            <p:nvPr/>
          </p:nvGrpSpPr>
          <p:grpSpPr>
            <a:xfrm rot="0">
              <a:off x="0" y="1828197"/>
              <a:ext cx="301173" cy="795134"/>
              <a:chOff x="0" y="0"/>
              <a:chExt cx="59491" cy="157064"/>
            </a:xfrm>
          </p:grpSpPr>
          <p:sp>
            <p:nvSpPr>
              <p:cNvPr name="Freeform 12" id="12"/>
              <p:cNvSpPr/>
              <p:nvPr/>
            </p:nvSpPr>
            <p:spPr>
              <a:xfrm flipH="false" flipV="false" rot="0">
                <a:off x="0" y="0"/>
                <a:ext cx="59491" cy="157064"/>
              </a:xfrm>
              <a:custGeom>
                <a:avLst/>
                <a:gdLst/>
                <a:ahLst/>
                <a:cxnLst/>
                <a:rect r="r" b="b" t="t" l="l"/>
                <a:pathLst>
                  <a:path h="157064" w="59491">
                    <a:moveTo>
                      <a:pt x="0" y="0"/>
                    </a:moveTo>
                    <a:lnTo>
                      <a:pt x="59491" y="0"/>
                    </a:lnTo>
                    <a:lnTo>
                      <a:pt x="59491" y="157064"/>
                    </a:lnTo>
                    <a:lnTo>
                      <a:pt x="0" y="157064"/>
                    </a:lnTo>
                    <a:close/>
                  </a:path>
                </a:pathLst>
              </a:custGeom>
              <a:solidFill>
                <a:srgbClr val="B29E84"/>
              </a:solidFill>
            </p:spPr>
          </p:sp>
          <p:sp>
            <p:nvSpPr>
              <p:cNvPr name="TextBox 13" id="13"/>
              <p:cNvSpPr txBox="true"/>
              <p:nvPr/>
            </p:nvSpPr>
            <p:spPr>
              <a:xfrm>
                <a:off x="0" y="-38100"/>
                <a:ext cx="59491" cy="195164"/>
              </a:xfrm>
              <a:prstGeom prst="rect">
                <a:avLst/>
              </a:prstGeom>
            </p:spPr>
            <p:txBody>
              <a:bodyPr anchor="ctr" rtlCol="false" tIns="50800" lIns="50800" bIns="50800" rIns="50800"/>
              <a:lstStyle/>
              <a:p>
                <a:pPr algn="ctr">
                  <a:lnSpc>
                    <a:spcPts val="2799"/>
                  </a:lnSpc>
                </a:pPr>
              </a:p>
            </p:txBody>
          </p:sp>
        </p:grpSp>
      </p:grpSp>
    </p:spTree>
  </p:cSld>
  <p:clrMapOvr>
    <a:masterClrMapping/>
  </p:clrMapOvr>
</p:sld>
</file>

<file path=ppt/slides/slide4.xml><?xml version="1.0" encoding="utf-8"?>
<p:sld xmlns:p="http://schemas.openxmlformats.org/presentationml/2006/main" xmlns:a="http://schemas.openxmlformats.org/drawingml/2006/main" xmlns:r="http://schemas.openxmlformats.org/officeDocument/2006/relationships">
  <p:cSld>
    <p:bg>
      <p:bgPr>
        <a:solidFill>
          <a:srgbClr val="F6F4F1"/>
        </a:solidFill>
      </p:bgPr>
    </p:bg>
    <p:spTree>
      <p:nvGrpSpPr>
        <p:cNvPr id="1" name=""/>
        <p:cNvGrpSpPr/>
        <p:nvPr/>
      </p:nvGrpSpPr>
      <p:grpSpPr>
        <a:xfrm>
          <a:off x="0" y="0"/>
          <a:ext cx="0" cy="0"/>
          <a:chOff x="0" y="0"/>
          <a:chExt cx="0" cy="0"/>
        </a:xfrm>
      </p:grpSpPr>
      <p:sp>
        <p:nvSpPr>
          <p:cNvPr name="Freeform 2" id="2"/>
          <p:cNvSpPr/>
          <p:nvPr/>
        </p:nvSpPr>
        <p:spPr>
          <a:xfrm flipH="false" flipV="false" rot="0">
            <a:off x="427961" y="8557143"/>
            <a:ext cx="262316" cy="327025"/>
          </a:xfrm>
          <a:custGeom>
            <a:avLst/>
            <a:gdLst/>
            <a:ahLst/>
            <a:cxnLst/>
            <a:rect r="r" b="b" t="t" l="l"/>
            <a:pathLst>
              <a:path h="327025" w="262316">
                <a:moveTo>
                  <a:pt x="0" y="0"/>
                </a:moveTo>
                <a:lnTo>
                  <a:pt x="262316" y="0"/>
                </a:lnTo>
                <a:lnTo>
                  <a:pt x="262316" y="327025"/>
                </a:lnTo>
                <a:lnTo>
                  <a:pt x="0" y="327025"/>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0">
            <a:off x="427961" y="9461958"/>
            <a:ext cx="262316" cy="327025"/>
          </a:xfrm>
          <a:custGeom>
            <a:avLst/>
            <a:gdLst/>
            <a:ahLst/>
            <a:cxnLst/>
            <a:rect r="r" b="b" t="t" l="l"/>
            <a:pathLst>
              <a:path h="327025" w="262316">
                <a:moveTo>
                  <a:pt x="0" y="0"/>
                </a:moveTo>
                <a:lnTo>
                  <a:pt x="262316" y="0"/>
                </a:lnTo>
                <a:lnTo>
                  <a:pt x="262316" y="327025"/>
                </a:lnTo>
                <a:lnTo>
                  <a:pt x="0" y="327025"/>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TextBox 4" id="4"/>
          <p:cNvSpPr txBox="true"/>
          <p:nvPr/>
        </p:nvSpPr>
        <p:spPr>
          <a:xfrm rot="0">
            <a:off x="815102" y="1453133"/>
            <a:ext cx="9130284" cy="2079626"/>
          </a:xfrm>
          <a:prstGeom prst="rect">
            <a:avLst/>
          </a:prstGeom>
        </p:spPr>
        <p:txBody>
          <a:bodyPr anchor="t" rtlCol="false" tIns="0" lIns="0" bIns="0" rIns="0">
            <a:spAutoFit/>
          </a:bodyPr>
          <a:lstStyle/>
          <a:p>
            <a:pPr algn="just">
              <a:lnSpc>
                <a:spcPts val="8000"/>
              </a:lnSpc>
            </a:pPr>
            <a:r>
              <a:rPr lang="en-US" sz="8000">
                <a:solidFill>
                  <a:srgbClr val="253439"/>
                </a:solidFill>
                <a:latin typeface="Lato"/>
                <a:ea typeface="Lato"/>
                <a:cs typeface="Lato"/>
                <a:sym typeface="Lato"/>
              </a:rPr>
              <a:t>LGBTQ+ </a:t>
            </a:r>
          </a:p>
          <a:p>
            <a:pPr algn="just" marL="0" indent="0" lvl="0">
              <a:lnSpc>
                <a:spcPts val="8000"/>
              </a:lnSpc>
              <a:spcBef>
                <a:spcPct val="0"/>
              </a:spcBef>
            </a:pPr>
            <a:r>
              <a:rPr lang="en-US" sz="8000">
                <a:solidFill>
                  <a:srgbClr val="253439"/>
                </a:solidFill>
                <a:latin typeface="Lato"/>
                <a:ea typeface="Lato"/>
                <a:cs typeface="Lato"/>
                <a:sym typeface="Lato"/>
              </a:rPr>
              <a:t>Rights in the 70s</a:t>
            </a:r>
          </a:p>
        </p:txBody>
      </p:sp>
      <p:sp>
        <p:nvSpPr>
          <p:cNvPr name="TextBox 5" id="5"/>
          <p:cNvSpPr txBox="true"/>
          <p:nvPr/>
        </p:nvSpPr>
        <p:spPr>
          <a:xfrm rot="0">
            <a:off x="920192" y="4540986"/>
            <a:ext cx="16722843" cy="5136554"/>
          </a:xfrm>
          <a:prstGeom prst="rect">
            <a:avLst/>
          </a:prstGeom>
        </p:spPr>
        <p:txBody>
          <a:bodyPr anchor="t" rtlCol="false" tIns="0" lIns="0" bIns="0" rIns="0">
            <a:spAutoFit/>
          </a:bodyPr>
          <a:lstStyle/>
          <a:p>
            <a:pPr algn="l">
              <a:lnSpc>
                <a:spcPts val="7097"/>
              </a:lnSpc>
            </a:pPr>
            <a:r>
              <a:rPr lang="en-US" sz="2850" spc="114">
                <a:solidFill>
                  <a:srgbClr val="000000"/>
                </a:solidFill>
                <a:latin typeface="Lato"/>
                <a:ea typeface="Lato"/>
                <a:cs typeface="Lato"/>
                <a:sym typeface="Lato"/>
              </a:rPr>
              <a:t>Stonewall riots (1969) sparked global awareness (Stonewall, n.d) </a:t>
            </a:r>
          </a:p>
          <a:p>
            <a:pPr algn="l">
              <a:lnSpc>
                <a:spcPts val="7097"/>
              </a:lnSpc>
            </a:pPr>
            <a:r>
              <a:rPr lang="en-US" sz="2850" spc="114">
                <a:solidFill>
                  <a:srgbClr val="000000"/>
                </a:solidFill>
                <a:latin typeface="Lato"/>
                <a:ea typeface="Lato"/>
                <a:cs typeface="Lato"/>
                <a:sym typeface="Lato"/>
              </a:rPr>
              <a:t>Gay Liberation Front founded in 1970 (Stonewall, n.d) </a:t>
            </a:r>
          </a:p>
          <a:p>
            <a:pPr algn="l">
              <a:lnSpc>
                <a:spcPts val="7097"/>
              </a:lnSpc>
            </a:pPr>
            <a:r>
              <a:rPr lang="en-US" sz="2850" spc="114">
                <a:solidFill>
                  <a:srgbClr val="000000"/>
                </a:solidFill>
                <a:latin typeface="Lato"/>
                <a:ea typeface="Lato"/>
                <a:cs typeface="Lato"/>
                <a:sym typeface="Lato"/>
              </a:rPr>
              <a:t>First UK Pride march in 1972 (Elizabeth, n.d)</a:t>
            </a:r>
          </a:p>
          <a:p>
            <a:pPr algn="l">
              <a:lnSpc>
                <a:spcPts val="7097"/>
              </a:lnSpc>
            </a:pPr>
            <a:r>
              <a:rPr lang="en-US" sz="2850" spc="114">
                <a:solidFill>
                  <a:srgbClr val="000000"/>
                </a:solidFill>
                <a:latin typeface="Lato"/>
                <a:ea typeface="Lato"/>
                <a:cs typeface="Lato"/>
                <a:sym typeface="Lato"/>
              </a:rPr>
              <a:t>Pride flag created shortly after (Elizabeth, n.d)</a:t>
            </a:r>
          </a:p>
          <a:p>
            <a:pPr algn="l">
              <a:lnSpc>
                <a:spcPts val="7097"/>
              </a:lnSpc>
            </a:pPr>
            <a:r>
              <a:rPr lang="en-US" sz="2850" spc="114">
                <a:solidFill>
                  <a:srgbClr val="000000"/>
                </a:solidFill>
                <a:latin typeface="Lato"/>
                <a:ea typeface="Lato"/>
                <a:cs typeface="Lato"/>
                <a:sym typeface="Lato"/>
              </a:rPr>
              <a:t>Foundations for inclusive youth work today</a:t>
            </a:r>
          </a:p>
          <a:p>
            <a:pPr algn="l">
              <a:lnSpc>
                <a:spcPts val="5852"/>
              </a:lnSpc>
            </a:pPr>
            <a:r>
              <a:rPr lang="en-US" sz="2350" spc="94">
                <a:solidFill>
                  <a:srgbClr val="000000"/>
                </a:solidFill>
                <a:latin typeface="Lato"/>
                <a:ea typeface="Lato"/>
                <a:cs typeface="Lato"/>
                <a:sym typeface="Lato"/>
              </a:rPr>
              <a:t>Youth workers must promote equality and diversity (CLD Standards Council Scotland, 2019) (Wales Framework 2022)</a:t>
            </a:r>
          </a:p>
        </p:txBody>
      </p:sp>
      <p:sp>
        <p:nvSpPr>
          <p:cNvPr name="Freeform 6" id="6"/>
          <p:cNvSpPr/>
          <p:nvPr/>
        </p:nvSpPr>
        <p:spPr>
          <a:xfrm flipH="false" flipV="false" rot="0">
            <a:off x="427961" y="7649093"/>
            <a:ext cx="262316" cy="327025"/>
          </a:xfrm>
          <a:custGeom>
            <a:avLst/>
            <a:gdLst/>
            <a:ahLst/>
            <a:cxnLst/>
            <a:rect r="r" b="b" t="t" l="l"/>
            <a:pathLst>
              <a:path h="327025" w="262316">
                <a:moveTo>
                  <a:pt x="0" y="0"/>
                </a:moveTo>
                <a:lnTo>
                  <a:pt x="262316" y="0"/>
                </a:lnTo>
                <a:lnTo>
                  <a:pt x="262316" y="327025"/>
                </a:lnTo>
                <a:lnTo>
                  <a:pt x="0" y="327025"/>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7" id="7"/>
          <p:cNvSpPr/>
          <p:nvPr/>
        </p:nvSpPr>
        <p:spPr>
          <a:xfrm flipH="false" flipV="false" rot="0">
            <a:off x="427961" y="6741043"/>
            <a:ext cx="262316" cy="327025"/>
          </a:xfrm>
          <a:custGeom>
            <a:avLst/>
            <a:gdLst/>
            <a:ahLst/>
            <a:cxnLst/>
            <a:rect r="r" b="b" t="t" l="l"/>
            <a:pathLst>
              <a:path h="327025" w="262316">
                <a:moveTo>
                  <a:pt x="0" y="0"/>
                </a:moveTo>
                <a:lnTo>
                  <a:pt x="262316" y="0"/>
                </a:lnTo>
                <a:lnTo>
                  <a:pt x="262316" y="327025"/>
                </a:lnTo>
                <a:lnTo>
                  <a:pt x="0" y="327025"/>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8" id="8"/>
          <p:cNvSpPr/>
          <p:nvPr/>
        </p:nvSpPr>
        <p:spPr>
          <a:xfrm flipH="false" flipV="false" rot="0">
            <a:off x="427961" y="5832993"/>
            <a:ext cx="262316" cy="327025"/>
          </a:xfrm>
          <a:custGeom>
            <a:avLst/>
            <a:gdLst/>
            <a:ahLst/>
            <a:cxnLst/>
            <a:rect r="r" b="b" t="t" l="l"/>
            <a:pathLst>
              <a:path h="327025" w="262316">
                <a:moveTo>
                  <a:pt x="0" y="0"/>
                </a:moveTo>
                <a:lnTo>
                  <a:pt x="262316" y="0"/>
                </a:lnTo>
                <a:lnTo>
                  <a:pt x="262316" y="327025"/>
                </a:lnTo>
                <a:lnTo>
                  <a:pt x="0" y="327025"/>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9" id="9"/>
          <p:cNvSpPr/>
          <p:nvPr/>
        </p:nvSpPr>
        <p:spPr>
          <a:xfrm flipH="false" flipV="false" rot="0">
            <a:off x="427961" y="4924943"/>
            <a:ext cx="262316" cy="327025"/>
          </a:xfrm>
          <a:custGeom>
            <a:avLst/>
            <a:gdLst/>
            <a:ahLst/>
            <a:cxnLst/>
            <a:rect r="r" b="b" t="t" l="l"/>
            <a:pathLst>
              <a:path h="327025" w="262316">
                <a:moveTo>
                  <a:pt x="0" y="0"/>
                </a:moveTo>
                <a:lnTo>
                  <a:pt x="262316" y="0"/>
                </a:lnTo>
                <a:lnTo>
                  <a:pt x="262316" y="327025"/>
                </a:lnTo>
                <a:lnTo>
                  <a:pt x="0" y="327025"/>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Tree>
  </p:cSld>
  <p:clrMapOvr>
    <a:masterClrMapping/>
  </p:clrMapOvr>
</p:sld>
</file>

<file path=ppt/slides/slide5.xml><?xml version="1.0" encoding="utf-8"?>
<p:sld xmlns:p="http://schemas.openxmlformats.org/presentationml/2006/main" xmlns:a="http://schemas.openxmlformats.org/drawingml/2006/main">
  <p:cSld>
    <p:bg>
      <p:bgPr>
        <a:solidFill>
          <a:srgbClr val="F6F4F1"/>
        </a:solidFill>
      </p:bgPr>
    </p:bg>
    <p:spTree>
      <p:nvGrpSpPr>
        <p:cNvPr id="1" name=""/>
        <p:cNvGrpSpPr/>
        <p:nvPr/>
      </p:nvGrpSpPr>
      <p:grpSpPr>
        <a:xfrm>
          <a:off x="0" y="0"/>
          <a:ext cx="0" cy="0"/>
          <a:chOff x="0" y="0"/>
          <a:chExt cx="0" cy="0"/>
        </a:xfrm>
      </p:grpSpPr>
      <p:sp>
        <p:nvSpPr>
          <p:cNvPr name="TextBox 2" id="2"/>
          <p:cNvSpPr txBox="true"/>
          <p:nvPr/>
        </p:nvSpPr>
        <p:spPr>
          <a:xfrm rot="0">
            <a:off x="1741575" y="1171575"/>
            <a:ext cx="14804851" cy="2079626"/>
          </a:xfrm>
          <a:prstGeom prst="rect">
            <a:avLst/>
          </a:prstGeom>
        </p:spPr>
        <p:txBody>
          <a:bodyPr anchor="t" rtlCol="false" tIns="0" lIns="0" bIns="0" rIns="0">
            <a:spAutoFit/>
          </a:bodyPr>
          <a:lstStyle/>
          <a:p>
            <a:pPr algn="just" marL="0" indent="0" lvl="0">
              <a:lnSpc>
                <a:spcPts val="8000"/>
              </a:lnSpc>
              <a:spcBef>
                <a:spcPct val="0"/>
              </a:spcBef>
            </a:pPr>
            <a:r>
              <a:rPr lang="en-US" sz="8000">
                <a:solidFill>
                  <a:srgbClr val="253439"/>
                </a:solidFill>
                <a:latin typeface="Lato"/>
                <a:ea typeface="Lato"/>
                <a:cs typeface="Lato"/>
                <a:sym typeface="Lato"/>
              </a:rPr>
              <a:t>Fem</a:t>
            </a:r>
            <a:r>
              <a:rPr lang="en-US" sz="8000" strike="noStrike" u="none">
                <a:solidFill>
                  <a:srgbClr val="253439"/>
                </a:solidFill>
                <a:latin typeface="Lato"/>
                <a:ea typeface="Lato"/>
                <a:cs typeface="Lato"/>
                <a:sym typeface="Lato"/>
              </a:rPr>
              <a:t>ini</a:t>
            </a:r>
            <a:r>
              <a:rPr lang="en-US" sz="8000" strike="noStrike" u="none">
                <a:solidFill>
                  <a:srgbClr val="253439"/>
                </a:solidFill>
                <a:latin typeface="Lato"/>
                <a:ea typeface="Lato"/>
                <a:cs typeface="Lato"/>
                <a:sym typeface="Lato"/>
              </a:rPr>
              <a:t>sm</a:t>
            </a:r>
            <a:r>
              <a:rPr lang="en-US" sz="8000" strike="noStrike" u="none">
                <a:solidFill>
                  <a:srgbClr val="253439"/>
                </a:solidFill>
                <a:latin typeface="Lato"/>
                <a:ea typeface="Lato"/>
                <a:cs typeface="Lato"/>
                <a:sym typeface="Lato"/>
              </a:rPr>
              <a:t> </a:t>
            </a:r>
            <a:r>
              <a:rPr lang="en-US" sz="8000" strike="noStrike" u="none">
                <a:solidFill>
                  <a:srgbClr val="253439"/>
                </a:solidFill>
                <a:latin typeface="Lato"/>
                <a:ea typeface="Lato"/>
                <a:cs typeface="Lato"/>
                <a:sym typeface="Lato"/>
              </a:rPr>
              <a:t>&amp;</a:t>
            </a:r>
            <a:r>
              <a:rPr lang="en-US" sz="8000" strike="noStrike" u="none">
                <a:solidFill>
                  <a:srgbClr val="253439"/>
                </a:solidFill>
                <a:latin typeface="Lato"/>
                <a:ea typeface="Lato"/>
                <a:cs typeface="Lato"/>
                <a:sym typeface="Lato"/>
              </a:rPr>
              <a:t> </a:t>
            </a:r>
            <a:r>
              <a:rPr lang="en-US" sz="8000" strike="noStrike" u="none">
                <a:solidFill>
                  <a:srgbClr val="253439"/>
                </a:solidFill>
                <a:latin typeface="Lato"/>
                <a:ea typeface="Lato"/>
                <a:cs typeface="Lato"/>
                <a:sym typeface="Lato"/>
              </a:rPr>
              <a:t>G</a:t>
            </a:r>
            <a:r>
              <a:rPr lang="en-US" sz="8000" strike="noStrike" u="none">
                <a:solidFill>
                  <a:srgbClr val="253439"/>
                </a:solidFill>
                <a:latin typeface="Lato"/>
                <a:ea typeface="Lato"/>
                <a:cs typeface="Lato"/>
                <a:sym typeface="Lato"/>
              </a:rPr>
              <a:t>e</a:t>
            </a:r>
            <a:r>
              <a:rPr lang="en-US" sz="8000" strike="noStrike" u="none">
                <a:solidFill>
                  <a:srgbClr val="253439"/>
                </a:solidFill>
                <a:latin typeface="Lato"/>
                <a:ea typeface="Lato"/>
                <a:cs typeface="Lato"/>
                <a:sym typeface="Lato"/>
              </a:rPr>
              <a:t>nder</a:t>
            </a:r>
            <a:r>
              <a:rPr lang="en-US" sz="8000" strike="noStrike" u="none">
                <a:solidFill>
                  <a:srgbClr val="253439"/>
                </a:solidFill>
                <a:latin typeface="Lato"/>
                <a:ea typeface="Lato"/>
                <a:cs typeface="Lato"/>
                <a:sym typeface="Lato"/>
              </a:rPr>
              <a:t> </a:t>
            </a:r>
            <a:r>
              <a:rPr lang="en-US" sz="8000" strike="noStrike" u="none">
                <a:solidFill>
                  <a:srgbClr val="253439"/>
                </a:solidFill>
                <a:latin typeface="Lato"/>
                <a:ea typeface="Lato"/>
                <a:cs typeface="Lato"/>
                <a:sym typeface="Lato"/>
              </a:rPr>
              <a:t>Eq</a:t>
            </a:r>
            <a:r>
              <a:rPr lang="en-US" sz="8000" strike="noStrike" u="none">
                <a:solidFill>
                  <a:srgbClr val="253439"/>
                </a:solidFill>
                <a:latin typeface="Lato"/>
                <a:ea typeface="Lato"/>
                <a:cs typeface="Lato"/>
                <a:sym typeface="Lato"/>
              </a:rPr>
              <a:t>u</a:t>
            </a:r>
            <a:r>
              <a:rPr lang="en-US" sz="8000" strike="noStrike" u="none">
                <a:solidFill>
                  <a:srgbClr val="253439"/>
                </a:solidFill>
                <a:latin typeface="Lato"/>
                <a:ea typeface="Lato"/>
                <a:cs typeface="Lato"/>
                <a:sym typeface="Lato"/>
              </a:rPr>
              <a:t>alit</a:t>
            </a:r>
            <a:r>
              <a:rPr lang="en-US" sz="8000" strike="noStrike" u="none">
                <a:solidFill>
                  <a:srgbClr val="253439"/>
                </a:solidFill>
                <a:latin typeface="Lato"/>
                <a:ea typeface="Lato"/>
                <a:cs typeface="Lato"/>
                <a:sym typeface="Lato"/>
              </a:rPr>
              <a:t>y</a:t>
            </a:r>
          </a:p>
          <a:p>
            <a:pPr algn="ctr" marL="0" indent="0" lvl="0">
              <a:lnSpc>
                <a:spcPts val="8000"/>
              </a:lnSpc>
              <a:spcBef>
                <a:spcPct val="0"/>
              </a:spcBef>
            </a:pPr>
            <a:r>
              <a:rPr lang="en-US" sz="8000" strike="noStrike" u="none">
                <a:solidFill>
                  <a:srgbClr val="253439"/>
                </a:solidFill>
                <a:latin typeface="Lato"/>
                <a:ea typeface="Lato"/>
                <a:cs typeface="Lato"/>
                <a:sym typeface="Lato"/>
              </a:rPr>
              <a:t>1970-1980</a:t>
            </a:r>
          </a:p>
        </p:txBody>
      </p:sp>
      <p:sp>
        <p:nvSpPr>
          <p:cNvPr name="TextBox 3" id="3"/>
          <p:cNvSpPr txBox="true"/>
          <p:nvPr/>
        </p:nvSpPr>
        <p:spPr>
          <a:xfrm rot="0">
            <a:off x="1303463" y="3382208"/>
            <a:ext cx="21753879" cy="6063669"/>
          </a:xfrm>
          <a:prstGeom prst="rect">
            <a:avLst/>
          </a:prstGeom>
        </p:spPr>
        <p:txBody>
          <a:bodyPr anchor="t" rtlCol="false" tIns="0" lIns="0" bIns="0" rIns="0">
            <a:spAutoFit/>
          </a:bodyPr>
          <a:lstStyle/>
          <a:p>
            <a:pPr algn="l" marL="679627" indent="-339813" lvl="1">
              <a:lnSpc>
                <a:spcPts val="4407"/>
              </a:lnSpc>
              <a:spcBef>
                <a:spcPct val="0"/>
              </a:spcBef>
              <a:buFont typeface="Arial"/>
              <a:buChar char="•"/>
            </a:pPr>
            <a:r>
              <a:rPr lang="en-US" sz="3147" spc="-62">
                <a:solidFill>
                  <a:srgbClr val="1C191A"/>
                </a:solidFill>
                <a:latin typeface="Lato"/>
                <a:ea typeface="Lato"/>
                <a:cs typeface="Lato"/>
                <a:sym typeface="Lato"/>
              </a:rPr>
              <a:t>Early 70s:</a:t>
            </a:r>
            <a:r>
              <a:rPr lang="en-US" sz="3147" spc="-62" strike="noStrike" u="none">
                <a:solidFill>
                  <a:srgbClr val="1C191A"/>
                </a:solidFill>
                <a:latin typeface="Lato"/>
                <a:ea typeface="Lato"/>
                <a:cs typeface="Lato"/>
                <a:sym typeface="Lato"/>
              </a:rPr>
              <a:t> unequal education and employment for women</a:t>
            </a:r>
          </a:p>
          <a:p>
            <a:pPr algn="l" marL="679627" indent="-339813" lvl="1">
              <a:lnSpc>
                <a:spcPts val="4407"/>
              </a:lnSpc>
              <a:spcBef>
                <a:spcPct val="0"/>
              </a:spcBef>
              <a:buFont typeface="Arial"/>
              <a:buChar char="•"/>
            </a:pPr>
            <a:r>
              <a:rPr lang="en-US" sz="3147" spc="-62" strike="noStrike" u="none">
                <a:solidFill>
                  <a:srgbClr val="1C191A"/>
                </a:solidFill>
                <a:latin typeface="Lato"/>
                <a:ea typeface="Lato"/>
                <a:cs typeface="Lato"/>
                <a:sym typeface="Lato"/>
              </a:rPr>
              <a:t>Equal Pay Act (1970) and Sex Discriminati</a:t>
            </a:r>
            <a:r>
              <a:rPr lang="en-US" sz="3147" spc="-62" strike="noStrike" u="none">
                <a:solidFill>
                  <a:srgbClr val="1C191A"/>
                </a:solidFill>
                <a:latin typeface="Lato"/>
                <a:ea typeface="Lato"/>
                <a:cs typeface="Lato"/>
                <a:sym typeface="Lato"/>
              </a:rPr>
              <a:t>on Act</a:t>
            </a:r>
            <a:r>
              <a:rPr lang="en-US" sz="3147" spc="-62" strike="noStrike" u="none">
                <a:solidFill>
                  <a:srgbClr val="1C191A"/>
                </a:solidFill>
                <a:latin typeface="Lato"/>
                <a:ea typeface="Lato"/>
                <a:cs typeface="Lato"/>
                <a:sym typeface="Lato"/>
              </a:rPr>
              <a:t> (1975) (Rogers cited in youth </a:t>
            </a:r>
          </a:p>
          <a:p>
            <a:pPr algn="l">
              <a:lnSpc>
                <a:spcPts val="4407"/>
              </a:lnSpc>
              <a:spcBef>
                <a:spcPct val="0"/>
              </a:spcBef>
            </a:pPr>
            <a:r>
              <a:rPr lang="en-US" sz="3147" spc="-62" strike="noStrike" u="none">
                <a:solidFill>
                  <a:srgbClr val="1C191A"/>
                </a:solidFill>
                <a:latin typeface="Lato"/>
                <a:ea typeface="Lato"/>
                <a:cs typeface="Lato"/>
                <a:sym typeface="Lato"/>
              </a:rPr>
              <a:t>       in society, 1997)</a:t>
            </a:r>
          </a:p>
          <a:p>
            <a:pPr algn="l" marL="679627" indent="-339813" lvl="1">
              <a:lnSpc>
                <a:spcPts val="4407"/>
              </a:lnSpc>
              <a:spcBef>
                <a:spcPct val="0"/>
              </a:spcBef>
              <a:buFont typeface="Arial"/>
              <a:buChar char="•"/>
            </a:pPr>
            <a:r>
              <a:rPr lang="en-US" sz="3147" spc="-62" strike="noStrike" u="none">
                <a:solidFill>
                  <a:srgbClr val="1C191A"/>
                </a:solidFill>
                <a:latin typeface="Lato"/>
                <a:ea typeface="Lato"/>
                <a:cs typeface="Lato"/>
                <a:sym typeface="Lato"/>
              </a:rPr>
              <a:t>Women’s football reinstated after 50‑yea</a:t>
            </a:r>
            <a:r>
              <a:rPr lang="en-US" sz="3147" spc="-62" strike="noStrike" u="none">
                <a:solidFill>
                  <a:srgbClr val="1C191A"/>
                </a:solidFill>
                <a:latin typeface="Lato"/>
                <a:ea typeface="Lato"/>
                <a:cs typeface="Lato"/>
                <a:sym typeface="Lato"/>
              </a:rPr>
              <a:t>r</a:t>
            </a:r>
            <a:r>
              <a:rPr lang="en-US" sz="3147" spc="-62" strike="noStrike" u="none">
                <a:solidFill>
                  <a:srgbClr val="1C191A"/>
                </a:solidFill>
                <a:latin typeface="Lato"/>
                <a:ea typeface="Lato"/>
                <a:cs typeface="Lato"/>
                <a:sym typeface="Lato"/>
              </a:rPr>
              <a:t> </a:t>
            </a:r>
            <a:r>
              <a:rPr lang="en-US" sz="3147" spc="-62" strike="noStrike" u="none">
                <a:solidFill>
                  <a:srgbClr val="1C191A"/>
                </a:solidFill>
                <a:latin typeface="Lato"/>
                <a:ea typeface="Lato"/>
                <a:cs typeface="Lato"/>
                <a:sym typeface="Lato"/>
              </a:rPr>
              <a:t>ba</a:t>
            </a:r>
            <a:r>
              <a:rPr lang="en-US" sz="3147" spc="-62" strike="noStrike" u="none">
                <a:solidFill>
                  <a:srgbClr val="1C191A"/>
                </a:solidFill>
                <a:latin typeface="Lato"/>
                <a:ea typeface="Lato"/>
                <a:cs typeface="Lato"/>
                <a:sym typeface="Lato"/>
              </a:rPr>
              <a:t>n (The FA, n.d)</a:t>
            </a:r>
          </a:p>
          <a:p>
            <a:pPr algn="l" marL="679627" indent="-339813" lvl="1">
              <a:lnSpc>
                <a:spcPts val="4407"/>
              </a:lnSpc>
              <a:spcBef>
                <a:spcPct val="0"/>
              </a:spcBef>
              <a:buFont typeface="Arial"/>
              <a:buChar char="•"/>
            </a:pPr>
            <a:r>
              <a:rPr lang="en-US" sz="3147" spc="-62" strike="noStrike" u="none">
                <a:solidFill>
                  <a:srgbClr val="1C191A"/>
                </a:solidFill>
                <a:latin typeface="Lato"/>
                <a:ea typeface="Lato"/>
                <a:cs typeface="Lato"/>
                <a:sym typeface="Lato"/>
              </a:rPr>
              <a:t>1979:</a:t>
            </a:r>
            <a:r>
              <a:rPr lang="en-US" sz="3147" spc="-62" strike="noStrike" u="none">
                <a:solidFill>
                  <a:srgbClr val="1C191A"/>
                </a:solidFill>
                <a:latin typeface="Lato"/>
                <a:ea typeface="Lato"/>
                <a:cs typeface="Lato"/>
                <a:sym typeface="Lato"/>
              </a:rPr>
              <a:t> Margaret That</a:t>
            </a:r>
            <a:r>
              <a:rPr lang="en-US" sz="3147" spc="-62" strike="noStrike" u="none">
                <a:solidFill>
                  <a:srgbClr val="1C191A"/>
                </a:solidFill>
                <a:latin typeface="Lato"/>
                <a:ea typeface="Lato"/>
                <a:cs typeface="Lato"/>
                <a:sym typeface="Lato"/>
              </a:rPr>
              <a:t>ch</a:t>
            </a:r>
            <a:r>
              <a:rPr lang="en-US" sz="3147" spc="-62" strike="noStrike" u="none">
                <a:solidFill>
                  <a:srgbClr val="1C191A"/>
                </a:solidFill>
                <a:latin typeface="Lato"/>
                <a:ea typeface="Lato"/>
                <a:cs typeface="Lato"/>
                <a:sym typeface="Lato"/>
              </a:rPr>
              <a:t>e</a:t>
            </a:r>
            <a:r>
              <a:rPr lang="en-US" sz="3147" spc="-62" strike="noStrike" u="none">
                <a:solidFill>
                  <a:srgbClr val="1C191A"/>
                </a:solidFill>
                <a:latin typeface="Lato"/>
                <a:ea typeface="Lato"/>
                <a:cs typeface="Lato"/>
                <a:sym typeface="Lato"/>
              </a:rPr>
              <a:t>r</a:t>
            </a:r>
            <a:r>
              <a:rPr lang="en-US" sz="3147" spc="-62" strike="noStrike" u="none">
                <a:solidFill>
                  <a:srgbClr val="1C191A"/>
                </a:solidFill>
                <a:latin typeface="Lato"/>
                <a:ea typeface="Lato"/>
                <a:cs typeface="Lato"/>
                <a:sym typeface="Lato"/>
              </a:rPr>
              <a:t> </a:t>
            </a:r>
            <a:r>
              <a:rPr lang="en-US" sz="3147" spc="-62" strike="noStrike" u="none">
                <a:solidFill>
                  <a:srgbClr val="1C191A"/>
                </a:solidFill>
                <a:latin typeface="Lato"/>
                <a:ea typeface="Lato"/>
                <a:cs typeface="Lato"/>
                <a:sym typeface="Lato"/>
              </a:rPr>
              <a:t>beco</a:t>
            </a:r>
            <a:r>
              <a:rPr lang="en-US" sz="3147" spc="-62" strike="noStrike" u="none">
                <a:solidFill>
                  <a:srgbClr val="1C191A"/>
                </a:solidFill>
                <a:latin typeface="Lato"/>
                <a:ea typeface="Lato"/>
                <a:cs typeface="Lato"/>
                <a:sym typeface="Lato"/>
              </a:rPr>
              <a:t>mes firs</a:t>
            </a:r>
            <a:r>
              <a:rPr lang="en-US" sz="3147" spc="-62" strike="noStrike" u="none">
                <a:solidFill>
                  <a:srgbClr val="1C191A"/>
                </a:solidFill>
                <a:latin typeface="Lato"/>
                <a:ea typeface="Lato"/>
                <a:cs typeface="Lato"/>
                <a:sym typeface="Lato"/>
              </a:rPr>
              <a:t>t</a:t>
            </a:r>
            <a:r>
              <a:rPr lang="en-US" sz="3147" spc="-62" strike="noStrike" u="none">
                <a:solidFill>
                  <a:srgbClr val="1C191A"/>
                </a:solidFill>
                <a:latin typeface="Lato"/>
                <a:ea typeface="Lato"/>
                <a:cs typeface="Lato"/>
                <a:sym typeface="Lato"/>
              </a:rPr>
              <a:t> f</a:t>
            </a:r>
            <a:r>
              <a:rPr lang="en-US" sz="3147" spc="-62" strike="noStrike" u="none">
                <a:solidFill>
                  <a:srgbClr val="1C191A"/>
                </a:solidFill>
                <a:latin typeface="Lato"/>
                <a:ea typeface="Lato"/>
                <a:cs typeface="Lato"/>
                <a:sym typeface="Lato"/>
              </a:rPr>
              <a:t>em</a:t>
            </a:r>
            <a:r>
              <a:rPr lang="en-US" sz="3147" spc="-62" strike="noStrike" u="none">
                <a:solidFill>
                  <a:srgbClr val="1C191A"/>
                </a:solidFill>
                <a:latin typeface="Lato"/>
                <a:ea typeface="Lato"/>
                <a:cs typeface="Lato"/>
                <a:sym typeface="Lato"/>
              </a:rPr>
              <a:t>ale prime minister (Rogers cited in youth </a:t>
            </a:r>
          </a:p>
          <a:p>
            <a:pPr algn="l" marL="679627" indent="-339813" lvl="1">
              <a:lnSpc>
                <a:spcPts val="4407"/>
              </a:lnSpc>
              <a:spcBef>
                <a:spcPct val="0"/>
              </a:spcBef>
              <a:buFont typeface="Arial"/>
              <a:buChar char="•"/>
            </a:pPr>
            <a:r>
              <a:rPr lang="en-US" sz="3147" spc="-62" strike="noStrike" u="none">
                <a:solidFill>
                  <a:srgbClr val="1C191A"/>
                </a:solidFill>
                <a:latin typeface="Lato"/>
                <a:ea typeface="Lato"/>
                <a:cs typeface="Lato"/>
                <a:sym typeface="Lato"/>
              </a:rPr>
              <a:t> in society, 1997)</a:t>
            </a:r>
          </a:p>
          <a:p>
            <a:pPr algn="l" marL="679627" indent="-339813" lvl="1">
              <a:lnSpc>
                <a:spcPts val="4407"/>
              </a:lnSpc>
              <a:spcBef>
                <a:spcPct val="0"/>
              </a:spcBef>
              <a:buFont typeface="Arial"/>
              <a:buChar char="•"/>
            </a:pPr>
            <a:r>
              <a:rPr lang="en-US" sz="3147" spc="-62" strike="noStrike" u="none">
                <a:solidFill>
                  <a:srgbClr val="1C191A"/>
                </a:solidFill>
                <a:latin typeface="Lato"/>
                <a:ea typeface="Lato"/>
                <a:cs typeface="Lato"/>
                <a:sym typeface="Lato"/>
              </a:rPr>
              <a:t>Equality in youth work today</a:t>
            </a:r>
          </a:p>
          <a:p>
            <a:pPr algn="l" marL="679627" indent="-339813" lvl="1">
              <a:lnSpc>
                <a:spcPts val="4407"/>
              </a:lnSpc>
              <a:spcBef>
                <a:spcPct val="0"/>
              </a:spcBef>
              <a:buFont typeface="Arial"/>
              <a:buChar char="•"/>
            </a:pPr>
            <a:r>
              <a:rPr lang="en-US" sz="3147" spc="-62" strike="noStrike" u="none">
                <a:solidFill>
                  <a:srgbClr val="1C191A"/>
                </a:solidFill>
                <a:latin typeface="Lato"/>
                <a:ea typeface="Lato"/>
                <a:cs typeface="Lato"/>
                <a:sym typeface="Lato"/>
              </a:rPr>
              <a:t>Fairbairn‑Milson Report: girls had fewer opportunities (Department of Education, 1969)</a:t>
            </a:r>
          </a:p>
          <a:p>
            <a:pPr algn="l" marL="679627" indent="-339813" lvl="1">
              <a:lnSpc>
                <a:spcPts val="4407"/>
              </a:lnSpc>
              <a:spcBef>
                <a:spcPct val="0"/>
              </a:spcBef>
              <a:buFont typeface="Arial"/>
              <a:buChar char="•"/>
            </a:pPr>
            <a:r>
              <a:rPr lang="en-US" sz="3147" spc="-62" strike="noStrike" u="none">
                <a:solidFill>
                  <a:srgbClr val="1C191A"/>
                </a:solidFill>
                <a:latin typeface="Lato"/>
                <a:ea typeface="Lato"/>
                <a:cs typeface="Lato"/>
                <a:sym typeface="Lato"/>
              </a:rPr>
              <a:t>Sylvia Pankhurst’s “Girls are People Too” sessions (1970) (Batsleer, Davies 2010)</a:t>
            </a:r>
          </a:p>
          <a:p>
            <a:pPr algn="l" marL="679627" indent="-339813" lvl="1">
              <a:lnSpc>
                <a:spcPts val="4407"/>
              </a:lnSpc>
              <a:spcBef>
                <a:spcPct val="0"/>
              </a:spcBef>
              <a:buFont typeface="Arial"/>
              <a:buChar char="•"/>
            </a:pPr>
            <a:r>
              <a:rPr lang="en-US" sz="3147" spc="-62" strike="noStrike" u="none">
                <a:solidFill>
                  <a:srgbClr val="1C191A"/>
                </a:solidFill>
                <a:latin typeface="Lato"/>
                <a:ea typeface="Lato"/>
                <a:cs typeface="Lato"/>
                <a:sym typeface="Lato"/>
              </a:rPr>
              <a:t>Today: youth work promotes equality for all genders (Batsleer, Davies 2010)</a:t>
            </a:r>
          </a:p>
          <a:p>
            <a:pPr algn="l">
              <a:lnSpc>
                <a:spcPts val="4407"/>
              </a:lnSpc>
              <a:spcBef>
                <a:spcPct val="0"/>
              </a:spcBef>
            </a:pPr>
          </a:p>
        </p:txBody>
      </p:sp>
      <p:grpSp>
        <p:nvGrpSpPr>
          <p:cNvPr name="Group 4" id="4"/>
          <p:cNvGrpSpPr/>
          <p:nvPr/>
        </p:nvGrpSpPr>
        <p:grpSpPr>
          <a:xfrm rot="5400000">
            <a:off x="489954" y="7538577"/>
            <a:ext cx="1352255" cy="274763"/>
            <a:chOff x="0" y="0"/>
            <a:chExt cx="1803007" cy="366350"/>
          </a:xfrm>
        </p:grpSpPr>
        <p:grpSp>
          <p:nvGrpSpPr>
            <p:cNvPr name="Group 5" id="5"/>
            <p:cNvGrpSpPr/>
            <p:nvPr/>
          </p:nvGrpSpPr>
          <p:grpSpPr>
            <a:xfrm rot="-5400000">
              <a:off x="0" y="0"/>
              <a:ext cx="366350" cy="366350"/>
              <a:chOff x="0" y="0"/>
              <a:chExt cx="178795" cy="178795"/>
            </a:xfrm>
          </p:grpSpPr>
          <p:sp>
            <p:nvSpPr>
              <p:cNvPr name="Freeform 6" id="6"/>
              <p:cNvSpPr/>
              <p:nvPr/>
            </p:nvSpPr>
            <p:spPr>
              <a:xfrm flipH="false" flipV="false" rot="0">
                <a:off x="0" y="0"/>
                <a:ext cx="178795" cy="178795"/>
              </a:xfrm>
              <a:custGeom>
                <a:avLst/>
                <a:gdLst/>
                <a:ahLst/>
                <a:cxnLst/>
                <a:rect r="r" b="b" t="t" l="l"/>
                <a:pathLst>
                  <a:path h="178795" w="178795">
                    <a:moveTo>
                      <a:pt x="0" y="0"/>
                    </a:moveTo>
                    <a:lnTo>
                      <a:pt x="178795" y="0"/>
                    </a:lnTo>
                    <a:lnTo>
                      <a:pt x="178795" y="178795"/>
                    </a:lnTo>
                    <a:lnTo>
                      <a:pt x="0" y="178795"/>
                    </a:lnTo>
                    <a:close/>
                  </a:path>
                </a:pathLst>
              </a:custGeom>
              <a:solidFill>
                <a:srgbClr val="253439"/>
              </a:solidFill>
            </p:spPr>
          </p:sp>
          <p:sp>
            <p:nvSpPr>
              <p:cNvPr name="TextBox 7" id="7"/>
              <p:cNvSpPr txBox="true"/>
              <p:nvPr/>
            </p:nvSpPr>
            <p:spPr>
              <a:xfrm>
                <a:off x="0" y="-38100"/>
                <a:ext cx="178795" cy="216895"/>
              </a:xfrm>
              <a:prstGeom prst="rect">
                <a:avLst/>
              </a:prstGeom>
            </p:spPr>
            <p:txBody>
              <a:bodyPr anchor="ctr" rtlCol="false" tIns="50800" lIns="50800" bIns="50800" rIns="50800"/>
              <a:lstStyle/>
              <a:p>
                <a:pPr algn="ctr">
                  <a:lnSpc>
                    <a:spcPts val="2799"/>
                  </a:lnSpc>
                </a:pPr>
              </a:p>
            </p:txBody>
          </p:sp>
        </p:grpSp>
        <p:grpSp>
          <p:nvGrpSpPr>
            <p:cNvPr name="Group 8" id="8"/>
            <p:cNvGrpSpPr/>
            <p:nvPr/>
          </p:nvGrpSpPr>
          <p:grpSpPr>
            <a:xfrm rot="-5400000">
              <a:off x="718328" y="0"/>
              <a:ext cx="366350" cy="366350"/>
              <a:chOff x="0" y="0"/>
              <a:chExt cx="178795" cy="178795"/>
            </a:xfrm>
          </p:grpSpPr>
          <p:sp>
            <p:nvSpPr>
              <p:cNvPr name="Freeform 9" id="9"/>
              <p:cNvSpPr/>
              <p:nvPr/>
            </p:nvSpPr>
            <p:spPr>
              <a:xfrm flipH="false" flipV="false" rot="0">
                <a:off x="0" y="0"/>
                <a:ext cx="178795" cy="178795"/>
              </a:xfrm>
              <a:custGeom>
                <a:avLst/>
                <a:gdLst/>
                <a:ahLst/>
                <a:cxnLst/>
                <a:rect r="r" b="b" t="t" l="l"/>
                <a:pathLst>
                  <a:path h="178795" w="178795">
                    <a:moveTo>
                      <a:pt x="0" y="0"/>
                    </a:moveTo>
                    <a:lnTo>
                      <a:pt x="178795" y="0"/>
                    </a:lnTo>
                    <a:lnTo>
                      <a:pt x="178795" y="178795"/>
                    </a:lnTo>
                    <a:lnTo>
                      <a:pt x="0" y="178795"/>
                    </a:lnTo>
                    <a:close/>
                  </a:path>
                </a:pathLst>
              </a:custGeom>
              <a:solidFill>
                <a:srgbClr val="B29E84"/>
              </a:solidFill>
            </p:spPr>
          </p:sp>
          <p:sp>
            <p:nvSpPr>
              <p:cNvPr name="TextBox 10" id="10"/>
              <p:cNvSpPr txBox="true"/>
              <p:nvPr/>
            </p:nvSpPr>
            <p:spPr>
              <a:xfrm>
                <a:off x="0" y="-38100"/>
                <a:ext cx="178795" cy="216895"/>
              </a:xfrm>
              <a:prstGeom prst="rect">
                <a:avLst/>
              </a:prstGeom>
            </p:spPr>
            <p:txBody>
              <a:bodyPr anchor="ctr" rtlCol="false" tIns="50800" lIns="50800" bIns="50800" rIns="50800"/>
              <a:lstStyle/>
              <a:p>
                <a:pPr algn="ctr">
                  <a:lnSpc>
                    <a:spcPts val="2799"/>
                  </a:lnSpc>
                </a:pPr>
              </a:p>
            </p:txBody>
          </p:sp>
        </p:grpSp>
        <p:grpSp>
          <p:nvGrpSpPr>
            <p:cNvPr name="Group 11" id="11"/>
            <p:cNvGrpSpPr/>
            <p:nvPr/>
          </p:nvGrpSpPr>
          <p:grpSpPr>
            <a:xfrm rot="-5400000">
              <a:off x="1436657" y="0"/>
              <a:ext cx="366350" cy="366350"/>
              <a:chOff x="0" y="0"/>
              <a:chExt cx="178795" cy="178795"/>
            </a:xfrm>
          </p:grpSpPr>
          <p:sp>
            <p:nvSpPr>
              <p:cNvPr name="Freeform 12" id="12"/>
              <p:cNvSpPr/>
              <p:nvPr/>
            </p:nvSpPr>
            <p:spPr>
              <a:xfrm flipH="false" flipV="false" rot="0">
                <a:off x="0" y="0"/>
                <a:ext cx="178795" cy="178795"/>
              </a:xfrm>
              <a:custGeom>
                <a:avLst/>
                <a:gdLst/>
                <a:ahLst/>
                <a:cxnLst/>
                <a:rect r="r" b="b" t="t" l="l"/>
                <a:pathLst>
                  <a:path h="178795" w="178795">
                    <a:moveTo>
                      <a:pt x="0" y="0"/>
                    </a:moveTo>
                    <a:lnTo>
                      <a:pt x="178795" y="0"/>
                    </a:lnTo>
                    <a:lnTo>
                      <a:pt x="178795" y="178795"/>
                    </a:lnTo>
                    <a:lnTo>
                      <a:pt x="0" y="178795"/>
                    </a:lnTo>
                    <a:close/>
                  </a:path>
                </a:pathLst>
              </a:custGeom>
              <a:solidFill>
                <a:srgbClr val="7C898B"/>
              </a:solidFill>
            </p:spPr>
          </p:sp>
          <p:sp>
            <p:nvSpPr>
              <p:cNvPr name="TextBox 13" id="13"/>
              <p:cNvSpPr txBox="true"/>
              <p:nvPr/>
            </p:nvSpPr>
            <p:spPr>
              <a:xfrm>
                <a:off x="0" y="-38100"/>
                <a:ext cx="178795" cy="216895"/>
              </a:xfrm>
              <a:prstGeom prst="rect">
                <a:avLst/>
              </a:prstGeom>
            </p:spPr>
            <p:txBody>
              <a:bodyPr anchor="ctr" rtlCol="false" tIns="50800" lIns="50800" bIns="50800" rIns="50800"/>
              <a:lstStyle/>
              <a:p>
                <a:pPr algn="ctr">
                  <a:lnSpc>
                    <a:spcPts val="2799"/>
                  </a:lnSpc>
                </a:pPr>
              </a:p>
            </p:txBody>
          </p:sp>
        </p:grpSp>
      </p:grpSp>
    </p:spTree>
  </p:cSld>
  <p:clrMapOvr>
    <a:masterClrMapping/>
  </p:clrMapOvr>
</p:sld>
</file>

<file path=ppt/slides/slide6.xml><?xml version="1.0" encoding="utf-8"?>
<p:sld xmlns:p="http://schemas.openxmlformats.org/presentationml/2006/main" xmlns:a="http://schemas.openxmlformats.org/drawingml/2006/main" xmlns:r="http://schemas.openxmlformats.org/officeDocument/2006/relationships">
  <p:cSld>
    <p:bg>
      <p:bgPr>
        <a:solidFill>
          <a:srgbClr val="F6F4F1"/>
        </a:solidFill>
      </p:bgPr>
    </p:bg>
    <p:spTree>
      <p:nvGrpSpPr>
        <p:cNvPr id="1" name=""/>
        <p:cNvGrpSpPr/>
        <p:nvPr/>
      </p:nvGrpSpPr>
      <p:grpSpPr>
        <a:xfrm>
          <a:off x="0" y="0"/>
          <a:ext cx="0" cy="0"/>
          <a:chOff x="0" y="0"/>
          <a:chExt cx="0" cy="0"/>
        </a:xfrm>
      </p:grpSpPr>
      <p:sp>
        <p:nvSpPr>
          <p:cNvPr name="TextBox 2" id="2"/>
          <p:cNvSpPr txBox="true"/>
          <p:nvPr/>
        </p:nvSpPr>
        <p:spPr>
          <a:xfrm rot="0">
            <a:off x="2767665" y="741024"/>
            <a:ext cx="13608978" cy="848360"/>
          </a:xfrm>
          <a:prstGeom prst="rect">
            <a:avLst/>
          </a:prstGeom>
        </p:spPr>
        <p:txBody>
          <a:bodyPr anchor="t" rtlCol="false" tIns="0" lIns="0" bIns="0" rIns="0">
            <a:spAutoFit/>
          </a:bodyPr>
          <a:lstStyle/>
          <a:p>
            <a:pPr algn="ctr" marL="0" indent="0" lvl="0">
              <a:lnSpc>
                <a:spcPts val="6399"/>
              </a:lnSpc>
              <a:spcBef>
                <a:spcPct val="0"/>
              </a:spcBef>
            </a:pPr>
            <a:r>
              <a:rPr lang="en-US" sz="6399">
                <a:solidFill>
                  <a:srgbClr val="253439"/>
                </a:solidFill>
                <a:latin typeface="Lato"/>
                <a:ea typeface="Lato"/>
                <a:cs typeface="Lato"/>
                <a:sym typeface="Lato"/>
              </a:rPr>
              <a:t>Cost </a:t>
            </a:r>
            <a:r>
              <a:rPr lang="en-US" sz="6399" strike="noStrike" u="none">
                <a:solidFill>
                  <a:srgbClr val="253439"/>
                </a:solidFill>
                <a:latin typeface="Lato"/>
                <a:ea typeface="Lato"/>
                <a:cs typeface="Lato"/>
                <a:sym typeface="Lato"/>
              </a:rPr>
              <a:t>o</a:t>
            </a:r>
            <a:r>
              <a:rPr lang="en-US" sz="6399" strike="noStrike" u="none">
                <a:solidFill>
                  <a:srgbClr val="253439"/>
                </a:solidFill>
                <a:latin typeface="Lato"/>
                <a:ea typeface="Lato"/>
                <a:cs typeface="Lato"/>
                <a:sym typeface="Lato"/>
              </a:rPr>
              <a:t>f Living &amp; E</a:t>
            </a:r>
            <a:r>
              <a:rPr lang="en-US" sz="6399" strike="noStrike" u="none">
                <a:solidFill>
                  <a:srgbClr val="253439"/>
                </a:solidFill>
                <a:latin typeface="Lato"/>
                <a:ea typeface="Lato"/>
                <a:cs typeface="Lato"/>
                <a:sym typeface="Lato"/>
              </a:rPr>
              <a:t>m</a:t>
            </a:r>
            <a:r>
              <a:rPr lang="en-US" sz="6399" strike="noStrike" u="none">
                <a:solidFill>
                  <a:srgbClr val="253439"/>
                </a:solidFill>
                <a:latin typeface="Lato"/>
                <a:ea typeface="Lato"/>
                <a:cs typeface="Lato"/>
                <a:sym typeface="Lato"/>
              </a:rPr>
              <a:t>ploy</a:t>
            </a:r>
            <a:r>
              <a:rPr lang="en-US" sz="6399" strike="noStrike" u="none">
                <a:solidFill>
                  <a:srgbClr val="253439"/>
                </a:solidFill>
                <a:latin typeface="Lato"/>
                <a:ea typeface="Lato"/>
                <a:cs typeface="Lato"/>
                <a:sym typeface="Lato"/>
              </a:rPr>
              <a:t>ment</a:t>
            </a:r>
          </a:p>
        </p:txBody>
      </p:sp>
      <p:sp>
        <p:nvSpPr>
          <p:cNvPr name="TextBox 3" id="3"/>
          <p:cNvSpPr txBox="true"/>
          <p:nvPr/>
        </p:nvSpPr>
        <p:spPr>
          <a:xfrm rot="0">
            <a:off x="2094670" y="2524568"/>
            <a:ext cx="16193330" cy="10064936"/>
          </a:xfrm>
          <a:prstGeom prst="rect">
            <a:avLst/>
          </a:prstGeom>
        </p:spPr>
        <p:txBody>
          <a:bodyPr anchor="t" rtlCol="false" tIns="0" lIns="0" bIns="0" rIns="0">
            <a:spAutoFit/>
          </a:bodyPr>
          <a:lstStyle/>
          <a:p>
            <a:pPr algn="l">
              <a:lnSpc>
                <a:spcPts val="8943"/>
              </a:lnSpc>
            </a:pPr>
            <a:r>
              <a:rPr lang="en-US" sz="3620" spc="-72">
                <a:solidFill>
                  <a:srgbClr val="1C191A"/>
                </a:solidFill>
                <a:latin typeface="Lato"/>
                <a:ea typeface="Lato"/>
                <a:cs typeface="Lato"/>
                <a:sym typeface="Lato"/>
              </a:rPr>
              <a:t>1970s Britain faced economic challenges</a:t>
            </a:r>
          </a:p>
          <a:p>
            <a:pPr algn="l">
              <a:lnSpc>
                <a:spcPts val="8943"/>
              </a:lnSpc>
            </a:pPr>
            <a:r>
              <a:rPr lang="en-US" sz="3620" spc="-72">
                <a:solidFill>
                  <a:srgbClr val="1C191A"/>
                </a:solidFill>
                <a:latin typeface="Lato"/>
                <a:ea typeface="Lato"/>
                <a:cs typeface="Lato"/>
                <a:sym typeface="Lato"/>
              </a:rPr>
              <a:t>Coal miners’ strikes highlighted pay inequality (Cannadine, 2000)</a:t>
            </a:r>
          </a:p>
          <a:p>
            <a:pPr algn="l">
              <a:lnSpc>
                <a:spcPts val="8943"/>
              </a:lnSpc>
            </a:pPr>
            <a:r>
              <a:rPr lang="en-US" sz="3620" spc="-72">
                <a:solidFill>
                  <a:srgbClr val="1C191A"/>
                </a:solidFill>
                <a:latin typeface="Lato"/>
                <a:ea typeface="Lato"/>
                <a:cs typeface="Lato"/>
                <a:sym typeface="Lato"/>
              </a:rPr>
              <a:t>Albemarle Report predicted rising youth unemployment (Muirhead, 2020)</a:t>
            </a:r>
          </a:p>
          <a:p>
            <a:pPr algn="l">
              <a:lnSpc>
                <a:spcPts val="8943"/>
              </a:lnSpc>
            </a:pPr>
            <a:r>
              <a:rPr lang="en-US" sz="3620" spc="-72">
                <a:solidFill>
                  <a:srgbClr val="1C191A"/>
                </a:solidFill>
                <a:latin typeface="Lato"/>
                <a:ea typeface="Lato"/>
                <a:cs typeface="Lato"/>
                <a:sym typeface="Lato"/>
              </a:rPr>
              <a:t>Youth Opportunities Programme created to support young people (Edwards, 1985)</a:t>
            </a:r>
          </a:p>
          <a:p>
            <a:pPr algn="l">
              <a:lnSpc>
                <a:spcPts val="8943"/>
              </a:lnSpc>
            </a:pPr>
            <a:r>
              <a:rPr lang="en-US" sz="3620" spc="-72">
                <a:solidFill>
                  <a:srgbClr val="1C191A"/>
                </a:solidFill>
                <a:latin typeface="Lato"/>
                <a:ea typeface="Lato"/>
                <a:cs typeface="Lato"/>
                <a:sym typeface="Lato"/>
              </a:rPr>
              <a:t>Modern youth work helps young people transition into employment</a:t>
            </a:r>
          </a:p>
          <a:p>
            <a:pPr algn="l">
              <a:lnSpc>
                <a:spcPts val="8943"/>
              </a:lnSpc>
            </a:pPr>
            <a:r>
              <a:rPr lang="en-US" sz="3620" spc="-72">
                <a:solidFill>
                  <a:srgbClr val="1C191A"/>
                </a:solidFill>
                <a:latin typeface="Lato"/>
                <a:ea typeface="Lato"/>
                <a:cs typeface="Lato"/>
                <a:sym typeface="Lato"/>
              </a:rPr>
              <a:t>Reflected in NOS B1: developing skills for education, training, work (CLD Standards Council Scotland, 2019 p.6)</a:t>
            </a:r>
          </a:p>
          <a:p>
            <a:pPr algn="l">
              <a:lnSpc>
                <a:spcPts val="8943"/>
              </a:lnSpc>
            </a:pPr>
          </a:p>
          <a:p>
            <a:pPr algn="l" marL="0" indent="0" lvl="0">
              <a:lnSpc>
                <a:spcPts val="8943"/>
              </a:lnSpc>
            </a:pPr>
          </a:p>
        </p:txBody>
      </p:sp>
      <p:grpSp>
        <p:nvGrpSpPr>
          <p:cNvPr name="Group 4" id="4"/>
          <p:cNvGrpSpPr/>
          <p:nvPr/>
        </p:nvGrpSpPr>
        <p:grpSpPr>
          <a:xfrm rot="0">
            <a:off x="-381720" y="-218676"/>
            <a:ext cx="1410420" cy="10724351"/>
            <a:chOff x="0" y="0"/>
            <a:chExt cx="371469" cy="2824521"/>
          </a:xfrm>
        </p:grpSpPr>
        <p:sp>
          <p:nvSpPr>
            <p:cNvPr name="Freeform 5" id="5"/>
            <p:cNvSpPr/>
            <p:nvPr/>
          </p:nvSpPr>
          <p:spPr>
            <a:xfrm flipH="false" flipV="false" rot="0">
              <a:off x="0" y="0"/>
              <a:ext cx="371469" cy="2824520"/>
            </a:xfrm>
            <a:custGeom>
              <a:avLst/>
              <a:gdLst/>
              <a:ahLst/>
              <a:cxnLst/>
              <a:rect r="r" b="b" t="t" l="l"/>
              <a:pathLst>
                <a:path h="2824520" w="371469">
                  <a:moveTo>
                    <a:pt x="0" y="0"/>
                  </a:moveTo>
                  <a:lnTo>
                    <a:pt x="371469" y="0"/>
                  </a:lnTo>
                  <a:lnTo>
                    <a:pt x="371469" y="2824520"/>
                  </a:lnTo>
                  <a:lnTo>
                    <a:pt x="0" y="2824520"/>
                  </a:lnTo>
                  <a:close/>
                </a:path>
              </a:pathLst>
            </a:custGeom>
            <a:solidFill>
              <a:srgbClr val="7C898B"/>
            </a:solidFill>
          </p:spPr>
        </p:sp>
        <p:sp>
          <p:nvSpPr>
            <p:cNvPr name="TextBox 6" id="6"/>
            <p:cNvSpPr txBox="true"/>
            <p:nvPr/>
          </p:nvSpPr>
          <p:spPr>
            <a:xfrm>
              <a:off x="0" y="-38100"/>
              <a:ext cx="371469" cy="2862621"/>
            </a:xfrm>
            <a:prstGeom prst="rect">
              <a:avLst/>
            </a:prstGeom>
          </p:spPr>
          <p:txBody>
            <a:bodyPr anchor="ctr" rtlCol="false" tIns="50800" lIns="50800" bIns="50800" rIns="50800"/>
            <a:lstStyle/>
            <a:p>
              <a:pPr algn="ctr">
                <a:lnSpc>
                  <a:spcPts val="2799"/>
                </a:lnSpc>
              </a:pPr>
            </a:p>
          </p:txBody>
        </p:sp>
      </p:grpSp>
      <p:grpSp>
        <p:nvGrpSpPr>
          <p:cNvPr name="Group 7" id="7"/>
          <p:cNvGrpSpPr/>
          <p:nvPr/>
        </p:nvGrpSpPr>
        <p:grpSpPr>
          <a:xfrm rot="0">
            <a:off x="-229320" y="-66276"/>
            <a:ext cx="1258020" cy="1655660"/>
            <a:chOff x="0" y="0"/>
            <a:chExt cx="331330" cy="436059"/>
          </a:xfrm>
        </p:grpSpPr>
        <p:sp>
          <p:nvSpPr>
            <p:cNvPr name="Freeform 8" id="8"/>
            <p:cNvSpPr/>
            <p:nvPr/>
          </p:nvSpPr>
          <p:spPr>
            <a:xfrm flipH="false" flipV="false" rot="0">
              <a:off x="0" y="0"/>
              <a:ext cx="331330" cy="436059"/>
            </a:xfrm>
            <a:custGeom>
              <a:avLst/>
              <a:gdLst/>
              <a:ahLst/>
              <a:cxnLst/>
              <a:rect r="r" b="b" t="t" l="l"/>
              <a:pathLst>
                <a:path h="436059" w="331330">
                  <a:moveTo>
                    <a:pt x="0" y="0"/>
                  </a:moveTo>
                  <a:lnTo>
                    <a:pt x="331330" y="0"/>
                  </a:lnTo>
                  <a:lnTo>
                    <a:pt x="331330" y="436059"/>
                  </a:lnTo>
                  <a:lnTo>
                    <a:pt x="0" y="436059"/>
                  </a:lnTo>
                  <a:close/>
                </a:path>
              </a:pathLst>
            </a:custGeom>
            <a:solidFill>
              <a:srgbClr val="253439"/>
            </a:solidFill>
          </p:spPr>
        </p:sp>
        <p:sp>
          <p:nvSpPr>
            <p:cNvPr name="TextBox 9" id="9"/>
            <p:cNvSpPr txBox="true"/>
            <p:nvPr/>
          </p:nvSpPr>
          <p:spPr>
            <a:xfrm>
              <a:off x="0" y="-38100"/>
              <a:ext cx="331330" cy="474159"/>
            </a:xfrm>
            <a:prstGeom prst="rect">
              <a:avLst/>
            </a:prstGeom>
          </p:spPr>
          <p:txBody>
            <a:bodyPr anchor="ctr" rtlCol="false" tIns="50800" lIns="50800" bIns="50800" rIns="50800"/>
            <a:lstStyle/>
            <a:p>
              <a:pPr algn="ctr">
                <a:lnSpc>
                  <a:spcPts val="2799"/>
                </a:lnSpc>
              </a:pPr>
            </a:p>
          </p:txBody>
        </p:sp>
      </p:grpSp>
      <p:sp>
        <p:nvSpPr>
          <p:cNvPr name="Freeform 10" id="10"/>
          <p:cNvSpPr/>
          <p:nvPr/>
        </p:nvSpPr>
        <p:spPr>
          <a:xfrm flipH="false" flipV="false" rot="0">
            <a:off x="1454392" y="8687454"/>
            <a:ext cx="457891" cy="570846"/>
          </a:xfrm>
          <a:custGeom>
            <a:avLst/>
            <a:gdLst/>
            <a:ahLst/>
            <a:cxnLst/>
            <a:rect r="r" b="b" t="t" l="l"/>
            <a:pathLst>
              <a:path h="570846" w="457891">
                <a:moveTo>
                  <a:pt x="0" y="0"/>
                </a:moveTo>
                <a:lnTo>
                  <a:pt x="457891" y="0"/>
                </a:lnTo>
                <a:lnTo>
                  <a:pt x="457891" y="570846"/>
                </a:lnTo>
                <a:lnTo>
                  <a:pt x="0" y="570846"/>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11" id="11"/>
          <p:cNvSpPr/>
          <p:nvPr/>
        </p:nvSpPr>
        <p:spPr>
          <a:xfrm flipH="false" flipV="false" rot="0">
            <a:off x="1454392" y="7544412"/>
            <a:ext cx="457891" cy="570846"/>
          </a:xfrm>
          <a:custGeom>
            <a:avLst/>
            <a:gdLst/>
            <a:ahLst/>
            <a:cxnLst/>
            <a:rect r="r" b="b" t="t" l="l"/>
            <a:pathLst>
              <a:path h="570846" w="457891">
                <a:moveTo>
                  <a:pt x="0" y="0"/>
                </a:moveTo>
                <a:lnTo>
                  <a:pt x="457891" y="0"/>
                </a:lnTo>
                <a:lnTo>
                  <a:pt x="457891" y="570846"/>
                </a:lnTo>
                <a:lnTo>
                  <a:pt x="0" y="570846"/>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12" id="12"/>
          <p:cNvSpPr/>
          <p:nvPr/>
        </p:nvSpPr>
        <p:spPr>
          <a:xfrm flipH="false" flipV="false" rot="0">
            <a:off x="1454392" y="6401370"/>
            <a:ext cx="457891" cy="570846"/>
          </a:xfrm>
          <a:custGeom>
            <a:avLst/>
            <a:gdLst/>
            <a:ahLst/>
            <a:cxnLst/>
            <a:rect r="r" b="b" t="t" l="l"/>
            <a:pathLst>
              <a:path h="570846" w="457891">
                <a:moveTo>
                  <a:pt x="0" y="0"/>
                </a:moveTo>
                <a:lnTo>
                  <a:pt x="457891" y="0"/>
                </a:lnTo>
                <a:lnTo>
                  <a:pt x="457891" y="570846"/>
                </a:lnTo>
                <a:lnTo>
                  <a:pt x="0" y="570846"/>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13" id="13"/>
          <p:cNvSpPr/>
          <p:nvPr/>
        </p:nvSpPr>
        <p:spPr>
          <a:xfrm flipH="false" flipV="false" rot="0">
            <a:off x="1454392" y="5258327"/>
            <a:ext cx="457891" cy="570846"/>
          </a:xfrm>
          <a:custGeom>
            <a:avLst/>
            <a:gdLst/>
            <a:ahLst/>
            <a:cxnLst/>
            <a:rect r="r" b="b" t="t" l="l"/>
            <a:pathLst>
              <a:path h="570846" w="457891">
                <a:moveTo>
                  <a:pt x="0" y="0"/>
                </a:moveTo>
                <a:lnTo>
                  <a:pt x="457891" y="0"/>
                </a:lnTo>
                <a:lnTo>
                  <a:pt x="457891" y="570846"/>
                </a:lnTo>
                <a:lnTo>
                  <a:pt x="0" y="570846"/>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14" id="14"/>
          <p:cNvSpPr/>
          <p:nvPr/>
        </p:nvSpPr>
        <p:spPr>
          <a:xfrm flipH="false" flipV="false" rot="0">
            <a:off x="1454392" y="4115285"/>
            <a:ext cx="457891" cy="570846"/>
          </a:xfrm>
          <a:custGeom>
            <a:avLst/>
            <a:gdLst/>
            <a:ahLst/>
            <a:cxnLst/>
            <a:rect r="r" b="b" t="t" l="l"/>
            <a:pathLst>
              <a:path h="570846" w="457891">
                <a:moveTo>
                  <a:pt x="0" y="0"/>
                </a:moveTo>
                <a:lnTo>
                  <a:pt x="457891" y="0"/>
                </a:lnTo>
                <a:lnTo>
                  <a:pt x="457891" y="570846"/>
                </a:lnTo>
                <a:lnTo>
                  <a:pt x="0" y="570846"/>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15" id="15"/>
          <p:cNvSpPr/>
          <p:nvPr/>
        </p:nvSpPr>
        <p:spPr>
          <a:xfrm flipH="false" flipV="false" rot="0">
            <a:off x="1454392" y="2972243"/>
            <a:ext cx="457891" cy="570846"/>
          </a:xfrm>
          <a:custGeom>
            <a:avLst/>
            <a:gdLst/>
            <a:ahLst/>
            <a:cxnLst/>
            <a:rect r="r" b="b" t="t" l="l"/>
            <a:pathLst>
              <a:path h="570846" w="457891">
                <a:moveTo>
                  <a:pt x="0" y="0"/>
                </a:moveTo>
                <a:lnTo>
                  <a:pt x="457891" y="0"/>
                </a:lnTo>
                <a:lnTo>
                  <a:pt x="457891" y="570846"/>
                </a:lnTo>
                <a:lnTo>
                  <a:pt x="0" y="570846"/>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Tree>
  </p:cSld>
  <p:clrMapOvr>
    <a:masterClrMapping/>
  </p:clrMapOvr>
</p:sld>
</file>

<file path=ppt/slides/slide7.xml><?xml version="1.0" encoding="utf-8"?>
<p:sld xmlns:p="http://schemas.openxmlformats.org/presentationml/2006/main" xmlns:a="http://schemas.openxmlformats.org/drawingml/2006/main">
  <p:cSld>
    <p:bg>
      <p:bgPr>
        <a:solidFill>
          <a:srgbClr val="F6F4F1"/>
        </a:solidFill>
      </p:bgPr>
    </p:bg>
    <p:spTree>
      <p:nvGrpSpPr>
        <p:cNvPr id="1" name=""/>
        <p:cNvGrpSpPr/>
        <p:nvPr/>
      </p:nvGrpSpPr>
      <p:grpSpPr>
        <a:xfrm>
          <a:off x="0" y="0"/>
          <a:ext cx="0" cy="0"/>
          <a:chOff x="0" y="0"/>
          <a:chExt cx="0" cy="0"/>
        </a:xfrm>
      </p:grpSpPr>
      <p:sp>
        <p:nvSpPr>
          <p:cNvPr name="TextBox 2" id="2"/>
          <p:cNvSpPr txBox="true"/>
          <p:nvPr/>
        </p:nvSpPr>
        <p:spPr>
          <a:xfrm rot="0">
            <a:off x="1600445" y="2360906"/>
            <a:ext cx="6090065" cy="1069976"/>
          </a:xfrm>
          <a:prstGeom prst="rect">
            <a:avLst/>
          </a:prstGeom>
        </p:spPr>
        <p:txBody>
          <a:bodyPr anchor="t" rtlCol="false" tIns="0" lIns="0" bIns="0" rIns="0">
            <a:spAutoFit/>
          </a:bodyPr>
          <a:lstStyle/>
          <a:p>
            <a:pPr algn="just" marL="0" indent="0" lvl="0">
              <a:lnSpc>
                <a:spcPts val="8000"/>
              </a:lnSpc>
              <a:spcBef>
                <a:spcPct val="0"/>
              </a:spcBef>
            </a:pPr>
            <a:r>
              <a:rPr lang="en-US" sz="8000">
                <a:solidFill>
                  <a:srgbClr val="253439"/>
                </a:solidFill>
                <a:latin typeface="Lato"/>
                <a:ea typeface="Lato"/>
                <a:cs typeface="Lato"/>
                <a:sym typeface="Lato"/>
              </a:rPr>
              <a:t>Con</a:t>
            </a:r>
            <a:r>
              <a:rPr lang="en-US" sz="8000" strike="noStrike" u="none">
                <a:solidFill>
                  <a:srgbClr val="253439"/>
                </a:solidFill>
                <a:latin typeface="Lato"/>
                <a:ea typeface="Lato"/>
                <a:cs typeface="Lato"/>
                <a:sym typeface="Lato"/>
              </a:rPr>
              <a:t>cl</a:t>
            </a:r>
            <a:r>
              <a:rPr lang="en-US" sz="8000" strike="noStrike" u="none">
                <a:solidFill>
                  <a:srgbClr val="253439"/>
                </a:solidFill>
                <a:latin typeface="Lato"/>
                <a:ea typeface="Lato"/>
                <a:cs typeface="Lato"/>
                <a:sym typeface="Lato"/>
              </a:rPr>
              <a:t>u</a:t>
            </a:r>
            <a:r>
              <a:rPr lang="en-US" sz="8000" strike="noStrike" u="none">
                <a:solidFill>
                  <a:srgbClr val="253439"/>
                </a:solidFill>
                <a:latin typeface="Lato"/>
                <a:ea typeface="Lato"/>
                <a:cs typeface="Lato"/>
                <a:sym typeface="Lato"/>
              </a:rPr>
              <a:t>s</a:t>
            </a:r>
            <a:r>
              <a:rPr lang="en-US" sz="8000" strike="noStrike" u="none">
                <a:solidFill>
                  <a:srgbClr val="253439"/>
                </a:solidFill>
                <a:latin typeface="Lato"/>
                <a:ea typeface="Lato"/>
                <a:cs typeface="Lato"/>
                <a:sym typeface="Lato"/>
              </a:rPr>
              <a:t>ion</a:t>
            </a:r>
          </a:p>
        </p:txBody>
      </p:sp>
      <p:sp>
        <p:nvSpPr>
          <p:cNvPr name="TextBox 3" id="3"/>
          <p:cNvSpPr txBox="true"/>
          <p:nvPr/>
        </p:nvSpPr>
        <p:spPr>
          <a:xfrm rot="0">
            <a:off x="9748408" y="1125247"/>
            <a:ext cx="4186996" cy="2270125"/>
          </a:xfrm>
          <a:prstGeom prst="rect">
            <a:avLst/>
          </a:prstGeom>
        </p:spPr>
        <p:txBody>
          <a:bodyPr anchor="t" rtlCol="false" tIns="0" lIns="0" bIns="0" rIns="0">
            <a:spAutoFit/>
          </a:bodyPr>
          <a:lstStyle/>
          <a:p>
            <a:pPr algn="r">
              <a:lnSpc>
                <a:spcPts val="4199"/>
              </a:lnSpc>
              <a:spcBef>
                <a:spcPct val="0"/>
              </a:spcBef>
            </a:pPr>
            <a:r>
              <a:rPr lang="en-US" sz="2999" spc="-59">
                <a:solidFill>
                  <a:srgbClr val="1C191A"/>
                </a:solidFill>
                <a:latin typeface="Lato"/>
                <a:ea typeface="Lato"/>
                <a:cs typeface="Lato"/>
                <a:sym typeface="Lato"/>
              </a:rPr>
              <a:t>The 1970s we</a:t>
            </a:r>
            <a:r>
              <a:rPr lang="en-US" sz="2999" spc="-59" strike="noStrike" u="none">
                <a:solidFill>
                  <a:srgbClr val="1C191A"/>
                </a:solidFill>
                <a:latin typeface="Lato"/>
                <a:ea typeface="Lato"/>
                <a:cs typeface="Lato"/>
                <a:sym typeface="Lato"/>
              </a:rPr>
              <a:t>re </a:t>
            </a:r>
            <a:r>
              <a:rPr lang="en-US" sz="2999" spc="-59" strike="noStrike" u="none">
                <a:solidFill>
                  <a:srgbClr val="1C191A"/>
                </a:solidFill>
                <a:latin typeface="Lato"/>
                <a:ea typeface="Lato"/>
                <a:cs typeface="Lato"/>
                <a:sym typeface="Lato"/>
              </a:rPr>
              <a:t>a</a:t>
            </a:r>
            <a:r>
              <a:rPr lang="en-US" sz="2999" spc="-59" strike="noStrike" u="none">
                <a:solidFill>
                  <a:srgbClr val="1C191A"/>
                </a:solidFill>
                <a:latin typeface="Lato"/>
                <a:ea typeface="Lato"/>
                <a:cs typeface="Lato"/>
                <a:sym typeface="Lato"/>
              </a:rPr>
              <a:t> d</a:t>
            </a:r>
            <a:r>
              <a:rPr lang="en-US" sz="2999" spc="-59" strike="noStrike" u="none">
                <a:solidFill>
                  <a:srgbClr val="1C191A"/>
                </a:solidFill>
                <a:latin typeface="Lato"/>
                <a:ea typeface="Lato"/>
                <a:cs typeface="Lato"/>
                <a:sym typeface="Lato"/>
              </a:rPr>
              <a:t>ecade </a:t>
            </a:r>
            <a:r>
              <a:rPr lang="en-US" sz="2999" spc="-59" strike="noStrike" u="none">
                <a:solidFill>
                  <a:srgbClr val="1C191A"/>
                </a:solidFill>
                <a:latin typeface="Lato"/>
                <a:ea typeface="Lato"/>
                <a:cs typeface="Lato"/>
                <a:sym typeface="Lato"/>
              </a:rPr>
              <a:t>o</a:t>
            </a:r>
            <a:r>
              <a:rPr lang="en-US" sz="2999" spc="-59" strike="noStrike" u="none">
                <a:solidFill>
                  <a:srgbClr val="1C191A"/>
                </a:solidFill>
                <a:latin typeface="Lato"/>
                <a:ea typeface="Lato"/>
                <a:cs typeface="Lato"/>
                <a:sym typeface="Lato"/>
              </a:rPr>
              <a:t>f dete</a:t>
            </a:r>
            <a:r>
              <a:rPr lang="en-US" sz="2999" spc="-59" strike="noStrike" u="none">
                <a:solidFill>
                  <a:srgbClr val="1C191A"/>
                </a:solidFill>
                <a:latin typeface="Lato"/>
                <a:ea typeface="Lato"/>
                <a:cs typeface="Lato"/>
                <a:sym typeface="Lato"/>
              </a:rPr>
              <a:t>r</a:t>
            </a:r>
            <a:r>
              <a:rPr lang="en-US" sz="2999" spc="-59" strike="noStrike" u="none">
                <a:solidFill>
                  <a:srgbClr val="1C191A"/>
                </a:solidFill>
                <a:latin typeface="Lato"/>
                <a:ea typeface="Lato"/>
                <a:cs typeface="Lato"/>
                <a:sym typeface="Lato"/>
              </a:rPr>
              <a:t>m</a:t>
            </a:r>
            <a:r>
              <a:rPr lang="en-US" sz="2999" spc="-59" strike="noStrike" u="none">
                <a:solidFill>
                  <a:srgbClr val="1C191A"/>
                </a:solidFill>
                <a:latin typeface="Lato"/>
                <a:ea typeface="Lato"/>
                <a:cs typeface="Lato"/>
                <a:sym typeface="Lato"/>
              </a:rPr>
              <a:t>i</a:t>
            </a:r>
            <a:r>
              <a:rPr lang="en-US" sz="2999" spc="-59" strike="noStrike" u="none">
                <a:solidFill>
                  <a:srgbClr val="1C191A"/>
                </a:solidFill>
                <a:latin typeface="Lato"/>
                <a:ea typeface="Lato"/>
                <a:cs typeface="Lato"/>
                <a:sym typeface="Lato"/>
              </a:rPr>
              <a:t>na</a:t>
            </a:r>
            <a:r>
              <a:rPr lang="en-US" sz="2999" spc="-59" strike="noStrike" u="none">
                <a:solidFill>
                  <a:srgbClr val="1C191A"/>
                </a:solidFill>
                <a:latin typeface="Lato"/>
                <a:ea typeface="Lato"/>
                <a:cs typeface="Lato"/>
                <a:sym typeface="Lato"/>
              </a:rPr>
              <a:t>t</a:t>
            </a:r>
            <a:r>
              <a:rPr lang="en-US" sz="2999" spc="-59" strike="noStrike" u="none">
                <a:solidFill>
                  <a:srgbClr val="1C191A"/>
                </a:solidFill>
                <a:latin typeface="Lato"/>
                <a:ea typeface="Lato"/>
                <a:cs typeface="Lato"/>
                <a:sym typeface="Lato"/>
              </a:rPr>
              <a:t>ion</a:t>
            </a:r>
            <a:r>
              <a:rPr lang="en-US" sz="2999" spc="-59" strike="noStrike" u="none">
                <a:solidFill>
                  <a:srgbClr val="1C191A"/>
                </a:solidFill>
                <a:latin typeface="Lato"/>
                <a:ea typeface="Lato"/>
                <a:cs typeface="Lato"/>
                <a:sym typeface="Lato"/>
              </a:rPr>
              <a:t> a</a:t>
            </a:r>
            <a:r>
              <a:rPr lang="en-US" sz="2999" spc="-59" strike="noStrike" u="none">
                <a:solidFill>
                  <a:srgbClr val="1C191A"/>
                </a:solidFill>
                <a:latin typeface="Lato"/>
                <a:ea typeface="Lato"/>
                <a:cs typeface="Lato"/>
                <a:sym typeface="Lato"/>
              </a:rPr>
              <a:t>nd</a:t>
            </a:r>
            <a:r>
              <a:rPr lang="en-US" sz="2999" spc="-59" strike="noStrike" u="none">
                <a:solidFill>
                  <a:srgbClr val="1C191A"/>
                </a:solidFill>
                <a:latin typeface="Lato"/>
                <a:ea typeface="Lato"/>
                <a:cs typeface="Lato"/>
                <a:sym typeface="Lato"/>
              </a:rPr>
              <a:t> c</a:t>
            </a:r>
            <a:r>
              <a:rPr lang="en-US" sz="2999" spc="-59" strike="noStrike" u="none">
                <a:solidFill>
                  <a:srgbClr val="1C191A"/>
                </a:solidFill>
                <a:latin typeface="Lato"/>
                <a:ea typeface="Lato"/>
                <a:cs typeface="Lato"/>
                <a:sym typeface="Lato"/>
              </a:rPr>
              <a:t>ha</a:t>
            </a:r>
            <a:r>
              <a:rPr lang="en-US" sz="2999" spc="-59" strike="noStrike" u="none">
                <a:solidFill>
                  <a:srgbClr val="1C191A"/>
                </a:solidFill>
                <a:latin typeface="Lato"/>
                <a:ea typeface="Lato"/>
                <a:cs typeface="Lato"/>
                <a:sym typeface="Lato"/>
              </a:rPr>
              <a:t>n</a:t>
            </a:r>
            <a:r>
              <a:rPr lang="en-US" sz="2999" spc="-59" strike="noStrike" u="none">
                <a:solidFill>
                  <a:srgbClr val="1C191A"/>
                </a:solidFill>
                <a:latin typeface="Lato"/>
                <a:ea typeface="Lato"/>
                <a:cs typeface="Lato"/>
                <a:sym typeface="Lato"/>
              </a:rPr>
              <a:t>g</a:t>
            </a:r>
            <a:r>
              <a:rPr lang="en-US" sz="2999" spc="-59" strike="noStrike" u="none">
                <a:solidFill>
                  <a:srgbClr val="1C191A"/>
                </a:solidFill>
                <a:latin typeface="Lato"/>
                <a:ea typeface="Lato"/>
                <a:cs typeface="Lato"/>
                <a:sym typeface="Lato"/>
              </a:rPr>
              <a:t>e</a:t>
            </a:r>
          </a:p>
          <a:p>
            <a:pPr algn="r">
              <a:lnSpc>
                <a:spcPts val="2799"/>
              </a:lnSpc>
              <a:spcBef>
                <a:spcPct val="0"/>
              </a:spcBef>
            </a:pPr>
          </a:p>
          <a:p>
            <a:pPr algn="r" marL="0" indent="0" lvl="0">
              <a:lnSpc>
                <a:spcPts val="2799"/>
              </a:lnSpc>
              <a:spcBef>
                <a:spcPct val="0"/>
              </a:spcBef>
            </a:pPr>
          </a:p>
        </p:txBody>
      </p:sp>
      <p:sp>
        <p:nvSpPr>
          <p:cNvPr name="TextBox 4" id="4"/>
          <p:cNvSpPr txBox="true"/>
          <p:nvPr/>
        </p:nvSpPr>
        <p:spPr>
          <a:xfrm rot="0">
            <a:off x="9748408" y="7859421"/>
            <a:ext cx="4327178" cy="1552576"/>
          </a:xfrm>
          <a:prstGeom prst="rect">
            <a:avLst/>
          </a:prstGeom>
        </p:spPr>
        <p:txBody>
          <a:bodyPr anchor="t" rtlCol="false" tIns="0" lIns="0" bIns="0" rIns="0">
            <a:spAutoFit/>
          </a:bodyPr>
          <a:lstStyle/>
          <a:p>
            <a:pPr algn="r" marL="0" indent="0" lvl="0">
              <a:lnSpc>
                <a:spcPts val="4199"/>
              </a:lnSpc>
              <a:spcBef>
                <a:spcPct val="0"/>
              </a:spcBef>
            </a:pPr>
            <a:r>
              <a:rPr lang="en-US" sz="2999" spc="-59">
                <a:solidFill>
                  <a:srgbClr val="1C191A"/>
                </a:solidFill>
                <a:latin typeface="Lato"/>
                <a:ea typeface="Lato"/>
                <a:cs typeface="Lato"/>
                <a:sym typeface="Lato"/>
              </a:rPr>
              <a:t>Their legacy continues to influence youth work practice today</a:t>
            </a:r>
          </a:p>
        </p:txBody>
      </p:sp>
      <p:sp>
        <p:nvSpPr>
          <p:cNvPr name="TextBox 5" id="5"/>
          <p:cNvSpPr txBox="true"/>
          <p:nvPr/>
        </p:nvSpPr>
        <p:spPr>
          <a:xfrm rot="0">
            <a:off x="9748408" y="4309771"/>
            <a:ext cx="4186996" cy="1917700"/>
          </a:xfrm>
          <a:prstGeom prst="rect">
            <a:avLst/>
          </a:prstGeom>
        </p:spPr>
        <p:txBody>
          <a:bodyPr anchor="t" rtlCol="false" tIns="0" lIns="0" bIns="0" rIns="0">
            <a:spAutoFit/>
          </a:bodyPr>
          <a:lstStyle/>
          <a:p>
            <a:pPr algn="r">
              <a:lnSpc>
                <a:spcPts val="4199"/>
              </a:lnSpc>
              <a:spcBef>
                <a:spcPct val="0"/>
              </a:spcBef>
            </a:pPr>
            <a:r>
              <a:rPr lang="en-US" sz="2999" spc="-59">
                <a:solidFill>
                  <a:srgbClr val="1C191A"/>
                </a:solidFill>
                <a:latin typeface="Lato"/>
                <a:ea typeface="Lato"/>
                <a:cs typeface="Lato"/>
                <a:sym typeface="Lato"/>
              </a:rPr>
              <a:t>S</a:t>
            </a:r>
            <a:r>
              <a:rPr lang="en-US" sz="2999" spc="-59" strike="noStrike" u="none">
                <a:solidFill>
                  <a:srgbClr val="1C191A"/>
                </a:solidFill>
                <a:latin typeface="Lato"/>
                <a:ea typeface="Lato"/>
                <a:cs typeface="Lato"/>
                <a:sym typeface="Lato"/>
              </a:rPr>
              <a:t>o</a:t>
            </a:r>
            <a:r>
              <a:rPr lang="en-US" sz="2999" spc="-59" strike="noStrike" u="none">
                <a:solidFill>
                  <a:srgbClr val="1C191A"/>
                </a:solidFill>
                <a:latin typeface="Lato"/>
                <a:ea typeface="Lato"/>
                <a:cs typeface="Lato"/>
                <a:sym typeface="Lato"/>
              </a:rPr>
              <a:t>cial</a:t>
            </a:r>
            <a:r>
              <a:rPr lang="en-US" sz="2999" spc="-59" strike="noStrike" u="none">
                <a:solidFill>
                  <a:srgbClr val="1C191A"/>
                </a:solidFill>
                <a:latin typeface="Lato"/>
                <a:ea typeface="Lato"/>
                <a:cs typeface="Lato"/>
                <a:sym typeface="Lato"/>
              </a:rPr>
              <a:t> mo</a:t>
            </a:r>
            <a:r>
              <a:rPr lang="en-US" sz="2999" spc="-59" strike="noStrike" u="none">
                <a:solidFill>
                  <a:srgbClr val="1C191A"/>
                </a:solidFill>
                <a:latin typeface="Lato"/>
                <a:ea typeface="Lato"/>
                <a:cs typeface="Lato"/>
                <a:sym typeface="Lato"/>
              </a:rPr>
              <a:t>ve</a:t>
            </a:r>
            <a:r>
              <a:rPr lang="en-US" sz="2999" spc="-59" strike="noStrike" u="none">
                <a:solidFill>
                  <a:srgbClr val="1C191A"/>
                </a:solidFill>
                <a:latin typeface="Lato"/>
                <a:ea typeface="Lato"/>
                <a:cs typeface="Lato"/>
                <a:sym typeface="Lato"/>
              </a:rPr>
              <a:t>me</a:t>
            </a:r>
            <a:r>
              <a:rPr lang="en-US" sz="2999" spc="-59" strike="noStrike" u="none">
                <a:solidFill>
                  <a:srgbClr val="1C191A"/>
                </a:solidFill>
                <a:latin typeface="Lato"/>
                <a:ea typeface="Lato"/>
                <a:cs typeface="Lato"/>
                <a:sym typeface="Lato"/>
              </a:rPr>
              <a:t>n</a:t>
            </a:r>
            <a:r>
              <a:rPr lang="en-US" sz="2999" spc="-59" strike="noStrike" u="none">
                <a:solidFill>
                  <a:srgbClr val="1C191A"/>
                </a:solidFill>
                <a:latin typeface="Lato"/>
                <a:ea typeface="Lato"/>
                <a:cs typeface="Lato"/>
                <a:sym typeface="Lato"/>
              </a:rPr>
              <a:t>t</a:t>
            </a:r>
            <a:r>
              <a:rPr lang="en-US" sz="2999" spc="-59" strike="noStrike" u="none">
                <a:solidFill>
                  <a:srgbClr val="1C191A"/>
                </a:solidFill>
                <a:latin typeface="Lato"/>
                <a:ea typeface="Lato"/>
                <a:cs typeface="Lato"/>
                <a:sym typeface="Lato"/>
              </a:rPr>
              <a:t>s</a:t>
            </a:r>
            <a:r>
              <a:rPr lang="en-US" sz="2999" spc="-59" strike="noStrike" u="none">
                <a:solidFill>
                  <a:srgbClr val="1C191A"/>
                </a:solidFill>
                <a:latin typeface="Lato"/>
                <a:ea typeface="Lato"/>
                <a:cs typeface="Lato"/>
                <a:sym typeface="Lato"/>
              </a:rPr>
              <a:t> s</a:t>
            </a:r>
            <a:r>
              <a:rPr lang="en-US" sz="2999" spc="-59" strike="noStrike" u="none">
                <a:solidFill>
                  <a:srgbClr val="1C191A"/>
                </a:solidFill>
                <a:latin typeface="Lato"/>
                <a:ea typeface="Lato"/>
                <a:cs typeface="Lato"/>
                <a:sym typeface="Lato"/>
              </a:rPr>
              <a:t>hap</a:t>
            </a:r>
            <a:r>
              <a:rPr lang="en-US" sz="2999" spc="-59" strike="noStrike" u="none">
                <a:solidFill>
                  <a:srgbClr val="1C191A"/>
                </a:solidFill>
                <a:latin typeface="Lato"/>
                <a:ea typeface="Lato"/>
                <a:cs typeface="Lato"/>
                <a:sym typeface="Lato"/>
              </a:rPr>
              <a:t>e</a:t>
            </a:r>
            <a:r>
              <a:rPr lang="en-US" sz="2999" spc="-59" strike="noStrike" u="none">
                <a:solidFill>
                  <a:srgbClr val="1C191A"/>
                </a:solidFill>
                <a:latin typeface="Lato"/>
                <a:ea typeface="Lato"/>
                <a:cs typeface="Lato"/>
                <a:sym typeface="Lato"/>
              </a:rPr>
              <a:t>d yo</a:t>
            </a:r>
            <a:r>
              <a:rPr lang="en-US" sz="2999" spc="-59" strike="noStrike" u="none">
                <a:solidFill>
                  <a:srgbClr val="1C191A"/>
                </a:solidFill>
                <a:latin typeface="Lato"/>
                <a:ea typeface="Lato"/>
                <a:cs typeface="Lato"/>
                <a:sym typeface="Lato"/>
              </a:rPr>
              <a:t>u</a:t>
            </a:r>
            <a:r>
              <a:rPr lang="en-US" sz="2999" spc="-59" strike="noStrike" u="none">
                <a:solidFill>
                  <a:srgbClr val="1C191A"/>
                </a:solidFill>
                <a:latin typeface="Lato"/>
                <a:ea typeface="Lato"/>
                <a:cs typeface="Lato"/>
                <a:sym typeface="Lato"/>
              </a:rPr>
              <a:t>th wo</a:t>
            </a:r>
            <a:r>
              <a:rPr lang="en-US" sz="2999" spc="-59" strike="noStrike" u="none">
                <a:solidFill>
                  <a:srgbClr val="1C191A"/>
                </a:solidFill>
                <a:latin typeface="Lato"/>
                <a:ea typeface="Lato"/>
                <a:cs typeface="Lato"/>
                <a:sym typeface="Lato"/>
              </a:rPr>
              <a:t>r</a:t>
            </a:r>
            <a:r>
              <a:rPr lang="en-US" sz="2999" spc="-59" strike="noStrike" u="none">
                <a:solidFill>
                  <a:srgbClr val="1C191A"/>
                </a:solidFill>
                <a:latin typeface="Lato"/>
                <a:ea typeface="Lato"/>
                <a:cs typeface="Lato"/>
                <a:sym typeface="Lato"/>
              </a:rPr>
              <a:t>k</a:t>
            </a:r>
            <a:r>
              <a:rPr lang="en-US" sz="2999" spc="-59" strike="noStrike" u="none">
                <a:solidFill>
                  <a:srgbClr val="1C191A"/>
                </a:solidFill>
                <a:latin typeface="Lato"/>
                <a:ea typeface="Lato"/>
                <a:cs typeface="Lato"/>
                <a:sym typeface="Lato"/>
              </a:rPr>
              <a:t> a</a:t>
            </a:r>
            <a:r>
              <a:rPr lang="en-US" sz="2999" spc="-59" strike="noStrike" u="none">
                <a:solidFill>
                  <a:srgbClr val="1C191A"/>
                </a:solidFill>
                <a:latin typeface="Lato"/>
                <a:ea typeface="Lato"/>
                <a:cs typeface="Lato"/>
                <a:sym typeface="Lato"/>
              </a:rPr>
              <a:t>n</a:t>
            </a:r>
            <a:r>
              <a:rPr lang="en-US" sz="2999" spc="-59" strike="noStrike" u="none">
                <a:solidFill>
                  <a:srgbClr val="1C191A"/>
                </a:solidFill>
                <a:latin typeface="Lato"/>
                <a:ea typeface="Lato"/>
                <a:cs typeface="Lato"/>
                <a:sym typeface="Lato"/>
              </a:rPr>
              <a:t>d</a:t>
            </a:r>
            <a:r>
              <a:rPr lang="en-US" sz="2999" spc="-59" strike="noStrike" u="none">
                <a:solidFill>
                  <a:srgbClr val="1C191A"/>
                </a:solidFill>
                <a:latin typeface="Lato"/>
                <a:ea typeface="Lato"/>
                <a:cs typeface="Lato"/>
                <a:sym typeface="Lato"/>
              </a:rPr>
              <a:t> w</a:t>
            </a:r>
            <a:r>
              <a:rPr lang="en-US" sz="2999" spc="-59" strike="noStrike" u="none">
                <a:solidFill>
                  <a:srgbClr val="1C191A"/>
                </a:solidFill>
                <a:latin typeface="Lato"/>
                <a:ea typeface="Lato"/>
                <a:cs typeface="Lato"/>
                <a:sym typeface="Lato"/>
              </a:rPr>
              <a:t>i</a:t>
            </a:r>
            <a:r>
              <a:rPr lang="en-US" sz="2999" spc="-59" strike="noStrike" u="none">
                <a:solidFill>
                  <a:srgbClr val="1C191A"/>
                </a:solidFill>
                <a:latin typeface="Lato"/>
                <a:ea typeface="Lato"/>
                <a:cs typeface="Lato"/>
                <a:sym typeface="Lato"/>
              </a:rPr>
              <a:t>der </a:t>
            </a:r>
            <a:r>
              <a:rPr lang="en-US" sz="2999" spc="-59" strike="noStrike" u="none">
                <a:solidFill>
                  <a:srgbClr val="1C191A"/>
                </a:solidFill>
                <a:latin typeface="Lato"/>
                <a:ea typeface="Lato"/>
                <a:cs typeface="Lato"/>
                <a:sym typeface="Lato"/>
              </a:rPr>
              <a:t>s</a:t>
            </a:r>
            <a:r>
              <a:rPr lang="en-US" sz="2999" spc="-59" strike="noStrike" u="none">
                <a:solidFill>
                  <a:srgbClr val="1C191A"/>
                </a:solidFill>
                <a:latin typeface="Lato"/>
                <a:ea typeface="Lato"/>
                <a:cs typeface="Lato"/>
                <a:sym typeface="Lato"/>
              </a:rPr>
              <a:t>o</a:t>
            </a:r>
            <a:r>
              <a:rPr lang="en-US" sz="2999" spc="-59" strike="noStrike" u="none">
                <a:solidFill>
                  <a:srgbClr val="1C191A"/>
                </a:solidFill>
                <a:latin typeface="Lato"/>
                <a:ea typeface="Lato"/>
                <a:cs typeface="Lato"/>
                <a:sym typeface="Lato"/>
              </a:rPr>
              <a:t>ciet</a:t>
            </a:r>
            <a:r>
              <a:rPr lang="en-US" sz="2999" spc="-59" strike="noStrike" u="none">
                <a:solidFill>
                  <a:srgbClr val="1C191A"/>
                </a:solidFill>
                <a:latin typeface="Lato"/>
                <a:ea typeface="Lato"/>
                <a:cs typeface="Lato"/>
                <a:sym typeface="Lato"/>
              </a:rPr>
              <a:t>y</a:t>
            </a:r>
          </a:p>
          <a:p>
            <a:pPr algn="r" marL="0" indent="0" lvl="0">
              <a:lnSpc>
                <a:spcPts val="2799"/>
              </a:lnSpc>
              <a:spcBef>
                <a:spcPct val="0"/>
              </a:spcBef>
            </a:pPr>
          </a:p>
        </p:txBody>
      </p:sp>
      <p:grpSp>
        <p:nvGrpSpPr>
          <p:cNvPr name="Group 6" id="6"/>
          <p:cNvGrpSpPr/>
          <p:nvPr/>
        </p:nvGrpSpPr>
        <p:grpSpPr>
          <a:xfrm rot="-5400000">
            <a:off x="4386773" y="1335522"/>
            <a:ext cx="138053" cy="5403316"/>
            <a:chOff x="0" y="0"/>
            <a:chExt cx="184071" cy="7204422"/>
          </a:xfrm>
        </p:grpSpPr>
        <p:grpSp>
          <p:nvGrpSpPr>
            <p:cNvPr name="Group 7" id="7"/>
            <p:cNvGrpSpPr/>
            <p:nvPr/>
          </p:nvGrpSpPr>
          <p:grpSpPr>
            <a:xfrm rot="0">
              <a:off x="0" y="0"/>
              <a:ext cx="184071" cy="7204422"/>
              <a:chOff x="0" y="0"/>
              <a:chExt cx="36360" cy="1423096"/>
            </a:xfrm>
          </p:grpSpPr>
          <p:sp>
            <p:nvSpPr>
              <p:cNvPr name="Freeform 8" id="8"/>
              <p:cNvSpPr/>
              <p:nvPr/>
            </p:nvSpPr>
            <p:spPr>
              <a:xfrm flipH="false" flipV="false" rot="0">
                <a:off x="0" y="0"/>
                <a:ext cx="36360" cy="1423096"/>
              </a:xfrm>
              <a:custGeom>
                <a:avLst/>
                <a:gdLst/>
                <a:ahLst/>
                <a:cxnLst/>
                <a:rect r="r" b="b" t="t" l="l"/>
                <a:pathLst>
                  <a:path h="1423096" w="36360">
                    <a:moveTo>
                      <a:pt x="0" y="0"/>
                    </a:moveTo>
                    <a:lnTo>
                      <a:pt x="36360" y="0"/>
                    </a:lnTo>
                    <a:lnTo>
                      <a:pt x="36360" y="1423096"/>
                    </a:lnTo>
                    <a:lnTo>
                      <a:pt x="0" y="1423096"/>
                    </a:lnTo>
                    <a:close/>
                  </a:path>
                </a:pathLst>
              </a:custGeom>
              <a:solidFill>
                <a:srgbClr val="7C898B"/>
              </a:solidFill>
            </p:spPr>
          </p:sp>
          <p:sp>
            <p:nvSpPr>
              <p:cNvPr name="TextBox 9" id="9"/>
              <p:cNvSpPr txBox="true"/>
              <p:nvPr/>
            </p:nvSpPr>
            <p:spPr>
              <a:xfrm>
                <a:off x="0" y="-38100"/>
                <a:ext cx="36360" cy="1461196"/>
              </a:xfrm>
              <a:prstGeom prst="rect">
                <a:avLst/>
              </a:prstGeom>
            </p:spPr>
            <p:txBody>
              <a:bodyPr anchor="ctr" rtlCol="false" tIns="50800" lIns="50800" bIns="50800" rIns="50800"/>
              <a:lstStyle/>
              <a:p>
                <a:pPr algn="ctr">
                  <a:lnSpc>
                    <a:spcPts val="2799"/>
                  </a:lnSpc>
                </a:pPr>
              </a:p>
            </p:txBody>
          </p:sp>
        </p:grpSp>
        <p:grpSp>
          <p:nvGrpSpPr>
            <p:cNvPr name="Group 10" id="10"/>
            <p:cNvGrpSpPr/>
            <p:nvPr/>
          </p:nvGrpSpPr>
          <p:grpSpPr>
            <a:xfrm rot="0">
              <a:off x="0" y="0"/>
              <a:ext cx="184071" cy="1830478"/>
              <a:chOff x="0" y="0"/>
              <a:chExt cx="36360" cy="361576"/>
            </a:xfrm>
          </p:grpSpPr>
          <p:sp>
            <p:nvSpPr>
              <p:cNvPr name="Freeform 11" id="11"/>
              <p:cNvSpPr/>
              <p:nvPr/>
            </p:nvSpPr>
            <p:spPr>
              <a:xfrm flipH="false" flipV="false" rot="0">
                <a:off x="0" y="0"/>
                <a:ext cx="36360" cy="361576"/>
              </a:xfrm>
              <a:custGeom>
                <a:avLst/>
                <a:gdLst/>
                <a:ahLst/>
                <a:cxnLst/>
                <a:rect r="r" b="b" t="t" l="l"/>
                <a:pathLst>
                  <a:path h="361576" w="36360">
                    <a:moveTo>
                      <a:pt x="0" y="0"/>
                    </a:moveTo>
                    <a:lnTo>
                      <a:pt x="36360" y="0"/>
                    </a:lnTo>
                    <a:lnTo>
                      <a:pt x="36360" y="361576"/>
                    </a:lnTo>
                    <a:lnTo>
                      <a:pt x="0" y="361576"/>
                    </a:lnTo>
                    <a:close/>
                  </a:path>
                </a:pathLst>
              </a:custGeom>
              <a:solidFill>
                <a:srgbClr val="253439"/>
              </a:solidFill>
            </p:spPr>
          </p:sp>
          <p:sp>
            <p:nvSpPr>
              <p:cNvPr name="TextBox 12" id="12"/>
              <p:cNvSpPr txBox="true"/>
              <p:nvPr/>
            </p:nvSpPr>
            <p:spPr>
              <a:xfrm>
                <a:off x="0" y="-38100"/>
                <a:ext cx="36360" cy="399676"/>
              </a:xfrm>
              <a:prstGeom prst="rect">
                <a:avLst/>
              </a:prstGeom>
            </p:spPr>
            <p:txBody>
              <a:bodyPr anchor="ctr" rtlCol="false" tIns="50800" lIns="50800" bIns="50800" rIns="50800"/>
              <a:lstStyle/>
              <a:p>
                <a:pPr algn="ctr">
                  <a:lnSpc>
                    <a:spcPts val="2799"/>
                  </a:lnSpc>
                </a:pPr>
              </a:p>
            </p:txBody>
          </p:sp>
        </p:grpSp>
        <p:grpSp>
          <p:nvGrpSpPr>
            <p:cNvPr name="Group 13" id="13"/>
            <p:cNvGrpSpPr/>
            <p:nvPr/>
          </p:nvGrpSpPr>
          <p:grpSpPr>
            <a:xfrm rot="0">
              <a:off x="0" y="1828197"/>
              <a:ext cx="184071" cy="795134"/>
              <a:chOff x="0" y="0"/>
              <a:chExt cx="36360" cy="157064"/>
            </a:xfrm>
          </p:grpSpPr>
          <p:sp>
            <p:nvSpPr>
              <p:cNvPr name="Freeform 14" id="14"/>
              <p:cNvSpPr/>
              <p:nvPr/>
            </p:nvSpPr>
            <p:spPr>
              <a:xfrm flipH="false" flipV="false" rot="0">
                <a:off x="0" y="0"/>
                <a:ext cx="36360" cy="157064"/>
              </a:xfrm>
              <a:custGeom>
                <a:avLst/>
                <a:gdLst/>
                <a:ahLst/>
                <a:cxnLst/>
                <a:rect r="r" b="b" t="t" l="l"/>
                <a:pathLst>
                  <a:path h="157064" w="36360">
                    <a:moveTo>
                      <a:pt x="0" y="0"/>
                    </a:moveTo>
                    <a:lnTo>
                      <a:pt x="36360" y="0"/>
                    </a:lnTo>
                    <a:lnTo>
                      <a:pt x="36360" y="157064"/>
                    </a:lnTo>
                    <a:lnTo>
                      <a:pt x="0" y="157064"/>
                    </a:lnTo>
                    <a:close/>
                  </a:path>
                </a:pathLst>
              </a:custGeom>
              <a:solidFill>
                <a:srgbClr val="B29E84"/>
              </a:solidFill>
            </p:spPr>
          </p:sp>
          <p:sp>
            <p:nvSpPr>
              <p:cNvPr name="TextBox 15" id="15"/>
              <p:cNvSpPr txBox="true"/>
              <p:nvPr/>
            </p:nvSpPr>
            <p:spPr>
              <a:xfrm>
                <a:off x="0" y="-38100"/>
                <a:ext cx="36360" cy="195164"/>
              </a:xfrm>
              <a:prstGeom prst="rect">
                <a:avLst/>
              </a:prstGeom>
            </p:spPr>
            <p:txBody>
              <a:bodyPr anchor="ctr" rtlCol="false" tIns="50800" lIns="50800" bIns="50800" rIns="50800"/>
              <a:lstStyle/>
              <a:p>
                <a:pPr algn="ctr">
                  <a:lnSpc>
                    <a:spcPts val="2799"/>
                  </a:lnSpc>
                </a:pPr>
              </a:p>
            </p:txBody>
          </p:sp>
        </p:grpSp>
      </p:grpSp>
    </p:spTree>
  </p:cSld>
  <p:clrMapOvr>
    <a:masterClrMapping/>
  </p:clrMapOvr>
</p:sld>
</file>

<file path=ppt/slides/slide8.xml><?xml version="1.0" encoding="utf-8"?>
<p:sld xmlns:p="http://schemas.openxmlformats.org/presentationml/2006/main" xmlns:a="http://schemas.openxmlformats.org/drawingml/2006/main">
  <p:cSld>
    <p:bg>
      <p:bgPr>
        <a:solidFill>
          <a:srgbClr val="253439"/>
        </a:solidFill>
      </p:bgPr>
    </p:bg>
    <p:spTree>
      <p:nvGrpSpPr>
        <p:cNvPr id="1" name=""/>
        <p:cNvGrpSpPr/>
        <p:nvPr/>
      </p:nvGrpSpPr>
      <p:grpSpPr>
        <a:xfrm>
          <a:off x="0" y="0"/>
          <a:ext cx="0" cy="0"/>
          <a:chOff x="0" y="0"/>
          <a:chExt cx="0" cy="0"/>
        </a:xfrm>
      </p:grpSpPr>
      <p:sp>
        <p:nvSpPr>
          <p:cNvPr name="TextBox 2" id="2"/>
          <p:cNvSpPr txBox="true"/>
          <p:nvPr/>
        </p:nvSpPr>
        <p:spPr>
          <a:xfrm rot="0">
            <a:off x="345454" y="534908"/>
            <a:ext cx="17122091" cy="8735318"/>
          </a:xfrm>
          <a:prstGeom prst="rect">
            <a:avLst/>
          </a:prstGeom>
        </p:spPr>
        <p:txBody>
          <a:bodyPr anchor="t" rtlCol="false" tIns="0" lIns="0" bIns="0" rIns="0">
            <a:spAutoFit/>
          </a:bodyPr>
          <a:lstStyle/>
          <a:p>
            <a:pPr algn="l">
              <a:lnSpc>
                <a:spcPts val="2575"/>
              </a:lnSpc>
              <a:spcBef>
                <a:spcPct val="0"/>
              </a:spcBef>
            </a:pPr>
          </a:p>
          <a:p>
            <a:pPr algn="l">
              <a:lnSpc>
                <a:spcPts val="2575"/>
              </a:lnSpc>
              <a:spcBef>
                <a:spcPct val="0"/>
              </a:spcBef>
            </a:pPr>
            <a:r>
              <a:rPr lang="en-US" b="true" sz="1839" spc="-36" u="sng">
                <a:solidFill>
                  <a:srgbClr val="FFFFFF"/>
                </a:solidFill>
                <a:latin typeface="Lato Bold"/>
                <a:ea typeface="Lato Bold"/>
                <a:cs typeface="Lato Bold"/>
                <a:sym typeface="Lato Bold"/>
              </a:rPr>
              <a:t>Reference list</a:t>
            </a:r>
          </a:p>
          <a:p>
            <a:pPr algn="l">
              <a:lnSpc>
                <a:spcPts val="2575"/>
              </a:lnSpc>
              <a:spcBef>
                <a:spcPct val="0"/>
              </a:spcBef>
            </a:pPr>
            <a:r>
              <a:rPr lang="en-US" b="true" sz="1839" spc="-36">
                <a:solidFill>
                  <a:srgbClr val="FFFFFF"/>
                </a:solidFill>
                <a:latin typeface="Lato Bold"/>
                <a:ea typeface="Lato Bold"/>
                <a:cs typeface="Lato Bold"/>
                <a:sym typeface="Lato Bold"/>
              </a:rPr>
              <a:t> </a:t>
            </a:r>
          </a:p>
          <a:p>
            <a:pPr algn="l">
              <a:lnSpc>
                <a:spcPts val="2575"/>
              </a:lnSpc>
              <a:spcBef>
                <a:spcPct val="0"/>
              </a:spcBef>
            </a:pPr>
            <a:r>
              <a:rPr lang="en-US" b="true" sz="1839" spc="-36">
                <a:solidFill>
                  <a:srgbClr val="FFFFFF"/>
                </a:solidFill>
                <a:latin typeface="Lato Bold"/>
                <a:ea typeface="Lato Bold"/>
                <a:cs typeface="Lato Bold"/>
                <a:sym typeface="Lato Bold"/>
              </a:rPr>
              <a:t> </a:t>
            </a:r>
          </a:p>
          <a:p>
            <a:pPr algn="l">
              <a:lnSpc>
                <a:spcPts val="2575"/>
              </a:lnSpc>
              <a:spcBef>
                <a:spcPct val="0"/>
              </a:spcBef>
            </a:pPr>
            <a:r>
              <a:rPr lang="en-US" sz="1839" spc="-36">
                <a:solidFill>
                  <a:srgbClr val="FFFFFF"/>
                </a:solidFill>
                <a:latin typeface="Lato"/>
                <a:ea typeface="Lato"/>
                <a:cs typeface="Lato"/>
                <a:sym typeface="Lato"/>
              </a:rPr>
              <a:t>Burke, M. (2025)</a:t>
            </a:r>
            <a:r>
              <a:rPr lang="en-US" sz="1839" i="true" spc="-36">
                <a:solidFill>
                  <a:srgbClr val="FFFFFF"/>
                </a:solidFill>
                <a:latin typeface="Lato Italics"/>
                <a:ea typeface="Lato Italics"/>
                <a:cs typeface="Lato Italics"/>
                <a:sym typeface="Lato Italics"/>
              </a:rPr>
              <a:t> ‘it was the peak of the Flower Power Era’: The story of the first ever Glastonbury Festival in 1970</a:t>
            </a:r>
            <a:r>
              <a:rPr lang="en-US" sz="1839" spc="-36">
                <a:solidFill>
                  <a:srgbClr val="FFFFFF"/>
                </a:solidFill>
                <a:latin typeface="Lato"/>
                <a:ea typeface="Lato"/>
                <a:cs typeface="Lato"/>
                <a:sym typeface="Lato"/>
              </a:rPr>
              <a:t>, BBC News. [Online] available at: https://www.bbc.com/culture/article/20250620-the-story-of-the-first-ever-glastonbury-festival-in-1970 [Accessed: 09 March 2026].</a:t>
            </a:r>
          </a:p>
          <a:p>
            <a:pPr algn="l">
              <a:lnSpc>
                <a:spcPts val="2575"/>
              </a:lnSpc>
              <a:spcBef>
                <a:spcPct val="0"/>
              </a:spcBef>
            </a:pPr>
          </a:p>
          <a:p>
            <a:pPr algn="l">
              <a:lnSpc>
                <a:spcPts val="2575"/>
              </a:lnSpc>
              <a:spcBef>
                <a:spcPct val="0"/>
              </a:spcBef>
            </a:pPr>
            <a:r>
              <a:rPr lang="en-US" sz="1839" spc="-36">
                <a:solidFill>
                  <a:srgbClr val="FFFFFF"/>
                </a:solidFill>
                <a:latin typeface="Lato"/>
                <a:ea typeface="Lato"/>
                <a:cs typeface="Lato"/>
                <a:sym typeface="Lato"/>
              </a:rPr>
              <a:t>Cannadine, D. (2000) </a:t>
            </a:r>
            <a:r>
              <a:rPr lang="en-US" sz="1839" i="true" spc="-36">
                <a:solidFill>
                  <a:srgbClr val="FFFFFF"/>
                </a:solidFill>
                <a:latin typeface="Lato Italics"/>
                <a:ea typeface="Lato Italics"/>
                <a:cs typeface="Lato Italics"/>
                <a:sym typeface="Lato Italics"/>
              </a:rPr>
              <a:t>Class in Britain</a:t>
            </a:r>
            <a:r>
              <a:rPr lang="en-US" sz="1839" spc="-36">
                <a:solidFill>
                  <a:srgbClr val="FFFFFF"/>
                </a:solidFill>
                <a:latin typeface="Lato"/>
                <a:ea typeface="Lato"/>
                <a:cs typeface="Lato"/>
                <a:sym typeface="Lato"/>
              </a:rPr>
              <a:t>. London: Penguin.</a:t>
            </a:r>
          </a:p>
          <a:p>
            <a:pPr algn="l">
              <a:lnSpc>
                <a:spcPts val="2575"/>
              </a:lnSpc>
              <a:spcBef>
                <a:spcPct val="0"/>
              </a:spcBef>
            </a:pPr>
          </a:p>
          <a:p>
            <a:pPr algn="l">
              <a:lnSpc>
                <a:spcPts val="2575"/>
              </a:lnSpc>
              <a:spcBef>
                <a:spcPct val="0"/>
              </a:spcBef>
            </a:pPr>
            <a:r>
              <a:rPr lang="en-US" sz="1839" spc="-36">
                <a:solidFill>
                  <a:srgbClr val="FFFFFF"/>
                </a:solidFill>
                <a:latin typeface="Lato"/>
                <a:ea typeface="Lato"/>
                <a:cs typeface="Lato"/>
                <a:sym typeface="Lato"/>
              </a:rPr>
              <a:t>CLD Standards Council Scotland (2019) </a:t>
            </a:r>
            <a:r>
              <a:rPr lang="en-US" sz="1839" i="true" spc="-36">
                <a:solidFill>
                  <a:srgbClr val="FFFFFF"/>
                </a:solidFill>
                <a:latin typeface="Lato Italics"/>
                <a:ea typeface="Lato Italics"/>
                <a:cs typeface="Lato Italics"/>
                <a:sym typeface="Lato Italics"/>
              </a:rPr>
              <a:t>Policy, practice and the National Occupational Standards.</a:t>
            </a:r>
            <a:r>
              <a:rPr lang="en-US" sz="1839" spc="-36">
                <a:solidFill>
                  <a:srgbClr val="FFFFFF"/>
                </a:solidFill>
                <a:latin typeface="Lato"/>
                <a:ea typeface="Lato"/>
                <a:cs typeface="Lato"/>
                <a:sym typeface="Lato"/>
              </a:rPr>
              <a:t> [Online] available at: https://nya.org.uk/wp-content/uploads/2025/05/Youth-Work-in-England-and-the-National-Occupational-Standards-May25.pdf [Accessed: 09 March 2026].</a:t>
            </a:r>
          </a:p>
          <a:p>
            <a:pPr algn="l">
              <a:lnSpc>
                <a:spcPts val="2575"/>
              </a:lnSpc>
              <a:spcBef>
                <a:spcPct val="0"/>
              </a:spcBef>
            </a:pPr>
          </a:p>
          <a:p>
            <a:pPr algn="l">
              <a:lnSpc>
                <a:spcPts val="2575"/>
              </a:lnSpc>
              <a:spcBef>
                <a:spcPct val="0"/>
              </a:spcBef>
            </a:pPr>
            <a:r>
              <a:rPr lang="en-US" sz="1839" spc="-36">
                <a:solidFill>
                  <a:srgbClr val="FFFFFF"/>
                </a:solidFill>
                <a:latin typeface="Lato"/>
                <a:ea typeface="Lato"/>
                <a:cs typeface="Lato"/>
                <a:sym typeface="Lato"/>
              </a:rPr>
              <a:t>Department of Education and Science (1969) </a:t>
            </a:r>
            <a:r>
              <a:rPr lang="en-US" sz="1839" i="true" spc="-36">
                <a:solidFill>
                  <a:srgbClr val="FFFFFF"/>
                </a:solidFill>
                <a:latin typeface="Lato Italics"/>
                <a:ea typeface="Lato Italics"/>
                <a:cs typeface="Lato Italics"/>
                <a:sym typeface="Lato Italics"/>
              </a:rPr>
              <a:t>Youth and Community Work in the 70s. Proposals by the Youth Service Development Council (The ‘Fairbairn-Milson Report’),</a:t>
            </a:r>
            <a:r>
              <a:rPr lang="en-US" sz="1839" spc="-36">
                <a:solidFill>
                  <a:srgbClr val="FFFFFF"/>
                </a:solidFill>
                <a:latin typeface="Lato"/>
                <a:ea typeface="Lato"/>
                <a:cs typeface="Lato"/>
                <a:sym typeface="Lato"/>
              </a:rPr>
              <a:t> London: HMSO. Extracts in the informal education archives, [online] available at: https://infed.org/dir/youth-and-community-work-in-the-70s-the-young-adult-group/ [Accessed 09 March 2026]</a:t>
            </a:r>
          </a:p>
          <a:p>
            <a:pPr algn="l">
              <a:lnSpc>
                <a:spcPts val="2575"/>
              </a:lnSpc>
              <a:spcBef>
                <a:spcPct val="0"/>
              </a:spcBef>
            </a:pPr>
            <a:r>
              <a:rPr lang="en-US" sz="1839" spc="-36">
                <a:solidFill>
                  <a:srgbClr val="FFFFFF"/>
                </a:solidFill>
                <a:latin typeface="Lato"/>
                <a:ea typeface="Lato"/>
                <a:cs typeface="Lato"/>
                <a:sym typeface="Lato"/>
              </a:rPr>
              <a:t> </a:t>
            </a:r>
          </a:p>
          <a:p>
            <a:pPr algn="l">
              <a:lnSpc>
                <a:spcPts val="2575"/>
              </a:lnSpc>
              <a:spcBef>
                <a:spcPct val="0"/>
              </a:spcBef>
            </a:pPr>
            <a:r>
              <a:rPr lang="en-US" sz="1839" spc="-36">
                <a:solidFill>
                  <a:srgbClr val="FFFFFF"/>
                </a:solidFill>
                <a:latin typeface="Lato"/>
                <a:ea typeface="Lato"/>
                <a:cs typeface="Lato"/>
                <a:sym typeface="Lato"/>
              </a:rPr>
              <a:t>Edwards, D. S. (1985). </a:t>
            </a:r>
            <a:r>
              <a:rPr lang="en-US" sz="1839" i="true" spc="-36">
                <a:solidFill>
                  <a:srgbClr val="FFFFFF"/>
                </a:solidFill>
                <a:latin typeface="Lato Italics"/>
                <a:ea typeface="Lato Italics"/>
                <a:cs typeface="Lato Italics"/>
                <a:sym typeface="Lato Italics"/>
              </a:rPr>
              <a:t>The history and politics of the Youth Opportunities Programme 1978-1983</a:t>
            </a:r>
            <a:r>
              <a:rPr lang="en-US" sz="1839" spc="-36">
                <a:solidFill>
                  <a:srgbClr val="FFFFFF"/>
                </a:solidFill>
                <a:latin typeface="Lato"/>
                <a:ea typeface="Lato"/>
                <a:cs typeface="Lato"/>
                <a:sym typeface="Lato"/>
              </a:rPr>
              <a:t>. Institute of Education, University of London.</a:t>
            </a:r>
          </a:p>
          <a:p>
            <a:pPr algn="l">
              <a:lnSpc>
                <a:spcPts val="2575"/>
              </a:lnSpc>
              <a:spcBef>
                <a:spcPct val="0"/>
              </a:spcBef>
            </a:pPr>
            <a:r>
              <a:rPr lang="en-US" sz="1839" spc="-36">
                <a:solidFill>
                  <a:srgbClr val="FFFFFF"/>
                </a:solidFill>
                <a:latin typeface="Lato"/>
                <a:ea typeface="Lato"/>
                <a:cs typeface="Lato"/>
                <a:sym typeface="Lato"/>
              </a:rPr>
              <a:t> </a:t>
            </a:r>
          </a:p>
          <a:p>
            <a:pPr algn="l">
              <a:lnSpc>
                <a:spcPts val="2575"/>
              </a:lnSpc>
              <a:spcBef>
                <a:spcPct val="0"/>
              </a:spcBef>
            </a:pPr>
            <a:r>
              <a:rPr lang="en-US" sz="1839" spc="-36">
                <a:solidFill>
                  <a:srgbClr val="FFFFFF"/>
                </a:solidFill>
                <a:latin typeface="Lato"/>
                <a:ea typeface="Lato"/>
                <a:cs typeface="Lato"/>
                <a:sym typeface="Lato"/>
              </a:rPr>
              <a:t>Elizabeth, H. (no date) </a:t>
            </a:r>
            <a:r>
              <a:rPr lang="en-US" sz="1839" i="true" spc="-36">
                <a:solidFill>
                  <a:srgbClr val="FFFFFF"/>
                </a:solidFill>
                <a:latin typeface="Lato Italics"/>
                <a:ea typeface="Lato Italics"/>
                <a:cs typeface="Lato Italics"/>
                <a:sym typeface="Lato Italics"/>
              </a:rPr>
              <a:t>LGBTQ+ timeline, English Heritage</a:t>
            </a:r>
            <a:r>
              <a:rPr lang="en-US" sz="1839" spc="-36">
                <a:solidFill>
                  <a:srgbClr val="FFFFFF"/>
                </a:solidFill>
                <a:latin typeface="Lato"/>
                <a:ea typeface="Lato"/>
                <a:cs typeface="Lato"/>
                <a:sym typeface="Lato"/>
              </a:rPr>
              <a:t>. [Online] available at: https://www.english-heritage.org.uk/learn/histories/lgbtq-history/timeline/ [Accessed: 09 March 2026].</a:t>
            </a:r>
          </a:p>
          <a:p>
            <a:pPr algn="l">
              <a:lnSpc>
                <a:spcPts val="2575"/>
              </a:lnSpc>
              <a:spcBef>
                <a:spcPct val="0"/>
              </a:spcBef>
            </a:pPr>
          </a:p>
          <a:p>
            <a:pPr algn="l">
              <a:lnSpc>
                <a:spcPts val="2575"/>
              </a:lnSpc>
              <a:spcBef>
                <a:spcPct val="0"/>
              </a:spcBef>
            </a:pPr>
            <a:r>
              <a:rPr lang="en-US" sz="1839" spc="-36">
                <a:solidFill>
                  <a:srgbClr val="FFFFFF"/>
                </a:solidFill>
                <a:latin typeface="Lato"/>
                <a:ea typeface="Lato"/>
                <a:cs typeface="Lato"/>
                <a:sym typeface="Lato"/>
              </a:rPr>
              <a:t>The Football Association (no date) </a:t>
            </a:r>
            <a:r>
              <a:rPr lang="en-US" sz="1839" i="true" spc="-36">
                <a:solidFill>
                  <a:srgbClr val="FFFFFF"/>
                </a:solidFill>
                <a:latin typeface="Lato Italics"/>
                <a:ea typeface="Lato Italics"/>
                <a:cs typeface="Lato Italics"/>
                <a:sym typeface="Lato Italics"/>
              </a:rPr>
              <a:t>Kicking down barriers</a:t>
            </a:r>
            <a:r>
              <a:rPr lang="en-US" sz="1839" spc="-36">
                <a:solidFill>
                  <a:srgbClr val="FFFFFF"/>
                </a:solidFill>
                <a:latin typeface="Lato"/>
                <a:ea typeface="Lato"/>
                <a:cs typeface="Lato"/>
                <a:sym typeface="Lato"/>
              </a:rPr>
              <a:t>. [Online] available at: https://www.thefa.com/womens-girls-football/heritage/kicking-down-barriers [Accessed: 09 March 2026].</a:t>
            </a:r>
          </a:p>
          <a:p>
            <a:pPr algn="l">
              <a:lnSpc>
                <a:spcPts val="2575"/>
              </a:lnSpc>
              <a:spcBef>
                <a:spcPct val="0"/>
              </a:spcBef>
            </a:pPr>
          </a:p>
          <a:p>
            <a:pPr algn="l">
              <a:lnSpc>
                <a:spcPts val="2575"/>
              </a:lnSpc>
              <a:spcBef>
                <a:spcPct val="0"/>
              </a:spcBef>
            </a:pPr>
            <a:r>
              <a:rPr lang="en-US" sz="1839" spc="-36">
                <a:solidFill>
                  <a:srgbClr val="FFFFFF"/>
                </a:solidFill>
                <a:latin typeface="Lato"/>
                <a:ea typeface="Lato"/>
                <a:cs typeface="Lato"/>
                <a:sym typeface="Lato"/>
              </a:rPr>
              <a:t>Gov.uk (no date), </a:t>
            </a:r>
            <a:r>
              <a:rPr lang="en-US" sz="1839" i="true" spc="-36">
                <a:solidFill>
                  <a:srgbClr val="FFFFFF"/>
                </a:solidFill>
                <a:latin typeface="Lato Italics"/>
                <a:ea typeface="Lato Italics"/>
                <a:cs typeface="Lato Italics"/>
                <a:sym typeface="Lato Italics"/>
              </a:rPr>
              <a:t>Past Prime Ministers - GOV.UK.</a:t>
            </a:r>
            <a:r>
              <a:rPr lang="en-US" sz="1839" spc="-36">
                <a:solidFill>
                  <a:srgbClr val="FFFFFF"/>
                </a:solidFill>
                <a:latin typeface="Lato"/>
                <a:ea typeface="Lato"/>
                <a:cs typeface="Lato"/>
                <a:sym typeface="Lato"/>
              </a:rPr>
              <a:t> [Online] a</a:t>
            </a:r>
            <a:r>
              <a:rPr lang="en-US" sz="1839" spc="-36">
                <a:solidFill>
                  <a:srgbClr val="FFFFFF"/>
                </a:solidFill>
                <a:latin typeface="Lato"/>
                <a:ea typeface="Lato"/>
                <a:cs typeface="Lato"/>
                <a:sym typeface="Lato"/>
              </a:rPr>
              <a:t>vailable at: https://www.gov.uk/government/history/past-prime-ministers [Accessed: 09 March 2026].</a:t>
            </a:r>
          </a:p>
          <a:p>
            <a:pPr algn="l">
              <a:lnSpc>
                <a:spcPts val="2575"/>
              </a:lnSpc>
              <a:spcBef>
                <a:spcPct val="0"/>
              </a:spcBef>
            </a:pPr>
          </a:p>
          <a:p>
            <a:pPr algn="l">
              <a:lnSpc>
                <a:spcPts val="2575"/>
              </a:lnSpc>
              <a:spcBef>
                <a:spcPct val="0"/>
              </a:spcBef>
            </a:pPr>
            <a:r>
              <a:rPr lang="en-US" b="true" sz="1839" spc="-36">
                <a:solidFill>
                  <a:srgbClr val="FFFFFF"/>
                </a:solidFill>
                <a:latin typeface="Lato Bold"/>
                <a:ea typeface="Lato Bold"/>
                <a:cs typeface="Lato Bold"/>
                <a:sym typeface="Lato Bold"/>
              </a:rPr>
              <a:t> </a:t>
            </a:r>
          </a:p>
        </p:txBody>
      </p:sp>
    </p:spTree>
  </p:cSld>
  <p:clrMapOvr>
    <a:masterClrMapping/>
  </p:clrMapOvr>
</p:sld>
</file>

<file path=ppt/slides/slide9.xml><?xml version="1.0" encoding="utf-8"?>
<p:sld xmlns:p="http://schemas.openxmlformats.org/presentationml/2006/main" xmlns:a="http://schemas.openxmlformats.org/drawingml/2006/main">
  <p:cSld>
    <p:bg>
      <p:bgPr>
        <a:solidFill>
          <a:srgbClr val="253439"/>
        </a:solidFill>
      </p:bgPr>
    </p:bg>
    <p:spTree>
      <p:nvGrpSpPr>
        <p:cNvPr id="1" name=""/>
        <p:cNvGrpSpPr/>
        <p:nvPr/>
      </p:nvGrpSpPr>
      <p:grpSpPr>
        <a:xfrm>
          <a:off x="0" y="0"/>
          <a:ext cx="0" cy="0"/>
          <a:chOff x="0" y="0"/>
          <a:chExt cx="0" cy="0"/>
        </a:xfrm>
      </p:grpSpPr>
      <p:sp>
        <p:nvSpPr>
          <p:cNvPr name="TextBox 2" id="2"/>
          <p:cNvSpPr txBox="true"/>
          <p:nvPr/>
        </p:nvSpPr>
        <p:spPr>
          <a:xfrm rot="0">
            <a:off x="497854" y="687308"/>
            <a:ext cx="17122091" cy="8735318"/>
          </a:xfrm>
          <a:prstGeom prst="rect">
            <a:avLst/>
          </a:prstGeom>
        </p:spPr>
        <p:txBody>
          <a:bodyPr anchor="t" rtlCol="false" tIns="0" lIns="0" bIns="0" rIns="0">
            <a:spAutoFit/>
          </a:bodyPr>
          <a:lstStyle/>
          <a:p>
            <a:pPr algn="l">
              <a:lnSpc>
                <a:spcPts val="2575"/>
              </a:lnSpc>
              <a:spcBef>
                <a:spcPct val="0"/>
              </a:spcBef>
            </a:pPr>
            <a:r>
              <a:rPr lang="en-US" sz="1839" spc="-36" u="sng">
                <a:solidFill>
                  <a:srgbClr val="FFFFFF"/>
                </a:solidFill>
                <a:latin typeface="Lato"/>
                <a:ea typeface="Lato"/>
                <a:cs typeface="Lato"/>
                <a:sym typeface="Lato"/>
              </a:rPr>
              <a:t> </a:t>
            </a:r>
          </a:p>
          <a:p>
            <a:pPr algn="l">
              <a:lnSpc>
                <a:spcPts val="2575"/>
              </a:lnSpc>
              <a:spcBef>
                <a:spcPct val="0"/>
              </a:spcBef>
            </a:pPr>
            <a:r>
              <a:rPr lang="en-US" sz="1839" spc="-36" u="sng">
                <a:solidFill>
                  <a:srgbClr val="FFFFFF"/>
                </a:solidFill>
                <a:latin typeface="Lato"/>
                <a:ea typeface="Lato"/>
                <a:cs typeface="Lato"/>
                <a:sym typeface="Lato"/>
              </a:rPr>
              <a:t>Reference list</a:t>
            </a:r>
          </a:p>
          <a:p>
            <a:pPr algn="l">
              <a:lnSpc>
                <a:spcPts val="2575"/>
              </a:lnSpc>
              <a:spcBef>
                <a:spcPct val="0"/>
              </a:spcBef>
            </a:pPr>
            <a:r>
              <a:rPr lang="en-US" sz="1839" spc="-36">
                <a:solidFill>
                  <a:srgbClr val="FFFFFF"/>
                </a:solidFill>
                <a:latin typeface="Lato"/>
                <a:ea typeface="Lato"/>
                <a:cs typeface="Lato"/>
                <a:sym typeface="Lato"/>
              </a:rPr>
              <a:t> </a:t>
            </a:r>
          </a:p>
          <a:p>
            <a:pPr algn="l">
              <a:lnSpc>
                <a:spcPts val="2575"/>
              </a:lnSpc>
              <a:spcBef>
                <a:spcPct val="0"/>
              </a:spcBef>
            </a:pPr>
            <a:r>
              <a:rPr lang="en-US" sz="1839" spc="-36">
                <a:solidFill>
                  <a:srgbClr val="FFFFFF"/>
                </a:solidFill>
                <a:latin typeface="Lato"/>
                <a:ea typeface="Lato"/>
                <a:cs typeface="Lato"/>
                <a:sym typeface="Lato"/>
              </a:rPr>
              <a:t> </a:t>
            </a:r>
          </a:p>
          <a:p>
            <a:pPr algn="l">
              <a:lnSpc>
                <a:spcPts val="2575"/>
              </a:lnSpc>
              <a:spcBef>
                <a:spcPct val="0"/>
              </a:spcBef>
            </a:pPr>
            <a:r>
              <a:rPr lang="en-US" sz="1839" spc="-36">
                <a:solidFill>
                  <a:srgbClr val="FFFFFF"/>
                </a:solidFill>
                <a:latin typeface="Lato"/>
                <a:ea typeface="Lato"/>
                <a:cs typeface="Lato"/>
                <a:sym typeface="Lato"/>
              </a:rPr>
              <a:t>Batsleer, J &amp; Davies, B. (2010) </a:t>
            </a:r>
            <a:r>
              <a:rPr lang="en-US" sz="1839" i="true" spc="-36">
                <a:solidFill>
                  <a:srgbClr val="FFFFFF"/>
                </a:solidFill>
                <a:latin typeface="Lato Italics"/>
                <a:ea typeface="Lato Italics"/>
                <a:cs typeface="Lato Italics"/>
                <a:sym typeface="Lato Italics"/>
              </a:rPr>
              <a:t>What Is Youth Work? Exeter: Learning Matters.</a:t>
            </a:r>
            <a:r>
              <a:rPr lang="en-US" sz="1839" spc="-36">
                <a:solidFill>
                  <a:srgbClr val="FFFFFF"/>
                </a:solidFill>
                <a:latin typeface="Lato"/>
                <a:ea typeface="Lato"/>
                <a:cs typeface="Lato"/>
                <a:sym typeface="Lato"/>
              </a:rPr>
              <a:t> [Online] a</a:t>
            </a:r>
            <a:r>
              <a:rPr lang="en-US" sz="1839" spc="-36">
                <a:solidFill>
                  <a:srgbClr val="FFFFFF"/>
                </a:solidFill>
                <a:latin typeface="Lato"/>
                <a:ea typeface="Lato"/>
                <a:cs typeface="Lato"/>
                <a:sym typeface="Lato"/>
              </a:rPr>
              <a:t>vailable at: https://research-ebsco-com.uwtsd.idm.oclc.org/linkprocessor/plink?id=6f164bc0-aa36-338c-8ef0-312faff6e28b [Accessed: 09 March 2026].</a:t>
            </a:r>
          </a:p>
          <a:p>
            <a:pPr algn="l">
              <a:lnSpc>
                <a:spcPts val="2575"/>
              </a:lnSpc>
              <a:spcBef>
                <a:spcPct val="0"/>
              </a:spcBef>
            </a:pPr>
          </a:p>
          <a:p>
            <a:pPr algn="l">
              <a:lnSpc>
                <a:spcPts val="2575"/>
              </a:lnSpc>
              <a:spcBef>
                <a:spcPct val="0"/>
              </a:spcBef>
            </a:pPr>
            <a:r>
              <a:rPr lang="en-US" sz="1839" spc="-36">
                <a:solidFill>
                  <a:srgbClr val="FFFFFF"/>
                </a:solidFill>
                <a:latin typeface="Lato"/>
                <a:ea typeface="Lato"/>
                <a:cs typeface="Lato"/>
                <a:sym typeface="Lato"/>
              </a:rPr>
              <a:t>McKee, R &amp; Eggert, N. (2025)</a:t>
            </a:r>
            <a:r>
              <a:rPr lang="en-US" sz="1839" i="true" spc="-36">
                <a:solidFill>
                  <a:srgbClr val="FFFFFF"/>
                </a:solidFill>
                <a:latin typeface="Lato Italics"/>
                <a:ea typeface="Lato Italics"/>
                <a:cs typeface="Lato Italics"/>
                <a:sym typeface="Lato Italics"/>
              </a:rPr>
              <a:t> Kneecap: Police drop investigation into Glastonbury Performance, BBC News</a:t>
            </a:r>
            <a:r>
              <a:rPr lang="en-US" sz="1839" spc="-36">
                <a:solidFill>
                  <a:srgbClr val="FFFFFF"/>
                </a:solidFill>
                <a:latin typeface="Lato"/>
                <a:ea typeface="Lato"/>
                <a:cs typeface="Lato"/>
                <a:sym typeface="Lato"/>
              </a:rPr>
              <a:t>. [Online] available at: https://www.bbc.com/news/articles/cly290dk226o [Accessed: 09 March 2026].</a:t>
            </a:r>
          </a:p>
          <a:p>
            <a:pPr algn="l">
              <a:lnSpc>
                <a:spcPts val="2575"/>
              </a:lnSpc>
              <a:spcBef>
                <a:spcPct val="0"/>
              </a:spcBef>
            </a:pPr>
          </a:p>
          <a:p>
            <a:pPr algn="l">
              <a:lnSpc>
                <a:spcPts val="2575"/>
              </a:lnSpc>
              <a:spcBef>
                <a:spcPct val="0"/>
              </a:spcBef>
            </a:pPr>
            <a:r>
              <a:rPr lang="en-US" sz="1839" spc="-36">
                <a:solidFill>
                  <a:srgbClr val="FFFFFF"/>
                </a:solidFill>
                <a:latin typeface="Lato"/>
                <a:ea typeface="Lato"/>
                <a:cs typeface="Lato"/>
                <a:sym typeface="Lato"/>
              </a:rPr>
              <a:t>Muirhead, A. (2020) </a:t>
            </a:r>
            <a:r>
              <a:rPr lang="en-US" sz="1839" i="true" spc="-36">
                <a:solidFill>
                  <a:srgbClr val="FFFFFF"/>
                </a:solidFill>
                <a:latin typeface="Lato Italics"/>
                <a:ea typeface="Lato Italics"/>
                <a:cs typeface="Lato Italics"/>
                <a:sym typeface="Lato Italics"/>
              </a:rPr>
              <a:t>The Albemarle Report, 1960, Youth &amp; Policy</a:t>
            </a:r>
            <a:r>
              <a:rPr lang="en-US" sz="1839" spc="-36">
                <a:solidFill>
                  <a:srgbClr val="FFFFFF"/>
                </a:solidFill>
                <a:latin typeface="Lato"/>
                <a:ea typeface="Lato"/>
                <a:cs typeface="Lato"/>
                <a:sym typeface="Lato"/>
              </a:rPr>
              <a:t>. [Online] available at: https://www.youthandpolicy.org/articles/the-albemarle-report-1960/ [Accessed: 09 March 2026]. </a:t>
            </a:r>
          </a:p>
          <a:p>
            <a:pPr algn="l">
              <a:lnSpc>
                <a:spcPts val="2575"/>
              </a:lnSpc>
              <a:spcBef>
                <a:spcPct val="0"/>
              </a:spcBef>
            </a:pPr>
          </a:p>
          <a:p>
            <a:pPr algn="l">
              <a:lnSpc>
                <a:spcPts val="2575"/>
              </a:lnSpc>
              <a:spcBef>
                <a:spcPct val="0"/>
              </a:spcBef>
            </a:pPr>
            <a:r>
              <a:rPr lang="en-US" sz="1839" spc="-36">
                <a:solidFill>
                  <a:srgbClr val="FFFFFF"/>
                </a:solidFill>
                <a:latin typeface="Lato"/>
                <a:ea typeface="Lato"/>
                <a:cs typeface="Lato"/>
                <a:sym typeface="Lato"/>
              </a:rPr>
              <a:t>Ofcom (2025) </a:t>
            </a:r>
            <a:r>
              <a:rPr lang="en-US" sz="1839" i="true" spc="-36">
                <a:solidFill>
                  <a:srgbClr val="FFFFFF"/>
                </a:solidFill>
                <a:latin typeface="Lato Italics"/>
                <a:ea typeface="Lato Italics"/>
                <a:cs typeface="Lato Italics"/>
                <a:sym typeface="Lato Italics"/>
              </a:rPr>
              <a:t>News consumption in the UK 2025 research findings, Ofcom.</a:t>
            </a:r>
            <a:r>
              <a:rPr lang="en-US" sz="1839" spc="-36">
                <a:solidFill>
                  <a:srgbClr val="FFFFFF"/>
                </a:solidFill>
                <a:latin typeface="Lato"/>
                <a:ea typeface="Lato"/>
                <a:cs typeface="Lato"/>
                <a:sym typeface="Lato"/>
              </a:rPr>
              <a:t> [Online] a</a:t>
            </a:r>
            <a:r>
              <a:rPr lang="en-US" sz="1839" spc="-36">
                <a:solidFill>
                  <a:srgbClr val="FFFFFF"/>
                </a:solidFill>
                <a:latin typeface="Lato"/>
                <a:ea typeface="Lato"/>
                <a:cs typeface="Lato"/>
                <a:sym typeface="Lato"/>
              </a:rPr>
              <a:t>vailable at: https://www.ofcom.org.uk/siteassets/resources/documents/research-and-data/online-research/adult-and-teen-news-consumption-survey/news-consumption-in-the-uk-2025-research-findings.pdf?v=400636 [Accessed: 09 March 2026].</a:t>
            </a:r>
          </a:p>
          <a:p>
            <a:pPr algn="l">
              <a:lnSpc>
                <a:spcPts val="2575"/>
              </a:lnSpc>
              <a:spcBef>
                <a:spcPct val="0"/>
              </a:spcBef>
            </a:pPr>
          </a:p>
          <a:p>
            <a:pPr algn="l">
              <a:lnSpc>
                <a:spcPts val="2575"/>
              </a:lnSpc>
              <a:spcBef>
                <a:spcPct val="0"/>
              </a:spcBef>
            </a:pPr>
            <a:r>
              <a:rPr lang="en-US" sz="1839" spc="-36">
                <a:solidFill>
                  <a:srgbClr val="FFFFFF"/>
                </a:solidFill>
                <a:latin typeface="Lato"/>
                <a:ea typeface="Lato"/>
                <a:cs typeface="Lato"/>
                <a:sym typeface="Lato"/>
              </a:rPr>
              <a:t>Roche, J. and Tucker, S. (1996) </a:t>
            </a:r>
            <a:r>
              <a:rPr lang="en-US" sz="1839" i="true" spc="-36">
                <a:solidFill>
                  <a:srgbClr val="FFFFFF"/>
                </a:solidFill>
                <a:latin typeface="Lato Italics"/>
                <a:ea typeface="Lato Italics"/>
                <a:cs typeface="Lato Italics"/>
                <a:sym typeface="Lato Italics"/>
              </a:rPr>
              <a:t>Youth in society: Contemporary theory, policy and practice.</a:t>
            </a:r>
            <a:r>
              <a:rPr lang="en-US" sz="1839" spc="-36">
                <a:solidFill>
                  <a:srgbClr val="FFFFFF"/>
                </a:solidFill>
                <a:latin typeface="Lato"/>
                <a:ea typeface="Lato"/>
                <a:cs typeface="Lato"/>
                <a:sym typeface="Lato"/>
              </a:rPr>
              <a:t> Thousand Oaks, Calif: Sage.</a:t>
            </a:r>
          </a:p>
          <a:p>
            <a:pPr algn="l">
              <a:lnSpc>
                <a:spcPts val="2575"/>
              </a:lnSpc>
              <a:spcBef>
                <a:spcPct val="0"/>
              </a:spcBef>
            </a:pPr>
          </a:p>
          <a:p>
            <a:pPr algn="l">
              <a:lnSpc>
                <a:spcPts val="2575"/>
              </a:lnSpc>
              <a:spcBef>
                <a:spcPct val="0"/>
              </a:spcBef>
            </a:pPr>
            <a:r>
              <a:rPr lang="en-US" sz="1839" spc="-36">
                <a:solidFill>
                  <a:srgbClr val="FFFFFF"/>
                </a:solidFill>
                <a:latin typeface="Lato"/>
                <a:ea typeface="Lato"/>
                <a:cs typeface="Lato"/>
                <a:sym typeface="Lato"/>
              </a:rPr>
              <a:t>Stonewall UK (no date) </a:t>
            </a:r>
            <a:r>
              <a:rPr lang="en-US" sz="1839" i="true" spc="-36">
                <a:solidFill>
                  <a:srgbClr val="FFFFFF"/>
                </a:solidFill>
                <a:latin typeface="Lato Italics"/>
                <a:ea typeface="Lato Italics"/>
                <a:cs typeface="Lato Italics"/>
                <a:sym typeface="Lato Italics"/>
              </a:rPr>
              <a:t>Key dates for LGBTQ+ equality, Stonewall UK</a:t>
            </a:r>
            <a:r>
              <a:rPr lang="en-US" sz="1839" spc="-36">
                <a:solidFill>
                  <a:srgbClr val="FFFFFF"/>
                </a:solidFill>
                <a:latin typeface="Lato"/>
                <a:ea typeface="Lato"/>
                <a:cs typeface="Lato"/>
                <a:sym typeface="Lato"/>
              </a:rPr>
              <a:t>.  [Online] available at: https://www.stonewall.org.uk/resources/key-dates-lesbian-gay-bi-and-trans-equality [Accessed: 09 March 2026].</a:t>
            </a:r>
          </a:p>
          <a:p>
            <a:pPr algn="l">
              <a:lnSpc>
                <a:spcPts val="2575"/>
              </a:lnSpc>
              <a:spcBef>
                <a:spcPct val="0"/>
              </a:spcBef>
            </a:pPr>
          </a:p>
          <a:p>
            <a:pPr algn="l">
              <a:lnSpc>
                <a:spcPts val="2575"/>
              </a:lnSpc>
              <a:spcBef>
                <a:spcPct val="0"/>
              </a:spcBef>
            </a:pPr>
            <a:r>
              <a:rPr lang="en-US" sz="1839" spc="-36">
                <a:solidFill>
                  <a:srgbClr val="FFFFFF"/>
                </a:solidFill>
                <a:latin typeface="Lato"/>
                <a:ea typeface="Lato"/>
                <a:cs typeface="Lato"/>
                <a:sym typeface="Lato"/>
              </a:rPr>
              <a:t>Tarrant, M. (2002), </a:t>
            </a:r>
            <a:r>
              <a:rPr lang="en-US" sz="1839" i="true" spc="-36">
                <a:solidFill>
                  <a:srgbClr val="FFFFFF"/>
                </a:solidFill>
                <a:latin typeface="Lato Italics"/>
                <a:ea typeface="Lato Italics"/>
                <a:cs typeface="Lato Italics"/>
                <a:sym typeface="Lato Italics"/>
              </a:rPr>
              <a:t>Adolescent Peer Groups and Social Identity</a:t>
            </a:r>
            <a:r>
              <a:rPr lang="en-US" sz="1839" spc="-36">
                <a:solidFill>
                  <a:srgbClr val="FFFFFF"/>
                </a:solidFill>
                <a:latin typeface="Lato"/>
                <a:ea typeface="Lato"/>
                <a:cs typeface="Lato"/>
                <a:sym typeface="Lato"/>
              </a:rPr>
              <a:t>. Social Development. [Online] available at: https://doi-org.uwtsd.idm.oclc.org/10.1111/1467-9507.00189 [Accessed: 28 March 2026]</a:t>
            </a:r>
          </a:p>
          <a:p>
            <a:pPr algn="l">
              <a:lnSpc>
                <a:spcPts val="2575"/>
              </a:lnSpc>
              <a:spcBef>
                <a:spcPct val="0"/>
              </a:spcBef>
            </a:pPr>
          </a:p>
          <a:p>
            <a:pPr algn="l">
              <a:lnSpc>
                <a:spcPts val="2575"/>
              </a:lnSpc>
              <a:spcBef>
                <a:spcPct val="0"/>
              </a:spcBef>
            </a:pPr>
            <a:r>
              <a:rPr lang="en-US" sz="1839" spc="-36">
                <a:solidFill>
                  <a:srgbClr val="FFFFFF"/>
                </a:solidFill>
                <a:latin typeface="Lato"/>
                <a:ea typeface="Lato"/>
                <a:cs typeface="Lato"/>
                <a:sym typeface="Lato"/>
              </a:rPr>
              <a:t>Youth Work in Wales Review Group. (2022) </a:t>
            </a:r>
            <a:r>
              <a:rPr lang="en-US" sz="1839" i="true" spc="-36">
                <a:solidFill>
                  <a:srgbClr val="FFFFFF"/>
                </a:solidFill>
                <a:latin typeface="Lato Italics"/>
                <a:ea typeface="Lato Italics"/>
                <a:cs typeface="Lato Italics"/>
                <a:sym typeface="Lato Italics"/>
              </a:rPr>
              <a:t>Youth work in Wales: Principles and purposes</a:t>
            </a:r>
            <a:r>
              <a:rPr lang="en-US" sz="1839" spc="-36">
                <a:solidFill>
                  <a:srgbClr val="FFFFFF"/>
                </a:solidFill>
                <a:latin typeface="Lato"/>
                <a:ea typeface="Lato"/>
                <a:cs typeface="Lato"/>
                <a:sym typeface="Lato"/>
              </a:rPr>
              <a:t>. [Online] available at: https://educators.wales/sites/default/files/2023-02/YOUTH%20WORK%20IN%20WALES%20PRINCIPLES%20AND%20PURPOSES%202022.pdf [Accessed: 28 March 2026]. </a:t>
            </a:r>
          </a:p>
          <a:p>
            <a:pPr algn="l">
              <a:lnSpc>
                <a:spcPts val="2575"/>
              </a:lnSpc>
              <a:spcBef>
                <a:spcPct val="0"/>
              </a:spcBef>
            </a:pPr>
            <a:r>
              <a:rPr lang="en-US" sz="1839" spc="-36">
                <a:solidFill>
                  <a:srgbClr val="FFFFFF"/>
                </a:solidFill>
                <a:latin typeface="Lato"/>
                <a:ea typeface="Lato"/>
                <a:cs typeface="Lato"/>
                <a:sym typeface="Lato"/>
              </a:rPr>
              <a:t> </a:t>
            </a:r>
          </a:p>
        </p:txBody>
      </p:sp>
    </p:spTree>
  </p:cSld>
  <p:clrMapOvr>
    <a:masterClrMapping/>
  </p:clrMapOvr>
</p:sld>
</file>

<file path=ppt/slides/slide10.xml><?xml version="1.0" encoding="utf-8"?>
<p:sld xmlns:p="http://schemas.openxmlformats.org/presentationml/2006/main" xmlns:a="http://schemas.openxmlformats.org/drawingml/2006/main">
  <p:cSld>
    <p:bg>
      <p:bgPr>
        <a:solidFill>
          <a:srgbClr val="253439"/>
        </a:solidFill>
      </p:bgPr>
    </p:bg>
    <p:spTree>
      <p:nvGrpSpPr>
        <p:cNvPr id="1" name=""/>
        <p:cNvGrpSpPr/>
        <p:nvPr/>
      </p:nvGrpSpPr>
      <p:grpSpPr>
        <a:xfrm>
          <a:off x="0" y="0"/>
          <a:ext cx="0" cy="0"/>
          <a:chOff x="0" y="0"/>
          <a:chExt cx="0" cy="0"/>
        </a:xfrm>
      </p:grpSpPr>
      <p:sp>
        <p:nvSpPr>
          <p:cNvPr name="TextBox 2" id="2"/>
          <p:cNvSpPr txBox="true"/>
          <p:nvPr/>
        </p:nvSpPr>
        <p:spPr>
          <a:xfrm rot="0">
            <a:off x="4915458" y="3831793"/>
            <a:ext cx="8457083" cy="1927860"/>
          </a:xfrm>
          <a:prstGeom prst="rect">
            <a:avLst/>
          </a:prstGeom>
        </p:spPr>
        <p:txBody>
          <a:bodyPr anchor="t" rtlCol="false" tIns="0" lIns="0" bIns="0" rIns="0">
            <a:spAutoFit/>
          </a:bodyPr>
          <a:lstStyle/>
          <a:p>
            <a:pPr algn="ctr">
              <a:lnSpc>
                <a:spcPts val="14400"/>
              </a:lnSpc>
            </a:pPr>
            <a:r>
              <a:rPr lang="en-US" sz="14400">
                <a:solidFill>
                  <a:srgbClr val="F6F4F1"/>
                </a:solidFill>
                <a:latin typeface="Lato"/>
                <a:ea typeface="Lato"/>
                <a:cs typeface="Lato"/>
                <a:sym typeface="Lato"/>
              </a:rPr>
              <a:t>Diolch</a:t>
            </a:r>
          </a:p>
        </p:txBody>
      </p:sp>
      <p:grpSp>
        <p:nvGrpSpPr>
          <p:cNvPr name="Group 3" id="3"/>
          <p:cNvGrpSpPr/>
          <p:nvPr/>
        </p:nvGrpSpPr>
        <p:grpSpPr>
          <a:xfrm rot="-5400000">
            <a:off x="9031060" y="4591188"/>
            <a:ext cx="225880" cy="5403316"/>
            <a:chOff x="0" y="0"/>
            <a:chExt cx="301173" cy="7204422"/>
          </a:xfrm>
        </p:grpSpPr>
        <p:grpSp>
          <p:nvGrpSpPr>
            <p:cNvPr name="Group 4" id="4"/>
            <p:cNvGrpSpPr/>
            <p:nvPr/>
          </p:nvGrpSpPr>
          <p:grpSpPr>
            <a:xfrm rot="0">
              <a:off x="0" y="0"/>
              <a:ext cx="301173" cy="7204422"/>
              <a:chOff x="0" y="0"/>
              <a:chExt cx="59491" cy="1423096"/>
            </a:xfrm>
          </p:grpSpPr>
          <p:sp>
            <p:nvSpPr>
              <p:cNvPr name="Freeform 5" id="5"/>
              <p:cNvSpPr/>
              <p:nvPr/>
            </p:nvSpPr>
            <p:spPr>
              <a:xfrm flipH="false" flipV="false" rot="0">
                <a:off x="0" y="0"/>
                <a:ext cx="59491" cy="1423096"/>
              </a:xfrm>
              <a:custGeom>
                <a:avLst/>
                <a:gdLst/>
                <a:ahLst/>
                <a:cxnLst/>
                <a:rect r="r" b="b" t="t" l="l"/>
                <a:pathLst>
                  <a:path h="1423096" w="59491">
                    <a:moveTo>
                      <a:pt x="0" y="0"/>
                    </a:moveTo>
                    <a:lnTo>
                      <a:pt x="59491" y="0"/>
                    </a:lnTo>
                    <a:lnTo>
                      <a:pt x="59491" y="1423096"/>
                    </a:lnTo>
                    <a:lnTo>
                      <a:pt x="0" y="1423096"/>
                    </a:lnTo>
                    <a:close/>
                  </a:path>
                </a:pathLst>
              </a:custGeom>
              <a:solidFill>
                <a:srgbClr val="FFFFFF"/>
              </a:solidFill>
            </p:spPr>
          </p:sp>
          <p:sp>
            <p:nvSpPr>
              <p:cNvPr name="TextBox 6" id="6"/>
              <p:cNvSpPr txBox="true"/>
              <p:nvPr/>
            </p:nvSpPr>
            <p:spPr>
              <a:xfrm>
                <a:off x="0" y="-38100"/>
                <a:ext cx="59491" cy="1461196"/>
              </a:xfrm>
              <a:prstGeom prst="rect">
                <a:avLst/>
              </a:prstGeom>
            </p:spPr>
            <p:txBody>
              <a:bodyPr anchor="ctr" rtlCol="false" tIns="50800" lIns="50800" bIns="50800" rIns="50800"/>
              <a:lstStyle/>
              <a:p>
                <a:pPr algn="ctr">
                  <a:lnSpc>
                    <a:spcPts val="2799"/>
                  </a:lnSpc>
                </a:pPr>
              </a:p>
            </p:txBody>
          </p:sp>
        </p:grpSp>
        <p:grpSp>
          <p:nvGrpSpPr>
            <p:cNvPr name="Group 7" id="7"/>
            <p:cNvGrpSpPr/>
            <p:nvPr/>
          </p:nvGrpSpPr>
          <p:grpSpPr>
            <a:xfrm rot="0">
              <a:off x="0" y="0"/>
              <a:ext cx="301173" cy="1830478"/>
              <a:chOff x="0" y="0"/>
              <a:chExt cx="59491" cy="361576"/>
            </a:xfrm>
          </p:grpSpPr>
          <p:sp>
            <p:nvSpPr>
              <p:cNvPr name="Freeform 8" id="8"/>
              <p:cNvSpPr/>
              <p:nvPr/>
            </p:nvSpPr>
            <p:spPr>
              <a:xfrm flipH="false" flipV="false" rot="0">
                <a:off x="0" y="0"/>
                <a:ext cx="59491" cy="361576"/>
              </a:xfrm>
              <a:custGeom>
                <a:avLst/>
                <a:gdLst/>
                <a:ahLst/>
                <a:cxnLst/>
                <a:rect r="r" b="b" t="t" l="l"/>
                <a:pathLst>
                  <a:path h="361576" w="59491">
                    <a:moveTo>
                      <a:pt x="0" y="0"/>
                    </a:moveTo>
                    <a:lnTo>
                      <a:pt x="59491" y="0"/>
                    </a:lnTo>
                    <a:lnTo>
                      <a:pt x="59491" y="361576"/>
                    </a:lnTo>
                    <a:lnTo>
                      <a:pt x="0" y="361576"/>
                    </a:lnTo>
                    <a:close/>
                  </a:path>
                </a:pathLst>
              </a:custGeom>
              <a:solidFill>
                <a:srgbClr val="7C898B"/>
              </a:solidFill>
            </p:spPr>
          </p:sp>
          <p:sp>
            <p:nvSpPr>
              <p:cNvPr name="TextBox 9" id="9"/>
              <p:cNvSpPr txBox="true"/>
              <p:nvPr/>
            </p:nvSpPr>
            <p:spPr>
              <a:xfrm>
                <a:off x="0" y="-38100"/>
                <a:ext cx="59491" cy="399676"/>
              </a:xfrm>
              <a:prstGeom prst="rect">
                <a:avLst/>
              </a:prstGeom>
            </p:spPr>
            <p:txBody>
              <a:bodyPr anchor="ctr" rtlCol="false" tIns="50800" lIns="50800" bIns="50800" rIns="50800"/>
              <a:lstStyle/>
              <a:p>
                <a:pPr algn="ctr">
                  <a:lnSpc>
                    <a:spcPts val="2799"/>
                  </a:lnSpc>
                </a:pPr>
              </a:p>
            </p:txBody>
          </p:sp>
        </p:grpSp>
        <p:grpSp>
          <p:nvGrpSpPr>
            <p:cNvPr name="Group 10" id="10"/>
            <p:cNvGrpSpPr/>
            <p:nvPr/>
          </p:nvGrpSpPr>
          <p:grpSpPr>
            <a:xfrm rot="0">
              <a:off x="0" y="1828197"/>
              <a:ext cx="301173" cy="795134"/>
              <a:chOff x="0" y="0"/>
              <a:chExt cx="59491" cy="157064"/>
            </a:xfrm>
          </p:grpSpPr>
          <p:sp>
            <p:nvSpPr>
              <p:cNvPr name="Freeform 11" id="11"/>
              <p:cNvSpPr/>
              <p:nvPr/>
            </p:nvSpPr>
            <p:spPr>
              <a:xfrm flipH="false" flipV="false" rot="0">
                <a:off x="0" y="0"/>
                <a:ext cx="59491" cy="157064"/>
              </a:xfrm>
              <a:custGeom>
                <a:avLst/>
                <a:gdLst/>
                <a:ahLst/>
                <a:cxnLst/>
                <a:rect r="r" b="b" t="t" l="l"/>
                <a:pathLst>
                  <a:path h="157064" w="59491">
                    <a:moveTo>
                      <a:pt x="0" y="0"/>
                    </a:moveTo>
                    <a:lnTo>
                      <a:pt x="59491" y="0"/>
                    </a:lnTo>
                    <a:lnTo>
                      <a:pt x="59491" y="157064"/>
                    </a:lnTo>
                    <a:lnTo>
                      <a:pt x="0" y="157064"/>
                    </a:lnTo>
                    <a:close/>
                  </a:path>
                </a:pathLst>
              </a:custGeom>
              <a:solidFill>
                <a:srgbClr val="B29E84"/>
              </a:solidFill>
            </p:spPr>
          </p:sp>
          <p:sp>
            <p:nvSpPr>
              <p:cNvPr name="TextBox 12" id="12"/>
              <p:cNvSpPr txBox="true"/>
              <p:nvPr/>
            </p:nvSpPr>
            <p:spPr>
              <a:xfrm>
                <a:off x="0" y="-38100"/>
                <a:ext cx="59491" cy="195164"/>
              </a:xfrm>
              <a:prstGeom prst="rect">
                <a:avLst/>
              </a:prstGeom>
            </p:spPr>
            <p:txBody>
              <a:bodyPr anchor="ctr" rtlCol="false" tIns="50800" lIns="50800" bIns="50800" rIns="50800"/>
              <a:lstStyle/>
              <a:p>
                <a:pPr algn="ctr">
                  <a:lnSpc>
                    <a:spcPts val="2799"/>
                  </a:lnSpc>
                </a:pPr>
              </a:p>
            </p:txBody>
          </p:sp>
        </p:grpSp>
      </p:grpSp>
      <p:grpSp>
        <p:nvGrpSpPr>
          <p:cNvPr name="Group 13" id="13"/>
          <p:cNvGrpSpPr/>
          <p:nvPr/>
        </p:nvGrpSpPr>
        <p:grpSpPr>
          <a:xfrm rot="0">
            <a:off x="15477180" y="1130365"/>
            <a:ext cx="1352255" cy="274763"/>
            <a:chOff x="0" y="0"/>
            <a:chExt cx="1803007" cy="366350"/>
          </a:xfrm>
        </p:grpSpPr>
        <p:grpSp>
          <p:nvGrpSpPr>
            <p:cNvPr name="Group 14" id="14"/>
            <p:cNvGrpSpPr/>
            <p:nvPr/>
          </p:nvGrpSpPr>
          <p:grpSpPr>
            <a:xfrm rot="-5400000">
              <a:off x="0" y="0"/>
              <a:ext cx="366350" cy="366350"/>
              <a:chOff x="0" y="0"/>
              <a:chExt cx="178795" cy="178795"/>
            </a:xfrm>
          </p:grpSpPr>
          <p:sp>
            <p:nvSpPr>
              <p:cNvPr name="Freeform 15" id="15"/>
              <p:cNvSpPr/>
              <p:nvPr/>
            </p:nvSpPr>
            <p:spPr>
              <a:xfrm flipH="false" flipV="false" rot="0">
                <a:off x="0" y="0"/>
                <a:ext cx="178795" cy="178795"/>
              </a:xfrm>
              <a:custGeom>
                <a:avLst/>
                <a:gdLst/>
                <a:ahLst/>
                <a:cxnLst/>
                <a:rect r="r" b="b" t="t" l="l"/>
                <a:pathLst>
                  <a:path h="178795" w="178795">
                    <a:moveTo>
                      <a:pt x="0" y="0"/>
                    </a:moveTo>
                    <a:lnTo>
                      <a:pt x="178795" y="0"/>
                    </a:lnTo>
                    <a:lnTo>
                      <a:pt x="178795" y="178795"/>
                    </a:lnTo>
                    <a:lnTo>
                      <a:pt x="0" y="178795"/>
                    </a:lnTo>
                    <a:close/>
                  </a:path>
                </a:pathLst>
              </a:custGeom>
              <a:solidFill>
                <a:srgbClr val="7C898B"/>
              </a:solidFill>
            </p:spPr>
          </p:sp>
          <p:sp>
            <p:nvSpPr>
              <p:cNvPr name="TextBox 16" id="16"/>
              <p:cNvSpPr txBox="true"/>
              <p:nvPr/>
            </p:nvSpPr>
            <p:spPr>
              <a:xfrm>
                <a:off x="0" y="-38100"/>
                <a:ext cx="178795" cy="216895"/>
              </a:xfrm>
              <a:prstGeom prst="rect">
                <a:avLst/>
              </a:prstGeom>
            </p:spPr>
            <p:txBody>
              <a:bodyPr anchor="ctr" rtlCol="false" tIns="50800" lIns="50800" bIns="50800" rIns="50800"/>
              <a:lstStyle/>
              <a:p>
                <a:pPr algn="ctr">
                  <a:lnSpc>
                    <a:spcPts val="2799"/>
                  </a:lnSpc>
                </a:pPr>
              </a:p>
            </p:txBody>
          </p:sp>
        </p:grpSp>
        <p:grpSp>
          <p:nvGrpSpPr>
            <p:cNvPr name="Group 17" id="17"/>
            <p:cNvGrpSpPr/>
            <p:nvPr/>
          </p:nvGrpSpPr>
          <p:grpSpPr>
            <a:xfrm rot="-5400000">
              <a:off x="718328" y="0"/>
              <a:ext cx="366350" cy="366350"/>
              <a:chOff x="0" y="0"/>
              <a:chExt cx="178795" cy="178795"/>
            </a:xfrm>
          </p:grpSpPr>
          <p:sp>
            <p:nvSpPr>
              <p:cNvPr name="Freeform 18" id="18"/>
              <p:cNvSpPr/>
              <p:nvPr/>
            </p:nvSpPr>
            <p:spPr>
              <a:xfrm flipH="false" flipV="false" rot="0">
                <a:off x="0" y="0"/>
                <a:ext cx="178795" cy="178795"/>
              </a:xfrm>
              <a:custGeom>
                <a:avLst/>
                <a:gdLst/>
                <a:ahLst/>
                <a:cxnLst/>
                <a:rect r="r" b="b" t="t" l="l"/>
                <a:pathLst>
                  <a:path h="178795" w="178795">
                    <a:moveTo>
                      <a:pt x="0" y="0"/>
                    </a:moveTo>
                    <a:lnTo>
                      <a:pt x="178795" y="0"/>
                    </a:lnTo>
                    <a:lnTo>
                      <a:pt x="178795" y="178795"/>
                    </a:lnTo>
                    <a:lnTo>
                      <a:pt x="0" y="178795"/>
                    </a:lnTo>
                    <a:close/>
                  </a:path>
                </a:pathLst>
              </a:custGeom>
              <a:solidFill>
                <a:srgbClr val="B29E84"/>
              </a:solidFill>
            </p:spPr>
          </p:sp>
          <p:sp>
            <p:nvSpPr>
              <p:cNvPr name="TextBox 19" id="19"/>
              <p:cNvSpPr txBox="true"/>
              <p:nvPr/>
            </p:nvSpPr>
            <p:spPr>
              <a:xfrm>
                <a:off x="0" y="-38100"/>
                <a:ext cx="178795" cy="216895"/>
              </a:xfrm>
              <a:prstGeom prst="rect">
                <a:avLst/>
              </a:prstGeom>
            </p:spPr>
            <p:txBody>
              <a:bodyPr anchor="ctr" rtlCol="false" tIns="50800" lIns="50800" bIns="50800" rIns="50800"/>
              <a:lstStyle/>
              <a:p>
                <a:pPr algn="ctr">
                  <a:lnSpc>
                    <a:spcPts val="2799"/>
                  </a:lnSpc>
                </a:pPr>
              </a:p>
            </p:txBody>
          </p:sp>
        </p:grpSp>
        <p:grpSp>
          <p:nvGrpSpPr>
            <p:cNvPr name="Group 20" id="20"/>
            <p:cNvGrpSpPr/>
            <p:nvPr/>
          </p:nvGrpSpPr>
          <p:grpSpPr>
            <a:xfrm rot="-5400000">
              <a:off x="1436657" y="0"/>
              <a:ext cx="366350" cy="366350"/>
              <a:chOff x="0" y="0"/>
              <a:chExt cx="178795" cy="178795"/>
            </a:xfrm>
          </p:grpSpPr>
          <p:sp>
            <p:nvSpPr>
              <p:cNvPr name="Freeform 21" id="21"/>
              <p:cNvSpPr/>
              <p:nvPr/>
            </p:nvSpPr>
            <p:spPr>
              <a:xfrm flipH="false" flipV="false" rot="0">
                <a:off x="0" y="0"/>
                <a:ext cx="178795" cy="178795"/>
              </a:xfrm>
              <a:custGeom>
                <a:avLst/>
                <a:gdLst/>
                <a:ahLst/>
                <a:cxnLst/>
                <a:rect r="r" b="b" t="t" l="l"/>
                <a:pathLst>
                  <a:path h="178795" w="178795">
                    <a:moveTo>
                      <a:pt x="0" y="0"/>
                    </a:moveTo>
                    <a:lnTo>
                      <a:pt x="178795" y="0"/>
                    </a:lnTo>
                    <a:lnTo>
                      <a:pt x="178795" y="178795"/>
                    </a:lnTo>
                    <a:lnTo>
                      <a:pt x="0" y="178795"/>
                    </a:lnTo>
                    <a:close/>
                  </a:path>
                </a:pathLst>
              </a:custGeom>
              <a:solidFill>
                <a:srgbClr val="FFFFFF"/>
              </a:solidFill>
            </p:spPr>
          </p:sp>
          <p:sp>
            <p:nvSpPr>
              <p:cNvPr name="TextBox 22" id="22"/>
              <p:cNvSpPr txBox="true"/>
              <p:nvPr/>
            </p:nvSpPr>
            <p:spPr>
              <a:xfrm>
                <a:off x="0" y="-38100"/>
                <a:ext cx="178795" cy="216895"/>
              </a:xfrm>
              <a:prstGeom prst="rect">
                <a:avLst/>
              </a:prstGeom>
            </p:spPr>
            <p:txBody>
              <a:bodyPr anchor="ctr" rtlCol="false" tIns="50800" lIns="50800" bIns="50800" rIns="50800"/>
              <a:lstStyle/>
              <a:p>
                <a:pPr algn="ctr">
                  <a:lnSpc>
                    <a:spcPts val="2799"/>
                  </a:lnSpc>
                </a:pPr>
              </a:p>
            </p:txBody>
          </p:sp>
        </p:grpSp>
      </p:grpSp>
      <p:sp>
        <p:nvSpPr>
          <p:cNvPr name="TextBox 23" id="23"/>
          <p:cNvSpPr txBox="true"/>
          <p:nvPr/>
        </p:nvSpPr>
        <p:spPr>
          <a:xfrm rot="0">
            <a:off x="342700" y="7862985"/>
            <a:ext cx="6467554" cy="2066417"/>
          </a:xfrm>
          <a:prstGeom prst="rect">
            <a:avLst/>
          </a:prstGeom>
        </p:spPr>
        <p:txBody>
          <a:bodyPr anchor="t" rtlCol="false" tIns="0" lIns="0" bIns="0" rIns="0">
            <a:spAutoFit/>
          </a:bodyPr>
          <a:lstStyle/>
          <a:p>
            <a:pPr algn="l">
              <a:lnSpc>
                <a:spcPts val="3303"/>
              </a:lnSpc>
              <a:spcBef>
                <a:spcPct val="0"/>
              </a:spcBef>
            </a:pPr>
            <a:r>
              <a:rPr lang="en-US" sz="2359" spc="-47">
                <a:solidFill>
                  <a:srgbClr val="F6F4F1"/>
                </a:solidFill>
                <a:latin typeface="Lato"/>
                <a:ea typeface="Lato"/>
                <a:cs typeface="Lato"/>
                <a:sym typeface="Lato"/>
              </a:rPr>
              <a:t>Abbie Roberts </a:t>
            </a:r>
          </a:p>
          <a:p>
            <a:pPr algn="l">
              <a:lnSpc>
                <a:spcPts val="3303"/>
              </a:lnSpc>
              <a:spcBef>
                <a:spcPct val="0"/>
              </a:spcBef>
            </a:pPr>
            <a:r>
              <a:rPr lang="en-US" sz="2359" spc="-47">
                <a:solidFill>
                  <a:srgbClr val="F6F4F1"/>
                </a:solidFill>
                <a:latin typeface="Lato"/>
                <a:ea typeface="Lato"/>
                <a:cs typeface="Lato"/>
                <a:sym typeface="Lato"/>
              </a:rPr>
              <a:t>Name: Abbie Roberts </a:t>
            </a:r>
          </a:p>
          <a:p>
            <a:pPr algn="l">
              <a:lnSpc>
                <a:spcPts val="3303"/>
              </a:lnSpc>
              <a:spcBef>
                <a:spcPct val="0"/>
              </a:spcBef>
            </a:pPr>
            <a:r>
              <a:rPr lang="en-US" sz="2359" spc="-47">
                <a:solidFill>
                  <a:srgbClr val="F6F4F1"/>
                </a:solidFill>
                <a:latin typeface="Lato"/>
                <a:ea typeface="Lato"/>
                <a:cs typeface="Lato"/>
                <a:sym typeface="Lato"/>
              </a:rPr>
              <a:t>Student number: 2520868</a:t>
            </a:r>
          </a:p>
          <a:p>
            <a:pPr algn="l">
              <a:lnSpc>
                <a:spcPts val="3303"/>
              </a:lnSpc>
              <a:spcBef>
                <a:spcPct val="0"/>
              </a:spcBef>
            </a:pPr>
            <a:r>
              <a:rPr lang="en-US" sz="2359" spc="-47">
                <a:solidFill>
                  <a:srgbClr val="F6F4F1"/>
                </a:solidFill>
                <a:latin typeface="Lato"/>
                <a:ea typeface="Lato"/>
                <a:cs typeface="Lato"/>
                <a:sym typeface="Lato"/>
              </a:rPr>
              <a:t>Module name: Foundations of Youth Work Practice </a:t>
            </a:r>
          </a:p>
          <a:p>
            <a:pPr algn="l">
              <a:lnSpc>
                <a:spcPts val="3303"/>
              </a:lnSpc>
              <a:spcBef>
                <a:spcPct val="0"/>
              </a:spcBef>
            </a:pPr>
            <a:r>
              <a:rPr lang="en-US" sz="2359" spc="-47">
                <a:solidFill>
                  <a:srgbClr val="F6F4F1"/>
                </a:solidFill>
                <a:latin typeface="Lato"/>
                <a:ea typeface="Lato"/>
                <a:cs typeface="Lato"/>
                <a:sym typeface="Lato"/>
              </a:rPr>
              <a:t>Module number: ECYW4013</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identifier>DAHFQcxER_c</dc:identifier>
  <dcterms:modified xsi:type="dcterms:W3CDTF">2011-08-01T06:04:30Z</dcterms:modified>
  <cp:revision>1</cp:revision>
  <dc:title>70s presentation </dc:title>
</cp:coreProperties>
</file>