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5"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9879" autoAdjust="0"/>
  </p:normalViewPr>
  <p:slideViewPr>
    <p:cSldViewPr>
      <p:cViewPr varScale="1">
        <p:scale>
          <a:sx n="60" d="100"/>
          <a:sy n="60" d="100"/>
        </p:scale>
        <p:origin x="1460" y="4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3F93428-E372-42A9-A50C-4C702E4762DD}" type="datetimeFigureOut">
              <a:rPr lang="en-US" smtClean="0"/>
              <a:t>3/31/2021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246C04B-3C90-4390-82FE-F4E88B85C19C}"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This leadership style shows the relationship between the employee and the manager, in order to achieve the employee motivation by applying this leadership style. The leadership style focuses on the employee’s capability in order to engage with the passive leadership style. Both the leadership style chosen by the two renowned company that is H&amp;M and Walmart have a positive impact on the employee motivation because both the retail company has more than 3.2 billion of workforce and to maintain the workforce the company has to focus on the satisfaction of the employee, through which the motivation of the employees can be gain; and creates a organisational stability, to maintain a dynamic and uncertainty of the business environment</a:t>
            </a:r>
            <a:endParaRPr lang="en-US" dirty="0"/>
          </a:p>
        </p:txBody>
      </p:sp>
      <p:sp>
        <p:nvSpPr>
          <p:cNvPr id="4" name="Slide Number Placeholder 3"/>
          <p:cNvSpPr>
            <a:spLocks noGrp="1"/>
          </p:cNvSpPr>
          <p:nvPr>
            <p:ph type="sldNum" sz="quarter" idx="10"/>
          </p:nvPr>
        </p:nvSpPr>
        <p:spPr/>
        <p:txBody>
          <a:bodyPr/>
          <a:lstStyle/>
          <a:p>
            <a:fld id="{A246C04B-3C90-4390-82FE-F4E88B85C19C}"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Employee motivation mainly focuses on the way the employees are directed and guided and maintains the culture of the organisation which includes the norms, values, mission , vision and objectives, which enhance the employee motivation and attract the employees to work better and assign their responsibility in appropriate ways.</a:t>
            </a:r>
          </a:p>
          <a:p>
            <a:endParaRPr lang="en-US" dirty="0"/>
          </a:p>
        </p:txBody>
      </p:sp>
      <p:sp>
        <p:nvSpPr>
          <p:cNvPr id="4" name="Slide Number Placeholder 3"/>
          <p:cNvSpPr>
            <a:spLocks noGrp="1"/>
          </p:cNvSpPr>
          <p:nvPr>
            <p:ph type="sldNum" sz="quarter" idx="10"/>
          </p:nvPr>
        </p:nvSpPr>
        <p:spPr/>
        <p:txBody>
          <a:bodyPr/>
          <a:lstStyle/>
          <a:p>
            <a:fld id="{A246C04B-3C90-4390-82FE-F4E88B85C19C}"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relationship between the organization structure and with its culture that influences the performance of the work condition and satisfaction with the company of H&amp;M and Walmart. The influence of the organisational performance and its culture moderate the choice; which are </a:t>
            </a:r>
            <a:r>
              <a:rPr lang="en-US" sz="1200" kern="1200" dirty="0" err="1">
                <a:solidFill>
                  <a:schemeClr val="tx1"/>
                </a:solidFill>
                <a:latin typeface="+mn-lt"/>
                <a:ea typeface="+mn-ea"/>
                <a:cs typeface="+mn-cs"/>
              </a:rPr>
              <a:t>favoured</a:t>
            </a:r>
            <a:r>
              <a:rPr lang="en-US" sz="1200" kern="1200" dirty="0">
                <a:solidFill>
                  <a:schemeClr val="tx1"/>
                </a:solidFill>
                <a:latin typeface="+mn-lt"/>
                <a:ea typeface="+mn-ea"/>
                <a:cs typeface="+mn-cs"/>
              </a:rPr>
              <a:t> by the cultural norms of the company and by individuals</a:t>
            </a:r>
          </a:p>
          <a:p>
            <a:r>
              <a:rPr lang="en-US" sz="1200" kern="1200" dirty="0">
                <a:solidFill>
                  <a:schemeClr val="tx1"/>
                </a:solidFill>
                <a:latin typeface="+mn-lt"/>
                <a:ea typeface="+mn-ea"/>
                <a:cs typeface="+mn-cs"/>
              </a:rPr>
              <a:t>Organisational culture and structure affects the pattern of communication between the employees which affect the tasks that are performed by the employees of the respective company</a:t>
            </a:r>
            <a:endParaRPr lang="en-US" dirty="0"/>
          </a:p>
        </p:txBody>
      </p:sp>
      <p:sp>
        <p:nvSpPr>
          <p:cNvPr id="4" name="Slide Number Placeholder 3"/>
          <p:cNvSpPr>
            <a:spLocks noGrp="1"/>
          </p:cNvSpPr>
          <p:nvPr>
            <p:ph type="sldNum" sz="quarter" idx="10"/>
          </p:nvPr>
        </p:nvSpPr>
        <p:spPr/>
        <p:txBody>
          <a:bodyPr/>
          <a:lstStyle/>
          <a:p>
            <a:fld id="{A246C04B-3C90-4390-82FE-F4E88B85C19C}"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US" sz="1200" kern="1200" dirty="0">
                <a:solidFill>
                  <a:schemeClr val="tx1"/>
                </a:solidFill>
                <a:latin typeface="+mn-lt"/>
                <a:ea typeface="+mn-ea"/>
                <a:cs typeface="+mn-cs"/>
              </a:rPr>
              <a:t>. The relationship between the organisational culture and the structure of H&amp;M and Walmart company defines the culture within the organisation that is followed and the framework of the culture that need to be implemented; the cultural principal facilitates, to know how the company structure or the framework needs to be framed. Organisational structure and the culture of the business performance, is the capability to achieve and attain the goals for making an efficient use of the company resources. The organisational business structure of H&amp;M and Walmart are developed under the cultural influence, which raise the ability of the chosen company to implement the changes significantly and effectively. The structure of the organisation has a positive impact on the performance of the employee, which increases the rate of productivity and this leads to providing incentives to the employees.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culture of the given organisation shapes and executes the way employees are interacting in their respective workplace. Health environment and culture enhance and encourage the employees, to motivate and to stay loyal to the management of the business organisation. The organisational culture of work promotes a healthy relationship between the employees, within the workplace. The framework of the organisation sets the chain of command for responsibility and which creates different levels of communication in the organisation. Organisation structure of H&amp;M and Walmart are set up and managed in such a way that have a direct impact and effect on the productivity of the company. The culture of the business organisation sets the expectations, and influences the people's behaviour and working together. Organisational culture, breaks down the decision making and improves the work </a:t>
            </a:r>
            <a:r>
              <a:rPr lang="en-US" sz="1200" kern="1200" dirty="0" err="1">
                <a:solidFill>
                  <a:schemeClr val="tx1"/>
                </a:solidFill>
                <a:latin typeface="+mn-lt"/>
                <a:ea typeface="+mn-ea"/>
                <a:cs typeface="+mn-cs"/>
              </a:rPr>
              <a:t>perfromance</a:t>
            </a:r>
            <a:r>
              <a:rPr lang="en-US" sz="1200" kern="1200" dirty="0">
                <a:solidFill>
                  <a:schemeClr val="tx1"/>
                </a:solidFill>
                <a:latin typeface="+mn-lt"/>
                <a:ea typeface="+mn-ea"/>
                <a:cs typeface="+mn-cs"/>
              </a:rPr>
              <a:t> overall.</a:t>
            </a:r>
          </a:p>
          <a:p>
            <a:endParaRPr lang="en-US" dirty="0"/>
          </a:p>
        </p:txBody>
      </p:sp>
      <p:sp>
        <p:nvSpPr>
          <p:cNvPr id="4" name="Slide Number Placeholder 3"/>
          <p:cNvSpPr>
            <a:spLocks noGrp="1"/>
          </p:cNvSpPr>
          <p:nvPr>
            <p:ph type="sldNum" sz="quarter" idx="10"/>
          </p:nvPr>
        </p:nvSpPr>
        <p:spPr/>
        <p:txBody>
          <a:bodyPr/>
          <a:lstStyle/>
          <a:p>
            <a:fld id="{A246C04B-3C90-4390-82FE-F4E88B85C19C}"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approach of behavior to focus on management that is related to the human relation and the employees. Setting the task that needs to be completed, and the behavioral manager facilitates in creating the condition, which keeps the employees motivated and satisfied. Psychological motivation and social factors, helps in gaining the financial incentives</a:t>
            </a:r>
          </a:p>
          <a:p>
            <a:r>
              <a:rPr lang="en-US" sz="1200" kern="1200" dirty="0">
                <a:solidFill>
                  <a:schemeClr val="tx1"/>
                </a:solidFill>
                <a:latin typeface="+mn-lt"/>
                <a:ea typeface="+mn-ea"/>
                <a:cs typeface="+mn-cs"/>
              </a:rPr>
              <a:t>the behavioural approach helps the employees to work and provides appropriate environment and productivity that are conducted, and thus the factors of the behavioral approach, affects the difference in behaviour of the individual.. A trust issue arises, where the employees eagerly want to work and employees are provided with a free and healthy working environment and they are provided by daycare behavioural approach, which increases the focus of satisfaction among the employee</a:t>
            </a:r>
            <a:endParaRPr lang="en-US" dirty="0"/>
          </a:p>
        </p:txBody>
      </p:sp>
      <p:sp>
        <p:nvSpPr>
          <p:cNvPr id="4" name="Slide Number Placeholder 3"/>
          <p:cNvSpPr>
            <a:spLocks noGrp="1"/>
          </p:cNvSpPr>
          <p:nvPr>
            <p:ph type="sldNum" sz="quarter" idx="10"/>
          </p:nvPr>
        </p:nvSpPr>
        <p:spPr/>
        <p:txBody>
          <a:bodyPr/>
          <a:lstStyle/>
          <a:p>
            <a:fld id="{A246C04B-3C90-4390-82FE-F4E88B85C19C}"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personal factors include education, age, marital status and creativity, which influences the individual behaviour with the business organization. The age, education background and other factors of personal factors determines the employee motivation. On the other hand, environmental factors include economic factors which influence the economic condition of the employees, ethics and social factors influence the laws and system the individual is aware about within the organisation. However, on psychological factors, the personality, attitude, values affect and influence the individual behaviour and also shape the internal behaviour of the organisation.</a:t>
            </a:r>
          </a:p>
          <a:p>
            <a:r>
              <a:rPr lang="en-US" sz="1200" kern="1200" dirty="0">
                <a:solidFill>
                  <a:schemeClr val="tx1"/>
                </a:solidFill>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A246C04B-3C90-4390-82FE-F4E88B85C19C}"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behavioral approaches that are required and which affects the </a:t>
            </a:r>
            <a:r>
              <a:rPr lang="en-US" dirty="0" err="1"/>
              <a:t>behaviour</a:t>
            </a:r>
            <a:r>
              <a:rPr lang="en-US" dirty="0"/>
              <a:t> of the individual.</a:t>
            </a:r>
            <a:endParaRPr lang="en-IN" dirty="0"/>
          </a:p>
        </p:txBody>
      </p:sp>
      <p:sp>
        <p:nvSpPr>
          <p:cNvPr id="4" name="Slide Number Placeholder 3"/>
          <p:cNvSpPr>
            <a:spLocks noGrp="1"/>
          </p:cNvSpPr>
          <p:nvPr>
            <p:ph type="sldNum" sz="quarter" idx="5"/>
          </p:nvPr>
        </p:nvSpPr>
        <p:spPr/>
        <p:txBody>
          <a:bodyPr/>
          <a:lstStyle/>
          <a:p>
            <a:fld id="{A246C04B-3C90-4390-82FE-F4E88B85C19C}" type="slidenum">
              <a:rPr lang="en-US" smtClean="0"/>
              <a:t>8</a:t>
            </a:fld>
            <a:endParaRPr lang="en-US"/>
          </a:p>
        </p:txBody>
      </p:sp>
    </p:spTree>
    <p:extLst>
      <p:ext uri="{BB962C8B-B14F-4D97-AF65-F5344CB8AC3E}">
        <p14:creationId xmlns:p14="http://schemas.microsoft.com/office/powerpoint/2010/main" val="10130509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384DAC0-EE65-4A5D-A16A-E26B6DCAF22F}" type="datetimeFigureOut">
              <a:rPr lang="en-US" smtClean="0"/>
              <a:t>3/31/2021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5216F2-BE24-4334-9829-724DA3876E46}"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384DAC0-EE65-4A5D-A16A-E26B6DCAF22F}" type="datetimeFigureOut">
              <a:rPr lang="en-US" smtClean="0"/>
              <a:t>3/31/2021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5216F2-BE24-4334-9829-724DA3876E46}"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84DAC0-EE65-4A5D-A16A-E26B6DCAF22F}" type="datetimeFigureOut">
              <a:rPr lang="en-US" smtClean="0"/>
              <a:t>3/31/2021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5216F2-BE24-4334-9829-724DA3876E46}"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384DAC0-EE65-4A5D-A16A-E26B6DCAF22F}" type="datetimeFigureOut">
              <a:rPr lang="en-US" smtClean="0"/>
              <a:t>3/31/2021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5216F2-BE24-4334-9829-724DA3876E46}"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384DAC0-EE65-4A5D-A16A-E26B6DCAF22F}" type="datetimeFigureOut">
              <a:rPr lang="en-US" smtClean="0"/>
              <a:t>3/31/2021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E5216F2-BE24-4334-9829-724DA3876E46}"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384DAC0-EE65-4A5D-A16A-E26B6DCAF22F}" type="datetimeFigureOut">
              <a:rPr lang="en-US" smtClean="0"/>
              <a:t>3/31/2021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E5216F2-BE24-4334-9829-724DA3876E46}"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84DAC0-EE65-4A5D-A16A-E26B6DCAF22F}" type="datetimeFigureOut">
              <a:rPr lang="en-US" smtClean="0"/>
              <a:t>3/31/2021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E5216F2-BE24-4334-9829-724DA3876E46}"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384DAC0-EE65-4A5D-A16A-E26B6DCAF22F}" type="datetimeFigureOut">
              <a:rPr lang="en-US" smtClean="0"/>
              <a:t>3/31/2021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5216F2-BE24-4334-9829-724DA3876E46}"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384DAC0-EE65-4A5D-A16A-E26B6DCAF22F}" type="datetimeFigureOut">
              <a:rPr lang="en-US" smtClean="0"/>
              <a:t>3/31/2021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5216F2-BE24-4334-9829-724DA3876E46}"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384DAC0-EE65-4A5D-A16A-E26B6DCAF22F}" type="datetimeFigureOut">
              <a:rPr lang="en-US" smtClean="0"/>
              <a:t>3/31/2021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5216F2-BE24-4334-9829-724DA3876E46}"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384DAC0-EE65-4A5D-A16A-E26B6DCAF22F}" type="datetimeFigureOut">
              <a:rPr lang="en-US" smtClean="0"/>
              <a:t>3/31/2021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5216F2-BE24-4334-9829-724DA3876E46}"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384DAC0-EE65-4A5D-A16A-E26B6DCAF22F}" type="datetimeFigureOut">
              <a:rPr lang="en-US" smtClean="0"/>
              <a:t>3/31/2021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5216F2-BE24-4334-9829-724DA3876E46}"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b="1" dirty="0"/>
              <a:t>INTRODUCING THE MODERN WORKPLACE</a:t>
            </a:r>
            <a:endParaRPr lang="en-US" dirty="0"/>
          </a:p>
        </p:txBody>
      </p:sp>
      <p:sp>
        <p:nvSpPr>
          <p:cNvPr id="3" name="Subtitle 2"/>
          <p:cNvSpPr>
            <a:spLocks noGrp="1"/>
          </p:cNvSpPr>
          <p:nvPr>
            <p:ph type="subTitle" idx="1"/>
          </p:nvPr>
        </p:nvSpPr>
        <p:spPr/>
        <p:txBody>
          <a:bodyPr>
            <a:normAutofit/>
          </a:bodyPr>
          <a:lstStyle/>
          <a:p>
            <a:endParaRPr lang="en-US" dirty="0">
              <a:solidFill>
                <a:schemeClr val="tx1"/>
              </a:solidFill>
            </a:endParaRPr>
          </a:p>
          <a:p>
            <a:endParaRPr lang="en-US" dirty="0">
              <a:solidFill>
                <a:schemeClr val="tx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US" sz="2000" b="1" dirty="0"/>
              <a:t>Impact of the leadership styles on employee motivation and the organisation in a stable; dynamic and uncertain environment </a:t>
            </a:r>
          </a:p>
        </p:txBody>
      </p:sp>
      <p:sp>
        <p:nvSpPr>
          <p:cNvPr id="5" name="Content Placeholder 4"/>
          <p:cNvSpPr>
            <a:spLocks noGrp="1"/>
          </p:cNvSpPr>
          <p:nvPr>
            <p:ph sz="half" idx="1"/>
          </p:nvPr>
        </p:nvSpPr>
        <p:spPr/>
        <p:txBody>
          <a:bodyPr/>
          <a:lstStyle/>
          <a:p>
            <a:pPr algn="just"/>
            <a:r>
              <a:rPr lang="en-US" dirty="0"/>
              <a:t>Laissez-faire leadership style and transformational leadership style has a great impact on motivation of the employee, in order to accomplish the goal of the organisation</a:t>
            </a:r>
          </a:p>
        </p:txBody>
      </p:sp>
      <p:pic>
        <p:nvPicPr>
          <p:cNvPr id="1026" name="Picture 2"/>
          <p:cNvPicPr>
            <a:picLocks noGrp="1" noChangeAspect="1" noChangeArrowheads="1"/>
          </p:cNvPicPr>
          <p:nvPr>
            <p:ph sz="half" idx="2"/>
          </p:nvPr>
        </p:nvPicPr>
        <p:blipFill>
          <a:blip r:embed="rId3"/>
          <a:srcRect/>
          <a:stretch>
            <a:fillRect/>
          </a:stretch>
        </p:blipFill>
        <p:spPr bwMode="auto">
          <a:xfrm>
            <a:off x="5257800" y="1981201"/>
            <a:ext cx="3124199" cy="2743994"/>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b="1" dirty="0"/>
              <a:t>CONT.D</a:t>
            </a:r>
          </a:p>
        </p:txBody>
      </p:sp>
      <p:sp>
        <p:nvSpPr>
          <p:cNvPr id="5" name="Content Placeholder 4"/>
          <p:cNvSpPr>
            <a:spLocks noGrp="1"/>
          </p:cNvSpPr>
          <p:nvPr>
            <p:ph sz="half" idx="1"/>
          </p:nvPr>
        </p:nvSpPr>
        <p:spPr/>
        <p:txBody>
          <a:bodyPr/>
          <a:lstStyle/>
          <a:p>
            <a:pPr algn="just"/>
            <a:r>
              <a:rPr lang="en-US" dirty="0"/>
              <a:t>Employee motivation mainly focuses on the way the employees are directed and guided and maintains the culture.</a:t>
            </a:r>
          </a:p>
        </p:txBody>
      </p:sp>
      <p:pic>
        <p:nvPicPr>
          <p:cNvPr id="2050" name="Picture 2"/>
          <p:cNvPicPr>
            <a:picLocks noGrp="1" noChangeAspect="1" noChangeArrowheads="1"/>
          </p:cNvPicPr>
          <p:nvPr>
            <p:ph sz="half" idx="2"/>
          </p:nvPr>
        </p:nvPicPr>
        <p:blipFill>
          <a:blip r:embed="rId3"/>
          <a:srcRect/>
          <a:stretch>
            <a:fillRect/>
          </a:stretch>
        </p:blipFill>
        <p:spPr bwMode="auto">
          <a:xfrm>
            <a:off x="5348287" y="1676400"/>
            <a:ext cx="2638425" cy="3115469"/>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US" sz="2400" b="1" i="1" dirty="0"/>
              <a:t>Relationship between structure; culture; organisational performance and people</a:t>
            </a:r>
            <a:br>
              <a:rPr lang="en-US" sz="2400" dirty="0"/>
            </a:br>
            <a:endParaRPr lang="en-US" sz="2400" dirty="0"/>
          </a:p>
        </p:txBody>
      </p:sp>
      <p:sp>
        <p:nvSpPr>
          <p:cNvPr id="5" name="Content Placeholder 4"/>
          <p:cNvSpPr>
            <a:spLocks noGrp="1"/>
          </p:cNvSpPr>
          <p:nvPr>
            <p:ph sz="half" idx="1"/>
          </p:nvPr>
        </p:nvSpPr>
        <p:spPr/>
        <p:txBody>
          <a:bodyPr/>
          <a:lstStyle/>
          <a:p>
            <a:pPr algn="just"/>
            <a:r>
              <a:rPr lang="en-US" dirty="0"/>
              <a:t>The relationship between the organization structure and with its culture that influences the performance of the work condition and satisfaction with the company of H&amp;M and Walmart</a:t>
            </a:r>
          </a:p>
        </p:txBody>
      </p:sp>
      <p:pic>
        <p:nvPicPr>
          <p:cNvPr id="3074" name="Picture 2"/>
          <p:cNvPicPr>
            <a:picLocks noGrp="1" noChangeAspect="1" noChangeArrowheads="1"/>
          </p:cNvPicPr>
          <p:nvPr>
            <p:ph sz="half" idx="2"/>
          </p:nvPr>
        </p:nvPicPr>
        <p:blipFill>
          <a:blip r:embed="rId3"/>
          <a:srcRect/>
          <a:stretch>
            <a:fillRect/>
          </a:stretch>
        </p:blipFill>
        <p:spPr bwMode="auto">
          <a:xfrm>
            <a:off x="4724400" y="1905000"/>
            <a:ext cx="3143250" cy="3505200"/>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b="1" dirty="0"/>
              <a:t>CONT.D</a:t>
            </a:r>
          </a:p>
        </p:txBody>
      </p:sp>
      <p:sp>
        <p:nvSpPr>
          <p:cNvPr id="5" name="Content Placeholder 4"/>
          <p:cNvSpPr>
            <a:spLocks noGrp="1"/>
          </p:cNvSpPr>
          <p:nvPr>
            <p:ph sz="half" idx="1"/>
          </p:nvPr>
        </p:nvSpPr>
        <p:spPr/>
        <p:txBody>
          <a:bodyPr/>
          <a:lstStyle/>
          <a:p>
            <a:pPr algn="just"/>
            <a:r>
              <a:rPr lang="en-US" dirty="0"/>
              <a:t>The relationship between the organisational culture and the structure of H&amp;M and Walmart company defines the culture within the organisation</a:t>
            </a:r>
          </a:p>
        </p:txBody>
      </p:sp>
      <p:pic>
        <p:nvPicPr>
          <p:cNvPr id="4098" name="Picture 2"/>
          <p:cNvPicPr>
            <a:picLocks noGrp="1" noChangeAspect="1" noChangeArrowheads="1"/>
          </p:cNvPicPr>
          <p:nvPr>
            <p:ph sz="half" idx="2"/>
          </p:nvPr>
        </p:nvPicPr>
        <p:blipFill>
          <a:blip r:embed="rId3"/>
          <a:srcRect/>
          <a:stretch>
            <a:fillRect/>
          </a:stretch>
        </p:blipFill>
        <p:spPr bwMode="auto">
          <a:xfrm>
            <a:off x="5181600" y="2057401"/>
            <a:ext cx="2333625" cy="2610644"/>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US" sz="2000" b="1" i="1" dirty="0"/>
              <a:t>Behavioural approach to management based on the factors affecting differences in individual behaviour </a:t>
            </a:r>
            <a:br>
              <a:rPr lang="en-US" sz="2000" dirty="0"/>
            </a:br>
            <a:endParaRPr lang="en-US" sz="2000" dirty="0"/>
          </a:p>
        </p:txBody>
      </p:sp>
      <p:sp>
        <p:nvSpPr>
          <p:cNvPr id="5" name="Content Placeholder 4"/>
          <p:cNvSpPr>
            <a:spLocks noGrp="1"/>
          </p:cNvSpPr>
          <p:nvPr>
            <p:ph sz="half" idx="1"/>
          </p:nvPr>
        </p:nvSpPr>
        <p:spPr/>
        <p:txBody>
          <a:bodyPr/>
          <a:lstStyle/>
          <a:p>
            <a:pPr algn="just"/>
            <a:r>
              <a:rPr lang="en-US" dirty="0"/>
              <a:t>The approach of behavior to focus on management that is related to the human relation and the employees.</a:t>
            </a:r>
          </a:p>
        </p:txBody>
      </p:sp>
      <p:pic>
        <p:nvPicPr>
          <p:cNvPr id="5122" name="Picture 2"/>
          <p:cNvPicPr>
            <a:picLocks noGrp="1" noChangeAspect="1" noChangeArrowheads="1"/>
          </p:cNvPicPr>
          <p:nvPr>
            <p:ph sz="half" idx="2"/>
          </p:nvPr>
        </p:nvPicPr>
        <p:blipFill>
          <a:blip r:embed="rId3"/>
          <a:srcRect/>
          <a:stretch>
            <a:fillRect/>
          </a:stretch>
        </p:blipFill>
        <p:spPr bwMode="auto">
          <a:xfrm>
            <a:off x="5562600" y="1981200"/>
            <a:ext cx="2028825" cy="2739231"/>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Cont.d</a:t>
            </a:r>
          </a:p>
        </p:txBody>
      </p:sp>
      <p:sp>
        <p:nvSpPr>
          <p:cNvPr id="5" name="Content Placeholder 4"/>
          <p:cNvSpPr>
            <a:spLocks noGrp="1"/>
          </p:cNvSpPr>
          <p:nvPr>
            <p:ph sz="half" idx="1"/>
          </p:nvPr>
        </p:nvSpPr>
        <p:spPr/>
        <p:txBody>
          <a:bodyPr/>
          <a:lstStyle/>
          <a:p>
            <a:pPr algn="just"/>
            <a:r>
              <a:rPr lang="en-US" dirty="0"/>
              <a:t>The factors of the behavioral approach which affects the individual behaviour are: personal factor, psychological factor, environmental factor and organisational resource factor.</a:t>
            </a:r>
          </a:p>
        </p:txBody>
      </p:sp>
      <p:pic>
        <p:nvPicPr>
          <p:cNvPr id="6146" name="Picture 2"/>
          <p:cNvPicPr>
            <a:picLocks noGrp="1" noChangeAspect="1" noChangeArrowheads="1"/>
          </p:cNvPicPr>
          <p:nvPr>
            <p:ph sz="half" idx="2"/>
          </p:nvPr>
        </p:nvPicPr>
        <p:blipFill>
          <a:blip r:embed="rId3"/>
          <a:srcRect/>
          <a:stretch>
            <a:fillRect/>
          </a:stretch>
        </p:blipFill>
        <p:spPr bwMode="auto">
          <a:xfrm>
            <a:off x="5029201" y="1828800"/>
            <a:ext cx="2633662" cy="2905919"/>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Conclusion </a:t>
            </a:r>
            <a:br>
              <a:rPr lang="en-US" b="1" dirty="0"/>
            </a:br>
            <a:endParaRPr lang="en-US" dirty="0"/>
          </a:p>
        </p:txBody>
      </p:sp>
      <p:sp>
        <p:nvSpPr>
          <p:cNvPr id="3" name="Content Placeholder 2"/>
          <p:cNvSpPr>
            <a:spLocks noGrp="1"/>
          </p:cNvSpPr>
          <p:nvPr>
            <p:ph idx="1"/>
          </p:nvPr>
        </p:nvSpPr>
        <p:spPr/>
        <p:txBody>
          <a:bodyPr/>
          <a:lstStyle/>
          <a:p>
            <a:pPr algn="just"/>
            <a:r>
              <a:rPr lang="en-US" dirty="0"/>
              <a:t>From the above study, it can be concluded about the business management within the modern workplace. The project has discussed the impact of leadership style which is required for employee motivation and the relationship structure between the culture and organisational performance.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srcRect/>
          <a:stretch>
            <a:fillRect/>
          </a:stretch>
        </p:blipFill>
        <p:spPr bwMode="auto">
          <a:xfrm>
            <a:off x="0" y="0"/>
            <a:ext cx="9143999" cy="6857999"/>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TotalTime>
  <Words>1064</Words>
  <Application>Microsoft Office PowerPoint</Application>
  <PresentationFormat>On-screen Show (4:3)</PresentationFormat>
  <Paragraphs>33</Paragraphs>
  <Slides>9</Slides>
  <Notes>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Calibri</vt:lpstr>
      <vt:lpstr>Office Theme</vt:lpstr>
      <vt:lpstr>INTRODUCING THE MODERN WORKPLACE</vt:lpstr>
      <vt:lpstr>Impact of the leadership styles on employee motivation and the organisation in a stable; dynamic and uncertain environment </vt:lpstr>
      <vt:lpstr>CONT.D</vt:lpstr>
      <vt:lpstr>Relationship between structure; culture; organisational performance and people </vt:lpstr>
      <vt:lpstr>CONT.D</vt:lpstr>
      <vt:lpstr>Behavioural approach to management based on the factors affecting differences in individual behaviour  </vt:lpstr>
      <vt:lpstr>Cont.d</vt:lpstr>
      <vt:lpstr>Conclusion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user</dc:creator>
  <cp:lastModifiedBy>Ioan-Daniel Ciupag (Student)</cp:lastModifiedBy>
  <cp:revision>6</cp:revision>
  <dcterms:created xsi:type="dcterms:W3CDTF">2021-03-18T10:04:56Z</dcterms:created>
  <dcterms:modified xsi:type="dcterms:W3CDTF">2021-03-31T16:54:20Z</dcterms:modified>
</cp:coreProperties>
</file>