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  <p:sldMasterId id="2147483902" r:id="rId2"/>
  </p:sldMasterIdLst>
  <p:notesMasterIdLst>
    <p:notesMasterId r:id="rId42"/>
  </p:notesMasterIdLst>
  <p:sldIdLst>
    <p:sldId id="1774" r:id="rId3"/>
    <p:sldId id="305" r:id="rId4"/>
    <p:sldId id="1776" r:id="rId5"/>
    <p:sldId id="1778" r:id="rId6"/>
    <p:sldId id="1779" r:id="rId7"/>
    <p:sldId id="1780" r:id="rId8"/>
    <p:sldId id="1791" r:id="rId9"/>
    <p:sldId id="1790" r:id="rId10"/>
    <p:sldId id="1792" r:id="rId11"/>
    <p:sldId id="1793" r:id="rId12"/>
    <p:sldId id="1794" r:id="rId13"/>
    <p:sldId id="1795" r:id="rId14"/>
    <p:sldId id="568" r:id="rId15"/>
    <p:sldId id="1800" r:id="rId16"/>
    <p:sldId id="569" r:id="rId17"/>
    <p:sldId id="570" r:id="rId18"/>
    <p:sldId id="1802" r:id="rId19"/>
    <p:sldId id="1806" r:id="rId20"/>
    <p:sldId id="1807" r:id="rId21"/>
    <p:sldId id="1808" r:id="rId22"/>
    <p:sldId id="572" r:id="rId23"/>
    <p:sldId id="1809" r:id="rId24"/>
    <p:sldId id="588" r:id="rId25"/>
    <p:sldId id="1810" r:id="rId26"/>
    <p:sldId id="1811" r:id="rId27"/>
    <p:sldId id="1812" r:id="rId28"/>
    <p:sldId id="591" r:id="rId29"/>
    <p:sldId id="575" r:id="rId30"/>
    <p:sldId id="1814" r:id="rId31"/>
    <p:sldId id="577" r:id="rId32"/>
    <p:sldId id="578" r:id="rId33"/>
    <p:sldId id="1824" r:id="rId34"/>
    <p:sldId id="1825" r:id="rId35"/>
    <p:sldId id="580" r:id="rId36"/>
    <p:sldId id="583" r:id="rId37"/>
    <p:sldId id="1834" r:id="rId38"/>
    <p:sldId id="1835" r:id="rId39"/>
    <p:sldId id="584" r:id="rId40"/>
    <p:sldId id="1661" r:id="rId41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000" autoAdjust="0"/>
    <p:restoredTop sz="99466" autoAdjust="0"/>
  </p:normalViewPr>
  <p:slideViewPr>
    <p:cSldViewPr>
      <p:cViewPr varScale="1">
        <p:scale>
          <a:sx n="68" d="100"/>
          <a:sy n="68" d="100"/>
        </p:scale>
        <p:origin x="138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08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B117CD-B967-4191-AE16-61666EB19BFD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404C67-4B21-41BC-A6B7-F8EAA22738E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41044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68952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32754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647300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259821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60803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208999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021948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0437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10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312042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11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56022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555550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0714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49064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2213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6320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3643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968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8126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8024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2670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First mover advantages are analogous to taking the high ground first, which puts one in an excellent strategic position to launch aggressive campaigns and to defend territory.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51143-269C-4399-B351-F5A1C1828618}" type="slidenum">
              <a:rPr lang="en-US" altLang="en-US" smtClean="0"/>
              <a:pPr/>
              <a:t>22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483709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49863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9530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3077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lide Image Placeholder 1">
            <a:extLst>
              <a:ext uri="{FF2B5EF4-FFF2-40B4-BE49-F238E27FC236}">
                <a16:creationId xmlns:a16="http://schemas.microsoft.com/office/drawing/2014/main" id="{66F9E336-B475-4568-82D7-12EE8A48927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1859" name="Notes Placeholder 2">
            <a:extLst>
              <a:ext uri="{FF2B5EF4-FFF2-40B4-BE49-F238E27FC236}">
                <a16:creationId xmlns:a16="http://schemas.microsoft.com/office/drawing/2014/main" id="{D0824E93-76E2-4255-91CD-386202D65D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IN" altLang="en-US" u="sng"/>
              <a:t>Consumer Price Perceptions</a:t>
            </a:r>
            <a:endParaRPr lang="en-US" altLang="en-US" u="sng"/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/>
              <a:t>The pricing strategy can dictate: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r>
              <a:rPr lang="en-US" altLang="en-US"/>
              <a:t>How consumers categorize the price of the brand.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r>
              <a:rPr lang="en-US" altLang="en-US"/>
              <a:t>How firm or how flexible they think the price is, based on how deeply or how frequently it is discounted.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Consumers rank brands according to price tiers in a category.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Price bands: Range of acceptable prices that indicate the flexibility and breadth marketers can adopt in pricing their brands within a tier.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Value-based pricing strategies: Attempting to sell the right product at the right price to better meet consumer wishes.</a:t>
            </a:r>
          </a:p>
          <a:p>
            <a:pPr eaLnBrk="1" hangingPunct="1">
              <a:spcBef>
                <a:spcPct val="0"/>
              </a:spcBef>
            </a:pPr>
            <a:r>
              <a:rPr lang="en-IN" altLang="en-US" u="sng"/>
              <a:t>Setting Prices to Build Brand Equity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Choosing a pricing strategy to build brand equity means determining the following: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A method for setting current prices.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A policy for choosing the depth and duration of promotions and discounts.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endParaRPr lang="en-IN" altLang="en-US"/>
          </a:p>
        </p:txBody>
      </p:sp>
      <p:sp>
        <p:nvSpPr>
          <p:cNvPr id="121860" name="Slide Number Placeholder 3">
            <a:extLst>
              <a:ext uri="{FF2B5EF4-FFF2-40B4-BE49-F238E27FC236}">
                <a16:creationId xmlns:a16="http://schemas.microsoft.com/office/drawing/2014/main" id="{D44266EC-8790-481B-84C4-8EF0214540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04BDDB7-B933-4725-ACC3-3EF71FBF7B9F}" type="slidenum">
              <a:rPr lang="en-IN" altLang="en-US" smtClean="0"/>
              <a:pPr>
                <a:spcBef>
                  <a:spcPct val="0"/>
                </a:spcBef>
              </a:pPr>
              <a:t>32</a:t>
            </a:fld>
            <a:endParaRPr lang="en-IN" altLang="en-US"/>
          </a:p>
        </p:txBody>
      </p:sp>
      <p:sp>
        <p:nvSpPr>
          <p:cNvPr id="121861" name="Date Placeholder 1">
            <a:extLst>
              <a:ext uri="{FF2B5EF4-FFF2-40B4-BE49-F238E27FC236}">
                <a16:creationId xmlns:a16="http://schemas.microsoft.com/office/drawing/2014/main" id="{CE189603-AD6B-47AA-BA9E-B7F347503A4C}"/>
              </a:ext>
            </a:extLst>
          </p:cNvPr>
          <p:cNvSpPr>
            <a:spLocks noGrp="1"/>
          </p:cNvSpPr>
          <p:nvPr>
            <p:ph type="dt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9pPr>
          </a:lstStyle>
          <a:p>
            <a:endParaRPr lang="en-IN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63269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lide Image Placeholder 1">
            <a:extLst>
              <a:ext uri="{FF2B5EF4-FFF2-40B4-BE49-F238E27FC236}">
                <a16:creationId xmlns:a16="http://schemas.microsoft.com/office/drawing/2014/main" id="{66F9E336-B475-4568-82D7-12EE8A48927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1859" name="Notes Placeholder 2">
            <a:extLst>
              <a:ext uri="{FF2B5EF4-FFF2-40B4-BE49-F238E27FC236}">
                <a16:creationId xmlns:a16="http://schemas.microsoft.com/office/drawing/2014/main" id="{D0824E93-76E2-4255-91CD-386202D65D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IN" altLang="en-US" u="sng"/>
              <a:t>Consumer Price Perceptions</a:t>
            </a:r>
            <a:endParaRPr lang="en-US" altLang="en-US" u="sng"/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/>
              <a:t>The pricing strategy can dictate: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r>
              <a:rPr lang="en-US" altLang="en-US"/>
              <a:t>How consumers categorize the price of the brand.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r>
              <a:rPr lang="en-US" altLang="en-US"/>
              <a:t>How firm or how flexible they think the price is, based on how deeply or how frequently it is discounted.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Consumers rank brands according to price tiers in a category.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Price bands: Range of acceptable prices that indicate the flexibility and breadth marketers can adopt in pricing their brands within a tier.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Value-based pricing strategies: Attempting to sell the right product at the right price to better meet consumer wishes.</a:t>
            </a:r>
          </a:p>
          <a:p>
            <a:pPr eaLnBrk="1" hangingPunct="1">
              <a:spcBef>
                <a:spcPct val="0"/>
              </a:spcBef>
            </a:pPr>
            <a:r>
              <a:rPr lang="en-IN" altLang="en-US" u="sng"/>
              <a:t>Setting Prices to Build Brand Equity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Choosing a pricing strategy to build brand equity means determining the following: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A method for setting current prices.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r>
              <a:rPr lang="en-IN" altLang="en-US"/>
              <a:t>A policy for choosing the depth and duration of promotions and discounts.</a:t>
            </a:r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IN" altLang="en-US"/>
          </a:p>
          <a:p>
            <a:pPr marL="628650" lvl="1" indent="-171450" eaLnBrk="1" hangingPunct="1">
              <a:spcBef>
                <a:spcPct val="0"/>
              </a:spcBef>
              <a:buFontTx/>
              <a:buChar char="•"/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endParaRPr lang="en-IN" altLang="en-US"/>
          </a:p>
        </p:txBody>
      </p:sp>
      <p:sp>
        <p:nvSpPr>
          <p:cNvPr id="121860" name="Slide Number Placeholder 3">
            <a:extLst>
              <a:ext uri="{FF2B5EF4-FFF2-40B4-BE49-F238E27FC236}">
                <a16:creationId xmlns:a16="http://schemas.microsoft.com/office/drawing/2014/main" id="{D44266EC-8790-481B-84C4-8EF0214540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04BDDB7-B933-4725-ACC3-3EF71FBF7B9F}" type="slidenum">
              <a:rPr lang="en-IN" altLang="en-US" smtClean="0"/>
              <a:pPr>
                <a:spcBef>
                  <a:spcPct val="0"/>
                </a:spcBef>
              </a:pPr>
              <a:t>33</a:t>
            </a:fld>
            <a:endParaRPr lang="en-IN" altLang="en-US"/>
          </a:p>
        </p:txBody>
      </p:sp>
      <p:sp>
        <p:nvSpPr>
          <p:cNvPr id="121861" name="Date Placeholder 1">
            <a:extLst>
              <a:ext uri="{FF2B5EF4-FFF2-40B4-BE49-F238E27FC236}">
                <a16:creationId xmlns:a16="http://schemas.microsoft.com/office/drawing/2014/main" id="{CE189603-AD6B-47AA-BA9E-B7F347503A4C}"/>
              </a:ext>
            </a:extLst>
          </p:cNvPr>
          <p:cNvSpPr>
            <a:spLocks noGrp="1"/>
          </p:cNvSpPr>
          <p:nvPr>
            <p:ph type="dt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cs typeface="Arial" panose="020B0604020202020204" pitchFamily="34" charset="0"/>
              </a:defRPr>
            </a:lvl9pPr>
          </a:lstStyle>
          <a:p>
            <a:endParaRPr lang="en-IN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118280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0862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77285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04094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014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391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18"/>
          <p:cNvSpPr>
            <a:spLocks noChangeShapeType="1"/>
          </p:cNvSpPr>
          <p:nvPr/>
        </p:nvSpPr>
        <p:spPr bwMode="auto">
          <a:xfrm>
            <a:off x="685800" y="2895600"/>
            <a:ext cx="7848600" cy="0"/>
          </a:xfrm>
          <a:prstGeom prst="line">
            <a:avLst/>
          </a:prstGeom>
          <a:noFill/>
          <a:ln w="63500">
            <a:solidFill>
              <a:srgbClr val="6699FF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Rectangle 19"/>
          <p:cNvSpPr>
            <a:spLocks noChangeArrowheads="1"/>
          </p:cNvSpPr>
          <p:nvPr/>
        </p:nvSpPr>
        <p:spPr bwMode="auto">
          <a:xfrm>
            <a:off x="0" y="5486400"/>
            <a:ext cx="228600" cy="1371600"/>
          </a:xfrm>
          <a:prstGeom prst="rect">
            <a:avLst/>
          </a:prstGeom>
          <a:solidFill>
            <a:srgbClr val="00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>
              <a:latin typeface="Times New Roman" pitchFamily="18" charset="0"/>
            </a:endParaRPr>
          </a:p>
        </p:txBody>
      </p:sp>
      <p:sp>
        <p:nvSpPr>
          <p:cNvPr id="6" name="Rectangle 20"/>
          <p:cNvSpPr>
            <a:spLocks noChangeArrowheads="1"/>
          </p:cNvSpPr>
          <p:nvPr/>
        </p:nvSpPr>
        <p:spPr bwMode="auto">
          <a:xfrm>
            <a:off x="0" y="4114800"/>
            <a:ext cx="228600" cy="1371600"/>
          </a:xfrm>
          <a:prstGeom prst="rect">
            <a:avLst/>
          </a:prstGeom>
          <a:solidFill>
            <a:srgbClr val="9966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>
              <a:latin typeface="Times New Roman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0" y="2743200"/>
            <a:ext cx="228600" cy="1371600"/>
          </a:xfrm>
          <a:prstGeom prst="rect">
            <a:avLst/>
          </a:prstGeom>
          <a:solidFill>
            <a:srgbClr val="0099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>
              <a:latin typeface="Times New Roman" pitchFamily="18" charset="0"/>
            </a:endParaRPr>
          </a:p>
        </p:txBody>
      </p:sp>
      <p:sp>
        <p:nvSpPr>
          <p:cNvPr id="8" name="Rectangle 22"/>
          <p:cNvSpPr>
            <a:spLocks noChangeArrowheads="1"/>
          </p:cNvSpPr>
          <p:nvPr/>
        </p:nvSpPr>
        <p:spPr bwMode="auto">
          <a:xfrm>
            <a:off x="0" y="1371600"/>
            <a:ext cx="228600" cy="1371600"/>
          </a:xfrm>
          <a:prstGeom prst="rect">
            <a:avLst/>
          </a:prstGeom>
          <a:solidFill>
            <a:srgbClr val="CC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>
              <a:latin typeface="Times New Roman" pitchFamily="18" charset="0"/>
            </a:endParaRPr>
          </a:p>
        </p:txBody>
      </p:sp>
      <p:sp>
        <p:nvSpPr>
          <p:cNvPr id="9" name="Rectangle 23"/>
          <p:cNvSpPr>
            <a:spLocks noChangeArrowheads="1"/>
          </p:cNvSpPr>
          <p:nvPr/>
        </p:nvSpPr>
        <p:spPr bwMode="auto">
          <a:xfrm>
            <a:off x="0" y="0"/>
            <a:ext cx="228600" cy="1371600"/>
          </a:xfrm>
          <a:prstGeom prst="rect">
            <a:avLst/>
          </a:prstGeom>
          <a:solidFill>
            <a:srgbClr val="808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>
              <a:latin typeface="Times New Roman" pitchFamily="18" charset="0"/>
            </a:endParaRPr>
          </a:p>
        </p:txBody>
      </p:sp>
      <p:sp>
        <p:nvSpPr>
          <p:cNvPr id="2048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2127250"/>
          </a:xfrm>
        </p:spPr>
        <p:txBody>
          <a:bodyPr/>
          <a:lstStyle>
            <a:lvl1pPr algn="ctr">
              <a:defRPr sz="3600"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2048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70250"/>
            <a:ext cx="6400800" cy="2209800"/>
          </a:xfrm>
        </p:spPr>
        <p:txBody>
          <a:bodyPr/>
          <a:lstStyle>
            <a:lvl1pPr marL="0" indent="0" algn="ctr">
              <a:buFontTx/>
              <a:buNone/>
              <a:defRPr sz="2600"/>
            </a:lvl1pPr>
          </a:lstStyle>
          <a:p>
            <a:r>
              <a:rPr lang="en-US" altLang="zh-CN"/>
              <a:t>Click to edit Master subtitle style</a:t>
            </a:r>
            <a:endParaRPr lang="en-US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>
                <a:latin typeface="Verdana" pitchFamily="34" charset="0"/>
              </a:defRPr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 b="0"/>
            </a:lvl1pPr>
            <a:lvl2pPr>
              <a:defRPr sz="3200" b="0"/>
            </a:lvl2pPr>
            <a:lvl3pPr>
              <a:defRPr sz="3200" b="0"/>
            </a:lvl3pPr>
            <a:lvl4pPr>
              <a:defRPr sz="3200" b="0"/>
            </a:lvl4pPr>
            <a:lvl5pPr>
              <a:defRPr sz="3200" b="0"/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71600"/>
            <a:ext cx="4038600" cy="4759325"/>
          </a:xfrm>
        </p:spPr>
        <p:txBody>
          <a:bodyPr/>
          <a:lstStyle>
            <a:lvl1pPr>
              <a:defRPr sz="2800" b="0"/>
            </a:lvl1pPr>
            <a:lvl2pPr>
              <a:defRPr sz="2800" b="0"/>
            </a:lvl2pPr>
            <a:lvl3pPr>
              <a:defRPr sz="2800" b="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71600"/>
            <a:ext cx="4038600" cy="475932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zh-CN" noProof="0"/>
              <a:t>Click icon to add picture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371600"/>
            <a:ext cx="4038600" cy="4759325"/>
          </a:xfrm>
        </p:spPr>
        <p:txBody>
          <a:bodyPr/>
          <a:lstStyle/>
          <a:p>
            <a:pPr lvl="0"/>
            <a:r>
              <a:rPr lang="en-US" altLang="zh-CN" noProof="0"/>
              <a:t>Click icon to add clip art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371600"/>
            <a:ext cx="4038600" cy="4759325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/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371600"/>
            <a:ext cx="8229600" cy="4759325"/>
          </a:xfrm>
        </p:spPr>
        <p:txBody>
          <a:bodyPr/>
          <a:lstStyle/>
          <a:p>
            <a:pPr lvl="0"/>
            <a:r>
              <a:rPr lang="en-US" altLang="zh-CN" noProof="0"/>
              <a:t>Click icon to add table</a:t>
            </a:r>
            <a:endParaRPr lang="en-US" noProof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altLang="zh-CN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2017-2018 Semester 1</a:t>
            </a:r>
            <a:endParaRPr lang="en-US" sz="110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 b="0">
                <a:solidFill>
                  <a:schemeClr val="accent1"/>
                </a:solidFill>
              </a:defRPr>
            </a:lvl1pPr>
          </a:lstStyle>
          <a:p>
            <a:r>
              <a:rPr kumimoji="0" lang="en-US" altLang="zh-CN" dirty="0"/>
              <a:t>Click to edit Master title style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altLang="zh-CN"/>
              <a:t>Click to edit Master text styles</a:t>
            </a:r>
          </a:p>
          <a:p>
            <a:pPr lvl="1" eaLnBrk="1" latinLnBrk="0" hangingPunct="1"/>
            <a:r>
              <a:rPr lang="en-US" altLang="zh-CN"/>
              <a:t>Second level</a:t>
            </a:r>
          </a:p>
          <a:p>
            <a:pPr lvl="2" eaLnBrk="1" latinLnBrk="0" hangingPunct="1"/>
            <a:r>
              <a:rPr lang="en-US" altLang="zh-CN"/>
              <a:t>Third level</a:t>
            </a:r>
          </a:p>
          <a:p>
            <a:pPr lvl="3" eaLnBrk="1" latinLnBrk="0" hangingPunct="1"/>
            <a:r>
              <a:rPr lang="en-US" altLang="zh-CN"/>
              <a:t>Fourth level</a:t>
            </a:r>
          </a:p>
          <a:p>
            <a:pPr lvl="4" eaLnBrk="1" latinLnBrk="0" hangingPunct="1"/>
            <a:r>
              <a:rPr lang="en-US" altLang="zh-CN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altLang="zh-CN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>
            <a:lvl1pPr>
              <a:defRPr sz="1200"/>
            </a:lvl1pPr>
          </a:lstStyle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altLang="zh-CN"/>
              <a:t>Click to edit Master text styles</a:t>
            </a:r>
          </a:p>
          <a:p>
            <a:pPr lvl="1" eaLnBrk="1" latinLnBrk="0" hangingPunct="1"/>
            <a:r>
              <a:rPr lang="en-US" altLang="zh-CN"/>
              <a:t>Second level</a:t>
            </a:r>
          </a:p>
          <a:p>
            <a:pPr lvl="2" eaLnBrk="1" latinLnBrk="0" hangingPunct="1"/>
            <a:r>
              <a:rPr lang="en-US" altLang="zh-CN"/>
              <a:t>Third level</a:t>
            </a:r>
          </a:p>
          <a:p>
            <a:pPr lvl="3" eaLnBrk="1" latinLnBrk="0" hangingPunct="1"/>
            <a:r>
              <a:rPr lang="en-US" altLang="zh-CN"/>
              <a:t>Fourth level</a:t>
            </a:r>
          </a:p>
          <a:p>
            <a:pPr lvl="4" eaLnBrk="1" latinLnBrk="0" hangingPunct="1"/>
            <a:r>
              <a:rPr lang="en-US" altLang="zh-CN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altLang="zh-CN"/>
              <a:t>Click to edit Master text styles</a:t>
            </a:r>
          </a:p>
          <a:p>
            <a:pPr lvl="1" eaLnBrk="1" latinLnBrk="0" hangingPunct="1"/>
            <a:r>
              <a:rPr lang="en-US" altLang="zh-CN"/>
              <a:t>Second level</a:t>
            </a:r>
          </a:p>
          <a:p>
            <a:pPr lvl="2" eaLnBrk="1" latinLnBrk="0" hangingPunct="1"/>
            <a:r>
              <a:rPr lang="en-US" altLang="zh-CN"/>
              <a:t>Third level</a:t>
            </a:r>
          </a:p>
          <a:p>
            <a:pPr lvl="3" eaLnBrk="1" latinLnBrk="0" hangingPunct="1"/>
            <a:r>
              <a:rPr lang="en-US" altLang="zh-CN"/>
              <a:t>Fourth level</a:t>
            </a:r>
          </a:p>
          <a:p>
            <a:pPr lvl="4" eaLnBrk="1" latinLnBrk="0" hangingPunct="1"/>
            <a:r>
              <a:rPr lang="en-US" altLang="zh-CN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altLang="zh-CN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altLang="zh-CN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altLang="zh-CN"/>
              <a:t>Click to edit Master text styles</a:t>
            </a:r>
          </a:p>
          <a:p>
            <a:pPr lvl="1" eaLnBrk="1" latinLnBrk="0" hangingPunct="1"/>
            <a:r>
              <a:rPr lang="en-US" altLang="zh-CN"/>
              <a:t>Second level</a:t>
            </a:r>
          </a:p>
          <a:p>
            <a:pPr lvl="2" eaLnBrk="1" latinLnBrk="0" hangingPunct="1"/>
            <a:r>
              <a:rPr lang="en-US" altLang="zh-CN"/>
              <a:t>Third level</a:t>
            </a:r>
          </a:p>
          <a:p>
            <a:pPr lvl="3" eaLnBrk="1" latinLnBrk="0" hangingPunct="1"/>
            <a:r>
              <a:rPr lang="en-US" altLang="zh-CN"/>
              <a:t>Fourth level</a:t>
            </a:r>
          </a:p>
          <a:p>
            <a:pPr lvl="4" eaLnBrk="1" latinLnBrk="0" hangingPunct="1"/>
            <a:r>
              <a:rPr lang="en-US" altLang="zh-CN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altLang="zh-CN"/>
              <a:t>Click to edit Master text styles</a:t>
            </a:r>
          </a:p>
          <a:p>
            <a:pPr lvl="1" eaLnBrk="1" latinLnBrk="0" hangingPunct="1"/>
            <a:r>
              <a:rPr lang="en-US" altLang="zh-CN"/>
              <a:t>Second level</a:t>
            </a:r>
          </a:p>
          <a:p>
            <a:pPr lvl="2" eaLnBrk="1" latinLnBrk="0" hangingPunct="1"/>
            <a:r>
              <a:rPr lang="en-US" altLang="zh-CN"/>
              <a:t>Third level</a:t>
            </a:r>
          </a:p>
          <a:p>
            <a:pPr lvl="3" eaLnBrk="1" latinLnBrk="0" hangingPunct="1"/>
            <a:r>
              <a:rPr lang="en-US" altLang="zh-CN"/>
              <a:t>Fourth level</a:t>
            </a:r>
          </a:p>
          <a:p>
            <a:pPr lvl="4" eaLnBrk="1" latinLnBrk="0" hangingPunct="1"/>
            <a:r>
              <a:rPr lang="en-US" altLang="zh-CN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altLang="zh-CN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altLang="zh-CN"/>
              <a:t>Click to edit Master text styles</a:t>
            </a:r>
          </a:p>
          <a:p>
            <a:pPr lvl="1" eaLnBrk="1" latinLnBrk="0" hangingPunct="1"/>
            <a:r>
              <a:rPr lang="en-US" altLang="zh-CN"/>
              <a:t>Second level</a:t>
            </a:r>
          </a:p>
          <a:p>
            <a:pPr lvl="2" eaLnBrk="1" latinLnBrk="0" hangingPunct="1"/>
            <a:r>
              <a:rPr lang="en-US" altLang="zh-CN"/>
              <a:t>Third level</a:t>
            </a:r>
          </a:p>
          <a:p>
            <a:pPr lvl="3" eaLnBrk="1" latinLnBrk="0" hangingPunct="1"/>
            <a:r>
              <a:rPr lang="en-US" altLang="zh-CN"/>
              <a:t>Fourth level</a:t>
            </a:r>
          </a:p>
          <a:p>
            <a:pPr lvl="4" eaLnBrk="1" latinLnBrk="0" hangingPunct="1"/>
            <a:r>
              <a:rPr lang="en-US" altLang="zh-CN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altLang="zh-CN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altLang="zh-CN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altLang="zh-CN"/>
              <a:t>Click to edit Master text styles</a:t>
            </a:r>
          </a:p>
          <a:p>
            <a:pPr lvl="1" eaLnBrk="1" latinLnBrk="0" hangingPunct="1"/>
            <a:r>
              <a:rPr lang="en-US" altLang="zh-CN"/>
              <a:t>Second level</a:t>
            </a:r>
          </a:p>
          <a:p>
            <a:pPr lvl="2" eaLnBrk="1" latinLnBrk="0" hangingPunct="1"/>
            <a:r>
              <a:rPr lang="en-US" altLang="zh-CN"/>
              <a:t>Third level</a:t>
            </a:r>
          </a:p>
          <a:p>
            <a:pPr lvl="3" eaLnBrk="1" latinLnBrk="0" hangingPunct="1"/>
            <a:r>
              <a:rPr lang="en-US" altLang="zh-CN"/>
              <a:t>Fourth level</a:t>
            </a:r>
          </a:p>
          <a:p>
            <a:pPr lvl="4" eaLnBrk="1" latinLnBrk="0" hangingPunct="1"/>
            <a:r>
              <a:rPr lang="en-US" altLang="zh-CN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altLang="zh-CN"/>
              <a:t>Click to edit Master text styles</a:t>
            </a:r>
          </a:p>
          <a:p>
            <a:pPr lvl="1" eaLnBrk="1" latinLnBrk="0" hangingPunct="1"/>
            <a:r>
              <a:rPr lang="en-US" altLang="zh-CN"/>
              <a:t>Second level</a:t>
            </a:r>
          </a:p>
          <a:p>
            <a:pPr lvl="2" eaLnBrk="1" latinLnBrk="0" hangingPunct="1"/>
            <a:r>
              <a:rPr lang="en-US" altLang="zh-CN"/>
              <a:t>Third level</a:t>
            </a:r>
          </a:p>
          <a:p>
            <a:pPr lvl="3" eaLnBrk="1" latinLnBrk="0" hangingPunct="1"/>
            <a:r>
              <a:rPr lang="en-US" altLang="zh-CN"/>
              <a:t>Fourth level</a:t>
            </a:r>
          </a:p>
          <a:p>
            <a:pPr lvl="4" eaLnBrk="1" latinLnBrk="0" hangingPunct="1"/>
            <a:r>
              <a:rPr lang="en-US" altLang="zh-CN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2017-2018 Semester 1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Copyright © Dongmei Li. All rights reserved </a:t>
            </a:r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371600"/>
            <a:ext cx="8229600" cy="475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2037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77000"/>
            <a:ext cx="21336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solidFill>
                  <a:srgbClr val="CC3300"/>
                </a:solidFill>
              </a:defRPr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03792" name="Line 16"/>
          <p:cNvSpPr>
            <a:spLocks noChangeShapeType="1"/>
          </p:cNvSpPr>
          <p:nvPr/>
        </p:nvSpPr>
        <p:spPr bwMode="auto">
          <a:xfrm>
            <a:off x="457200" y="1143000"/>
            <a:ext cx="8077200" cy="0"/>
          </a:xfrm>
          <a:prstGeom prst="line">
            <a:avLst/>
          </a:prstGeom>
          <a:noFill/>
          <a:ln w="63500">
            <a:solidFill>
              <a:srgbClr val="6699FF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03793" name="Rectangle 17"/>
          <p:cNvSpPr>
            <a:spLocks noChangeArrowheads="1"/>
          </p:cNvSpPr>
          <p:nvPr/>
        </p:nvSpPr>
        <p:spPr bwMode="auto">
          <a:xfrm>
            <a:off x="0" y="5486400"/>
            <a:ext cx="228600" cy="1371600"/>
          </a:xfrm>
          <a:prstGeom prst="rect">
            <a:avLst/>
          </a:prstGeom>
          <a:solidFill>
            <a:srgbClr val="00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 dirty="0">
              <a:latin typeface="Times New Roman" pitchFamily="18" charset="0"/>
            </a:endParaRPr>
          </a:p>
        </p:txBody>
      </p:sp>
      <p:sp>
        <p:nvSpPr>
          <p:cNvPr id="203794" name="Rectangle 18"/>
          <p:cNvSpPr>
            <a:spLocks noChangeArrowheads="1"/>
          </p:cNvSpPr>
          <p:nvPr/>
        </p:nvSpPr>
        <p:spPr bwMode="auto">
          <a:xfrm>
            <a:off x="0" y="4114800"/>
            <a:ext cx="228600" cy="1371600"/>
          </a:xfrm>
          <a:prstGeom prst="rect">
            <a:avLst/>
          </a:prstGeom>
          <a:solidFill>
            <a:srgbClr val="9966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 dirty="0">
              <a:latin typeface="Times New Roman" pitchFamily="18" charset="0"/>
            </a:endParaRPr>
          </a:p>
        </p:txBody>
      </p:sp>
      <p:sp>
        <p:nvSpPr>
          <p:cNvPr id="203795" name="Rectangle 19"/>
          <p:cNvSpPr>
            <a:spLocks noChangeArrowheads="1"/>
          </p:cNvSpPr>
          <p:nvPr/>
        </p:nvSpPr>
        <p:spPr bwMode="auto">
          <a:xfrm>
            <a:off x="0" y="2743200"/>
            <a:ext cx="228600" cy="1371600"/>
          </a:xfrm>
          <a:prstGeom prst="rect">
            <a:avLst/>
          </a:prstGeom>
          <a:solidFill>
            <a:srgbClr val="0099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 dirty="0">
              <a:latin typeface="Times New Roman" pitchFamily="18" charset="0"/>
            </a:endParaRPr>
          </a:p>
        </p:txBody>
      </p:sp>
      <p:sp>
        <p:nvSpPr>
          <p:cNvPr id="203796" name="Rectangle 20"/>
          <p:cNvSpPr>
            <a:spLocks noChangeArrowheads="1"/>
          </p:cNvSpPr>
          <p:nvPr/>
        </p:nvSpPr>
        <p:spPr bwMode="auto">
          <a:xfrm>
            <a:off x="0" y="1371600"/>
            <a:ext cx="228600" cy="1371600"/>
          </a:xfrm>
          <a:prstGeom prst="rect">
            <a:avLst/>
          </a:prstGeom>
          <a:solidFill>
            <a:srgbClr val="CC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 dirty="0">
              <a:latin typeface="Times New Roman" pitchFamily="18" charset="0"/>
            </a:endParaRPr>
          </a:p>
        </p:txBody>
      </p:sp>
      <p:sp>
        <p:nvSpPr>
          <p:cNvPr id="203797" name="Rectangle 21"/>
          <p:cNvSpPr>
            <a:spLocks noChangeArrowheads="1"/>
          </p:cNvSpPr>
          <p:nvPr/>
        </p:nvSpPr>
        <p:spPr bwMode="auto">
          <a:xfrm>
            <a:off x="0" y="0"/>
            <a:ext cx="228600" cy="1371600"/>
          </a:xfrm>
          <a:prstGeom prst="rect">
            <a:avLst/>
          </a:prstGeom>
          <a:solidFill>
            <a:srgbClr val="808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US" sz="2400" dirty="0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  <p:sldLayoutId id="2147483900" r:id="rId12"/>
    <p:sldLayoutId id="2147483901" r:id="rId13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hf sldNum="0" hdr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CC0066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40000"/>
        </a:spcBef>
        <a:spcAft>
          <a:spcPct val="0"/>
        </a:spcAft>
        <a:buClr>
          <a:schemeClr val="folHlink"/>
        </a:buClr>
        <a:buSzPct val="120000"/>
        <a:buChar char="•"/>
        <a:defRPr sz="2800" b="0">
          <a:solidFill>
            <a:srgbClr val="000066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120000"/>
        <a:buChar char="•"/>
        <a:defRPr sz="2800" b="0">
          <a:solidFill>
            <a:srgbClr val="000066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120000"/>
        <a:buChar char="•"/>
        <a:defRPr sz="2800" b="0">
          <a:solidFill>
            <a:srgbClr val="000066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120000"/>
        <a:buChar char="•"/>
        <a:defRPr sz="2800" b="0">
          <a:solidFill>
            <a:srgbClr val="000066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120000"/>
        <a:buChar char="•"/>
        <a:defRPr sz="2800" b="0">
          <a:solidFill>
            <a:srgbClr val="000066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120000"/>
        <a:buChar char="•"/>
        <a:defRPr sz="2400" b="1">
          <a:solidFill>
            <a:srgbClr val="000066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120000"/>
        <a:buChar char="•"/>
        <a:defRPr sz="2400" b="1">
          <a:solidFill>
            <a:srgbClr val="000066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120000"/>
        <a:buChar char="•"/>
        <a:defRPr sz="2400" b="1">
          <a:solidFill>
            <a:srgbClr val="000066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120000"/>
        <a:buChar char="•"/>
        <a:defRPr sz="2400" b="1">
          <a:solidFill>
            <a:srgbClr val="000066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2017-2018 Semester 1</a:t>
            </a:r>
            <a:endParaRPr lang="en-US" altLang="zh-CN" sz="100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 dirty="0"/>
              <a:t>Copyright © </a:t>
            </a:r>
            <a:r>
              <a:rPr lang="en-US" altLang="zh-CN" dirty="0" err="1"/>
              <a:t>Dongmei</a:t>
            </a:r>
            <a:r>
              <a:rPr lang="en-US" altLang="zh-CN" dirty="0"/>
              <a:t> Li. All rights reserved</a:t>
            </a:r>
          </a:p>
          <a:p>
            <a:endParaRPr lang="en-US" altLang="zh-CN" sz="1000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7C25BE9-9EB2-4034-AC13-8B11015E4F0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altLang="zh-CN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altLang="zh-CN"/>
              <a:t>Click to edit Master text styles</a:t>
            </a:r>
          </a:p>
          <a:p>
            <a:pPr lvl="1" eaLnBrk="1" latinLnBrk="0" hangingPunct="1"/>
            <a:r>
              <a:rPr kumimoji="0" lang="en-US" altLang="zh-CN"/>
              <a:t>Second level</a:t>
            </a:r>
          </a:p>
          <a:p>
            <a:pPr lvl="2" eaLnBrk="1" latinLnBrk="0" hangingPunct="1"/>
            <a:r>
              <a:rPr kumimoji="0" lang="en-US" altLang="zh-CN"/>
              <a:t>Third level</a:t>
            </a:r>
          </a:p>
          <a:p>
            <a:pPr lvl="3" eaLnBrk="1" latinLnBrk="0" hangingPunct="1"/>
            <a:r>
              <a:rPr kumimoji="0" lang="en-US" altLang="zh-CN"/>
              <a:t>Fourth level</a:t>
            </a:r>
          </a:p>
          <a:p>
            <a:pPr lvl="4" eaLnBrk="1" latinLnBrk="0" hangingPunct="1"/>
            <a:r>
              <a:rPr kumimoji="0" lang="en-US" altLang="zh-CN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3" r:id="rId1"/>
    <p:sldLayoutId id="2147483904" r:id="rId2"/>
    <p:sldLayoutId id="2147483905" r:id="rId3"/>
    <p:sldLayoutId id="2147483906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hf sldNum="0" hdr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p8dIU09vH0" TargetMode="External"/><Relationship Id="rId2" Type="http://schemas.openxmlformats.org/officeDocument/2006/relationships/hyperlink" Target="https://www.youtube.com/watch?v=iOi4b7XeSMg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0CD64DF-F16B-4FE8-BE02-3954B69A98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1" y="2731584"/>
            <a:ext cx="4320480" cy="1036712"/>
          </a:xfrm>
        </p:spPr>
        <p:txBody>
          <a:bodyPr>
            <a:normAutofit/>
          </a:bodyPr>
          <a:lstStyle/>
          <a:p>
            <a:r>
              <a:rPr lang="en-IN" altLang="en-US" sz="2400" b="1" dirty="0">
                <a:solidFill>
                  <a:schemeClr val="tx1"/>
                </a:solidFill>
              </a:rPr>
              <a:t>Chapter 4:</a:t>
            </a:r>
            <a:br>
              <a:rPr lang="en-IN" altLang="en-US" sz="2400" b="1" dirty="0">
                <a:solidFill>
                  <a:schemeClr val="tx1"/>
                </a:solidFill>
              </a:rPr>
            </a:br>
            <a:r>
              <a:rPr lang="en-IN" altLang="en-US" sz="2400" b="1" dirty="0">
                <a:solidFill>
                  <a:schemeClr val="tx1"/>
                </a:solidFill>
              </a:rPr>
              <a:t>Types of Strategy (II)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63CD9B-2FAF-4F94-9078-FE3933B953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7670" y="548680"/>
            <a:ext cx="4176464" cy="5402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969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solidFill>
                  <a:schemeClr val="accent3"/>
                </a:solidFill>
                <a:ea typeface="+mj-ea"/>
                <a:cs typeface="Arial" charset="0"/>
              </a:rPr>
              <a:t>Benefits of a Firm Being the First Mover</a:t>
            </a:r>
          </a:p>
        </p:txBody>
      </p:sp>
      <p:pic>
        <p:nvPicPr>
          <p:cNvPr id="8704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631" y="1772816"/>
            <a:ext cx="8585521" cy="267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zh-HK" sz="3200" dirty="0"/>
              <a:t>Why Do Strategies Differ?</a:t>
            </a:r>
            <a:endParaRPr lang="en-US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35EB79E3-27D5-45F0-A612-50FD0D500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26661"/>
          </a:xfrm>
        </p:spPr>
        <p:txBody>
          <a:bodyPr/>
          <a:lstStyle/>
          <a:p>
            <a:pPr marL="0" indent="0">
              <a:spcBef>
                <a:spcPts val="600"/>
              </a:spcBef>
              <a:buNone/>
            </a:pPr>
            <a:r>
              <a:rPr lang="en-US" sz="2400" dirty="0"/>
              <a:t>A firm’s competitive strategy deals exclusively with the specifics of its efforts to position itself in the market-place, please customers, ward off competitive threats, and achieve a particular kind of competitive advantage.</a:t>
            </a:r>
          </a:p>
        </p:txBody>
      </p:sp>
      <p:grpSp>
        <p:nvGrpSpPr>
          <p:cNvPr id="6" name="Group 5" descr="A graphic denotes the two key factors that distinguish one strategy from another.">
            <a:extLst>
              <a:ext uri="{FF2B5EF4-FFF2-40B4-BE49-F238E27FC236}">
                <a16:creationId xmlns:a16="http://schemas.microsoft.com/office/drawing/2014/main" id="{9D8C592E-D9DA-4A3B-A2CD-530D6CD71047}"/>
              </a:ext>
            </a:extLst>
          </p:cNvPr>
          <p:cNvGrpSpPr/>
          <p:nvPr/>
        </p:nvGrpSpPr>
        <p:grpSpPr>
          <a:xfrm>
            <a:off x="644652" y="3140968"/>
            <a:ext cx="7848600" cy="2822575"/>
            <a:chOff x="476250" y="3102202"/>
            <a:chExt cx="7848600" cy="2822575"/>
          </a:xfrm>
        </p:grpSpPr>
        <p:sp>
          <p:nvSpPr>
            <p:cNvPr id="7" name="Text Box 5" descr="Graphic showing the key factors of how to distinguish one strategy from another">
              <a:extLst>
                <a:ext uri="{FF2B5EF4-FFF2-40B4-BE49-F238E27FC236}">
                  <a16:creationId xmlns:a16="http://schemas.microsoft.com/office/drawing/2014/main" id="{284B06A2-755B-4176-B9EE-4FE38134AB64}"/>
                </a:ext>
              </a:extLst>
            </p:cNvPr>
            <p:cNvSpPr txBox="1">
              <a:spLocks noChangeArrowheads="1"/>
            </p:cNvSpPr>
            <p:nvPr/>
          </p:nvSpPr>
          <p:spPr bwMode="blackWhite">
            <a:xfrm>
              <a:off x="4395446" y="4819877"/>
              <a:ext cx="3926229" cy="1104900"/>
            </a:xfrm>
            <a:prstGeom prst="roundRect">
              <a:avLst/>
            </a:prstGeom>
            <a:solidFill>
              <a:schemeClr val="bg1"/>
            </a:solidFill>
            <a:ln w="3175">
              <a:noFill/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txBody>
            <a:bodyPr anchor="ctr" anchorCtr="1"/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b="1" dirty="0"/>
                <a:t>Is the competitive advantage</a:t>
              </a:r>
              <a:br>
                <a:rPr lang="en-US" b="1" dirty="0"/>
              </a:br>
              <a:r>
                <a:rPr lang="en-US" b="1" dirty="0"/>
                <a:t>pursued linked to low costs </a:t>
              </a:r>
              <a:br>
                <a:rPr lang="en-US" b="1" dirty="0"/>
              </a:br>
              <a:r>
                <a:rPr lang="en-US" b="1" dirty="0"/>
                <a:t>or product differentiation?</a:t>
              </a:r>
            </a:p>
          </p:txBody>
        </p:sp>
        <p:sp>
          <p:nvSpPr>
            <p:cNvPr id="8" name="Text Box 6">
              <a:extLst>
                <a:ext uri="{FF2B5EF4-FFF2-40B4-BE49-F238E27FC236}">
                  <a16:creationId xmlns:a16="http://schemas.microsoft.com/office/drawing/2014/main" id="{84FDEC81-E123-4721-B62F-C870419F663A}"/>
                </a:ext>
              </a:extLst>
            </p:cNvPr>
            <p:cNvSpPr txBox="1">
              <a:spLocks noChangeArrowheads="1"/>
            </p:cNvSpPr>
            <p:nvPr/>
          </p:nvSpPr>
          <p:spPr bwMode="blackWhite">
            <a:xfrm>
              <a:off x="4408714" y="3102202"/>
              <a:ext cx="3916136" cy="1104900"/>
            </a:xfrm>
            <a:prstGeom prst="roundRect">
              <a:avLst/>
            </a:prstGeom>
            <a:solidFill>
              <a:schemeClr val="bg1"/>
            </a:solidFill>
            <a:ln w="3175">
              <a:noFill/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txBody>
            <a:bodyPr anchor="ctr" anchorCtr="1"/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b="1" dirty="0"/>
                <a:t>Is the firm’s market target </a:t>
              </a:r>
              <a:br>
                <a:rPr lang="en-US" b="1" dirty="0"/>
              </a:br>
              <a:r>
                <a:rPr lang="en-US" b="1" dirty="0"/>
                <a:t>broad or narrow?</a:t>
              </a:r>
            </a:p>
          </p:txBody>
        </p:sp>
        <p:cxnSp>
          <p:nvCxnSpPr>
            <p:cNvPr id="9" name="AutoShape 7">
              <a:extLst>
                <a:ext uri="{FF2B5EF4-FFF2-40B4-BE49-F238E27FC236}">
                  <a16:creationId xmlns:a16="http://schemas.microsoft.com/office/drawing/2014/main" id="{1630F37D-887E-4E1B-A263-15B3A0C8F28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76250" y="3654652"/>
              <a:ext cx="3932464" cy="835025"/>
            </a:xfrm>
            <a:prstGeom prst="straightConnector1">
              <a:avLst/>
            </a:prstGeom>
            <a:noFill/>
            <a:ln w="31750">
              <a:solidFill>
                <a:schemeClr val="tx1"/>
              </a:solidFill>
              <a:round/>
              <a:headEnd type="none" w="med" len="med"/>
              <a:tailEnd type="none" w="med" len="med"/>
            </a:ln>
          </p:spPr>
        </p:cxnSp>
        <p:cxnSp>
          <p:nvCxnSpPr>
            <p:cNvPr id="10" name="AutoShape 8">
              <a:extLst>
                <a:ext uri="{FF2B5EF4-FFF2-40B4-BE49-F238E27FC236}">
                  <a16:creationId xmlns:a16="http://schemas.microsoft.com/office/drawing/2014/main" id="{55EC83B8-0E03-4B88-A8EF-65AB5E4816A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476250" y="4489678"/>
              <a:ext cx="3919196" cy="882649"/>
            </a:xfrm>
            <a:prstGeom prst="straightConnector1">
              <a:avLst/>
            </a:prstGeom>
            <a:noFill/>
            <a:ln w="31750">
              <a:solidFill>
                <a:schemeClr val="tx1"/>
              </a:solidFill>
              <a:round/>
              <a:headEnd type="none" w="med" len="med"/>
              <a:tailEnd type="none" w="med" len="med"/>
            </a:ln>
          </p:spPr>
        </p:cxnSp>
        <p:sp>
          <p:nvSpPr>
            <p:cNvPr id="11" name="Oval 9">
              <a:extLst>
                <a:ext uri="{FF2B5EF4-FFF2-40B4-BE49-F238E27FC236}">
                  <a16:creationId xmlns:a16="http://schemas.microsoft.com/office/drawing/2014/main" id="{CCF8BE95-5516-4DE3-8A07-4951D3CD6A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6250" y="3672114"/>
              <a:ext cx="3468688" cy="1635125"/>
            </a:xfrm>
            <a:prstGeom prst="ellipse">
              <a:avLst/>
            </a:prstGeom>
            <a:solidFill>
              <a:schemeClr val="bg2">
                <a:lumMod val="60000"/>
                <a:lumOff val="40000"/>
              </a:schemeClr>
            </a:solidFill>
            <a:ln w="9525">
              <a:solidFill>
                <a:schemeClr val="bg2"/>
              </a:solidFill>
              <a:round/>
              <a:headEnd/>
              <a:tailEnd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txBody>
            <a:bodyPr wrap="none" lIns="0" tIns="0" rIns="0" bIns="0" anchor="ctr" anchorCtr="1"/>
            <a:lstStyle/>
            <a:p>
              <a:pPr algn="ctr">
                <a:defRPr/>
              </a:pPr>
              <a:r>
                <a:rPr lang="en-US" b="1" dirty="0"/>
                <a:t>Key factors that </a:t>
              </a:r>
              <a:br>
                <a:rPr lang="en-US" b="1" dirty="0"/>
              </a:br>
              <a:r>
                <a:rPr lang="en-US" b="1" dirty="0"/>
                <a:t>distinguish one strategy </a:t>
              </a:r>
              <a:br>
                <a:rPr lang="en-US" b="1" dirty="0"/>
              </a:br>
              <a:r>
                <a:rPr lang="en-US" b="1" dirty="0"/>
                <a:t>from another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78284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zh-HK" sz="3600" dirty="0"/>
              <a:t>The Five Generic Competitive Strategies</a:t>
            </a:r>
            <a:endParaRPr lang="en-US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CCDFDFD-CF75-41CC-9193-697ECAFF7C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0959036"/>
              </p:ext>
            </p:extLst>
          </p:nvPr>
        </p:nvGraphicFramePr>
        <p:xfrm>
          <a:off x="323952" y="1628800"/>
          <a:ext cx="8520088" cy="4503100"/>
        </p:xfrm>
        <a:graphic>
          <a:graphicData uri="http://schemas.openxmlformats.org/drawingml/2006/table">
            <a:tbl>
              <a:tblPr bandRow="1">
                <a:tableStyleId>{5202B0CA-FC54-4496-8BCA-5EF66A818D29}</a:tableStyleId>
              </a:tblPr>
              <a:tblGrid>
                <a:gridCol w="18386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81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19576">
                <a:tc>
                  <a:txBody>
                    <a:bodyPr/>
                    <a:lstStyle/>
                    <a:p>
                      <a:r>
                        <a:rPr lang="en-US" sz="2000" dirty="0"/>
                        <a:t>Low-cost</a:t>
                      </a:r>
                      <a:r>
                        <a:rPr lang="en-US" sz="2000" baseline="0" dirty="0"/>
                        <a:t> provider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Striving to achieve lower overall costs than rivals on products that attract a broad spectrum of buyers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2186">
                <a:tc>
                  <a:txBody>
                    <a:bodyPr/>
                    <a:lstStyle/>
                    <a:p>
                      <a:r>
                        <a:rPr lang="en-US" sz="2000" dirty="0"/>
                        <a:t>Broad</a:t>
                      </a:r>
                      <a:r>
                        <a:rPr lang="en-US" sz="2000" baseline="0" dirty="0"/>
                        <a:t> differentiation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Differentiating the firm’s product offering from rivals with attributes that appeal to a broad spectrum of buyers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9576">
                <a:tc>
                  <a:txBody>
                    <a:bodyPr/>
                    <a:lstStyle/>
                    <a:p>
                      <a:r>
                        <a:rPr lang="en-US" sz="2000" dirty="0"/>
                        <a:t>Focused low-cost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Concentrating on a narrow price-sensitive buyer segment and on costs to offer a lower-priced product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2186">
                <a:tc>
                  <a:txBody>
                    <a:bodyPr/>
                    <a:lstStyle/>
                    <a:p>
                      <a:r>
                        <a:rPr lang="en-US" sz="2000" dirty="0"/>
                        <a:t>Focused differentiation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Concentrating on a narrow buyer segment by meeting specific tastes and requirements of niche members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9576">
                <a:tc>
                  <a:txBody>
                    <a:bodyPr/>
                    <a:lstStyle/>
                    <a:p>
                      <a:r>
                        <a:rPr lang="en-US" sz="2000" dirty="0"/>
                        <a:t>Best-cost</a:t>
                      </a:r>
                      <a:r>
                        <a:rPr lang="en-US" sz="2000" baseline="0" dirty="0"/>
                        <a:t> provider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Giving customers more value for the money by offering upscale product attributes at a lower cost than rivals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3018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zh-HK" sz="3600" dirty="0"/>
              <a:t>The Five Generic Competitive Strategies</a:t>
            </a:r>
            <a:endParaRPr lang="en-US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pic>
        <p:nvPicPr>
          <p:cNvPr id="4" name="Content Placeholder 2" descr="Graphic displaying the five generic competitive strategies">
            <a:extLst>
              <a:ext uri="{FF2B5EF4-FFF2-40B4-BE49-F238E27FC236}">
                <a16:creationId xmlns:a16="http://schemas.microsoft.com/office/drawing/2014/main" id="{1FABA3D9-A0E5-4C48-AA44-645276D994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070" y="1484784"/>
            <a:ext cx="7751763" cy="498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18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zh-HK" sz="3600" dirty="0"/>
              <a:t>Low Cost Provider Strategies</a:t>
            </a:r>
            <a:endParaRPr lang="en-US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6E089335-B455-4B7F-87F4-F37FD79748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4152" y="1556792"/>
            <a:ext cx="8382000" cy="4608512"/>
          </a:xfrm>
        </p:spPr>
        <p:txBody>
          <a:bodyPr>
            <a:normAutofit/>
          </a:bodyPr>
          <a:lstStyle/>
          <a:p>
            <a:pPr>
              <a:spcBef>
                <a:spcPts val="900"/>
              </a:spcBef>
              <a:defRPr/>
            </a:pPr>
            <a:r>
              <a:rPr lang="en-US" sz="2400" dirty="0"/>
              <a:t>Effective low-cost approaches</a:t>
            </a:r>
          </a:p>
          <a:p>
            <a:pPr lvl="1">
              <a:spcBef>
                <a:spcPts val="9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Pursue cost savings that are difficult to imitate</a:t>
            </a:r>
          </a:p>
          <a:p>
            <a:pPr lvl="1">
              <a:spcBef>
                <a:spcPts val="9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Avoid reducing product quality to unacceptable </a:t>
            </a:r>
            <a:r>
              <a:rPr sz="2400" dirty="0"/>
              <a:t>levels</a:t>
            </a:r>
          </a:p>
          <a:p>
            <a:pPr>
              <a:spcBef>
                <a:spcPts val="900"/>
              </a:spcBef>
              <a:defRPr/>
            </a:pPr>
            <a:r>
              <a:rPr sz="2400" dirty="0"/>
              <a:t> </a:t>
            </a:r>
            <a:r>
              <a:rPr lang="en-US" sz="2400" dirty="0"/>
              <a:t>Competitive advantages and risks</a:t>
            </a:r>
          </a:p>
          <a:p>
            <a:pPr lvl="1">
              <a:spcBef>
                <a:spcPts val="9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Greater total profits and increased market share gained from underpricing competitors</a:t>
            </a:r>
          </a:p>
          <a:p>
            <a:pPr lvl="1">
              <a:spcBef>
                <a:spcPts val="9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Larger profit margins when selling products at prices comparable to and competitive with rivals</a:t>
            </a:r>
          </a:p>
          <a:p>
            <a:pPr lvl="1">
              <a:spcBef>
                <a:spcPts val="9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Low pricing does not attract enough new buyers</a:t>
            </a:r>
          </a:p>
          <a:p>
            <a:pPr lvl="1">
              <a:spcBef>
                <a:spcPts val="9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Rival’s retaliatory price-cutting sets off a price war</a:t>
            </a:r>
          </a:p>
        </p:txBody>
      </p:sp>
    </p:spTree>
    <p:extLst>
      <p:ext uri="{BB962C8B-B14F-4D97-AF65-F5344CB8AC3E}">
        <p14:creationId xmlns:p14="http://schemas.microsoft.com/office/powerpoint/2010/main" val="260956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3600" dirty="0">
                <a:solidFill>
                  <a:schemeClr val="accent3"/>
                </a:solidFill>
                <a:ea typeface="+mj-ea"/>
                <a:cs typeface="Arial" charset="0"/>
              </a:rPr>
              <a:t>Co</a:t>
            </a:r>
            <a:r>
              <a:rPr lang="en-US" sz="3600" dirty="0">
                <a:solidFill>
                  <a:schemeClr val="accent3"/>
                </a:solidFill>
                <a:cs typeface="Arial" charset="0"/>
              </a:rPr>
              <a:t>re</a:t>
            </a:r>
            <a:r>
              <a:rPr lang="zh-TW" altLang="en-US" sz="3600" dirty="0">
                <a:solidFill>
                  <a:schemeClr val="accent3"/>
                </a:solidFill>
                <a:cs typeface="Arial" charset="0"/>
              </a:rPr>
              <a:t> </a:t>
            </a:r>
            <a:r>
              <a:rPr lang="en-US" altLang="zh-TW" sz="3600" dirty="0">
                <a:solidFill>
                  <a:schemeClr val="accent3"/>
                </a:solidFill>
                <a:cs typeface="Arial" charset="0"/>
              </a:rPr>
              <a:t>Concepts</a:t>
            </a:r>
            <a:endParaRPr lang="en-US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040912-C19F-4883-9071-15CEB5A64C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52" y="1628800"/>
            <a:ext cx="8229600" cy="445462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800" dirty="0"/>
              <a:t>A </a:t>
            </a:r>
            <a:r>
              <a:rPr lang="en-US" sz="2800" b="1" dirty="0"/>
              <a:t>low-cost provider’s </a:t>
            </a:r>
            <a:r>
              <a:rPr lang="en-US" sz="2800" dirty="0"/>
              <a:t>basis for competitive advantage is lower overall costs than competitors. </a:t>
            </a:r>
          </a:p>
          <a:p>
            <a:pPr>
              <a:defRPr/>
            </a:pPr>
            <a:r>
              <a:rPr lang="en-US" sz="2800" dirty="0"/>
              <a:t>Successful </a:t>
            </a:r>
            <a:r>
              <a:rPr lang="en-US" sz="2800" b="1" dirty="0"/>
              <a:t>low-cost leaders</a:t>
            </a:r>
            <a:r>
              <a:rPr lang="en-US" sz="2800" dirty="0"/>
              <a:t>, who have the lowest industry costs, are exceptionally good at finding ways to drive costs out of their businesses and still provide a product or service that buyers find acceptable.</a:t>
            </a:r>
          </a:p>
          <a:p>
            <a:pPr>
              <a:defRPr/>
            </a:pPr>
            <a:r>
              <a:rPr lang="en-US" sz="2800" dirty="0"/>
              <a:t>A </a:t>
            </a:r>
            <a:r>
              <a:rPr lang="en-US" sz="2800" b="1" dirty="0"/>
              <a:t>cost driver </a:t>
            </a:r>
            <a:r>
              <a:rPr lang="en-US" sz="2800" dirty="0"/>
              <a:t>is a factor that has a strong influence on a firm’s costs.</a:t>
            </a:r>
          </a:p>
        </p:txBody>
      </p:sp>
    </p:spTree>
    <p:extLst>
      <p:ext uri="{BB962C8B-B14F-4D97-AF65-F5344CB8AC3E}">
        <p14:creationId xmlns:p14="http://schemas.microsoft.com/office/powerpoint/2010/main" val="2300729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altLang="zh-HK" sz="3200" dirty="0"/>
              <a:t>Major Avenues for Achieving a Cost Advantage</a:t>
            </a:r>
            <a:endParaRPr lang="en-US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206AC91D-C59C-42AD-A0E8-4A9C656FBC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8208912" cy="4572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800" dirty="0"/>
              <a:t>Low-cost advantage</a:t>
            </a:r>
          </a:p>
          <a:p>
            <a:pPr lvl="1">
              <a:defRPr/>
            </a:pPr>
            <a:r>
              <a:rPr sz="2800" dirty="0"/>
              <a:t>Cumulative costs across the overall value chain must be lower than competitors’ cumulative costs.</a:t>
            </a:r>
          </a:p>
          <a:p>
            <a:pPr>
              <a:defRPr/>
            </a:pPr>
            <a:r>
              <a:rPr lang="en-US" sz="2800" dirty="0"/>
              <a:t>How to gain a low-cost advantage</a:t>
            </a:r>
            <a:endParaRPr sz="2800" dirty="0"/>
          </a:p>
          <a:p>
            <a:pPr marL="863600" lvl="1" indent="-457200">
              <a:buSzPct val="100000"/>
              <a:defRPr/>
            </a:pPr>
            <a:r>
              <a:rPr sz="2800" dirty="0">
                <a:solidFill>
                  <a:schemeClr val="bg1">
                    <a:lumMod val="50000"/>
                  </a:schemeClr>
                </a:solidFill>
              </a:rPr>
              <a:t>Perform value-chain activities more cost-effectively than rivals</a:t>
            </a:r>
          </a:p>
          <a:p>
            <a:pPr marL="863600" lvl="1" indent="-457200">
              <a:buSzPct val="100000"/>
              <a:defRPr/>
            </a:pPr>
            <a:r>
              <a:rPr sz="2800" dirty="0"/>
              <a:t>Revamp the firm’s overall value chain to eliminate or bypass cost-producing activities</a:t>
            </a:r>
          </a:p>
        </p:txBody>
      </p:sp>
    </p:spTree>
    <p:extLst>
      <p:ext uri="{BB962C8B-B14F-4D97-AF65-F5344CB8AC3E}">
        <p14:creationId xmlns:p14="http://schemas.microsoft.com/office/powerpoint/2010/main" val="211125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>
          <a:xfrm>
            <a:off x="304800" y="277724"/>
            <a:ext cx="8534400" cy="75895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zh-HK" sz="2800" dirty="0"/>
              <a:t>Cost-Efficient Management of </a:t>
            </a:r>
            <a:br>
              <a:rPr lang="en-US" altLang="zh-HK" sz="2800" dirty="0"/>
            </a:br>
            <a:r>
              <a:rPr lang="en-US" altLang="zh-HK" sz="2800" dirty="0"/>
              <a:t>Value Chain Activities</a:t>
            </a:r>
            <a:endParaRPr lang="en-US" sz="2800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AFBD108-E4EE-4B29-8A61-34FDC8DF85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8534400" cy="4572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600" dirty="0"/>
              <a:t>Cost driver</a:t>
            </a:r>
          </a:p>
          <a:p>
            <a:pPr lvl="1">
              <a:defRPr/>
            </a:pPr>
            <a:r>
              <a:rPr sz="2600" dirty="0">
                <a:solidFill>
                  <a:schemeClr val="bg1">
                    <a:lumMod val="50000"/>
                  </a:schemeClr>
                </a:solidFill>
              </a:rPr>
              <a:t>A factor with a strong influence on a firm’s costs</a:t>
            </a:r>
          </a:p>
          <a:p>
            <a:pPr lvl="1">
              <a:defRPr/>
            </a:pPr>
            <a:r>
              <a:rPr sz="2600" dirty="0">
                <a:solidFill>
                  <a:schemeClr val="bg1">
                    <a:lumMod val="50000"/>
                  </a:schemeClr>
                </a:solidFill>
              </a:rPr>
              <a:t>Can be asset-based or activity-based</a:t>
            </a:r>
          </a:p>
          <a:p>
            <a:pPr>
              <a:defRPr/>
            </a:pPr>
            <a:r>
              <a:rPr lang="en-US" sz="2600" dirty="0"/>
              <a:t>Securing a cost advantage</a:t>
            </a:r>
            <a:endParaRPr sz="2600" dirty="0"/>
          </a:p>
          <a:p>
            <a:pPr lvl="1">
              <a:defRPr/>
            </a:pPr>
            <a:r>
              <a:rPr sz="2600" dirty="0">
                <a:solidFill>
                  <a:schemeClr val="bg1">
                    <a:lumMod val="50000"/>
                  </a:schemeClr>
                </a:solidFill>
              </a:rPr>
              <a:t>Use lower-cost inputs and hold minimal assets</a:t>
            </a:r>
          </a:p>
          <a:p>
            <a:pPr lvl="1">
              <a:defRPr/>
            </a:pPr>
            <a:r>
              <a:rPr sz="2600" dirty="0">
                <a:solidFill>
                  <a:schemeClr val="bg1">
                    <a:lumMod val="50000"/>
                  </a:schemeClr>
                </a:solidFill>
              </a:rPr>
              <a:t>Offer only “essential” product features or services</a:t>
            </a:r>
          </a:p>
          <a:p>
            <a:pPr lvl="1">
              <a:defRPr/>
            </a:pPr>
            <a:r>
              <a:rPr sz="2600" dirty="0">
                <a:solidFill>
                  <a:schemeClr val="bg1">
                    <a:lumMod val="50000"/>
                  </a:schemeClr>
                </a:solidFill>
              </a:rPr>
              <a:t>Offer only limited product lines</a:t>
            </a:r>
          </a:p>
          <a:p>
            <a:pPr lvl="1">
              <a:defRPr/>
            </a:pPr>
            <a:r>
              <a:rPr sz="2600" dirty="0">
                <a:solidFill>
                  <a:schemeClr val="bg1">
                    <a:lumMod val="50000"/>
                  </a:schemeClr>
                </a:solidFill>
              </a:rPr>
              <a:t>Use low-cost distribution channels</a:t>
            </a:r>
          </a:p>
          <a:p>
            <a:pPr lvl="1">
              <a:defRPr/>
            </a:pPr>
            <a:r>
              <a:rPr sz="2600" dirty="0">
                <a:solidFill>
                  <a:schemeClr val="bg1">
                    <a:lumMod val="50000"/>
                  </a:schemeClr>
                </a:solidFill>
              </a:rPr>
              <a:t>Use the most economical delivery methods</a:t>
            </a:r>
          </a:p>
        </p:txBody>
      </p:sp>
    </p:spTree>
    <p:extLst>
      <p:ext uri="{BB962C8B-B14F-4D97-AF65-F5344CB8AC3E}">
        <p14:creationId xmlns:p14="http://schemas.microsoft.com/office/powerpoint/2010/main" val="38481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zh-HK" sz="2600" dirty="0"/>
              <a:t>Cost Drivers: The Keys to Driving Down Company Costs</a:t>
            </a:r>
            <a:endParaRPr lang="en-US" sz="2600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pic>
        <p:nvPicPr>
          <p:cNvPr id="6" name="Content Placeholder 1" descr="Graphic show the keys to driving down company costs">
            <a:extLst>
              <a:ext uri="{FF2B5EF4-FFF2-40B4-BE49-F238E27FC236}">
                <a16:creationId xmlns:a16="http://schemas.microsoft.com/office/drawing/2014/main" id="{43D359C5-6DA5-4264-AFF9-F50FDB37A6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152" y="1484784"/>
            <a:ext cx="8229600" cy="486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69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3600" dirty="0">
                <a:solidFill>
                  <a:schemeClr val="accent3"/>
                </a:solidFill>
                <a:ea typeface="+mj-ea"/>
                <a:cs typeface="Arial" charset="0"/>
              </a:rPr>
              <a:t>Cost</a:t>
            </a:r>
            <a:r>
              <a:rPr lang="en-US" sz="3600" dirty="0">
                <a:solidFill>
                  <a:schemeClr val="accent3"/>
                </a:solidFill>
                <a:cs typeface="Arial" charset="0"/>
              </a:rPr>
              <a:t>-</a:t>
            </a:r>
            <a:r>
              <a:rPr lang="en-US" sz="3600" dirty="0">
                <a:solidFill>
                  <a:schemeClr val="accent3"/>
                </a:solidFill>
                <a:ea typeface="+mj-ea"/>
                <a:cs typeface="Arial" charset="0"/>
              </a:rPr>
              <a:t>Cutting Methods</a:t>
            </a:r>
            <a:endParaRPr lang="en-US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CA718EE-6927-4762-85D7-C1E2845C3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17576"/>
            <a:ext cx="8229600" cy="5144616"/>
          </a:xfrm>
        </p:spPr>
        <p:txBody>
          <a:bodyPr>
            <a:normAutofit/>
          </a:bodyPr>
          <a:lstStyle/>
          <a:p>
            <a:pPr marL="457200" indent="-457200">
              <a:spcBef>
                <a:spcPts val="0"/>
              </a:spcBef>
              <a:spcAft>
                <a:spcPts val="1200"/>
              </a:spcAft>
              <a:buSzPct val="100000"/>
              <a:buFont typeface="+mj-lt"/>
              <a:buAutoNum type="arabicPeriod"/>
              <a:defRPr/>
            </a:pPr>
            <a:r>
              <a:rPr sz="2300" dirty="0"/>
              <a:t>Capturing all available economies of scale</a:t>
            </a:r>
          </a:p>
          <a:p>
            <a:pPr marL="457200" indent="-457200">
              <a:spcBef>
                <a:spcPts val="0"/>
              </a:spcBef>
              <a:spcAft>
                <a:spcPts val="1200"/>
              </a:spcAft>
              <a:buSzPct val="100000"/>
              <a:buFont typeface="+mj-lt"/>
              <a:buAutoNum type="arabicPeriod"/>
              <a:defRPr/>
            </a:pPr>
            <a:r>
              <a:rPr sz="2300" dirty="0"/>
              <a:t>Taking full advantage of experience and learning-curve effects</a:t>
            </a:r>
          </a:p>
          <a:p>
            <a:pPr marL="457200" indent="-457200">
              <a:spcBef>
                <a:spcPts val="0"/>
              </a:spcBef>
              <a:spcAft>
                <a:spcPts val="1200"/>
              </a:spcAft>
              <a:buSzPct val="100000"/>
              <a:buFont typeface="+mj-lt"/>
              <a:buAutoNum type="arabicPeriod"/>
              <a:defRPr/>
            </a:pPr>
            <a:r>
              <a:rPr sz="2300" dirty="0"/>
              <a:t>Operating facilities at full or near-full capacity</a:t>
            </a:r>
          </a:p>
          <a:p>
            <a:pPr marL="457200" indent="-457200">
              <a:spcBef>
                <a:spcPts val="0"/>
              </a:spcBef>
              <a:spcAft>
                <a:spcPts val="1200"/>
              </a:spcAft>
              <a:buSzPct val="100000"/>
              <a:buFont typeface="+mj-lt"/>
              <a:buAutoNum type="arabicPeriod"/>
              <a:defRPr/>
            </a:pPr>
            <a:r>
              <a:rPr sz="2300" dirty="0"/>
              <a:t>Improving supply chain efficiency</a:t>
            </a:r>
          </a:p>
          <a:p>
            <a:pPr marL="457200" indent="-457200">
              <a:spcBef>
                <a:spcPts val="0"/>
              </a:spcBef>
              <a:spcAft>
                <a:spcPts val="1200"/>
              </a:spcAft>
              <a:buSzPct val="100000"/>
              <a:buFont typeface="+mj-lt"/>
              <a:buAutoNum type="arabicPeriod"/>
              <a:defRPr/>
            </a:pPr>
            <a:r>
              <a:rPr lang="en-US" sz="2300" dirty="0"/>
              <a:t>Substituting lower-cost inputs wherever there is little or no sacrifice in product quality or performance</a:t>
            </a:r>
            <a:endParaRPr sz="2300" dirty="0"/>
          </a:p>
          <a:p>
            <a:pPr marL="457200" indent="-457200">
              <a:spcBef>
                <a:spcPts val="0"/>
              </a:spcBef>
              <a:spcAft>
                <a:spcPts val="1200"/>
              </a:spcAft>
              <a:buSzPct val="100000"/>
              <a:buFont typeface="+mj-lt"/>
              <a:buAutoNum type="arabicPeriod"/>
              <a:defRPr/>
            </a:pPr>
            <a:r>
              <a:rPr sz="2300" dirty="0"/>
              <a:t>Using the firm’s bargaining power vis-à-vis suppliers or others in the value chain system to gain concessions</a:t>
            </a:r>
          </a:p>
          <a:p>
            <a:pPr marL="457200" indent="-457200">
              <a:spcBef>
                <a:spcPts val="0"/>
              </a:spcBef>
              <a:spcAft>
                <a:spcPts val="1200"/>
              </a:spcAft>
              <a:buSzPct val="100000"/>
              <a:buFont typeface="+mj-lt"/>
              <a:buAutoNum type="arabicPeriod"/>
              <a:defRPr/>
            </a:pPr>
            <a:r>
              <a:rPr lang="en-US" sz="2300" dirty="0"/>
              <a:t>Using online systems and sophisticated software to achieve operating efficiencies</a:t>
            </a:r>
            <a:endParaRPr sz="2300" dirty="0"/>
          </a:p>
        </p:txBody>
      </p:sp>
    </p:spTree>
    <p:extLst>
      <p:ext uri="{BB962C8B-B14F-4D97-AF65-F5344CB8AC3E}">
        <p14:creationId xmlns:p14="http://schemas.microsoft.com/office/powerpoint/2010/main" val="313168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3600" dirty="0">
                <a:solidFill>
                  <a:schemeClr val="accent3"/>
                </a:solidFill>
                <a:ea typeface="+mj-ea"/>
                <a:cs typeface="Arial" charset="0"/>
              </a:rPr>
              <a:t>Cost</a:t>
            </a:r>
            <a:r>
              <a:rPr lang="en-US" sz="3600" dirty="0">
                <a:solidFill>
                  <a:schemeClr val="accent3"/>
                </a:solidFill>
                <a:cs typeface="Arial" charset="0"/>
              </a:rPr>
              <a:t>-</a:t>
            </a:r>
            <a:r>
              <a:rPr lang="en-US" sz="3600" dirty="0">
                <a:solidFill>
                  <a:schemeClr val="accent3"/>
                </a:solidFill>
                <a:ea typeface="+mj-ea"/>
                <a:cs typeface="Arial" charset="0"/>
              </a:rPr>
              <a:t>Cutting Methods</a:t>
            </a:r>
            <a:endParaRPr lang="en-US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76AFCC3-AA31-40A3-83DE-452E4F5D0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52" y="1628800"/>
            <a:ext cx="8229600" cy="3806552"/>
          </a:xfrm>
        </p:spPr>
        <p:txBody>
          <a:bodyPr/>
          <a:lstStyle/>
          <a:p>
            <a:pPr marL="457200" indent="-457200">
              <a:spcAft>
                <a:spcPts val="0"/>
              </a:spcAft>
              <a:buSzPct val="100000"/>
              <a:buFont typeface="+mj-lt"/>
              <a:buAutoNum type="arabicPeriod" startAt="8"/>
              <a:defRPr/>
            </a:pPr>
            <a:r>
              <a:rPr lang="en-US" sz="2400" dirty="0"/>
              <a:t>Improving process design and employing advanced production technology</a:t>
            </a:r>
            <a:endParaRPr sz="2400" dirty="0"/>
          </a:p>
          <a:p>
            <a:pPr marL="457200" indent="-457200">
              <a:spcAft>
                <a:spcPts val="0"/>
              </a:spcAft>
              <a:buSzPct val="100000"/>
              <a:buFont typeface="+mj-lt"/>
              <a:buAutoNum type="arabicPeriod" startAt="8"/>
              <a:defRPr/>
            </a:pPr>
            <a:r>
              <a:rPr sz="2400" dirty="0"/>
              <a:t>Being alert to the cost advantages of outsourcing or vertical integration</a:t>
            </a:r>
          </a:p>
          <a:p>
            <a:pPr marL="457200" indent="-457200">
              <a:spcAft>
                <a:spcPts val="0"/>
              </a:spcAft>
              <a:buSzPct val="100000"/>
              <a:buFont typeface="+mj-lt"/>
              <a:buAutoNum type="arabicPeriod" startAt="8"/>
              <a:defRPr/>
            </a:pPr>
            <a:r>
              <a:rPr sz="2400" dirty="0"/>
              <a:t>Motivating employees through incentives and company culture</a:t>
            </a:r>
          </a:p>
        </p:txBody>
      </p:sp>
    </p:spTree>
    <p:extLst>
      <p:ext uri="{BB962C8B-B14F-4D97-AF65-F5344CB8AC3E}">
        <p14:creationId xmlns:p14="http://schemas.microsoft.com/office/powerpoint/2010/main" val="1251522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457200" rIns="457200">
            <a:noAutofit/>
          </a:bodyPr>
          <a:lstStyle/>
          <a:p>
            <a:pPr>
              <a:defRPr/>
            </a:pPr>
            <a:r>
              <a:rPr sz="2600" dirty="0"/>
              <a:t>R</a:t>
            </a:r>
            <a:r>
              <a:rPr lang="en-US" sz="2600" dirty="0"/>
              <a:t>evamping</a:t>
            </a:r>
            <a:r>
              <a:rPr sz="2600" dirty="0"/>
              <a:t> </a:t>
            </a:r>
            <a:r>
              <a:rPr lang="en-US" sz="2600" dirty="0"/>
              <a:t>the</a:t>
            </a:r>
            <a:r>
              <a:rPr sz="2600" dirty="0"/>
              <a:t> V</a:t>
            </a:r>
            <a:r>
              <a:rPr lang="en-US" sz="2600" dirty="0"/>
              <a:t>alue</a:t>
            </a:r>
            <a:r>
              <a:rPr sz="2600" dirty="0"/>
              <a:t> C</a:t>
            </a:r>
            <a:r>
              <a:rPr lang="en-US" sz="2600" dirty="0"/>
              <a:t>hain</a:t>
            </a:r>
            <a:r>
              <a:rPr sz="2600" dirty="0"/>
              <a:t> S</a:t>
            </a:r>
            <a:r>
              <a:rPr lang="en-US" sz="2600" dirty="0"/>
              <a:t>ystem</a:t>
            </a:r>
            <a:r>
              <a:rPr sz="2600" dirty="0"/>
              <a:t> </a:t>
            </a:r>
            <a:r>
              <a:rPr lang="en-US" sz="2600" dirty="0"/>
              <a:t>to</a:t>
            </a:r>
            <a:r>
              <a:rPr sz="2600" dirty="0"/>
              <a:t> L</a:t>
            </a:r>
            <a:r>
              <a:rPr lang="en-US" sz="2600" dirty="0"/>
              <a:t>ower</a:t>
            </a:r>
            <a:r>
              <a:rPr sz="2600" dirty="0"/>
              <a:t> C</a:t>
            </a:r>
            <a:r>
              <a:rPr lang="en-US" sz="2600" dirty="0"/>
              <a:t>osts</a:t>
            </a:r>
            <a:endParaRPr sz="2600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8368608" cy="457200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defRPr/>
            </a:pPr>
            <a:r>
              <a:rPr lang="en-US" sz="2800" dirty="0"/>
              <a:t>Selling direct to consumers and bypassing the activities and costs of distributors and dealers by using</a:t>
            </a:r>
            <a:r>
              <a:rPr sz="2800" dirty="0"/>
              <a:t> a direct sales force and a company website</a:t>
            </a:r>
          </a:p>
          <a:p>
            <a:pPr>
              <a:spcBef>
                <a:spcPts val="600"/>
              </a:spcBef>
              <a:defRPr/>
            </a:pPr>
            <a:r>
              <a:rPr sz="2800" dirty="0"/>
              <a:t>Streamlining operations to eliminate low value-added or unnecessary work steps and activities</a:t>
            </a:r>
          </a:p>
          <a:p>
            <a:pPr>
              <a:spcBef>
                <a:spcPts val="600"/>
              </a:spcBef>
              <a:defRPr/>
            </a:pPr>
            <a:r>
              <a:rPr sz="2800" dirty="0"/>
              <a:t>Reduce materials handling and shipping costs by having suppliers locate their plants or warehouses close to the firm’s own facilities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457200" rIns="457200">
            <a:noAutofit/>
          </a:bodyPr>
          <a:lstStyle/>
          <a:p>
            <a:pPr>
              <a:defRPr/>
            </a:pPr>
            <a:r>
              <a:rPr lang="en-US" altLang="zh-HK" sz="2700" dirty="0"/>
              <a:t>The Keys to Being a Successful Low-Cost Provider</a:t>
            </a:r>
            <a:endParaRPr sz="27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69CDF53-C824-4AE7-AAB8-CCE8071E4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556792"/>
            <a:ext cx="8368608" cy="4572000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  <a:buFont typeface="Wingdings" panose="05000000000000000000" pitchFamily="2" charset="2"/>
              <a:buChar char="l"/>
              <a:defRPr/>
            </a:pPr>
            <a:r>
              <a:rPr sz="2400" dirty="0"/>
              <a:t>Success in achieving a low-cost edge over rivals comes from out-managing rivals in finding ways to perform value chain activities faster, more accurately, and more cost-effectively by:</a:t>
            </a:r>
          </a:p>
          <a:p>
            <a:pPr lvl="1">
              <a:spcBef>
                <a:spcPts val="12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Spending aggressively on resources and capabilities that promise to drive costs out of the business</a:t>
            </a:r>
          </a:p>
          <a:p>
            <a:pPr lvl="1">
              <a:spcBef>
                <a:spcPts val="12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Carefully estimating the cost savings of new technologies before investing in them</a:t>
            </a:r>
          </a:p>
          <a:p>
            <a:pPr lvl="1">
              <a:spcBef>
                <a:spcPts val="1200"/>
              </a:spcBef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Constantly reviewing cost-saving resources to ensure they remain competitively superior</a:t>
            </a:r>
          </a:p>
        </p:txBody>
      </p:sp>
    </p:spTree>
    <p:extLst>
      <p:ext uri="{BB962C8B-B14F-4D97-AF65-F5344CB8AC3E}">
        <p14:creationId xmlns:p14="http://schemas.microsoft.com/office/powerpoint/2010/main" val="97033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dirty="0"/>
              <a:t>W</a:t>
            </a:r>
            <a:r>
              <a:rPr lang="en-US" dirty="0"/>
              <a:t>hen a</a:t>
            </a:r>
            <a:r>
              <a:rPr dirty="0"/>
              <a:t> L</a:t>
            </a:r>
            <a:r>
              <a:rPr lang="en-US" dirty="0"/>
              <a:t>ow</a:t>
            </a:r>
            <a:r>
              <a:rPr dirty="0"/>
              <a:t>-C</a:t>
            </a:r>
            <a:r>
              <a:rPr lang="en-US" dirty="0"/>
              <a:t>ost</a:t>
            </a:r>
            <a:r>
              <a:rPr dirty="0"/>
              <a:t> P</a:t>
            </a:r>
            <a:r>
              <a:rPr lang="en-US" dirty="0"/>
              <a:t>rovider</a:t>
            </a:r>
            <a:r>
              <a:rPr dirty="0"/>
              <a:t> S</a:t>
            </a:r>
            <a:r>
              <a:rPr lang="en-US" dirty="0"/>
              <a:t>trategy </a:t>
            </a:r>
            <a:r>
              <a:rPr dirty="0">
                <a:solidFill>
                  <a:srgbClr val="FF0000"/>
                </a:solidFill>
              </a:rPr>
              <a:t>W</a:t>
            </a:r>
            <a:r>
              <a:rPr lang="en-US" dirty="0">
                <a:solidFill>
                  <a:srgbClr val="FF0000"/>
                </a:solidFill>
              </a:rPr>
              <a:t>orks</a:t>
            </a:r>
            <a:r>
              <a:rPr dirty="0">
                <a:solidFill>
                  <a:srgbClr val="FF0000"/>
                </a:solidFill>
              </a:rPr>
              <a:t> B</a:t>
            </a:r>
            <a:r>
              <a:rPr lang="en-US" dirty="0">
                <a:solidFill>
                  <a:srgbClr val="FF0000"/>
                </a:solidFill>
              </a:rPr>
              <a:t>est</a:t>
            </a:r>
            <a:endParaRPr dirty="0">
              <a:solidFill>
                <a:srgbClr val="FF0000"/>
              </a:solidFill>
            </a:endParaRP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467545" y="1618969"/>
            <a:ext cx="8208912" cy="4983874"/>
          </a:xfrm>
        </p:spPr>
        <p:txBody>
          <a:bodyPr/>
          <a:lstStyle/>
          <a:p>
            <a:pPr marL="457200" indent="-457200">
              <a:spcBef>
                <a:spcPts val="600"/>
              </a:spcBef>
              <a:buSzPct val="100000"/>
              <a:buFont typeface="+mj-lt"/>
              <a:buAutoNum type="arabicPeriod"/>
              <a:defRPr/>
            </a:pPr>
            <a:r>
              <a:rPr sz="2800" dirty="0"/>
              <a:t>Price competition among rival sellers is vigorous.</a:t>
            </a:r>
          </a:p>
          <a:p>
            <a:pPr marL="457200" indent="-457200">
              <a:spcBef>
                <a:spcPts val="600"/>
              </a:spcBef>
              <a:buSzPct val="100000"/>
              <a:buFont typeface="+mj-lt"/>
              <a:buAutoNum type="arabicPeriod"/>
              <a:defRPr/>
            </a:pPr>
            <a:r>
              <a:rPr sz="2800" dirty="0"/>
              <a:t>Identical products are available from many sellers.</a:t>
            </a:r>
          </a:p>
          <a:p>
            <a:pPr marL="457200" indent="-457200">
              <a:spcBef>
                <a:spcPts val="600"/>
              </a:spcBef>
              <a:buSzPct val="100000"/>
              <a:buFont typeface="+mj-lt"/>
              <a:buAutoNum type="arabicPeriod"/>
              <a:defRPr/>
            </a:pPr>
            <a:r>
              <a:rPr sz="2800" dirty="0"/>
              <a:t>There are few ways to differentiate industry products.</a:t>
            </a:r>
          </a:p>
          <a:p>
            <a:pPr marL="457200" indent="-457200">
              <a:spcBef>
                <a:spcPts val="600"/>
              </a:spcBef>
              <a:buSzPct val="100000"/>
              <a:buFont typeface="+mj-lt"/>
              <a:buAutoNum type="arabicPeriod"/>
              <a:defRPr/>
            </a:pPr>
            <a:r>
              <a:rPr sz="2800" dirty="0"/>
              <a:t>Most buyers use the product in the same ways.</a:t>
            </a:r>
          </a:p>
          <a:p>
            <a:pPr marL="457200" indent="-457200">
              <a:spcBef>
                <a:spcPts val="600"/>
              </a:spcBef>
              <a:buSzPct val="100000"/>
              <a:buFont typeface="+mj-lt"/>
              <a:buAutoNum type="arabicPeriod"/>
              <a:defRPr/>
            </a:pPr>
            <a:r>
              <a:rPr sz="2800" dirty="0"/>
              <a:t>Buyers incur low costs in switching among sellers.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301752" y="379476"/>
            <a:ext cx="8534400" cy="758952"/>
          </a:xfrm>
        </p:spPr>
        <p:txBody>
          <a:bodyPr lIns="914400" rIns="914400">
            <a:noAutofit/>
          </a:bodyPr>
          <a:lstStyle/>
          <a:p>
            <a:pPr>
              <a:defRPr/>
            </a:pPr>
            <a:r>
              <a:rPr sz="2800" dirty="0">
                <a:solidFill>
                  <a:schemeClr val="accent3"/>
                </a:solidFill>
              </a:rPr>
              <a:t>P</a:t>
            </a:r>
            <a:r>
              <a:rPr lang="en-US" sz="2800" dirty="0">
                <a:solidFill>
                  <a:schemeClr val="accent3"/>
                </a:solidFill>
              </a:rPr>
              <a:t>itfalls</a:t>
            </a:r>
            <a:r>
              <a:rPr sz="2800" dirty="0">
                <a:solidFill>
                  <a:schemeClr val="accent3"/>
                </a:solidFill>
              </a:rPr>
              <a:t> </a:t>
            </a:r>
            <a:r>
              <a:rPr lang="en-US" sz="2800" dirty="0">
                <a:solidFill>
                  <a:schemeClr val="accent3"/>
                </a:solidFill>
              </a:rPr>
              <a:t>to</a:t>
            </a:r>
            <a:r>
              <a:rPr sz="2800" dirty="0">
                <a:solidFill>
                  <a:schemeClr val="accent3"/>
                </a:solidFill>
              </a:rPr>
              <a:t> A</a:t>
            </a:r>
            <a:r>
              <a:rPr lang="en-US" sz="2800" dirty="0">
                <a:solidFill>
                  <a:schemeClr val="accent3"/>
                </a:solidFill>
              </a:rPr>
              <a:t>void</a:t>
            </a:r>
            <a:r>
              <a:rPr sz="2800" dirty="0">
                <a:solidFill>
                  <a:schemeClr val="accent3"/>
                </a:solidFill>
              </a:rPr>
              <a:t> </a:t>
            </a:r>
            <a:r>
              <a:rPr lang="en-US" sz="2800" dirty="0">
                <a:solidFill>
                  <a:schemeClr val="accent3"/>
                </a:solidFill>
              </a:rPr>
              <a:t>in</a:t>
            </a:r>
            <a:r>
              <a:rPr sz="2800" dirty="0">
                <a:solidFill>
                  <a:schemeClr val="accent3"/>
                </a:solidFill>
              </a:rPr>
              <a:t> P</a:t>
            </a:r>
            <a:r>
              <a:rPr lang="en-US" sz="2800" dirty="0">
                <a:solidFill>
                  <a:schemeClr val="accent3"/>
                </a:solidFill>
              </a:rPr>
              <a:t>ursuing</a:t>
            </a:r>
            <a:r>
              <a:rPr sz="2800" dirty="0">
                <a:solidFill>
                  <a:schemeClr val="accent3"/>
                </a:solidFill>
              </a:rPr>
              <a:t> </a:t>
            </a:r>
            <a:r>
              <a:rPr lang="en-US" sz="2800" dirty="0">
                <a:solidFill>
                  <a:schemeClr val="accent3"/>
                </a:solidFill>
              </a:rPr>
              <a:t>a</a:t>
            </a:r>
            <a:r>
              <a:rPr sz="2800" dirty="0">
                <a:solidFill>
                  <a:schemeClr val="accent3"/>
                </a:solidFill>
              </a:rPr>
              <a:t> L</a:t>
            </a:r>
            <a:r>
              <a:rPr lang="en-US" sz="2800" dirty="0">
                <a:solidFill>
                  <a:schemeClr val="accent3"/>
                </a:solidFill>
              </a:rPr>
              <a:t>ow</a:t>
            </a:r>
            <a:r>
              <a:rPr sz="2800" dirty="0">
                <a:solidFill>
                  <a:schemeClr val="accent3"/>
                </a:solidFill>
              </a:rPr>
              <a:t>-C</a:t>
            </a:r>
            <a:r>
              <a:rPr lang="en-US" sz="2800" dirty="0">
                <a:solidFill>
                  <a:schemeClr val="accent3"/>
                </a:solidFill>
              </a:rPr>
              <a:t>ost</a:t>
            </a:r>
            <a:r>
              <a:rPr sz="2800" dirty="0">
                <a:solidFill>
                  <a:schemeClr val="accent3"/>
                </a:solidFill>
              </a:rPr>
              <a:t> P</a:t>
            </a:r>
            <a:r>
              <a:rPr lang="en-US" sz="2800" dirty="0">
                <a:solidFill>
                  <a:schemeClr val="accent3"/>
                </a:solidFill>
              </a:rPr>
              <a:t>rovider</a:t>
            </a:r>
            <a:r>
              <a:rPr sz="2800" dirty="0">
                <a:solidFill>
                  <a:schemeClr val="accent3"/>
                </a:solidFill>
              </a:rPr>
              <a:t> S</a:t>
            </a:r>
            <a:r>
              <a:rPr lang="en-US" sz="2800" dirty="0">
                <a:solidFill>
                  <a:schemeClr val="accent3"/>
                </a:solidFill>
              </a:rPr>
              <a:t>trategy</a:t>
            </a:r>
            <a:endParaRPr sz="2800" dirty="0">
              <a:solidFill>
                <a:schemeClr val="accent3"/>
              </a:solidFill>
            </a:endParaRP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556792"/>
            <a:ext cx="8368608" cy="4572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sz="2600" dirty="0"/>
              <a:t>Engaging in overly aggressive price cutting that does not result in unit sales gains large enough to recoup forgone profits</a:t>
            </a:r>
          </a:p>
          <a:p>
            <a:pPr>
              <a:defRPr/>
            </a:pPr>
            <a:r>
              <a:rPr sz="2600" dirty="0"/>
              <a:t>Relying on a cost advantage that is not sustainable because rival firms can easily copy or overcome it</a:t>
            </a:r>
          </a:p>
          <a:p>
            <a:pPr>
              <a:defRPr/>
            </a:pPr>
            <a:r>
              <a:rPr sz="2600" dirty="0"/>
              <a:t>Becoming too fixated on cost reduction such that the firm’s offering is too features-poor to gain the interest of buyers</a:t>
            </a:r>
          </a:p>
          <a:p>
            <a:pPr>
              <a:defRPr/>
            </a:pPr>
            <a:r>
              <a:rPr sz="2600" dirty="0"/>
              <a:t>Having a rival discover a new lower-cost value chain approach or develop a cost-saving technological breakthrough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54CDA3-EA96-4094-99B2-B186E2C53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>
                <a:solidFill>
                  <a:schemeClr val="accent3"/>
                </a:solidFill>
              </a:rPr>
              <a:t>Broad Differentiation </a:t>
            </a:r>
            <a:r>
              <a:rPr lang="en-US" altLang="zh-HK" dirty="0"/>
              <a:t>Strategies</a:t>
            </a:r>
            <a:endParaRPr lang="zh-HK" altLang="en-US" dirty="0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13A40A83-1471-491A-B3AE-21BF146CA5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4152" y="1587606"/>
            <a:ext cx="8229600" cy="5041794"/>
          </a:xfrm>
        </p:spPr>
        <p:txBody>
          <a:bodyPr>
            <a:normAutofit/>
          </a:bodyPr>
          <a:lstStyle/>
          <a:p>
            <a:pPr>
              <a:spcAft>
                <a:spcPts val="0"/>
              </a:spcAft>
              <a:defRPr/>
            </a:pPr>
            <a:r>
              <a:rPr sz="2400" dirty="0"/>
              <a:t>Effective Differentiation Approaches</a:t>
            </a:r>
          </a:p>
          <a:p>
            <a:pPr lvl="1">
              <a:spcAft>
                <a:spcPts val="0"/>
              </a:spcAft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Carefully study buyer needs and behaviors, values, and willingness to pay for a </a:t>
            </a:r>
            <a:r>
              <a:rPr sz="2400" i="1" dirty="0">
                <a:solidFill>
                  <a:schemeClr val="bg1">
                    <a:lumMod val="50000"/>
                  </a:schemeClr>
                </a:solidFill>
              </a:rPr>
              <a:t>unique</a:t>
            </a: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 product or service</a:t>
            </a:r>
          </a:p>
          <a:p>
            <a:pPr lvl="1">
              <a:spcAft>
                <a:spcPts val="0"/>
              </a:spcAft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Incorporate features that both appeal to buyers and create a sustainably distinctive product offering</a:t>
            </a:r>
          </a:p>
          <a:p>
            <a:pPr lvl="1">
              <a:spcAft>
                <a:spcPts val="0"/>
              </a:spcAft>
              <a:defRPr/>
            </a:pPr>
            <a:r>
              <a:rPr sz="2400" dirty="0"/>
              <a:t>Use higher prices to recoup differentiation costs</a:t>
            </a:r>
          </a:p>
          <a:p>
            <a:pPr>
              <a:spcAft>
                <a:spcPts val="0"/>
              </a:spcAft>
              <a:defRPr/>
            </a:pPr>
            <a:r>
              <a:rPr sz="2400" dirty="0"/>
              <a:t>Advantages of Differentiation</a:t>
            </a:r>
          </a:p>
          <a:p>
            <a:pPr lvl="1">
              <a:spcAft>
                <a:spcPts val="0"/>
              </a:spcAft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Command premium prices for the firm’s products</a:t>
            </a:r>
          </a:p>
          <a:p>
            <a:pPr lvl="1">
              <a:spcAft>
                <a:spcPts val="0"/>
              </a:spcAft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Increased unit sales due to attractive differentiation</a:t>
            </a:r>
          </a:p>
          <a:p>
            <a:pPr lvl="1">
              <a:spcAft>
                <a:spcPts val="0"/>
              </a:spcAft>
              <a:defRPr/>
            </a:pPr>
            <a:r>
              <a:rPr sz="2400" dirty="0">
                <a:solidFill>
                  <a:schemeClr val="bg1">
                    <a:lumMod val="50000"/>
                  </a:schemeClr>
                </a:solidFill>
              </a:rPr>
              <a:t>Brand loyalty that bonds buyers to the differentiating features of the firm’s products</a:t>
            </a:r>
          </a:p>
        </p:txBody>
      </p:sp>
    </p:spTree>
    <p:extLst>
      <p:ext uri="{BB962C8B-B14F-4D97-AF65-F5344CB8AC3E}">
        <p14:creationId xmlns:p14="http://schemas.microsoft.com/office/powerpoint/2010/main" val="332100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54CDA3-EA96-4094-99B2-B186E2C53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>
                <a:solidFill>
                  <a:schemeClr val="accent3"/>
                </a:solidFill>
              </a:rPr>
              <a:t>Core Concept</a:t>
            </a:r>
            <a:endParaRPr lang="zh-HK" altLang="en-US" dirty="0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07007CC-53C7-408A-BBDE-AA0F229F9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65" y="1628800"/>
            <a:ext cx="8229600" cy="2925688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sz="2800" b="1" dirty="0"/>
              <a:t>Differentiation</a:t>
            </a:r>
            <a:r>
              <a:rPr lang="en-US" sz="2800" dirty="0"/>
              <a:t> enhances profitability whenever a company’s product can command a sufficiently higher price or produce sufficiently greater unit sales to more than cover</a:t>
            </a:r>
            <a:r>
              <a:rPr lang="en-US" sz="2800" b="1" dirty="0"/>
              <a:t> </a:t>
            </a:r>
            <a:r>
              <a:rPr lang="en-US" sz="2800" dirty="0"/>
              <a:t>the added costs of achieving the differentiation.</a:t>
            </a:r>
          </a:p>
        </p:txBody>
      </p:sp>
    </p:spTree>
    <p:extLst>
      <p:ext uri="{BB962C8B-B14F-4D97-AF65-F5344CB8AC3E}">
        <p14:creationId xmlns:p14="http://schemas.microsoft.com/office/powerpoint/2010/main" val="326382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54CDA3-EA96-4094-99B2-B186E2C53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>
                <a:solidFill>
                  <a:schemeClr val="accent3"/>
                </a:solidFill>
              </a:rPr>
              <a:t>Core Concepts</a:t>
            </a:r>
            <a:endParaRPr lang="zh-HK" altLang="en-US" dirty="0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0516695E-D1F3-41AB-AE3C-B2B47D1BF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296" y="1628800"/>
            <a:ext cx="8016152" cy="3888432"/>
          </a:xfrm>
        </p:spPr>
        <p:txBody>
          <a:bodyPr>
            <a:normAutofit/>
          </a:bodyPr>
          <a:lstStyle/>
          <a:p>
            <a:pPr>
              <a:buSzPct val="80000"/>
              <a:buFont typeface="Wingdings" panose="05000000000000000000" pitchFamily="2" charset="2"/>
              <a:buChar char="l"/>
              <a:defRPr/>
            </a:pPr>
            <a:r>
              <a:rPr lang="en-US" sz="2800" dirty="0"/>
              <a:t>The essence of a </a:t>
            </a:r>
            <a:r>
              <a:rPr lang="en-US" sz="2800" b="1" dirty="0"/>
              <a:t>broad differentiation strategy </a:t>
            </a:r>
            <a:r>
              <a:rPr lang="en-US" sz="2800" dirty="0"/>
              <a:t>is to offer unique product attributes that a wide range of buyers find appealing and worth paying for.</a:t>
            </a:r>
          </a:p>
          <a:p>
            <a:pPr>
              <a:buSzPct val="80000"/>
              <a:buFont typeface="Wingdings" panose="05000000000000000000" pitchFamily="2" charset="2"/>
              <a:buChar char="l"/>
              <a:defRPr/>
            </a:pPr>
            <a:r>
              <a:rPr lang="en-US" sz="2800" dirty="0"/>
              <a:t>A </a:t>
            </a:r>
            <a:r>
              <a:rPr lang="en-US" sz="2800" b="1" dirty="0"/>
              <a:t>uniqueness driver </a:t>
            </a:r>
            <a:r>
              <a:rPr lang="en-US" sz="2800" dirty="0"/>
              <a:t>is a factor that can have a strong differentiating effect.</a:t>
            </a:r>
          </a:p>
        </p:txBody>
      </p:sp>
    </p:spTree>
    <p:extLst>
      <p:ext uri="{BB962C8B-B14F-4D97-AF65-F5344CB8AC3E}">
        <p14:creationId xmlns:p14="http://schemas.microsoft.com/office/powerpoint/2010/main" val="294571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54CDA3-EA96-4094-99B2-B186E2C53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>
                <a:solidFill>
                  <a:schemeClr val="accent3"/>
                </a:solidFill>
              </a:rPr>
              <a:t>Core Concepts</a:t>
            </a:r>
            <a:endParaRPr lang="zh-HK" altLang="en-US" dirty="0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0516695E-D1F3-41AB-AE3C-B2B47D1BF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296" y="1628800"/>
            <a:ext cx="8016152" cy="3888432"/>
          </a:xfrm>
        </p:spPr>
        <p:txBody>
          <a:bodyPr>
            <a:normAutofit/>
          </a:bodyPr>
          <a:lstStyle/>
          <a:p>
            <a:pPr>
              <a:buSzPct val="80000"/>
              <a:buFont typeface="Wingdings" panose="05000000000000000000" pitchFamily="2" charset="2"/>
              <a:buChar char="l"/>
              <a:defRPr/>
            </a:pPr>
            <a:r>
              <a:rPr lang="en-US" sz="2800" dirty="0"/>
              <a:t>The essence of a </a:t>
            </a:r>
            <a:r>
              <a:rPr lang="en-US" sz="2800" b="1" dirty="0"/>
              <a:t>broad differentiation strategy </a:t>
            </a:r>
            <a:r>
              <a:rPr lang="en-US" sz="2800" dirty="0"/>
              <a:t>is to offer unique product attributes that a wide range of buyers find appealing and worth paying for.</a:t>
            </a:r>
          </a:p>
          <a:p>
            <a:pPr>
              <a:buSzPct val="80000"/>
              <a:buFont typeface="Wingdings" panose="05000000000000000000" pitchFamily="2" charset="2"/>
              <a:buChar char="l"/>
              <a:defRPr/>
            </a:pPr>
            <a:r>
              <a:rPr lang="en-US" sz="2800" dirty="0"/>
              <a:t>A </a:t>
            </a:r>
            <a:r>
              <a:rPr lang="en-US" sz="2800" b="1" dirty="0"/>
              <a:t>uniqueness driver </a:t>
            </a:r>
            <a:r>
              <a:rPr lang="en-US" sz="2800" dirty="0"/>
              <a:t>is a factor that can have a strong differentiating effect.</a:t>
            </a:r>
          </a:p>
        </p:txBody>
      </p:sp>
    </p:spTree>
    <p:extLst>
      <p:ext uri="{BB962C8B-B14F-4D97-AF65-F5344CB8AC3E}">
        <p14:creationId xmlns:p14="http://schemas.microsoft.com/office/powerpoint/2010/main" val="146265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301752" y="379476"/>
            <a:ext cx="8534400" cy="758952"/>
          </a:xfrm>
        </p:spPr>
        <p:txBody>
          <a:bodyPr lIns="1097280" rIns="1097280">
            <a:noAutofit/>
          </a:bodyPr>
          <a:lstStyle/>
          <a:p>
            <a:r>
              <a:rPr lang="en-US" sz="2800" dirty="0"/>
              <a:t>Cost-Efficient Management of Value Chain Activities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556792"/>
            <a:ext cx="8136904" cy="4572000"/>
          </a:xfrm>
        </p:spPr>
        <p:txBody>
          <a:bodyPr>
            <a:normAutofit/>
          </a:bodyPr>
          <a:lstStyle/>
          <a:p>
            <a:r>
              <a:rPr lang="en-US" sz="2400" dirty="0"/>
              <a:t>A uniqueness driver can</a:t>
            </a:r>
          </a:p>
          <a:p>
            <a:pPr lvl="1"/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Have a strong differentiating effect</a:t>
            </a:r>
          </a:p>
          <a:p>
            <a:pPr lvl="1"/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Be based on physical as well as functional attributes of a firm’s products</a:t>
            </a:r>
          </a:p>
          <a:p>
            <a:pPr lvl="1"/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Be the result of superior performance capabilities of the firm’s human capital</a:t>
            </a:r>
          </a:p>
          <a:p>
            <a:pPr lvl="1"/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Have an effect on more than one of the firm’s value chain activities</a:t>
            </a:r>
          </a:p>
          <a:p>
            <a:pPr lvl="1"/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Create a perception of value (brand loyalty) in buyers where there is little reason for it to exist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US" altLang="zh-HK" sz="2400" dirty="0"/>
              <a:t>Value Drivers: </a:t>
            </a:r>
            <a:br>
              <a:rPr lang="en-US" altLang="zh-HK" sz="2400" dirty="0"/>
            </a:br>
            <a:r>
              <a:rPr lang="en-US" altLang="zh-HK" sz="2400" dirty="0"/>
              <a:t>The Keys to Creating a Differentiation Advantage</a:t>
            </a:r>
            <a:endParaRPr lang="en-US" sz="2400" dirty="0">
              <a:solidFill>
                <a:schemeClr val="accent3"/>
              </a:solidFill>
              <a:ea typeface="+mj-ea"/>
              <a:cs typeface="Arial" charset="0"/>
            </a:endParaRPr>
          </a:p>
        </p:txBody>
      </p:sp>
      <p:pic>
        <p:nvPicPr>
          <p:cNvPr id="4" name="Content Placeholder 2" descr="Graphic showing the keys to creating a differentiation advantage">
            <a:extLst>
              <a:ext uri="{FF2B5EF4-FFF2-40B4-BE49-F238E27FC236}">
                <a16:creationId xmlns:a16="http://schemas.microsoft.com/office/drawing/2014/main" id="{47FF2EAA-ABE6-4086-BD78-4A82C93CF9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227" y="1700808"/>
            <a:ext cx="8229600" cy="429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35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831" y="332656"/>
            <a:ext cx="8534400" cy="75895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/>
              <a:t>Managing the Value Chain to Create the Differentiating Attributes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825" y="1381183"/>
            <a:ext cx="8126413" cy="4983874"/>
          </a:xfrm>
        </p:spPr>
        <p:txBody>
          <a:bodyPr/>
          <a:lstStyle/>
          <a:p>
            <a:pPr marL="457200" indent="-457200">
              <a:spcBef>
                <a:spcPts val="900"/>
              </a:spcBef>
              <a:buSzPct val="100000"/>
              <a:buFont typeface="+mj-lt"/>
              <a:buAutoNum type="arabicPeriod"/>
              <a:defRPr/>
            </a:pPr>
            <a:r>
              <a:rPr lang="en-US" sz="2400" dirty="0"/>
              <a:t>Create product features and performance attributes that appeal to a wide range of buyers.</a:t>
            </a:r>
            <a:endParaRPr sz="2400" dirty="0"/>
          </a:p>
          <a:p>
            <a:pPr marL="457200" indent="-457200">
              <a:spcBef>
                <a:spcPts val="900"/>
              </a:spcBef>
              <a:buSzPct val="100000"/>
              <a:buFont typeface="+mj-lt"/>
              <a:buAutoNum type="arabicPeriod"/>
              <a:defRPr/>
            </a:pPr>
            <a:r>
              <a:rPr sz="2400" dirty="0"/>
              <a:t>Improve customer service or add extra services.</a:t>
            </a:r>
          </a:p>
          <a:p>
            <a:pPr marL="457200" indent="-457200">
              <a:spcBef>
                <a:spcPts val="900"/>
              </a:spcBef>
              <a:buSzPct val="100000"/>
              <a:buFont typeface="+mj-lt"/>
              <a:buAutoNum type="arabicPeriod"/>
              <a:defRPr/>
            </a:pPr>
            <a:r>
              <a:rPr sz="2400" dirty="0"/>
              <a:t>Invest in production-related R&amp;D activities.</a:t>
            </a:r>
          </a:p>
          <a:p>
            <a:pPr marL="457200" indent="-457200">
              <a:spcBef>
                <a:spcPts val="900"/>
              </a:spcBef>
              <a:buSzPct val="100000"/>
              <a:buFont typeface="+mj-lt"/>
              <a:buAutoNum type="arabicPeriod"/>
              <a:defRPr/>
            </a:pPr>
            <a:r>
              <a:rPr sz="2400" dirty="0"/>
              <a:t>Strive for innovation and technological advances.</a:t>
            </a:r>
          </a:p>
          <a:p>
            <a:pPr marL="457200" indent="-457200">
              <a:spcBef>
                <a:spcPts val="900"/>
              </a:spcBef>
              <a:buSzPct val="100000"/>
              <a:buFont typeface="+mj-lt"/>
              <a:buAutoNum type="arabicPeriod"/>
              <a:defRPr/>
            </a:pPr>
            <a:r>
              <a:rPr sz="2400" dirty="0"/>
              <a:t>Pursue continuous quality improvement.</a:t>
            </a:r>
          </a:p>
          <a:p>
            <a:pPr marL="457200" indent="-457200">
              <a:spcBef>
                <a:spcPts val="900"/>
              </a:spcBef>
              <a:buSzPct val="100000"/>
              <a:buFont typeface="+mj-lt"/>
              <a:buAutoNum type="arabicPeriod"/>
              <a:defRPr/>
            </a:pPr>
            <a:r>
              <a:rPr sz="2400" dirty="0"/>
              <a:t>Increase marketing and brand-building activities.</a:t>
            </a:r>
          </a:p>
          <a:p>
            <a:pPr marL="457200" indent="-457200">
              <a:spcBef>
                <a:spcPts val="900"/>
              </a:spcBef>
              <a:buSzPct val="100000"/>
              <a:buFont typeface="+mj-lt"/>
              <a:buAutoNum type="arabicPeriod"/>
              <a:defRPr/>
            </a:pPr>
            <a:r>
              <a:rPr sz="2400" dirty="0"/>
              <a:t>Seek out high-quality inputs.</a:t>
            </a:r>
          </a:p>
          <a:p>
            <a:pPr marL="457200" indent="-457200">
              <a:spcBef>
                <a:spcPts val="900"/>
              </a:spcBef>
              <a:buSzPct val="100000"/>
              <a:buFont typeface="+mj-lt"/>
              <a:buAutoNum type="arabicPeriod"/>
              <a:defRPr/>
            </a:pPr>
            <a:r>
              <a:rPr sz="2400" dirty="0"/>
              <a:t>Emphasize human resource management activities that improve the skills, expertise, and knowledge of company personnel.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04664"/>
            <a:ext cx="8534400" cy="75895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zh-HK" sz="3600" dirty="0"/>
              <a:t>Revamping the Value Chain System to Increase Differentiation</a:t>
            </a:r>
            <a:endParaRPr lang="en-US" dirty="0"/>
          </a:p>
        </p:txBody>
      </p:sp>
      <p:grpSp>
        <p:nvGrpSpPr>
          <p:cNvPr id="6" name="Group 5" descr="An illustration lists two approaches to enhancing differentiation through changes in the value chain system. ">
            <a:extLst>
              <a:ext uri="{FF2B5EF4-FFF2-40B4-BE49-F238E27FC236}">
                <a16:creationId xmlns:a16="http://schemas.microsoft.com/office/drawing/2014/main" id="{869FA3D0-21C1-4E28-BBE6-9849DA609FE5}"/>
              </a:ext>
            </a:extLst>
          </p:cNvPr>
          <p:cNvGrpSpPr/>
          <p:nvPr/>
        </p:nvGrpSpPr>
        <p:grpSpPr>
          <a:xfrm>
            <a:off x="395671" y="1916832"/>
            <a:ext cx="8352657" cy="3387453"/>
            <a:chOff x="595313" y="2403475"/>
            <a:chExt cx="7559675" cy="3044825"/>
          </a:xfrm>
        </p:grpSpPr>
        <p:sp>
          <p:nvSpPr>
            <p:cNvPr id="7" name="Text Box 5">
              <a:extLst>
                <a:ext uri="{FF2B5EF4-FFF2-40B4-BE49-F238E27FC236}">
                  <a16:creationId xmlns:a16="http://schemas.microsoft.com/office/drawing/2014/main" id="{F2F2224D-B2F8-49F8-8457-CA7AF9B5E33F}"/>
                </a:ext>
              </a:extLst>
            </p:cNvPr>
            <p:cNvSpPr txBox="1">
              <a:spLocks noChangeArrowheads="1"/>
            </p:cNvSpPr>
            <p:nvPr/>
          </p:nvSpPr>
          <p:spPr bwMode="blackWhite">
            <a:xfrm>
              <a:off x="4616450" y="4121150"/>
              <a:ext cx="3535363" cy="1327150"/>
            </a:xfrm>
            <a:prstGeom prst="roundRect">
              <a:avLst/>
            </a:prstGeom>
            <a:solidFill>
              <a:schemeClr val="bg1"/>
            </a:solidFill>
            <a:ln w="317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 anchorCtr="1"/>
            <a:lstStyle/>
            <a:p>
              <a:pPr>
                <a:spcBef>
                  <a:spcPct val="50000"/>
                </a:spcBef>
                <a:defRPr/>
              </a:pPr>
              <a:r>
                <a:rPr lang="en-US" b="1" dirty="0"/>
                <a:t>Coordinating with suppliers </a:t>
              </a:r>
              <a:br>
                <a:rPr lang="en-US" b="1" dirty="0"/>
              </a:br>
              <a:r>
                <a:rPr lang="en-US" b="1" dirty="0"/>
                <a:t>to better address customer needs</a:t>
              </a:r>
            </a:p>
          </p:txBody>
        </p:sp>
        <p:sp>
          <p:nvSpPr>
            <p:cNvPr id="8" name="Text Box 6" descr="Graphic of the approaches to enhancing differentiation through changes in the value chain system">
              <a:extLst>
                <a:ext uri="{FF2B5EF4-FFF2-40B4-BE49-F238E27FC236}">
                  <a16:creationId xmlns:a16="http://schemas.microsoft.com/office/drawing/2014/main" id="{A6BA722A-B172-46E6-BDB2-7208E6EE3AE4}"/>
                </a:ext>
              </a:extLst>
            </p:cNvPr>
            <p:cNvSpPr txBox="1">
              <a:spLocks noChangeArrowheads="1"/>
            </p:cNvSpPr>
            <p:nvPr/>
          </p:nvSpPr>
          <p:spPr bwMode="blackWhite">
            <a:xfrm>
              <a:off x="4629150" y="2403475"/>
              <a:ext cx="3525838" cy="1327150"/>
            </a:xfrm>
            <a:prstGeom prst="roundRect">
              <a:avLst/>
            </a:prstGeom>
            <a:solidFill>
              <a:schemeClr val="bg1"/>
            </a:solidFill>
            <a:ln w="317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 anchorCtr="1"/>
            <a:lstStyle/>
            <a:p>
              <a:pPr>
                <a:spcBef>
                  <a:spcPct val="50000"/>
                </a:spcBef>
                <a:defRPr/>
              </a:pPr>
              <a:r>
                <a:rPr lang="en-US" b="1" dirty="0"/>
                <a:t>Coordinating with channel </a:t>
              </a:r>
              <a:br>
                <a:rPr lang="en-US" b="1" dirty="0"/>
              </a:br>
              <a:r>
                <a:rPr lang="en-US" b="1" dirty="0"/>
                <a:t>allies to enhance customer perceptions of value</a:t>
              </a:r>
            </a:p>
          </p:txBody>
        </p:sp>
        <p:cxnSp>
          <p:nvCxnSpPr>
            <p:cNvPr id="9" name="AutoShape 7">
              <a:extLst>
                <a:ext uri="{FF2B5EF4-FFF2-40B4-BE49-F238E27FC236}">
                  <a16:creationId xmlns:a16="http://schemas.microsoft.com/office/drawing/2014/main" id="{BC1489D6-9527-4BD2-BFF2-07FA83B5BEE6}"/>
                </a:ext>
              </a:extLst>
            </p:cNvPr>
            <p:cNvCxnSpPr>
              <a:cxnSpLocks noChangeShapeType="1"/>
              <a:endCxn id="11" idx="2"/>
            </p:cNvCxnSpPr>
            <p:nvPr/>
          </p:nvCxnSpPr>
          <p:spPr bwMode="auto">
            <a:xfrm flipH="1">
              <a:off x="595313" y="3067050"/>
              <a:ext cx="4033837" cy="835025"/>
            </a:xfrm>
            <a:prstGeom prst="straightConnector1">
              <a:avLst/>
            </a:prstGeom>
            <a:noFill/>
            <a:ln w="38100">
              <a:solidFill>
                <a:schemeClr val="accent1">
                  <a:lumMod val="50000"/>
                </a:schemeClr>
              </a:solidFill>
              <a:round/>
              <a:headEnd type="none" w="med" len="med"/>
              <a:tailEnd type="none" w="med" len="med"/>
            </a:ln>
          </p:spPr>
        </p:cxnSp>
        <p:cxnSp>
          <p:nvCxnSpPr>
            <p:cNvPr id="10" name="AutoShape 8">
              <a:extLst>
                <a:ext uri="{FF2B5EF4-FFF2-40B4-BE49-F238E27FC236}">
                  <a16:creationId xmlns:a16="http://schemas.microsoft.com/office/drawing/2014/main" id="{B1351915-1B90-4B1E-94F2-64AB1A948EF8}"/>
                </a:ext>
              </a:extLst>
            </p:cNvPr>
            <p:cNvCxnSpPr>
              <a:cxnSpLocks noChangeShapeType="1"/>
              <a:endCxn id="11" idx="2"/>
            </p:cNvCxnSpPr>
            <p:nvPr/>
          </p:nvCxnSpPr>
          <p:spPr bwMode="auto">
            <a:xfrm flipH="1" flipV="1">
              <a:off x="595313" y="3902075"/>
              <a:ext cx="4021137" cy="882650"/>
            </a:xfrm>
            <a:prstGeom prst="straightConnector1">
              <a:avLst/>
            </a:prstGeom>
            <a:noFill/>
            <a:ln w="38100">
              <a:solidFill>
                <a:schemeClr val="accent1">
                  <a:lumMod val="50000"/>
                </a:schemeClr>
              </a:solidFill>
              <a:round/>
              <a:headEnd type="none" w="med" len="med"/>
              <a:tailEnd type="none" w="med" len="med"/>
            </a:ln>
          </p:spPr>
        </p:cxnSp>
        <p:sp>
          <p:nvSpPr>
            <p:cNvPr id="11" name="Oval 9">
              <a:extLst>
                <a:ext uri="{FF2B5EF4-FFF2-40B4-BE49-F238E27FC236}">
                  <a16:creationId xmlns:a16="http://schemas.microsoft.com/office/drawing/2014/main" id="{27A3343A-1F18-4EC1-B441-182FA8E291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5313" y="2593975"/>
              <a:ext cx="3130550" cy="2614613"/>
            </a:xfrm>
            <a:prstGeom prst="ellipse">
              <a:avLst/>
            </a:prstGeom>
            <a:solidFill>
              <a:schemeClr val="bg1"/>
            </a:solidFill>
            <a:ln>
              <a:headEnd/>
              <a:tailEnd/>
            </a:ln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lIns="0" tIns="0" rIns="0" bIns="0" anchor="ctr" anchorCtr="1"/>
            <a:lstStyle/>
            <a:p>
              <a:pPr algn="ctr"/>
              <a:r>
                <a:rPr lang="en-US" sz="2400" b="1" dirty="0">
                  <a:solidFill>
                    <a:schemeClr val="tx1"/>
                  </a:solidFill>
                </a:rPr>
                <a:t>Approaches</a:t>
              </a:r>
              <a:br>
                <a:rPr lang="en-US" sz="2400" b="1" dirty="0">
                  <a:solidFill>
                    <a:schemeClr val="tx1"/>
                  </a:solidFill>
                </a:rPr>
              </a:br>
              <a:r>
                <a:rPr lang="en-US" sz="2400" b="1" dirty="0">
                  <a:solidFill>
                    <a:schemeClr val="tx1"/>
                  </a:solidFill>
                </a:rPr>
                <a:t>to enhancing differentiation through changes in the value chain system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8935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04664"/>
            <a:ext cx="8534400" cy="75895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zh-HK" sz="3600" dirty="0"/>
              <a:t>Delivering Superior Value Via a Broad Differentiation Strategy</a:t>
            </a:r>
            <a:endParaRPr lang="en-US" dirty="0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381A06C7-BC6A-484C-B432-DE677662F4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6793243"/>
              </p:ext>
            </p:extLst>
          </p:nvPr>
        </p:nvGraphicFramePr>
        <p:xfrm>
          <a:off x="485993" y="1700808"/>
          <a:ext cx="8172013" cy="408831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780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939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19079">
                <a:tc gridSpan="2">
                  <a:txBody>
                    <a:bodyPr/>
                    <a:lstStyle/>
                    <a:p>
                      <a:pPr algn="ctr" eaLnBrk="0" hangingPunct="0">
                        <a:defRPr/>
                      </a:pPr>
                      <a:r>
                        <a:rPr lang="en-US" sz="2800" dirty="0"/>
                        <a:t>Broad Differentiation:</a:t>
                      </a:r>
                    </a:p>
                    <a:p>
                      <a:pPr algn="ctr" eaLnBrk="0" hangingPunct="0">
                        <a:defRPr/>
                      </a:pPr>
                      <a:r>
                        <a:rPr lang="en-US" sz="2400" dirty="0"/>
                        <a:t>Offering Customers Something That Rivals Cannot</a:t>
                      </a:r>
                      <a:endParaRPr lang="en-US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2309">
                <a:tc>
                  <a:txBody>
                    <a:bodyPr/>
                    <a:lstStyle/>
                    <a:p>
                      <a:pPr algn="ctr"/>
                      <a:r>
                        <a:rPr lang="en-US" sz="2200" dirty="0"/>
                        <a:t>1.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/>
                        <a:t>Incorporate product attributes and user features that lower the buyer’s overall costs of using the firm’s product</a:t>
                      </a:r>
                    </a:p>
                  </a:txBody>
                  <a:tcPr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2309">
                <a:tc>
                  <a:txBody>
                    <a:bodyPr/>
                    <a:lstStyle/>
                    <a:p>
                      <a:pPr algn="ctr"/>
                      <a:r>
                        <a:rPr lang="en-US" sz="2200" dirty="0"/>
                        <a:t>2.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/>
                        <a:t>Incorporate tangible features (e.g., styling) that increase customer satisfaction with the product</a:t>
                      </a:r>
                    </a:p>
                  </a:txBody>
                  <a:tcPr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2309">
                <a:tc>
                  <a:txBody>
                    <a:bodyPr/>
                    <a:lstStyle/>
                    <a:p>
                      <a:pPr algn="ctr"/>
                      <a:r>
                        <a:rPr lang="en-US" sz="2200" dirty="0"/>
                        <a:t>3.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/>
                        <a:t>Incorporate intangible features (e.g., buyer image) that enhance buyer satisfaction in noneconomic ways</a:t>
                      </a:r>
                    </a:p>
                  </a:txBody>
                  <a:tcPr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2309">
                <a:tc>
                  <a:txBody>
                    <a:bodyPr/>
                    <a:lstStyle/>
                    <a:p>
                      <a:pPr algn="ctr"/>
                      <a:r>
                        <a:rPr lang="en-US" sz="2200" dirty="0"/>
                        <a:t>4.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/>
                        <a:t>Signal the value of the firm’s product offering to buyers (e.g., price, packaging, placement, advertising)</a:t>
                      </a:r>
                    </a:p>
                  </a:txBody>
                  <a:tcPr>
                    <a:lnL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0341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831" y="332656"/>
            <a:ext cx="8534400" cy="7589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Strategic Management Principles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D74242-FDDD-4A97-9EA7-96D359A5F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340" y="1700808"/>
            <a:ext cx="8229600" cy="4382616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en-US" dirty="0"/>
              <a:t>Differentiation can be based on tangible or intangible attributes.</a:t>
            </a:r>
          </a:p>
          <a:p>
            <a:pPr>
              <a:spcBef>
                <a:spcPts val="1200"/>
              </a:spcBef>
            </a:pPr>
            <a:r>
              <a:rPr lang="en-US" dirty="0"/>
              <a:t>Easy-to-copy differentiating features cannot produce a sustainable competitive advantage.</a:t>
            </a:r>
          </a:p>
          <a:p>
            <a:pPr>
              <a:spcBef>
                <a:spcPts val="1200"/>
              </a:spcBef>
            </a:pPr>
            <a:r>
              <a:rPr lang="en-US" dirty="0"/>
              <a:t>Any differentiating feature that works well is a magnet for imitators.</a:t>
            </a:r>
          </a:p>
          <a:p>
            <a:pPr>
              <a:spcBef>
                <a:spcPts val="1200"/>
              </a:spcBef>
            </a:pPr>
            <a:r>
              <a:rPr lang="en-US" dirty="0"/>
              <a:t>Overdifferentiating and overcharging are fatal strategy mistakes.</a:t>
            </a:r>
          </a:p>
        </p:txBody>
      </p:sp>
    </p:spTree>
    <p:extLst>
      <p:ext uri="{BB962C8B-B14F-4D97-AF65-F5344CB8AC3E}">
        <p14:creationId xmlns:p14="http://schemas.microsoft.com/office/powerpoint/2010/main" val="414733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Successful Approaches to Sustainable Differentiation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6504" y="1628800"/>
            <a:ext cx="8064896" cy="4572000"/>
          </a:xfrm>
        </p:spPr>
        <p:txBody>
          <a:bodyPr>
            <a:normAutofit/>
          </a:bodyPr>
          <a:lstStyle/>
          <a:p>
            <a:r>
              <a:rPr lang="en-US" sz="2800" dirty="0"/>
              <a:t>Differentiation that is difficult for rivals to duplicate or imitate</a:t>
            </a:r>
          </a:p>
          <a:p>
            <a:pPr lvl="1"/>
            <a:r>
              <a:rPr lang="en-US" sz="2800" dirty="0"/>
              <a:t>Company reputation</a:t>
            </a:r>
          </a:p>
          <a:p>
            <a:pPr lvl="1"/>
            <a:r>
              <a:rPr lang="en-US" sz="2800" dirty="0"/>
              <a:t>Long-standing relationships with buyers</a:t>
            </a:r>
          </a:p>
          <a:p>
            <a:pPr lvl="1"/>
            <a:r>
              <a:rPr lang="en-US" sz="2800" dirty="0"/>
              <a:t>A unique product or service image</a:t>
            </a:r>
          </a:p>
          <a:p>
            <a:r>
              <a:rPr lang="en-US" sz="2800" dirty="0"/>
              <a:t>Differentiation that creates substantial switching costs that lock in buyers</a:t>
            </a:r>
          </a:p>
          <a:p>
            <a:pPr lvl="1"/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Patent-protected product innovation</a:t>
            </a:r>
          </a:p>
          <a:p>
            <a:pPr lvl="1"/>
            <a:r>
              <a:rPr lang="en-US" sz="2800" dirty="0"/>
              <a:t>Relationship-based customer service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1752" y="379476"/>
            <a:ext cx="8534400" cy="758952"/>
          </a:xfrm>
        </p:spPr>
        <p:txBody>
          <a:bodyPr>
            <a:noAutofit/>
          </a:bodyPr>
          <a:lstStyle/>
          <a:p>
            <a:pPr>
              <a:defRPr/>
            </a:pPr>
            <a:r>
              <a:rPr sz="2800" dirty="0">
                <a:solidFill>
                  <a:srgbClr val="FF0000"/>
                </a:solidFill>
              </a:rPr>
              <a:t>P</a:t>
            </a:r>
            <a:r>
              <a:rPr lang="en-US" sz="2800" dirty="0">
                <a:solidFill>
                  <a:srgbClr val="FF0000"/>
                </a:solidFill>
              </a:rPr>
              <a:t>itfalls</a:t>
            </a:r>
            <a:r>
              <a:rPr sz="2800" dirty="0">
                <a:solidFill>
                  <a:srgbClr val="FF0000"/>
                </a:solidFill>
              </a:rPr>
              <a:t> </a:t>
            </a:r>
            <a:r>
              <a:rPr lang="en-US" sz="2800" dirty="0">
                <a:solidFill>
                  <a:srgbClr val="FF0000"/>
                </a:solidFill>
              </a:rPr>
              <a:t>to</a:t>
            </a:r>
            <a:r>
              <a:rPr sz="2800" dirty="0">
                <a:solidFill>
                  <a:srgbClr val="FF0000"/>
                </a:solidFill>
              </a:rPr>
              <a:t> A</a:t>
            </a:r>
            <a:r>
              <a:rPr lang="en-US" sz="2800" dirty="0">
                <a:solidFill>
                  <a:srgbClr val="FF0000"/>
                </a:solidFill>
              </a:rPr>
              <a:t>void</a:t>
            </a:r>
            <a:r>
              <a:rPr sz="2800" dirty="0">
                <a:solidFill>
                  <a:srgbClr val="FF0000"/>
                </a:solidFill>
              </a:rPr>
              <a:t> </a:t>
            </a:r>
            <a:r>
              <a:rPr lang="en-US" sz="2800" dirty="0">
                <a:solidFill>
                  <a:srgbClr val="FF0000"/>
                </a:solidFill>
              </a:rPr>
              <a:t>in</a:t>
            </a:r>
            <a:r>
              <a:rPr sz="2800" dirty="0">
                <a:solidFill>
                  <a:srgbClr val="FF0000"/>
                </a:solidFill>
              </a:rPr>
              <a:t> P</a:t>
            </a:r>
            <a:r>
              <a:rPr lang="en-US" sz="2800" dirty="0">
                <a:solidFill>
                  <a:srgbClr val="FF0000"/>
                </a:solidFill>
              </a:rPr>
              <a:t>ursuing</a:t>
            </a:r>
            <a:r>
              <a:rPr sz="2800" dirty="0">
                <a:solidFill>
                  <a:srgbClr val="FF0000"/>
                </a:solidFill>
              </a:rPr>
              <a:t> </a:t>
            </a:r>
            <a:r>
              <a:rPr lang="en-US" sz="2800" dirty="0">
                <a:solidFill>
                  <a:srgbClr val="FF0000"/>
                </a:solidFill>
              </a:rPr>
              <a:t>a</a:t>
            </a:r>
            <a:r>
              <a:rPr sz="2800" dirty="0"/>
              <a:t> </a:t>
            </a:r>
            <a:br>
              <a:rPr lang="en-US" altLang="zh-HK" sz="2800" dirty="0"/>
            </a:br>
            <a:r>
              <a:rPr sz="2800" dirty="0"/>
              <a:t>D</a:t>
            </a:r>
            <a:r>
              <a:rPr lang="en-US" sz="2800" dirty="0"/>
              <a:t>ifferentiation</a:t>
            </a:r>
            <a:r>
              <a:rPr sz="2800" dirty="0"/>
              <a:t> S</a:t>
            </a:r>
            <a:r>
              <a:rPr lang="en-US" sz="2800" dirty="0"/>
              <a:t>trategy</a:t>
            </a:r>
            <a:endParaRPr sz="2800" dirty="0"/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8208912" cy="4572000"/>
          </a:xfrm>
        </p:spPr>
        <p:txBody>
          <a:bodyPr/>
          <a:lstStyle/>
          <a:p>
            <a:pPr>
              <a:spcBef>
                <a:spcPts val="1200"/>
              </a:spcBef>
              <a:defRPr/>
            </a:pPr>
            <a:r>
              <a:rPr sz="2400" dirty="0"/>
              <a:t>Relying on product attributes easily copied by rivals</a:t>
            </a:r>
          </a:p>
          <a:p>
            <a:pPr>
              <a:spcBef>
                <a:spcPts val="1200"/>
              </a:spcBef>
              <a:defRPr/>
            </a:pPr>
            <a:r>
              <a:rPr sz="2400" dirty="0"/>
              <a:t>Introducing product attributes that do not evoke an enthusiastic buyer response</a:t>
            </a:r>
          </a:p>
          <a:p>
            <a:pPr>
              <a:spcBef>
                <a:spcPts val="1200"/>
              </a:spcBef>
              <a:defRPr/>
            </a:pPr>
            <a:r>
              <a:rPr sz="2400" dirty="0"/>
              <a:t>Eroding profitability by overspending on efforts to differentiate the firm’s product offering</a:t>
            </a:r>
          </a:p>
          <a:p>
            <a:pPr>
              <a:spcBef>
                <a:spcPts val="1200"/>
              </a:spcBef>
              <a:defRPr/>
            </a:pPr>
            <a:r>
              <a:rPr lang="en-US" sz="2400" dirty="0"/>
              <a:t>Offering only trivial improvements in quality, service, or performance features vis-à-vis the products of rivals</a:t>
            </a:r>
          </a:p>
          <a:p>
            <a:pPr>
              <a:spcBef>
                <a:spcPts val="1200"/>
              </a:spcBef>
              <a:defRPr/>
            </a:pPr>
            <a:r>
              <a:rPr lang="en-US" sz="2400" dirty="0"/>
              <a:t>Over-differentiating the product quality, features, or service levels exceeds the needs of most buyers</a:t>
            </a:r>
          </a:p>
          <a:p>
            <a:pPr>
              <a:spcBef>
                <a:spcPts val="1200"/>
              </a:spcBef>
              <a:defRPr/>
            </a:pPr>
            <a:r>
              <a:rPr lang="en-US" sz="2400" dirty="0"/>
              <a:t>Charging too high a price premium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descr="Two focused strategy approaches are focused low-cost strategy and focused market niche strategy.">
            <a:extLst>
              <a:ext uri="{FF2B5EF4-FFF2-40B4-BE49-F238E27FC236}">
                <a16:creationId xmlns:a16="http://schemas.microsoft.com/office/drawing/2014/main" id="{B7ADCFFC-0C1F-4992-B24E-5F3430E12F42}"/>
              </a:ext>
            </a:extLst>
          </p:cNvPr>
          <p:cNvGrpSpPr/>
          <p:nvPr/>
        </p:nvGrpSpPr>
        <p:grpSpPr>
          <a:xfrm>
            <a:off x="1652588" y="1772440"/>
            <a:ext cx="5845175" cy="3797297"/>
            <a:chOff x="1652588" y="1772440"/>
            <a:chExt cx="5845175" cy="3797297"/>
          </a:xfrm>
        </p:grpSpPr>
        <p:sp>
          <p:nvSpPr>
            <p:cNvPr id="9" name="Text Box 5">
              <a:extLst>
                <a:ext uri="{FF2B5EF4-FFF2-40B4-BE49-F238E27FC236}">
                  <a16:creationId xmlns:a16="http://schemas.microsoft.com/office/drawing/2014/main" id="{443486CE-36EA-4635-95E4-E8E5BBA6DF47}"/>
                </a:ext>
              </a:extLst>
            </p:cNvPr>
            <p:cNvSpPr txBox="1">
              <a:spLocks noChangeArrowheads="1"/>
            </p:cNvSpPr>
            <p:nvPr/>
          </p:nvSpPr>
          <p:spPr bwMode="blackWhite">
            <a:xfrm>
              <a:off x="5481638" y="4026687"/>
              <a:ext cx="2016125" cy="1543050"/>
            </a:xfrm>
            <a:prstGeom prst="roundRect">
              <a:avLst/>
            </a:prstGeom>
            <a:solidFill>
              <a:schemeClr val="bg1"/>
            </a:solidFill>
            <a:ln w="3175">
              <a:noFill/>
              <a:miter lim="800000"/>
              <a:headEnd/>
              <a:tailE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anchor="ctr" anchorCtr="1"/>
            <a:lstStyle/>
            <a:p>
              <a:pPr algn="ctr">
                <a:spcBef>
                  <a:spcPct val="50000"/>
                </a:spcBef>
              </a:pPr>
              <a:r>
                <a:rPr lang="en-US" b="1" dirty="0"/>
                <a:t>Focused Market Niche Strategy</a:t>
              </a:r>
            </a:p>
          </p:txBody>
        </p:sp>
        <p:sp>
          <p:nvSpPr>
            <p:cNvPr id="10" name="Text Box 6">
              <a:extLst>
                <a:ext uri="{FF2B5EF4-FFF2-40B4-BE49-F238E27FC236}">
                  <a16:creationId xmlns:a16="http://schemas.microsoft.com/office/drawing/2014/main" id="{F177558C-36C7-411B-B820-12E1C698CEFD}"/>
                </a:ext>
              </a:extLst>
            </p:cNvPr>
            <p:cNvSpPr txBox="1">
              <a:spLocks noChangeArrowheads="1"/>
            </p:cNvSpPr>
            <p:nvPr/>
          </p:nvSpPr>
          <p:spPr bwMode="blackWhite">
            <a:xfrm>
              <a:off x="1652588" y="3999700"/>
              <a:ext cx="2011362" cy="1543050"/>
            </a:xfrm>
            <a:prstGeom prst="roundRect">
              <a:avLst/>
            </a:prstGeom>
            <a:solidFill>
              <a:schemeClr val="bg1"/>
            </a:solidFill>
            <a:ln w="3175" algn="ctr">
              <a:noFill/>
              <a:miter lim="800000"/>
              <a:headEnd/>
              <a:tailE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lIns="0" rIns="0" anchor="ctr" anchorCtr="1"/>
            <a:lstStyle/>
            <a:p>
              <a:pPr algn="ctr">
                <a:spcBef>
                  <a:spcPct val="50000"/>
                </a:spcBef>
              </a:pPr>
              <a:r>
                <a:rPr lang="en-US" b="1" dirty="0"/>
                <a:t>Focused </a:t>
              </a:r>
              <a:br>
                <a:rPr lang="en-US" b="1" dirty="0"/>
              </a:br>
              <a:r>
                <a:rPr lang="en-US" b="1" dirty="0"/>
                <a:t>Low-Cost </a:t>
              </a:r>
              <a:br>
                <a:rPr lang="en-US" b="1" dirty="0"/>
              </a:br>
              <a:r>
                <a:rPr lang="en-US" b="1" dirty="0"/>
                <a:t>Strategy</a:t>
              </a:r>
            </a:p>
          </p:txBody>
        </p:sp>
        <p:cxnSp>
          <p:nvCxnSpPr>
            <p:cNvPr id="11" name="AutoShape 7">
              <a:extLst>
                <a:ext uri="{FF2B5EF4-FFF2-40B4-BE49-F238E27FC236}">
                  <a16:creationId xmlns:a16="http://schemas.microsoft.com/office/drawing/2014/main" id="{05E8D10E-02E6-4DC3-8A6A-C641D1E6377B}"/>
                </a:ext>
              </a:extLst>
            </p:cNvPr>
            <p:cNvCxnSpPr>
              <a:cxnSpLocks noChangeShapeType="1"/>
              <a:endCxn id="13" idx="0"/>
            </p:cNvCxnSpPr>
            <p:nvPr/>
          </p:nvCxnSpPr>
          <p:spPr bwMode="auto">
            <a:xfrm flipV="1">
              <a:off x="2658269" y="1772440"/>
              <a:ext cx="1902619" cy="2227260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 type="none" w="med" len="med"/>
              <a:tailEnd type="none" w="med" len="med"/>
            </a:ln>
          </p:spPr>
        </p:cxnSp>
        <p:cxnSp>
          <p:nvCxnSpPr>
            <p:cNvPr id="12" name="AutoShape 8">
              <a:extLst>
                <a:ext uri="{FF2B5EF4-FFF2-40B4-BE49-F238E27FC236}">
                  <a16:creationId xmlns:a16="http://schemas.microsoft.com/office/drawing/2014/main" id="{45C7C865-9B8E-4E1B-893D-55D73FD7239D}"/>
                </a:ext>
              </a:extLst>
            </p:cNvPr>
            <p:cNvCxnSpPr>
              <a:cxnSpLocks noChangeShapeType="1"/>
              <a:endCxn id="13" idx="0"/>
            </p:cNvCxnSpPr>
            <p:nvPr/>
          </p:nvCxnSpPr>
          <p:spPr bwMode="auto">
            <a:xfrm flipH="1" flipV="1">
              <a:off x="4560888" y="1772440"/>
              <a:ext cx="1928813" cy="2254247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 type="none" w="med" len="med"/>
              <a:tailEnd type="none" w="med" len="med"/>
            </a:ln>
          </p:spPr>
        </p:cxnSp>
        <p:sp>
          <p:nvSpPr>
            <p:cNvPr id="13" name="Oval 9">
              <a:extLst>
                <a:ext uri="{FF2B5EF4-FFF2-40B4-BE49-F238E27FC236}">
                  <a16:creationId xmlns:a16="http://schemas.microsoft.com/office/drawing/2014/main" id="{C68B16D0-7AB0-451D-B976-424A1CE553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79638" y="1772440"/>
              <a:ext cx="4762500" cy="1435100"/>
            </a:xfrm>
            <a:prstGeom prst="ellipse">
              <a:avLst/>
            </a:prstGeom>
            <a:solidFill>
              <a:schemeClr val="bg1"/>
            </a:solidFill>
            <a:ln>
              <a:headEnd/>
              <a:tailEnd/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lIns="0" tIns="0" rIns="0" bIns="0" anchor="ctr" anchorCtr="1"/>
            <a:lstStyle/>
            <a:p>
              <a:pPr algn="ctr"/>
              <a:r>
                <a:rPr lang="en-US" sz="2400" b="1" dirty="0">
                  <a:solidFill>
                    <a:schemeClr val="tx1"/>
                  </a:solidFill>
                </a:rPr>
                <a:t>Focused Strategy </a:t>
              </a:r>
              <a:br>
                <a:rPr lang="en-US" sz="2400" b="1" dirty="0">
                  <a:solidFill>
                    <a:schemeClr val="tx1"/>
                  </a:solidFill>
                </a:rPr>
              </a:br>
              <a:r>
                <a:rPr lang="en-US" sz="2400" b="1" dirty="0">
                  <a:solidFill>
                    <a:schemeClr val="tx1"/>
                  </a:solidFill>
                </a:rPr>
                <a:t>Approaches</a:t>
              </a:r>
            </a:p>
          </p:txBody>
        </p:sp>
      </p:grpSp>
      <p:sp>
        <p:nvSpPr>
          <p:cNvPr id="15" name="Title 14">
            <a:extLst>
              <a:ext uri="{FF2B5EF4-FFF2-40B4-BE49-F238E27FC236}">
                <a16:creationId xmlns:a16="http://schemas.microsoft.com/office/drawing/2014/main" id="{DEFCD5A7-AC0D-4708-9205-17D342722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sz="3200" dirty="0"/>
              <a:t>Focused (or Market Niche) Strategies</a:t>
            </a: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801131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301752" y="1628800"/>
            <a:ext cx="8126413" cy="4468132"/>
          </a:xfrm>
        </p:spPr>
        <p:txBody>
          <a:bodyPr/>
          <a:lstStyle/>
          <a:p>
            <a:pPr marL="457200">
              <a:spcBef>
                <a:spcPts val="1200"/>
              </a:spcBef>
              <a:defRPr/>
            </a:pPr>
            <a:r>
              <a:rPr sz="2400" dirty="0"/>
              <a:t>The target market niche is big enough to be profitable and offers good growth potential.</a:t>
            </a:r>
          </a:p>
          <a:p>
            <a:pPr marL="457200">
              <a:spcBef>
                <a:spcPts val="1200"/>
              </a:spcBef>
              <a:defRPr/>
            </a:pPr>
            <a:r>
              <a:rPr sz="2400" dirty="0"/>
              <a:t>Industry leaders chose not to compete in the niche; focusers avoid competing against strong competitors.</a:t>
            </a:r>
          </a:p>
          <a:p>
            <a:pPr marL="457200">
              <a:spcBef>
                <a:spcPts val="1200"/>
              </a:spcBef>
              <a:defRPr/>
            </a:pPr>
            <a:r>
              <a:rPr sz="2400" dirty="0"/>
              <a:t>It is costly or difficult for multi-segment competitors to meet the specialized needs of niche buyers.</a:t>
            </a:r>
          </a:p>
          <a:p>
            <a:pPr marL="457200">
              <a:spcBef>
                <a:spcPts val="1200"/>
              </a:spcBef>
              <a:defRPr/>
            </a:pPr>
            <a:r>
              <a:rPr sz="2400" dirty="0"/>
              <a:t>The industry has many different niches and segments.</a:t>
            </a:r>
          </a:p>
          <a:p>
            <a:pPr marL="457200">
              <a:spcBef>
                <a:spcPts val="1200"/>
              </a:spcBef>
              <a:defRPr/>
            </a:pPr>
            <a:r>
              <a:rPr sz="2400" dirty="0"/>
              <a:t>Rivals have little or no entry interest in the target segment.</a:t>
            </a:r>
          </a:p>
        </p:txBody>
      </p:sp>
      <p:sp>
        <p:nvSpPr>
          <p:cNvPr id="4" name="Title 14">
            <a:extLst>
              <a:ext uri="{FF2B5EF4-FFF2-40B4-BE49-F238E27FC236}">
                <a16:creationId xmlns:a16="http://schemas.microsoft.com/office/drawing/2014/main" id="{7FC35497-371B-4E19-916C-F5DC8E2E6E73}"/>
              </a:ext>
            </a:extLst>
          </p:cNvPr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 fontScale="70000" lnSpcReduction="200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HK" sz="3600" dirty="0"/>
              <a:t>When a Focused Low-Cost or Focused Differentiation Strategy Is Attractive</a:t>
            </a:r>
            <a:endParaRPr lang="zh-HK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4"/>
          <p:cNvSpPr>
            <a:spLocks noGrp="1" noChangeArrowheads="1"/>
          </p:cNvSpPr>
          <p:nvPr>
            <p:ph type="title"/>
          </p:nvPr>
        </p:nvSpPr>
        <p:spPr>
          <a:xfrm>
            <a:off x="304800" y="277724"/>
            <a:ext cx="8534400" cy="758952"/>
          </a:xfrm>
        </p:spPr>
        <p:txBody>
          <a:bodyPr>
            <a:noAutofit/>
          </a:bodyPr>
          <a:lstStyle/>
          <a:p>
            <a:pPr>
              <a:defRPr/>
            </a:pPr>
            <a:r>
              <a:rPr sz="2800" dirty="0">
                <a:solidFill>
                  <a:schemeClr val="accent3"/>
                </a:solidFill>
              </a:rPr>
              <a:t>T</a:t>
            </a:r>
            <a:r>
              <a:rPr lang="en-US" sz="2800" dirty="0">
                <a:solidFill>
                  <a:schemeClr val="accent3"/>
                </a:solidFill>
              </a:rPr>
              <a:t>he</a:t>
            </a:r>
            <a:r>
              <a:rPr sz="2800" dirty="0">
                <a:solidFill>
                  <a:schemeClr val="accent3"/>
                </a:solidFill>
              </a:rPr>
              <a:t> R</a:t>
            </a:r>
            <a:r>
              <a:rPr lang="en-US" sz="2800" dirty="0">
                <a:solidFill>
                  <a:schemeClr val="accent3"/>
                </a:solidFill>
              </a:rPr>
              <a:t>isks</a:t>
            </a:r>
            <a:r>
              <a:rPr sz="2800" dirty="0">
                <a:solidFill>
                  <a:schemeClr val="accent3"/>
                </a:solidFill>
              </a:rPr>
              <a:t> </a:t>
            </a:r>
            <a:r>
              <a:rPr lang="en-US" sz="2800" dirty="0">
                <a:solidFill>
                  <a:schemeClr val="accent3"/>
                </a:solidFill>
              </a:rPr>
              <a:t>of</a:t>
            </a:r>
            <a:r>
              <a:rPr sz="2800" dirty="0">
                <a:solidFill>
                  <a:schemeClr val="accent3"/>
                </a:solidFill>
              </a:rPr>
              <a:t> </a:t>
            </a:r>
            <a:r>
              <a:rPr lang="en-US" sz="2800" dirty="0">
                <a:solidFill>
                  <a:schemeClr val="accent3"/>
                </a:solidFill>
              </a:rPr>
              <a:t>a</a:t>
            </a:r>
            <a:r>
              <a:rPr sz="2800" dirty="0">
                <a:solidFill>
                  <a:schemeClr val="accent3"/>
                </a:solidFill>
              </a:rPr>
              <a:t> F</a:t>
            </a:r>
            <a:r>
              <a:rPr lang="en-US" sz="2800" dirty="0">
                <a:solidFill>
                  <a:schemeClr val="accent3"/>
                </a:solidFill>
              </a:rPr>
              <a:t>ocused</a:t>
            </a:r>
            <a:r>
              <a:rPr sz="2800" dirty="0">
                <a:solidFill>
                  <a:schemeClr val="accent3"/>
                </a:solidFill>
              </a:rPr>
              <a:t> L</a:t>
            </a:r>
            <a:r>
              <a:rPr lang="en-US" sz="2800" dirty="0">
                <a:solidFill>
                  <a:schemeClr val="accent3"/>
                </a:solidFill>
              </a:rPr>
              <a:t>ow</a:t>
            </a:r>
            <a:r>
              <a:rPr sz="2800" dirty="0">
                <a:solidFill>
                  <a:schemeClr val="accent3"/>
                </a:solidFill>
              </a:rPr>
              <a:t>-C</a:t>
            </a:r>
            <a:r>
              <a:rPr lang="en-US" sz="2800" dirty="0">
                <a:solidFill>
                  <a:schemeClr val="accent3"/>
                </a:solidFill>
              </a:rPr>
              <a:t>ost</a:t>
            </a:r>
            <a:r>
              <a:rPr sz="2800" dirty="0">
                <a:solidFill>
                  <a:schemeClr val="accent3"/>
                </a:solidFill>
              </a:rPr>
              <a:t> </a:t>
            </a:r>
            <a:r>
              <a:rPr lang="en-US" sz="2800" dirty="0">
                <a:solidFill>
                  <a:schemeClr val="accent3"/>
                </a:solidFill>
              </a:rPr>
              <a:t>or</a:t>
            </a:r>
            <a:r>
              <a:rPr sz="2800" dirty="0">
                <a:solidFill>
                  <a:schemeClr val="accent3"/>
                </a:solidFill>
              </a:rPr>
              <a:t> F</a:t>
            </a:r>
            <a:r>
              <a:rPr lang="en-US" sz="2800" dirty="0">
                <a:solidFill>
                  <a:schemeClr val="accent3"/>
                </a:solidFill>
              </a:rPr>
              <a:t>ocused</a:t>
            </a:r>
            <a:r>
              <a:rPr sz="2800" dirty="0">
                <a:solidFill>
                  <a:schemeClr val="accent3"/>
                </a:solidFill>
              </a:rPr>
              <a:t> D</a:t>
            </a:r>
            <a:r>
              <a:rPr lang="en-US" sz="2800" dirty="0">
                <a:solidFill>
                  <a:schemeClr val="accent3"/>
                </a:solidFill>
              </a:rPr>
              <a:t>ifferentiation</a:t>
            </a:r>
            <a:r>
              <a:rPr sz="2800" dirty="0">
                <a:solidFill>
                  <a:schemeClr val="accent3"/>
                </a:solidFill>
              </a:rPr>
              <a:t> S</a:t>
            </a:r>
            <a:r>
              <a:rPr lang="en-US" sz="2800" dirty="0">
                <a:solidFill>
                  <a:schemeClr val="accent3"/>
                </a:solidFill>
              </a:rPr>
              <a:t>trategy</a:t>
            </a:r>
            <a:endParaRPr sz="2800" dirty="0">
              <a:solidFill>
                <a:schemeClr val="accent3"/>
              </a:solidFill>
            </a:endParaRPr>
          </a:p>
        </p:txBody>
      </p:sp>
      <p:sp>
        <p:nvSpPr>
          <p:cNvPr id="68613" name="Rectangle 5"/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8208912" cy="4572000"/>
          </a:xfrm>
        </p:spPr>
        <p:txBody>
          <a:bodyPr>
            <a:normAutofit/>
          </a:bodyPr>
          <a:lstStyle/>
          <a:p>
            <a:pPr marL="404813" indent="-404813">
              <a:buSzPct val="100000"/>
              <a:buFont typeface="+mj-lt"/>
              <a:buAutoNum type="arabicPeriod"/>
              <a:defRPr/>
            </a:pPr>
            <a:r>
              <a:rPr dirty="0"/>
              <a:t>Competitors will find ways to match the focused firm’s capabilities in serving the target niche.</a:t>
            </a:r>
          </a:p>
          <a:p>
            <a:pPr marL="404813" indent="-404813">
              <a:buSzPct val="100000"/>
              <a:buFont typeface="+mj-lt"/>
              <a:buAutoNum type="arabicPeriod"/>
              <a:defRPr/>
            </a:pPr>
            <a:r>
              <a:rPr dirty="0"/>
              <a:t>The specialized preferences and needs of niche members shift over time toward the product attributes desired by the majority of buyers.</a:t>
            </a:r>
          </a:p>
          <a:p>
            <a:pPr marL="404813" indent="-404813">
              <a:buSzPct val="100000"/>
              <a:buFont typeface="+mj-lt"/>
              <a:buAutoNum type="arabicPeriod"/>
              <a:defRPr/>
            </a:pPr>
            <a:r>
              <a:rPr dirty="0"/>
              <a:t>As attractiveness of the segment increases, it draws in more competitors, intensifying rivalry and splintering segment profits.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5AFA05-CD4D-42DD-B537-4E2C88D03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sz="3600" dirty="0"/>
              <a:t>Best-Cost Provider Strategies</a:t>
            </a:r>
            <a:endParaRPr lang="zh-HK" altLang="en-US" dirty="0"/>
          </a:p>
        </p:txBody>
      </p:sp>
      <p:grpSp>
        <p:nvGrpSpPr>
          <p:cNvPr id="7" name="Group 6" descr="A graphic details the components of the best-cost provider hybrid approach, which connects with the value-conscious buyer.">
            <a:extLst>
              <a:ext uri="{FF2B5EF4-FFF2-40B4-BE49-F238E27FC236}">
                <a16:creationId xmlns:a16="http://schemas.microsoft.com/office/drawing/2014/main" id="{83D85EDB-3E4A-46F9-BF8E-543156EFEDB1}"/>
              </a:ext>
            </a:extLst>
          </p:cNvPr>
          <p:cNvGrpSpPr/>
          <p:nvPr/>
        </p:nvGrpSpPr>
        <p:grpSpPr>
          <a:xfrm>
            <a:off x="686721" y="1628800"/>
            <a:ext cx="7764462" cy="4349750"/>
            <a:chOff x="693738" y="1524789"/>
            <a:chExt cx="7764462" cy="4349750"/>
          </a:xfrm>
        </p:grpSpPr>
        <p:sp>
          <p:nvSpPr>
            <p:cNvPr id="8" name="AutoShape 2">
              <a:extLst>
                <a:ext uri="{FF2B5EF4-FFF2-40B4-BE49-F238E27FC236}">
                  <a16:creationId xmlns:a16="http://schemas.microsoft.com/office/drawing/2014/main" id="{E5F97EDD-8DDF-42D2-A2A8-67865AC49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01950" y="5230014"/>
              <a:ext cx="3371850" cy="644525"/>
            </a:xfrm>
            <a:prstGeom prst="round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 algn="ctr"/>
              <a:r>
                <a:rPr lang="en-US" b="1" dirty="0"/>
                <a:t>Value-Conscious Buyer</a:t>
              </a:r>
            </a:p>
          </p:txBody>
        </p:sp>
        <p:cxnSp>
          <p:nvCxnSpPr>
            <p:cNvPr id="9" name="AutoShape 7">
              <a:extLst>
                <a:ext uri="{FF2B5EF4-FFF2-40B4-BE49-F238E27FC236}">
                  <a16:creationId xmlns:a16="http://schemas.microsoft.com/office/drawing/2014/main" id="{1DD58959-A41A-438E-A125-2050BAE0E9B2}"/>
                </a:ext>
              </a:extLst>
            </p:cNvPr>
            <p:cNvCxnSpPr>
              <a:cxnSpLocks noChangeShapeType="1"/>
              <a:stCxn id="11" idx="1"/>
            </p:cNvCxnSpPr>
            <p:nvPr/>
          </p:nvCxnSpPr>
          <p:spPr bwMode="auto">
            <a:xfrm flipH="1" flipV="1">
              <a:off x="2352675" y="1524789"/>
              <a:ext cx="855663" cy="2017712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headEnd type="none" w="med" len="med"/>
              <a:tailEnd type="none" w="med" len="med"/>
            </a:ln>
          </p:spPr>
        </p:cxnSp>
        <p:cxnSp>
          <p:nvCxnSpPr>
            <p:cNvPr id="10" name="AutoShape 8">
              <a:extLst>
                <a:ext uri="{FF2B5EF4-FFF2-40B4-BE49-F238E27FC236}">
                  <a16:creationId xmlns:a16="http://schemas.microsoft.com/office/drawing/2014/main" id="{D73836A4-65C6-488B-9EE9-333C0B7C25CD}"/>
                </a:ext>
              </a:extLst>
            </p:cNvPr>
            <p:cNvCxnSpPr>
              <a:cxnSpLocks noChangeShapeType="1"/>
              <a:stCxn id="11" idx="7"/>
            </p:cNvCxnSpPr>
            <p:nvPr/>
          </p:nvCxnSpPr>
          <p:spPr bwMode="auto">
            <a:xfrm flipV="1">
              <a:off x="5938838" y="1524789"/>
              <a:ext cx="860425" cy="2017712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headEnd type="none" w="med" len="med"/>
              <a:tailEnd type="none" w="med" len="med"/>
            </a:ln>
          </p:spPr>
        </p:cxnSp>
        <p:sp>
          <p:nvSpPr>
            <p:cNvPr id="11" name="Oval 9">
              <a:extLst>
                <a:ext uri="{FF2B5EF4-FFF2-40B4-BE49-F238E27FC236}">
                  <a16:creationId xmlns:a16="http://schemas.microsoft.com/office/drawing/2014/main" id="{D9507F3E-09B7-4D25-8E02-B2E8E2BCD0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3188" y="3332951"/>
              <a:ext cx="3860800" cy="1435100"/>
            </a:xfrm>
            <a:prstGeom prst="ellipse">
              <a:avLst/>
            </a:prstGeom>
            <a:solidFill>
              <a:schemeClr val="bg1"/>
            </a:solidFill>
            <a:ln>
              <a:headEnd/>
              <a:tailEnd/>
            </a:ln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none" lIns="0" tIns="0" rIns="0" bIns="0" anchor="ctr" anchorCtr="1"/>
            <a:lstStyle/>
            <a:p>
              <a:pPr algn="ctr"/>
              <a:r>
                <a:rPr lang="en-US" sz="2400" b="1" dirty="0">
                  <a:solidFill>
                    <a:schemeClr val="tx1"/>
                  </a:solidFill>
                </a:rPr>
                <a:t>Best-Cost Provider </a:t>
              </a:r>
              <a:br>
                <a:rPr lang="en-US" sz="2400" b="1" dirty="0">
                  <a:solidFill>
                    <a:schemeClr val="tx1"/>
                  </a:solidFill>
                </a:rPr>
              </a:br>
              <a:r>
                <a:rPr lang="en-US" sz="2400" b="1" dirty="0">
                  <a:solidFill>
                    <a:schemeClr val="tx1"/>
                  </a:solidFill>
                </a:rPr>
                <a:t>Hybrid Approach</a:t>
              </a:r>
            </a:p>
          </p:txBody>
        </p:sp>
        <p:cxnSp>
          <p:nvCxnSpPr>
            <p:cNvPr id="12" name="AutoShape 7">
              <a:extLst>
                <a:ext uri="{FF2B5EF4-FFF2-40B4-BE49-F238E27FC236}">
                  <a16:creationId xmlns:a16="http://schemas.microsoft.com/office/drawing/2014/main" id="{8E9C2950-C057-4050-AA44-8FB66AC6F609}"/>
                </a:ext>
              </a:extLst>
            </p:cNvPr>
            <p:cNvCxnSpPr>
              <a:cxnSpLocks noChangeShapeType="1"/>
              <a:endCxn id="11" idx="4"/>
            </p:cNvCxnSpPr>
            <p:nvPr/>
          </p:nvCxnSpPr>
          <p:spPr bwMode="auto">
            <a:xfrm flipH="1" flipV="1">
              <a:off x="4573588" y="4768051"/>
              <a:ext cx="14287" cy="461963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headEnd type="none" w="med" len="med"/>
              <a:tailEnd type="none" w="med" len="med"/>
            </a:ln>
          </p:spPr>
        </p:cxnSp>
        <p:sp>
          <p:nvSpPr>
            <p:cNvPr id="13" name="Text Box 6">
              <a:extLst>
                <a:ext uri="{FF2B5EF4-FFF2-40B4-BE49-F238E27FC236}">
                  <a16:creationId xmlns:a16="http://schemas.microsoft.com/office/drawing/2014/main" id="{37AF1D10-E2EB-4ABE-AA68-E392458AFE53}"/>
                </a:ext>
              </a:extLst>
            </p:cNvPr>
            <p:cNvSpPr txBox="1">
              <a:spLocks noChangeArrowheads="1"/>
            </p:cNvSpPr>
            <p:nvPr/>
          </p:nvSpPr>
          <p:spPr bwMode="blackWhite">
            <a:xfrm>
              <a:off x="693738" y="1524789"/>
              <a:ext cx="3317875" cy="1462087"/>
            </a:xfrm>
            <a:prstGeom prst="roundRect">
              <a:avLst/>
            </a:prstGeom>
            <a:solidFill>
              <a:schemeClr val="bg1"/>
            </a:solidFill>
            <a:ln w="3175" algn="ctr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lIns="0" rIns="0" anchor="ctr" anchorCtr="1"/>
            <a:lstStyle/>
            <a:p>
              <a:pPr algn="ctr">
                <a:spcBef>
                  <a:spcPct val="50000"/>
                </a:spcBef>
              </a:pPr>
              <a:r>
                <a:rPr lang="en-US" sz="1800" b="1" dirty="0"/>
                <a:t>Differentiation:</a:t>
              </a:r>
              <a:br>
                <a:rPr lang="en-US" sz="1800" b="1" dirty="0"/>
              </a:br>
              <a:r>
                <a:rPr lang="en-US" sz="1800" b="1" dirty="0"/>
                <a:t>Providing desired quality,  features, performance, </a:t>
              </a:r>
              <a:br>
                <a:rPr lang="en-US" sz="1800" b="1" dirty="0"/>
              </a:br>
              <a:r>
                <a:rPr lang="en-US" sz="1800" b="1" dirty="0"/>
                <a:t>service attributes</a:t>
              </a:r>
            </a:p>
          </p:txBody>
        </p:sp>
        <p:sp>
          <p:nvSpPr>
            <p:cNvPr id="14" name="Text Box 5" descr="Graphic showing best-cost provider strategies">
              <a:extLst>
                <a:ext uri="{FF2B5EF4-FFF2-40B4-BE49-F238E27FC236}">
                  <a16:creationId xmlns:a16="http://schemas.microsoft.com/office/drawing/2014/main" id="{2B1A7C29-54F6-48A0-AAB7-06C9C957C5BD}"/>
                </a:ext>
              </a:extLst>
            </p:cNvPr>
            <p:cNvSpPr txBox="1">
              <a:spLocks noChangeArrowheads="1"/>
            </p:cNvSpPr>
            <p:nvPr/>
          </p:nvSpPr>
          <p:spPr bwMode="blackWhite">
            <a:xfrm>
              <a:off x="5140325" y="1524789"/>
              <a:ext cx="3317875" cy="1462087"/>
            </a:xfrm>
            <a:prstGeom prst="roundRect">
              <a:avLst/>
            </a:prstGeom>
            <a:solidFill>
              <a:schemeClr val="bg1"/>
            </a:solidFill>
            <a:ln w="317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 anchorCtr="1"/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1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Low Cost Provider:</a:t>
              </a:r>
              <a:br>
                <a:rPr lang="en-US" sz="1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</a:br>
              <a:r>
                <a:rPr lang="en-US" sz="1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Charging a lower price </a:t>
              </a:r>
              <a:br>
                <a:rPr lang="en-US" sz="1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</a:br>
              <a:r>
                <a:rPr lang="en-US" sz="1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than rivals with similar </a:t>
              </a:r>
              <a:br>
                <a:rPr lang="en-US" sz="1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</a:br>
              <a:r>
                <a:rPr lang="en-US" sz="1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caliber product offerings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8882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5AFA05-CD4D-42DD-B537-4E2C88D03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sz="3600" dirty="0"/>
              <a:t>Core Concept</a:t>
            </a:r>
            <a:endParaRPr lang="zh-HK" altLang="en-US" dirty="0"/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9E422A6F-CE75-4210-99A3-B6A8473AD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52" y="1700808"/>
            <a:ext cx="8229600" cy="3950568"/>
          </a:xfrm>
        </p:spPr>
        <p:txBody>
          <a:bodyPr/>
          <a:lstStyle/>
          <a:p>
            <a:pPr>
              <a:buSzPct val="80000"/>
              <a:buFont typeface="Wingdings" panose="05000000000000000000" pitchFamily="2" charset="2"/>
              <a:buChar char="l"/>
            </a:pPr>
            <a:r>
              <a:rPr lang="en-US" b="1" dirty="0"/>
              <a:t>Best-cost provider strategies </a:t>
            </a:r>
            <a:r>
              <a:rPr lang="en-US" dirty="0"/>
              <a:t>are a hybrid of low-cost provider and differentiation strategies that aim at providing more desirable attributes (quality, features, performance, service) while beating rivals on price.</a:t>
            </a:r>
          </a:p>
        </p:txBody>
      </p:sp>
    </p:spTree>
    <p:extLst>
      <p:ext uri="{BB962C8B-B14F-4D97-AF65-F5344CB8AC3E}">
        <p14:creationId xmlns:p14="http://schemas.microsoft.com/office/powerpoint/2010/main" val="28186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1752" y="379476"/>
            <a:ext cx="8534400" cy="758952"/>
          </a:xfrm>
        </p:spPr>
        <p:txBody>
          <a:bodyPr lIns="457200" rIns="457200">
            <a:normAutofit fontScale="90000"/>
          </a:bodyPr>
          <a:lstStyle/>
          <a:p>
            <a:pPr>
              <a:defRPr/>
            </a:pPr>
            <a:r>
              <a:rPr dirty="0">
                <a:solidFill>
                  <a:schemeClr val="accent3"/>
                </a:solidFill>
              </a:rPr>
              <a:t>W</a:t>
            </a:r>
            <a:r>
              <a:rPr lang="en-US" dirty="0">
                <a:solidFill>
                  <a:schemeClr val="accent3"/>
                </a:solidFill>
              </a:rPr>
              <a:t>hen</a:t>
            </a:r>
            <a:r>
              <a:rPr dirty="0">
                <a:solidFill>
                  <a:schemeClr val="accent3"/>
                </a:solidFill>
              </a:rPr>
              <a:t> </a:t>
            </a:r>
            <a:r>
              <a:rPr lang="en-US" dirty="0">
                <a:solidFill>
                  <a:schemeClr val="accent3"/>
                </a:solidFill>
              </a:rPr>
              <a:t>a</a:t>
            </a:r>
            <a:r>
              <a:rPr dirty="0">
                <a:solidFill>
                  <a:schemeClr val="accent3"/>
                </a:solidFill>
              </a:rPr>
              <a:t> B</a:t>
            </a:r>
            <a:r>
              <a:rPr lang="en-US" dirty="0">
                <a:solidFill>
                  <a:schemeClr val="accent3"/>
                </a:solidFill>
              </a:rPr>
              <a:t>est</a:t>
            </a:r>
            <a:r>
              <a:rPr dirty="0">
                <a:solidFill>
                  <a:schemeClr val="accent3"/>
                </a:solidFill>
              </a:rPr>
              <a:t>-C</a:t>
            </a:r>
            <a:r>
              <a:rPr lang="en-US" dirty="0">
                <a:solidFill>
                  <a:schemeClr val="accent3"/>
                </a:solidFill>
              </a:rPr>
              <a:t>ost</a:t>
            </a:r>
            <a:r>
              <a:rPr dirty="0">
                <a:solidFill>
                  <a:schemeClr val="accent3"/>
                </a:solidFill>
              </a:rPr>
              <a:t> P</a:t>
            </a:r>
            <a:r>
              <a:rPr lang="en-US" dirty="0">
                <a:solidFill>
                  <a:schemeClr val="accent3"/>
                </a:solidFill>
              </a:rPr>
              <a:t>rovider</a:t>
            </a:r>
            <a:r>
              <a:rPr dirty="0">
                <a:solidFill>
                  <a:schemeClr val="accent3"/>
                </a:solidFill>
              </a:rPr>
              <a:t> S</a:t>
            </a:r>
            <a:r>
              <a:rPr lang="en-US" dirty="0">
                <a:solidFill>
                  <a:schemeClr val="accent3"/>
                </a:solidFill>
              </a:rPr>
              <a:t>trategy</a:t>
            </a:r>
            <a:r>
              <a:rPr dirty="0">
                <a:solidFill>
                  <a:schemeClr val="accent3"/>
                </a:solidFill>
              </a:rPr>
              <a:t> </a:t>
            </a:r>
            <a:br>
              <a:rPr lang="en-US" altLang="zh-HK" dirty="0">
                <a:solidFill>
                  <a:schemeClr val="accent3"/>
                </a:solidFill>
              </a:rPr>
            </a:br>
            <a:r>
              <a:rPr dirty="0">
                <a:solidFill>
                  <a:schemeClr val="accent3"/>
                </a:solidFill>
              </a:rPr>
              <a:t>W</a:t>
            </a:r>
            <a:r>
              <a:rPr lang="en-US" dirty="0">
                <a:solidFill>
                  <a:schemeClr val="accent3"/>
                </a:solidFill>
              </a:rPr>
              <a:t>orks</a:t>
            </a:r>
            <a:r>
              <a:rPr dirty="0">
                <a:solidFill>
                  <a:schemeClr val="accent3"/>
                </a:solidFill>
              </a:rPr>
              <a:t> B</a:t>
            </a:r>
            <a:r>
              <a:rPr lang="en-US" dirty="0">
                <a:solidFill>
                  <a:schemeClr val="accent3"/>
                </a:solidFill>
              </a:rPr>
              <a:t>est</a:t>
            </a:r>
            <a:endParaRPr dirty="0">
              <a:solidFill>
                <a:schemeClr val="accent3"/>
              </a:solidFill>
            </a:endParaRP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8208912" cy="4572000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  <a:defRPr/>
            </a:pPr>
            <a:r>
              <a:rPr dirty="0">
                <a:solidFill>
                  <a:schemeClr val="bg1">
                    <a:lumMod val="50000"/>
                  </a:schemeClr>
                </a:solidFill>
              </a:rPr>
              <a:t>Product differentiation is the market norm.</a:t>
            </a:r>
          </a:p>
          <a:p>
            <a:pPr>
              <a:spcBef>
                <a:spcPts val="1200"/>
              </a:spcBef>
              <a:defRPr/>
            </a:pPr>
            <a:r>
              <a:rPr dirty="0">
                <a:solidFill>
                  <a:schemeClr val="bg1">
                    <a:lumMod val="50000"/>
                  </a:schemeClr>
                </a:solidFill>
              </a:rPr>
              <a:t>There are a large number of value-conscious buyers who prefer mid-range products.</a:t>
            </a:r>
          </a:p>
          <a:p>
            <a:pPr>
              <a:spcBef>
                <a:spcPts val="1200"/>
              </a:spcBef>
              <a:defRPr/>
            </a:pPr>
            <a:r>
              <a:rPr dirty="0">
                <a:solidFill>
                  <a:schemeClr val="bg1">
                    <a:lumMod val="50000"/>
                  </a:schemeClr>
                </a:solidFill>
              </a:rPr>
              <a:t>There is competitive space near the middle of the market for a competitor with either a medium-quality product at a below-average price or a high-quality product at an average or slightly higher price.</a:t>
            </a:r>
          </a:p>
          <a:p>
            <a:pPr>
              <a:spcBef>
                <a:spcPts val="1200"/>
              </a:spcBef>
              <a:defRPr/>
            </a:pPr>
            <a:r>
              <a:rPr dirty="0">
                <a:solidFill>
                  <a:schemeClr val="bg1">
                    <a:lumMod val="50000"/>
                  </a:schemeClr>
                </a:solidFill>
              </a:rPr>
              <a:t>Economic conditions have caused more buyers to become value-conscious.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505745" y="1628800"/>
            <a:ext cx="8126413" cy="4733018"/>
          </a:xfrm>
        </p:spPr>
        <p:txBody>
          <a:bodyPr/>
          <a:lstStyle/>
          <a:p>
            <a:pPr marL="0" indent="0">
              <a:spcBef>
                <a:spcPts val="1200"/>
              </a:spcBef>
              <a:buNone/>
              <a:defRPr/>
            </a:pPr>
            <a:r>
              <a:rPr lang="en-US" sz="2800" dirty="0"/>
              <a:t>Each generic strategy</a:t>
            </a:r>
            <a:r>
              <a:rPr sz="2800" dirty="0"/>
              <a:t>:</a:t>
            </a:r>
          </a:p>
          <a:p>
            <a:pPr lvl="1">
              <a:spcBef>
                <a:spcPts val="1200"/>
              </a:spcBef>
              <a:defRPr/>
            </a:pPr>
            <a:r>
              <a:rPr sz="2800" dirty="0"/>
              <a:t>Positions the firm differently in its market</a:t>
            </a:r>
          </a:p>
          <a:p>
            <a:pPr lvl="1">
              <a:spcBef>
                <a:spcPts val="1200"/>
              </a:spcBef>
              <a:defRPr/>
            </a:pPr>
            <a:r>
              <a:rPr sz="2800" dirty="0"/>
              <a:t>Establishes a central theme for how the firm intends to outcompete rivals</a:t>
            </a:r>
          </a:p>
          <a:p>
            <a:pPr lvl="1">
              <a:spcBef>
                <a:spcPts val="1200"/>
              </a:spcBef>
              <a:defRPr/>
            </a:pPr>
            <a:r>
              <a:rPr sz="2800" dirty="0"/>
              <a:t>Creates boundaries or guidelines for strategic change as market circumstances unfold</a:t>
            </a:r>
          </a:p>
          <a:p>
            <a:pPr lvl="1">
              <a:spcBef>
                <a:spcPts val="1200"/>
              </a:spcBef>
              <a:defRPr/>
            </a:pPr>
            <a:r>
              <a:rPr sz="2800" dirty="0"/>
              <a:t>Entails different ways and means of maintaining the basic strategy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E7116C-4112-47CE-8618-4FA105E3C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HK" sz="2400" dirty="0"/>
              <a:t>The Contrasting Features of the Five Generic Competitive Strategies: A Summary</a:t>
            </a:r>
            <a:endParaRPr lang="zh-HK" altLang="en-US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9E7116C-4112-47CE-8618-4FA105E3C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HK" sz="2400" dirty="0"/>
              <a:t>Distinguishing Features of the Five Generic Competitive Strategies </a:t>
            </a:r>
            <a:r>
              <a:rPr lang="en-US" altLang="zh-HK" sz="1800" dirty="0"/>
              <a:t>(1 of 2)</a:t>
            </a:r>
            <a:endParaRPr lang="zh-HK" altLang="en-US" sz="24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81A2D0D-32D7-4EA5-9F44-76129BD6604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90696020"/>
              </p:ext>
            </p:extLst>
          </p:nvPr>
        </p:nvGraphicFramePr>
        <p:xfrm>
          <a:off x="127000" y="1325684"/>
          <a:ext cx="8889999" cy="53949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326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8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385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9817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12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1108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endParaRPr lang="en-US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Low-Cost Provider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Broad Differentiation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Focused low-cost provider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Focused differentiation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Best-Cost Provider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r>
                        <a:rPr lang="en-US" sz="1200" b="1" dirty="0"/>
                        <a:t>Strategic target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 broad cross-section</a:t>
                      </a:r>
                      <a:r>
                        <a:rPr lang="en-US" sz="1200" baseline="0" dirty="0"/>
                        <a:t> of the market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 broad cross-section</a:t>
                      </a:r>
                      <a:r>
                        <a:rPr lang="en-US" sz="1200" baseline="0" dirty="0"/>
                        <a:t> of the market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 narrow market niche where buyer needs and preferences</a:t>
                      </a:r>
                      <a:r>
                        <a:rPr lang="en-US" sz="1200" baseline="0" dirty="0"/>
                        <a:t> are distinctively different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 narrow market niche where buyer needs and</a:t>
                      </a:r>
                      <a:r>
                        <a:rPr lang="en-US" sz="1200" baseline="0" dirty="0"/>
                        <a:t> preferences are distinctively different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Value-conscious</a:t>
                      </a:r>
                      <a:r>
                        <a:rPr lang="en-US" sz="1200" baseline="0" dirty="0"/>
                        <a:t> buyers. Or, a middle-market range</a:t>
                      </a:r>
                      <a:endParaRPr lang="en-US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r>
                        <a:rPr lang="en-US" sz="1200" b="1" dirty="0"/>
                        <a:t>Basis of competitive 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Lower overall costs than competitors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Ability to offer buyers something attractively different from competitors’ offerings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Lower overall cost than rivals in serving niche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Attributes</a:t>
                      </a:r>
                      <a:r>
                        <a:rPr lang="en-US" sz="1200" baseline="0" dirty="0"/>
                        <a:t> that appeal specifically to niche members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Ability to offer better goods at attractive prices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r>
                        <a:rPr lang="en-US" sz="1200" b="1" dirty="0"/>
                        <a:t>Product 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 good basic product with few frills (acceptable quality and limited selection)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Many product variations,</a:t>
                      </a:r>
                      <a:r>
                        <a:rPr lang="en-US" sz="1200" baseline="0" dirty="0"/>
                        <a:t> wide selection, emphasis on differentiating features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Features and attributes tailored to the</a:t>
                      </a:r>
                      <a:r>
                        <a:rPr lang="en-US" sz="1200" baseline="0" dirty="0"/>
                        <a:t> tastes and requirements of niche members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Features and attributes tailored to the tastes and requirements of niche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Items with appealing attributes and assorted features; better quality, not best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r>
                        <a:rPr lang="en-US" sz="1200" b="1" dirty="0"/>
                        <a:t>Production emphasis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 continuous search for cost reduction without sacrificing acceptable quality and essential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Build in whatever differentiating features buyers are willing to pay for; strive for product superiority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 continuous search</a:t>
                      </a:r>
                      <a:r>
                        <a:rPr lang="en-US" sz="1200" baseline="0" dirty="0"/>
                        <a:t> for cost reduction for products that meet basic needs of niche members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Small-scale</a:t>
                      </a:r>
                      <a:r>
                        <a:rPr lang="en-US" sz="1200" baseline="0" dirty="0"/>
                        <a:t> production or custom-made products that match the tastes and requirements of niche members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Build in appealing features and better quality at lower cost than rivals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9085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9E7116C-4112-47CE-8618-4FA105E3C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HK" sz="2400" dirty="0"/>
              <a:t>Distinguishing Features of the Five Generic Competitive Strategies </a:t>
            </a:r>
            <a:r>
              <a:rPr lang="en-US" altLang="zh-HK" sz="1800" dirty="0"/>
              <a:t>(2 of 2)</a:t>
            </a:r>
            <a:endParaRPr lang="zh-HK" altLang="en-US" sz="2400" dirty="0"/>
          </a:p>
        </p:txBody>
      </p:sp>
      <p:graphicFrame>
        <p:nvGraphicFramePr>
          <p:cNvPr id="7" name="Content Placeholder 5">
            <a:extLst>
              <a:ext uri="{FF2B5EF4-FFF2-40B4-BE49-F238E27FC236}">
                <a16:creationId xmlns:a16="http://schemas.microsoft.com/office/drawing/2014/main" id="{9C4C5F38-6093-4236-B6C7-964ECBA42BB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6835611"/>
              </p:ext>
            </p:extLst>
          </p:nvPr>
        </p:nvGraphicFramePr>
        <p:xfrm>
          <a:off x="94923" y="1412776"/>
          <a:ext cx="8948058" cy="49225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965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0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086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771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5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9720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Low-Cost Provider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Broad Differentiation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Focused low-cost provider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Focused differentiation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sz="1200" b="1" dirty="0"/>
                        <a:t>Best-Cost Provider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64920">
                <a:tc>
                  <a:txBody>
                    <a:bodyPr/>
                    <a:lstStyle/>
                    <a:p>
                      <a:r>
                        <a:rPr lang="en-US" sz="1200" b="1" dirty="0"/>
                        <a:t>Marketing emphasis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Low prices, good value</a:t>
                      </a:r>
                    </a:p>
                    <a:p>
                      <a:r>
                        <a:rPr lang="en-US" sz="1100" dirty="0"/>
                        <a:t>Also, try to make a virtue out of product features that lead to low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Tout differentiating features.</a:t>
                      </a:r>
                      <a:r>
                        <a:rPr lang="en-US" sz="1100" baseline="0" dirty="0"/>
                        <a:t> </a:t>
                      </a:r>
                    </a:p>
                    <a:p>
                      <a:r>
                        <a:rPr lang="en-US" sz="1100" baseline="0" dirty="0"/>
                        <a:t>Also, charge a premium price to cover the extra costs of differentiating features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Communicate attractive features of a budget-priced</a:t>
                      </a:r>
                      <a:r>
                        <a:rPr lang="en-US" sz="1100" baseline="0" dirty="0"/>
                        <a:t> product offering that fits niche buyers’ expectations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Communicate how product offering does the best job of meeting niche buyers’ expectations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Emphasize</a:t>
                      </a:r>
                      <a:r>
                        <a:rPr lang="en-US" sz="1100" baseline="0" dirty="0"/>
                        <a:t> delivery of best value for the money</a:t>
                      </a:r>
                      <a:endParaRPr lang="en-US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0200">
                <a:tc>
                  <a:txBody>
                    <a:bodyPr/>
                    <a:lstStyle/>
                    <a:p>
                      <a:r>
                        <a:rPr lang="en-US" sz="1200" b="1" dirty="0"/>
                        <a:t>Keys to maintaining the 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Economical prices, good value</a:t>
                      </a:r>
                    </a:p>
                    <a:p>
                      <a:r>
                        <a:rPr lang="en-US" sz="1100" dirty="0"/>
                        <a:t>Also, strive to manage costs down, year after year, in every area of the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Stress constant innovation</a:t>
                      </a:r>
                      <a:r>
                        <a:rPr lang="en-US" sz="1100" baseline="0" dirty="0"/>
                        <a:t> to stay ahead of imitative competitors</a:t>
                      </a:r>
                    </a:p>
                    <a:p>
                      <a:r>
                        <a:rPr lang="en-US" sz="1100" baseline="0" dirty="0"/>
                        <a:t>Also, concentrate on a few key differentiating features.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Stay committed to serving the niche at the lowest overall cost; don’t blur</a:t>
                      </a:r>
                      <a:r>
                        <a:rPr lang="en-US" sz="1100" baseline="0" dirty="0"/>
                        <a:t> the firm’s image by entering other market segments or adding other products to widen market appeal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Stay committed to serving the niche better than rivals; don’t blur</a:t>
                      </a:r>
                      <a:r>
                        <a:rPr lang="en-US" sz="1100" baseline="0" dirty="0"/>
                        <a:t> the firm’s image by entering other market segments or adding other products to widen market appeal.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Unique expertise in simultaneously managing costs down while incorporating upscale features and attributes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00200">
                <a:tc>
                  <a:txBody>
                    <a:bodyPr/>
                    <a:lstStyle/>
                    <a:p>
                      <a:r>
                        <a:rPr lang="en-US" sz="1200" b="1" dirty="0"/>
                        <a:t>Resources and capabilities 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Capabilities</a:t>
                      </a:r>
                      <a:r>
                        <a:rPr lang="en-US" sz="1100" baseline="0" dirty="0"/>
                        <a:t> for driving costs out of the value chain </a:t>
                      </a:r>
                      <a:r>
                        <a:rPr lang="en-US" sz="1100" baseline="0" dirty="0" err="1"/>
                        <a:t>syste</a:t>
                      </a:r>
                      <a:r>
                        <a:rPr lang="en-US" sz="1100" baseline="0" dirty="0"/>
                        <a:t>.</a:t>
                      </a:r>
                    </a:p>
                    <a:p>
                      <a:r>
                        <a:rPr lang="en-US" sz="1100" baseline="0" dirty="0"/>
                        <a:t>Examples: large-scale automated plants, an efficiency-oriented culture, bargaining power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Capabilities concerning quality, design, intangibles, and innovation Examples: marketing capabilities, R&amp;D teams, technology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Capabilities to lower costs on niche goods Examples: Lower input costs</a:t>
                      </a:r>
                      <a:r>
                        <a:rPr lang="en-US" sz="1100" baseline="0" dirty="0"/>
                        <a:t> for the specific product desired by the niche, batch production capabilities</a:t>
                      </a:r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Capabilities to meet the highly specific needs of niche members</a:t>
                      </a:r>
                    </a:p>
                    <a:p>
                      <a:r>
                        <a:rPr lang="en-US" sz="1100" dirty="0"/>
                        <a:t>Examples: custom production, close customer relations.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Capabilities to simultaneously deliver</a:t>
                      </a:r>
                      <a:r>
                        <a:rPr lang="en-US" sz="1100" baseline="0" dirty="0"/>
                        <a:t> lower cost and higher-quality or differentiated feature</a:t>
                      </a:r>
                    </a:p>
                    <a:p>
                      <a:r>
                        <a:rPr lang="en-US" sz="1100" baseline="0" dirty="0"/>
                        <a:t>Examples: TQM practices, mass customization</a:t>
                      </a:r>
                      <a:endParaRPr lang="en-US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5860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>
          <a:xfrm>
            <a:off x="504825" y="1616529"/>
            <a:ext cx="8126413" cy="4800146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defRPr/>
            </a:pPr>
            <a:r>
              <a:rPr sz="2800" dirty="0"/>
              <a:t>A firm’s competitive strategy is most likely to succeed if it is predicated on leveraging a competitively valuable collection of resources and capabilities that match the strategy.</a:t>
            </a:r>
          </a:p>
          <a:p>
            <a:pPr>
              <a:spcBef>
                <a:spcPts val="600"/>
              </a:spcBef>
              <a:defRPr/>
            </a:pPr>
            <a:r>
              <a:rPr sz="2800" dirty="0"/>
              <a:t>Sustaining a firm’s competitive advantage depends on its resources, capabilities, and competences that are difficult for rivals to duplicate and have no good substitutes.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D7B87BD-0D0A-46D0-B785-16F3F92DC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831" y="507185"/>
            <a:ext cx="8534400" cy="627233"/>
          </a:xfrm>
        </p:spPr>
        <p:txBody>
          <a:bodyPr>
            <a:normAutofit fontScale="90000"/>
          </a:bodyPr>
          <a:lstStyle/>
          <a:p>
            <a:r>
              <a:rPr lang="en-US" altLang="zh-HK" sz="3200" dirty="0"/>
              <a:t>Successful Competitive Strategies Are </a:t>
            </a:r>
            <a:br>
              <a:rPr lang="en-US" altLang="zh-HK" sz="3200" dirty="0"/>
            </a:br>
            <a:r>
              <a:rPr lang="en-US" altLang="zh-HK" sz="3200" dirty="0"/>
              <a:t>Resource-Based</a:t>
            </a:r>
            <a:endParaRPr lang="zh-HK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8064896" cy="4572000"/>
          </a:xfrm>
        </p:spPr>
        <p:txBody>
          <a:bodyPr/>
          <a:lstStyle/>
          <a:p>
            <a:pPr>
              <a:defRPr/>
            </a:pPr>
            <a:r>
              <a:rPr lang="en-US" altLang="zh-HK" sz="2400" dirty="0"/>
              <a:t>Michael Dell: The Father of the PC Industry</a:t>
            </a:r>
          </a:p>
          <a:p>
            <a:pPr>
              <a:defRPr/>
            </a:pPr>
            <a:r>
              <a:rPr lang="en-US" altLang="zh-HK" sz="2400" dirty="0">
                <a:hlinkClick r:id="rId2"/>
              </a:rPr>
              <a:t>https://www.youtube.com/watch?v=iOi4b7XeSMg</a:t>
            </a:r>
            <a:endParaRPr lang="en-US" altLang="zh-HK" sz="2400" dirty="0"/>
          </a:p>
          <a:p>
            <a:pPr>
              <a:defRPr/>
            </a:pPr>
            <a:r>
              <a:rPr lang="en-US" altLang="zh-HK" sz="2400" dirty="0"/>
              <a:t>Porter's Generic Strategies: How to Stay Competitive</a:t>
            </a:r>
          </a:p>
          <a:p>
            <a:pPr>
              <a:defRPr/>
            </a:pPr>
            <a:r>
              <a:rPr lang="en-US" altLang="zh-HK" sz="2400" dirty="0">
                <a:solidFill>
                  <a:schemeClr val="accent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https://www.youtube.com/watch?v=_p8dIU09vH0</a:t>
            </a:r>
            <a:endParaRPr lang="en-US" altLang="zh-HK" sz="2400" dirty="0">
              <a:solidFill>
                <a:schemeClr val="accent2"/>
              </a:solidFill>
            </a:endParaRPr>
          </a:p>
          <a:p>
            <a:pPr>
              <a:defRPr/>
            </a:pPr>
            <a:endParaRPr lang="en-US" altLang="zh-HK" sz="2400" dirty="0"/>
          </a:p>
          <a:p>
            <a:endParaRPr lang="en-US" altLang="zh-HK" sz="2400" dirty="0"/>
          </a:p>
          <a:p>
            <a:endParaRPr lang="en-US" altLang="zh-TW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21887AB-0E4F-4E61-979F-0C137750DF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TW" sz="3600" dirty="0"/>
              <a:t>Suggested Video Clip</a:t>
            </a:r>
            <a:endParaRPr lang="en-US" altLang="zh-HK" sz="3600" dirty="0"/>
          </a:p>
        </p:txBody>
      </p:sp>
    </p:spTree>
    <p:extLst>
      <p:ext uri="{BB962C8B-B14F-4D97-AF65-F5344CB8AC3E}">
        <p14:creationId xmlns:p14="http://schemas.microsoft.com/office/powerpoint/2010/main" val="752202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3">
  <a:themeElements>
    <a:clrScheme name="Level 8">
      <a:dk1>
        <a:srgbClr val="000000"/>
      </a:dk1>
      <a:lt1>
        <a:srgbClr val="FFFFFF"/>
      </a:lt1>
      <a:dk2>
        <a:srgbClr val="999900"/>
      </a:dk2>
      <a:lt2>
        <a:srgbClr val="666600"/>
      </a:lt2>
      <a:accent1>
        <a:srgbClr val="99CC00"/>
      </a:accent1>
      <a:accent2>
        <a:srgbClr val="CCCC66"/>
      </a:accent2>
      <a:accent3>
        <a:srgbClr val="FFFFFF"/>
      </a:accent3>
      <a:accent4>
        <a:srgbClr val="000000"/>
      </a:accent4>
      <a:accent5>
        <a:srgbClr val="CAE2AA"/>
      </a:accent5>
      <a:accent6>
        <a:srgbClr val="B9B95C"/>
      </a:accent6>
      <a:hlink>
        <a:srgbClr val="FFCC00"/>
      </a:hlink>
      <a:folHlink>
        <a:srgbClr val="CC9900"/>
      </a:folHlink>
    </a:clrScheme>
    <a:fontScheme name="Lev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228600" rIns="91440" bIns="2286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228600" rIns="91440" bIns="22860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evel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vel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vel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ivic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Theme3</Template>
  <TotalTime>5265</TotalTime>
  <Words>3219</Words>
  <Application>Microsoft Office PowerPoint</Application>
  <PresentationFormat>On-screen Show (4:3)</PresentationFormat>
  <Paragraphs>310</Paragraphs>
  <Slides>39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Calibri</vt:lpstr>
      <vt:lpstr>Georgia</vt:lpstr>
      <vt:lpstr>Times New Roman</vt:lpstr>
      <vt:lpstr>Verdana</vt:lpstr>
      <vt:lpstr>Wingdings</vt:lpstr>
      <vt:lpstr>Wingdings 2</vt:lpstr>
      <vt:lpstr>Theme3</vt:lpstr>
      <vt:lpstr>Civic</vt:lpstr>
      <vt:lpstr>Chapter 4: Types of Strategy (II)</vt:lpstr>
      <vt:lpstr>Benefits of a Firm Being the First Mover</vt:lpstr>
      <vt:lpstr>Why Do Strategies Differ?</vt:lpstr>
      <vt:lpstr>The Five Generic Competitive Strategies</vt:lpstr>
      <vt:lpstr>The Five Generic Competitive Strategies</vt:lpstr>
      <vt:lpstr>Low Cost Provider Strategies</vt:lpstr>
      <vt:lpstr>Core Concepts</vt:lpstr>
      <vt:lpstr>Major Avenues for Achieving a Cost Advantage</vt:lpstr>
      <vt:lpstr>Cost-Efficient Management of  Value Chain Activities</vt:lpstr>
      <vt:lpstr>Cost Drivers: The Keys to Driving Down Company Costs</vt:lpstr>
      <vt:lpstr>Cost-Cutting Methods</vt:lpstr>
      <vt:lpstr>Cost-Cutting Methods</vt:lpstr>
      <vt:lpstr>Revamping the Value Chain System to Lower Costs</vt:lpstr>
      <vt:lpstr>The Keys to Being a Successful Low-Cost Provider</vt:lpstr>
      <vt:lpstr>When a Low-Cost Provider Strategy Works Best</vt:lpstr>
      <vt:lpstr>Pitfalls to Avoid in Pursuing a Low-Cost Provider Strategy</vt:lpstr>
      <vt:lpstr>Broad Differentiation Strategies</vt:lpstr>
      <vt:lpstr>Core Concept</vt:lpstr>
      <vt:lpstr>Core Concepts</vt:lpstr>
      <vt:lpstr>Core Concepts</vt:lpstr>
      <vt:lpstr>Cost-Efficient Management of Value Chain Activities</vt:lpstr>
      <vt:lpstr>Value Drivers:  The Keys to Creating a Differentiation Advantage</vt:lpstr>
      <vt:lpstr>Managing the Value Chain to Create the Differentiating Attributes</vt:lpstr>
      <vt:lpstr>Revamping the Value Chain System to Increase Differentiation</vt:lpstr>
      <vt:lpstr>Delivering Superior Value Via a Broad Differentiation Strategy</vt:lpstr>
      <vt:lpstr>Strategic Management Principles</vt:lpstr>
      <vt:lpstr>Successful Approaches to Sustainable Differentiation</vt:lpstr>
      <vt:lpstr>Pitfalls to Avoid in Pursuing a  Differentiation Strategy</vt:lpstr>
      <vt:lpstr>Focused (or Market Niche) Strategies</vt:lpstr>
      <vt:lpstr>PowerPoint Presentation</vt:lpstr>
      <vt:lpstr>The Risks of a Focused Low-Cost or Focused Differentiation Strategy</vt:lpstr>
      <vt:lpstr>Best-Cost Provider Strategies</vt:lpstr>
      <vt:lpstr>Core Concept</vt:lpstr>
      <vt:lpstr>When a Best-Cost Provider Strategy  Works Best</vt:lpstr>
      <vt:lpstr>The Contrasting Features of the Five Generic Competitive Strategies: A Summary</vt:lpstr>
      <vt:lpstr>Distinguishing Features of the Five Generic Competitive Strategies (1 of 2)</vt:lpstr>
      <vt:lpstr>Distinguishing Features of the Five Generic Competitive Strategies (2 of 2)</vt:lpstr>
      <vt:lpstr>Successful Competitive Strategies Are  Resource-Based</vt:lpstr>
      <vt:lpstr>Suggested Video Clip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Some questions</dc:title>
  <dc:creator>ldm</dc:creator>
  <cp:lastModifiedBy>Terence Li</cp:lastModifiedBy>
  <cp:revision>243</cp:revision>
  <dcterms:created xsi:type="dcterms:W3CDTF">2015-07-18T03:20:48Z</dcterms:created>
  <dcterms:modified xsi:type="dcterms:W3CDTF">2020-08-04T06:12:13Z</dcterms:modified>
</cp:coreProperties>
</file>