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5854"/>
    <p:restoredTop sz="94681"/>
  </p:normalViewPr>
  <p:slideViewPr>
    <p:cSldViewPr snapToGrid="0" snapToObjects="1">
      <p:cViewPr varScale="1">
        <p:scale>
          <a:sx n="107" d="100"/>
          <a:sy n="107" d="100"/>
        </p:scale>
        <p:origin x="163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8F8A3-6D55-F441-8ACA-1C811463A7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30117D-3CE8-6748-AD97-991F5343E0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C5B024-87CA-8B49-A05C-3D25D348DC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7189F-39E6-0E49-9743-E8604E072960}" type="datetimeFigureOut">
              <a:rPr lang="en-US" smtClean="0"/>
              <a:t>1/13/22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4A08D7-09B4-8745-8EEF-A69317D524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2FB7F9-8E75-404D-85E3-4B0040DC7E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E35BB-DF61-624E-A031-6EB234B596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5106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9B92C-DA68-164D-8948-8D616A9F18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F0052-A0A5-C649-B740-5E9217DABA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18FB76-02EF-D44A-BEA4-C0472F1B22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7189F-39E6-0E49-9743-E8604E072960}" type="datetimeFigureOut">
              <a:rPr lang="en-US" smtClean="0"/>
              <a:t>1/13/22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B6FDAF-BD2F-924C-8CC0-0DEEB24775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9F80A8-2B86-F24D-8D50-746BE3AD7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E35BB-DF61-624E-A031-6EB234B596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1354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E1007-870C-6C46-9E3B-2EE7A5DA6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7515CA-9E51-2F4E-BA1F-1811762518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647C26-40D9-1946-8B87-E03C6E4F1E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7189F-39E6-0E49-9743-E8604E072960}" type="datetimeFigureOut">
              <a:rPr lang="en-US" smtClean="0"/>
              <a:t>1/13/22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DB5B3C-5ABE-FE4E-AD9A-EF52FE5094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E7566B-753E-474A-B54C-C6D47A1C93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E35BB-DF61-624E-A031-6EB234B596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41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0CBD78-67E4-2A44-9DA8-774D6E10E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B227E-D0BF-AE48-B132-ABB8AC881C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DEA755-3EDB-AD47-A00E-47B09EBE7A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BFF249-D6A1-084A-B1F5-8837206F3F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7189F-39E6-0E49-9743-E8604E072960}" type="datetimeFigureOut">
              <a:rPr lang="en-US" smtClean="0"/>
              <a:t>1/13/22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3FBF6F-54BD-C44B-966D-80E3D00F01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D2C3AA-E590-3F49-8352-038EA58256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E35BB-DF61-624E-A031-6EB234B596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811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EE843-A3B7-7044-A890-32A07D8C9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EF1562-FE66-CD44-857A-C20B6AAF77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DE6479-4254-5C4B-9AF2-13D7FF2253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AC102E-93D9-5A43-A125-83EBFA93155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91FD1C-4DC1-C846-B150-8B592C19E8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C02A35-505B-5142-B4A3-B4445660A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7189F-39E6-0E49-9743-E8604E072960}" type="datetimeFigureOut">
              <a:rPr lang="en-US" smtClean="0"/>
              <a:t>1/13/22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2322B5-C513-8B46-A1EB-E3056023B5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F0B0AF-5DC8-894D-93B6-F11D543920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E35BB-DF61-624E-A031-6EB234B596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12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4E1E4-71CB-EB4E-B742-E25FE9D63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7A127ED-1E38-3942-A847-FEF516CA1E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7189F-39E6-0E49-9743-E8604E072960}" type="datetimeFigureOut">
              <a:rPr lang="en-US" smtClean="0"/>
              <a:t>1/13/22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EE97723-490E-A74A-B8D1-FCD628F11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F858A0-71ED-F442-8971-14C9EE6F99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E35BB-DF61-624E-A031-6EB234B596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6915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0AC743-1DD5-CF45-B7D9-5217D9598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7189F-39E6-0E49-9743-E8604E072960}" type="datetimeFigureOut">
              <a:rPr lang="en-US" smtClean="0"/>
              <a:t>1/13/22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AF25D10-F354-8B45-BFA9-6125C8AA4F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D84FD6-CE21-E14C-886C-2FB9495649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E35BB-DF61-624E-A031-6EB234B596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522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3898C1-D968-8445-9234-B8B3783CC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20577-3494-4548-AA67-D19F170C30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B2980F-229E-1148-82E3-A386776248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3310AC-A518-3E4C-B912-F42749169E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7189F-39E6-0E49-9743-E8604E072960}" type="datetimeFigureOut">
              <a:rPr lang="en-US" smtClean="0"/>
              <a:t>1/13/22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0BE718-3665-184B-B69F-4E58CBED82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F013D4-5D02-FA4F-96E3-D38DDDA2E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E35BB-DF61-624E-A031-6EB234B596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2726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E4081-0B96-D54B-9D28-D911CBAC5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CD48C3-1346-6544-A900-824D1933A8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2C8AFD-AB2A-7144-B0D5-DC0BBCCCC3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27C5E0-32E0-864A-BF14-9BB5FF47A9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7189F-39E6-0E49-9743-E8604E072960}" type="datetimeFigureOut">
              <a:rPr lang="en-US" smtClean="0"/>
              <a:t>1/13/22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B94A68-884F-E746-9412-0A38C9573E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4F230A-29F9-B043-A77E-4DBF4DDDB8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E35BB-DF61-624E-A031-6EB234B596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4277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EBDCF4-CAE1-EC42-A6D2-EA54A97EF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C62478-7798-B844-8EDA-1F779AB654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8FD19A-4BC0-BB45-926E-915DBF2DF3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7189F-39E6-0E49-9743-E8604E072960}" type="datetimeFigureOut">
              <a:rPr lang="en-US" smtClean="0"/>
              <a:t>1/13/22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C627B1-09C5-E04D-B705-26A38986A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F3F3D7-D73A-BD4C-9F68-C63A96EF9E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E35BB-DF61-624E-A031-6EB234B596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9061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C6A11C9-5845-7F4D-B96B-3B751BDBD1B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53F2E7-1E81-8245-B7F1-75776BC9EB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0F9F5D-CADA-CD4E-8636-22E3D977B1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7189F-39E6-0E49-9743-E8604E072960}" type="datetimeFigureOut">
              <a:rPr lang="en-US" smtClean="0"/>
              <a:t>1/13/22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DBEFD4-1EF3-E244-BA9C-911219C201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3A6620-8B2A-F54F-A060-9E31E694C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E35BB-DF61-624E-A031-6EB234B596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3559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95D414-BFF6-D04B-9F0A-42750CE4DC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C2EC9E-3F1F-874B-81BF-5E7F8DFC6D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595FA-1B25-A54E-803E-4408C0C7AE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67189F-39E6-0E49-9743-E8604E072960}" type="datetimeFigureOut">
              <a:rPr lang="en-US" smtClean="0"/>
              <a:t>1/13/22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42AD88-1A46-3F4D-9FF5-62836753935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D99581-8439-3249-B1E7-EA6EC0E0D78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3E35BB-DF61-624E-A031-6EB234B596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2825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as.org.uk/alcohol_alert/january-2017/#uk_foetal_alcohol_rates_among_highest_in_the_world" TargetMode="External"/><Relationship Id="rId3" Type="http://schemas.openxmlformats.org/officeDocument/2006/relationships/hyperlink" Target="https://www.cdc.gov/ncbddd/fasd/treatments.html" TargetMode="External"/><Relationship Id="rId7" Type="http://schemas.openxmlformats.org/officeDocument/2006/relationships/hyperlink" Target="https://www.healthychildren.org/English/health-issues/conditions/chronic/Pages/Fetal-Alcohol-Spectrum-Disorders.aspx" TargetMode="External"/><Relationship Id="rId2" Type="http://schemas.openxmlformats.org/officeDocument/2006/relationships/hyperlink" Target="https://www.cdc.gov/ncbddd/fasd/facts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webmd.com/baby/fetal-alcohol-syndrome#2-4" TargetMode="External"/><Relationship Id="rId5" Type="http://schemas.openxmlformats.org/officeDocument/2006/relationships/hyperlink" Target="https://kidshealth.org/en/parents/fas.html" TargetMode="External"/><Relationship Id="rId4" Type="http://schemas.openxmlformats.org/officeDocument/2006/relationships/hyperlink" Target="https://my.clevelandclinic.org/health/diseases/15677-fetal-alcohol-syndrome#management-and-treatment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eattlechildrens.org/research/centers-programs/bioethics/about/news/parents-keep-health-information-from-patients/" TargetMode="External"/><Relationship Id="rId3" Type="http://schemas.openxmlformats.org/officeDocument/2006/relationships/hyperlink" Target="https://kidshealth.org/en/parents/fas-factsheet.html" TargetMode="External"/><Relationship Id="rId7" Type="http://schemas.openxmlformats.org/officeDocument/2006/relationships/hyperlink" Target="https://www.nhs.uk/conditions/foetal-alcohol-syndrome/" TargetMode="External"/><Relationship Id="rId2" Type="http://schemas.openxmlformats.org/officeDocument/2006/relationships/hyperlink" Target="https://depts.washington.edu/fasdpn/htmls/fas-face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medicalnewstoday.com/articles/fetal-alcohol-syndrome" TargetMode="External"/><Relationship Id="rId5" Type="http://schemas.openxmlformats.org/officeDocument/2006/relationships/hyperlink" Target="https://theconversation.com/up-to-17-of-children-in-the-uk-could-have-symptoms-of-foetal-alcohol-spectrum-disorder-according-to-latest-estimates-107649" TargetMode="External"/><Relationship Id="rId4" Type="http://schemas.openxmlformats.org/officeDocument/2006/relationships/hyperlink" Target="https://www.mayoclinic.org/diseases-conditions/fetal-alcohol-syndrome/symptoms-causes/syc-20352901" TargetMode="External"/><Relationship Id="rId9" Type="http://schemas.openxmlformats.org/officeDocument/2006/relationships/hyperlink" Target="https://www.healthline.com/health/fetal-alcohol-syndrome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line.com/health/fetal-alcohol-syndrome" TargetMode="External"/><Relationship Id="rId2" Type="http://schemas.openxmlformats.org/officeDocument/2006/relationships/hyperlink" Target="https://www.healthychildren.org/English/health-issues/conditions/chronic/Pages/Fetal-Alcohol-Spectrum-Disorders-FAQs-of-Parents-and-Families.aspx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">
            <a:extLst>
              <a:ext uri="{FF2B5EF4-FFF2-40B4-BE49-F238E27FC236}">
                <a16:creationId xmlns:a16="http://schemas.microsoft.com/office/drawing/2014/main" id="{64D29AC4-1A78-2D4F-898A-79F221E6A2FB}"/>
              </a:ext>
            </a:extLst>
          </p:cNvPr>
          <p:cNvSpPr txBox="1"/>
          <p:nvPr/>
        </p:nvSpPr>
        <p:spPr>
          <a:xfrm>
            <a:off x="2527617" y="0"/>
            <a:ext cx="7987983" cy="584775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dirty="0">
                <a:ln w="11113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rgbClr val="F7CAAC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Foetal Alcohol Syndrome</a:t>
            </a:r>
            <a:endParaRPr lang="en-GB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B60E1AB-3103-2F40-9A4A-B8B1DE2ACA7E}"/>
              </a:ext>
            </a:extLst>
          </p:cNvPr>
          <p:cNvSpPr txBox="1"/>
          <p:nvPr/>
        </p:nvSpPr>
        <p:spPr>
          <a:xfrm>
            <a:off x="259278" y="527157"/>
            <a:ext cx="11673443" cy="1277273"/>
          </a:xfrm>
          <a:prstGeom prst="rect">
            <a:avLst/>
          </a:prstGeom>
          <a:noFill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100" dirty="0"/>
              <a:t>Beth </a:t>
            </a:r>
            <a:r>
              <a:rPr lang="en-US" sz="1100" dirty="0" err="1"/>
              <a:t>yw</a:t>
            </a:r>
            <a:r>
              <a:rPr lang="en-US" sz="1100" dirty="0"/>
              <a:t> </a:t>
            </a:r>
            <a:r>
              <a:rPr lang="en-US" sz="1100" dirty="0" err="1"/>
              <a:t>Foetal</a:t>
            </a:r>
            <a:r>
              <a:rPr lang="en-US" sz="1100" dirty="0"/>
              <a:t> Alcohol Syndrome? </a:t>
            </a:r>
          </a:p>
          <a:p>
            <a:r>
              <a:rPr lang="en-GB" sz="1100" dirty="0"/>
              <a:t>Foetal Alcohol Syndrome.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ôl</a:t>
            </a:r>
            <a:r>
              <a:rPr lang="en-GB" sz="1100" dirty="0"/>
              <a:t> </a:t>
            </a:r>
            <a:r>
              <a:rPr lang="en-GB" sz="1100" dirty="0" err="1"/>
              <a:t>yr</a:t>
            </a:r>
            <a:r>
              <a:rPr lang="en-GB" sz="1100" dirty="0"/>
              <a:t> NHS ( 2020 ) Foetal Alcohol Syndrome </a:t>
            </a:r>
            <a:r>
              <a:rPr lang="en-GB" sz="1100" dirty="0" err="1"/>
              <a:t>yw</a:t>
            </a:r>
            <a:r>
              <a:rPr lang="en-GB" sz="1100" dirty="0"/>
              <a:t> pan </a:t>
            </a:r>
            <a:r>
              <a:rPr lang="en-GB" sz="1100" dirty="0" err="1"/>
              <a:t>fod</a:t>
            </a:r>
            <a:r>
              <a:rPr lang="en-GB" sz="1100" dirty="0"/>
              <a:t> y fam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yfed</a:t>
            </a:r>
            <a:r>
              <a:rPr lang="en-GB" sz="1100" dirty="0"/>
              <a:t> alcohol </a:t>
            </a:r>
            <a:r>
              <a:rPr lang="en-GB" sz="1100" dirty="0" err="1"/>
              <a:t>tra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feichiog</a:t>
            </a:r>
            <a:r>
              <a:rPr lang="en-GB" sz="1100" dirty="0"/>
              <a:t>.  Mae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gallu</a:t>
            </a:r>
            <a:r>
              <a:rPr lang="en-GB" sz="1100" dirty="0"/>
              <a:t> </a:t>
            </a:r>
            <a:r>
              <a:rPr lang="en-GB" sz="1100" dirty="0" err="1"/>
              <a:t>rhoi'r</a:t>
            </a:r>
            <a:r>
              <a:rPr lang="en-GB" sz="1100" dirty="0"/>
              <a:t> </a:t>
            </a:r>
            <a:r>
              <a:rPr lang="en-GB" sz="1100" dirty="0" err="1"/>
              <a:t>babi</a:t>
            </a:r>
            <a:r>
              <a:rPr lang="en-GB" sz="1100" dirty="0"/>
              <a:t> </a:t>
            </a:r>
            <a:r>
              <a:rPr lang="en-GB" sz="1100" dirty="0" err="1"/>
              <a:t>mewn</a:t>
            </a:r>
            <a:r>
              <a:rPr lang="en-GB" sz="1100" dirty="0"/>
              <a:t> </a:t>
            </a:r>
            <a:r>
              <a:rPr lang="en-GB" sz="1100" dirty="0" err="1"/>
              <a:t>risg</a:t>
            </a:r>
            <a:r>
              <a:rPr lang="en-GB" sz="1100" dirty="0"/>
              <a:t> a gall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greu</a:t>
            </a:r>
            <a:r>
              <a:rPr lang="en-GB" sz="1100" dirty="0"/>
              <a:t> </a:t>
            </a:r>
            <a:r>
              <a:rPr lang="en-GB" sz="1100" dirty="0" err="1"/>
              <a:t>problemau</a:t>
            </a:r>
            <a:r>
              <a:rPr lang="en-GB" sz="1100" dirty="0"/>
              <a:t> </a:t>
            </a:r>
            <a:r>
              <a:rPr lang="en-GB" sz="1100" dirty="0" err="1"/>
              <a:t>ffisegol</a:t>
            </a:r>
            <a:r>
              <a:rPr lang="en-GB" sz="1100" dirty="0"/>
              <a:t> a </a:t>
            </a:r>
            <a:r>
              <a:rPr lang="en-GB" sz="1100" dirty="0" err="1"/>
              <a:t>meddyliol</a:t>
            </a:r>
            <a:r>
              <a:rPr lang="en-GB" sz="1100" dirty="0"/>
              <a:t> </a:t>
            </a:r>
            <a:r>
              <a:rPr lang="en-GB" sz="1100" dirty="0" err="1"/>
              <a:t>i’r</a:t>
            </a:r>
            <a:r>
              <a:rPr lang="en-GB" sz="1100" dirty="0"/>
              <a:t> </a:t>
            </a:r>
            <a:r>
              <a:rPr lang="en-GB" sz="1100" dirty="0" err="1"/>
              <a:t>babi</a:t>
            </a:r>
            <a:r>
              <a:rPr lang="en-GB" sz="1100" dirty="0"/>
              <a:t>. </a:t>
            </a:r>
            <a:r>
              <a:rPr lang="en-GB" sz="1100" dirty="0" err="1"/>
              <a:t>Dywed</a:t>
            </a:r>
            <a:r>
              <a:rPr lang="en-GB" sz="1100" dirty="0"/>
              <a:t> Mayo Clinic ( dim </a:t>
            </a:r>
            <a:r>
              <a:rPr lang="en-GB" sz="1100" dirty="0" err="1"/>
              <a:t>dyddiad</a:t>
            </a:r>
            <a:r>
              <a:rPr lang="en-GB" sz="1100" dirty="0"/>
              <a:t> ) bod Foetal Alcohol Syndrome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gallu</a:t>
            </a:r>
            <a:r>
              <a:rPr lang="en-GB" sz="1100" dirty="0"/>
              <a:t> </a:t>
            </a:r>
            <a:r>
              <a:rPr lang="en-GB" sz="1100" dirty="0" err="1"/>
              <a:t>achosi</a:t>
            </a:r>
            <a:r>
              <a:rPr lang="en-GB" sz="1100" dirty="0"/>
              <a:t> </a:t>
            </a:r>
            <a:r>
              <a:rPr lang="en-GB" sz="1100" dirty="0" err="1"/>
              <a:t>niwed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ymennydd</a:t>
            </a:r>
            <a:r>
              <a:rPr lang="en-GB" sz="1100" dirty="0"/>
              <a:t> y </a:t>
            </a:r>
            <a:r>
              <a:rPr lang="en-GB" sz="1100" dirty="0" err="1"/>
              <a:t>babi</a:t>
            </a:r>
            <a:r>
              <a:rPr lang="en-GB" sz="1100" dirty="0"/>
              <a:t> </a:t>
            </a:r>
            <a:r>
              <a:rPr lang="en-GB" sz="1100" dirty="0" err="1"/>
              <a:t>ynghyd</a:t>
            </a:r>
            <a:r>
              <a:rPr lang="en-GB" sz="1100" dirty="0"/>
              <a:t> a </a:t>
            </a:r>
            <a:r>
              <a:rPr lang="en-GB" sz="1100" dirty="0" err="1"/>
              <a:t>phroblemau</a:t>
            </a:r>
            <a:r>
              <a:rPr lang="en-GB" sz="1100" dirty="0"/>
              <a:t> </a:t>
            </a:r>
            <a:r>
              <a:rPr lang="en-GB" sz="1100" dirty="0" err="1"/>
              <a:t>tyfu</a:t>
            </a:r>
            <a:r>
              <a:rPr lang="en-GB" sz="1100" dirty="0"/>
              <a:t>. Mae </a:t>
            </a:r>
            <a:r>
              <a:rPr lang="en-GB" sz="1100" dirty="0" err="1"/>
              <a:t>hefyd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dweud</a:t>
            </a:r>
            <a:r>
              <a:rPr lang="en-GB" sz="1100" dirty="0"/>
              <a:t> bod </a:t>
            </a:r>
            <a:r>
              <a:rPr lang="en-GB" sz="1100" dirty="0" err="1"/>
              <a:t>effaith</a:t>
            </a:r>
            <a:r>
              <a:rPr lang="en-GB" sz="1100" dirty="0"/>
              <a:t> Foetal Alcohol Syndrome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newid</a:t>
            </a:r>
            <a:r>
              <a:rPr lang="en-GB" sz="1100" dirty="0"/>
              <a:t> o </a:t>
            </a:r>
            <a:r>
              <a:rPr lang="en-GB" sz="1100" dirty="0" err="1"/>
              <a:t>blentyn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blentyn</a:t>
            </a:r>
            <a:r>
              <a:rPr lang="en-GB" sz="1100" dirty="0"/>
              <a:t> </a:t>
            </a:r>
            <a:r>
              <a:rPr lang="en-GB" sz="1100" dirty="0" err="1"/>
              <a:t>ond</a:t>
            </a:r>
            <a:r>
              <a:rPr lang="en-GB" sz="1100" dirty="0"/>
              <a:t> bod y </a:t>
            </a:r>
            <a:r>
              <a:rPr lang="en-GB" sz="1100" dirty="0" err="1"/>
              <a:t>niwed</a:t>
            </a:r>
            <a:r>
              <a:rPr lang="en-GB" sz="1100" dirty="0"/>
              <a:t> y </a:t>
            </a:r>
            <a:r>
              <a:rPr lang="en-GB" sz="1100" dirty="0" err="1"/>
              <a:t>mae’n</a:t>
            </a:r>
            <a:r>
              <a:rPr lang="en-GB" sz="1100" dirty="0"/>
              <a:t> </a:t>
            </a:r>
            <a:r>
              <a:rPr lang="en-GB" sz="1100" dirty="0" err="1"/>
              <a:t>gallu</a:t>
            </a:r>
            <a:r>
              <a:rPr lang="en-GB" sz="1100" dirty="0"/>
              <a:t> </a:t>
            </a:r>
            <a:r>
              <a:rPr lang="en-GB" sz="1100" dirty="0" err="1"/>
              <a:t>achosi</a:t>
            </a:r>
            <a:r>
              <a:rPr lang="en-GB" sz="1100" dirty="0"/>
              <a:t> </a:t>
            </a:r>
            <a:r>
              <a:rPr lang="en-GB" sz="1100" dirty="0" err="1"/>
              <a:t>ddim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gildroadwy</a:t>
            </a:r>
            <a:r>
              <a:rPr lang="en-GB" sz="1100" dirty="0"/>
              <a:t>. Er bod Foetal Alcohol Syndrome </a:t>
            </a:r>
            <a:r>
              <a:rPr lang="en-GB" sz="1100" dirty="0" err="1"/>
              <a:t>ddim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siarad</a:t>
            </a:r>
            <a:r>
              <a:rPr lang="en-GB" sz="1100" dirty="0"/>
              <a:t> am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amal</a:t>
            </a:r>
            <a:r>
              <a:rPr lang="en-GB" sz="1100" dirty="0"/>
              <a:t> </a:t>
            </a:r>
            <a:r>
              <a:rPr lang="en-GB" sz="1100" dirty="0" err="1"/>
              <a:t>nid</a:t>
            </a:r>
            <a:r>
              <a:rPr lang="en-GB" sz="1100" dirty="0"/>
              <a:t> </a:t>
            </a:r>
            <a:r>
              <a:rPr lang="en-GB" sz="1100" dirty="0" err="1"/>
              <a:t>yw</a:t>
            </a:r>
            <a:r>
              <a:rPr lang="en-GB" sz="1100" dirty="0"/>
              <a:t> </a:t>
            </a:r>
            <a:r>
              <a:rPr lang="en-GB" sz="1100" dirty="0" err="1"/>
              <a:t>hynny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golygu</a:t>
            </a:r>
            <a:r>
              <a:rPr lang="en-GB" sz="1100" dirty="0"/>
              <a:t> </a:t>
            </a:r>
            <a:r>
              <a:rPr lang="en-GB" sz="1100" dirty="0" err="1"/>
              <a:t>mae</a:t>
            </a:r>
            <a:r>
              <a:rPr lang="en-GB" sz="1100" dirty="0"/>
              <a:t> problem </a:t>
            </a:r>
            <a:r>
              <a:rPr lang="en-GB" sz="1100" dirty="0" err="1"/>
              <a:t>bach</a:t>
            </a:r>
            <a:r>
              <a:rPr lang="en-GB" sz="1100" dirty="0"/>
              <a:t> </a:t>
            </a:r>
            <a:r>
              <a:rPr lang="en-GB" sz="1100" dirty="0" err="1"/>
              <a:t>yw</a:t>
            </a:r>
            <a:r>
              <a:rPr lang="en-GB" sz="1100" dirty="0"/>
              <a:t> e.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ôl</a:t>
            </a:r>
            <a:r>
              <a:rPr lang="en-GB" sz="1100" dirty="0"/>
              <a:t> </a:t>
            </a:r>
            <a:r>
              <a:rPr lang="en-GB" sz="1100" dirty="0" err="1"/>
              <a:t>McQuire</a:t>
            </a:r>
            <a:r>
              <a:rPr lang="en-GB" sz="1100" dirty="0"/>
              <a:t> ( 2018 ) </a:t>
            </a:r>
            <a:r>
              <a:rPr lang="en-GB" sz="1100" dirty="0" err="1"/>
              <a:t>mae</a:t>
            </a:r>
            <a:r>
              <a:rPr lang="en-GB" sz="1100" dirty="0"/>
              <a:t> </a:t>
            </a:r>
            <a:r>
              <a:rPr lang="en-GB" sz="1100" dirty="0" err="1"/>
              <a:t>gan</a:t>
            </a:r>
            <a:r>
              <a:rPr lang="en-GB" sz="1100" dirty="0"/>
              <a:t> </a:t>
            </a:r>
            <a:r>
              <a:rPr lang="en-GB" sz="1100" dirty="0" err="1"/>
              <a:t>hyd</a:t>
            </a:r>
            <a:r>
              <a:rPr lang="en-GB" sz="1100" dirty="0"/>
              <a:t> at 17 % o </a:t>
            </a:r>
            <a:r>
              <a:rPr lang="en-GB" sz="1100" dirty="0" err="1"/>
              <a:t>blant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y </a:t>
            </a:r>
            <a:r>
              <a:rPr lang="en-GB" sz="1100" dirty="0" err="1"/>
              <a:t>Deyrnas</a:t>
            </a:r>
            <a:r>
              <a:rPr lang="en-GB" sz="1100" dirty="0"/>
              <a:t> </a:t>
            </a:r>
            <a:r>
              <a:rPr lang="en-GB" sz="1100" dirty="0" err="1"/>
              <a:t>Unedig</a:t>
            </a:r>
            <a:r>
              <a:rPr lang="en-GB" sz="1100" dirty="0"/>
              <a:t> </a:t>
            </a:r>
            <a:r>
              <a:rPr lang="en-GB" sz="1100" dirty="0" err="1"/>
              <a:t>symtomau</a:t>
            </a:r>
            <a:r>
              <a:rPr lang="en-GB" sz="1100" dirty="0"/>
              <a:t> Foetal Alcohol Syndrome. </a:t>
            </a:r>
            <a:r>
              <a:rPr lang="en-GB" sz="1100" dirty="0" err="1"/>
              <a:t>Rhai</a:t>
            </a:r>
            <a:r>
              <a:rPr lang="en-GB" sz="1100" dirty="0"/>
              <a:t> </a:t>
            </a:r>
            <a:r>
              <a:rPr lang="en-GB" sz="1100" dirty="0" err="1"/>
              <a:t>o’r</a:t>
            </a:r>
            <a:r>
              <a:rPr lang="en-GB" sz="1100" dirty="0"/>
              <a:t> </a:t>
            </a:r>
            <a:r>
              <a:rPr lang="en-GB" sz="1100" dirty="0" err="1"/>
              <a:t>problemau</a:t>
            </a:r>
            <a:r>
              <a:rPr lang="en-GB" sz="1100" dirty="0"/>
              <a:t> y gall </a:t>
            </a:r>
            <a:r>
              <a:rPr lang="en-GB" sz="1100" dirty="0" err="1"/>
              <a:t>plentyn</a:t>
            </a:r>
            <a:r>
              <a:rPr lang="en-GB" sz="1100" dirty="0"/>
              <a:t> </a:t>
            </a:r>
            <a:r>
              <a:rPr lang="en-GB" sz="1100" dirty="0" err="1"/>
              <a:t>gorfod</a:t>
            </a:r>
            <a:r>
              <a:rPr lang="en-GB" sz="1100" dirty="0"/>
              <a:t> </a:t>
            </a:r>
            <a:r>
              <a:rPr lang="en-GB" sz="1100" dirty="0" err="1"/>
              <a:t>delio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</a:t>
            </a:r>
            <a:r>
              <a:rPr lang="en-GB" sz="1100" dirty="0" err="1"/>
              <a:t>os</a:t>
            </a:r>
            <a:r>
              <a:rPr lang="en-GB" sz="1100" dirty="0"/>
              <a:t> </a:t>
            </a:r>
            <a:r>
              <a:rPr lang="en-GB" sz="1100" dirty="0" err="1"/>
              <a:t>ydynt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dioddef</a:t>
            </a:r>
            <a:r>
              <a:rPr lang="en-GB" sz="1100" dirty="0"/>
              <a:t> o Foetal Alcohol Syndrome,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ôl</a:t>
            </a:r>
            <a:r>
              <a:rPr lang="en-GB" sz="1100" dirty="0"/>
              <a:t> </a:t>
            </a:r>
            <a:r>
              <a:rPr lang="en-GB" sz="1100" dirty="0" err="1"/>
              <a:t>healthychildren.org</a:t>
            </a:r>
            <a:r>
              <a:rPr lang="en-GB" sz="1100" dirty="0"/>
              <a:t>  ( 2018 ), </a:t>
            </a:r>
            <a:r>
              <a:rPr lang="en-GB" sz="1100" dirty="0" err="1"/>
              <a:t>yw</a:t>
            </a:r>
            <a:r>
              <a:rPr lang="en-GB" sz="1100" dirty="0"/>
              <a:t> </a:t>
            </a:r>
            <a:r>
              <a:rPr lang="en-GB" sz="1100" dirty="0" err="1"/>
              <a:t>problemau</a:t>
            </a:r>
            <a:r>
              <a:rPr lang="en-GB" sz="1100" dirty="0"/>
              <a:t> </a:t>
            </a:r>
            <a:r>
              <a:rPr lang="en-GB" sz="1100" dirty="0" err="1"/>
              <a:t>tyfu</a:t>
            </a:r>
            <a:r>
              <a:rPr lang="en-GB" sz="1100" dirty="0"/>
              <a:t>.  </a:t>
            </a:r>
            <a:r>
              <a:rPr lang="en-GB" sz="1100" dirty="0" err="1"/>
              <a:t>Mae’r</a:t>
            </a:r>
            <a:r>
              <a:rPr lang="en-GB" sz="1100" dirty="0"/>
              <a:t>  </a:t>
            </a:r>
            <a:r>
              <a:rPr lang="en-GB" sz="1100" dirty="0" err="1"/>
              <a:t>babanod</a:t>
            </a:r>
            <a:r>
              <a:rPr lang="en-GB" sz="1100" dirty="0"/>
              <a:t> </a:t>
            </a:r>
            <a:r>
              <a:rPr lang="en-GB" sz="1100" dirty="0" err="1"/>
              <a:t>fel</a:t>
            </a:r>
            <a:r>
              <a:rPr lang="en-GB" sz="1100" dirty="0"/>
              <a:t> </a:t>
            </a:r>
            <a:r>
              <a:rPr lang="en-GB" sz="1100" dirty="0" err="1"/>
              <a:t>arfer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geni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fach</a:t>
            </a:r>
            <a:r>
              <a:rPr lang="en-GB" sz="1100" dirty="0"/>
              <a:t> </a:t>
            </a:r>
            <a:r>
              <a:rPr lang="en-GB" sz="1100" dirty="0" err="1"/>
              <a:t>iawn</a:t>
            </a:r>
            <a:r>
              <a:rPr lang="en-GB" sz="1100" dirty="0"/>
              <a:t> ac </a:t>
            </a:r>
            <a:r>
              <a:rPr lang="en-GB" sz="1100" dirty="0" err="1"/>
              <a:t>efallai</a:t>
            </a:r>
            <a:r>
              <a:rPr lang="en-GB" sz="1100" dirty="0"/>
              <a:t> </a:t>
            </a:r>
            <a:r>
              <a:rPr lang="en-GB" sz="1100" dirty="0" err="1"/>
              <a:t>ni</a:t>
            </a:r>
            <a:r>
              <a:rPr lang="en-GB" sz="1100" dirty="0"/>
              <a:t> </a:t>
            </a:r>
            <a:r>
              <a:rPr lang="en-GB" sz="1100" dirty="0" err="1"/>
              <a:t>fyddant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tyfu</a:t>
            </a:r>
            <a:r>
              <a:rPr lang="en-GB" sz="1100" dirty="0"/>
              <a:t> </a:t>
            </a:r>
            <a:r>
              <a:rPr lang="en-GB" sz="1100" dirty="0" err="1"/>
              <a:t>i’r</a:t>
            </a:r>
            <a:r>
              <a:rPr lang="en-GB" sz="1100" dirty="0"/>
              <a:t> un </a:t>
            </a:r>
            <a:r>
              <a:rPr lang="en-GB" sz="1100" dirty="0" err="1"/>
              <a:t>maint</a:t>
            </a:r>
            <a:r>
              <a:rPr lang="en-GB" sz="1100" dirty="0"/>
              <a:t> ag </a:t>
            </a:r>
            <a:r>
              <a:rPr lang="en-GB" sz="1100" dirty="0" err="1"/>
              <a:t>eraill</a:t>
            </a:r>
            <a:r>
              <a:rPr lang="en-GB" sz="1100" dirty="0"/>
              <a:t>. </a:t>
            </a:r>
            <a:r>
              <a:rPr lang="en-GB" sz="1100" dirty="0" err="1"/>
              <a:t>Gallent</a:t>
            </a:r>
            <a:r>
              <a:rPr lang="en-GB" sz="1100" dirty="0"/>
              <a:t> </a:t>
            </a:r>
            <a:r>
              <a:rPr lang="en-GB" sz="1100" dirty="0" err="1"/>
              <a:t>hefyd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geni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</a:t>
            </a:r>
            <a:r>
              <a:rPr lang="cy-GB" sz="1100" dirty="0"/>
              <a:t>namau geni, gall hyn </a:t>
            </a:r>
            <a:r>
              <a:rPr lang="en-GB" sz="1100" dirty="0" err="1"/>
              <a:t>olygu</a:t>
            </a:r>
            <a:r>
              <a:rPr lang="en-GB" sz="1100" dirty="0"/>
              <a:t> </a:t>
            </a:r>
            <a:r>
              <a:rPr lang="en-GB" sz="1100" dirty="0" err="1"/>
              <a:t>problemau</a:t>
            </a:r>
            <a:r>
              <a:rPr lang="en-GB" sz="1100" dirty="0"/>
              <a:t> </a:t>
            </a:r>
            <a:r>
              <a:rPr lang="en-GB" sz="1100" dirty="0" err="1"/>
              <a:t>gyda’u</a:t>
            </a:r>
            <a:r>
              <a:rPr lang="en-GB" sz="1100" dirty="0"/>
              <a:t> </a:t>
            </a:r>
            <a:r>
              <a:rPr lang="en-GB" sz="1100" dirty="0" err="1"/>
              <a:t>calon</a:t>
            </a:r>
            <a:r>
              <a:rPr lang="en-GB" sz="1100" dirty="0"/>
              <a:t>, </a:t>
            </a:r>
            <a:r>
              <a:rPr lang="en-GB" sz="1100" dirty="0" err="1"/>
              <a:t>esgyrn</a:t>
            </a:r>
            <a:r>
              <a:rPr lang="en-GB" sz="1100" dirty="0"/>
              <a:t> ac </a:t>
            </a:r>
            <a:r>
              <a:rPr lang="en-GB" sz="1100" dirty="0" err="1"/>
              <a:t>arenau</a:t>
            </a:r>
            <a:r>
              <a:rPr lang="en-GB" sz="1100" dirty="0"/>
              <a:t>. </a:t>
            </a:r>
            <a:r>
              <a:rPr lang="en-GB" sz="1100" dirty="0" err="1"/>
              <a:t>Dywed</a:t>
            </a:r>
            <a:r>
              <a:rPr lang="en-GB" sz="1100" dirty="0"/>
              <a:t> </a:t>
            </a:r>
            <a:r>
              <a:rPr lang="en-GB" sz="1100" dirty="0" err="1"/>
              <a:t>hefyd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fod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gyffredin</a:t>
            </a:r>
            <a:r>
              <a:rPr lang="en-GB" sz="1100" dirty="0"/>
              <a:t> </a:t>
            </a:r>
            <a:r>
              <a:rPr lang="en-GB" sz="1100" dirty="0" err="1"/>
              <a:t>iawn</a:t>
            </a:r>
            <a:r>
              <a:rPr lang="en-GB" sz="1100" dirty="0"/>
              <a:t> </a:t>
            </a:r>
            <a:r>
              <a:rPr lang="en-GB" sz="1100" dirty="0" err="1"/>
              <a:t>iddynt</a:t>
            </a:r>
            <a:r>
              <a:rPr lang="en-GB" sz="1100" dirty="0"/>
              <a:t> </a:t>
            </a:r>
            <a:r>
              <a:rPr lang="en-GB" sz="1100" dirty="0" err="1"/>
              <a:t>gael</a:t>
            </a:r>
            <a:r>
              <a:rPr lang="en-GB" sz="1100" dirty="0"/>
              <a:t> </a:t>
            </a:r>
            <a:r>
              <a:rPr lang="en-GB" sz="1100" dirty="0" err="1"/>
              <a:t>problemau</a:t>
            </a:r>
            <a:r>
              <a:rPr lang="en-GB" sz="1100" dirty="0"/>
              <a:t> </a:t>
            </a:r>
            <a:r>
              <a:rPr lang="en-GB" sz="1100" dirty="0" err="1"/>
              <a:t>gyda’u</a:t>
            </a:r>
            <a:r>
              <a:rPr lang="en-GB" sz="1100" dirty="0"/>
              <a:t> </a:t>
            </a:r>
            <a:r>
              <a:rPr lang="en-GB" sz="1100" dirty="0" err="1"/>
              <a:t>llygaid</a:t>
            </a:r>
            <a:r>
              <a:rPr lang="en-GB" sz="1100" dirty="0"/>
              <a:t> </a:t>
            </a:r>
            <a:r>
              <a:rPr lang="en-GB" sz="1100" dirty="0" err="1"/>
              <a:t>a’u</a:t>
            </a:r>
            <a:r>
              <a:rPr lang="en-GB" sz="1100" dirty="0"/>
              <a:t> </a:t>
            </a:r>
            <a:r>
              <a:rPr lang="en-GB" sz="1100" dirty="0" err="1"/>
              <a:t>clyw</a:t>
            </a:r>
            <a:r>
              <a:rPr lang="en-GB" sz="1100" dirty="0"/>
              <a:t>.</a:t>
            </a:r>
            <a:r>
              <a:rPr lang="en-GB" sz="1100" dirty="0">
                <a:effectLst/>
              </a:rPr>
              <a:t> </a:t>
            </a:r>
            <a:endParaRPr lang="en-US" sz="1100" dirty="0"/>
          </a:p>
        </p:txBody>
      </p:sp>
      <p:pic>
        <p:nvPicPr>
          <p:cNvPr id="9" name="Picture 8" descr="A picture containing text, person, hairpiece&#10;&#10;Description automatically generated">
            <a:extLst>
              <a:ext uri="{FF2B5EF4-FFF2-40B4-BE49-F238E27FC236}">
                <a16:creationId xmlns:a16="http://schemas.microsoft.com/office/drawing/2014/main" id="{7E3E6450-240D-6D42-BC02-E4BAB33390E1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" y="2039069"/>
            <a:ext cx="1591294" cy="1533607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036A6E0-D022-AE45-8F99-CFCF2488FE89}"/>
              </a:ext>
            </a:extLst>
          </p:cNvPr>
          <p:cNvSpPr txBox="1"/>
          <p:nvPr/>
        </p:nvSpPr>
        <p:spPr>
          <a:xfrm>
            <a:off x="1" y="3748849"/>
            <a:ext cx="3586348" cy="261610"/>
          </a:xfrm>
          <a:prstGeom prst="rect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100" dirty="0" err="1"/>
              <a:t>Llun</a:t>
            </a:r>
            <a:r>
              <a:rPr lang="en-US" sz="1100" dirty="0"/>
              <a:t>: FAS Diagnostic &amp; Prevention Network ( dim </a:t>
            </a:r>
            <a:r>
              <a:rPr lang="en-US" sz="1100" dirty="0" err="1"/>
              <a:t>dyddiad</a:t>
            </a:r>
            <a:r>
              <a:rPr lang="en-US" sz="1100" dirty="0"/>
              <a:t> 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11E1D41-0E25-1748-AC4B-6AD5D29EA164}"/>
              </a:ext>
            </a:extLst>
          </p:cNvPr>
          <p:cNvSpPr txBox="1"/>
          <p:nvPr/>
        </p:nvSpPr>
        <p:spPr>
          <a:xfrm>
            <a:off x="1806685" y="1882664"/>
            <a:ext cx="4658507" cy="1785104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100" dirty="0"/>
              <a:t>Er bod Foetal Alcohol Syndrome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gallu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effaith</a:t>
            </a:r>
            <a:r>
              <a:rPr lang="en-GB" sz="1100" dirty="0"/>
              <a:t> </a:t>
            </a:r>
            <a:r>
              <a:rPr lang="en-GB" sz="1100" dirty="0" err="1"/>
              <a:t>mawr</a:t>
            </a:r>
            <a:r>
              <a:rPr lang="en-GB" sz="1100" dirty="0"/>
              <a:t> </a:t>
            </a:r>
            <a:r>
              <a:rPr lang="en-GB" sz="1100" dirty="0" err="1"/>
              <a:t>a’r</a:t>
            </a:r>
            <a:r>
              <a:rPr lang="en-GB" sz="1100" dirty="0"/>
              <a:t> </a:t>
            </a:r>
            <a:r>
              <a:rPr lang="en-GB" sz="1100" dirty="0" err="1"/>
              <a:t>bywyd</a:t>
            </a:r>
            <a:r>
              <a:rPr lang="en-GB" sz="1100" dirty="0"/>
              <a:t> y </a:t>
            </a:r>
            <a:r>
              <a:rPr lang="en-GB" sz="1100" dirty="0" err="1"/>
              <a:t>plentyn</a:t>
            </a:r>
            <a:r>
              <a:rPr lang="en-GB" sz="1100" dirty="0"/>
              <a:t> </a:t>
            </a:r>
            <a:r>
              <a:rPr lang="en-GB" sz="1100" dirty="0" err="1"/>
              <a:t>nid</a:t>
            </a:r>
            <a:r>
              <a:rPr lang="en-GB" sz="1100" dirty="0"/>
              <a:t> </a:t>
            </a:r>
            <a:r>
              <a:rPr lang="en-GB" sz="1100" dirty="0" err="1"/>
              <a:t>oes</a:t>
            </a:r>
            <a:r>
              <a:rPr lang="en-GB" sz="1100" dirty="0"/>
              <a:t> </a:t>
            </a:r>
            <a:r>
              <a:rPr lang="en-GB" sz="1100" dirty="0" err="1"/>
              <a:t>unrhyw</a:t>
            </a:r>
            <a:r>
              <a:rPr lang="en-GB" sz="1100" dirty="0"/>
              <a:t> </a:t>
            </a:r>
            <a:r>
              <a:rPr lang="en-GB" sz="1100" dirty="0" err="1"/>
              <a:t>ffordd</a:t>
            </a:r>
            <a:r>
              <a:rPr lang="en-GB" sz="1100" dirty="0"/>
              <a:t> </a:t>
            </a:r>
            <a:r>
              <a:rPr lang="en-GB" sz="1100" dirty="0" err="1"/>
              <a:t>o’i</a:t>
            </a:r>
            <a:r>
              <a:rPr lang="en-GB" sz="1100" dirty="0"/>
              <a:t> </a:t>
            </a:r>
            <a:r>
              <a:rPr lang="en-GB" sz="1100" dirty="0" err="1"/>
              <a:t>ddatgelu</a:t>
            </a:r>
            <a:r>
              <a:rPr lang="en-GB" sz="1100" dirty="0"/>
              <a:t> </a:t>
            </a:r>
            <a:r>
              <a:rPr lang="en-GB" sz="1100" dirty="0" err="1"/>
              <a:t>hyd</a:t>
            </a:r>
            <a:r>
              <a:rPr lang="en-GB" sz="1100" dirty="0"/>
              <a:t> </a:t>
            </a:r>
            <a:r>
              <a:rPr lang="en-GB" sz="1100" dirty="0" err="1"/>
              <a:t>nes</a:t>
            </a:r>
            <a:r>
              <a:rPr lang="en-GB" sz="1100" dirty="0"/>
              <a:t> bod y </a:t>
            </a:r>
            <a:r>
              <a:rPr lang="en-GB" sz="1100" dirty="0" err="1"/>
              <a:t>babi</a:t>
            </a:r>
            <a:r>
              <a:rPr lang="en-GB" sz="1100" dirty="0"/>
              <a:t> </a:t>
            </a:r>
            <a:r>
              <a:rPr lang="en-GB" sz="1100" dirty="0" err="1"/>
              <a:t>wedi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eni</a:t>
            </a:r>
            <a:r>
              <a:rPr lang="en-GB" sz="1100" dirty="0"/>
              <a:t>. Mae Grow ( dim </a:t>
            </a:r>
            <a:r>
              <a:rPr lang="en-GB" sz="1100" dirty="0" err="1"/>
              <a:t>dyddiad</a:t>
            </a:r>
            <a:r>
              <a:rPr lang="en-GB" sz="1100" dirty="0"/>
              <a:t> )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cymharu</a:t>
            </a:r>
            <a:r>
              <a:rPr lang="en-GB" sz="1100" dirty="0"/>
              <a:t> </a:t>
            </a:r>
            <a:r>
              <a:rPr lang="en-GB" sz="1100" dirty="0" err="1"/>
              <a:t>nifer</a:t>
            </a:r>
            <a:r>
              <a:rPr lang="en-GB" sz="1100" dirty="0"/>
              <a:t> </a:t>
            </a:r>
            <a:r>
              <a:rPr lang="en-GB" sz="1100" dirty="0" err="1"/>
              <a:t>o’r</a:t>
            </a:r>
            <a:r>
              <a:rPr lang="en-GB" sz="1100" dirty="0"/>
              <a:t> </a:t>
            </a:r>
            <a:r>
              <a:rPr lang="en-GB" sz="1100" dirty="0" err="1"/>
              <a:t>symptomau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ADHD. </a:t>
            </a:r>
            <a:r>
              <a:rPr lang="en-GB" sz="1100" dirty="0" err="1"/>
              <a:t>Dywed</a:t>
            </a:r>
            <a:r>
              <a:rPr lang="en-GB" sz="1100" dirty="0"/>
              <a:t> </a:t>
            </a:r>
            <a:r>
              <a:rPr lang="en-GB" sz="1100" dirty="0" err="1"/>
              <a:t>hefyd</a:t>
            </a:r>
            <a:r>
              <a:rPr lang="en-GB" sz="1100" dirty="0"/>
              <a:t> bod </a:t>
            </a:r>
            <a:r>
              <a:rPr lang="en-GB" sz="1100" dirty="0" err="1"/>
              <a:t>doctoriaid</a:t>
            </a:r>
            <a:r>
              <a:rPr lang="en-GB" sz="1100" dirty="0"/>
              <a:t> </a:t>
            </a:r>
            <a:r>
              <a:rPr lang="en-GB" sz="1100" dirty="0" err="1"/>
              <a:t>fel</a:t>
            </a:r>
            <a:r>
              <a:rPr lang="en-GB" sz="1100" dirty="0"/>
              <a:t> </a:t>
            </a:r>
            <a:r>
              <a:rPr lang="en-GB" sz="1100" dirty="0" err="1"/>
              <a:t>arfer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edrych</a:t>
            </a:r>
            <a:r>
              <a:rPr lang="en-GB" sz="1100" dirty="0"/>
              <a:t> am </a:t>
            </a:r>
            <a:r>
              <a:rPr lang="en-GB" sz="1100" dirty="0" err="1"/>
              <a:t>nodweddion</a:t>
            </a:r>
            <a:r>
              <a:rPr lang="en-GB" sz="1100" dirty="0"/>
              <a:t> </a:t>
            </a:r>
            <a:r>
              <a:rPr lang="en-GB" sz="1100" dirty="0" err="1"/>
              <a:t>wynebol</a:t>
            </a:r>
            <a:r>
              <a:rPr lang="en-GB" sz="1100" dirty="0"/>
              <a:t> </a:t>
            </a:r>
            <a:r>
              <a:rPr lang="en-GB" sz="1100" dirty="0" err="1"/>
              <a:t>gwahanol</a:t>
            </a:r>
            <a:r>
              <a:rPr lang="en-GB" sz="1100" dirty="0"/>
              <a:t> </a:t>
            </a:r>
            <a:r>
              <a:rPr lang="en-GB" sz="1100" dirty="0" err="1"/>
              <a:t>ynghyd</a:t>
            </a:r>
            <a:r>
              <a:rPr lang="en-GB" sz="1100" dirty="0"/>
              <a:t> a </a:t>
            </a:r>
            <a:r>
              <a:rPr lang="en-GB" sz="1100" dirty="0" err="1"/>
              <a:t>phwysau</a:t>
            </a:r>
            <a:r>
              <a:rPr lang="en-GB" sz="1100" dirty="0"/>
              <a:t> a </a:t>
            </a:r>
            <a:r>
              <a:rPr lang="en-GB" sz="1100" dirty="0" err="1"/>
              <a:t>thaldra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is </a:t>
            </a:r>
            <a:r>
              <a:rPr lang="en-GB" sz="1100" dirty="0" err="1"/>
              <a:t>na’r</a:t>
            </a:r>
            <a:r>
              <a:rPr lang="en-GB" sz="1100" dirty="0"/>
              <a:t> </a:t>
            </a:r>
            <a:r>
              <a:rPr lang="en-GB" sz="1100" dirty="0" err="1"/>
              <a:t>pwysau</a:t>
            </a:r>
            <a:r>
              <a:rPr lang="en-GB" sz="1100" dirty="0"/>
              <a:t> a </a:t>
            </a:r>
            <a:r>
              <a:rPr lang="en-GB" sz="1100" dirty="0" err="1"/>
              <a:t>thaldra</a:t>
            </a:r>
            <a:r>
              <a:rPr lang="en-GB" sz="1100" dirty="0"/>
              <a:t> </a:t>
            </a:r>
            <a:r>
              <a:rPr lang="en-GB" sz="1100" dirty="0" err="1"/>
              <a:t>arferol</a:t>
            </a:r>
            <a:r>
              <a:rPr lang="en-GB" sz="1100" dirty="0"/>
              <a:t>. Un symptom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amlwg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Foetal Alcohol </a:t>
            </a:r>
            <a:r>
              <a:rPr lang="en-GB" sz="1100" dirty="0" err="1"/>
              <a:t>Syndrom</a:t>
            </a:r>
            <a:r>
              <a:rPr lang="en-GB" sz="1100" dirty="0"/>
              <a:t> </a:t>
            </a:r>
            <a:r>
              <a:rPr lang="en-GB" sz="1100" dirty="0" err="1"/>
              <a:t>yw'r</a:t>
            </a:r>
            <a:r>
              <a:rPr lang="en-GB" sz="1100" dirty="0"/>
              <a:t> </a:t>
            </a:r>
            <a:r>
              <a:rPr lang="en-GB" sz="1100" dirty="0" err="1"/>
              <a:t>nodweddion</a:t>
            </a:r>
            <a:r>
              <a:rPr lang="en-GB" sz="1100" dirty="0"/>
              <a:t> </a:t>
            </a:r>
            <a:r>
              <a:rPr lang="en-GB" sz="1100" dirty="0" err="1"/>
              <a:t>wynebol</a:t>
            </a:r>
            <a:r>
              <a:rPr lang="en-GB" sz="1100" dirty="0"/>
              <a:t>. </a:t>
            </a:r>
            <a:r>
              <a:rPr lang="en-GB" sz="1100" dirty="0" err="1"/>
              <a:t>Fel</a:t>
            </a:r>
            <a:r>
              <a:rPr lang="en-GB" sz="1100" dirty="0"/>
              <a:t> y </a:t>
            </a:r>
            <a:r>
              <a:rPr lang="en-GB" sz="1100" dirty="0" err="1"/>
              <a:t>gallwch</a:t>
            </a:r>
            <a:r>
              <a:rPr lang="en-GB" sz="1100" dirty="0"/>
              <a:t> weld </a:t>
            </a:r>
            <a:r>
              <a:rPr lang="en-GB" sz="1100" dirty="0" err="1"/>
              <a:t>o’r</a:t>
            </a:r>
            <a:r>
              <a:rPr lang="en-GB" sz="1100" dirty="0"/>
              <a:t> </a:t>
            </a:r>
            <a:r>
              <a:rPr lang="en-GB" sz="1100" dirty="0" err="1"/>
              <a:t>llun</a:t>
            </a:r>
            <a:r>
              <a:rPr lang="en-GB" sz="1100" dirty="0"/>
              <a:t> </a:t>
            </a:r>
            <a:r>
              <a:rPr lang="en-GB" sz="1100" dirty="0" err="1"/>
              <a:t>yma</a:t>
            </a:r>
            <a:r>
              <a:rPr lang="en-GB" sz="1100" dirty="0"/>
              <a:t> </a:t>
            </a:r>
            <a:r>
              <a:rPr lang="en-GB" sz="1100" dirty="0" err="1"/>
              <a:t>gan</a:t>
            </a:r>
            <a:r>
              <a:rPr lang="en-GB" sz="1100" dirty="0"/>
              <a:t> FAS Diagnostic &amp; Prevention Network ( dim </a:t>
            </a:r>
            <a:r>
              <a:rPr lang="en-GB" sz="1100" dirty="0" err="1"/>
              <a:t>dyddiad</a:t>
            </a:r>
            <a:r>
              <a:rPr lang="en-GB" sz="1100" dirty="0"/>
              <a:t>) </a:t>
            </a:r>
            <a:r>
              <a:rPr lang="en-GB" sz="1100" dirty="0" err="1"/>
              <a:t>mae</a:t>
            </a:r>
            <a:r>
              <a:rPr lang="en-GB" sz="1100" dirty="0"/>
              <a:t> </a:t>
            </a:r>
            <a:r>
              <a:rPr lang="en-GB" sz="1100" dirty="0" err="1"/>
              <a:t>gan</a:t>
            </a:r>
            <a:r>
              <a:rPr lang="en-GB" sz="1100" dirty="0"/>
              <a:t> </a:t>
            </a:r>
            <a:r>
              <a:rPr lang="en-GB" sz="1100" dirty="0" err="1"/>
              <a:t>blant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dioddef</a:t>
            </a:r>
            <a:r>
              <a:rPr lang="en-GB" sz="1100" dirty="0"/>
              <a:t> </a:t>
            </a:r>
            <a:r>
              <a:rPr lang="en-GB" sz="1100" dirty="0" err="1"/>
              <a:t>o’r</a:t>
            </a:r>
            <a:r>
              <a:rPr lang="en-GB" sz="1100" dirty="0"/>
              <a:t> </a:t>
            </a:r>
            <a:r>
              <a:rPr lang="en-GB" sz="1100" dirty="0" err="1"/>
              <a:t>cyflwr</a:t>
            </a:r>
            <a:r>
              <a:rPr lang="en-GB" sz="1100" dirty="0"/>
              <a:t> </a:t>
            </a:r>
            <a:r>
              <a:rPr lang="en-GB" sz="1100" dirty="0" err="1"/>
              <a:t>yma</a:t>
            </a:r>
            <a:r>
              <a:rPr lang="en-GB" sz="1100" dirty="0"/>
              <a:t> philtrum </a:t>
            </a:r>
            <a:r>
              <a:rPr lang="en-GB" sz="1100" dirty="0" err="1"/>
              <a:t>llyfn</a:t>
            </a:r>
            <a:r>
              <a:rPr lang="en-GB" sz="1100" dirty="0"/>
              <a:t>, </a:t>
            </a:r>
            <a:r>
              <a:rPr lang="en-GB" sz="1100" dirty="0" err="1"/>
              <a:t>sef</a:t>
            </a:r>
            <a:r>
              <a:rPr lang="en-GB" sz="1100" dirty="0"/>
              <a:t> y </a:t>
            </a:r>
            <a:r>
              <a:rPr lang="en-GB" sz="1100" dirty="0" err="1"/>
              <a:t>rhan</a:t>
            </a:r>
            <a:r>
              <a:rPr lang="en-GB" sz="1100" dirty="0"/>
              <a:t> </a:t>
            </a:r>
            <a:r>
              <a:rPr lang="en-GB" sz="1100" dirty="0" err="1"/>
              <a:t>rhwng</a:t>
            </a:r>
            <a:r>
              <a:rPr lang="en-GB" sz="1100" dirty="0"/>
              <a:t> y </a:t>
            </a:r>
            <a:r>
              <a:rPr lang="en-GB" sz="1100" dirty="0" err="1"/>
              <a:t>wefus</a:t>
            </a:r>
            <a:r>
              <a:rPr lang="en-GB" sz="1100" dirty="0"/>
              <a:t> </a:t>
            </a:r>
            <a:r>
              <a:rPr lang="en-GB" sz="1100" dirty="0" err="1"/>
              <a:t>a’r</a:t>
            </a:r>
            <a:r>
              <a:rPr lang="en-GB" sz="1100" dirty="0"/>
              <a:t> </a:t>
            </a:r>
            <a:r>
              <a:rPr lang="en-GB" sz="1100" dirty="0" err="1"/>
              <a:t>trwyn</a:t>
            </a:r>
            <a:r>
              <a:rPr lang="en-GB" sz="1100" dirty="0"/>
              <a:t> a </a:t>
            </a:r>
            <a:r>
              <a:rPr lang="en-GB" sz="1100" dirty="0" err="1"/>
              <a:t>hefyd</a:t>
            </a:r>
            <a:r>
              <a:rPr lang="en-GB" sz="1100" dirty="0"/>
              <a:t> </a:t>
            </a:r>
            <a:r>
              <a:rPr lang="en-GB" sz="1100" dirty="0" err="1"/>
              <a:t>gwefus</a:t>
            </a:r>
            <a:r>
              <a:rPr lang="en-GB" sz="1100" dirty="0"/>
              <a:t> </a:t>
            </a:r>
            <a:r>
              <a:rPr lang="en-GB" sz="1100" dirty="0" err="1"/>
              <a:t>uchaf</a:t>
            </a:r>
            <a:r>
              <a:rPr lang="en-GB" sz="1100" dirty="0"/>
              <a:t> </a:t>
            </a:r>
            <a:r>
              <a:rPr lang="en-GB" sz="1100" dirty="0" err="1"/>
              <a:t>tenau</a:t>
            </a:r>
            <a:r>
              <a:rPr lang="en-GB" sz="1100" dirty="0"/>
              <a:t>. Mae </a:t>
            </a:r>
            <a:r>
              <a:rPr lang="en-GB" sz="1100" dirty="0" err="1"/>
              <a:t>hefyd</a:t>
            </a:r>
            <a:r>
              <a:rPr lang="en-GB" sz="1100" dirty="0"/>
              <a:t> </a:t>
            </a:r>
            <a:r>
              <a:rPr lang="en-GB" sz="1100" dirty="0" err="1"/>
              <a:t>lled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llygaid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gil</a:t>
            </a:r>
            <a:r>
              <a:rPr lang="en-GB" sz="1100" dirty="0"/>
              <a:t> ac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bellach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ffwrdd</a:t>
            </a:r>
            <a:r>
              <a:rPr lang="en-GB" sz="1100" dirty="0"/>
              <a:t> </a:t>
            </a:r>
            <a:r>
              <a:rPr lang="en-GB" sz="1100" dirty="0" err="1"/>
              <a:t>o'i</a:t>
            </a:r>
            <a:r>
              <a:rPr lang="en-GB" sz="1100" dirty="0"/>
              <a:t> </a:t>
            </a:r>
            <a:r>
              <a:rPr lang="en-GB" sz="1100" dirty="0" err="1"/>
              <a:t>gilydd</a:t>
            </a:r>
            <a:r>
              <a:rPr lang="en-GB" sz="1100" dirty="0"/>
              <a:t>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EBDAB10-8499-C943-B258-444B8E86C980}"/>
              </a:ext>
            </a:extLst>
          </p:cNvPr>
          <p:cNvSpPr txBox="1"/>
          <p:nvPr/>
        </p:nvSpPr>
        <p:spPr>
          <a:xfrm>
            <a:off x="6600700" y="1852935"/>
            <a:ext cx="5511416" cy="1785104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100" dirty="0"/>
              <a:t>Mae Weber ( 2017 )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dweud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 bod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anodd</a:t>
            </a:r>
            <a:r>
              <a:rPr lang="en-GB" sz="1100" dirty="0"/>
              <a:t> </a:t>
            </a:r>
            <a:r>
              <a:rPr lang="en-GB" sz="1100" dirty="0" err="1"/>
              <a:t>iawn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roi</a:t>
            </a:r>
            <a:r>
              <a:rPr lang="en-GB" sz="1100" dirty="0"/>
              <a:t> diagnosis o Foetal Alcohol Syndrome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blentyn</a:t>
            </a:r>
            <a:r>
              <a:rPr lang="en-GB" sz="1100" dirty="0"/>
              <a:t> </a:t>
            </a:r>
            <a:r>
              <a:rPr lang="en-GB" sz="1100" dirty="0" err="1"/>
              <a:t>gan</a:t>
            </a:r>
            <a:r>
              <a:rPr lang="en-GB" sz="1100" dirty="0"/>
              <a:t> </a:t>
            </a:r>
            <a:r>
              <a:rPr lang="en-GB" sz="1100" dirty="0" err="1"/>
              <a:t>fod</a:t>
            </a:r>
            <a:r>
              <a:rPr lang="en-GB" sz="1100" dirty="0"/>
              <a:t> y </a:t>
            </a:r>
            <a:r>
              <a:rPr lang="en-GB" sz="1100" dirty="0" err="1"/>
              <a:t>symptomau</a:t>
            </a:r>
            <a:r>
              <a:rPr lang="en-GB" sz="1100" dirty="0"/>
              <a:t> mor </a:t>
            </a:r>
            <a:r>
              <a:rPr lang="en-GB" sz="1100" dirty="0" err="1"/>
              <a:t>eang</a:t>
            </a:r>
            <a:r>
              <a:rPr lang="en-GB" sz="1100" dirty="0"/>
              <a:t>. </a:t>
            </a:r>
            <a:r>
              <a:rPr lang="en-GB" sz="1100" dirty="0" err="1"/>
              <a:t>Dywed</a:t>
            </a:r>
            <a:r>
              <a:rPr lang="en-GB" sz="1100" dirty="0"/>
              <a:t> Centres for Disease Control and Prevention ( 2021 ) </a:t>
            </a:r>
            <a:r>
              <a:rPr lang="en-GB" sz="1100" dirty="0" err="1"/>
              <a:t>mae</a:t>
            </a:r>
            <a:r>
              <a:rPr lang="en-GB" sz="1100" dirty="0"/>
              <a:t> un </a:t>
            </a:r>
            <a:r>
              <a:rPr lang="en-GB" sz="1100" dirty="0" err="1"/>
              <a:t>ffordd</a:t>
            </a:r>
            <a:r>
              <a:rPr lang="en-GB" sz="1100" dirty="0"/>
              <a:t> o </a:t>
            </a:r>
            <a:r>
              <a:rPr lang="en-GB" sz="1100" dirty="0" err="1"/>
              <a:t>gael</a:t>
            </a:r>
            <a:r>
              <a:rPr lang="en-GB" sz="1100" dirty="0"/>
              <a:t> diagnosis o Foetal Alcohol Syndrome </a:t>
            </a:r>
            <a:r>
              <a:rPr lang="en-GB" sz="1100" dirty="0" err="1"/>
              <a:t>yw</a:t>
            </a:r>
            <a:r>
              <a:rPr lang="en-GB" sz="1100" dirty="0"/>
              <a:t> </a:t>
            </a:r>
            <a:r>
              <a:rPr lang="en-GB" sz="1100" dirty="0" err="1"/>
              <a:t>trwy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gwybod</a:t>
            </a:r>
            <a:r>
              <a:rPr lang="en-GB" sz="1100" dirty="0"/>
              <a:t> </a:t>
            </a:r>
            <a:r>
              <a:rPr lang="en-GB" sz="1100" dirty="0" err="1"/>
              <a:t>beth</a:t>
            </a:r>
            <a:r>
              <a:rPr lang="en-GB" sz="1100" dirty="0"/>
              <a:t> </a:t>
            </a:r>
            <a:r>
              <a:rPr lang="en-GB" sz="1100" dirty="0" err="1"/>
              <a:t>yw</a:t>
            </a:r>
            <a:r>
              <a:rPr lang="en-GB" sz="1100" dirty="0"/>
              <a:t> </a:t>
            </a:r>
            <a:r>
              <a:rPr lang="en-GB" sz="1100" dirty="0" err="1"/>
              <a:t>arferion</a:t>
            </a:r>
            <a:r>
              <a:rPr lang="en-GB" sz="1100" dirty="0"/>
              <a:t> </a:t>
            </a:r>
            <a:r>
              <a:rPr lang="en-GB" sz="1100" dirty="0" err="1"/>
              <a:t>yfed</a:t>
            </a:r>
            <a:r>
              <a:rPr lang="en-GB" sz="1100" dirty="0"/>
              <a:t> y fam. Un </a:t>
            </a:r>
            <a:r>
              <a:rPr lang="en-GB" sz="1100" dirty="0" err="1"/>
              <a:t>rhwystr</a:t>
            </a:r>
            <a:r>
              <a:rPr lang="en-GB" sz="1100" dirty="0"/>
              <a:t> o </a:t>
            </a:r>
            <a:r>
              <a:rPr lang="en-GB" sz="1100" dirty="0" err="1"/>
              <a:t>gael</a:t>
            </a:r>
            <a:r>
              <a:rPr lang="en-GB" sz="1100" dirty="0"/>
              <a:t> y </a:t>
            </a:r>
            <a:r>
              <a:rPr lang="en-GB" sz="1100" dirty="0" err="1"/>
              <a:t>wybodaeth</a:t>
            </a:r>
            <a:r>
              <a:rPr lang="en-GB" sz="1100" dirty="0"/>
              <a:t> </a:t>
            </a:r>
            <a:r>
              <a:rPr lang="en-GB" sz="1100" dirty="0" err="1"/>
              <a:t>yma</a:t>
            </a:r>
            <a:r>
              <a:rPr lang="en-GB" sz="1100" dirty="0"/>
              <a:t> </a:t>
            </a:r>
            <a:r>
              <a:rPr lang="en-GB" sz="1100" dirty="0" err="1"/>
              <a:t>yw</a:t>
            </a:r>
            <a:r>
              <a:rPr lang="en-GB" sz="1100" dirty="0"/>
              <a:t> y gall </a:t>
            </a:r>
            <a:r>
              <a:rPr lang="en-GB" sz="1100" dirty="0" err="1"/>
              <a:t>fod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fater</a:t>
            </a:r>
            <a:r>
              <a:rPr lang="en-GB" sz="1100" dirty="0"/>
              <a:t> </a:t>
            </a:r>
            <a:r>
              <a:rPr lang="en-GB" sz="1100" dirty="0" err="1"/>
              <a:t>sensitif</a:t>
            </a:r>
            <a:r>
              <a:rPr lang="en-GB" sz="1100" dirty="0"/>
              <a:t> </a:t>
            </a:r>
            <a:r>
              <a:rPr lang="en-GB" sz="1100" dirty="0" err="1"/>
              <a:t>iawn</a:t>
            </a:r>
            <a:r>
              <a:rPr lang="en-GB" sz="1100" dirty="0"/>
              <a:t>,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enwedig</a:t>
            </a:r>
            <a:r>
              <a:rPr lang="en-GB" sz="1100" dirty="0"/>
              <a:t> </a:t>
            </a:r>
            <a:r>
              <a:rPr lang="en-GB" sz="1100" dirty="0" err="1"/>
              <a:t>os</a:t>
            </a:r>
            <a:r>
              <a:rPr lang="en-GB" sz="1100" dirty="0"/>
              <a:t> </a:t>
            </a:r>
            <a:r>
              <a:rPr lang="en-GB" sz="1100" dirty="0" err="1"/>
              <a:t>oes</a:t>
            </a:r>
            <a:r>
              <a:rPr lang="en-GB" sz="1100" dirty="0"/>
              <a:t> </a:t>
            </a:r>
            <a:r>
              <a:rPr lang="en-GB" sz="1100" dirty="0" err="1"/>
              <a:t>yna</a:t>
            </a:r>
            <a:r>
              <a:rPr lang="en-GB" sz="1100" dirty="0"/>
              <a:t> </a:t>
            </a:r>
            <a:r>
              <a:rPr lang="en-GB" sz="1100" dirty="0" err="1"/>
              <a:t>hanes</a:t>
            </a:r>
            <a:r>
              <a:rPr lang="en-GB" sz="1100" dirty="0"/>
              <a:t> </a:t>
            </a:r>
            <a:r>
              <a:rPr lang="en-GB" sz="1100" dirty="0" err="1"/>
              <a:t>gyda'r</a:t>
            </a:r>
            <a:r>
              <a:rPr lang="en-GB" sz="1100" dirty="0"/>
              <a:t> fam </a:t>
            </a:r>
            <a:r>
              <a:rPr lang="en-GB" sz="1100" dirty="0" err="1"/>
              <a:t>gydag</a:t>
            </a:r>
            <a:r>
              <a:rPr lang="en-GB" sz="1100" dirty="0"/>
              <a:t> alcohol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gam-</a:t>
            </a:r>
            <a:r>
              <a:rPr lang="en-GB" sz="1100" dirty="0" err="1"/>
              <a:t>drin</a:t>
            </a:r>
            <a:r>
              <a:rPr lang="en-GB" sz="1100" dirty="0"/>
              <a:t> neu </a:t>
            </a:r>
            <a:r>
              <a:rPr lang="en-GB" sz="1100" dirty="0" err="1"/>
              <a:t>os</a:t>
            </a:r>
            <a:r>
              <a:rPr lang="en-GB" sz="1100" dirty="0"/>
              <a:t> </a:t>
            </a:r>
            <a:r>
              <a:rPr lang="en-GB" sz="1100" dirty="0" err="1"/>
              <a:t>oes</a:t>
            </a:r>
            <a:r>
              <a:rPr lang="en-GB" sz="1100" dirty="0"/>
              <a:t> </a:t>
            </a:r>
            <a:r>
              <a:rPr lang="en-GB" sz="1100" dirty="0" err="1"/>
              <a:t>yna</a:t>
            </a:r>
            <a:r>
              <a:rPr lang="en-GB" sz="1100" dirty="0"/>
              <a:t> </a:t>
            </a:r>
            <a:r>
              <a:rPr lang="en-GB" sz="1100" dirty="0" err="1"/>
              <a:t>broblem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ddim</a:t>
            </a:r>
            <a:r>
              <a:rPr lang="en-GB" sz="1100" dirty="0"/>
              <a:t> </a:t>
            </a:r>
            <a:r>
              <a:rPr lang="en-GB" sz="1100" dirty="0" err="1"/>
              <a:t>wedi</a:t>
            </a:r>
            <a:r>
              <a:rPr lang="en-GB" sz="1100" dirty="0"/>
              <a:t> </a:t>
            </a:r>
            <a:r>
              <a:rPr lang="en-GB" sz="1100" dirty="0" err="1"/>
              <a:t>dod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amlwg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eraill</a:t>
            </a:r>
            <a:r>
              <a:rPr lang="en-GB" sz="1100" dirty="0"/>
              <a:t>, </a:t>
            </a:r>
            <a:r>
              <a:rPr lang="en-GB" sz="1100" dirty="0" err="1"/>
              <a:t>yna</a:t>
            </a:r>
            <a:r>
              <a:rPr lang="en-GB" sz="1100" dirty="0"/>
              <a:t> gall y fam </a:t>
            </a:r>
            <a:r>
              <a:rPr lang="en-GB" sz="1100" dirty="0" err="1"/>
              <a:t>ddim</a:t>
            </a:r>
            <a:r>
              <a:rPr lang="en-GB" sz="1100" dirty="0"/>
              <a:t> bod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onest</a:t>
            </a:r>
            <a:r>
              <a:rPr lang="en-GB" sz="1100" dirty="0"/>
              <a:t> </a:t>
            </a:r>
            <a:r>
              <a:rPr lang="en-GB" sz="1100" dirty="0" err="1"/>
              <a:t>gyda’r</a:t>
            </a:r>
            <a:r>
              <a:rPr lang="en-GB" sz="1100" dirty="0"/>
              <a:t> </a:t>
            </a:r>
            <a:r>
              <a:rPr lang="en-GB" sz="1100" dirty="0" err="1"/>
              <a:t>gweithwyr</a:t>
            </a:r>
            <a:r>
              <a:rPr lang="en-GB" sz="1100" dirty="0"/>
              <a:t> </a:t>
            </a:r>
            <a:r>
              <a:rPr lang="en-GB" sz="1100" dirty="0" err="1"/>
              <a:t>meddygol</a:t>
            </a:r>
            <a:r>
              <a:rPr lang="en-GB" sz="1100" dirty="0"/>
              <a:t> </a:t>
            </a:r>
            <a:r>
              <a:rPr lang="en-GB" sz="1100" dirty="0" err="1"/>
              <a:t>proffesiynol</a:t>
            </a:r>
            <a:r>
              <a:rPr lang="en-GB" sz="1100" dirty="0"/>
              <a:t> o </a:t>
            </a:r>
            <a:r>
              <a:rPr lang="en-GB" sz="1100" dirty="0" err="1"/>
              <a:t>ofn</a:t>
            </a:r>
            <a:r>
              <a:rPr lang="en-GB" sz="1100" dirty="0"/>
              <a:t> y </a:t>
            </a:r>
            <a:r>
              <a:rPr lang="en-GB" sz="1100" dirty="0" err="1"/>
              <a:t>canlyniad</a:t>
            </a:r>
            <a:r>
              <a:rPr lang="en-GB" sz="1100" dirty="0"/>
              <a:t> neu </a:t>
            </a:r>
            <a:r>
              <a:rPr lang="en-GB" sz="1100" dirty="0" err="1"/>
              <a:t>farn</a:t>
            </a:r>
            <a:r>
              <a:rPr lang="en-GB" sz="1100" dirty="0"/>
              <a:t> </a:t>
            </a:r>
            <a:r>
              <a:rPr lang="en-GB" sz="1100" dirty="0" err="1"/>
              <a:t>eraill</a:t>
            </a:r>
            <a:r>
              <a:rPr lang="en-GB" sz="1100" dirty="0"/>
              <a:t>. Er </a:t>
            </a:r>
            <a:r>
              <a:rPr lang="en-GB" sz="1100" dirty="0" err="1"/>
              <a:t>mwyn</a:t>
            </a:r>
            <a:r>
              <a:rPr lang="en-GB" sz="1100" dirty="0"/>
              <a:t> </a:t>
            </a:r>
            <a:r>
              <a:rPr lang="en-GB" sz="1100" dirty="0" err="1"/>
              <a:t>osgoi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dylai'r</a:t>
            </a:r>
            <a:r>
              <a:rPr lang="en-GB" sz="1100" dirty="0"/>
              <a:t> </a:t>
            </a:r>
            <a:r>
              <a:rPr lang="en-GB" sz="1100" dirty="0" err="1"/>
              <a:t>gweithwyr</a:t>
            </a:r>
            <a:r>
              <a:rPr lang="en-GB" sz="1100" dirty="0"/>
              <a:t> </a:t>
            </a:r>
            <a:r>
              <a:rPr lang="en-GB" sz="1100" dirty="0" err="1"/>
              <a:t>proffesiynol</a:t>
            </a:r>
            <a:r>
              <a:rPr lang="en-GB" sz="1100" dirty="0"/>
              <a:t> a </a:t>
            </a:r>
            <a:r>
              <a:rPr lang="en-GB" sz="1100" dirty="0" err="1"/>
              <a:t>fydd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rhan</a:t>
            </a:r>
            <a:r>
              <a:rPr lang="en-GB" sz="1100" dirty="0"/>
              <a:t> o </a:t>
            </a:r>
            <a:r>
              <a:rPr lang="en-GB" sz="1100" dirty="0" err="1"/>
              <a:t>bethau</a:t>
            </a:r>
            <a:r>
              <a:rPr lang="en-GB" sz="1100" dirty="0"/>
              <a:t> er </a:t>
            </a:r>
            <a:r>
              <a:rPr lang="en-GB" sz="1100" dirty="0" err="1"/>
              <a:t>enghraifft</a:t>
            </a:r>
            <a:r>
              <a:rPr lang="en-GB" sz="1100" dirty="0"/>
              <a:t> </a:t>
            </a:r>
            <a:r>
              <a:rPr lang="en-GB" sz="1100" dirty="0" err="1"/>
              <a:t>bydwraig</a:t>
            </a:r>
            <a:r>
              <a:rPr lang="en-GB" sz="1100" dirty="0"/>
              <a:t>, </a:t>
            </a:r>
            <a:r>
              <a:rPr lang="en-GB" sz="1100" dirty="0" err="1"/>
              <a:t>ymwelydd</a:t>
            </a:r>
            <a:r>
              <a:rPr lang="en-GB" sz="1100" dirty="0"/>
              <a:t> iechyd a </a:t>
            </a:r>
            <a:r>
              <a:rPr lang="en-GB" sz="1100" dirty="0" err="1"/>
              <a:t>doctoriaid</a:t>
            </a:r>
            <a:r>
              <a:rPr lang="en-GB" sz="1100" dirty="0"/>
              <a:t> </a:t>
            </a:r>
            <a:r>
              <a:rPr lang="en-GB" sz="1100" dirty="0" err="1"/>
              <a:t>pediatrig</a:t>
            </a:r>
            <a:r>
              <a:rPr lang="en-GB" sz="1100" dirty="0"/>
              <a:t> </a:t>
            </a:r>
            <a:r>
              <a:rPr lang="en-GB" sz="1100" dirty="0" err="1"/>
              <a:t>sicrhau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bod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creu</a:t>
            </a:r>
            <a:r>
              <a:rPr lang="en-GB" sz="1100" dirty="0"/>
              <a:t> </a:t>
            </a:r>
            <a:r>
              <a:rPr lang="en-GB" sz="1100" dirty="0" err="1"/>
              <a:t>amgylchedd</a:t>
            </a:r>
            <a:r>
              <a:rPr lang="en-GB" sz="1100" dirty="0"/>
              <a:t> </a:t>
            </a:r>
            <a:r>
              <a:rPr lang="en-GB" sz="1100" dirty="0" err="1"/>
              <a:t>lle</a:t>
            </a:r>
            <a:r>
              <a:rPr lang="en-GB" sz="1100" dirty="0"/>
              <a:t> </a:t>
            </a:r>
            <a:r>
              <a:rPr lang="en-GB" sz="1100" dirty="0" err="1"/>
              <a:t>mae</a:t>
            </a:r>
            <a:r>
              <a:rPr lang="en-GB" sz="1100" dirty="0"/>
              <a:t> </a:t>
            </a:r>
            <a:r>
              <a:rPr lang="en-GB" sz="1100" dirty="0" err="1"/>
              <a:t>pobol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gallu</a:t>
            </a:r>
            <a:r>
              <a:rPr lang="en-GB" sz="1100" dirty="0"/>
              <a:t> </a:t>
            </a:r>
            <a:r>
              <a:rPr lang="en-GB" sz="1100" dirty="0" err="1"/>
              <a:t>teimlo</a:t>
            </a:r>
            <a:r>
              <a:rPr lang="en-GB" sz="1100" dirty="0"/>
              <a:t> </a:t>
            </a:r>
            <a:r>
              <a:rPr lang="en-GB" sz="1100" dirty="0" err="1"/>
              <a:t>digon</a:t>
            </a:r>
            <a:r>
              <a:rPr lang="en-GB" sz="1100" dirty="0"/>
              <a:t> </a:t>
            </a:r>
            <a:r>
              <a:rPr lang="en-GB" sz="1100" dirty="0" err="1"/>
              <a:t>diogel</a:t>
            </a:r>
            <a:r>
              <a:rPr lang="en-GB" sz="1100" dirty="0"/>
              <a:t> a </a:t>
            </a:r>
            <a:r>
              <a:rPr lang="en-GB" sz="1100" dirty="0" err="1"/>
              <a:t>chyfforddus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fod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onest</a:t>
            </a:r>
            <a:r>
              <a:rPr lang="en-GB" sz="1100" dirty="0"/>
              <a:t> </a:t>
            </a:r>
            <a:r>
              <a:rPr lang="en-GB" sz="1100" dirty="0" err="1"/>
              <a:t>heb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barnu</a:t>
            </a:r>
            <a:r>
              <a:rPr lang="en-GB" sz="1100" dirty="0"/>
              <a:t>.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730C5AD-0E7B-C44A-8181-0D513C3D9000}"/>
              </a:ext>
            </a:extLst>
          </p:cNvPr>
          <p:cNvSpPr txBox="1"/>
          <p:nvPr/>
        </p:nvSpPr>
        <p:spPr>
          <a:xfrm>
            <a:off x="0" y="4078757"/>
            <a:ext cx="4132613" cy="2800767"/>
          </a:xfrm>
          <a:prstGeom prst="rect">
            <a:avLst/>
          </a:prstGeom>
          <a:noFill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100" dirty="0" err="1"/>
              <a:t>Os</a:t>
            </a:r>
            <a:r>
              <a:rPr lang="en-GB" sz="1100" dirty="0"/>
              <a:t> </a:t>
            </a:r>
            <a:r>
              <a:rPr lang="en-GB" sz="1100" dirty="0" err="1"/>
              <a:t>yw</a:t>
            </a:r>
            <a:r>
              <a:rPr lang="en-GB" sz="1100" dirty="0"/>
              <a:t> </a:t>
            </a:r>
            <a:r>
              <a:rPr lang="en-GB" sz="1100" dirty="0" err="1"/>
              <a:t>rhiant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teimlo</a:t>
            </a:r>
            <a:r>
              <a:rPr lang="en-GB" sz="1100" dirty="0"/>
              <a:t> </a:t>
            </a:r>
            <a:r>
              <a:rPr lang="en-GB" sz="1100" dirty="0" err="1"/>
              <a:t>fel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bod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gallu</a:t>
            </a:r>
            <a:r>
              <a:rPr lang="en-GB" sz="1100" dirty="0"/>
              <a:t> </a:t>
            </a:r>
            <a:r>
              <a:rPr lang="en-GB" sz="1100" dirty="0" err="1"/>
              <a:t>ymddiried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y </a:t>
            </a:r>
            <a:r>
              <a:rPr lang="en-GB" sz="1100" dirty="0" err="1"/>
              <a:t>gweithwyr</a:t>
            </a:r>
            <a:r>
              <a:rPr lang="en-GB" sz="1100" dirty="0"/>
              <a:t> </a:t>
            </a:r>
            <a:r>
              <a:rPr lang="en-GB" sz="1100" dirty="0" err="1"/>
              <a:t>proffesiynol</a:t>
            </a:r>
            <a:r>
              <a:rPr lang="en-GB" sz="1100" dirty="0"/>
              <a:t> </a:t>
            </a:r>
            <a:r>
              <a:rPr lang="en-GB" sz="1100" dirty="0" err="1"/>
              <a:t>yna</a:t>
            </a:r>
            <a:r>
              <a:rPr lang="en-GB" sz="1100" dirty="0"/>
              <a:t> </a:t>
            </a:r>
            <a:r>
              <a:rPr lang="en-GB" sz="1100" dirty="0" err="1"/>
              <a:t>bydd</a:t>
            </a:r>
            <a:r>
              <a:rPr lang="en-GB" sz="1100" dirty="0"/>
              <a:t> </a:t>
            </a:r>
            <a:r>
              <a:rPr lang="en-GB" sz="1100" dirty="0" err="1"/>
              <a:t>fwy</a:t>
            </a:r>
            <a:r>
              <a:rPr lang="en-GB" sz="1100" dirty="0"/>
              <a:t> o </a:t>
            </a:r>
            <a:r>
              <a:rPr lang="en-GB" sz="1100" dirty="0" err="1"/>
              <a:t>siaws</a:t>
            </a:r>
            <a:r>
              <a:rPr lang="en-GB" sz="1100" dirty="0"/>
              <a:t> o </a:t>
            </a:r>
            <a:r>
              <a:rPr lang="en-GB" sz="1100" dirty="0" err="1"/>
              <a:t>cael</a:t>
            </a:r>
            <a:r>
              <a:rPr lang="en-GB" sz="1100" dirty="0"/>
              <a:t> y </a:t>
            </a:r>
            <a:r>
              <a:rPr lang="en-GB" sz="1100" dirty="0" err="1"/>
              <a:t>canlyniadau</a:t>
            </a:r>
            <a:r>
              <a:rPr lang="en-GB" sz="1100" dirty="0"/>
              <a:t> </a:t>
            </a:r>
            <a:r>
              <a:rPr lang="en-GB" sz="1100" dirty="0" err="1"/>
              <a:t>gorau</a:t>
            </a:r>
            <a:r>
              <a:rPr lang="en-GB" sz="1100" dirty="0"/>
              <a:t> </a:t>
            </a:r>
            <a:r>
              <a:rPr lang="en-GB" sz="1100" dirty="0" err="1"/>
              <a:t>allan</a:t>
            </a:r>
            <a:r>
              <a:rPr lang="en-GB" sz="1100" dirty="0"/>
              <a:t> </a:t>
            </a:r>
            <a:r>
              <a:rPr lang="en-GB" sz="1100" dirty="0" err="1"/>
              <a:t>o’r</a:t>
            </a:r>
            <a:r>
              <a:rPr lang="en-GB" sz="1100" dirty="0"/>
              <a:t> </a:t>
            </a:r>
            <a:r>
              <a:rPr lang="en-GB" sz="1100" dirty="0" err="1"/>
              <a:t>triniaeth</a:t>
            </a:r>
            <a:r>
              <a:rPr lang="en-GB" sz="1100" dirty="0"/>
              <a:t> </a:t>
            </a:r>
            <a:r>
              <a:rPr lang="en-GB" sz="1100" dirty="0" err="1"/>
              <a:t>bydd</a:t>
            </a:r>
            <a:r>
              <a:rPr lang="en-GB" sz="1100" dirty="0"/>
              <a:t> y </a:t>
            </a:r>
            <a:r>
              <a:rPr lang="en-GB" sz="1100" dirty="0" err="1"/>
              <a:t>plentyn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derbyn</a:t>
            </a:r>
            <a:r>
              <a:rPr lang="en-GB" sz="1100" dirty="0"/>
              <a:t>. </a:t>
            </a:r>
            <a:r>
              <a:rPr lang="en-GB" sz="1100" dirty="0" err="1"/>
              <a:t>Dywed</a:t>
            </a:r>
            <a:r>
              <a:rPr lang="en-GB" sz="1100" dirty="0"/>
              <a:t> Seattle Children’s Hospital ( dim </a:t>
            </a:r>
            <a:r>
              <a:rPr lang="en-GB" sz="1100" dirty="0" err="1"/>
              <a:t>dyddiad</a:t>
            </a:r>
            <a:r>
              <a:rPr lang="en-GB" sz="1100" dirty="0"/>
              <a:t>)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gweithio</a:t>
            </a:r>
            <a:r>
              <a:rPr lang="en-GB" sz="1100" dirty="0"/>
              <a:t> </a:t>
            </a:r>
            <a:r>
              <a:rPr lang="en-GB" sz="1100" dirty="0" err="1"/>
              <a:t>gyda’r</a:t>
            </a:r>
            <a:r>
              <a:rPr lang="en-GB" sz="1100" dirty="0"/>
              <a:t> </a:t>
            </a:r>
            <a:r>
              <a:rPr lang="en-GB" sz="1100" dirty="0" err="1"/>
              <a:t>rhieni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ffordd</a:t>
            </a:r>
            <a:r>
              <a:rPr lang="en-GB" sz="1100" dirty="0"/>
              <a:t> </a:t>
            </a:r>
            <a:r>
              <a:rPr lang="en-GB" sz="1100" dirty="0" err="1"/>
              <a:t>effeithiol</a:t>
            </a:r>
            <a:r>
              <a:rPr lang="en-GB" sz="1100" dirty="0"/>
              <a:t> </a:t>
            </a:r>
            <a:r>
              <a:rPr lang="en-GB" sz="1100" dirty="0" err="1"/>
              <a:t>mae</a:t>
            </a:r>
            <a:r>
              <a:rPr lang="en-GB" sz="1100" dirty="0"/>
              <a:t> </a:t>
            </a:r>
            <a:r>
              <a:rPr lang="en-GB" sz="1100" dirty="0" err="1"/>
              <a:t>angen</a:t>
            </a:r>
            <a:r>
              <a:rPr lang="en-GB" sz="1100" dirty="0"/>
              <a:t> </a:t>
            </a:r>
            <a:r>
              <a:rPr lang="en-GB" sz="1100" dirty="0" err="1"/>
              <a:t>gadel</a:t>
            </a:r>
            <a:r>
              <a:rPr lang="en-GB" sz="1100" dirty="0"/>
              <a:t> </a:t>
            </a:r>
            <a:r>
              <a:rPr lang="en-GB" sz="1100" dirty="0" err="1"/>
              <a:t>iddyn</a:t>
            </a:r>
            <a:r>
              <a:rPr lang="en-GB" sz="1100" dirty="0"/>
              <a:t> </a:t>
            </a:r>
            <a:r>
              <a:rPr lang="en-GB" sz="1100" dirty="0" err="1"/>
              <a:t>nhw</a:t>
            </a:r>
            <a:r>
              <a:rPr lang="en-GB" sz="1100" dirty="0"/>
              <a:t> </a:t>
            </a:r>
            <a:r>
              <a:rPr lang="en-GB" sz="1100" dirty="0" err="1"/>
              <a:t>lleisio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barn </a:t>
            </a:r>
            <a:r>
              <a:rPr lang="en-GB" sz="1100" dirty="0" err="1"/>
              <a:t>ond</a:t>
            </a:r>
            <a:r>
              <a:rPr lang="en-GB" sz="1100" dirty="0"/>
              <a:t> </a:t>
            </a:r>
            <a:r>
              <a:rPr lang="en-GB" sz="1100" dirty="0" err="1"/>
              <a:t>hefyd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dal </a:t>
            </a:r>
            <a:r>
              <a:rPr lang="en-GB" sz="1100" dirty="0" err="1"/>
              <a:t>sicrhau</a:t>
            </a:r>
            <a:r>
              <a:rPr lang="en-GB" sz="1100" dirty="0"/>
              <a:t> bod y </a:t>
            </a:r>
            <a:r>
              <a:rPr lang="en-GB" sz="1100" dirty="0" err="1"/>
              <a:t>plentyn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beth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gorau</a:t>
            </a:r>
            <a:r>
              <a:rPr lang="en-GB" sz="1100" dirty="0"/>
              <a:t> </a:t>
            </a:r>
            <a:r>
              <a:rPr lang="en-GB" sz="1100" dirty="0" err="1"/>
              <a:t>iddynt</a:t>
            </a:r>
            <a:r>
              <a:rPr lang="en-GB" sz="1100" dirty="0"/>
              <a:t>.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sefyllfaeodd</a:t>
            </a:r>
            <a:r>
              <a:rPr lang="en-GB" sz="1100" dirty="0"/>
              <a:t> </a:t>
            </a:r>
            <a:r>
              <a:rPr lang="en-GB" sz="1100" dirty="0" err="1"/>
              <a:t>fel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mae</a:t>
            </a:r>
            <a:r>
              <a:rPr lang="en-GB" sz="1100" dirty="0"/>
              <a:t> </a:t>
            </a:r>
            <a:r>
              <a:rPr lang="en-GB" sz="1100" dirty="0" err="1"/>
              <a:t>hefyd</a:t>
            </a:r>
            <a:r>
              <a:rPr lang="en-GB" sz="1100" dirty="0"/>
              <a:t> </a:t>
            </a:r>
            <a:r>
              <a:rPr lang="en-GB" sz="1100" dirty="0" err="1"/>
              <a:t>angen</a:t>
            </a:r>
            <a:r>
              <a:rPr lang="en-GB" sz="1100" dirty="0"/>
              <a:t> </a:t>
            </a:r>
            <a:r>
              <a:rPr lang="en-GB" sz="1100" dirty="0" err="1"/>
              <a:t>sicrhau</a:t>
            </a:r>
            <a:r>
              <a:rPr lang="en-GB" sz="1100" dirty="0"/>
              <a:t> bod y </a:t>
            </a:r>
            <a:r>
              <a:rPr lang="en-GB" sz="1100" dirty="0" err="1"/>
              <a:t>gweithwyr</a:t>
            </a:r>
            <a:r>
              <a:rPr lang="en-GB" sz="1100" dirty="0"/>
              <a:t> </a:t>
            </a:r>
            <a:r>
              <a:rPr lang="en-GB" sz="1100" dirty="0" err="1"/>
              <a:t>proffesiynol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gweithio</a:t>
            </a:r>
            <a:r>
              <a:rPr lang="en-GB" sz="1100" dirty="0"/>
              <a:t> </a:t>
            </a:r>
            <a:r>
              <a:rPr lang="en-GB" sz="1100" dirty="0" err="1"/>
              <a:t>gyda’i</a:t>
            </a:r>
            <a:r>
              <a:rPr lang="en-GB" sz="1100" dirty="0"/>
              <a:t> </a:t>
            </a:r>
            <a:r>
              <a:rPr lang="en-GB" sz="1100" dirty="0" err="1"/>
              <a:t>gilydd</a:t>
            </a:r>
            <a:r>
              <a:rPr lang="en-GB" sz="1100" dirty="0"/>
              <a:t> er </a:t>
            </a:r>
            <a:r>
              <a:rPr lang="en-GB" sz="1100" dirty="0" err="1"/>
              <a:t>mwyn</a:t>
            </a:r>
            <a:r>
              <a:rPr lang="en-GB" sz="1100" dirty="0"/>
              <a:t> </a:t>
            </a:r>
            <a:r>
              <a:rPr lang="en-GB" sz="1100" dirty="0" err="1"/>
              <a:t>sicrhau</a:t>
            </a:r>
            <a:r>
              <a:rPr lang="en-GB" sz="1100" dirty="0"/>
              <a:t> bod dim </a:t>
            </a:r>
            <a:r>
              <a:rPr lang="en-GB" sz="1100" dirty="0" err="1"/>
              <a:t>byd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colli</a:t>
            </a:r>
            <a:r>
              <a:rPr lang="en-GB" sz="1100" dirty="0"/>
              <a:t> </a:t>
            </a:r>
            <a:r>
              <a:rPr lang="en-GB" sz="1100" dirty="0" err="1"/>
              <a:t>gan</a:t>
            </a:r>
            <a:r>
              <a:rPr lang="en-GB" sz="1100" dirty="0"/>
              <a:t> gall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gwneud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cyflwr</a:t>
            </a:r>
            <a:r>
              <a:rPr lang="en-GB" sz="1100" dirty="0"/>
              <a:t> y </a:t>
            </a:r>
            <a:r>
              <a:rPr lang="en-GB" sz="1100" dirty="0" err="1"/>
              <a:t>plentyn</a:t>
            </a:r>
            <a:r>
              <a:rPr lang="en-GB" sz="1100" dirty="0"/>
              <a:t> </a:t>
            </a:r>
            <a:r>
              <a:rPr lang="en-GB" sz="1100" dirty="0" err="1"/>
              <a:t>gweathygu</a:t>
            </a:r>
            <a:r>
              <a:rPr lang="en-GB" sz="1100" dirty="0"/>
              <a:t>.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ôl</a:t>
            </a:r>
            <a:r>
              <a:rPr lang="en-GB" sz="1100" dirty="0"/>
              <a:t> Cleveland clinic ( 2015 ) er bod foetal alcohol syndrome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cyflwr</a:t>
            </a:r>
            <a:r>
              <a:rPr lang="en-GB" sz="1100" dirty="0"/>
              <a:t> </a:t>
            </a:r>
            <a:r>
              <a:rPr lang="en-GB" sz="1100" dirty="0" err="1"/>
              <a:t>bydd</a:t>
            </a:r>
            <a:r>
              <a:rPr lang="en-GB" sz="1100" dirty="0"/>
              <a:t> </a:t>
            </a:r>
            <a:r>
              <a:rPr lang="en-GB" sz="1100" dirty="0" err="1"/>
              <a:t>rhaid</a:t>
            </a:r>
            <a:r>
              <a:rPr lang="en-GB" sz="1100" dirty="0"/>
              <a:t> </a:t>
            </a:r>
            <a:r>
              <a:rPr lang="en-GB" sz="1100" dirty="0" err="1"/>
              <a:t>i’r</a:t>
            </a:r>
            <a:r>
              <a:rPr lang="en-GB" sz="1100" dirty="0"/>
              <a:t> </a:t>
            </a:r>
            <a:r>
              <a:rPr lang="en-GB" sz="1100" dirty="0" err="1"/>
              <a:t>plentyn</a:t>
            </a:r>
            <a:r>
              <a:rPr lang="en-GB" sz="1100" dirty="0"/>
              <a:t> </a:t>
            </a:r>
            <a:r>
              <a:rPr lang="en-GB" sz="1100" dirty="0" err="1"/>
              <a:t>delio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am </a:t>
            </a:r>
            <a:r>
              <a:rPr lang="en-GB" sz="1100" dirty="0" err="1"/>
              <a:t>gweddill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oes</a:t>
            </a:r>
            <a:r>
              <a:rPr lang="en-GB" sz="1100" dirty="0"/>
              <a:t> </a:t>
            </a:r>
            <a:r>
              <a:rPr lang="en-GB" sz="1100" dirty="0" err="1"/>
              <a:t>mae</a:t>
            </a:r>
            <a:r>
              <a:rPr lang="en-GB" sz="1100" dirty="0"/>
              <a:t> </a:t>
            </a:r>
            <a:r>
              <a:rPr lang="en-GB" sz="1100" dirty="0" err="1"/>
              <a:t>dechrau</a:t>
            </a:r>
            <a:r>
              <a:rPr lang="en-GB" sz="1100" dirty="0"/>
              <a:t> </a:t>
            </a:r>
            <a:r>
              <a:rPr lang="en-GB" sz="1100" dirty="0" err="1"/>
              <a:t>triniaeth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gynnar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gallu</a:t>
            </a:r>
            <a:r>
              <a:rPr lang="en-GB" sz="1100" dirty="0"/>
              <a:t> </a:t>
            </a:r>
            <a:r>
              <a:rPr lang="en-GB" sz="1100" dirty="0" err="1"/>
              <a:t>helpu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</a:t>
            </a:r>
            <a:r>
              <a:rPr lang="en-GB" sz="1100" dirty="0" err="1"/>
              <a:t>datblygiad</a:t>
            </a:r>
            <a:r>
              <a:rPr lang="en-GB" sz="1100" dirty="0"/>
              <a:t> y </a:t>
            </a:r>
            <a:r>
              <a:rPr lang="en-GB" sz="1100" dirty="0" err="1"/>
              <a:t>plentyn</a:t>
            </a:r>
            <a:r>
              <a:rPr lang="en-GB" sz="1100" dirty="0"/>
              <a:t>. </a:t>
            </a:r>
            <a:r>
              <a:rPr lang="en-GB" sz="1100" dirty="0" err="1"/>
              <a:t>Dywed</a:t>
            </a:r>
            <a:r>
              <a:rPr lang="en-GB" sz="1100" dirty="0"/>
              <a:t> </a:t>
            </a:r>
            <a:r>
              <a:rPr lang="en-GB" sz="1100" dirty="0" err="1"/>
              <a:t>mae</a:t>
            </a:r>
            <a:r>
              <a:rPr lang="en-GB" sz="1100" dirty="0"/>
              <a:t> </a:t>
            </a:r>
            <a:r>
              <a:rPr lang="en-GB" sz="1100" dirty="0" err="1"/>
              <a:t>rhai</a:t>
            </a:r>
            <a:r>
              <a:rPr lang="en-GB" sz="1100" dirty="0"/>
              <a:t> </a:t>
            </a:r>
            <a:r>
              <a:rPr lang="en-GB" sz="1100" dirty="0" err="1"/>
              <a:t>opsiynau</a:t>
            </a:r>
            <a:r>
              <a:rPr lang="en-GB" sz="1100" dirty="0"/>
              <a:t> o </a:t>
            </a:r>
            <a:r>
              <a:rPr lang="en-GB" sz="1100" dirty="0" err="1"/>
              <a:t>triniaeth</a:t>
            </a:r>
            <a:r>
              <a:rPr lang="en-GB" sz="1100" dirty="0"/>
              <a:t> </a:t>
            </a:r>
            <a:r>
              <a:rPr lang="en-GB" sz="1100" dirty="0" err="1"/>
              <a:t>yw</a:t>
            </a:r>
            <a:r>
              <a:rPr lang="en-GB" sz="1100" dirty="0"/>
              <a:t>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100" dirty="0" err="1"/>
              <a:t>Meddyginiaeth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trin </a:t>
            </a:r>
            <a:r>
              <a:rPr lang="en-GB" sz="1100" dirty="0" err="1"/>
              <a:t>rhai</a:t>
            </a:r>
            <a:r>
              <a:rPr lang="en-GB" sz="1100" dirty="0"/>
              <a:t> </a:t>
            </a:r>
            <a:r>
              <a:rPr lang="en-GB" sz="1100" dirty="0" err="1"/>
              <a:t>o’r</a:t>
            </a:r>
            <a:r>
              <a:rPr lang="en-GB" sz="1100" dirty="0"/>
              <a:t> </a:t>
            </a:r>
            <a:r>
              <a:rPr lang="en-GB" sz="1100" dirty="0" err="1"/>
              <a:t>symptomau</a:t>
            </a:r>
            <a:r>
              <a:rPr lang="en-GB" sz="1100" dirty="0"/>
              <a:t>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100" dirty="0" err="1"/>
              <a:t>Therapi</a:t>
            </a:r>
            <a:r>
              <a:rPr lang="en-GB" sz="1100" dirty="0"/>
              <a:t> </a:t>
            </a:r>
            <a:r>
              <a:rPr lang="en-GB" sz="1100" dirty="0" err="1"/>
              <a:t>addysg</a:t>
            </a:r>
            <a:r>
              <a:rPr lang="en-GB" sz="1100" dirty="0"/>
              <a:t> a </a:t>
            </a:r>
            <a:r>
              <a:rPr lang="en-GB" sz="1100" dirty="0" err="1"/>
              <a:t>ymddygiad</a:t>
            </a:r>
            <a:r>
              <a:rPr lang="en-GB" sz="1100" dirty="0"/>
              <a:t>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100" dirty="0"/>
              <a:t>A </a:t>
            </a:r>
            <a:r>
              <a:rPr lang="en-GB" sz="1100" dirty="0" err="1"/>
              <a:t>hyfforddiant</a:t>
            </a:r>
            <a:r>
              <a:rPr lang="en-GB" sz="1100" dirty="0"/>
              <a:t> </a:t>
            </a:r>
            <a:r>
              <a:rPr lang="en-GB" sz="1100" dirty="0" err="1"/>
              <a:t>rhiant</a:t>
            </a:r>
            <a:endParaRPr lang="en-GB" sz="11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C33BA7F-F683-DE49-B3CD-DD88FCE4BA4C}"/>
              </a:ext>
            </a:extLst>
          </p:cNvPr>
          <p:cNvSpPr txBox="1"/>
          <p:nvPr/>
        </p:nvSpPr>
        <p:spPr>
          <a:xfrm>
            <a:off x="4219699" y="3716273"/>
            <a:ext cx="3926776" cy="3139321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100" dirty="0" err="1"/>
              <a:t>Ffordd</a:t>
            </a:r>
            <a:r>
              <a:rPr lang="en-GB" sz="1100" dirty="0"/>
              <a:t> </a:t>
            </a:r>
            <a:r>
              <a:rPr lang="en-GB" sz="1100" dirty="0" err="1"/>
              <a:t>gallwn</a:t>
            </a:r>
            <a:r>
              <a:rPr lang="en-GB" sz="1100" dirty="0"/>
              <a:t> </a:t>
            </a:r>
            <a:r>
              <a:rPr lang="en-GB" sz="1100" dirty="0" err="1"/>
              <a:t>ni</a:t>
            </a:r>
            <a:r>
              <a:rPr lang="en-GB" sz="1100" dirty="0"/>
              <a:t> </a:t>
            </a:r>
            <a:r>
              <a:rPr lang="en-GB" sz="1100" dirty="0" err="1"/>
              <a:t>fel</a:t>
            </a:r>
            <a:r>
              <a:rPr lang="en-GB" sz="1100" dirty="0"/>
              <a:t> </a:t>
            </a:r>
            <a:r>
              <a:rPr lang="en-GB" sz="1100" dirty="0" err="1"/>
              <a:t>ymarferwyr</a:t>
            </a:r>
            <a:r>
              <a:rPr lang="en-GB" sz="1100" dirty="0"/>
              <a:t> </a:t>
            </a:r>
            <a:r>
              <a:rPr lang="en-GB" sz="1100" dirty="0" err="1"/>
              <a:t>blynyddoedd</a:t>
            </a:r>
            <a:r>
              <a:rPr lang="en-GB" sz="1100" dirty="0"/>
              <a:t> </a:t>
            </a:r>
            <a:r>
              <a:rPr lang="en-GB" sz="1100" dirty="0" err="1"/>
              <a:t>cynnar</a:t>
            </a:r>
            <a:r>
              <a:rPr lang="en-GB" sz="1100" dirty="0"/>
              <a:t> </a:t>
            </a:r>
            <a:r>
              <a:rPr lang="en-GB" sz="1100" dirty="0" err="1"/>
              <a:t>cynnig</a:t>
            </a:r>
            <a:r>
              <a:rPr lang="en-GB" sz="1100" dirty="0"/>
              <a:t> </a:t>
            </a:r>
            <a:r>
              <a:rPr lang="en-GB" sz="1100" dirty="0" err="1"/>
              <a:t>cymorth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plentyn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delio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Foetal Alcohol Syndrome </a:t>
            </a:r>
            <a:r>
              <a:rPr lang="en-GB" sz="1100" dirty="0" err="1"/>
              <a:t>tra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bod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ei’n</a:t>
            </a:r>
            <a:r>
              <a:rPr lang="en-GB" sz="1100" dirty="0"/>
              <a:t> </a:t>
            </a:r>
            <a:r>
              <a:rPr lang="en-GB" sz="1100" dirty="0" err="1"/>
              <a:t>lleoliad</a:t>
            </a:r>
            <a:r>
              <a:rPr lang="en-GB" sz="1100" dirty="0"/>
              <a:t> </a:t>
            </a:r>
            <a:r>
              <a:rPr lang="en-GB" sz="1100" dirty="0" err="1"/>
              <a:t>yw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cynnal</a:t>
            </a:r>
            <a:r>
              <a:rPr lang="en-GB" sz="1100" dirty="0"/>
              <a:t> </a:t>
            </a:r>
            <a:r>
              <a:rPr lang="en-GB" sz="1100" dirty="0" err="1"/>
              <a:t>y’r</a:t>
            </a:r>
            <a:r>
              <a:rPr lang="en-GB" sz="1100" dirty="0"/>
              <a:t> </a:t>
            </a:r>
            <a:r>
              <a:rPr lang="en-GB" sz="1100" dirty="0" err="1"/>
              <a:t>asesiadau</a:t>
            </a:r>
            <a:r>
              <a:rPr lang="en-GB" sz="1100" dirty="0"/>
              <a:t> </a:t>
            </a:r>
            <a:r>
              <a:rPr lang="en-GB" sz="1100" dirty="0" err="1"/>
              <a:t>priodol</a:t>
            </a:r>
            <a:r>
              <a:rPr lang="en-GB" sz="1100" dirty="0"/>
              <a:t> </a:t>
            </a:r>
            <a:r>
              <a:rPr lang="en-GB" sz="1100" dirty="0" err="1"/>
              <a:t>os</a:t>
            </a:r>
            <a:r>
              <a:rPr lang="en-GB" sz="1100" dirty="0"/>
              <a:t> </a:t>
            </a:r>
            <a:r>
              <a:rPr lang="en-GB" sz="1100" dirty="0" err="1"/>
              <a:t>ydyn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meddwl</a:t>
            </a:r>
            <a:r>
              <a:rPr lang="en-GB" sz="1100" dirty="0"/>
              <a:t> bod </a:t>
            </a:r>
            <a:r>
              <a:rPr lang="en-GB" sz="1100" dirty="0" err="1"/>
              <a:t>unrhyw</a:t>
            </a:r>
            <a:r>
              <a:rPr lang="en-GB" sz="1100" dirty="0"/>
              <a:t> </a:t>
            </a:r>
            <a:r>
              <a:rPr lang="en-GB" sz="1100" dirty="0" err="1"/>
              <a:t>angehenion</a:t>
            </a:r>
            <a:r>
              <a:rPr lang="en-GB" sz="1100" dirty="0"/>
              <a:t> </a:t>
            </a:r>
            <a:r>
              <a:rPr lang="en-GB" sz="1100" dirty="0" err="1"/>
              <a:t>ychwanegol</a:t>
            </a:r>
            <a:r>
              <a:rPr lang="en-GB" sz="1100" dirty="0"/>
              <a:t>. </a:t>
            </a:r>
            <a:r>
              <a:rPr lang="en-GB" sz="1100" dirty="0" err="1"/>
              <a:t>Trwy</a:t>
            </a:r>
            <a:r>
              <a:rPr lang="en-GB" sz="1100" dirty="0"/>
              <a:t> </a:t>
            </a:r>
            <a:r>
              <a:rPr lang="en-GB" sz="1100" dirty="0" err="1"/>
              <a:t>gwneud</a:t>
            </a:r>
            <a:r>
              <a:rPr lang="en-GB" sz="1100" dirty="0"/>
              <a:t> </a:t>
            </a:r>
            <a:r>
              <a:rPr lang="en-GB" sz="1100" dirty="0" err="1"/>
              <a:t>y’r</a:t>
            </a:r>
            <a:r>
              <a:rPr lang="en-GB" sz="1100" dirty="0"/>
              <a:t> </a:t>
            </a:r>
            <a:r>
              <a:rPr lang="en-GB" sz="1100" dirty="0" err="1"/>
              <a:t>asesiadau</a:t>
            </a:r>
            <a:r>
              <a:rPr lang="en-GB" sz="1100" dirty="0"/>
              <a:t> </a:t>
            </a:r>
            <a:r>
              <a:rPr lang="en-GB" sz="1100" dirty="0" err="1"/>
              <a:t>yma</a:t>
            </a:r>
            <a:r>
              <a:rPr lang="en-GB" sz="1100" dirty="0"/>
              <a:t> </a:t>
            </a:r>
            <a:r>
              <a:rPr lang="en-GB" sz="1100" dirty="0" err="1"/>
              <a:t>rydyn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sicrhau</a:t>
            </a:r>
            <a:r>
              <a:rPr lang="en-GB" sz="1100" dirty="0"/>
              <a:t> bod y </a:t>
            </a:r>
            <a:r>
              <a:rPr lang="en-GB" sz="1100" dirty="0" err="1"/>
              <a:t>plentyn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pob</a:t>
            </a:r>
            <a:r>
              <a:rPr lang="en-GB" sz="1100" dirty="0"/>
              <a:t> </a:t>
            </a:r>
            <a:r>
              <a:rPr lang="en-GB" sz="1100" dirty="0" err="1"/>
              <a:t>cymorth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angen</a:t>
            </a:r>
            <a:r>
              <a:rPr lang="en-GB" sz="1100" dirty="0"/>
              <a:t> er </a:t>
            </a:r>
            <a:r>
              <a:rPr lang="en-GB" sz="1100" dirty="0" err="1"/>
              <a:t>mwyn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y </a:t>
            </a:r>
            <a:r>
              <a:rPr lang="en-GB" sz="1100" dirty="0" err="1"/>
              <a:t>rhun</a:t>
            </a:r>
            <a:r>
              <a:rPr lang="en-GB" sz="1100" dirty="0"/>
              <a:t> </a:t>
            </a:r>
            <a:r>
              <a:rPr lang="en-GB" sz="1100" dirty="0" err="1"/>
              <a:t>cyfleuoedd</a:t>
            </a:r>
            <a:r>
              <a:rPr lang="en-GB" sz="1100" dirty="0"/>
              <a:t> ag </a:t>
            </a:r>
            <a:r>
              <a:rPr lang="en-GB" sz="1100" dirty="0" err="1"/>
              <a:t>eraill</a:t>
            </a:r>
            <a:r>
              <a:rPr lang="en-GB" sz="1100" dirty="0"/>
              <a:t>. </a:t>
            </a:r>
            <a:r>
              <a:rPr lang="en-GB" sz="1100" dirty="0" err="1"/>
              <a:t>Dywed</a:t>
            </a:r>
            <a:r>
              <a:rPr lang="en-GB" sz="1100" dirty="0"/>
              <a:t> </a:t>
            </a:r>
            <a:r>
              <a:rPr lang="en-GB" sz="1100" dirty="0" err="1"/>
              <a:t>KidsHealth</a:t>
            </a:r>
            <a:r>
              <a:rPr lang="en-GB" sz="1100" dirty="0"/>
              <a:t> ( 2020 ) bod </a:t>
            </a:r>
            <a:r>
              <a:rPr lang="en-GB" sz="1100" dirty="0" err="1"/>
              <a:t>ymarferwyr</a:t>
            </a:r>
            <a:r>
              <a:rPr lang="en-GB" sz="1100" dirty="0"/>
              <a:t> </a:t>
            </a:r>
            <a:r>
              <a:rPr lang="en-GB" sz="1100" dirty="0" err="1"/>
              <a:t>blynyddoedd</a:t>
            </a:r>
            <a:r>
              <a:rPr lang="en-GB" sz="1100" dirty="0"/>
              <a:t> </a:t>
            </a:r>
            <a:r>
              <a:rPr lang="en-GB" sz="1100" dirty="0" err="1"/>
              <a:t>cynnar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gallu</a:t>
            </a:r>
            <a:r>
              <a:rPr lang="en-GB" sz="1100" dirty="0"/>
              <a:t> </a:t>
            </a:r>
            <a:r>
              <a:rPr lang="en-GB" sz="1100" dirty="0" err="1"/>
              <a:t>helpu</a:t>
            </a:r>
            <a:r>
              <a:rPr lang="en-GB" sz="1100" dirty="0"/>
              <a:t> plant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Foetal Alcohol Syndrome </a:t>
            </a:r>
            <a:r>
              <a:rPr lang="en-GB" sz="1100" dirty="0" err="1"/>
              <a:t>trwy</a:t>
            </a:r>
            <a:r>
              <a:rPr lang="en-GB" sz="1100" dirty="0"/>
              <a:t>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100" dirty="0" err="1"/>
              <a:t>Cyflwyno</a:t>
            </a:r>
            <a:r>
              <a:rPr lang="en-GB" sz="1100" dirty="0"/>
              <a:t> </a:t>
            </a:r>
            <a:r>
              <a:rPr lang="en-GB" sz="1100" dirty="0" err="1"/>
              <a:t>gwybodaeth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clir</a:t>
            </a:r>
            <a:r>
              <a:rPr lang="en-GB" sz="1100" dirty="0"/>
              <a:t> ac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syml</a:t>
            </a:r>
            <a:endParaRPr lang="en-GB" sz="1100" dirty="0"/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100" dirty="0" err="1"/>
              <a:t>Lleihau</a:t>
            </a:r>
            <a:r>
              <a:rPr lang="en-GB" sz="1100" dirty="0"/>
              <a:t> </a:t>
            </a:r>
            <a:r>
              <a:rPr lang="en-GB" sz="1100" dirty="0" err="1"/>
              <a:t>pethau</a:t>
            </a:r>
            <a:r>
              <a:rPr lang="en-GB" sz="1100" dirty="0"/>
              <a:t> gall </a:t>
            </a:r>
            <a:r>
              <a:rPr lang="en-GB" sz="1100" dirty="0" err="1"/>
              <a:t>tynnu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sylw</a:t>
            </a:r>
            <a:endParaRPr lang="en-GB" sz="1100" dirty="0"/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100" dirty="0" err="1"/>
              <a:t>Defnyddio</a:t>
            </a:r>
            <a:r>
              <a:rPr lang="en-GB" sz="1100" dirty="0"/>
              <a:t> </a:t>
            </a:r>
            <a:r>
              <a:rPr lang="en-GB" sz="1100" dirty="0" err="1"/>
              <a:t>deunyddiau</a:t>
            </a:r>
            <a:r>
              <a:rPr lang="en-GB" sz="1100" dirty="0"/>
              <a:t> </a:t>
            </a:r>
            <a:r>
              <a:rPr lang="en-GB" sz="1100" dirty="0" err="1"/>
              <a:t>gweledol</a:t>
            </a:r>
            <a:endParaRPr lang="en-GB" sz="1100" dirty="0"/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100" dirty="0" err="1"/>
              <a:t>Cyhoeuddi</a:t>
            </a:r>
            <a:r>
              <a:rPr lang="en-GB" sz="1100" dirty="0"/>
              <a:t> </a:t>
            </a:r>
            <a:r>
              <a:rPr lang="en-GB" sz="1100" dirty="0" err="1"/>
              <a:t>newid</a:t>
            </a:r>
            <a:r>
              <a:rPr lang="en-GB" sz="1100" dirty="0"/>
              <a:t> </a:t>
            </a:r>
            <a:r>
              <a:rPr lang="en-GB" sz="1100" dirty="0" err="1"/>
              <a:t>i’r</a:t>
            </a:r>
            <a:r>
              <a:rPr lang="en-GB" sz="1100" dirty="0"/>
              <a:t> </a:t>
            </a:r>
            <a:r>
              <a:rPr lang="en-GB" sz="1100" dirty="0" err="1"/>
              <a:t>trefn</a:t>
            </a:r>
            <a:r>
              <a:rPr lang="en-GB" sz="1100" dirty="0"/>
              <a:t> a </a:t>
            </a:r>
            <a:r>
              <a:rPr lang="en-GB" sz="1100" dirty="0" err="1"/>
              <a:t>trosglwyddiadau</a:t>
            </a:r>
            <a:r>
              <a:rPr lang="en-GB" sz="1100" dirty="0"/>
              <a:t> </a:t>
            </a:r>
            <a:r>
              <a:rPr lang="en-GB" sz="1100" dirty="0" err="1"/>
              <a:t>mewnm</a:t>
            </a:r>
            <a:r>
              <a:rPr lang="en-GB" sz="1100" dirty="0"/>
              <a:t> </a:t>
            </a:r>
            <a:r>
              <a:rPr lang="en-GB" sz="1100" dirty="0" err="1"/>
              <a:t>digon</a:t>
            </a:r>
            <a:r>
              <a:rPr lang="en-GB" sz="1100" dirty="0"/>
              <a:t> o </a:t>
            </a:r>
            <a:r>
              <a:rPr lang="en-GB" sz="1100" dirty="0" err="1"/>
              <a:t>amser</a:t>
            </a:r>
            <a:r>
              <a:rPr lang="en-GB" sz="1100" dirty="0"/>
              <a:t>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100" dirty="0"/>
              <a:t>A </a:t>
            </a:r>
            <a:r>
              <a:rPr lang="en-GB" sz="1100" dirty="0" err="1"/>
              <a:t>defnyddio</a:t>
            </a:r>
            <a:r>
              <a:rPr lang="en-GB" sz="1100" dirty="0"/>
              <a:t> </a:t>
            </a:r>
            <a:r>
              <a:rPr lang="en-GB" sz="1100" dirty="0" err="1"/>
              <a:t>grwpiau</a:t>
            </a:r>
            <a:r>
              <a:rPr lang="en-GB" sz="1100" dirty="0"/>
              <a:t> </a:t>
            </a:r>
            <a:r>
              <a:rPr lang="en-GB" sz="1100" dirty="0" err="1"/>
              <a:t>bach</a:t>
            </a:r>
            <a:r>
              <a:rPr lang="en-GB" sz="1100" dirty="0"/>
              <a:t> pan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gallu</a:t>
            </a:r>
            <a:r>
              <a:rPr lang="en-GB" sz="1100" dirty="0"/>
              <a:t>.</a:t>
            </a:r>
          </a:p>
          <a:p>
            <a:r>
              <a:rPr lang="en-GB" sz="1100" dirty="0"/>
              <a:t> </a:t>
            </a:r>
          </a:p>
          <a:p>
            <a:r>
              <a:rPr lang="en-GB" sz="1100" dirty="0"/>
              <a:t>Gall </a:t>
            </a:r>
            <a:r>
              <a:rPr lang="en-GB" sz="1100" dirty="0" err="1"/>
              <a:t>lleoliadau</a:t>
            </a:r>
            <a:r>
              <a:rPr lang="en-GB" sz="1100" dirty="0"/>
              <a:t> </a:t>
            </a:r>
            <a:r>
              <a:rPr lang="en-GB" sz="1100" dirty="0" err="1"/>
              <a:t>hefyd</a:t>
            </a:r>
            <a:r>
              <a:rPr lang="en-GB" sz="1100" dirty="0"/>
              <a:t> </a:t>
            </a:r>
            <a:r>
              <a:rPr lang="en-GB" sz="1100" dirty="0" err="1"/>
              <a:t>cynnig</a:t>
            </a:r>
            <a:r>
              <a:rPr lang="en-GB" sz="1100" dirty="0"/>
              <a:t> bod y </a:t>
            </a:r>
            <a:r>
              <a:rPr lang="en-GB" sz="1100" dirty="0" err="1"/>
              <a:t>plentyn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aelod</a:t>
            </a:r>
            <a:r>
              <a:rPr lang="en-GB" sz="1100" dirty="0"/>
              <a:t> o staff a </a:t>
            </a:r>
            <a:r>
              <a:rPr lang="en-GB" sz="1100" dirty="0" err="1"/>
              <a:t>fydd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gallu</a:t>
            </a:r>
            <a:r>
              <a:rPr lang="en-GB" sz="1100" dirty="0"/>
              <a:t> </a:t>
            </a:r>
            <a:r>
              <a:rPr lang="en-GB" sz="1100" dirty="0" err="1"/>
              <a:t>rhoi</a:t>
            </a:r>
            <a:r>
              <a:rPr lang="en-GB" sz="1100" dirty="0"/>
              <a:t> </a:t>
            </a:r>
            <a:r>
              <a:rPr lang="en-GB" sz="1100" dirty="0" err="1"/>
              <a:t>cymorth</a:t>
            </a:r>
            <a:r>
              <a:rPr lang="en-GB" sz="1100" dirty="0"/>
              <a:t> 1 </a:t>
            </a:r>
            <a:r>
              <a:rPr lang="en-GB" sz="1100" dirty="0" err="1"/>
              <a:t>ar</a:t>
            </a:r>
            <a:r>
              <a:rPr lang="en-GB" sz="1100" dirty="0"/>
              <a:t> 1 </a:t>
            </a:r>
            <a:r>
              <a:rPr lang="en-GB" sz="1100" dirty="0" err="1"/>
              <a:t>i’r</a:t>
            </a:r>
            <a:r>
              <a:rPr lang="en-GB" sz="1100" dirty="0"/>
              <a:t> </a:t>
            </a:r>
            <a:r>
              <a:rPr lang="en-GB" sz="1100" dirty="0" err="1"/>
              <a:t>pletyn</a:t>
            </a:r>
            <a:r>
              <a:rPr lang="en-GB" sz="1100" dirty="0"/>
              <a:t> </a:t>
            </a:r>
            <a:r>
              <a:rPr lang="en-GB" sz="1100" dirty="0" err="1"/>
              <a:t>trwy</a:t>
            </a:r>
            <a:r>
              <a:rPr lang="en-GB" sz="1100" dirty="0"/>
              <a:t> </a:t>
            </a:r>
            <a:r>
              <a:rPr lang="en-GB" sz="1100" dirty="0" err="1"/>
              <a:t>gydol</a:t>
            </a:r>
            <a:r>
              <a:rPr lang="en-GB" sz="1100" dirty="0"/>
              <a:t> y </a:t>
            </a:r>
            <a:r>
              <a:rPr lang="en-GB" sz="1100" dirty="0" err="1"/>
              <a:t>dydd</a:t>
            </a:r>
            <a:r>
              <a:rPr lang="en-GB" sz="1100" dirty="0"/>
              <a:t> ac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gallu</a:t>
            </a:r>
            <a:r>
              <a:rPr lang="en-GB" sz="1100" dirty="0"/>
              <a:t> </a:t>
            </a:r>
            <a:r>
              <a:rPr lang="en-GB" sz="1100" dirty="0" err="1"/>
              <a:t>helpu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</a:t>
            </a:r>
            <a:r>
              <a:rPr lang="en-GB" sz="1100" dirty="0" err="1"/>
              <a:t>unrhyw</a:t>
            </a:r>
            <a:r>
              <a:rPr lang="en-GB" sz="1100" dirty="0"/>
              <a:t> </a:t>
            </a:r>
            <a:r>
              <a:rPr lang="en-GB" sz="1100" dirty="0" err="1"/>
              <a:t>angen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efo’r</a:t>
            </a:r>
            <a:r>
              <a:rPr lang="en-GB" sz="1100" dirty="0"/>
              <a:t> </a:t>
            </a:r>
            <a:r>
              <a:rPr lang="en-GB" sz="1100" dirty="0" err="1"/>
              <a:t>plentyn</a:t>
            </a:r>
            <a:r>
              <a:rPr lang="en-GB" sz="1100" dirty="0"/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D4C191-4D76-CA4C-AAE0-6CC3159993CC}"/>
              </a:ext>
            </a:extLst>
          </p:cNvPr>
          <p:cNvSpPr txBox="1"/>
          <p:nvPr/>
        </p:nvSpPr>
        <p:spPr>
          <a:xfrm>
            <a:off x="8265226" y="3879654"/>
            <a:ext cx="3714996" cy="2631490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100" dirty="0"/>
              <a:t>Er </a:t>
            </a:r>
            <a:r>
              <a:rPr lang="en-GB" sz="1100" dirty="0" err="1"/>
              <a:t>ei</a:t>
            </a:r>
            <a:r>
              <a:rPr lang="en-GB" sz="1100" dirty="0"/>
              <a:t> bod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nodwedd</a:t>
            </a:r>
            <a:r>
              <a:rPr lang="en-GB" sz="1100" dirty="0"/>
              <a:t> </a:t>
            </a:r>
            <a:r>
              <a:rPr lang="en-GB" sz="1100" dirty="0" err="1"/>
              <a:t>positif</a:t>
            </a:r>
            <a:r>
              <a:rPr lang="en-GB" sz="1100" dirty="0"/>
              <a:t> bod </a:t>
            </a:r>
            <a:r>
              <a:rPr lang="en-GB" sz="1100" dirty="0" err="1"/>
              <a:t>gwahnaol</a:t>
            </a:r>
            <a:r>
              <a:rPr lang="en-GB" sz="1100" dirty="0"/>
              <a:t> </a:t>
            </a:r>
            <a:r>
              <a:rPr lang="en-GB" sz="1100" dirty="0" err="1"/>
              <a:t>ffyrdd</a:t>
            </a:r>
            <a:r>
              <a:rPr lang="en-GB" sz="1100" dirty="0"/>
              <a:t> o trin Foetal Alcohol </a:t>
            </a:r>
            <a:r>
              <a:rPr lang="en-GB" sz="1100" dirty="0" err="1"/>
              <a:t>Syndrom</a:t>
            </a:r>
            <a:r>
              <a:rPr lang="en-GB" sz="1100" dirty="0"/>
              <a:t> a </a:t>
            </a:r>
            <a:r>
              <a:rPr lang="en-GB" sz="1100" dirty="0" err="1"/>
              <a:t>popeth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dod</a:t>
            </a:r>
            <a:r>
              <a:rPr lang="en-GB" sz="1100" dirty="0"/>
              <a:t> </a:t>
            </a:r>
            <a:r>
              <a:rPr lang="en-GB" sz="1100" dirty="0" err="1"/>
              <a:t>gyda’r</a:t>
            </a:r>
            <a:r>
              <a:rPr lang="en-GB" sz="1100" dirty="0"/>
              <a:t> </a:t>
            </a:r>
            <a:r>
              <a:rPr lang="en-GB" sz="1100" dirty="0" err="1"/>
              <a:t>cyflwr</a:t>
            </a:r>
            <a:r>
              <a:rPr lang="en-GB" sz="1100" dirty="0"/>
              <a:t> </a:t>
            </a:r>
            <a:r>
              <a:rPr lang="en-GB" sz="1100" dirty="0" err="1"/>
              <a:t>ond</a:t>
            </a:r>
            <a:r>
              <a:rPr lang="en-GB" sz="1100" dirty="0"/>
              <a:t> </a:t>
            </a:r>
            <a:r>
              <a:rPr lang="en-GB" sz="1100" dirty="0" err="1"/>
              <a:t>mae</a:t>
            </a:r>
            <a:r>
              <a:rPr lang="en-GB" sz="1100" dirty="0"/>
              <a:t> </a:t>
            </a:r>
            <a:r>
              <a:rPr lang="en-GB" sz="1100" dirty="0" err="1"/>
              <a:t>llawer</a:t>
            </a:r>
            <a:r>
              <a:rPr lang="en-GB" sz="1100" dirty="0"/>
              <a:t> </a:t>
            </a:r>
            <a:r>
              <a:rPr lang="en-GB" sz="1100" dirty="0" err="1"/>
              <a:t>fwy</a:t>
            </a:r>
            <a:r>
              <a:rPr lang="en-GB" sz="1100" dirty="0"/>
              <a:t> </a:t>
            </a:r>
            <a:r>
              <a:rPr lang="en-GB" sz="1100" dirty="0" err="1"/>
              <a:t>pwysig</a:t>
            </a:r>
            <a:r>
              <a:rPr lang="en-GB" sz="1100" dirty="0"/>
              <a:t> </a:t>
            </a:r>
            <a:r>
              <a:rPr lang="en-GB" sz="1100" dirty="0" err="1"/>
              <a:t>ei’n</a:t>
            </a:r>
            <a:r>
              <a:rPr lang="en-GB" sz="1100" dirty="0"/>
              <a:t> bod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atal</a:t>
            </a:r>
            <a:r>
              <a:rPr lang="en-GB" sz="1100" dirty="0"/>
              <a:t> plant o </a:t>
            </a:r>
            <a:r>
              <a:rPr lang="en-GB" sz="1100" dirty="0" err="1"/>
              <a:t>cael</a:t>
            </a:r>
            <a:r>
              <a:rPr lang="en-GB" sz="1100" dirty="0"/>
              <a:t> y </a:t>
            </a:r>
            <a:r>
              <a:rPr lang="en-GB" sz="1100" dirty="0" err="1"/>
              <a:t>cyflwr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y </a:t>
            </a:r>
            <a:r>
              <a:rPr lang="en-GB" sz="1100" dirty="0" err="1"/>
              <a:t>lle</a:t>
            </a:r>
            <a:r>
              <a:rPr lang="en-GB" sz="1100" dirty="0"/>
              <a:t> </a:t>
            </a:r>
            <a:r>
              <a:rPr lang="en-GB" sz="1100" dirty="0" err="1"/>
              <a:t>cyntaf</a:t>
            </a:r>
            <a:r>
              <a:rPr lang="en-GB" sz="1100" dirty="0"/>
              <a:t>. Noda Smith a </a:t>
            </a:r>
            <a:r>
              <a:rPr lang="en-GB" sz="1100" dirty="0" err="1"/>
              <a:t>Turchi</a:t>
            </a:r>
            <a:r>
              <a:rPr lang="en-GB" sz="1100" dirty="0"/>
              <a:t> ( 2019 ) y </a:t>
            </a:r>
            <a:r>
              <a:rPr lang="en-GB" sz="1100" dirty="0" err="1"/>
              <a:t>fwyaf</a:t>
            </a:r>
            <a:r>
              <a:rPr lang="en-GB" sz="1100" dirty="0"/>
              <a:t> o alcohol </a:t>
            </a:r>
            <a:r>
              <a:rPr lang="en-GB" sz="1100" dirty="0" err="1"/>
              <a:t>mae</a:t>
            </a:r>
            <a:r>
              <a:rPr lang="en-GB" sz="1100" dirty="0"/>
              <a:t> mam </a:t>
            </a:r>
            <a:r>
              <a:rPr lang="en-GB" sz="1100" dirty="0" err="1"/>
              <a:t>feichiog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yfed</a:t>
            </a:r>
            <a:r>
              <a:rPr lang="en-GB" sz="1100" dirty="0"/>
              <a:t> y </a:t>
            </a:r>
            <a:r>
              <a:rPr lang="en-GB" sz="1100" dirty="0" err="1"/>
              <a:t>fwy</a:t>
            </a:r>
            <a:r>
              <a:rPr lang="en-GB" sz="1100" dirty="0"/>
              <a:t> </a:t>
            </a:r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risg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cynyddu</a:t>
            </a:r>
            <a:r>
              <a:rPr lang="en-GB" sz="1100" dirty="0"/>
              <a:t> </a:t>
            </a:r>
            <a:r>
              <a:rPr lang="en-GB" sz="1100" dirty="0" err="1"/>
              <a:t>o’r</a:t>
            </a:r>
            <a:r>
              <a:rPr lang="en-GB" sz="1100" dirty="0"/>
              <a:t> </a:t>
            </a:r>
            <a:r>
              <a:rPr lang="en-GB" sz="1100" dirty="0" err="1"/>
              <a:t>babi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geni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F A S </a:t>
            </a:r>
            <a:r>
              <a:rPr lang="en-GB" sz="1100" dirty="0" err="1"/>
              <a:t>ond</a:t>
            </a:r>
            <a:r>
              <a:rPr lang="en-GB" sz="1100" dirty="0"/>
              <a:t> gall </a:t>
            </a:r>
            <a:r>
              <a:rPr lang="en-GB" sz="1100" dirty="0" err="1"/>
              <a:t>hefyd</a:t>
            </a:r>
            <a:r>
              <a:rPr lang="en-GB" sz="1100" dirty="0"/>
              <a:t> </a:t>
            </a:r>
            <a:r>
              <a:rPr lang="en-GB" sz="1100" dirty="0" err="1"/>
              <a:t>digwydd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</a:t>
            </a:r>
            <a:r>
              <a:rPr lang="en-GB" sz="1100" dirty="0" err="1"/>
              <a:t>lefel</a:t>
            </a:r>
            <a:r>
              <a:rPr lang="en-GB" sz="1100" dirty="0"/>
              <a:t> </a:t>
            </a:r>
            <a:r>
              <a:rPr lang="en-GB" sz="1100" dirty="0" err="1"/>
              <a:t>isel</a:t>
            </a:r>
            <a:r>
              <a:rPr lang="en-GB" sz="1100" dirty="0"/>
              <a:t> o alcohol </a:t>
            </a:r>
            <a:r>
              <a:rPr lang="en-GB" sz="1100" dirty="0" err="1"/>
              <a:t>hefyd</a:t>
            </a:r>
            <a:r>
              <a:rPr lang="en-GB" sz="1100" dirty="0"/>
              <a:t> felly does dim </a:t>
            </a:r>
            <a:r>
              <a:rPr lang="en-GB" sz="1100" dirty="0" err="1"/>
              <a:t>lefel</a:t>
            </a:r>
            <a:r>
              <a:rPr lang="en-GB" sz="1100" dirty="0"/>
              <a:t> </a:t>
            </a:r>
            <a:r>
              <a:rPr lang="en-GB" sz="1100" dirty="0" err="1"/>
              <a:t>diogel</a:t>
            </a:r>
            <a:r>
              <a:rPr lang="en-GB" sz="1100" dirty="0"/>
              <a:t> o alcohol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gael</a:t>
            </a:r>
            <a:r>
              <a:rPr lang="en-GB" sz="1100" dirty="0"/>
              <a:t> </a:t>
            </a:r>
            <a:r>
              <a:rPr lang="en-GB" sz="1100" dirty="0" err="1"/>
              <a:t>tra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feichiog</a:t>
            </a:r>
            <a:r>
              <a:rPr lang="en-GB" sz="1100" dirty="0"/>
              <a:t>.</a:t>
            </a:r>
          </a:p>
          <a:p>
            <a:endParaRPr lang="en-US" sz="1100" dirty="0"/>
          </a:p>
          <a:p>
            <a:r>
              <a:rPr lang="en-GB" sz="1100" dirty="0"/>
              <a:t>Gall </a:t>
            </a:r>
            <a:r>
              <a:rPr lang="en-GB" sz="1100" dirty="0" err="1"/>
              <a:t>lefelau</a:t>
            </a:r>
            <a:r>
              <a:rPr lang="en-GB" sz="1100" dirty="0"/>
              <a:t> </a:t>
            </a:r>
            <a:r>
              <a:rPr lang="en-GB" sz="1100" dirty="0" err="1"/>
              <a:t>achosion</a:t>
            </a:r>
            <a:r>
              <a:rPr lang="en-GB" sz="1100" dirty="0"/>
              <a:t> Foetal Alcohol </a:t>
            </a:r>
            <a:r>
              <a:rPr lang="en-GB" sz="1100" dirty="0" err="1"/>
              <a:t>Syndrom</a:t>
            </a:r>
            <a:r>
              <a:rPr lang="en-GB" sz="1100" dirty="0"/>
              <a:t> </a:t>
            </a:r>
            <a:r>
              <a:rPr lang="en-GB" sz="1100" dirty="0" err="1"/>
              <a:t>aros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isel</a:t>
            </a:r>
            <a:r>
              <a:rPr lang="en-GB" sz="1100" dirty="0"/>
              <a:t> </a:t>
            </a:r>
            <a:r>
              <a:rPr lang="en-GB" sz="1100" dirty="0" err="1"/>
              <a:t>os</a:t>
            </a:r>
            <a:r>
              <a:rPr lang="en-GB" sz="1100" dirty="0"/>
              <a:t> </a:t>
            </a:r>
            <a:r>
              <a:rPr lang="en-GB" sz="1100" dirty="0" err="1"/>
              <a:t>yw</a:t>
            </a:r>
            <a:r>
              <a:rPr lang="en-GB" sz="1100" dirty="0"/>
              <a:t> y </a:t>
            </a:r>
            <a:r>
              <a:rPr lang="en-GB" sz="1100" dirty="0" err="1"/>
              <a:t>bidwraig</a:t>
            </a:r>
            <a:r>
              <a:rPr lang="en-GB" sz="1100" dirty="0"/>
              <a:t> neu </a:t>
            </a:r>
            <a:r>
              <a:rPr lang="en-GB" sz="1100" dirty="0" err="1"/>
              <a:t>ymwelydd</a:t>
            </a:r>
            <a:r>
              <a:rPr lang="en-GB" sz="1100" dirty="0"/>
              <a:t> iechyd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edrych</a:t>
            </a:r>
            <a:r>
              <a:rPr lang="en-GB" sz="1100" dirty="0"/>
              <a:t> </a:t>
            </a:r>
            <a:r>
              <a:rPr lang="en-GB" sz="1100" dirty="0" err="1"/>
              <a:t>allan</a:t>
            </a:r>
            <a:r>
              <a:rPr lang="en-GB" sz="1100" dirty="0"/>
              <a:t> am </a:t>
            </a:r>
            <a:r>
              <a:rPr lang="en-GB" sz="1100" dirty="0" err="1"/>
              <a:t>unrhyw</a:t>
            </a:r>
            <a:r>
              <a:rPr lang="en-GB" sz="1100" dirty="0"/>
              <a:t> </a:t>
            </a:r>
            <a:r>
              <a:rPr lang="en-GB" sz="1100" dirty="0" err="1"/>
              <a:t>arwyddion</a:t>
            </a:r>
            <a:r>
              <a:rPr lang="en-GB" sz="1100" dirty="0"/>
              <a:t> a gall </a:t>
            </a:r>
            <a:r>
              <a:rPr lang="en-GB" sz="1100" dirty="0" err="1"/>
              <a:t>codi</a:t>
            </a:r>
            <a:r>
              <a:rPr lang="en-GB" sz="1100" dirty="0"/>
              <a:t> </a:t>
            </a:r>
            <a:r>
              <a:rPr lang="en-GB" sz="1100" dirty="0" err="1"/>
              <a:t>pryder</a:t>
            </a:r>
            <a:r>
              <a:rPr lang="en-GB" sz="1100" dirty="0"/>
              <a:t> </a:t>
            </a:r>
            <a:r>
              <a:rPr lang="en-GB" sz="1100" dirty="0" err="1"/>
              <a:t>fel</a:t>
            </a:r>
            <a:r>
              <a:rPr lang="en-GB" sz="1100" dirty="0"/>
              <a:t> bod y </a:t>
            </a:r>
            <a:r>
              <a:rPr lang="en-GB" sz="1100" dirty="0" err="1"/>
              <a:t>cyflwr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darganfod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gynnar</a:t>
            </a:r>
            <a:r>
              <a:rPr lang="en-GB" sz="1100" dirty="0"/>
              <a:t> a </a:t>
            </a:r>
            <a:r>
              <a:rPr lang="en-GB" sz="1100" dirty="0" err="1"/>
              <a:t>eto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gwella’r</a:t>
            </a:r>
            <a:r>
              <a:rPr lang="en-GB" sz="1100" dirty="0"/>
              <a:t> </a:t>
            </a:r>
            <a:r>
              <a:rPr lang="en-GB" sz="1100" dirty="0" err="1"/>
              <a:t>siawns</a:t>
            </a:r>
            <a:r>
              <a:rPr lang="en-GB" sz="1100" dirty="0"/>
              <a:t> o </a:t>
            </a:r>
            <a:r>
              <a:rPr lang="en-GB" sz="1100" dirty="0" err="1"/>
              <a:t>helpu’r</a:t>
            </a:r>
            <a:r>
              <a:rPr lang="en-GB" sz="1100" dirty="0"/>
              <a:t> </a:t>
            </a:r>
            <a:r>
              <a:rPr lang="en-GB" sz="1100" dirty="0" err="1"/>
              <a:t>plentyn</a:t>
            </a:r>
            <a:r>
              <a:rPr lang="en-GB" sz="1100" dirty="0"/>
              <a:t>. </a:t>
            </a:r>
            <a:r>
              <a:rPr lang="en-GB" sz="1100" dirty="0" err="1"/>
              <a:t>Ffordd</a:t>
            </a:r>
            <a:r>
              <a:rPr lang="en-GB" sz="1100" dirty="0"/>
              <a:t> </a:t>
            </a:r>
            <a:r>
              <a:rPr lang="en-GB" sz="1100" dirty="0" err="1"/>
              <a:t>effeithiol</a:t>
            </a:r>
            <a:r>
              <a:rPr lang="en-GB" sz="1100" dirty="0"/>
              <a:t> gall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wneud</a:t>
            </a:r>
            <a:r>
              <a:rPr lang="en-GB" sz="1100" dirty="0"/>
              <a:t> </a:t>
            </a:r>
            <a:r>
              <a:rPr lang="en-GB" sz="1100" dirty="0" err="1"/>
              <a:t>yw</a:t>
            </a:r>
            <a:r>
              <a:rPr lang="en-GB" sz="1100" dirty="0"/>
              <a:t> </a:t>
            </a:r>
            <a:r>
              <a:rPr lang="en-GB" sz="1100" dirty="0" err="1"/>
              <a:t>trwy</a:t>
            </a:r>
            <a:r>
              <a:rPr lang="en-GB" sz="1100" dirty="0"/>
              <a:t> </a:t>
            </a:r>
            <a:r>
              <a:rPr lang="en-GB" sz="1100" dirty="0" err="1"/>
              <a:t>sicrhau</a:t>
            </a:r>
            <a:r>
              <a:rPr lang="en-GB" sz="1100" dirty="0"/>
              <a:t> bod y fam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profion</a:t>
            </a:r>
            <a:r>
              <a:rPr lang="en-GB" sz="1100" dirty="0"/>
              <a:t> </a:t>
            </a:r>
            <a:r>
              <a:rPr lang="en-GB" sz="1100" dirty="0" err="1"/>
              <a:t>gwaed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amal</a:t>
            </a:r>
            <a:r>
              <a:rPr lang="en-GB" sz="11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449518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00A35E8-B571-2646-B696-644C58BA8071}"/>
              </a:ext>
            </a:extLst>
          </p:cNvPr>
          <p:cNvSpPr txBox="1"/>
          <p:nvPr/>
        </p:nvSpPr>
        <p:spPr>
          <a:xfrm>
            <a:off x="236483" y="204952"/>
            <a:ext cx="11698014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</a:t>
            </a:r>
            <a:r>
              <a:rPr lang="en-US" dirty="0" err="1"/>
              <a:t>hestr</a:t>
            </a:r>
            <a:r>
              <a:rPr lang="en-US" dirty="0"/>
              <a:t> </a:t>
            </a:r>
            <a:r>
              <a:rPr lang="en-US" dirty="0" err="1"/>
              <a:t>Cyfeirnodi</a:t>
            </a:r>
            <a:endParaRPr lang="en-GB" dirty="0"/>
          </a:p>
          <a:p>
            <a:r>
              <a:rPr lang="en-US" dirty="0"/>
              <a:t> </a:t>
            </a:r>
            <a:endParaRPr lang="en-GB" dirty="0"/>
          </a:p>
          <a:p>
            <a:r>
              <a:rPr lang="en-US" dirty="0"/>
              <a:t>Centers for Disease Control and Prevention ( 2021 ) </a:t>
            </a:r>
            <a:r>
              <a:rPr lang="en-US" i="1" dirty="0"/>
              <a:t>Fetal Alcohol Spectrum Disorders (FASDs)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: </a:t>
            </a:r>
            <a:r>
              <a:rPr lang="en-US" u="sng" dirty="0">
                <a:hlinkClick r:id="rId2"/>
              </a:rPr>
              <a:t>https://www.cdc.gov/ncbddd/fasd/facts.html</a:t>
            </a:r>
            <a:r>
              <a:rPr lang="en-US" dirty="0"/>
              <a:t> ( </a:t>
            </a:r>
            <a:r>
              <a:rPr lang="en-US" dirty="0" err="1"/>
              <a:t>Darllenwyd</a:t>
            </a:r>
            <a:r>
              <a:rPr lang="en-US" dirty="0"/>
              <a:t>: 10fed o </a:t>
            </a:r>
            <a:r>
              <a:rPr lang="en-US" dirty="0" err="1"/>
              <a:t>Ionawr</a:t>
            </a:r>
            <a:r>
              <a:rPr lang="en-US" dirty="0"/>
              <a:t> 2022 ) </a:t>
            </a:r>
          </a:p>
          <a:p>
            <a:endParaRPr lang="en-US" dirty="0"/>
          </a:p>
          <a:p>
            <a:r>
              <a:rPr lang="en-US" dirty="0"/>
              <a:t>Centers for Disease Control and Prevention ( 2021 ) </a:t>
            </a:r>
            <a:r>
              <a:rPr lang="en-US" i="1" dirty="0"/>
              <a:t>Fetal Alcohol Spectrum ( FASDs): Treatment.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: </a:t>
            </a:r>
            <a:r>
              <a:rPr lang="en-US" dirty="0">
                <a:hlinkClick r:id="rId3"/>
              </a:rPr>
              <a:t>https://www.cdc.gov/ncbddd/fasd/treatments.html</a:t>
            </a:r>
            <a:r>
              <a:rPr lang="en-US" dirty="0"/>
              <a:t> (</a:t>
            </a:r>
            <a:r>
              <a:rPr lang="en-US" dirty="0" err="1"/>
              <a:t>Darllenwyd</a:t>
            </a:r>
            <a:r>
              <a:rPr lang="en-US" dirty="0"/>
              <a:t>: 10fed o </a:t>
            </a:r>
            <a:r>
              <a:rPr lang="en-US" dirty="0" err="1"/>
              <a:t>Ionawr</a:t>
            </a:r>
            <a:r>
              <a:rPr lang="en-US" dirty="0"/>
              <a:t> 2022 )</a:t>
            </a:r>
            <a:endParaRPr lang="en-GB" dirty="0"/>
          </a:p>
          <a:p>
            <a:r>
              <a:rPr lang="en-US" dirty="0"/>
              <a:t> </a:t>
            </a:r>
            <a:endParaRPr lang="en-GB" dirty="0"/>
          </a:p>
          <a:p>
            <a:r>
              <a:rPr lang="en-US" dirty="0" err="1"/>
              <a:t>Clevland</a:t>
            </a:r>
            <a:r>
              <a:rPr lang="en-US" dirty="0"/>
              <a:t> Clinic ( 2015 ) </a:t>
            </a:r>
            <a:r>
              <a:rPr lang="en-US" i="1" dirty="0"/>
              <a:t>Fetal Alcohol Syndrome.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: </a:t>
            </a:r>
            <a:endParaRPr lang="en-GB" dirty="0"/>
          </a:p>
          <a:p>
            <a:r>
              <a:rPr lang="en-US" u="sng" dirty="0">
                <a:hlinkClick r:id="rId4"/>
              </a:rPr>
              <a:t>https://my.clevelandclinic.org/health/diseases/15677-fetal-alcohol-syndrome#management-and-treatment</a:t>
            </a:r>
            <a:r>
              <a:rPr lang="en-US" dirty="0"/>
              <a:t> ( </a:t>
            </a:r>
            <a:r>
              <a:rPr lang="en-US" dirty="0" err="1"/>
              <a:t>Darllenwyd</a:t>
            </a:r>
            <a:r>
              <a:rPr lang="en-US" dirty="0"/>
              <a:t>: 10fed o </a:t>
            </a:r>
            <a:r>
              <a:rPr lang="en-US" dirty="0" err="1"/>
              <a:t>Ionawr</a:t>
            </a:r>
            <a:r>
              <a:rPr lang="en-US" dirty="0"/>
              <a:t> 2022)</a:t>
            </a:r>
            <a:endParaRPr lang="en-GB" dirty="0"/>
          </a:p>
          <a:p>
            <a:r>
              <a:rPr lang="en-US" dirty="0"/>
              <a:t> </a:t>
            </a:r>
            <a:endParaRPr lang="en-GB" dirty="0"/>
          </a:p>
          <a:p>
            <a:r>
              <a:rPr lang="en-US" dirty="0"/>
              <a:t>Gavin. M, L ( 2020 ) </a:t>
            </a:r>
            <a:r>
              <a:rPr lang="en-US" i="1" dirty="0"/>
              <a:t>Fetal Alcohol Syndrome.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: </a:t>
            </a:r>
            <a:r>
              <a:rPr lang="en-US" u="sng" dirty="0">
                <a:hlinkClick r:id="rId5"/>
              </a:rPr>
              <a:t>https://kidshealth.org/en/parents/fas.html</a:t>
            </a:r>
            <a:r>
              <a:rPr lang="en-US" dirty="0"/>
              <a:t> ( </a:t>
            </a:r>
            <a:r>
              <a:rPr lang="en-US" dirty="0" err="1"/>
              <a:t>Darllenwyd</a:t>
            </a:r>
            <a:r>
              <a:rPr lang="en-US" dirty="0"/>
              <a:t>: 10fed o </a:t>
            </a:r>
            <a:r>
              <a:rPr lang="en-US" dirty="0" err="1"/>
              <a:t>Ionawr</a:t>
            </a:r>
            <a:r>
              <a:rPr lang="en-US" dirty="0"/>
              <a:t> 2022) </a:t>
            </a:r>
            <a:endParaRPr lang="en-GB" dirty="0"/>
          </a:p>
          <a:p>
            <a:r>
              <a:rPr lang="en-US" dirty="0"/>
              <a:t> </a:t>
            </a:r>
            <a:endParaRPr lang="en-GB" dirty="0"/>
          </a:p>
          <a:p>
            <a:r>
              <a:rPr lang="en-US" dirty="0"/>
              <a:t>Grow ( dim </a:t>
            </a:r>
            <a:r>
              <a:rPr lang="en-US" dirty="0" err="1"/>
              <a:t>dyydiad</a:t>
            </a:r>
            <a:r>
              <a:rPr lang="en-US" dirty="0"/>
              <a:t> ) </a:t>
            </a:r>
            <a:r>
              <a:rPr lang="en-US" i="1" dirty="0"/>
              <a:t>Fetal Alcohol Syndrome.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: </a:t>
            </a:r>
            <a:r>
              <a:rPr lang="en-US" u="sng" dirty="0">
                <a:hlinkClick r:id="rId6"/>
              </a:rPr>
              <a:t>https://www.webmd.com/baby/fetal-alcohol-syndrome#2-4</a:t>
            </a:r>
            <a:r>
              <a:rPr lang="en-US" dirty="0"/>
              <a:t> ( </a:t>
            </a:r>
            <a:r>
              <a:rPr lang="en-US" dirty="0" err="1"/>
              <a:t>Darllenwyd</a:t>
            </a:r>
            <a:r>
              <a:rPr lang="en-US" dirty="0"/>
              <a:t>: 10fed o </a:t>
            </a:r>
            <a:r>
              <a:rPr lang="en-US" dirty="0" err="1"/>
              <a:t>Ionawr</a:t>
            </a:r>
            <a:r>
              <a:rPr lang="en-US" dirty="0"/>
              <a:t> 2022) </a:t>
            </a:r>
            <a:endParaRPr lang="en-GB" dirty="0"/>
          </a:p>
          <a:p>
            <a:r>
              <a:rPr lang="en-US" dirty="0"/>
              <a:t> </a:t>
            </a:r>
            <a:endParaRPr lang="en-GB" dirty="0"/>
          </a:p>
          <a:p>
            <a:r>
              <a:rPr lang="en-US" dirty="0" err="1"/>
              <a:t>Healthychildren.org</a:t>
            </a:r>
            <a:r>
              <a:rPr lang="en-US" dirty="0"/>
              <a:t> ( 2018 ) </a:t>
            </a:r>
            <a:r>
              <a:rPr lang="en-US" i="1" dirty="0"/>
              <a:t>Fetal Alcohol Spectrum Disorders.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: </a:t>
            </a:r>
            <a:r>
              <a:rPr lang="en-US" u="sng" dirty="0">
                <a:hlinkClick r:id="rId7"/>
              </a:rPr>
              <a:t>https://www.healthychildren.org/English/health-issues/conditions/chronic/Pages/Fetal-Alcohol-Spectrum-Disorders.aspx</a:t>
            </a:r>
            <a:r>
              <a:rPr lang="en-US" dirty="0"/>
              <a:t> ( </a:t>
            </a:r>
            <a:r>
              <a:rPr lang="en-US" dirty="0" err="1"/>
              <a:t>Darllenwyd</a:t>
            </a:r>
            <a:r>
              <a:rPr lang="en-US" dirty="0"/>
              <a:t>: 10fed o Hydref 2022 )</a:t>
            </a:r>
            <a:endParaRPr lang="en-GB" dirty="0"/>
          </a:p>
          <a:p>
            <a:r>
              <a:rPr lang="en-US" dirty="0"/>
              <a:t> </a:t>
            </a:r>
            <a:endParaRPr lang="en-GB" dirty="0"/>
          </a:p>
          <a:p>
            <a:r>
              <a:rPr lang="en-US" dirty="0"/>
              <a:t>Institute of Alcohol Studies ( 2017 ) </a:t>
            </a:r>
            <a:r>
              <a:rPr lang="en-US" i="1" dirty="0"/>
              <a:t>Alcohol Alert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: </a:t>
            </a:r>
            <a:r>
              <a:rPr lang="en-US" u="sng" dirty="0">
                <a:hlinkClick r:id="rId8"/>
              </a:rPr>
              <a:t>https://www.ias.org.uk/alcohol_alert/january-2017/#uk_foetal_alcohol_rates_among_highest_in_the_world</a:t>
            </a:r>
            <a:r>
              <a:rPr lang="en-US" dirty="0"/>
              <a:t> ( </a:t>
            </a:r>
            <a:r>
              <a:rPr lang="en-US" dirty="0" err="1"/>
              <a:t>Darllenwyd</a:t>
            </a:r>
            <a:r>
              <a:rPr lang="en-US" dirty="0"/>
              <a:t>: 10fed o </a:t>
            </a:r>
            <a:r>
              <a:rPr lang="en-US" dirty="0" err="1"/>
              <a:t>Ionawr</a:t>
            </a:r>
            <a:r>
              <a:rPr lang="en-US" dirty="0"/>
              <a:t> 2022) </a:t>
            </a:r>
            <a:endParaRPr lang="en-GB" dirty="0"/>
          </a:p>
          <a:p>
            <a:r>
              <a:rPr lang="en-US" dirty="0"/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89975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8B3271E-8356-9942-83D7-286D316B68C1}"/>
              </a:ext>
            </a:extLst>
          </p:cNvPr>
          <p:cNvSpPr txBox="1"/>
          <p:nvPr/>
        </p:nvSpPr>
        <p:spPr>
          <a:xfrm>
            <a:off x="315310" y="173421"/>
            <a:ext cx="11603421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Llun</a:t>
            </a:r>
            <a:r>
              <a:rPr lang="en-US" dirty="0"/>
              <a:t>: FAS Diagnostic &amp; Prevention Network ( dim </a:t>
            </a:r>
            <a:r>
              <a:rPr lang="en-US" dirty="0" err="1"/>
              <a:t>dyddiad</a:t>
            </a:r>
            <a:r>
              <a:rPr lang="en-US" dirty="0"/>
              <a:t> )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: </a:t>
            </a:r>
            <a:r>
              <a:rPr lang="en-US" u="sng" dirty="0">
                <a:hlinkClick r:id="rId2"/>
              </a:rPr>
              <a:t>https://depts.washington.edu/fasdpn/htmls/fas-face.htm</a:t>
            </a:r>
            <a:r>
              <a:rPr lang="en-US" dirty="0"/>
              <a:t> ( </a:t>
            </a:r>
            <a:r>
              <a:rPr lang="en-US" dirty="0" err="1"/>
              <a:t>Darllenwyd</a:t>
            </a:r>
            <a:r>
              <a:rPr lang="en-US" dirty="0"/>
              <a:t>: 10fed o </a:t>
            </a:r>
            <a:r>
              <a:rPr lang="en-US" dirty="0" err="1"/>
              <a:t>Ionawr</a:t>
            </a:r>
            <a:r>
              <a:rPr lang="en-US" dirty="0"/>
              <a:t> 2022 )</a:t>
            </a:r>
          </a:p>
          <a:p>
            <a:endParaRPr lang="en-US" dirty="0"/>
          </a:p>
          <a:p>
            <a:r>
              <a:rPr lang="en-US" dirty="0" err="1"/>
              <a:t>KidsHealth</a:t>
            </a:r>
            <a:r>
              <a:rPr lang="en-US" dirty="0"/>
              <a:t> ( 2020 ) </a:t>
            </a:r>
            <a:r>
              <a:rPr lang="en-US" i="1" dirty="0"/>
              <a:t>Fetal Alcohol Syndrome Factsheet ( for schools ).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: </a:t>
            </a:r>
            <a:r>
              <a:rPr lang="en-US" dirty="0">
                <a:hlinkClick r:id="rId3"/>
              </a:rPr>
              <a:t>https://kidshealth.org/en/parents/fas-factsheet.html</a:t>
            </a:r>
            <a:r>
              <a:rPr lang="en-US" dirty="0"/>
              <a:t> ( </a:t>
            </a:r>
            <a:r>
              <a:rPr lang="en-US" dirty="0" err="1"/>
              <a:t>Darllenwyd</a:t>
            </a:r>
            <a:r>
              <a:rPr lang="en-US" dirty="0"/>
              <a:t>: 11eg o </a:t>
            </a:r>
            <a:r>
              <a:rPr lang="en-US" dirty="0" err="1"/>
              <a:t>Ionawr</a:t>
            </a:r>
            <a:r>
              <a:rPr lang="en-US" dirty="0"/>
              <a:t> 2022 )</a:t>
            </a:r>
            <a:endParaRPr lang="en-GB" dirty="0"/>
          </a:p>
          <a:p>
            <a:endParaRPr lang="en-US" dirty="0"/>
          </a:p>
          <a:p>
            <a:r>
              <a:rPr lang="en-US" dirty="0"/>
              <a:t>Mayo Clinic ( dim </a:t>
            </a:r>
            <a:r>
              <a:rPr lang="en-US" dirty="0" err="1"/>
              <a:t>dyddiad</a:t>
            </a:r>
            <a:r>
              <a:rPr lang="en-US" dirty="0"/>
              <a:t> ) </a:t>
            </a:r>
            <a:r>
              <a:rPr lang="en-US" i="1" dirty="0"/>
              <a:t>Fetal alcohol syndrome.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: </a:t>
            </a:r>
            <a:r>
              <a:rPr lang="en-US" u="sng" dirty="0">
                <a:hlinkClick r:id="rId4"/>
              </a:rPr>
              <a:t>https://www.mayoclinic.org/diseases-conditions/fetal-alcohol-syndrome/symptoms-causes/syc-20352901</a:t>
            </a:r>
            <a:r>
              <a:rPr lang="en-US" dirty="0"/>
              <a:t> ( </a:t>
            </a:r>
            <a:r>
              <a:rPr lang="en-US" dirty="0" err="1"/>
              <a:t>Darllewnyd</a:t>
            </a:r>
            <a:r>
              <a:rPr lang="en-US" dirty="0"/>
              <a:t>: 10fed o </a:t>
            </a:r>
            <a:r>
              <a:rPr lang="en-US" dirty="0" err="1"/>
              <a:t>Ionawr</a:t>
            </a:r>
            <a:r>
              <a:rPr lang="en-US" dirty="0"/>
              <a:t> 2022 ) </a:t>
            </a:r>
            <a:endParaRPr lang="en-GB" dirty="0"/>
          </a:p>
          <a:p>
            <a:r>
              <a:rPr lang="en-US" dirty="0"/>
              <a:t> </a:t>
            </a:r>
            <a:endParaRPr lang="en-GB" dirty="0"/>
          </a:p>
          <a:p>
            <a:r>
              <a:rPr lang="en-US" dirty="0" err="1"/>
              <a:t>McQuire</a:t>
            </a:r>
            <a:r>
              <a:rPr lang="en-US" dirty="0"/>
              <a:t> (2018) </a:t>
            </a:r>
            <a:r>
              <a:rPr lang="en-US" i="1" dirty="0"/>
              <a:t>Up to 17% of children in the UK could have symptoms of </a:t>
            </a:r>
            <a:r>
              <a:rPr lang="en-US" i="1" dirty="0" err="1"/>
              <a:t>foetal</a:t>
            </a:r>
            <a:r>
              <a:rPr lang="en-US" i="1" dirty="0"/>
              <a:t> alcohol spectrum disorder, according to latest estimates. </a:t>
            </a:r>
            <a:r>
              <a:rPr lang="en-US" dirty="0" err="1"/>
              <a:t>Ar</a:t>
            </a:r>
            <a:r>
              <a:rPr lang="en-US" dirty="0"/>
              <a:t>  </a:t>
            </a:r>
            <a:r>
              <a:rPr lang="en-US" dirty="0" err="1"/>
              <a:t>gael</a:t>
            </a:r>
            <a:r>
              <a:rPr lang="en-US" dirty="0"/>
              <a:t>: </a:t>
            </a:r>
            <a:r>
              <a:rPr lang="en-US" u="sng" dirty="0">
                <a:hlinkClick r:id="rId5"/>
              </a:rPr>
              <a:t>https://theconversation.com/up-to-17-of-children-in-the-uk-could-have-symptoms-of-foetal-alcohol-spectrum-disorder-according-to-latest-estimates-107649</a:t>
            </a:r>
            <a:r>
              <a:rPr lang="en-US" dirty="0"/>
              <a:t> ( </a:t>
            </a:r>
            <a:r>
              <a:rPr lang="en-US" dirty="0" err="1"/>
              <a:t>Darllenwyd</a:t>
            </a:r>
            <a:r>
              <a:rPr lang="en-US" dirty="0"/>
              <a:t>: 10fed o </a:t>
            </a:r>
            <a:r>
              <a:rPr lang="en-US" dirty="0" err="1"/>
              <a:t>Ionawr</a:t>
            </a:r>
            <a:r>
              <a:rPr lang="en-US" dirty="0"/>
              <a:t> 2022)</a:t>
            </a:r>
            <a:endParaRPr lang="en-GB" dirty="0"/>
          </a:p>
          <a:p>
            <a:r>
              <a:rPr lang="en-US" dirty="0"/>
              <a:t> </a:t>
            </a:r>
          </a:p>
          <a:p>
            <a:r>
              <a:rPr lang="en-US" dirty="0" err="1"/>
              <a:t>MedicalNewsToday</a:t>
            </a:r>
            <a:r>
              <a:rPr lang="en-US" dirty="0"/>
              <a:t> ( 2020 ) </a:t>
            </a:r>
            <a:r>
              <a:rPr lang="en-US" i="1" dirty="0"/>
              <a:t>Symptoms and treatment of fetal alcohol syndrome.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i="1" dirty="0"/>
              <a:t>: </a:t>
            </a:r>
            <a:r>
              <a:rPr lang="en-US" i="1" dirty="0">
                <a:hlinkClick r:id="rId6"/>
              </a:rPr>
              <a:t>https://www.medicalnewstoday.com/articles/fetal-alcohol-syndrome</a:t>
            </a:r>
            <a:r>
              <a:rPr lang="en-US" i="1" dirty="0"/>
              <a:t> ( </a:t>
            </a:r>
            <a:r>
              <a:rPr lang="en-US" i="1" dirty="0" err="1"/>
              <a:t>Darllenwyd</a:t>
            </a:r>
            <a:r>
              <a:rPr lang="en-US" i="1" dirty="0"/>
              <a:t>: 10fed o </a:t>
            </a:r>
            <a:r>
              <a:rPr lang="en-US" i="1" dirty="0" err="1"/>
              <a:t>Ionawr</a:t>
            </a:r>
            <a:r>
              <a:rPr lang="en-US" i="1" dirty="0"/>
              <a:t> 2022 )</a:t>
            </a:r>
            <a:endParaRPr lang="en-US" dirty="0"/>
          </a:p>
          <a:p>
            <a:endParaRPr lang="en-GB" dirty="0"/>
          </a:p>
          <a:p>
            <a:r>
              <a:rPr lang="en-US" dirty="0"/>
              <a:t>NHS ( 2020 ) </a:t>
            </a:r>
            <a:r>
              <a:rPr lang="en-US" i="1" dirty="0" err="1"/>
              <a:t>Foetal</a:t>
            </a:r>
            <a:r>
              <a:rPr lang="en-US" i="1" dirty="0"/>
              <a:t> alcohol syndrome.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: </a:t>
            </a:r>
            <a:r>
              <a:rPr lang="en-US" u="sng" dirty="0">
                <a:hlinkClick r:id="rId7"/>
              </a:rPr>
              <a:t>https://www.nhs.uk/conditions/foetal-alcohol-syndrome/</a:t>
            </a:r>
            <a:r>
              <a:rPr lang="en-US" dirty="0"/>
              <a:t> ( </a:t>
            </a:r>
            <a:r>
              <a:rPr lang="en-US" dirty="0" err="1"/>
              <a:t>Darllenwyd</a:t>
            </a:r>
            <a:r>
              <a:rPr lang="en-US" dirty="0"/>
              <a:t>: 10fed o </a:t>
            </a:r>
            <a:r>
              <a:rPr lang="en-US" dirty="0" err="1"/>
              <a:t>Ionawr</a:t>
            </a:r>
            <a:r>
              <a:rPr lang="en-US" dirty="0"/>
              <a:t> 2022 )</a:t>
            </a:r>
            <a:endParaRPr lang="en-GB" dirty="0"/>
          </a:p>
          <a:p>
            <a:r>
              <a:rPr lang="en-US" dirty="0"/>
              <a:t> </a:t>
            </a:r>
            <a:endParaRPr lang="en-GB" dirty="0"/>
          </a:p>
          <a:p>
            <a:r>
              <a:rPr lang="en-US" dirty="0"/>
              <a:t>Seattle Children’s Hospital ( dim </a:t>
            </a:r>
            <a:r>
              <a:rPr lang="en-US" dirty="0" err="1"/>
              <a:t>dyddiad</a:t>
            </a:r>
            <a:r>
              <a:rPr lang="en-US" dirty="0"/>
              <a:t> ) </a:t>
            </a:r>
            <a:r>
              <a:rPr lang="en-US" i="1" dirty="0"/>
              <a:t>To Tell or Not to Tell</a:t>
            </a:r>
            <a:r>
              <a:rPr lang="en-US" dirty="0"/>
              <a:t>.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: </a:t>
            </a:r>
            <a:r>
              <a:rPr lang="en-US" u="sng" dirty="0">
                <a:hlinkClick r:id="rId8"/>
              </a:rPr>
              <a:t>https://www.seattlechildrens.org/research/centers-programs/bioethics/about/news/parents-keep-health-information-from-patients/</a:t>
            </a:r>
            <a:r>
              <a:rPr lang="en-US" dirty="0"/>
              <a:t> ( </a:t>
            </a:r>
            <a:r>
              <a:rPr lang="en-US" dirty="0" err="1"/>
              <a:t>Darllenwyd</a:t>
            </a:r>
            <a:r>
              <a:rPr lang="en-US" dirty="0"/>
              <a:t>: 10fed o </a:t>
            </a:r>
            <a:r>
              <a:rPr lang="en-US" dirty="0" err="1"/>
              <a:t>Ionawr</a:t>
            </a:r>
            <a:r>
              <a:rPr lang="en-US" dirty="0"/>
              <a:t> 2022 )</a:t>
            </a:r>
            <a:endParaRPr lang="en-GB" dirty="0"/>
          </a:p>
          <a:p>
            <a:r>
              <a:rPr lang="en-US" dirty="0"/>
              <a:t>Weber, M. ( 2017 ) </a:t>
            </a:r>
            <a:r>
              <a:rPr lang="en-US" i="1" dirty="0"/>
              <a:t>Fetal Alcohol Syndrome.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: </a:t>
            </a:r>
            <a:r>
              <a:rPr lang="en-US" u="sng" dirty="0">
                <a:hlinkClick r:id="rId9"/>
              </a:rPr>
              <a:t>https://www.healthline.com/health/fetal-alcohol-syndrome</a:t>
            </a:r>
            <a:r>
              <a:rPr lang="en-US" dirty="0"/>
              <a:t> ( </a:t>
            </a:r>
            <a:r>
              <a:rPr lang="en-US" dirty="0" err="1"/>
              <a:t>Darllenwyd</a:t>
            </a:r>
            <a:r>
              <a:rPr lang="en-US" dirty="0"/>
              <a:t>: 10fed O </a:t>
            </a:r>
            <a:r>
              <a:rPr lang="en-US" dirty="0" err="1"/>
              <a:t>Ionawr</a:t>
            </a:r>
            <a:r>
              <a:rPr lang="en-US" dirty="0"/>
              <a:t> 2022)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67225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F923B44-305B-F341-8360-44AE70039C2C}"/>
              </a:ext>
            </a:extLst>
          </p:cNvPr>
          <p:cNvSpPr txBox="1"/>
          <p:nvPr/>
        </p:nvSpPr>
        <p:spPr>
          <a:xfrm>
            <a:off x="321733" y="304800"/>
            <a:ext cx="115824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Smith, C. V. &amp; </a:t>
            </a:r>
            <a:r>
              <a:rPr lang="en-US" dirty="0" err="1"/>
              <a:t>Turchi</a:t>
            </a:r>
            <a:r>
              <a:rPr lang="en-US" dirty="0"/>
              <a:t>, R. ( 2019 ) </a:t>
            </a:r>
            <a:r>
              <a:rPr lang="en-US" i="1" dirty="0"/>
              <a:t>Fetal </a:t>
            </a:r>
            <a:r>
              <a:rPr lang="en-US" i="1" dirty="0" err="1"/>
              <a:t>Alchol</a:t>
            </a:r>
            <a:r>
              <a:rPr lang="en-US" i="1" dirty="0"/>
              <a:t> Spectrum Disorders: FAQs of Parents &amp; Families.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: </a:t>
            </a:r>
            <a:r>
              <a:rPr lang="en-US" dirty="0">
                <a:hlinkClick r:id="rId2"/>
              </a:rPr>
              <a:t>https://www.healthychildren.org/English/health-issues/conditions/chronic/Pages/Fetal-Alcohol-Spectrum-Disorders-FAQs-of-Parents-and-Families.aspx</a:t>
            </a:r>
            <a:r>
              <a:rPr lang="en-US" dirty="0"/>
              <a:t> ( </a:t>
            </a:r>
            <a:r>
              <a:rPr lang="en-US" dirty="0" err="1"/>
              <a:t>Darllenwyd</a:t>
            </a:r>
            <a:r>
              <a:rPr lang="en-US" dirty="0"/>
              <a:t>: 10fed o </a:t>
            </a:r>
            <a:r>
              <a:rPr lang="en-US" dirty="0" err="1"/>
              <a:t>Ionawr</a:t>
            </a:r>
            <a:r>
              <a:rPr lang="en-US" dirty="0"/>
              <a:t> 2022 )</a:t>
            </a:r>
            <a:endParaRPr lang="en-GB" dirty="0"/>
          </a:p>
          <a:p>
            <a:endParaRPr lang="en-US" dirty="0"/>
          </a:p>
          <a:p>
            <a:r>
              <a:rPr lang="en-US" dirty="0"/>
              <a:t>Weber, M. ( 2017) </a:t>
            </a:r>
            <a:r>
              <a:rPr lang="en-US" i="1" dirty="0"/>
              <a:t>Fetal Alcohol Syndrome.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: </a:t>
            </a:r>
            <a:r>
              <a:rPr lang="en-GB" u="sng" dirty="0">
                <a:hlinkClick r:id="rId3"/>
              </a:rPr>
              <a:t>https://www.healthline.com/health/fetal-alcohol-syndrome</a:t>
            </a:r>
            <a:r>
              <a:rPr lang="en-GB" dirty="0"/>
              <a:t> ( </a:t>
            </a:r>
            <a:r>
              <a:rPr lang="en-GB" dirty="0" err="1"/>
              <a:t>Darllenwyd</a:t>
            </a:r>
            <a:r>
              <a:rPr lang="en-GB" dirty="0"/>
              <a:t>: 10fed o </a:t>
            </a:r>
            <a:r>
              <a:rPr lang="en-GB" dirty="0" err="1"/>
              <a:t>Ionawr</a:t>
            </a:r>
            <a:r>
              <a:rPr lang="en-GB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4453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387</TotalTime>
  <Words>1730</Words>
  <Application>Microsoft Macintosh PowerPoint</Application>
  <PresentationFormat>Widescreen</PresentationFormat>
  <Paragraphs>55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Fflur James</dc:creator>
  <cp:lastModifiedBy>Fflur James</cp:lastModifiedBy>
  <cp:revision>11</cp:revision>
  <dcterms:created xsi:type="dcterms:W3CDTF">2022-01-12T18:30:33Z</dcterms:created>
  <dcterms:modified xsi:type="dcterms:W3CDTF">2022-01-13T00:59:09Z</dcterms:modified>
</cp:coreProperties>
</file>