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4" r:id="rId4"/>
    <p:sldId id="258"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15" autoAdjust="0"/>
  </p:normalViewPr>
  <p:slideViewPr>
    <p:cSldViewPr snapToGrid="0">
      <p:cViewPr varScale="1">
        <p:scale>
          <a:sx n="120" d="100"/>
          <a:sy n="120" d="100"/>
        </p:scale>
        <p:origin x="174" y="102"/>
      </p:cViewPr>
      <p:guideLst/>
    </p:cSldViewPr>
  </p:slideViewPr>
  <p:outlineViewPr>
    <p:cViewPr>
      <p:scale>
        <a:sx n="33" d="100"/>
        <a:sy n="33" d="100"/>
      </p:scale>
      <p:origin x="0" y="-2304"/>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851D16-E98E-429B-9BD6-5DCB7B33DD51}" type="datetimeFigureOut">
              <a:rPr lang="en-GB" smtClean="0"/>
              <a:t>12/08/2022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7F1FF-36AB-4E1E-A93F-82F2522AA1AD}" type="slidenum">
              <a:rPr lang="en-GB" smtClean="0"/>
              <a:t>‹#›</a:t>
            </a:fld>
            <a:endParaRPr lang="en-GB"/>
          </a:p>
        </p:txBody>
      </p:sp>
    </p:spTree>
    <p:extLst>
      <p:ext uri="{BB962C8B-B14F-4D97-AF65-F5344CB8AC3E}">
        <p14:creationId xmlns:p14="http://schemas.microsoft.com/office/powerpoint/2010/main" val="1495346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systematic literature reviews aim to understand the impact of the COVID-19 pandemic on cancer patients and their well-being. </a:t>
            </a:r>
          </a:p>
          <a:p>
            <a:r>
              <a:rPr lang="en-GB" dirty="0"/>
              <a:t> The purpose of this study is to look at the influence of the COVID-19 pandemic on cancer detection and care in United Kingdom.</a:t>
            </a:r>
          </a:p>
          <a:p>
            <a:r>
              <a:rPr lang="en-GB" dirty="0"/>
              <a:t>The present review focused on evidence from cancer sufferers and how the COVID-19 lockdown impacted cancer patients and their well-being. </a:t>
            </a:r>
          </a:p>
          <a:p>
            <a:r>
              <a:rPr lang="en-GB" dirty="0"/>
              <a:t> Impact on Covid-19 on Psychological Health in Breast Cancer. </a:t>
            </a:r>
          </a:p>
          <a:p>
            <a:r>
              <a:rPr lang="en-GB" dirty="0"/>
              <a:t>Also, as the Impact on cancer services, Impact on testing, Impact on treatment and Impact on care in general.(Cancer Research UK 20220)</a:t>
            </a:r>
          </a:p>
          <a:p>
            <a:endParaRPr lang="en-GB" dirty="0"/>
          </a:p>
        </p:txBody>
      </p:sp>
      <p:sp>
        <p:nvSpPr>
          <p:cNvPr id="4" name="Slide Number Placeholder 3"/>
          <p:cNvSpPr>
            <a:spLocks noGrp="1"/>
          </p:cNvSpPr>
          <p:nvPr>
            <p:ph type="sldNum" sz="quarter" idx="5"/>
          </p:nvPr>
        </p:nvSpPr>
        <p:spPr/>
        <p:txBody>
          <a:bodyPr/>
          <a:lstStyle/>
          <a:p>
            <a:fld id="{54F7F1FF-36AB-4E1E-A93F-82F2522AA1AD}" type="slidenum">
              <a:rPr lang="en-GB" smtClean="0"/>
              <a:t>2</a:t>
            </a:fld>
            <a:endParaRPr lang="en-GB"/>
          </a:p>
        </p:txBody>
      </p:sp>
    </p:spTree>
    <p:extLst>
      <p:ext uri="{BB962C8B-B14F-4D97-AF65-F5344CB8AC3E}">
        <p14:creationId xmlns:p14="http://schemas.microsoft.com/office/powerpoint/2010/main" val="4084882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with colorectal cancer  may have benefited from some of the service adjustments undertaken, according to the results of this survey. At the height of COVID-19 in the UK, the number of individuals who reported moderate to severe anxiety was significantly lower than expected. A "second wave" of COVID-19 will not change the fact that patients are more concerned about their own cancer therapy than they are about COVID-19.</a:t>
            </a:r>
          </a:p>
          <a:p>
            <a:r>
              <a:rPr lang="en-GB" dirty="0"/>
              <a:t>Ocular Oncology Services expect to witness more serious infections due of the undiscovered COVID-19 epidemic. Social distance, disinfection measures, unwell staff, and isolation needs may overburden the clinic's capacity. Ocular Oncology Services must devise recovery strategies and innovative ways of working to reduce noncancerous referrals, improve referral pathways, enhance communication with patients and referrers, conduct virtual tele-ophthalmology clinics, increase theatre and staff capacity, and delay post-treatment review until the virus is eradicated. (Wang et al.)</a:t>
            </a:r>
          </a:p>
          <a:p>
            <a:r>
              <a:rPr lang="en-GB" dirty="0"/>
              <a:t>COVID-19 has had a negative impact on the emotional well-being of many cancer patients, whether they were hoping to end their treatment, learn out the findings of their test, have their regular screening, or continue with care that might sustain them, in some situations, for the rest of their lives. </a:t>
            </a:r>
          </a:p>
          <a:p>
            <a:endParaRPr lang="en-GB" dirty="0"/>
          </a:p>
        </p:txBody>
      </p:sp>
      <p:sp>
        <p:nvSpPr>
          <p:cNvPr id="4" name="Slide Number Placeholder 3"/>
          <p:cNvSpPr>
            <a:spLocks noGrp="1"/>
          </p:cNvSpPr>
          <p:nvPr>
            <p:ph type="sldNum" sz="quarter" idx="5"/>
          </p:nvPr>
        </p:nvSpPr>
        <p:spPr/>
        <p:txBody>
          <a:bodyPr/>
          <a:lstStyle/>
          <a:p>
            <a:fld id="{54F7F1FF-36AB-4E1E-A93F-82F2522AA1AD}" type="slidenum">
              <a:rPr lang="en-GB" smtClean="0"/>
              <a:t>5</a:t>
            </a:fld>
            <a:endParaRPr lang="en-GB"/>
          </a:p>
        </p:txBody>
      </p:sp>
    </p:spTree>
    <p:extLst>
      <p:ext uri="{BB962C8B-B14F-4D97-AF65-F5344CB8AC3E}">
        <p14:creationId xmlns:p14="http://schemas.microsoft.com/office/powerpoint/2010/main" val="4134903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 on Therapy  Patients with cancer who have had their cancer treatment delayed, discontinued, or altered in any way are referred to as "affected" when they are referred to this way. While 54% stated their therapy went according to plan, 33% indicated it had an impact on their lives. Here are a few instances of how the treatment of cancer patients has been impacted by these issues:(Kamposioras et al.)</a:t>
            </a:r>
          </a:p>
          <a:p>
            <a:r>
              <a:rPr lang="en-GB" dirty="0"/>
              <a:t>According to  (“CRUK’s Cancer Patient Experience Research”)  The effect on care Patients did not receive the care they expected, the standard or quality of treatment they expected was not given, or the delivery method was changed. 29% of cancer patients claimed their treatment had gone as planned, while 64% indicated they had been impacted in some manner. Here are some examples of how the care of cancer patients has been impacted:</a:t>
            </a:r>
          </a:p>
          <a:p>
            <a:r>
              <a:rPr lang="en-GB" dirty="0"/>
              <a:t>Patients with colorectal cancer showed comparable or lower levels of anxiety than in previous trials. Only 6% of patients reported moderate or severe anxiety, indicating the need for further therapy. Despite this, A possible explanation for this is the patients' easy access to social and professional support systems during this difficult period. There was a higher incidence of anxiety symptoms among those who said the pandemic had impacted their mental health.</a:t>
            </a:r>
          </a:p>
          <a:p>
            <a:endParaRPr lang="en-GB" dirty="0"/>
          </a:p>
        </p:txBody>
      </p:sp>
      <p:sp>
        <p:nvSpPr>
          <p:cNvPr id="4" name="Slide Number Placeholder 3"/>
          <p:cNvSpPr>
            <a:spLocks noGrp="1"/>
          </p:cNvSpPr>
          <p:nvPr>
            <p:ph type="sldNum" sz="quarter" idx="5"/>
          </p:nvPr>
        </p:nvSpPr>
        <p:spPr/>
        <p:txBody>
          <a:bodyPr/>
          <a:lstStyle/>
          <a:p>
            <a:fld id="{54F7F1FF-36AB-4E1E-A93F-82F2522AA1AD}" type="slidenum">
              <a:rPr lang="en-GB" smtClean="0"/>
              <a:t>6</a:t>
            </a:fld>
            <a:endParaRPr lang="en-GB"/>
          </a:p>
        </p:txBody>
      </p:sp>
    </p:spTree>
    <p:extLst>
      <p:ext uri="{BB962C8B-B14F-4D97-AF65-F5344CB8AC3E}">
        <p14:creationId xmlns:p14="http://schemas.microsoft.com/office/powerpoint/2010/main" val="2794195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undergoing active cancer treatment were most concerned about the short-term effects of the COVID-19 pandemic on the logistics and potential efficacy of ongoing cancer treatment, as well as longer-term effects and overarching societal concerns, whereas the general public is less concerned about the public health implications of SARS-CoV-2 infection. (Lou et al.)</a:t>
            </a:r>
          </a:p>
          <a:p>
            <a:endParaRPr lang="en-GB" dirty="0"/>
          </a:p>
        </p:txBody>
      </p:sp>
      <p:sp>
        <p:nvSpPr>
          <p:cNvPr id="4" name="Slide Number Placeholder 3"/>
          <p:cNvSpPr>
            <a:spLocks noGrp="1"/>
          </p:cNvSpPr>
          <p:nvPr>
            <p:ph type="sldNum" sz="quarter" idx="5"/>
          </p:nvPr>
        </p:nvSpPr>
        <p:spPr/>
        <p:txBody>
          <a:bodyPr/>
          <a:lstStyle/>
          <a:p>
            <a:fld id="{54F7F1FF-36AB-4E1E-A93F-82F2522AA1AD}" type="slidenum">
              <a:rPr lang="en-GB" smtClean="0"/>
              <a:t>7</a:t>
            </a:fld>
            <a:endParaRPr lang="en-GB"/>
          </a:p>
        </p:txBody>
      </p:sp>
    </p:spTree>
    <p:extLst>
      <p:ext uri="{BB962C8B-B14F-4D97-AF65-F5344CB8AC3E}">
        <p14:creationId xmlns:p14="http://schemas.microsoft.com/office/powerpoint/2010/main" val="2875607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5664-F0A0-C8FF-4237-EFC8611CE7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C2472B-5DB8-320B-9DC5-FF26FB3BAA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F0490B-4679-067D-9328-FBF99B685121}"/>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5" name="Footer Placeholder 4">
            <a:extLst>
              <a:ext uri="{FF2B5EF4-FFF2-40B4-BE49-F238E27FC236}">
                <a16:creationId xmlns:a16="http://schemas.microsoft.com/office/drawing/2014/main" id="{A828F0D9-1620-48F8-B8F2-D3F4FF2F0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0539B7-32EF-8A69-B394-DAB9ED6C2399}"/>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2237883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E5CCD-88E7-8862-09D7-2F3A8B1ADD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B02ABF-E5E4-3BE1-3639-BC4B72F82E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36116-3E1E-9B9A-8DAB-1B80B009205D}"/>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5" name="Footer Placeholder 4">
            <a:extLst>
              <a:ext uri="{FF2B5EF4-FFF2-40B4-BE49-F238E27FC236}">
                <a16:creationId xmlns:a16="http://schemas.microsoft.com/office/drawing/2014/main" id="{980C99CB-4657-5AFF-F455-6CF9F92D9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CA5BA-D3D0-DF79-D5F5-A7C7AF363300}"/>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1660357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0E542-6194-4B09-9C6D-0241FAE29A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13DC5B-B09B-DBE2-2BFA-46F398B5E5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5C345F-C4AA-C6F9-06A3-328256FF0794}"/>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5" name="Footer Placeholder 4">
            <a:extLst>
              <a:ext uri="{FF2B5EF4-FFF2-40B4-BE49-F238E27FC236}">
                <a16:creationId xmlns:a16="http://schemas.microsoft.com/office/drawing/2014/main" id="{52D50D49-BAD5-9015-95F8-6D26C44C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478B5-7282-FCA9-858F-C4B7842534CF}"/>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1512088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BB9D2-D20F-5293-8EF1-EBAA586EBE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478530-A6E1-35D6-49E2-5E7982B81F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0D3423-95E6-B8FC-1A48-FC2BB2DBCA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BCB890-A56C-3A7B-C5F9-829A39652670}"/>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6" name="Footer Placeholder 5">
            <a:extLst>
              <a:ext uri="{FF2B5EF4-FFF2-40B4-BE49-F238E27FC236}">
                <a16:creationId xmlns:a16="http://schemas.microsoft.com/office/drawing/2014/main" id="{B1E985D0-EF22-C5B0-1CC6-1C0273CBFF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B63B8F-F30A-2800-0D9C-A2231841B7A9}"/>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2918852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4EF6D-DA66-3B96-18AC-A072F8B0D7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5E5B8-7CCD-3537-2E03-00C8FF2064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D691B4-30E6-2F84-5BC5-534CBB8B1C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CAB991-04F3-415F-DEBC-435616437E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17E551-1AB0-AC87-DE4A-2D604D186B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98C916-93CF-7FC0-835D-5D7D046F3D2F}"/>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8" name="Footer Placeholder 7">
            <a:extLst>
              <a:ext uri="{FF2B5EF4-FFF2-40B4-BE49-F238E27FC236}">
                <a16:creationId xmlns:a16="http://schemas.microsoft.com/office/drawing/2014/main" id="{FE148F98-F0E5-9D03-AD86-90DC1B2A05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69EB2E-FE65-EC2E-3E92-23384B22DA9D}"/>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244697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477ED-0941-A339-4C9B-326D117D7D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0468CC-84B4-21A7-4901-36F62CA63068}"/>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4" name="Footer Placeholder 3">
            <a:extLst>
              <a:ext uri="{FF2B5EF4-FFF2-40B4-BE49-F238E27FC236}">
                <a16:creationId xmlns:a16="http://schemas.microsoft.com/office/drawing/2014/main" id="{004019DB-7CFE-6F31-A6B9-2B52A0BD78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151AAF-B45E-6AA2-07D8-D9960B037F6D}"/>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4265331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213E49-3CE1-7770-05B2-A96F792E2347}"/>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3" name="Footer Placeholder 2">
            <a:extLst>
              <a:ext uri="{FF2B5EF4-FFF2-40B4-BE49-F238E27FC236}">
                <a16:creationId xmlns:a16="http://schemas.microsoft.com/office/drawing/2014/main" id="{4B3CF301-E62D-83B4-E360-32B572E85E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13C4D6-4238-ED4A-5ECC-929DA214F3A6}"/>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1163597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C4977-6792-800D-57B7-C639AFA4C6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2AF514-E628-248A-A557-45F38F5F78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8999A0-035E-3D54-26CF-D3C9ECF5F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5E9DE5-6B33-6805-09AC-25D3D47E7FC4}"/>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6" name="Footer Placeholder 5">
            <a:extLst>
              <a:ext uri="{FF2B5EF4-FFF2-40B4-BE49-F238E27FC236}">
                <a16:creationId xmlns:a16="http://schemas.microsoft.com/office/drawing/2014/main" id="{2F998800-5480-F3E4-B852-A9B4C0598E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FFF701-C707-8657-0D45-4498DD734652}"/>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59374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178FF-6494-73AE-9722-9B43E1C754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68816B-F7C6-43FC-2B77-EC898CEC7A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814239-1896-B594-27E0-398EAFB16B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DF1F22-11DA-597D-F66E-33A778074A3C}"/>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6" name="Footer Placeholder 5">
            <a:extLst>
              <a:ext uri="{FF2B5EF4-FFF2-40B4-BE49-F238E27FC236}">
                <a16:creationId xmlns:a16="http://schemas.microsoft.com/office/drawing/2014/main" id="{09DF4B25-BD09-CB0A-9716-F592481288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27D53E-7A4E-7594-A22C-B7F8BFF86543}"/>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2305076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50AD4-0911-6770-99D3-A5AFC8979E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E6C4BA-18AD-2D60-B5BC-66AE419D9D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36634-0B3C-B93D-8215-D3588D151AD6}"/>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5" name="Footer Placeholder 4">
            <a:extLst>
              <a:ext uri="{FF2B5EF4-FFF2-40B4-BE49-F238E27FC236}">
                <a16:creationId xmlns:a16="http://schemas.microsoft.com/office/drawing/2014/main" id="{6F24FFA7-50BC-3D5D-976B-DF61E00CA0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FD28B2-708C-B8F1-4F3E-8EF25437E6EB}"/>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1255088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47057B-7DD5-A023-FEC4-1FB020596F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AB1887-020C-D603-147E-C2E6C58F87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449C03-4BA8-1F37-9AEC-08252B3DBF8B}"/>
              </a:ext>
            </a:extLst>
          </p:cNvPr>
          <p:cNvSpPr>
            <a:spLocks noGrp="1"/>
          </p:cNvSpPr>
          <p:nvPr>
            <p:ph type="dt" sz="half" idx="10"/>
          </p:nvPr>
        </p:nvSpPr>
        <p:spPr/>
        <p:txBody>
          <a:bodyPr/>
          <a:lstStyle/>
          <a:p>
            <a:fld id="{05CF721D-3C45-4C96-9B74-75BB2F57D132}" type="datetimeFigureOut">
              <a:rPr lang="en-GB" smtClean="0"/>
              <a:t>12/08/2022</a:t>
            </a:fld>
            <a:endParaRPr lang="en-GB"/>
          </a:p>
        </p:txBody>
      </p:sp>
      <p:sp>
        <p:nvSpPr>
          <p:cNvPr id="5" name="Footer Placeholder 4">
            <a:extLst>
              <a:ext uri="{FF2B5EF4-FFF2-40B4-BE49-F238E27FC236}">
                <a16:creationId xmlns:a16="http://schemas.microsoft.com/office/drawing/2014/main" id="{F5325E06-50E1-D681-6085-C4574B12FC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700381-9ECF-5AAA-7CAA-06EE43FFADD7}"/>
              </a:ext>
            </a:extLst>
          </p:cNvPr>
          <p:cNvSpPr>
            <a:spLocks noGrp="1"/>
          </p:cNvSpPr>
          <p:nvPr>
            <p:ph type="sldNum" sz="quarter" idx="12"/>
          </p:nvPr>
        </p:nvSpPr>
        <p:spPr/>
        <p:txBody>
          <a:bodyPr/>
          <a:lstStyle/>
          <a:p>
            <a:fld id="{CE9340D2-3528-4D31-A0BE-F159AC59566C}" type="slidenum">
              <a:rPr lang="en-GB" smtClean="0"/>
              <a:t>‹#›</a:t>
            </a:fld>
            <a:endParaRPr lang="en-GB"/>
          </a:p>
        </p:txBody>
      </p:sp>
    </p:spTree>
    <p:extLst>
      <p:ext uri="{BB962C8B-B14F-4D97-AF65-F5344CB8AC3E}">
        <p14:creationId xmlns:p14="http://schemas.microsoft.com/office/powerpoint/2010/main" val="35172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C4499B-937A-CA35-87BC-C67FA0576F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CE7BCD-EAB5-7640-F152-B7D95E43F4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F346B1-A48F-6A09-8126-846005C5D5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CF721D-3C45-4C96-9B74-75BB2F57D132}" type="datetimeFigureOut">
              <a:rPr lang="en-GB" smtClean="0"/>
              <a:t>12/08/2022</a:t>
            </a:fld>
            <a:endParaRPr lang="en-GB"/>
          </a:p>
        </p:txBody>
      </p:sp>
      <p:sp>
        <p:nvSpPr>
          <p:cNvPr id="5" name="Footer Placeholder 4">
            <a:extLst>
              <a:ext uri="{FF2B5EF4-FFF2-40B4-BE49-F238E27FC236}">
                <a16:creationId xmlns:a16="http://schemas.microsoft.com/office/drawing/2014/main" id="{99AEBFE0-B32B-F344-3E88-B751CDE97F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B7CAE3-93A2-83EF-4B9D-4B5C854ED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9340D2-3528-4D31-A0BE-F159AC59566C}" type="slidenum">
              <a:rPr lang="en-GB" smtClean="0"/>
              <a:t>‹#›</a:t>
            </a:fld>
            <a:endParaRPr lang="en-GB"/>
          </a:p>
        </p:txBody>
      </p:sp>
    </p:spTree>
    <p:extLst>
      <p:ext uri="{BB962C8B-B14F-4D97-AF65-F5344CB8AC3E}">
        <p14:creationId xmlns:p14="http://schemas.microsoft.com/office/powerpoint/2010/main" val="4005051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file:///C:\Users\FiercePC\Downloads\10.1038\s41416-021-01274-4" TargetMode="External"/><Relationship Id="rId3" Type="http://schemas.openxmlformats.org/officeDocument/2006/relationships/hyperlink" Target="file:///C:\Users\FiercePC\Downloads\www.thelancet.com\journals\lanres\article\PIIS2213-2600(21)00383-0\fulltext" TargetMode="External"/><Relationship Id="rId7" Type="http://schemas.openxmlformats.org/officeDocument/2006/relationships/hyperlink" Target="file:///C:\Users\FiercePC\Downloads\pubmed.ncbi.nlm.nih.gov\33558707\" TargetMode="External"/><Relationship Id="rId2" Type="http://schemas.openxmlformats.org/officeDocument/2006/relationships/hyperlink" Target="http://www.cancerresearchuk.org/health-professional/health-professional-news/cruks-cancer-patient-experience-research" TargetMode="External"/><Relationship Id="rId1" Type="http://schemas.openxmlformats.org/officeDocument/2006/relationships/slideLayout" Target="../slideLayouts/slideLayout2.xml"/><Relationship Id="rId6" Type="http://schemas.openxmlformats.org/officeDocument/2006/relationships/hyperlink" Target="file:///C:\Users\FiercePC\Downloads\10.1371\journal.pone.0241741" TargetMode="External"/><Relationship Id="rId5" Type="http://schemas.openxmlformats.org/officeDocument/2006/relationships/hyperlink" Target="file:///C:\Users\FiercePC\Downloads\10.1016\j.clcc.2020.11.006" TargetMode="External"/><Relationship Id="rId10" Type="http://schemas.openxmlformats.org/officeDocument/2006/relationships/hyperlink" Target="file:///C:\Users\FiercePC\Downloads\10.1016\S2468-2667(22)00111-6" TargetMode="External"/><Relationship Id="rId4" Type="http://schemas.openxmlformats.org/officeDocument/2006/relationships/hyperlink" Target="file:///C:\Users\FiercePC\Downloads\10.1016\S2213-2600(21)00383-0" TargetMode="External"/><Relationship Id="rId9" Type="http://schemas.openxmlformats.org/officeDocument/2006/relationships/hyperlink" Target="file:///C:\Users\FiercePC\Downloads\www.thelancet.com\journals\lanpub\article\PIIS2468-2667(22)00111-6\fulltex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13F77-48CF-B741-9F3F-06B8B20CE102}"/>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b="1" kern="1200" dirty="0">
                <a:solidFill>
                  <a:srgbClr val="FFFFFF"/>
                </a:solidFill>
                <a:latin typeface="+mj-lt"/>
                <a:ea typeface="+mj-ea"/>
                <a:cs typeface="+mj-cs"/>
              </a:rPr>
              <a:t>Module: Introduction to Research (BMHP5005)</a:t>
            </a:r>
            <a:br>
              <a:rPr lang="en-US" sz="4400" b="1" kern="1200" dirty="0">
                <a:solidFill>
                  <a:srgbClr val="FFFFFF"/>
                </a:solidFill>
                <a:latin typeface="+mj-lt"/>
                <a:ea typeface="+mj-ea"/>
                <a:cs typeface="+mj-cs"/>
              </a:rPr>
            </a:br>
            <a:br>
              <a:rPr lang="en-US" sz="4400" b="1" kern="1200" dirty="0">
                <a:solidFill>
                  <a:srgbClr val="FFFFFF"/>
                </a:solidFill>
                <a:latin typeface="+mj-lt"/>
                <a:ea typeface="+mj-ea"/>
                <a:cs typeface="+mj-cs"/>
              </a:rPr>
            </a:br>
            <a:r>
              <a:rPr lang="en-US" sz="4400" b="1" kern="1200" dirty="0">
                <a:solidFill>
                  <a:srgbClr val="FFFFFF"/>
                </a:solidFill>
                <a:latin typeface="+mj-lt"/>
                <a:ea typeface="+mj-ea"/>
                <a:cs typeface="+mj-cs"/>
              </a:rPr>
              <a:t>Assessment 2: Viva Voce</a:t>
            </a:r>
            <a:endParaRPr lang="en-US" sz="4400" kern="1200" dirty="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2D52C66F-7A1B-C391-B4E2-786A520C2214}"/>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dirty="0"/>
              <a:t>Student Name:  </a:t>
            </a:r>
            <a:r>
              <a:rPr lang="en-US" dirty="0" err="1"/>
              <a:t>Sevzhihan</a:t>
            </a:r>
            <a:r>
              <a:rPr lang="en-US" dirty="0"/>
              <a:t> </a:t>
            </a:r>
            <a:r>
              <a:rPr lang="en-US" dirty="0" err="1"/>
              <a:t>Hasanova</a:t>
            </a:r>
            <a:r>
              <a:rPr lang="en-US" dirty="0"/>
              <a:t> </a:t>
            </a:r>
          </a:p>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US" dirty="0"/>
              <a:t>Student Number: 2020999   </a:t>
            </a:r>
          </a:p>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GB" dirty="0"/>
              <a:t>TOPIC-Impact of COVID-19 on cancer patient.</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999907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7000A-438E-FCED-CC33-D6212429BA22}"/>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Introduction</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C6444B-4E1B-BBF0-B75E-E42360C81C2B}"/>
              </a:ext>
            </a:extLst>
          </p:cNvPr>
          <p:cNvSpPr>
            <a:spLocks noGrp="1"/>
          </p:cNvSpPr>
          <p:nvPr>
            <p:ph idx="1"/>
          </p:nvPr>
        </p:nvSpPr>
        <p:spPr>
          <a:xfrm>
            <a:off x="4447308" y="591344"/>
            <a:ext cx="6906491" cy="5585619"/>
          </a:xfrm>
        </p:spPr>
        <p:txBody>
          <a:bodyPr anchor="ctr">
            <a:normAutofit/>
          </a:bodyPr>
          <a:lstStyle/>
          <a:p>
            <a:pPr>
              <a:spcBef>
                <a:spcPts val="0"/>
              </a:spcBef>
            </a:pPr>
            <a:r>
              <a:rPr lang="en-GB" sz="2200" dirty="0"/>
              <a:t> The systematic literature reviews aim to understand the impact of the COVID-19 pandemic on cancer patients and their well-being. </a:t>
            </a:r>
          </a:p>
          <a:p>
            <a:pPr>
              <a:spcBef>
                <a:spcPts val="0"/>
              </a:spcBef>
            </a:pPr>
            <a:r>
              <a:rPr lang="en-GB" sz="2200" dirty="0"/>
              <a:t> The purpose of this study is to look at the influence of the COVID-19 pandemic on cancer detection and care in United Kingdom.</a:t>
            </a:r>
            <a:endParaRPr lang="en-US" sz="2200" dirty="0"/>
          </a:p>
          <a:p>
            <a:pPr>
              <a:spcBef>
                <a:spcPts val="0"/>
              </a:spcBef>
            </a:pPr>
            <a:r>
              <a:rPr lang="en-GB" sz="2200" dirty="0"/>
              <a:t>The present review focused on evidence from cancer sufferers and how the COVID-19 lockdown impacted cancer patients and their well-being.  </a:t>
            </a:r>
          </a:p>
          <a:p>
            <a:pPr>
              <a:spcBef>
                <a:spcPts val="0"/>
              </a:spcBef>
            </a:pPr>
            <a:r>
              <a:rPr lang="en-GB" sz="2200" dirty="0"/>
              <a:t>Also, as the Impact on cancer services, Impact on testing, Impact on treatment and Impact on care in general.(Cancer Research UK 20220)</a:t>
            </a:r>
          </a:p>
          <a:p>
            <a:endParaRPr lang="en-GB" sz="2200" dirty="0"/>
          </a:p>
        </p:txBody>
      </p:sp>
    </p:spTree>
    <p:extLst>
      <p:ext uri="{BB962C8B-B14F-4D97-AF65-F5344CB8AC3E}">
        <p14:creationId xmlns:p14="http://schemas.microsoft.com/office/powerpoint/2010/main" val="2818458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F048E-839A-B1A6-E7DD-7397E41E2A3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Literature Review</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429D9A3-4D4C-F359-F3FF-AC26D7D8BA87}"/>
              </a:ext>
            </a:extLst>
          </p:cNvPr>
          <p:cNvSpPr>
            <a:spLocks noGrp="1"/>
          </p:cNvSpPr>
          <p:nvPr>
            <p:ph idx="1"/>
          </p:nvPr>
        </p:nvSpPr>
        <p:spPr>
          <a:xfrm>
            <a:off x="4167272" y="17684"/>
            <a:ext cx="8021680" cy="849091"/>
          </a:xfrm>
        </p:spPr>
        <p:txBody>
          <a:bodyPr anchor="ctr">
            <a:normAutofit/>
          </a:bodyPr>
          <a:lstStyle/>
          <a:p>
            <a:pPr marL="0" indent="0">
              <a:buNone/>
            </a:pPr>
            <a:r>
              <a:rPr lang="en-GB" sz="2000" dirty="0"/>
              <a:t>Name of student: SEVZHIHAN HASANOVA</a:t>
            </a:r>
          </a:p>
          <a:p>
            <a:pPr marL="0" indent="0">
              <a:buNone/>
            </a:pPr>
            <a:r>
              <a:rPr lang="en-GB" sz="2000" dirty="0"/>
              <a:t>Topic of my research: Impact of COVID-19 on cancer patient</a:t>
            </a:r>
            <a:endParaRPr lang="en-GB" dirty="0"/>
          </a:p>
        </p:txBody>
      </p:sp>
      <p:graphicFrame>
        <p:nvGraphicFramePr>
          <p:cNvPr id="5" name="Table 4">
            <a:extLst>
              <a:ext uri="{FF2B5EF4-FFF2-40B4-BE49-F238E27FC236}">
                <a16:creationId xmlns:a16="http://schemas.microsoft.com/office/drawing/2014/main" id="{7E88584E-0929-9E85-56C1-397F4C441E75}"/>
              </a:ext>
            </a:extLst>
          </p:cNvPr>
          <p:cNvGraphicFramePr>
            <a:graphicFrameLocks noGrp="1"/>
          </p:cNvGraphicFramePr>
          <p:nvPr>
            <p:extLst>
              <p:ext uri="{D42A27DB-BD31-4B8C-83A1-F6EECF244321}">
                <p14:modId xmlns:p14="http://schemas.microsoft.com/office/powerpoint/2010/main" val="3847528730"/>
              </p:ext>
            </p:extLst>
          </p:nvPr>
        </p:nvGraphicFramePr>
        <p:xfrm>
          <a:off x="4164224" y="852387"/>
          <a:ext cx="8021679" cy="5987929"/>
        </p:xfrm>
        <a:graphic>
          <a:graphicData uri="http://schemas.openxmlformats.org/drawingml/2006/table">
            <a:tbl>
              <a:tblPr firstRow="1" firstCol="1" bandRow="1">
                <a:tableStyleId>{5C22544A-7EE6-4342-B048-85BDC9FD1C3A}</a:tableStyleId>
              </a:tblPr>
              <a:tblGrid>
                <a:gridCol w="346631">
                  <a:extLst>
                    <a:ext uri="{9D8B030D-6E8A-4147-A177-3AD203B41FA5}">
                      <a16:colId xmlns:a16="http://schemas.microsoft.com/office/drawing/2014/main" val="498013891"/>
                    </a:ext>
                  </a:extLst>
                </a:gridCol>
                <a:gridCol w="1627362">
                  <a:extLst>
                    <a:ext uri="{9D8B030D-6E8A-4147-A177-3AD203B41FA5}">
                      <a16:colId xmlns:a16="http://schemas.microsoft.com/office/drawing/2014/main" val="3289507791"/>
                    </a:ext>
                  </a:extLst>
                </a:gridCol>
                <a:gridCol w="1558284">
                  <a:extLst>
                    <a:ext uri="{9D8B030D-6E8A-4147-A177-3AD203B41FA5}">
                      <a16:colId xmlns:a16="http://schemas.microsoft.com/office/drawing/2014/main" val="720391879"/>
                    </a:ext>
                  </a:extLst>
                </a:gridCol>
                <a:gridCol w="1709508">
                  <a:extLst>
                    <a:ext uri="{9D8B030D-6E8A-4147-A177-3AD203B41FA5}">
                      <a16:colId xmlns:a16="http://schemas.microsoft.com/office/drawing/2014/main" val="934969468"/>
                    </a:ext>
                  </a:extLst>
                </a:gridCol>
                <a:gridCol w="2779894">
                  <a:extLst>
                    <a:ext uri="{9D8B030D-6E8A-4147-A177-3AD203B41FA5}">
                      <a16:colId xmlns:a16="http://schemas.microsoft.com/office/drawing/2014/main" val="662340613"/>
                    </a:ext>
                  </a:extLst>
                </a:gridCol>
              </a:tblGrid>
              <a:tr h="440913">
                <a:tc>
                  <a:txBody>
                    <a:bodyPr/>
                    <a:lstStyle/>
                    <a:p>
                      <a:pPr>
                        <a:lnSpc>
                          <a:spcPct val="107000"/>
                        </a:lnSpc>
                        <a:spcAft>
                          <a:spcPts val="800"/>
                        </a:spcAft>
                      </a:pPr>
                      <a:r>
                        <a:rPr lang="en-GB" sz="1100" dirty="0">
                          <a:effectLst/>
                        </a:rPr>
                        <a:t>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100" dirty="0">
                          <a:effectLst/>
                        </a:rPr>
                        <a:t>Author(s), title, and year of publication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Aim of study</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a:effectLst/>
                        </a:rPr>
                        <a:t>Methods, Sample size and characteristics</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a:effectLst/>
                        </a:rPr>
                        <a:t>Summary of main findings</a:t>
                      </a:r>
                    </a:p>
                    <a:p>
                      <a:pPr>
                        <a:lnSpc>
                          <a:spcPct val="107000"/>
                        </a:lnSpc>
                        <a:spcAft>
                          <a:spcPts val="800"/>
                        </a:spcAft>
                      </a:pPr>
                      <a:r>
                        <a:rPr lang="en-GB" sz="1100">
                          <a:effectLst/>
                        </a:rPr>
                        <a:t>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extLst>
                  <a:ext uri="{0D108BD9-81ED-4DB2-BD59-A6C34878D82A}">
                    <a16:rowId xmlns:a16="http://schemas.microsoft.com/office/drawing/2014/main" val="1681194718"/>
                  </a:ext>
                </a:extLst>
              </a:tr>
              <a:tr h="1497995">
                <a:tc>
                  <a:txBody>
                    <a:bodyPr/>
                    <a:lstStyle/>
                    <a:p>
                      <a:pPr algn="ctr">
                        <a:lnSpc>
                          <a:spcPct val="107000"/>
                        </a:lnSpc>
                        <a:spcAft>
                          <a:spcPts val="800"/>
                        </a:spcAft>
                      </a:pPr>
                      <a:r>
                        <a:rPr lang="en-GB" sz="1100" dirty="0">
                          <a:effectLst/>
                        </a:rPr>
                        <a:t>1</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100" dirty="0">
                          <a:effectLst/>
                        </a:rPr>
                        <a:t> </a:t>
                      </a:r>
                    </a:p>
                    <a:p>
                      <a:pPr>
                        <a:lnSpc>
                          <a:spcPct val="107000"/>
                        </a:lnSpc>
                        <a:spcAft>
                          <a:spcPts val="800"/>
                        </a:spcAft>
                      </a:pPr>
                      <a:r>
                        <a:rPr lang="en-GB" sz="1100" dirty="0">
                          <a:effectLst/>
                        </a:rPr>
                        <a:t>Cancer Research UK</a:t>
                      </a:r>
                    </a:p>
                    <a:p>
                      <a:pPr>
                        <a:lnSpc>
                          <a:spcPct val="107000"/>
                        </a:lnSpc>
                        <a:spcAft>
                          <a:spcPts val="800"/>
                        </a:spcAft>
                      </a:pPr>
                      <a:r>
                        <a:rPr lang="en-GB" sz="1100" dirty="0">
                          <a:effectLst/>
                        </a:rPr>
                        <a:t>Cancer Patient Experience</a:t>
                      </a:r>
                    </a:p>
                    <a:p>
                      <a:pPr>
                        <a:lnSpc>
                          <a:spcPct val="107000"/>
                        </a:lnSpc>
                        <a:spcAft>
                          <a:spcPts val="800"/>
                        </a:spcAft>
                      </a:pPr>
                      <a:r>
                        <a:rPr lang="en-GB" sz="1100" dirty="0">
                          <a:effectLst/>
                        </a:rPr>
                        <a:t>July 2020</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The impact of COVID-19 on cancer patients in the UK</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a:effectLst/>
                        </a:rPr>
                        <a:t>Survey 2020</a:t>
                      </a:r>
                    </a:p>
                    <a:p>
                      <a:pPr>
                        <a:lnSpc>
                          <a:spcPct val="107000"/>
                        </a:lnSpc>
                        <a:spcAft>
                          <a:spcPts val="800"/>
                        </a:spcAft>
                      </a:pPr>
                      <a:r>
                        <a:rPr lang="en-GB" sz="1100">
                          <a:effectLst/>
                        </a:rPr>
                        <a:t>1,868 cancer patients (average age 60; the youngest cancer patient was aged 13 and the oldest</a:t>
                      </a:r>
                    </a:p>
                    <a:p>
                      <a:pPr>
                        <a:lnSpc>
                          <a:spcPct val="107000"/>
                        </a:lnSpc>
                        <a:spcAft>
                          <a:spcPts val="800"/>
                        </a:spcAft>
                      </a:pPr>
                      <a:r>
                        <a:rPr lang="en-GB" sz="1100">
                          <a:effectLst/>
                        </a:rPr>
                        <a:t>was 91) took part in this survey</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a:effectLst/>
                        </a:rPr>
                        <a:t>COVID-19 pandemic has had a significant impact on testing, treatment, and patient care with cancer.   </a:t>
                      </a:r>
                    </a:p>
                    <a:p>
                      <a:pPr>
                        <a:lnSpc>
                          <a:spcPct val="107000"/>
                        </a:lnSpc>
                        <a:spcAft>
                          <a:spcPts val="800"/>
                        </a:spcAft>
                      </a:pPr>
                      <a:r>
                        <a:rPr lang="en-GB" sz="1100">
                          <a:effectLst/>
                        </a:rPr>
                        <a:t>Modifications throughout the care process, changes in therapy delivery</a:t>
                      </a:r>
                    </a:p>
                    <a:p>
                      <a:pPr>
                        <a:lnSpc>
                          <a:spcPct val="107000"/>
                        </a:lnSpc>
                        <a:spcAft>
                          <a:spcPts val="800"/>
                        </a:spcAft>
                      </a:pPr>
                      <a:r>
                        <a:rPr lang="en-GB" sz="1100">
                          <a:effectLst/>
                        </a:rPr>
                        <a:t>Primary care consultations have been reduced.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extLst>
                  <a:ext uri="{0D108BD9-81ED-4DB2-BD59-A6C34878D82A}">
                    <a16:rowId xmlns:a16="http://schemas.microsoft.com/office/drawing/2014/main" val="3793313414"/>
                  </a:ext>
                </a:extLst>
              </a:tr>
              <a:tr h="2014342">
                <a:tc>
                  <a:txBody>
                    <a:bodyPr/>
                    <a:lstStyle/>
                    <a:p>
                      <a:pPr algn="ctr">
                        <a:lnSpc>
                          <a:spcPct val="107000"/>
                        </a:lnSpc>
                        <a:spcAft>
                          <a:spcPts val="800"/>
                        </a:spcAft>
                      </a:pPr>
                      <a:r>
                        <a:rPr lang="en-GB" sz="1100">
                          <a:effectLst/>
                        </a:rPr>
                        <a:t>2</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100" dirty="0">
                          <a:effectLst/>
                        </a:rPr>
                        <a:t>Kamposioras, Konstantinos, et al.</a:t>
                      </a:r>
                    </a:p>
                    <a:p>
                      <a:pPr>
                        <a:lnSpc>
                          <a:spcPct val="107000"/>
                        </a:lnSpc>
                        <a:spcAft>
                          <a:spcPts val="800"/>
                        </a:spcAft>
                      </a:pPr>
                      <a:r>
                        <a:rPr lang="en-GB" sz="1100" dirty="0">
                          <a:effectLst/>
                        </a:rPr>
                        <a:t>The Impact of Changes in Service Delivery in Patients with Colorectal Cancer During the Initial Phase of the COVID-19 Pandemic</a:t>
                      </a:r>
                    </a:p>
                    <a:p>
                      <a:pPr>
                        <a:lnSpc>
                          <a:spcPct val="107000"/>
                        </a:lnSpc>
                        <a:spcAft>
                          <a:spcPts val="800"/>
                        </a:spcAft>
                      </a:pPr>
                      <a:r>
                        <a:rPr lang="en-GB" sz="1100" dirty="0">
                          <a:effectLst/>
                        </a:rPr>
                        <a:t>June 2021</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Investigate changes for cancer patients experience and pinpoint the causes of elevated anxiety</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An anonymized 32-item survey in the specialized lower gastrointestinal cancer outpatient clinics at a tertiary cancer centre in Northwest England between May 18 and July 1, 2020. Self-reported anxiety was based on the General Anxiety Disorder-7 screening tool.</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a:effectLst/>
                        </a:rPr>
                        <a:t>COVID-19 how colorectal cancer patients experienced these changes and what factors contributed to their heightened worry.</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extLst>
                  <a:ext uri="{0D108BD9-81ED-4DB2-BD59-A6C34878D82A}">
                    <a16:rowId xmlns:a16="http://schemas.microsoft.com/office/drawing/2014/main" val="2373560052"/>
                  </a:ext>
                </a:extLst>
              </a:tr>
              <a:tr h="2020291">
                <a:tc>
                  <a:txBody>
                    <a:bodyPr/>
                    <a:lstStyle/>
                    <a:p>
                      <a:pPr algn="ctr">
                        <a:lnSpc>
                          <a:spcPct val="107000"/>
                        </a:lnSpc>
                        <a:spcAft>
                          <a:spcPts val="800"/>
                        </a:spcAft>
                      </a:pPr>
                      <a:r>
                        <a:rPr lang="en-GB" sz="1100">
                          <a:effectLst/>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100" dirty="0">
                          <a:effectLst/>
                        </a:rPr>
                        <a:t>Wang, Haoyu, et al.</a:t>
                      </a:r>
                    </a:p>
                    <a:p>
                      <a:pPr>
                        <a:lnSpc>
                          <a:spcPct val="107000"/>
                        </a:lnSpc>
                        <a:spcAft>
                          <a:spcPts val="800"/>
                        </a:spcAft>
                      </a:pPr>
                      <a:r>
                        <a:rPr lang="en-GB" sz="1100" dirty="0">
                          <a:effectLst/>
                        </a:rPr>
                        <a:t>Impact of COVID-19 pandemic on eye cancer care in United Kingdom</a:t>
                      </a:r>
                    </a:p>
                    <a:p>
                      <a:pPr>
                        <a:lnSpc>
                          <a:spcPct val="107000"/>
                        </a:lnSpc>
                        <a:spcAft>
                          <a:spcPts val="800"/>
                        </a:spcAft>
                      </a:pPr>
                      <a:r>
                        <a:rPr lang="en-GB" sz="1100" dirty="0">
                          <a:effectLst/>
                        </a:rPr>
                        <a:t>9 February 2021</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Uveal melanoma referral patterns and treatments in 2020 will be evaluated to see how the COVID-19 pandemic impacts eye cancer care.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Collected data in a 4-month period between 1st March and 30th June in 2018, 2019 and 2020 as well as 1st July to 31st October 2020 across all the Ocular Oncology centres in the UK.</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tc>
                  <a:txBody>
                    <a:bodyPr/>
                    <a:lstStyle/>
                    <a:p>
                      <a:pPr>
                        <a:lnSpc>
                          <a:spcPct val="107000"/>
                        </a:lnSpc>
                        <a:spcAft>
                          <a:spcPts val="800"/>
                        </a:spcAft>
                      </a:pPr>
                      <a:r>
                        <a:rPr lang="en-GB" sz="1100" dirty="0">
                          <a:effectLst/>
                        </a:rPr>
                        <a:t>COVID-19 pandemic's hidden impact, the workload increase in Ocular Oncology Services is expected to continue.</a:t>
                      </a:r>
                    </a:p>
                    <a:p>
                      <a:pPr>
                        <a:lnSpc>
                          <a:spcPct val="107000"/>
                        </a:lnSpc>
                        <a:spcAft>
                          <a:spcPts val="800"/>
                        </a:spcAft>
                      </a:pPr>
                      <a:r>
                        <a:rPr lang="en-GB" sz="1100" dirty="0">
                          <a:effectLst/>
                        </a:rPr>
                        <a:t>Due to social distance, the disinfection procedure, staff sickness, and isolation, this may overburden clinic capacity.</a:t>
                      </a:r>
                    </a:p>
                    <a:p>
                      <a:pPr>
                        <a:lnSpc>
                          <a:spcPct val="107000"/>
                        </a:lnSpc>
                        <a:spcAft>
                          <a:spcPts val="800"/>
                        </a:spcAft>
                      </a:pPr>
                      <a:r>
                        <a:rPr lang="en-GB" sz="1100" dirty="0">
                          <a:effectLst/>
                        </a:rPr>
                        <a:t>Recovering from cancer treatment requires innovative approaches, such as improving triage to reduce non-cancerous referrals, improving referral pathways</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18" marR="40518" marT="3752" marB="0"/>
                </a:tc>
                <a:extLst>
                  <a:ext uri="{0D108BD9-81ED-4DB2-BD59-A6C34878D82A}">
                    <a16:rowId xmlns:a16="http://schemas.microsoft.com/office/drawing/2014/main" val="355241965"/>
                  </a:ext>
                </a:extLst>
              </a:tr>
            </a:tbl>
          </a:graphicData>
        </a:graphic>
      </p:graphicFrame>
    </p:spTree>
    <p:extLst>
      <p:ext uri="{BB962C8B-B14F-4D97-AF65-F5344CB8AC3E}">
        <p14:creationId xmlns:p14="http://schemas.microsoft.com/office/powerpoint/2010/main" val="3925128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0A60D-E535-1D43-92EB-99B1DC278906}"/>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Methods</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864278-3256-73C9-9B0E-0F302864C74D}"/>
              </a:ext>
            </a:extLst>
          </p:cNvPr>
          <p:cNvSpPr>
            <a:spLocks noGrp="1"/>
          </p:cNvSpPr>
          <p:nvPr>
            <p:ph idx="1"/>
          </p:nvPr>
        </p:nvSpPr>
        <p:spPr>
          <a:xfrm>
            <a:off x="4571020" y="-117230"/>
            <a:ext cx="6906955" cy="5799016"/>
          </a:xfrm>
        </p:spPr>
        <p:txBody>
          <a:bodyPr anchor="ctr">
            <a:normAutofit fontScale="77500" lnSpcReduction="20000"/>
          </a:bodyPr>
          <a:lstStyle/>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effectLst/>
                <a:latin typeface="Calibri" panose="020F0502020204030204" pitchFamily="34" charset="0"/>
                <a:ea typeface="Calibri" panose="020F0502020204030204" pitchFamily="34" charset="0"/>
                <a:cs typeface="Times New Roman" panose="02020603050405020304" pitchFamily="18" charset="0"/>
              </a:rPr>
              <a:t>I conducted systematic research across four electronic databases in 20 Jun to 11 Aug 2022. A narrative synthesis was conducted across the eligibility studies.</a:t>
            </a:r>
          </a:p>
          <a:p>
            <a:r>
              <a:rPr lang="en-GB" dirty="0">
                <a:effectLst/>
                <a:latin typeface="Calibri" panose="020F0502020204030204" pitchFamily="34" charset="0"/>
                <a:ea typeface="Calibri" panose="020F0502020204030204" pitchFamily="34" charset="0"/>
                <a:cs typeface="Times New Roman" panose="02020603050405020304" pitchFamily="18" charset="0"/>
              </a:rPr>
              <a:t>(the median age was sixty, the youngest patient was thirteen, and the eldest was ninety-one)based on United Kingdom.</a:t>
            </a:r>
          </a:p>
          <a:p>
            <a:r>
              <a:rPr lang="en-GB" dirty="0">
                <a:effectLst/>
                <a:latin typeface="Calibri" panose="020F0502020204030204" pitchFamily="34" charset="0"/>
                <a:ea typeface="Calibri" panose="020F0502020204030204" pitchFamily="34" charset="0"/>
                <a:cs typeface="Times New Roman" panose="02020603050405020304" pitchFamily="18" charset="0"/>
              </a:rPr>
              <a:t>I investigated searched from biomedical databases including PubMed, NIH-National Library of Medicine and Google Scholar and University Library.</a:t>
            </a:r>
          </a:p>
          <a:p>
            <a:r>
              <a:rPr lang="en-GB" dirty="0">
                <a:latin typeface="Calibri" panose="020F0502020204030204" pitchFamily="34" charset="0"/>
                <a:ea typeface="Calibri" panose="020F0502020204030204" pitchFamily="34" charset="0"/>
                <a:cs typeface="Times New Roman" panose="02020603050405020304" pitchFamily="18" charset="0"/>
              </a:rPr>
              <a:t>U</a:t>
            </a:r>
            <a:r>
              <a:rPr lang="en-GB" dirty="0">
                <a:effectLst/>
                <a:latin typeface="Calibri" panose="020F0502020204030204" pitchFamily="34" charset="0"/>
                <a:ea typeface="Calibri" panose="020F0502020204030204" pitchFamily="34" charset="0"/>
                <a:cs typeface="Times New Roman" panose="02020603050405020304" pitchFamily="18" charset="0"/>
              </a:rPr>
              <a:t>sing the terms : COVID-19, coronavirus, SARS-CoV-2, oncology, cancer, impact of covid-19, care, well-being.</a:t>
            </a:r>
          </a:p>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i="1" dirty="0"/>
          </a:p>
          <a:p>
            <a:endParaRPr lang="en-GB" i="1" dirty="0"/>
          </a:p>
          <a:p>
            <a:endParaRPr lang="en-GB" dirty="0"/>
          </a:p>
        </p:txBody>
      </p:sp>
    </p:spTree>
    <p:extLst>
      <p:ext uri="{BB962C8B-B14F-4D97-AF65-F5344CB8AC3E}">
        <p14:creationId xmlns:p14="http://schemas.microsoft.com/office/powerpoint/2010/main" val="259187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C2E93-6D8A-791A-41B9-C5BF79837E76}"/>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Results </a:t>
            </a:r>
            <a:endParaRPr lang="en-GB" dirty="0">
              <a:solidFill>
                <a:srgbClr val="FFFFFF"/>
              </a:solidFill>
            </a:endParaRPr>
          </a:p>
        </p:txBody>
      </p:sp>
      <p:sp>
        <p:nvSpPr>
          <p:cNvPr id="35"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AF0894-684D-2E89-E668-339DCE1327F4}"/>
              </a:ext>
            </a:extLst>
          </p:cNvPr>
          <p:cNvSpPr>
            <a:spLocks noGrp="1"/>
          </p:cNvSpPr>
          <p:nvPr>
            <p:ph idx="1"/>
          </p:nvPr>
        </p:nvSpPr>
        <p:spPr>
          <a:xfrm>
            <a:off x="4447308" y="222638"/>
            <a:ext cx="6906491" cy="5954326"/>
          </a:xfrm>
        </p:spPr>
        <p:txBody>
          <a:bodyPr anchor="ctr">
            <a:normAutofit/>
          </a:bodyPr>
          <a:lstStyle/>
          <a:p>
            <a:r>
              <a:rPr lang="en-GB" sz="1800" dirty="0"/>
              <a:t>Fact that patients are more concerned about their own cancer therapy than they are about COVID-19.( Konstantinos, et al.-2021)</a:t>
            </a:r>
          </a:p>
          <a:p>
            <a:r>
              <a:rPr lang="en-GB" sz="1800" dirty="0"/>
              <a:t>Social distance, disinfection measures, unwell staff, and isolation needs may overburden the clinic's capacity. (Wang et al.-2021)</a:t>
            </a:r>
          </a:p>
          <a:p>
            <a:r>
              <a:rPr lang="en-GB" sz="1800" dirty="0"/>
              <a:t>COVID-19 has had a negative impact on the emotional well-being of many cancer patients. </a:t>
            </a:r>
            <a:endParaRPr lang="en-US" sz="1800" dirty="0"/>
          </a:p>
          <a:p>
            <a:endParaRPr lang="en-GB" sz="1800" dirty="0"/>
          </a:p>
        </p:txBody>
      </p:sp>
    </p:spTree>
    <p:extLst>
      <p:ext uri="{BB962C8B-B14F-4D97-AF65-F5344CB8AC3E}">
        <p14:creationId xmlns:p14="http://schemas.microsoft.com/office/powerpoint/2010/main" val="2002652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E598D-8777-7632-B96F-A89E379214F0}"/>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Discussion</a:t>
            </a:r>
            <a:endParaRPr lang="en-GB" dirty="0">
              <a:solidFill>
                <a:srgbClr val="FFFFFF"/>
              </a:solidFill>
            </a:endParaRPr>
          </a:p>
        </p:txBody>
      </p:sp>
      <p:sp>
        <p:nvSpPr>
          <p:cNvPr id="54" name="Arc 5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82474E-86A9-5406-0A97-96DE6B5B21CC}"/>
              </a:ext>
            </a:extLst>
          </p:cNvPr>
          <p:cNvSpPr>
            <a:spLocks noGrp="1"/>
          </p:cNvSpPr>
          <p:nvPr>
            <p:ph idx="1"/>
          </p:nvPr>
        </p:nvSpPr>
        <p:spPr>
          <a:xfrm>
            <a:off x="4447308" y="591344"/>
            <a:ext cx="6906491" cy="5585619"/>
          </a:xfrm>
        </p:spPr>
        <p:txBody>
          <a:bodyPr anchor="ctr">
            <a:normAutofit/>
          </a:bodyPr>
          <a:lstStyle/>
          <a:p>
            <a:pPr marL="0" indent="0">
              <a:buNone/>
            </a:pPr>
            <a:endParaRPr lang="en-GB" sz="2200" dirty="0"/>
          </a:p>
          <a:p>
            <a:r>
              <a:rPr lang="en-GB" sz="2200" dirty="0"/>
              <a:t>Effect on Therapy  Patients with cancer who have had their cancer treatment delayed, discontinued, or altered in any way. While 54% stated their therapy went according to plan, 33% indicated it had an impact on their lives. Cancer patients has been impacted by these issues:(Kamposioras et al.-2021)</a:t>
            </a:r>
          </a:p>
          <a:p>
            <a:r>
              <a:rPr lang="en-GB" sz="2200" dirty="0"/>
              <a:t>According to  (“CRUK’s Cancer Patient Experience Research”)  The effect on care Patients did not receive the care they expected, 29% of cancer patients claimed their treatment had gone as planned, while 64% indicated they had been impacted in some manner.</a:t>
            </a:r>
          </a:p>
          <a:p>
            <a:r>
              <a:rPr lang="en-GB" sz="2200" dirty="0"/>
              <a:t>Patients with colorectal cancer showed comparable or lower levels of anxiety than in previous trials. Only 6% of patients reported moderate or severe anxiety, indicating the need for further therapy. </a:t>
            </a:r>
          </a:p>
          <a:p>
            <a:endParaRPr lang="en-GB" dirty="0"/>
          </a:p>
        </p:txBody>
      </p:sp>
    </p:spTree>
    <p:extLst>
      <p:ext uri="{BB962C8B-B14F-4D97-AF65-F5344CB8AC3E}">
        <p14:creationId xmlns:p14="http://schemas.microsoft.com/office/powerpoint/2010/main" val="231805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AD988-4058-26F5-E8D1-9E906DF849C2}"/>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Conclusion</a:t>
            </a:r>
            <a:endParaRPr lang="en-GB" dirty="0">
              <a:solidFill>
                <a:srgbClr val="FFFFFF"/>
              </a:solidFill>
            </a:endParaRP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DF187B-79EA-2E72-C745-25D4C12B629E}"/>
              </a:ext>
            </a:extLst>
          </p:cNvPr>
          <p:cNvSpPr>
            <a:spLocks noGrp="1"/>
          </p:cNvSpPr>
          <p:nvPr>
            <p:ph idx="1"/>
          </p:nvPr>
        </p:nvSpPr>
        <p:spPr>
          <a:xfrm>
            <a:off x="4447308" y="591344"/>
            <a:ext cx="6906491" cy="5585619"/>
          </a:xfrm>
        </p:spPr>
        <p:txBody>
          <a:bodyPr anchor="ctr">
            <a:normAutofit/>
          </a:bodyPr>
          <a:lstStyle/>
          <a:p>
            <a:r>
              <a:rPr lang="en-GB" sz="2400" dirty="0"/>
              <a:t>Summarise the main points of my research.</a:t>
            </a:r>
          </a:p>
          <a:p>
            <a:r>
              <a:rPr lang="en-GB" sz="2400" dirty="0"/>
              <a:t>Patients undergoing active cancer treatment were most concerned about the short-term effects of the COVID-19 pandemic on the logistics and potential efficacy of ongoing cancer treatment, as well as longer-term effects and overarching societal concerns, whereas the general public is less concerned about the public health implications of SARS-CoV-2 infection.</a:t>
            </a:r>
          </a:p>
        </p:txBody>
      </p:sp>
    </p:spTree>
    <p:extLst>
      <p:ext uri="{BB962C8B-B14F-4D97-AF65-F5344CB8AC3E}">
        <p14:creationId xmlns:p14="http://schemas.microsoft.com/office/powerpoint/2010/main" val="2975432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ED435-1C51-B0D2-D6A9-BFD10F88E773}"/>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References </a:t>
            </a:r>
            <a:endParaRPr lang="en-GB" dirty="0">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5651B6-5657-8977-9B01-FABBBF904ED8}"/>
              </a:ext>
            </a:extLst>
          </p:cNvPr>
          <p:cNvSpPr>
            <a:spLocks noGrp="1"/>
          </p:cNvSpPr>
          <p:nvPr>
            <p:ph idx="1"/>
          </p:nvPr>
        </p:nvSpPr>
        <p:spPr>
          <a:xfrm>
            <a:off x="4447308" y="1153573"/>
            <a:ext cx="6906491" cy="4698588"/>
          </a:xfrm>
        </p:spPr>
        <p:txBody>
          <a:bodyPr anchor="ctr">
            <a:normAutofit fontScale="40000" lnSpcReduction="20000"/>
          </a:bodyPr>
          <a:lstStyle/>
          <a:p>
            <a:pPr marL="0" indent="0" algn="ctr">
              <a:lnSpc>
                <a:spcPct val="200000"/>
              </a:lnSpc>
              <a:spcAft>
                <a:spcPts val="800"/>
              </a:spcAft>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20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“CRUK’s Cancer Patient Experience Research.”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Cancer Research UK</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11 Mar. 2021,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www.cancerresearchuk.org/health-professional/health-professional-news/cruks-cancer-patient-experience-research</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Aug.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20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Evans, Rachael A., et al. “Physical, Cognitive, and Mental Health Impacts of COVID-19 after Hospitalisation (PHOSP-COVID): A UK Multicentre, Prospective Cohort Study.”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Lancet Respiratory Medicine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vol. 0, no. 0, 7 Oct. 2021,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ction="ppaction://hlinkfile"/>
              </a:rPr>
              <a:t>www.thelancet.com/journals/lanres/article/PIIS2213-2600(21)00383-0/fulltext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ction="ppaction://hlinkfile"/>
              </a:rPr>
              <a:t>10.1016/S2213-2600(21)00383-0</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Aug.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20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Kamposioras, Konstantinos, et al.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Impact of Changes in Service Delivery in Patients with Colorectal Cancer during the Initial Phase of the COVID-19 Pandemic.</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Clinical Colorectal Cancer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vol. Volume 20, Issue 2, Dec. 2020,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ction="ppaction://hlinkfile"/>
              </a:rPr>
              <a:t>10.1016/j.clcc.2020.11.006</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14 Aug. 2021.</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20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Lou, Emil, et al. “Perspectives of Cancer Patients and Their Health during the COVID-19 Pandemic.”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PLOS ONE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vol. 15, no. 10, 30 Oct. 2020, p. e0241741,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ction="ppaction://hlinkfile"/>
              </a:rPr>
              <a:t>10.1371/journal.pone.0241741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5 </a:t>
            </a:r>
            <a:r>
              <a:rPr lang="en-US" sz="1800" dirty="0">
                <a:latin typeface="Times New Roman" panose="02020603050405020304" pitchFamily="18" charset="0"/>
                <a:ea typeface="Times New Roman" panose="02020603050405020304" pitchFamily="18" charset="0"/>
                <a:cs typeface="Times New Roman" panose="02020603050405020304" pitchFamily="18" charset="0"/>
              </a:rPr>
              <a:t>Aug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2021.</a:t>
            </a:r>
          </a:p>
          <a:p>
            <a:pPr marL="457200" indent="-457200">
              <a:lnSpc>
                <a:spcPct val="20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Wang, Haoyu, et al. “Impact of COVID-19 Pandemic on Eye Cancer Care in United Kingdom.”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British Journal of Cancer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vol. 124, no. 8, 1 Apr. 2021, pp. 1357–1360,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ction="ppaction://hlinkfile"/>
              </a:rPr>
              <a:t>pubmed.ncbi.nlm.nih.gov/33558707/</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ction="ppaction://hlinkfile"/>
              </a:rPr>
              <a:t>10.1038/s41416-021-01274-4</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15 </a:t>
            </a:r>
            <a:r>
              <a:rPr lang="en-US" sz="1800" dirty="0">
                <a:latin typeface="Times New Roman" panose="02020603050405020304" pitchFamily="18" charset="0"/>
                <a:ea typeface="Times New Roman" panose="02020603050405020304" pitchFamily="18" charset="0"/>
                <a:cs typeface="Times New Roman" panose="02020603050405020304" pitchFamily="18" charset="0"/>
              </a:rPr>
              <a:t>Aug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20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Wells, Chad R., and Alison P. Galvani. “Impact of the COVID-19 Pandemic on Cancer Incidence and Mortality.”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Lancet Public Health</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vol. 7, no. 6, 1 June 2022, pp. e490–e491,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ction="ppaction://hlinkfile"/>
              </a:rPr>
              <a:t>www.thelancet.com/journals/lanpub/article/PIIS2468-2667(22)00111-6/fulltext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0" action="ppaction://hlinkfile"/>
              </a:rPr>
              <a:t>10.1016/S2468-2667(22)00111-6</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6 Aug.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indent="-457200">
              <a:lnSpc>
                <a:spcPct val="200000"/>
              </a:lnSpc>
              <a:spcAft>
                <a:spcPts val="800"/>
              </a:spcAft>
            </a:pPr>
            <a:endParaRPr lang="en-GB" dirty="0"/>
          </a:p>
        </p:txBody>
      </p:sp>
    </p:spTree>
    <p:extLst>
      <p:ext uri="{BB962C8B-B14F-4D97-AF65-F5344CB8AC3E}">
        <p14:creationId xmlns:p14="http://schemas.microsoft.com/office/powerpoint/2010/main" val="8668104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1337</TotalTime>
  <Words>1842</Words>
  <Application>Microsoft Office PowerPoint</Application>
  <PresentationFormat>Widescreen</PresentationFormat>
  <Paragraphs>99</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Module: Introduction to Research (BMHP5005)  Assessment 2: Viva Voce</vt:lpstr>
      <vt:lpstr>Introduction</vt:lpstr>
      <vt:lpstr>Literature Review</vt:lpstr>
      <vt:lpstr>Methods</vt:lpstr>
      <vt:lpstr>Results </vt:lpstr>
      <vt:lpstr>Discussion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(BMHP5005)  Assessment 2: Viva Voce</dc:title>
  <dc:creator>Berkay Hasanov</dc:creator>
  <cp:lastModifiedBy>Berkay Hasanov</cp:lastModifiedBy>
  <cp:revision>22</cp:revision>
  <dcterms:created xsi:type="dcterms:W3CDTF">2022-07-30T16:03:54Z</dcterms:created>
  <dcterms:modified xsi:type="dcterms:W3CDTF">2022-08-12T15:17:22Z</dcterms:modified>
</cp:coreProperties>
</file>