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32"/>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18D831-43EE-4FE6-AF86-9865E8B02DF2}" v="9" dt="2022-03-14T20:06:20.5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049" autoAdjust="0"/>
  </p:normalViewPr>
  <p:slideViewPr>
    <p:cSldViewPr>
      <p:cViewPr varScale="1">
        <p:scale>
          <a:sx n="69" d="100"/>
          <a:sy n="69" d="100"/>
        </p:scale>
        <p:origin x="744" y="66"/>
      </p:cViewPr>
      <p:guideLst>
        <p:guide orient="horz" pos="2160"/>
        <p:guide pos="2880"/>
      </p:guideLst>
    </p:cSldViewPr>
  </p:slideViewPr>
  <p:notesTextViewPr>
    <p:cViewPr>
      <p:scale>
        <a:sx n="1" d="1"/>
        <a:sy n="1" d="1"/>
      </p:scale>
      <p:origin x="0" y="0"/>
    </p:cViewPr>
  </p:notesTextViewPr>
  <p:sorterViewPr>
    <p:cViewPr>
      <p:scale>
        <a:sx n="100" d="100"/>
        <a:sy n="100" d="100"/>
      </p:scale>
      <p:origin x="0" y="-410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verley Holland" userId="7f73a814-56d8-4b48-8c0b-e584d33fc074" providerId="ADAL" clId="{5618D831-43EE-4FE6-AF86-9865E8B02DF2}"/>
    <pc:docChg chg="undo custSel modSld">
      <pc:chgData name="Beverley Holland" userId="7f73a814-56d8-4b48-8c0b-e584d33fc074" providerId="ADAL" clId="{5618D831-43EE-4FE6-AF86-9865E8B02DF2}" dt="2022-03-14T20:06:48.138" v="21" actId="26606"/>
      <pc:docMkLst>
        <pc:docMk/>
      </pc:docMkLst>
      <pc:sldChg chg="addSp modSp mod modTransition setBg setClrOvrMap">
        <pc:chgData name="Beverley Holland" userId="7f73a814-56d8-4b48-8c0b-e584d33fc074" providerId="ADAL" clId="{5618D831-43EE-4FE6-AF86-9865E8B02DF2}" dt="2022-03-14T20:00:46.437" v="7" actId="26606"/>
        <pc:sldMkLst>
          <pc:docMk/>
          <pc:sldMk cId="0" sldId="256"/>
        </pc:sldMkLst>
        <pc:spChg chg="mod">
          <ac:chgData name="Beverley Holland" userId="7f73a814-56d8-4b48-8c0b-e584d33fc074" providerId="ADAL" clId="{5618D831-43EE-4FE6-AF86-9865E8B02DF2}" dt="2022-03-14T20:00:46.437" v="7" actId="26606"/>
          <ac:spMkLst>
            <pc:docMk/>
            <pc:sldMk cId="0" sldId="256"/>
            <ac:spMk id="2" creationId="{00000000-0000-0000-0000-000000000000}"/>
          </ac:spMkLst>
        </pc:spChg>
        <pc:spChg chg="mod">
          <ac:chgData name="Beverley Holland" userId="7f73a814-56d8-4b48-8c0b-e584d33fc074" providerId="ADAL" clId="{5618D831-43EE-4FE6-AF86-9865E8B02DF2}" dt="2022-03-14T20:00:46.437" v="7" actId="26606"/>
          <ac:spMkLst>
            <pc:docMk/>
            <pc:sldMk cId="0" sldId="256"/>
            <ac:spMk id="3" creationId="{00000000-0000-0000-0000-000000000000}"/>
          </ac:spMkLst>
        </pc:spChg>
        <pc:spChg chg="add">
          <ac:chgData name="Beverley Holland" userId="7f73a814-56d8-4b48-8c0b-e584d33fc074" providerId="ADAL" clId="{5618D831-43EE-4FE6-AF86-9865E8B02DF2}" dt="2022-03-14T20:00:46.437" v="7" actId="26606"/>
          <ac:spMkLst>
            <pc:docMk/>
            <pc:sldMk cId="0" sldId="256"/>
            <ac:spMk id="8" creationId="{FBDCECDC-EEE3-4128-AA5E-82A8C08796E8}"/>
          </ac:spMkLst>
        </pc:spChg>
        <pc:spChg chg="add">
          <ac:chgData name="Beverley Holland" userId="7f73a814-56d8-4b48-8c0b-e584d33fc074" providerId="ADAL" clId="{5618D831-43EE-4FE6-AF86-9865E8B02DF2}" dt="2022-03-14T20:00:46.437" v="7" actId="26606"/>
          <ac:spMkLst>
            <pc:docMk/>
            <pc:sldMk cId="0" sldId="256"/>
            <ac:spMk id="10" creationId="{4260EDE0-989C-4E16-AF94-F652294D828E}"/>
          </ac:spMkLst>
        </pc:spChg>
        <pc:spChg chg="add">
          <ac:chgData name="Beverley Holland" userId="7f73a814-56d8-4b48-8c0b-e584d33fc074" providerId="ADAL" clId="{5618D831-43EE-4FE6-AF86-9865E8B02DF2}" dt="2022-03-14T20:00:46.437" v="7" actId="26606"/>
          <ac:spMkLst>
            <pc:docMk/>
            <pc:sldMk cId="0" sldId="256"/>
            <ac:spMk id="12" creationId="{1F3985C0-E548-44D2-B30E-F3E42DADE133}"/>
          </ac:spMkLst>
        </pc:spChg>
      </pc:sldChg>
      <pc:sldChg chg="addSp delSp modSp mod modTransition setBg modAnim">
        <pc:chgData name="Beverley Holland" userId="7f73a814-56d8-4b48-8c0b-e584d33fc074" providerId="ADAL" clId="{5618D831-43EE-4FE6-AF86-9865E8B02DF2}" dt="2022-03-14T20:03:22.001" v="15" actId="26606"/>
        <pc:sldMkLst>
          <pc:docMk/>
          <pc:sldMk cId="2460090439" sldId="260"/>
        </pc:sldMkLst>
        <pc:spChg chg="add del">
          <ac:chgData name="Beverley Holland" userId="7f73a814-56d8-4b48-8c0b-e584d33fc074" providerId="ADAL" clId="{5618D831-43EE-4FE6-AF86-9865E8B02DF2}" dt="2022-03-14T20:03:21.950" v="14" actId="26606"/>
          <ac:spMkLst>
            <pc:docMk/>
            <pc:sldMk cId="2460090439" sldId="260"/>
            <ac:spMk id="137" creationId="{311973C2-EB8B-452A-A698-4A252FD3AE28}"/>
          </ac:spMkLst>
        </pc:spChg>
        <pc:spChg chg="add del">
          <ac:chgData name="Beverley Holland" userId="7f73a814-56d8-4b48-8c0b-e584d33fc074" providerId="ADAL" clId="{5618D831-43EE-4FE6-AF86-9865E8B02DF2}" dt="2022-03-14T20:03:21.950" v="14" actId="26606"/>
          <ac:spMkLst>
            <pc:docMk/>
            <pc:sldMk cId="2460090439" sldId="260"/>
            <ac:spMk id="139" creationId="{10162E77-11AD-44A7-84EC-40C59EEFBD2E}"/>
          </ac:spMkLst>
        </pc:spChg>
        <pc:spChg chg="mod">
          <ac:chgData name="Beverley Holland" userId="7f73a814-56d8-4b48-8c0b-e584d33fc074" providerId="ADAL" clId="{5618D831-43EE-4FE6-AF86-9865E8B02DF2}" dt="2022-03-14T20:03:22.001" v="15" actId="26606"/>
          <ac:spMkLst>
            <pc:docMk/>
            <pc:sldMk cId="2460090439" sldId="260"/>
            <ac:spMk id="7170" creationId="{00000000-0000-0000-0000-000000000000}"/>
          </ac:spMkLst>
        </pc:spChg>
        <pc:spChg chg="add del">
          <ac:chgData name="Beverley Holland" userId="7f73a814-56d8-4b48-8c0b-e584d33fc074" providerId="ADAL" clId="{5618D831-43EE-4FE6-AF86-9865E8B02DF2}" dt="2022-03-14T20:03:22.001" v="15" actId="26606"/>
          <ac:spMkLst>
            <pc:docMk/>
            <pc:sldMk cId="2460090439" sldId="260"/>
            <ac:spMk id="95235" creationId="{00000000-0000-0000-0000-000000000000}"/>
          </ac:spMkLst>
        </pc:spChg>
        <pc:spChg chg="add del">
          <ac:chgData name="Beverley Holland" userId="7f73a814-56d8-4b48-8c0b-e584d33fc074" providerId="ADAL" clId="{5618D831-43EE-4FE6-AF86-9865E8B02DF2}" dt="2022-03-14T20:03:21.950" v="14" actId="26606"/>
          <ac:spMkLst>
            <pc:docMk/>
            <pc:sldMk cId="2460090439" sldId="260"/>
            <ac:spMk id="95242" creationId="{00000000-0000-0000-0000-000000000000}"/>
          </ac:spMkLst>
        </pc:spChg>
        <pc:spChg chg="add">
          <ac:chgData name="Beverley Holland" userId="7f73a814-56d8-4b48-8c0b-e584d33fc074" providerId="ADAL" clId="{5618D831-43EE-4FE6-AF86-9865E8B02DF2}" dt="2022-03-14T20:03:22.001" v="15" actId="26606"/>
          <ac:spMkLst>
            <pc:docMk/>
            <pc:sldMk cId="2460090439" sldId="260"/>
            <ac:spMk id="95244" creationId="{FB5993E2-C02B-4335-ABA5-D8EC465551E3}"/>
          </ac:spMkLst>
        </pc:spChg>
        <pc:spChg chg="add">
          <ac:chgData name="Beverley Holland" userId="7f73a814-56d8-4b48-8c0b-e584d33fc074" providerId="ADAL" clId="{5618D831-43EE-4FE6-AF86-9865E8B02DF2}" dt="2022-03-14T20:03:22.001" v="15" actId="26606"/>
          <ac:spMkLst>
            <pc:docMk/>
            <pc:sldMk cId="2460090439" sldId="260"/>
            <ac:spMk id="95245" creationId="{C0B801A2-5622-4BE8-9AD2-C337A2CD0022}"/>
          </ac:spMkLst>
        </pc:spChg>
        <pc:spChg chg="add">
          <ac:chgData name="Beverley Holland" userId="7f73a814-56d8-4b48-8c0b-e584d33fc074" providerId="ADAL" clId="{5618D831-43EE-4FE6-AF86-9865E8B02DF2}" dt="2022-03-14T20:03:22.001" v="15" actId="26606"/>
          <ac:spMkLst>
            <pc:docMk/>
            <pc:sldMk cId="2460090439" sldId="260"/>
            <ac:spMk id="95246" creationId="{B7AF614F-5BC3-4086-99F5-B87C5847A071}"/>
          </ac:spMkLst>
        </pc:spChg>
        <pc:graphicFrameChg chg="add del">
          <ac:chgData name="Beverley Holland" userId="7f73a814-56d8-4b48-8c0b-e584d33fc074" providerId="ADAL" clId="{5618D831-43EE-4FE6-AF86-9865E8B02DF2}" dt="2022-03-14T20:03:00.108" v="10" actId="26606"/>
          <ac:graphicFrameMkLst>
            <pc:docMk/>
            <pc:sldMk cId="2460090439" sldId="260"/>
            <ac:graphicFrameMk id="95237" creationId="{506D409D-F766-F54E-E7E8-5456D9F3EC3B}"/>
          </ac:graphicFrameMkLst>
        </pc:graphicFrameChg>
        <pc:graphicFrameChg chg="add del">
          <ac:chgData name="Beverley Holland" userId="7f73a814-56d8-4b48-8c0b-e584d33fc074" providerId="ADAL" clId="{5618D831-43EE-4FE6-AF86-9865E8B02DF2}" dt="2022-03-14T20:03:17.161" v="12" actId="26606"/>
          <ac:graphicFrameMkLst>
            <pc:docMk/>
            <pc:sldMk cId="2460090439" sldId="260"/>
            <ac:graphicFrameMk id="95239" creationId="{3EEAA53D-BABC-6B26-7D57-CF5BAA295786}"/>
          </ac:graphicFrameMkLst>
        </pc:graphicFrameChg>
        <pc:graphicFrameChg chg="add">
          <ac:chgData name="Beverley Holland" userId="7f73a814-56d8-4b48-8c0b-e584d33fc074" providerId="ADAL" clId="{5618D831-43EE-4FE6-AF86-9865E8B02DF2}" dt="2022-03-14T20:03:22.001" v="15" actId="26606"/>
          <ac:graphicFrameMkLst>
            <pc:docMk/>
            <pc:sldMk cId="2460090439" sldId="260"/>
            <ac:graphicFrameMk id="95247" creationId="{55A18A0A-6D40-7CC9-FFB1-0D824CE33CA2}"/>
          </ac:graphicFrameMkLst>
        </pc:graphicFrameChg>
        <pc:picChg chg="add del">
          <ac:chgData name="Beverley Holland" userId="7f73a814-56d8-4b48-8c0b-e584d33fc074" providerId="ADAL" clId="{5618D831-43EE-4FE6-AF86-9865E8B02DF2}" dt="2022-03-14T20:03:21.950" v="14" actId="26606"/>
          <ac:picMkLst>
            <pc:docMk/>
            <pc:sldMk cId="2460090439" sldId="260"/>
            <ac:picMk id="95241" creationId="{5ED4FAEA-5471-B6A8-9430-E7D45C9D5EA6}"/>
          </ac:picMkLst>
        </pc:picChg>
        <pc:cxnChg chg="add del">
          <ac:chgData name="Beverley Holland" userId="7f73a814-56d8-4b48-8c0b-e584d33fc074" providerId="ADAL" clId="{5618D831-43EE-4FE6-AF86-9865E8B02DF2}" dt="2022-03-14T20:03:21.950" v="14" actId="26606"/>
          <ac:cxnSpMkLst>
            <pc:docMk/>
            <pc:sldMk cId="2460090439" sldId="260"/>
            <ac:cxnSpMk id="141" creationId="{5AB158E9-1B40-4CD6-95F0-95CA11DF7B7A}"/>
          </ac:cxnSpMkLst>
        </pc:cxnChg>
      </pc:sldChg>
      <pc:sldChg chg="modTransition">
        <pc:chgData name="Beverley Holland" userId="7f73a814-56d8-4b48-8c0b-e584d33fc074" providerId="ADAL" clId="{5618D831-43EE-4FE6-AF86-9865E8B02DF2}" dt="2022-03-14T19:57:46.271" v="1"/>
        <pc:sldMkLst>
          <pc:docMk/>
          <pc:sldMk cId="1509095600" sldId="261"/>
        </pc:sldMkLst>
      </pc:sldChg>
      <pc:sldChg chg="modTransition">
        <pc:chgData name="Beverley Holland" userId="7f73a814-56d8-4b48-8c0b-e584d33fc074" providerId="ADAL" clId="{5618D831-43EE-4FE6-AF86-9865E8B02DF2}" dt="2022-03-14T19:57:46.271" v="1"/>
        <pc:sldMkLst>
          <pc:docMk/>
          <pc:sldMk cId="1749828038" sldId="262"/>
        </pc:sldMkLst>
      </pc:sldChg>
      <pc:sldChg chg="modTransition">
        <pc:chgData name="Beverley Holland" userId="7f73a814-56d8-4b48-8c0b-e584d33fc074" providerId="ADAL" clId="{5618D831-43EE-4FE6-AF86-9865E8B02DF2}" dt="2022-03-14T19:57:46.271" v="1"/>
        <pc:sldMkLst>
          <pc:docMk/>
          <pc:sldMk cId="3365756743" sldId="263"/>
        </pc:sldMkLst>
      </pc:sldChg>
      <pc:sldChg chg="modTransition">
        <pc:chgData name="Beverley Holland" userId="7f73a814-56d8-4b48-8c0b-e584d33fc074" providerId="ADAL" clId="{5618D831-43EE-4FE6-AF86-9865E8B02DF2}" dt="2022-03-14T19:57:46.271" v="1"/>
        <pc:sldMkLst>
          <pc:docMk/>
          <pc:sldMk cId="1575041255" sldId="264"/>
        </pc:sldMkLst>
      </pc:sldChg>
      <pc:sldChg chg="modTransition">
        <pc:chgData name="Beverley Holland" userId="7f73a814-56d8-4b48-8c0b-e584d33fc074" providerId="ADAL" clId="{5618D831-43EE-4FE6-AF86-9865E8B02DF2}" dt="2022-03-14T19:57:46.271" v="1"/>
        <pc:sldMkLst>
          <pc:docMk/>
          <pc:sldMk cId="358950013" sldId="265"/>
        </pc:sldMkLst>
      </pc:sldChg>
      <pc:sldChg chg="modTransition">
        <pc:chgData name="Beverley Holland" userId="7f73a814-56d8-4b48-8c0b-e584d33fc074" providerId="ADAL" clId="{5618D831-43EE-4FE6-AF86-9865E8B02DF2}" dt="2022-03-14T19:57:46.271" v="1"/>
        <pc:sldMkLst>
          <pc:docMk/>
          <pc:sldMk cId="716827307" sldId="266"/>
        </pc:sldMkLst>
      </pc:sldChg>
      <pc:sldChg chg="modTransition">
        <pc:chgData name="Beverley Holland" userId="7f73a814-56d8-4b48-8c0b-e584d33fc074" providerId="ADAL" clId="{5618D831-43EE-4FE6-AF86-9865E8B02DF2}" dt="2022-03-14T19:57:46.271" v="1"/>
        <pc:sldMkLst>
          <pc:docMk/>
          <pc:sldMk cId="1546429457" sldId="267"/>
        </pc:sldMkLst>
      </pc:sldChg>
      <pc:sldChg chg="modTransition">
        <pc:chgData name="Beverley Holland" userId="7f73a814-56d8-4b48-8c0b-e584d33fc074" providerId="ADAL" clId="{5618D831-43EE-4FE6-AF86-9865E8B02DF2}" dt="2022-03-14T19:57:46.271" v="1"/>
        <pc:sldMkLst>
          <pc:docMk/>
          <pc:sldMk cId="2800935112" sldId="268"/>
        </pc:sldMkLst>
      </pc:sldChg>
      <pc:sldChg chg="modTransition">
        <pc:chgData name="Beverley Holland" userId="7f73a814-56d8-4b48-8c0b-e584d33fc074" providerId="ADAL" clId="{5618D831-43EE-4FE6-AF86-9865E8B02DF2}" dt="2022-03-14T19:57:46.271" v="1"/>
        <pc:sldMkLst>
          <pc:docMk/>
          <pc:sldMk cId="70902791" sldId="269"/>
        </pc:sldMkLst>
      </pc:sldChg>
      <pc:sldChg chg="modTransition">
        <pc:chgData name="Beverley Holland" userId="7f73a814-56d8-4b48-8c0b-e584d33fc074" providerId="ADAL" clId="{5618D831-43EE-4FE6-AF86-9865E8B02DF2}" dt="2022-03-14T19:57:46.271" v="1"/>
        <pc:sldMkLst>
          <pc:docMk/>
          <pc:sldMk cId="2706472265" sldId="270"/>
        </pc:sldMkLst>
      </pc:sldChg>
      <pc:sldChg chg="modTransition">
        <pc:chgData name="Beverley Holland" userId="7f73a814-56d8-4b48-8c0b-e584d33fc074" providerId="ADAL" clId="{5618D831-43EE-4FE6-AF86-9865E8B02DF2}" dt="2022-03-14T19:57:46.271" v="1"/>
        <pc:sldMkLst>
          <pc:docMk/>
          <pc:sldMk cId="576001454" sldId="271"/>
        </pc:sldMkLst>
      </pc:sldChg>
      <pc:sldChg chg="modTransition">
        <pc:chgData name="Beverley Holland" userId="7f73a814-56d8-4b48-8c0b-e584d33fc074" providerId="ADAL" clId="{5618D831-43EE-4FE6-AF86-9865E8B02DF2}" dt="2022-03-14T19:57:46.271" v="1"/>
        <pc:sldMkLst>
          <pc:docMk/>
          <pc:sldMk cId="1406665571" sldId="272"/>
        </pc:sldMkLst>
      </pc:sldChg>
      <pc:sldChg chg="modTransition">
        <pc:chgData name="Beverley Holland" userId="7f73a814-56d8-4b48-8c0b-e584d33fc074" providerId="ADAL" clId="{5618D831-43EE-4FE6-AF86-9865E8B02DF2}" dt="2022-03-14T19:57:46.271" v="1"/>
        <pc:sldMkLst>
          <pc:docMk/>
          <pc:sldMk cId="1563175455" sldId="273"/>
        </pc:sldMkLst>
      </pc:sldChg>
      <pc:sldChg chg="addSp modSp mod modTransition setBg">
        <pc:chgData name="Beverley Holland" userId="7f73a814-56d8-4b48-8c0b-e584d33fc074" providerId="ADAL" clId="{5618D831-43EE-4FE6-AF86-9865E8B02DF2}" dt="2022-03-14T20:04:53.350" v="16" actId="26606"/>
        <pc:sldMkLst>
          <pc:docMk/>
          <pc:sldMk cId="3249383591" sldId="274"/>
        </pc:sldMkLst>
        <pc:spChg chg="add">
          <ac:chgData name="Beverley Holland" userId="7f73a814-56d8-4b48-8c0b-e584d33fc074" providerId="ADAL" clId="{5618D831-43EE-4FE6-AF86-9865E8B02DF2}" dt="2022-03-14T20:04:53.350" v="16" actId="26606"/>
          <ac:spMkLst>
            <pc:docMk/>
            <pc:sldMk cId="3249383591" sldId="274"/>
            <ac:spMk id="160" creationId="{44CC594A-A820-450F-B363-C19201FCFEC6}"/>
          </ac:spMkLst>
        </pc:spChg>
        <pc:spChg chg="add">
          <ac:chgData name="Beverley Holland" userId="7f73a814-56d8-4b48-8c0b-e584d33fc074" providerId="ADAL" clId="{5618D831-43EE-4FE6-AF86-9865E8B02DF2}" dt="2022-03-14T20:04:53.350" v="16" actId="26606"/>
          <ac:spMkLst>
            <pc:docMk/>
            <pc:sldMk cId="3249383591" sldId="274"/>
            <ac:spMk id="162" creationId="{59FAB3DA-E9ED-4574-ABCC-378BC0FF1BBC}"/>
          </ac:spMkLst>
        </pc:spChg>
        <pc:spChg chg="add">
          <ac:chgData name="Beverley Holland" userId="7f73a814-56d8-4b48-8c0b-e584d33fc074" providerId="ADAL" clId="{5618D831-43EE-4FE6-AF86-9865E8B02DF2}" dt="2022-03-14T20:04:53.350" v="16" actId="26606"/>
          <ac:spMkLst>
            <pc:docMk/>
            <pc:sldMk cId="3249383591" sldId="274"/>
            <ac:spMk id="164" creationId="{53B8D6B0-55D6-48DC-86D8-FD95D5F118AB}"/>
          </ac:spMkLst>
        </pc:spChg>
        <pc:spChg chg="mod">
          <ac:chgData name="Beverley Holland" userId="7f73a814-56d8-4b48-8c0b-e584d33fc074" providerId="ADAL" clId="{5618D831-43EE-4FE6-AF86-9865E8B02DF2}" dt="2022-03-14T20:04:53.350" v="16" actId="26606"/>
          <ac:spMkLst>
            <pc:docMk/>
            <pc:sldMk cId="3249383591" sldId="274"/>
            <ac:spMk id="21506" creationId="{00000000-0000-0000-0000-000000000000}"/>
          </ac:spMkLst>
        </pc:spChg>
        <pc:spChg chg="mod">
          <ac:chgData name="Beverley Holland" userId="7f73a814-56d8-4b48-8c0b-e584d33fc074" providerId="ADAL" clId="{5618D831-43EE-4FE6-AF86-9865E8B02DF2}" dt="2022-03-14T20:04:53.350" v="16" actId="26606"/>
          <ac:spMkLst>
            <pc:docMk/>
            <pc:sldMk cId="3249383591" sldId="274"/>
            <ac:spMk id="21507" creationId="{00000000-0000-0000-0000-000000000000}"/>
          </ac:spMkLst>
        </pc:spChg>
        <pc:spChg chg="mod ord">
          <ac:chgData name="Beverley Holland" userId="7f73a814-56d8-4b48-8c0b-e584d33fc074" providerId="ADAL" clId="{5618D831-43EE-4FE6-AF86-9865E8B02DF2}" dt="2022-03-14T20:04:53.350" v="16" actId="26606"/>
          <ac:spMkLst>
            <pc:docMk/>
            <pc:sldMk cId="3249383591" sldId="274"/>
            <ac:spMk id="21558" creationId="{00000000-0000-0000-0000-000000000000}"/>
          </ac:spMkLst>
        </pc:spChg>
        <pc:graphicFrameChg chg="add mod">
          <ac:chgData name="Beverley Holland" userId="7f73a814-56d8-4b48-8c0b-e584d33fc074" providerId="ADAL" clId="{5618D831-43EE-4FE6-AF86-9865E8B02DF2}" dt="2022-03-14T20:04:53.350" v="16" actId="26606"/>
          <ac:graphicFrameMkLst>
            <pc:docMk/>
            <pc:sldMk cId="3249383591" sldId="274"/>
            <ac:graphicFrameMk id="127067" creationId="{00000000-0000-0000-0000-000000000000}"/>
          </ac:graphicFrameMkLst>
        </pc:graphicFrameChg>
      </pc:sldChg>
      <pc:sldChg chg="addSp modSp mod modTransition setBg">
        <pc:chgData name="Beverley Holland" userId="7f73a814-56d8-4b48-8c0b-e584d33fc074" providerId="ADAL" clId="{5618D831-43EE-4FE6-AF86-9865E8B02DF2}" dt="2022-03-14T20:05:04.779" v="17" actId="26606"/>
        <pc:sldMkLst>
          <pc:docMk/>
          <pc:sldMk cId="1423686724" sldId="275"/>
        </pc:sldMkLst>
        <pc:spChg chg="add">
          <ac:chgData name="Beverley Holland" userId="7f73a814-56d8-4b48-8c0b-e584d33fc074" providerId="ADAL" clId="{5618D831-43EE-4FE6-AF86-9865E8B02DF2}" dt="2022-03-14T20:05:04.779" v="17" actId="26606"/>
          <ac:spMkLst>
            <pc:docMk/>
            <pc:sldMk cId="1423686724" sldId="275"/>
            <ac:spMk id="191" creationId="{44CC594A-A820-450F-B363-C19201FCFEC6}"/>
          </ac:spMkLst>
        </pc:spChg>
        <pc:spChg chg="add">
          <ac:chgData name="Beverley Holland" userId="7f73a814-56d8-4b48-8c0b-e584d33fc074" providerId="ADAL" clId="{5618D831-43EE-4FE6-AF86-9865E8B02DF2}" dt="2022-03-14T20:05:04.779" v="17" actId="26606"/>
          <ac:spMkLst>
            <pc:docMk/>
            <pc:sldMk cId="1423686724" sldId="275"/>
            <ac:spMk id="193" creationId="{59FAB3DA-E9ED-4574-ABCC-378BC0FF1BBC}"/>
          </ac:spMkLst>
        </pc:spChg>
        <pc:spChg chg="add">
          <ac:chgData name="Beverley Holland" userId="7f73a814-56d8-4b48-8c0b-e584d33fc074" providerId="ADAL" clId="{5618D831-43EE-4FE6-AF86-9865E8B02DF2}" dt="2022-03-14T20:05:04.779" v="17" actId="26606"/>
          <ac:spMkLst>
            <pc:docMk/>
            <pc:sldMk cId="1423686724" sldId="275"/>
            <ac:spMk id="321" creationId="{53B8D6B0-55D6-48DC-86D8-FD95D5F118AB}"/>
          </ac:spMkLst>
        </pc:spChg>
        <pc:spChg chg="mod">
          <ac:chgData name="Beverley Holland" userId="7f73a814-56d8-4b48-8c0b-e584d33fc074" providerId="ADAL" clId="{5618D831-43EE-4FE6-AF86-9865E8B02DF2}" dt="2022-03-14T20:05:04.779" v="17" actId="26606"/>
          <ac:spMkLst>
            <pc:docMk/>
            <pc:sldMk cId="1423686724" sldId="275"/>
            <ac:spMk id="22530" creationId="{00000000-0000-0000-0000-000000000000}"/>
          </ac:spMkLst>
        </pc:spChg>
        <pc:spChg chg="mod">
          <ac:chgData name="Beverley Holland" userId="7f73a814-56d8-4b48-8c0b-e584d33fc074" providerId="ADAL" clId="{5618D831-43EE-4FE6-AF86-9865E8B02DF2}" dt="2022-03-14T20:05:04.779" v="17" actId="26606"/>
          <ac:spMkLst>
            <pc:docMk/>
            <pc:sldMk cId="1423686724" sldId="275"/>
            <ac:spMk id="22531" creationId="{00000000-0000-0000-0000-000000000000}"/>
          </ac:spMkLst>
        </pc:spChg>
        <pc:spChg chg="mod ord">
          <ac:chgData name="Beverley Holland" userId="7f73a814-56d8-4b48-8c0b-e584d33fc074" providerId="ADAL" clId="{5618D831-43EE-4FE6-AF86-9865E8B02DF2}" dt="2022-03-14T20:05:04.779" v="17" actId="26606"/>
          <ac:spMkLst>
            <pc:docMk/>
            <pc:sldMk cId="1423686724" sldId="275"/>
            <ac:spMk id="22576" creationId="{00000000-0000-0000-0000-000000000000}"/>
          </ac:spMkLst>
        </pc:spChg>
        <pc:graphicFrameChg chg="add mod">
          <ac:chgData name="Beverley Holland" userId="7f73a814-56d8-4b48-8c0b-e584d33fc074" providerId="ADAL" clId="{5618D831-43EE-4FE6-AF86-9865E8B02DF2}" dt="2022-03-14T20:05:04.779" v="17" actId="26606"/>
          <ac:graphicFrameMkLst>
            <pc:docMk/>
            <pc:sldMk cId="1423686724" sldId="275"/>
            <ac:graphicFrameMk id="128058" creationId="{00000000-0000-0000-0000-000000000000}"/>
          </ac:graphicFrameMkLst>
        </pc:graphicFrameChg>
      </pc:sldChg>
      <pc:sldChg chg="addSp delSp modSp mod modTransition setBg modAnim">
        <pc:chgData name="Beverley Holland" userId="7f73a814-56d8-4b48-8c0b-e584d33fc074" providerId="ADAL" clId="{5618D831-43EE-4FE6-AF86-9865E8B02DF2}" dt="2022-03-14T20:06:48.138" v="21" actId="26606"/>
        <pc:sldMkLst>
          <pc:docMk/>
          <pc:sldMk cId="2627080101" sldId="276"/>
        </pc:sldMkLst>
        <pc:spChg chg="add">
          <ac:chgData name="Beverley Holland" userId="7f73a814-56d8-4b48-8c0b-e584d33fc074" providerId="ADAL" clId="{5618D831-43EE-4FE6-AF86-9865E8B02DF2}" dt="2022-03-14T20:06:48.138" v="21" actId="26606"/>
          <ac:spMkLst>
            <pc:docMk/>
            <pc:sldMk cId="2627080101" sldId="276"/>
            <ac:spMk id="75" creationId="{FB5993E2-C02B-4335-ABA5-D8EC465551E3}"/>
          </ac:spMkLst>
        </pc:spChg>
        <pc:spChg chg="add">
          <ac:chgData name="Beverley Holland" userId="7f73a814-56d8-4b48-8c0b-e584d33fc074" providerId="ADAL" clId="{5618D831-43EE-4FE6-AF86-9865E8B02DF2}" dt="2022-03-14T20:06:48.138" v="21" actId="26606"/>
          <ac:spMkLst>
            <pc:docMk/>
            <pc:sldMk cId="2627080101" sldId="276"/>
            <ac:spMk id="77" creationId="{C0B801A2-5622-4BE8-9AD2-C337A2CD0022}"/>
          </ac:spMkLst>
        </pc:spChg>
        <pc:spChg chg="add">
          <ac:chgData name="Beverley Holland" userId="7f73a814-56d8-4b48-8c0b-e584d33fc074" providerId="ADAL" clId="{5618D831-43EE-4FE6-AF86-9865E8B02DF2}" dt="2022-03-14T20:06:48.138" v="21" actId="26606"/>
          <ac:spMkLst>
            <pc:docMk/>
            <pc:sldMk cId="2627080101" sldId="276"/>
            <ac:spMk id="79" creationId="{B7AF614F-5BC3-4086-99F5-B87C5847A071}"/>
          </ac:spMkLst>
        </pc:spChg>
        <pc:spChg chg="mod">
          <ac:chgData name="Beverley Holland" userId="7f73a814-56d8-4b48-8c0b-e584d33fc074" providerId="ADAL" clId="{5618D831-43EE-4FE6-AF86-9865E8B02DF2}" dt="2022-03-14T20:06:48.138" v="21" actId="26606"/>
          <ac:spMkLst>
            <pc:docMk/>
            <pc:sldMk cId="2627080101" sldId="276"/>
            <ac:spMk id="23554" creationId="{00000000-0000-0000-0000-000000000000}"/>
          </ac:spMkLst>
        </pc:spChg>
        <pc:spChg chg="mod">
          <ac:chgData name="Beverley Holland" userId="7f73a814-56d8-4b48-8c0b-e584d33fc074" providerId="ADAL" clId="{5618D831-43EE-4FE6-AF86-9865E8B02DF2}" dt="2022-03-14T20:06:48.138" v="21" actId="26606"/>
          <ac:spMkLst>
            <pc:docMk/>
            <pc:sldMk cId="2627080101" sldId="276"/>
            <ac:spMk id="23555" creationId="{00000000-0000-0000-0000-000000000000}"/>
          </ac:spMkLst>
        </pc:spChg>
        <pc:spChg chg="del">
          <ac:chgData name="Beverley Holland" userId="7f73a814-56d8-4b48-8c0b-e584d33fc074" providerId="ADAL" clId="{5618D831-43EE-4FE6-AF86-9865E8B02DF2}" dt="2022-03-14T20:06:48.138" v="21" actId="26606"/>
          <ac:spMkLst>
            <pc:docMk/>
            <pc:sldMk cId="2627080101" sldId="276"/>
            <ac:spMk id="115715" creationId="{00000000-0000-0000-0000-000000000000}"/>
          </ac:spMkLst>
        </pc:spChg>
        <pc:graphicFrameChg chg="add">
          <ac:chgData name="Beverley Holland" userId="7f73a814-56d8-4b48-8c0b-e584d33fc074" providerId="ADAL" clId="{5618D831-43EE-4FE6-AF86-9865E8B02DF2}" dt="2022-03-14T20:06:48.138" v="21" actId="26606"/>
          <ac:graphicFrameMkLst>
            <pc:docMk/>
            <pc:sldMk cId="2627080101" sldId="276"/>
            <ac:graphicFrameMk id="115717" creationId="{7EB146D3-0D12-23AA-D35F-5488CAA4F69C}"/>
          </ac:graphicFrameMkLst>
        </pc:graphicFrameChg>
      </pc:sldChg>
      <pc:sldChg chg="addSp delSp modSp mod modTransition setBg modAnim">
        <pc:chgData name="Beverley Holland" userId="7f73a814-56d8-4b48-8c0b-e584d33fc074" providerId="ADAL" clId="{5618D831-43EE-4FE6-AF86-9865E8B02DF2}" dt="2022-03-14T20:06:35.714" v="20" actId="26606"/>
        <pc:sldMkLst>
          <pc:docMk/>
          <pc:sldMk cId="2771670909" sldId="277"/>
        </pc:sldMkLst>
        <pc:spChg chg="add">
          <ac:chgData name="Beverley Holland" userId="7f73a814-56d8-4b48-8c0b-e584d33fc074" providerId="ADAL" clId="{5618D831-43EE-4FE6-AF86-9865E8B02DF2}" dt="2022-03-14T20:06:35.714" v="20" actId="26606"/>
          <ac:spMkLst>
            <pc:docMk/>
            <pc:sldMk cId="2771670909" sldId="277"/>
            <ac:spMk id="75" creationId="{FB5993E2-C02B-4335-ABA5-D8EC465551E3}"/>
          </ac:spMkLst>
        </pc:spChg>
        <pc:spChg chg="add">
          <ac:chgData name="Beverley Holland" userId="7f73a814-56d8-4b48-8c0b-e584d33fc074" providerId="ADAL" clId="{5618D831-43EE-4FE6-AF86-9865E8B02DF2}" dt="2022-03-14T20:06:35.714" v="20" actId="26606"/>
          <ac:spMkLst>
            <pc:docMk/>
            <pc:sldMk cId="2771670909" sldId="277"/>
            <ac:spMk id="77" creationId="{C0B801A2-5622-4BE8-9AD2-C337A2CD0022}"/>
          </ac:spMkLst>
        </pc:spChg>
        <pc:spChg chg="add">
          <ac:chgData name="Beverley Holland" userId="7f73a814-56d8-4b48-8c0b-e584d33fc074" providerId="ADAL" clId="{5618D831-43EE-4FE6-AF86-9865E8B02DF2}" dt="2022-03-14T20:06:35.714" v="20" actId="26606"/>
          <ac:spMkLst>
            <pc:docMk/>
            <pc:sldMk cId="2771670909" sldId="277"/>
            <ac:spMk id="79" creationId="{B7AF614F-5BC3-4086-99F5-B87C5847A071}"/>
          </ac:spMkLst>
        </pc:spChg>
        <pc:spChg chg="mod">
          <ac:chgData name="Beverley Holland" userId="7f73a814-56d8-4b48-8c0b-e584d33fc074" providerId="ADAL" clId="{5618D831-43EE-4FE6-AF86-9865E8B02DF2}" dt="2022-03-14T20:06:35.714" v="20" actId="26606"/>
          <ac:spMkLst>
            <pc:docMk/>
            <pc:sldMk cId="2771670909" sldId="277"/>
            <ac:spMk id="24578" creationId="{00000000-0000-0000-0000-000000000000}"/>
          </ac:spMkLst>
        </pc:spChg>
        <pc:spChg chg="mod">
          <ac:chgData name="Beverley Holland" userId="7f73a814-56d8-4b48-8c0b-e584d33fc074" providerId="ADAL" clId="{5618D831-43EE-4FE6-AF86-9865E8B02DF2}" dt="2022-03-14T20:06:35.714" v="20" actId="26606"/>
          <ac:spMkLst>
            <pc:docMk/>
            <pc:sldMk cId="2771670909" sldId="277"/>
            <ac:spMk id="24579" creationId="{00000000-0000-0000-0000-000000000000}"/>
          </ac:spMkLst>
        </pc:spChg>
        <pc:spChg chg="del">
          <ac:chgData name="Beverley Holland" userId="7f73a814-56d8-4b48-8c0b-e584d33fc074" providerId="ADAL" clId="{5618D831-43EE-4FE6-AF86-9865E8B02DF2}" dt="2022-03-14T20:06:35.714" v="20" actId="26606"/>
          <ac:spMkLst>
            <pc:docMk/>
            <pc:sldMk cId="2771670909" sldId="277"/>
            <ac:spMk id="130051" creationId="{00000000-0000-0000-0000-000000000000}"/>
          </ac:spMkLst>
        </pc:spChg>
        <pc:graphicFrameChg chg="add">
          <ac:chgData name="Beverley Holland" userId="7f73a814-56d8-4b48-8c0b-e584d33fc074" providerId="ADAL" clId="{5618D831-43EE-4FE6-AF86-9865E8B02DF2}" dt="2022-03-14T20:06:35.714" v="20" actId="26606"/>
          <ac:graphicFrameMkLst>
            <pc:docMk/>
            <pc:sldMk cId="2771670909" sldId="277"/>
            <ac:graphicFrameMk id="130053" creationId="{98DDA095-3791-D804-D3FA-C0446921B816}"/>
          </ac:graphicFrameMkLst>
        </pc:graphicFrameChg>
      </pc:sldChg>
      <pc:sldChg chg="modTransition">
        <pc:chgData name="Beverley Holland" userId="7f73a814-56d8-4b48-8c0b-e584d33fc074" providerId="ADAL" clId="{5618D831-43EE-4FE6-AF86-9865E8B02DF2}" dt="2022-03-14T19:57:46.271" v="1"/>
        <pc:sldMkLst>
          <pc:docMk/>
          <pc:sldMk cId="350737634" sldId="278"/>
        </pc:sldMkLst>
      </pc:sldChg>
      <pc:sldChg chg="modTransition">
        <pc:chgData name="Beverley Holland" userId="7f73a814-56d8-4b48-8c0b-e584d33fc074" providerId="ADAL" clId="{5618D831-43EE-4FE6-AF86-9865E8B02DF2}" dt="2022-03-14T19:57:46.271" v="1"/>
        <pc:sldMkLst>
          <pc:docMk/>
          <pc:sldMk cId="312280344" sldId="279"/>
        </pc:sldMkLst>
      </pc:sldChg>
      <pc:sldChg chg="modTransition">
        <pc:chgData name="Beverley Holland" userId="7f73a814-56d8-4b48-8c0b-e584d33fc074" providerId="ADAL" clId="{5618D831-43EE-4FE6-AF86-9865E8B02DF2}" dt="2022-03-14T19:57:46.271" v="1"/>
        <pc:sldMkLst>
          <pc:docMk/>
          <pc:sldMk cId="2736038746" sldId="280"/>
        </pc:sldMkLst>
      </pc:sldChg>
      <pc:sldChg chg="modTransition">
        <pc:chgData name="Beverley Holland" userId="7f73a814-56d8-4b48-8c0b-e584d33fc074" providerId="ADAL" clId="{5618D831-43EE-4FE6-AF86-9865E8B02DF2}" dt="2022-03-14T19:57:46.271" v="1"/>
        <pc:sldMkLst>
          <pc:docMk/>
          <pc:sldMk cId="2120048118" sldId="281"/>
        </pc:sldMkLst>
      </pc:sldChg>
      <pc:sldChg chg="modTransition">
        <pc:chgData name="Beverley Holland" userId="7f73a814-56d8-4b48-8c0b-e584d33fc074" providerId="ADAL" clId="{5618D831-43EE-4FE6-AF86-9865E8B02DF2}" dt="2022-03-14T19:57:46.271" v="1"/>
        <pc:sldMkLst>
          <pc:docMk/>
          <pc:sldMk cId="1653039293" sldId="282"/>
        </pc:sldMkLst>
      </pc:sldChg>
      <pc:sldChg chg="modTransition">
        <pc:chgData name="Beverley Holland" userId="7f73a814-56d8-4b48-8c0b-e584d33fc074" providerId="ADAL" clId="{5618D831-43EE-4FE6-AF86-9865E8B02DF2}" dt="2022-03-14T19:57:46.271" v="1"/>
        <pc:sldMkLst>
          <pc:docMk/>
          <pc:sldMk cId="1706787235" sldId="283"/>
        </pc:sldMkLst>
      </pc:sldChg>
      <pc:sldChg chg="modTransition">
        <pc:chgData name="Beverley Holland" userId="7f73a814-56d8-4b48-8c0b-e584d33fc074" providerId="ADAL" clId="{5618D831-43EE-4FE6-AF86-9865E8B02DF2}" dt="2022-03-14T19:57:46.271" v="1"/>
        <pc:sldMkLst>
          <pc:docMk/>
          <pc:sldMk cId="3731677232" sldId="284"/>
        </pc:sldMkLst>
      </pc:sldChg>
      <pc:sldChg chg="modTransition">
        <pc:chgData name="Beverley Holland" userId="7f73a814-56d8-4b48-8c0b-e584d33fc074" providerId="ADAL" clId="{5618D831-43EE-4FE6-AF86-9865E8B02DF2}" dt="2022-03-14T19:57:46.271" v="1"/>
        <pc:sldMkLst>
          <pc:docMk/>
          <pc:sldMk cId="209312837" sldId="285"/>
        </pc:sldMkLst>
      </pc:sldChg>
      <pc:sldChg chg="modTransition">
        <pc:chgData name="Beverley Holland" userId="7f73a814-56d8-4b48-8c0b-e584d33fc074" providerId="ADAL" clId="{5618D831-43EE-4FE6-AF86-9865E8B02DF2}" dt="2022-03-14T19:57:46.271" v="1"/>
        <pc:sldMkLst>
          <pc:docMk/>
          <pc:sldMk cId="357564053" sldId="286"/>
        </pc:sldMkLst>
      </pc:sldChg>
      <pc:sldChg chg="modTransition">
        <pc:chgData name="Beverley Holland" userId="7f73a814-56d8-4b48-8c0b-e584d33fc074" providerId="ADAL" clId="{5618D831-43EE-4FE6-AF86-9865E8B02DF2}" dt="2022-03-14T19:57:46.271" v="1"/>
        <pc:sldMkLst>
          <pc:docMk/>
          <pc:sldMk cId="1026606048" sldId="287"/>
        </pc:sldMkLst>
      </pc:sldChg>
      <pc:sldChg chg="modTransition">
        <pc:chgData name="Beverley Holland" userId="7f73a814-56d8-4b48-8c0b-e584d33fc074" providerId="ADAL" clId="{5618D831-43EE-4FE6-AF86-9865E8B02DF2}" dt="2022-03-14T19:57:46.271" v="1"/>
        <pc:sldMkLst>
          <pc:docMk/>
          <pc:sldMk cId="2380018834" sldId="288"/>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EE1B57-D2D5-4BF6-A0AD-9CB4B9B628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978455-03DA-44FA-9F7A-C5DC6D159F8C}">
      <dgm:prSet/>
      <dgm:spPr/>
      <dgm:t>
        <a:bodyPr/>
        <a:lstStyle/>
        <a:p>
          <a:r>
            <a:rPr lang="en-GB"/>
            <a:t>Estimating the effort required to implement software is notoriously difficult. Developing software is a complex and invisible activity. </a:t>
          </a:r>
          <a:endParaRPr lang="en-US"/>
        </a:p>
      </dgm:t>
    </dgm:pt>
    <dgm:pt modelId="{2B1DE372-7302-4471-92E3-998E25CB25F6}" type="parTrans" cxnId="{76565EA0-9556-44B7-8E1C-E521D72B56E0}">
      <dgm:prSet/>
      <dgm:spPr/>
      <dgm:t>
        <a:bodyPr/>
        <a:lstStyle/>
        <a:p>
          <a:endParaRPr lang="en-US"/>
        </a:p>
      </dgm:t>
    </dgm:pt>
    <dgm:pt modelId="{301A4250-AD6C-486E-A85F-47DA70020670}" type="sibTrans" cxnId="{76565EA0-9556-44B7-8E1C-E521D72B56E0}">
      <dgm:prSet/>
      <dgm:spPr/>
      <dgm:t>
        <a:bodyPr/>
        <a:lstStyle/>
        <a:p>
          <a:endParaRPr lang="en-US"/>
        </a:p>
      </dgm:t>
    </dgm:pt>
    <dgm:pt modelId="{440B2641-7610-4F99-A0F4-79ABE4CE50ED}">
      <dgm:prSet/>
      <dgm:spPr/>
      <dgm:t>
        <a:bodyPr/>
        <a:lstStyle/>
        <a:p>
          <a:r>
            <a:rPr lang="en-GB"/>
            <a:t>Still as much an art as it is a science</a:t>
          </a:r>
          <a:endParaRPr lang="en-US"/>
        </a:p>
      </dgm:t>
    </dgm:pt>
    <dgm:pt modelId="{91515CD4-E8EF-4D5F-96E8-21B4EC3555F4}" type="parTrans" cxnId="{A204BA4A-BE25-4E1B-9054-3EB1E5D19B4F}">
      <dgm:prSet/>
      <dgm:spPr/>
      <dgm:t>
        <a:bodyPr/>
        <a:lstStyle/>
        <a:p>
          <a:endParaRPr lang="en-US"/>
        </a:p>
      </dgm:t>
    </dgm:pt>
    <dgm:pt modelId="{DB542F58-2795-4D6C-A061-EFD019DE8692}" type="sibTrans" cxnId="{A204BA4A-BE25-4E1B-9054-3EB1E5D19B4F}">
      <dgm:prSet/>
      <dgm:spPr/>
      <dgm:t>
        <a:bodyPr/>
        <a:lstStyle/>
        <a:p>
          <a:endParaRPr lang="en-US"/>
        </a:p>
      </dgm:t>
    </dgm:pt>
    <dgm:pt modelId="{65E23A34-C0D7-4704-91E4-BB17937F49B9}">
      <dgm:prSet/>
      <dgm:spPr/>
      <dgm:t>
        <a:bodyPr/>
        <a:lstStyle/>
        <a:p>
          <a:r>
            <a:rPr lang="en-GB"/>
            <a:t>Should not be conducted in a haphazard manner</a:t>
          </a:r>
          <a:endParaRPr lang="en-US"/>
        </a:p>
      </dgm:t>
    </dgm:pt>
    <dgm:pt modelId="{12226E68-4021-49BF-A712-0D1F827C5565}" type="parTrans" cxnId="{6F62D04B-A9A2-446D-BD6D-7C04FAB18595}">
      <dgm:prSet/>
      <dgm:spPr/>
      <dgm:t>
        <a:bodyPr/>
        <a:lstStyle/>
        <a:p>
          <a:endParaRPr lang="en-US"/>
        </a:p>
      </dgm:t>
    </dgm:pt>
    <dgm:pt modelId="{292B5B6B-2A30-4096-A29A-C10EDB126779}" type="sibTrans" cxnId="{6F62D04B-A9A2-446D-BD6D-7C04FAB18595}">
      <dgm:prSet/>
      <dgm:spPr/>
      <dgm:t>
        <a:bodyPr/>
        <a:lstStyle/>
        <a:p>
          <a:endParaRPr lang="en-US"/>
        </a:p>
      </dgm:t>
    </dgm:pt>
    <dgm:pt modelId="{5CC19D71-BBAB-4F2F-8D11-B11ECC0EC52C}">
      <dgm:prSet/>
      <dgm:spPr/>
      <dgm:t>
        <a:bodyPr/>
        <a:lstStyle/>
        <a:p>
          <a:r>
            <a:rPr lang="en-GB"/>
            <a:t>Useful techniques do exist</a:t>
          </a:r>
          <a:endParaRPr lang="en-US"/>
        </a:p>
      </dgm:t>
    </dgm:pt>
    <dgm:pt modelId="{417BF11D-8901-4B5B-A070-AA5C5E7E977F}" type="parTrans" cxnId="{4AB36E42-1785-462E-A89B-6D70DD78EFE8}">
      <dgm:prSet/>
      <dgm:spPr/>
      <dgm:t>
        <a:bodyPr/>
        <a:lstStyle/>
        <a:p>
          <a:endParaRPr lang="en-US"/>
        </a:p>
      </dgm:t>
    </dgm:pt>
    <dgm:pt modelId="{7D577D05-BAD5-4956-8E4F-284A03D6E6DA}" type="sibTrans" cxnId="{4AB36E42-1785-462E-A89B-6D70DD78EFE8}">
      <dgm:prSet/>
      <dgm:spPr/>
      <dgm:t>
        <a:bodyPr/>
        <a:lstStyle/>
        <a:p>
          <a:endParaRPr lang="en-US"/>
        </a:p>
      </dgm:t>
    </dgm:pt>
    <dgm:pt modelId="{52FF9713-D879-4E07-B6AE-A2673C2C8ECA}">
      <dgm:prSet/>
      <dgm:spPr/>
      <dgm:t>
        <a:bodyPr/>
        <a:lstStyle/>
        <a:p>
          <a:r>
            <a:rPr lang="en-GB"/>
            <a:t>Lays the foundation for remaining project planning activities</a:t>
          </a:r>
          <a:endParaRPr lang="en-US"/>
        </a:p>
      </dgm:t>
    </dgm:pt>
    <dgm:pt modelId="{3352EBAF-645D-43DF-A5D7-0F6486F57E3D}" type="parTrans" cxnId="{BDCD408A-55D8-4B0B-A466-2BCA3198F7AE}">
      <dgm:prSet/>
      <dgm:spPr/>
      <dgm:t>
        <a:bodyPr/>
        <a:lstStyle/>
        <a:p>
          <a:endParaRPr lang="en-US"/>
        </a:p>
      </dgm:t>
    </dgm:pt>
    <dgm:pt modelId="{A592BBF6-06F3-4445-8FA3-3D98C8D2F70E}" type="sibTrans" cxnId="{BDCD408A-55D8-4B0B-A466-2BCA3198F7AE}">
      <dgm:prSet/>
      <dgm:spPr/>
      <dgm:t>
        <a:bodyPr/>
        <a:lstStyle/>
        <a:p>
          <a:endParaRPr lang="en-US"/>
        </a:p>
      </dgm:t>
    </dgm:pt>
    <dgm:pt modelId="{E77D3C91-1BC8-42F0-8E3E-24B117F295BD}">
      <dgm:prSet/>
      <dgm:spPr/>
      <dgm:t>
        <a:bodyPr/>
        <a:lstStyle/>
        <a:p>
          <a:r>
            <a:rPr lang="en-GB"/>
            <a:t>Relies substantially on experience</a:t>
          </a:r>
          <a:endParaRPr lang="en-US"/>
        </a:p>
      </dgm:t>
    </dgm:pt>
    <dgm:pt modelId="{813A7E3E-1080-4FD0-85DE-4EF53F040E5F}" type="parTrans" cxnId="{42F6020C-373B-4F9A-AC26-F1A2A79F5630}">
      <dgm:prSet/>
      <dgm:spPr/>
      <dgm:t>
        <a:bodyPr/>
        <a:lstStyle/>
        <a:p>
          <a:endParaRPr lang="en-US"/>
        </a:p>
      </dgm:t>
    </dgm:pt>
    <dgm:pt modelId="{10B9104F-28B1-4BE2-95A8-42BFB4188D10}" type="sibTrans" cxnId="{42F6020C-373B-4F9A-AC26-F1A2A79F5630}">
      <dgm:prSet/>
      <dgm:spPr/>
      <dgm:t>
        <a:bodyPr/>
        <a:lstStyle/>
        <a:p>
          <a:endParaRPr lang="en-US"/>
        </a:p>
      </dgm:t>
    </dgm:pt>
    <dgm:pt modelId="{C36CDFD0-FF92-4A79-A900-D7FE7632ECFA}" type="pres">
      <dgm:prSet presAssocID="{52EE1B57-D2D5-4BF6-A0AD-9CB4B9B62820}" presName="root" presStyleCnt="0">
        <dgm:presLayoutVars>
          <dgm:dir/>
          <dgm:resizeHandles val="exact"/>
        </dgm:presLayoutVars>
      </dgm:prSet>
      <dgm:spPr/>
    </dgm:pt>
    <dgm:pt modelId="{E94AB3F8-10BD-4F7A-A17E-645D7BC5E0A2}" type="pres">
      <dgm:prSet presAssocID="{C4978455-03DA-44FA-9F7A-C5DC6D159F8C}" presName="compNode" presStyleCnt="0"/>
      <dgm:spPr/>
    </dgm:pt>
    <dgm:pt modelId="{F567BCEE-23CD-4C2E-9442-E4974CB5AC82}" type="pres">
      <dgm:prSet presAssocID="{C4978455-03DA-44FA-9F7A-C5DC6D159F8C}" presName="bgRect" presStyleLbl="bgShp" presStyleIdx="0" presStyleCnt="6"/>
      <dgm:spPr/>
    </dgm:pt>
    <dgm:pt modelId="{D3883A7A-C27B-4244-8373-F71EBEC7EEEA}" type="pres">
      <dgm:prSet presAssocID="{C4978455-03DA-44FA-9F7A-C5DC6D159F8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BC620FFD-954A-4182-81E1-394E90FCA717}" type="pres">
      <dgm:prSet presAssocID="{C4978455-03DA-44FA-9F7A-C5DC6D159F8C}" presName="spaceRect" presStyleCnt="0"/>
      <dgm:spPr/>
    </dgm:pt>
    <dgm:pt modelId="{3FF6E86D-0780-43B9-A1BA-E7328BAE6E47}" type="pres">
      <dgm:prSet presAssocID="{C4978455-03DA-44FA-9F7A-C5DC6D159F8C}" presName="parTx" presStyleLbl="revTx" presStyleIdx="0" presStyleCnt="6">
        <dgm:presLayoutVars>
          <dgm:chMax val="0"/>
          <dgm:chPref val="0"/>
        </dgm:presLayoutVars>
      </dgm:prSet>
      <dgm:spPr/>
    </dgm:pt>
    <dgm:pt modelId="{BC11FFD8-8B79-4664-9A86-E275C810DDF6}" type="pres">
      <dgm:prSet presAssocID="{301A4250-AD6C-486E-A85F-47DA70020670}" presName="sibTrans" presStyleCnt="0"/>
      <dgm:spPr/>
    </dgm:pt>
    <dgm:pt modelId="{AC64720A-37D3-44D8-A11D-96F80C848E55}" type="pres">
      <dgm:prSet presAssocID="{440B2641-7610-4F99-A0F4-79ABE4CE50ED}" presName="compNode" presStyleCnt="0"/>
      <dgm:spPr/>
    </dgm:pt>
    <dgm:pt modelId="{2E45E78E-861F-4391-B884-3C93BE6A6A2E}" type="pres">
      <dgm:prSet presAssocID="{440B2641-7610-4F99-A0F4-79ABE4CE50ED}" presName="bgRect" presStyleLbl="bgShp" presStyleIdx="1" presStyleCnt="6"/>
      <dgm:spPr/>
    </dgm:pt>
    <dgm:pt modelId="{3FDB541E-36DC-4152-A6A6-1CF731CC7DCE}" type="pres">
      <dgm:prSet presAssocID="{440B2641-7610-4F99-A0F4-79ABE4CE50E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ll paint brush"/>
        </a:ext>
      </dgm:extLst>
    </dgm:pt>
    <dgm:pt modelId="{25FB94A0-962B-4E42-A155-8DE114846087}" type="pres">
      <dgm:prSet presAssocID="{440B2641-7610-4F99-A0F4-79ABE4CE50ED}" presName="spaceRect" presStyleCnt="0"/>
      <dgm:spPr/>
    </dgm:pt>
    <dgm:pt modelId="{CFB47B33-CC82-466B-A538-B6D694F399F3}" type="pres">
      <dgm:prSet presAssocID="{440B2641-7610-4F99-A0F4-79ABE4CE50ED}" presName="parTx" presStyleLbl="revTx" presStyleIdx="1" presStyleCnt="6">
        <dgm:presLayoutVars>
          <dgm:chMax val="0"/>
          <dgm:chPref val="0"/>
        </dgm:presLayoutVars>
      </dgm:prSet>
      <dgm:spPr/>
    </dgm:pt>
    <dgm:pt modelId="{C0B04A20-15A5-41E6-A3EE-31368B29EA41}" type="pres">
      <dgm:prSet presAssocID="{DB542F58-2795-4D6C-A061-EFD019DE8692}" presName="sibTrans" presStyleCnt="0"/>
      <dgm:spPr/>
    </dgm:pt>
    <dgm:pt modelId="{3FC69B2D-E2B5-4F56-B89B-61732F3ACF91}" type="pres">
      <dgm:prSet presAssocID="{65E23A34-C0D7-4704-91E4-BB17937F49B9}" presName="compNode" presStyleCnt="0"/>
      <dgm:spPr/>
    </dgm:pt>
    <dgm:pt modelId="{490B918D-AE84-4247-8021-5E2DAE8C3197}" type="pres">
      <dgm:prSet presAssocID="{65E23A34-C0D7-4704-91E4-BB17937F49B9}" presName="bgRect" presStyleLbl="bgShp" presStyleIdx="2" presStyleCnt="6"/>
      <dgm:spPr/>
    </dgm:pt>
    <dgm:pt modelId="{8E94CE99-FDF8-4F97-81EF-ECD0C44FBD53}" type="pres">
      <dgm:prSet presAssocID="{65E23A34-C0D7-4704-91E4-BB17937F49B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55BE5194-B96E-4A64-B26D-756C170DE80B}" type="pres">
      <dgm:prSet presAssocID="{65E23A34-C0D7-4704-91E4-BB17937F49B9}" presName="spaceRect" presStyleCnt="0"/>
      <dgm:spPr/>
    </dgm:pt>
    <dgm:pt modelId="{7BE0396E-4EC5-4C1F-96BD-F8255195171E}" type="pres">
      <dgm:prSet presAssocID="{65E23A34-C0D7-4704-91E4-BB17937F49B9}" presName="parTx" presStyleLbl="revTx" presStyleIdx="2" presStyleCnt="6">
        <dgm:presLayoutVars>
          <dgm:chMax val="0"/>
          <dgm:chPref val="0"/>
        </dgm:presLayoutVars>
      </dgm:prSet>
      <dgm:spPr/>
    </dgm:pt>
    <dgm:pt modelId="{675B5F66-4B40-41C9-B7CE-20813578432E}" type="pres">
      <dgm:prSet presAssocID="{292B5B6B-2A30-4096-A29A-C10EDB126779}" presName="sibTrans" presStyleCnt="0"/>
      <dgm:spPr/>
    </dgm:pt>
    <dgm:pt modelId="{C975BB97-90A9-405D-BC97-6C91C60A4C6B}" type="pres">
      <dgm:prSet presAssocID="{5CC19D71-BBAB-4F2F-8D11-B11ECC0EC52C}" presName="compNode" presStyleCnt="0"/>
      <dgm:spPr/>
    </dgm:pt>
    <dgm:pt modelId="{F6A1447C-7429-4941-92FD-1BB856765C7A}" type="pres">
      <dgm:prSet presAssocID="{5CC19D71-BBAB-4F2F-8D11-B11ECC0EC52C}" presName="bgRect" presStyleLbl="bgShp" presStyleIdx="3" presStyleCnt="6"/>
      <dgm:spPr/>
    </dgm:pt>
    <dgm:pt modelId="{EB007CB7-555B-4DDE-9D8E-09244245215A}" type="pres">
      <dgm:prSet presAssocID="{5CC19D71-BBAB-4F2F-8D11-B11ECC0EC52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C0076A4-9007-4476-9CCA-92AAB057F704}" type="pres">
      <dgm:prSet presAssocID="{5CC19D71-BBAB-4F2F-8D11-B11ECC0EC52C}" presName="spaceRect" presStyleCnt="0"/>
      <dgm:spPr/>
    </dgm:pt>
    <dgm:pt modelId="{3D34DBD0-7D25-4829-BC44-E20550D5C8A9}" type="pres">
      <dgm:prSet presAssocID="{5CC19D71-BBAB-4F2F-8D11-B11ECC0EC52C}" presName="parTx" presStyleLbl="revTx" presStyleIdx="3" presStyleCnt="6">
        <dgm:presLayoutVars>
          <dgm:chMax val="0"/>
          <dgm:chPref val="0"/>
        </dgm:presLayoutVars>
      </dgm:prSet>
      <dgm:spPr/>
    </dgm:pt>
    <dgm:pt modelId="{DEFEDFD8-A8DF-47BC-95F2-D3BC74799F3D}" type="pres">
      <dgm:prSet presAssocID="{7D577D05-BAD5-4956-8E4F-284A03D6E6DA}" presName="sibTrans" presStyleCnt="0"/>
      <dgm:spPr/>
    </dgm:pt>
    <dgm:pt modelId="{F47CCEA2-D561-4B7C-8C18-FD740EA88925}" type="pres">
      <dgm:prSet presAssocID="{52FF9713-D879-4E07-B6AE-A2673C2C8ECA}" presName="compNode" presStyleCnt="0"/>
      <dgm:spPr/>
    </dgm:pt>
    <dgm:pt modelId="{839F5E2C-F988-471B-AEAF-8C03B427CABF}" type="pres">
      <dgm:prSet presAssocID="{52FF9713-D879-4E07-B6AE-A2673C2C8ECA}" presName="bgRect" presStyleLbl="bgShp" presStyleIdx="4" presStyleCnt="6"/>
      <dgm:spPr/>
    </dgm:pt>
    <dgm:pt modelId="{02D8B884-DE59-4B93-97E1-482A28124606}" type="pres">
      <dgm:prSet presAssocID="{52FF9713-D879-4E07-B6AE-A2673C2C8EC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5A4DDF19-9BBB-4945-939C-71286E8A8B81}" type="pres">
      <dgm:prSet presAssocID="{52FF9713-D879-4E07-B6AE-A2673C2C8ECA}" presName="spaceRect" presStyleCnt="0"/>
      <dgm:spPr/>
    </dgm:pt>
    <dgm:pt modelId="{CCD830B8-E532-489C-8E24-12754E476D17}" type="pres">
      <dgm:prSet presAssocID="{52FF9713-D879-4E07-B6AE-A2673C2C8ECA}" presName="parTx" presStyleLbl="revTx" presStyleIdx="4" presStyleCnt="6">
        <dgm:presLayoutVars>
          <dgm:chMax val="0"/>
          <dgm:chPref val="0"/>
        </dgm:presLayoutVars>
      </dgm:prSet>
      <dgm:spPr/>
    </dgm:pt>
    <dgm:pt modelId="{72D8515F-358D-4461-A52E-95D716938855}" type="pres">
      <dgm:prSet presAssocID="{A592BBF6-06F3-4445-8FA3-3D98C8D2F70E}" presName="sibTrans" presStyleCnt="0"/>
      <dgm:spPr/>
    </dgm:pt>
    <dgm:pt modelId="{498639EB-F93F-472C-915C-F7F1216A6980}" type="pres">
      <dgm:prSet presAssocID="{E77D3C91-1BC8-42F0-8E3E-24B117F295BD}" presName="compNode" presStyleCnt="0"/>
      <dgm:spPr/>
    </dgm:pt>
    <dgm:pt modelId="{775F03B7-D16C-48F2-BDF9-93D7A7FEEEE6}" type="pres">
      <dgm:prSet presAssocID="{E77D3C91-1BC8-42F0-8E3E-24B117F295BD}" presName="bgRect" presStyleLbl="bgShp" presStyleIdx="5" presStyleCnt="6"/>
      <dgm:spPr/>
    </dgm:pt>
    <dgm:pt modelId="{D53FD5BB-BDD5-455E-A9E0-9C8D4C01C619}" type="pres">
      <dgm:prSet presAssocID="{E77D3C91-1BC8-42F0-8E3E-24B117F295B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62BE1FC7-A6BF-4691-B13A-68EFB6204C64}" type="pres">
      <dgm:prSet presAssocID="{E77D3C91-1BC8-42F0-8E3E-24B117F295BD}" presName="spaceRect" presStyleCnt="0"/>
      <dgm:spPr/>
    </dgm:pt>
    <dgm:pt modelId="{A0082B8E-CEED-411D-A799-FFD1ADBC43D3}" type="pres">
      <dgm:prSet presAssocID="{E77D3C91-1BC8-42F0-8E3E-24B117F295BD}" presName="parTx" presStyleLbl="revTx" presStyleIdx="5" presStyleCnt="6">
        <dgm:presLayoutVars>
          <dgm:chMax val="0"/>
          <dgm:chPref val="0"/>
        </dgm:presLayoutVars>
      </dgm:prSet>
      <dgm:spPr/>
    </dgm:pt>
  </dgm:ptLst>
  <dgm:cxnLst>
    <dgm:cxn modelId="{42F6020C-373B-4F9A-AC26-F1A2A79F5630}" srcId="{52EE1B57-D2D5-4BF6-A0AD-9CB4B9B62820}" destId="{E77D3C91-1BC8-42F0-8E3E-24B117F295BD}" srcOrd="5" destOrd="0" parTransId="{813A7E3E-1080-4FD0-85DE-4EF53F040E5F}" sibTransId="{10B9104F-28B1-4BE2-95A8-42BFB4188D10}"/>
    <dgm:cxn modelId="{167BC13D-6F81-41D7-9371-6445BB108DEE}" type="presOf" srcId="{52EE1B57-D2D5-4BF6-A0AD-9CB4B9B62820}" destId="{C36CDFD0-FF92-4A79-A900-D7FE7632ECFA}" srcOrd="0" destOrd="0" presId="urn:microsoft.com/office/officeart/2018/2/layout/IconVerticalSolidList"/>
    <dgm:cxn modelId="{42E4045B-A63C-42BF-969D-A850372C556F}" type="presOf" srcId="{440B2641-7610-4F99-A0F4-79ABE4CE50ED}" destId="{CFB47B33-CC82-466B-A538-B6D694F399F3}" srcOrd="0" destOrd="0" presId="urn:microsoft.com/office/officeart/2018/2/layout/IconVerticalSolidList"/>
    <dgm:cxn modelId="{4AB36E42-1785-462E-A89B-6D70DD78EFE8}" srcId="{52EE1B57-D2D5-4BF6-A0AD-9CB4B9B62820}" destId="{5CC19D71-BBAB-4F2F-8D11-B11ECC0EC52C}" srcOrd="3" destOrd="0" parTransId="{417BF11D-8901-4B5B-A070-AA5C5E7E977F}" sibTransId="{7D577D05-BAD5-4956-8E4F-284A03D6E6DA}"/>
    <dgm:cxn modelId="{8B3E0E65-0FB1-43E4-8D17-27DB27096905}" type="presOf" srcId="{C4978455-03DA-44FA-9F7A-C5DC6D159F8C}" destId="{3FF6E86D-0780-43B9-A1BA-E7328BAE6E47}" srcOrd="0" destOrd="0" presId="urn:microsoft.com/office/officeart/2018/2/layout/IconVerticalSolidList"/>
    <dgm:cxn modelId="{A204BA4A-BE25-4E1B-9054-3EB1E5D19B4F}" srcId="{52EE1B57-D2D5-4BF6-A0AD-9CB4B9B62820}" destId="{440B2641-7610-4F99-A0F4-79ABE4CE50ED}" srcOrd="1" destOrd="0" parTransId="{91515CD4-E8EF-4D5F-96E8-21B4EC3555F4}" sibTransId="{DB542F58-2795-4D6C-A061-EFD019DE8692}"/>
    <dgm:cxn modelId="{6F62D04B-A9A2-446D-BD6D-7C04FAB18595}" srcId="{52EE1B57-D2D5-4BF6-A0AD-9CB4B9B62820}" destId="{65E23A34-C0D7-4704-91E4-BB17937F49B9}" srcOrd="2" destOrd="0" parTransId="{12226E68-4021-49BF-A712-0D1F827C5565}" sibTransId="{292B5B6B-2A30-4096-A29A-C10EDB126779}"/>
    <dgm:cxn modelId="{98D4E67D-7C73-4BF3-9061-6FB18A49108D}" type="presOf" srcId="{5CC19D71-BBAB-4F2F-8D11-B11ECC0EC52C}" destId="{3D34DBD0-7D25-4829-BC44-E20550D5C8A9}" srcOrd="0" destOrd="0" presId="urn:microsoft.com/office/officeart/2018/2/layout/IconVerticalSolidList"/>
    <dgm:cxn modelId="{BDCD408A-55D8-4B0B-A466-2BCA3198F7AE}" srcId="{52EE1B57-D2D5-4BF6-A0AD-9CB4B9B62820}" destId="{52FF9713-D879-4E07-B6AE-A2673C2C8ECA}" srcOrd="4" destOrd="0" parTransId="{3352EBAF-645D-43DF-A5D7-0F6486F57E3D}" sibTransId="{A592BBF6-06F3-4445-8FA3-3D98C8D2F70E}"/>
    <dgm:cxn modelId="{76565EA0-9556-44B7-8E1C-E521D72B56E0}" srcId="{52EE1B57-D2D5-4BF6-A0AD-9CB4B9B62820}" destId="{C4978455-03DA-44FA-9F7A-C5DC6D159F8C}" srcOrd="0" destOrd="0" parTransId="{2B1DE372-7302-4471-92E3-998E25CB25F6}" sibTransId="{301A4250-AD6C-486E-A85F-47DA70020670}"/>
    <dgm:cxn modelId="{AF1424D9-DD4F-421E-A41E-D904A3E699CE}" type="presOf" srcId="{52FF9713-D879-4E07-B6AE-A2673C2C8ECA}" destId="{CCD830B8-E532-489C-8E24-12754E476D17}" srcOrd="0" destOrd="0" presId="urn:microsoft.com/office/officeart/2018/2/layout/IconVerticalSolidList"/>
    <dgm:cxn modelId="{08357DE3-1DFF-4925-9639-A5BA16908702}" type="presOf" srcId="{E77D3C91-1BC8-42F0-8E3E-24B117F295BD}" destId="{A0082B8E-CEED-411D-A799-FFD1ADBC43D3}" srcOrd="0" destOrd="0" presId="urn:microsoft.com/office/officeart/2018/2/layout/IconVerticalSolidList"/>
    <dgm:cxn modelId="{ABB790F6-5244-41A2-ACD5-1308746BBAA5}" type="presOf" srcId="{65E23A34-C0D7-4704-91E4-BB17937F49B9}" destId="{7BE0396E-4EC5-4C1F-96BD-F8255195171E}" srcOrd="0" destOrd="0" presId="urn:microsoft.com/office/officeart/2018/2/layout/IconVerticalSolidList"/>
    <dgm:cxn modelId="{6164B275-CC06-4C31-9A28-E9FAB35D989E}" type="presParOf" srcId="{C36CDFD0-FF92-4A79-A900-D7FE7632ECFA}" destId="{E94AB3F8-10BD-4F7A-A17E-645D7BC5E0A2}" srcOrd="0" destOrd="0" presId="urn:microsoft.com/office/officeart/2018/2/layout/IconVerticalSolidList"/>
    <dgm:cxn modelId="{60C00C02-51EB-4A70-A1E2-4C045DF02AA7}" type="presParOf" srcId="{E94AB3F8-10BD-4F7A-A17E-645D7BC5E0A2}" destId="{F567BCEE-23CD-4C2E-9442-E4974CB5AC82}" srcOrd="0" destOrd="0" presId="urn:microsoft.com/office/officeart/2018/2/layout/IconVerticalSolidList"/>
    <dgm:cxn modelId="{1A055DD7-EB17-4D9B-B531-2DA26E64AD83}" type="presParOf" srcId="{E94AB3F8-10BD-4F7A-A17E-645D7BC5E0A2}" destId="{D3883A7A-C27B-4244-8373-F71EBEC7EEEA}" srcOrd="1" destOrd="0" presId="urn:microsoft.com/office/officeart/2018/2/layout/IconVerticalSolidList"/>
    <dgm:cxn modelId="{B0607495-411B-4E84-957F-BF0D93579F53}" type="presParOf" srcId="{E94AB3F8-10BD-4F7A-A17E-645D7BC5E0A2}" destId="{BC620FFD-954A-4182-81E1-394E90FCA717}" srcOrd="2" destOrd="0" presId="urn:microsoft.com/office/officeart/2018/2/layout/IconVerticalSolidList"/>
    <dgm:cxn modelId="{FD11D453-F0AB-44DF-9FBD-3EA188992CE4}" type="presParOf" srcId="{E94AB3F8-10BD-4F7A-A17E-645D7BC5E0A2}" destId="{3FF6E86D-0780-43B9-A1BA-E7328BAE6E47}" srcOrd="3" destOrd="0" presId="urn:microsoft.com/office/officeart/2018/2/layout/IconVerticalSolidList"/>
    <dgm:cxn modelId="{A068F219-2359-49E4-8642-B296FEFC28F1}" type="presParOf" srcId="{C36CDFD0-FF92-4A79-A900-D7FE7632ECFA}" destId="{BC11FFD8-8B79-4664-9A86-E275C810DDF6}" srcOrd="1" destOrd="0" presId="urn:microsoft.com/office/officeart/2018/2/layout/IconVerticalSolidList"/>
    <dgm:cxn modelId="{A0AB2F3E-72A9-4880-BEC8-87054A899592}" type="presParOf" srcId="{C36CDFD0-FF92-4A79-A900-D7FE7632ECFA}" destId="{AC64720A-37D3-44D8-A11D-96F80C848E55}" srcOrd="2" destOrd="0" presId="urn:microsoft.com/office/officeart/2018/2/layout/IconVerticalSolidList"/>
    <dgm:cxn modelId="{DB08D7F6-8821-42DC-B924-911D215256DD}" type="presParOf" srcId="{AC64720A-37D3-44D8-A11D-96F80C848E55}" destId="{2E45E78E-861F-4391-B884-3C93BE6A6A2E}" srcOrd="0" destOrd="0" presId="urn:microsoft.com/office/officeart/2018/2/layout/IconVerticalSolidList"/>
    <dgm:cxn modelId="{4DAD9ACD-B963-43E2-AD78-05B18D75DF6D}" type="presParOf" srcId="{AC64720A-37D3-44D8-A11D-96F80C848E55}" destId="{3FDB541E-36DC-4152-A6A6-1CF731CC7DCE}" srcOrd="1" destOrd="0" presId="urn:microsoft.com/office/officeart/2018/2/layout/IconVerticalSolidList"/>
    <dgm:cxn modelId="{4C84EC58-3A13-48AE-864A-B6072EBE2AFD}" type="presParOf" srcId="{AC64720A-37D3-44D8-A11D-96F80C848E55}" destId="{25FB94A0-962B-4E42-A155-8DE114846087}" srcOrd="2" destOrd="0" presId="urn:microsoft.com/office/officeart/2018/2/layout/IconVerticalSolidList"/>
    <dgm:cxn modelId="{0461A89A-A8BB-4690-A363-93A11A311696}" type="presParOf" srcId="{AC64720A-37D3-44D8-A11D-96F80C848E55}" destId="{CFB47B33-CC82-466B-A538-B6D694F399F3}" srcOrd="3" destOrd="0" presId="urn:microsoft.com/office/officeart/2018/2/layout/IconVerticalSolidList"/>
    <dgm:cxn modelId="{DB5C544C-85B6-4BDA-B189-B16D020F9752}" type="presParOf" srcId="{C36CDFD0-FF92-4A79-A900-D7FE7632ECFA}" destId="{C0B04A20-15A5-41E6-A3EE-31368B29EA41}" srcOrd="3" destOrd="0" presId="urn:microsoft.com/office/officeart/2018/2/layout/IconVerticalSolidList"/>
    <dgm:cxn modelId="{0DBDE22B-111F-4730-9E7D-A2BD3CA5F109}" type="presParOf" srcId="{C36CDFD0-FF92-4A79-A900-D7FE7632ECFA}" destId="{3FC69B2D-E2B5-4F56-B89B-61732F3ACF91}" srcOrd="4" destOrd="0" presId="urn:microsoft.com/office/officeart/2018/2/layout/IconVerticalSolidList"/>
    <dgm:cxn modelId="{0BF0E9FE-5904-4359-8137-2E2B477E4720}" type="presParOf" srcId="{3FC69B2D-E2B5-4F56-B89B-61732F3ACF91}" destId="{490B918D-AE84-4247-8021-5E2DAE8C3197}" srcOrd="0" destOrd="0" presId="urn:microsoft.com/office/officeart/2018/2/layout/IconVerticalSolidList"/>
    <dgm:cxn modelId="{5D3C9BA6-7E88-4784-AA7E-71E263604A25}" type="presParOf" srcId="{3FC69B2D-E2B5-4F56-B89B-61732F3ACF91}" destId="{8E94CE99-FDF8-4F97-81EF-ECD0C44FBD53}" srcOrd="1" destOrd="0" presId="urn:microsoft.com/office/officeart/2018/2/layout/IconVerticalSolidList"/>
    <dgm:cxn modelId="{C21350B9-1E76-4167-A425-97C97CA698C4}" type="presParOf" srcId="{3FC69B2D-E2B5-4F56-B89B-61732F3ACF91}" destId="{55BE5194-B96E-4A64-B26D-756C170DE80B}" srcOrd="2" destOrd="0" presId="urn:microsoft.com/office/officeart/2018/2/layout/IconVerticalSolidList"/>
    <dgm:cxn modelId="{36CC89E2-8756-4B6F-977F-458C7B50BD52}" type="presParOf" srcId="{3FC69B2D-E2B5-4F56-B89B-61732F3ACF91}" destId="{7BE0396E-4EC5-4C1F-96BD-F8255195171E}" srcOrd="3" destOrd="0" presId="urn:microsoft.com/office/officeart/2018/2/layout/IconVerticalSolidList"/>
    <dgm:cxn modelId="{A5F206BB-B183-4FC0-894C-8AD69DF86593}" type="presParOf" srcId="{C36CDFD0-FF92-4A79-A900-D7FE7632ECFA}" destId="{675B5F66-4B40-41C9-B7CE-20813578432E}" srcOrd="5" destOrd="0" presId="urn:microsoft.com/office/officeart/2018/2/layout/IconVerticalSolidList"/>
    <dgm:cxn modelId="{76C13399-B468-48FF-BFAE-56E3F0C9755B}" type="presParOf" srcId="{C36CDFD0-FF92-4A79-A900-D7FE7632ECFA}" destId="{C975BB97-90A9-405D-BC97-6C91C60A4C6B}" srcOrd="6" destOrd="0" presId="urn:microsoft.com/office/officeart/2018/2/layout/IconVerticalSolidList"/>
    <dgm:cxn modelId="{D5EE538E-C6A6-450E-B9A7-07F5C669DEEF}" type="presParOf" srcId="{C975BB97-90A9-405D-BC97-6C91C60A4C6B}" destId="{F6A1447C-7429-4941-92FD-1BB856765C7A}" srcOrd="0" destOrd="0" presId="urn:microsoft.com/office/officeart/2018/2/layout/IconVerticalSolidList"/>
    <dgm:cxn modelId="{766DEB7E-B63C-4118-8E88-45066BFA3C28}" type="presParOf" srcId="{C975BB97-90A9-405D-BC97-6C91C60A4C6B}" destId="{EB007CB7-555B-4DDE-9D8E-09244245215A}" srcOrd="1" destOrd="0" presId="urn:microsoft.com/office/officeart/2018/2/layout/IconVerticalSolidList"/>
    <dgm:cxn modelId="{E9130520-6CCF-422A-9676-B957BA7D28FA}" type="presParOf" srcId="{C975BB97-90A9-405D-BC97-6C91C60A4C6B}" destId="{3C0076A4-9007-4476-9CCA-92AAB057F704}" srcOrd="2" destOrd="0" presId="urn:microsoft.com/office/officeart/2018/2/layout/IconVerticalSolidList"/>
    <dgm:cxn modelId="{43398071-BB36-4DB9-BB5D-4E65BD594B99}" type="presParOf" srcId="{C975BB97-90A9-405D-BC97-6C91C60A4C6B}" destId="{3D34DBD0-7D25-4829-BC44-E20550D5C8A9}" srcOrd="3" destOrd="0" presId="urn:microsoft.com/office/officeart/2018/2/layout/IconVerticalSolidList"/>
    <dgm:cxn modelId="{9A104A1F-BE2A-46AD-8A47-21132EE1F699}" type="presParOf" srcId="{C36CDFD0-FF92-4A79-A900-D7FE7632ECFA}" destId="{DEFEDFD8-A8DF-47BC-95F2-D3BC74799F3D}" srcOrd="7" destOrd="0" presId="urn:microsoft.com/office/officeart/2018/2/layout/IconVerticalSolidList"/>
    <dgm:cxn modelId="{632C52EE-93C4-4DE0-92B5-610F79A63D8F}" type="presParOf" srcId="{C36CDFD0-FF92-4A79-A900-D7FE7632ECFA}" destId="{F47CCEA2-D561-4B7C-8C18-FD740EA88925}" srcOrd="8" destOrd="0" presId="urn:microsoft.com/office/officeart/2018/2/layout/IconVerticalSolidList"/>
    <dgm:cxn modelId="{64E7ED27-7F8A-4648-A119-D088E4FD58A8}" type="presParOf" srcId="{F47CCEA2-D561-4B7C-8C18-FD740EA88925}" destId="{839F5E2C-F988-471B-AEAF-8C03B427CABF}" srcOrd="0" destOrd="0" presId="urn:microsoft.com/office/officeart/2018/2/layout/IconVerticalSolidList"/>
    <dgm:cxn modelId="{4568755E-3376-4493-A055-DE62E4F27611}" type="presParOf" srcId="{F47CCEA2-D561-4B7C-8C18-FD740EA88925}" destId="{02D8B884-DE59-4B93-97E1-482A28124606}" srcOrd="1" destOrd="0" presId="urn:microsoft.com/office/officeart/2018/2/layout/IconVerticalSolidList"/>
    <dgm:cxn modelId="{783328B0-8313-41D1-BF18-5D390B26A784}" type="presParOf" srcId="{F47CCEA2-D561-4B7C-8C18-FD740EA88925}" destId="{5A4DDF19-9BBB-4945-939C-71286E8A8B81}" srcOrd="2" destOrd="0" presId="urn:microsoft.com/office/officeart/2018/2/layout/IconVerticalSolidList"/>
    <dgm:cxn modelId="{4227A8A4-FC54-4700-A745-F269A3B29FDF}" type="presParOf" srcId="{F47CCEA2-D561-4B7C-8C18-FD740EA88925}" destId="{CCD830B8-E532-489C-8E24-12754E476D17}" srcOrd="3" destOrd="0" presId="urn:microsoft.com/office/officeart/2018/2/layout/IconVerticalSolidList"/>
    <dgm:cxn modelId="{5384D7F4-A9C3-42F6-B7E4-8BAEFDEF51D5}" type="presParOf" srcId="{C36CDFD0-FF92-4A79-A900-D7FE7632ECFA}" destId="{72D8515F-358D-4461-A52E-95D716938855}" srcOrd="9" destOrd="0" presId="urn:microsoft.com/office/officeart/2018/2/layout/IconVerticalSolidList"/>
    <dgm:cxn modelId="{484B050B-36DB-4556-8802-69F97D76CB24}" type="presParOf" srcId="{C36CDFD0-FF92-4A79-A900-D7FE7632ECFA}" destId="{498639EB-F93F-472C-915C-F7F1216A6980}" srcOrd="10" destOrd="0" presId="urn:microsoft.com/office/officeart/2018/2/layout/IconVerticalSolidList"/>
    <dgm:cxn modelId="{14ECE3D0-7D4F-46C9-A2CC-76A039578A2F}" type="presParOf" srcId="{498639EB-F93F-472C-915C-F7F1216A6980}" destId="{775F03B7-D16C-48F2-BDF9-93D7A7FEEEE6}" srcOrd="0" destOrd="0" presId="urn:microsoft.com/office/officeart/2018/2/layout/IconVerticalSolidList"/>
    <dgm:cxn modelId="{825A7188-9979-40EB-BA18-3BF1FD251513}" type="presParOf" srcId="{498639EB-F93F-472C-915C-F7F1216A6980}" destId="{D53FD5BB-BDD5-455E-A9E0-9C8D4C01C619}" srcOrd="1" destOrd="0" presId="urn:microsoft.com/office/officeart/2018/2/layout/IconVerticalSolidList"/>
    <dgm:cxn modelId="{A10D450F-6CE2-46BF-BA21-47B5279FCC07}" type="presParOf" srcId="{498639EB-F93F-472C-915C-F7F1216A6980}" destId="{62BE1FC7-A6BF-4691-B13A-68EFB6204C64}" srcOrd="2" destOrd="0" presId="urn:microsoft.com/office/officeart/2018/2/layout/IconVerticalSolidList"/>
    <dgm:cxn modelId="{0D00D918-2D59-486B-87FE-772A3E4EE2BA}" type="presParOf" srcId="{498639EB-F93F-472C-915C-F7F1216A6980}" destId="{A0082B8E-CEED-411D-A799-FFD1ADBC43D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47CCAB-B931-49BE-B23A-8A155EE19EF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938A6FB-0A7C-43DA-83ED-47CA638EF8B8}">
      <dgm:prSet/>
      <dgm:spPr/>
      <dgm:t>
        <a:bodyPr/>
        <a:lstStyle/>
        <a:p>
          <a:r>
            <a:rPr lang="en-US"/>
            <a:t>Defined by Albrecht at IBM (1979)</a:t>
          </a:r>
        </a:p>
      </dgm:t>
    </dgm:pt>
    <dgm:pt modelId="{1FA198C0-0662-4D0F-A6FF-96517F6EBF45}" type="parTrans" cxnId="{DC1D3B95-FF78-4437-8191-36FE45E65D3E}">
      <dgm:prSet/>
      <dgm:spPr/>
      <dgm:t>
        <a:bodyPr/>
        <a:lstStyle/>
        <a:p>
          <a:endParaRPr lang="en-US"/>
        </a:p>
      </dgm:t>
    </dgm:pt>
    <dgm:pt modelId="{45986FD8-1069-4066-A0C4-FC0543A0D6AF}" type="sibTrans" cxnId="{DC1D3B95-FF78-4437-8191-36FE45E65D3E}">
      <dgm:prSet/>
      <dgm:spPr/>
      <dgm:t>
        <a:bodyPr/>
        <a:lstStyle/>
        <a:p>
          <a:endParaRPr lang="en-US"/>
        </a:p>
      </dgm:t>
    </dgm:pt>
    <dgm:pt modelId="{AC6A1C83-1E94-4554-AB43-73E803E923F8}">
      <dgm:prSet/>
      <dgm:spPr/>
      <dgm:t>
        <a:bodyPr/>
        <a:lstStyle/>
        <a:p>
          <a:r>
            <a:rPr lang="en-GB"/>
            <a:t>Considered that economic activity of software development should be measured</a:t>
          </a:r>
          <a:endParaRPr lang="en-US"/>
        </a:p>
      </dgm:t>
    </dgm:pt>
    <dgm:pt modelId="{DC1B8A00-A5E8-4A91-A067-2D74A5D6F8B6}" type="parTrans" cxnId="{8938270A-A513-4C60-B0C2-E83E78595C64}">
      <dgm:prSet/>
      <dgm:spPr/>
      <dgm:t>
        <a:bodyPr/>
        <a:lstStyle/>
        <a:p>
          <a:endParaRPr lang="en-US"/>
        </a:p>
      </dgm:t>
    </dgm:pt>
    <dgm:pt modelId="{689B6AFA-1BDA-4DCD-AB9D-2BBA24CF71F7}" type="sibTrans" cxnId="{8938270A-A513-4C60-B0C2-E83E78595C64}">
      <dgm:prSet/>
      <dgm:spPr/>
      <dgm:t>
        <a:bodyPr/>
        <a:lstStyle/>
        <a:p>
          <a:endParaRPr lang="en-US"/>
        </a:p>
      </dgm:t>
    </dgm:pt>
    <dgm:pt modelId="{54E720EC-ECF0-4A58-8798-4C1665368EBB}">
      <dgm:prSet/>
      <dgm:spPr/>
      <dgm:t>
        <a:bodyPr/>
        <a:lstStyle/>
        <a:p>
          <a:r>
            <a:rPr lang="en-GB"/>
            <a:t>They can help predict the number of source instructions required for development</a:t>
          </a:r>
          <a:endParaRPr lang="en-US"/>
        </a:p>
      </dgm:t>
    </dgm:pt>
    <dgm:pt modelId="{C900DFC8-009C-488E-A374-8A45CC5229FB}" type="parTrans" cxnId="{7550050F-6BB7-4BB1-89B6-047C1A4FEA37}">
      <dgm:prSet/>
      <dgm:spPr/>
      <dgm:t>
        <a:bodyPr/>
        <a:lstStyle/>
        <a:p>
          <a:endParaRPr lang="en-US"/>
        </a:p>
      </dgm:t>
    </dgm:pt>
    <dgm:pt modelId="{3741CD22-0240-4979-AB04-845036FB51B1}" type="sibTrans" cxnId="{7550050F-6BB7-4BB1-89B6-047C1A4FEA37}">
      <dgm:prSet/>
      <dgm:spPr/>
      <dgm:t>
        <a:bodyPr/>
        <a:lstStyle/>
        <a:p>
          <a:endParaRPr lang="en-US"/>
        </a:p>
      </dgm:t>
    </dgm:pt>
    <dgm:pt modelId="{4E63141D-2B06-496D-84F9-DACA67CA9508}" type="pres">
      <dgm:prSet presAssocID="{6047CCAB-B931-49BE-B23A-8A155EE19EF9}" presName="root" presStyleCnt="0">
        <dgm:presLayoutVars>
          <dgm:dir/>
          <dgm:resizeHandles val="exact"/>
        </dgm:presLayoutVars>
      </dgm:prSet>
      <dgm:spPr/>
    </dgm:pt>
    <dgm:pt modelId="{A33094FC-77AD-425F-B573-3F02C42054CE}" type="pres">
      <dgm:prSet presAssocID="{C938A6FB-0A7C-43DA-83ED-47CA638EF8B8}" presName="compNode" presStyleCnt="0"/>
      <dgm:spPr/>
    </dgm:pt>
    <dgm:pt modelId="{A174DBF5-B910-4DAD-95BF-0182C20CECD6}" type="pres">
      <dgm:prSet presAssocID="{C938A6FB-0A7C-43DA-83ED-47CA638EF8B8}" presName="bgRect" presStyleLbl="bgShp" presStyleIdx="0" presStyleCnt="3"/>
      <dgm:spPr/>
    </dgm:pt>
    <dgm:pt modelId="{3199DA00-DAA6-473A-A530-B5C39188A78B}" type="pres">
      <dgm:prSet presAssocID="{C938A6FB-0A7C-43DA-83ED-47CA638EF8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CA8BFC08-BACC-4A98-8231-E3511D3CCB3B}" type="pres">
      <dgm:prSet presAssocID="{C938A6FB-0A7C-43DA-83ED-47CA638EF8B8}" presName="spaceRect" presStyleCnt="0"/>
      <dgm:spPr/>
    </dgm:pt>
    <dgm:pt modelId="{96B23EBA-9FB6-4A88-9BF1-B4F203968D4C}" type="pres">
      <dgm:prSet presAssocID="{C938A6FB-0A7C-43DA-83ED-47CA638EF8B8}" presName="parTx" presStyleLbl="revTx" presStyleIdx="0" presStyleCnt="3">
        <dgm:presLayoutVars>
          <dgm:chMax val="0"/>
          <dgm:chPref val="0"/>
        </dgm:presLayoutVars>
      </dgm:prSet>
      <dgm:spPr/>
    </dgm:pt>
    <dgm:pt modelId="{857A7AA6-0191-469D-83F3-1B32C4BD0E1D}" type="pres">
      <dgm:prSet presAssocID="{45986FD8-1069-4066-A0C4-FC0543A0D6AF}" presName="sibTrans" presStyleCnt="0"/>
      <dgm:spPr/>
    </dgm:pt>
    <dgm:pt modelId="{63E7E623-78FB-4814-829A-1B66DD524FA0}" type="pres">
      <dgm:prSet presAssocID="{AC6A1C83-1E94-4554-AB43-73E803E923F8}" presName="compNode" presStyleCnt="0"/>
      <dgm:spPr/>
    </dgm:pt>
    <dgm:pt modelId="{32E7EB10-B2D9-4906-B95F-21B26766068C}" type="pres">
      <dgm:prSet presAssocID="{AC6A1C83-1E94-4554-AB43-73E803E923F8}" presName="bgRect" presStyleLbl="bgShp" presStyleIdx="1" presStyleCnt="3"/>
      <dgm:spPr/>
    </dgm:pt>
    <dgm:pt modelId="{B0770272-38D8-44DC-BB20-F08722F1D145}" type="pres">
      <dgm:prSet presAssocID="{AC6A1C83-1E94-4554-AB43-73E803E923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7D2833DF-8A43-4C94-9CB7-6A6851311651}" type="pres">
      <dgm:prSet presAssocID="{AC6A1C83-1E94-4554-AB43-73E803E923F8}" presName="spaceRect" presStyleCnt="0"/>
      <dgm:spPr/>
    </dgm:pt>
    <dgm:pt modelId="{32346165-2BD2-4630-AA21-696563E78F99}" type="pres">
      <dgm:prSet presAssocID="{AC6A1C83-1E94-4554-AB43-73E803E923F8}" presName="parTx" presStyleLbl="revTx" presStyleIdx="1" presStyleCnt="3">
        <dgm:presLayoutVars>
          <dgm:chMax val="0"/>
          <dgm:chPref val="0"/>
        </dgm:presLayoutVars>
      </dgm:prSet>
      <dgm:spPr/>
    </dgm:pt>
    <dgm:pt modelId="{9CC9B878-8D81-4CE1-9852-3E906B9FF87A}" type="pres">
      <dgm:prSet presAssocID="{689B6AFA-1BDA-4DCD-AB9D-2BBA24CF71F7}" presName="sibTrans" presStyleCnt="0"/>
      <dgm:spPr/>
    </dgm:pt>
    <dgm:pt modelId="{1B7875AE-B144-4C47-99EB-56CE092AF1B8}" type="pres">
      <dgm:prSet presAssocID="{54E720EC-ECF0-4A58-8798-4C1665368EBB}" presName="compNode" presStyleCnt="0"/>
      <dgm:spPr/>
    </dgm:pt>
    <dgm:pt modelId="{5A5478AB-F7A6-40A2-909D-0D1E76B86052}" type="pres">
      <dgm:prSet presAssocID="{54E720EC-ECF0-4A58-8798-4C1665368EBB}" presName="bgRect" presStyleLbl="bgShp" presStyleIdx="2" presStyleCnt="3"/>
      <dgm:spPr/>
    </dgm:pt>
    <dgm:pt modelId="{2E6BD591-6F82-4AC0-8EC8-984AC49CF13E}" type="pres">
      <dgm:prSet presAssocID="{54E720EC-ECF0-4A58-8798-4C1665368EB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6DED0C6-82B5-4664-8205-088572660E57}" type="pres">
      <dgm:prSet presAssocID="{54E720EC-ECF0-4A58-8798-4C1665368EBB}" presName="spaceRect" presStyleCnt="0"/>
      <dgm:spPr/>
    </dgm:pt>
    <dgm:pt modelId="{6C9ABB05-441E-4E10-80A6-080CA0FE5D69}" type="pres">
      <dgm:prSet presAssocID="{54E720EC-ECF0-4A58-8798-4C1665368EBB}" presName="parTx" presStyleLbl="revTx" presStyleIdx="2" presStyleCnt="3">
        <dgm:presLayoutVars>
          <dgm:chMax val="0"/>
          <dgm:chPref val="0"/>
        </dgm:presLayoutVars>
      </dgm:prSet>
      <dgm:spPr/>
    </dgm:pt>
  </dgm:ptLst>
  <dgm:cxnLst>
    <dgm:cxn modelId="{8938270A-A513-4C60-B0C2-E83E78595C64}" srcId="{6047CCAB-B931-49BE-B23A-8A155EE19EF9}" destId="{AC6A1C83-1E94-4554-AB43-73E803E923F8}" srcOrd="1" destOrd="0" parTransId="{DC1B8A00-A5E8-4A91-A067-2D74A5D6F8B6}" sibTransId="{689B6AFA-1BDA-4DCD-AB9D-2BBA24CF71F7}"/>
    <dgm:cxn modelId="{7550050F-6BB7-4BB1-89B6-047C1A4FEA37}" srcId="{6047CCAB-B931-49BE-B23A-8A155EE19EF9}" destId="{54E720EC-ECF0-4A58-8798-4C1665368EBB}" srcOrd="2" destOrd="0" parTransId="{C900DFC8-009C-488E-A374-8A45CC5229FB}" sibTransId="{3741CD22-0240-4979-AB04-845036FB51B1}"/>
    <dgm:cxn modelId="{EAFBB930-32C6-49ED-B55A-8BC8A22B3816}" type="presOf" srcId="{54E720EC-ECF0-4A58-8798-4C1665368EBB}" destId="{6C9ABB05-441E-4E10-80A6-080CA0FE5D69}" srcOrd="0" destOrd="0" presId="urn:microsoft.com/office/officeart/2018/2/layout/IconVerticalSolidList"/>
    <dgm:cxn modelId="{98957650-4A31-4DE6-AC34-0B76D920357E}" type="presOf" srcId="{AC6A1C83-1E94-4554-AB43-73E803E923F8}" destId="{32346165-2BD2-4630-AA21-696563E78F99}" srcOrd="0" destOrd="0" presId="urn:microsoft.com/office/officeart/2018/2/layout/IconVerticalSolidList"/>
    <dgm:cxn modelId="{DC1D3B95-FF78-4437-8191-36FE45E65D3E}" srcId="{6047CCAB-B931-49BE-B23A-8A155EE19EF9}" destId="{C938A6FB-0A7C-43DA-83ED-47CA638EF8B8}" srcOrd="0" destOrd="0" parTransId="{1FA198C0-0662-4D0F-A6FF-96517F6EBF45}" sibTransId="{45986FD8-1069-4066-A0C4-FC0543A0D6AF}"/>
    <dgm:cxn modelId="{28D7BABC-05A6-4495-86E5-CE8CCC98292C}" type="presOf" srcId="{6047CCAB-B931-49BE-B23A-8A155EE19EF9}" destId="{4E63141D-2B06-496D-84F9-DACA67CA9508}" srcOrd="0" destOrd="0" presId="urn:microsoft.com/office/officeart/2018/2/layout/IconVerticalSolidList"/>
    <dgm:cxn modelId="{B66ABDCA-E940-450A-BFFB-6A4760ADA5DF}" type="presOf" srcId="{C938A6FB-0A7C-43DA-83ED-47CA638EF8B8}" destId="{96B23EBA-9FB6-4A88-9BF1-B4F203968D4C}" srcOrd="0" destOrd="0" presId="urn:microsoft.com/office/officeart/2018/2/layout/IconVerticalSolidList"/>
    <dgm:cxn modelId="{2A887A5A-A149-48AC-BA95-52E322BD1FB7}" type="presParOf" srcId="{4E63141D-2B06-496D-84F9-DACA67CA9508}" destId="{A33094FC-77AD-425F-B573-3F02C42054CE}" srcOrd="0" destOrd="0" presId="urn:microsoft.com/office/officeart/2018/2/layout/IconVerticalSolidList"/>
    <dgm:cxn modelId="{4E0F8BDC-42E3-449C-B6D8-A85E3CC9894B}" type="presParOf" srcId="{A33094FC-77AD-425F-B573-3F02C42054CE}" destId="{A174DBF5-B910-4DAD-95BF-0182C20CECD6}" srcOrd="0" destOrd="0" presId="urn:microsoft.com/office/officeart/2018/2/layout/IconVerticalSolidList"/>
    <dgm:cxn modelId="{6E85776D-9BBD-403A-94D6-4567AFC70FDA}" type="presParOf" srcId="{A33094FC-77AD-425F-B573-3F02C42054CE}" destId="{3199DA00-DAA6-473A-A530-B5C39188A78B}" srcOrd="1" destOrd="0" presId="urn:microsoft.com/office/officeart/2018/2/layout/IconVerticalSolidList"/>
    <dgm:cxn modelId="{4CCC87A6-8D95-4030-A1B9-176C77C6FEC0}" type="presParOf" srcId="{A33094FC-77AD-425F-B573-3F02C42054CE}" destId="{CA8BFC08-BACC-4A98-8231-E3511D3CCB3B}" srcOrd="2" destOrd="0" presId="urn:microsoft.com/office/officeart/2018/2/layout/IconVerticalSolidList"/>
    <dgm:cxn modelId="{D321DBB4-E429-4CC4-9130-DE6886A6BB6B}" type="presParOf" srcId="{A33094FC-77AD-425F-B573-3F02C42054CE}" destId="{96B23EBA-9FB6-4A88-9BF1-B4F203968D4C}" srcOrd="3" destOrd="0" presId="urn:microsoft.com/office/officeart/2018/2/layout/IconVerticalSolidList"/>
    <dgm:cxn modelId="{0F520503-36BD-416A-8BB2-29EAE2F47BED}" type="presParOf" srcId="{4E63141D-2B06-496D-84F9-DACA67CA9508}" destId="{857A7AA6-0191-469D-83F3-1B32C4BD0E1D}" srcOrd="1" destOrd="0" presId="urn:microsoft.com/office/officeart/2018/2/layout/IconVerticalSolidList"/>
    <dgm:cxn modelId="{DD08CD38-B82D-42F9-A0C4-D95DA75C8555}" type="presParOf" srcId="{4E63141D-2B06-496D-84F9-DACA67CA9508}" destId="{63E7E623-78FB-4814-829A-1B66DD524FA0}" srcOrd="2" destOrd="0" presId="urn:microsoft.com/office/officeart/2018/2/layout/IconVerticalSolidList"/>
    <dgm:cxn modelId="{54A761EF-AFD1-4E8A-82AA-683C72685023}" type="presParOf" srcId="{63E7E623-78FB-4814-829A-1B66DD524FA0}" destId="{32E7EB10-B2D9-4906-B95F-21B26766068C}" srcOrd="0" destOrd="0" presId="urn:microsoft.com/office/officeart/2018/2/layout/IconVerticalSolidList"/>
    <dgm:cxn modelId="{CECA6B63-D8C1-4D65-9777-8D388DF0BEBE}" type="presParOf" srcId="{63E7E623-78FB-4814-829A-1B66DD524FA0}" destId="{B0770272-38D8-44DC-BB20-F08722F1D145}" srcOrd="1" destOrd="0" presId="urn:microsoft.com/office/officeart/2018/2/layout/IconVerticalSolidList"/>
    <dgm:cxn modelId="{B898574C-A5CA-46D5-9406-D1C2664444C1}" type="presParOf" srcId="{63E7E623-78FB-4814-829A-1B66DD524FA0}" destId="{7D2833DF-8A43-4C94-9CB7-6A6851311651}" srcOrd="2" destOrd="0" presId="urn:microsoft.com/office/officeart/2018/2/layout/IconVerticalSolidList"/>
    <dgm:cxn modelId="{5295FA42-0D58-4C8B-86CD-485CFAB99570}" type="presParOf" srcId="{63E7E623-78FB-4814-829A-1B66DD524FA0}" destId="{32346165-2BD2-4630-AA21-696563E78F99}" srcOrd="3" destOrd="0" presId="urn:microsoft.com/office/officeart/2018/2/layout/IconVerticalSolidList"/>
    <dgm:cxn modelId="{FFEE75FA-AB91-40B7-A3A9-6B2357835214}" type="presParOf" srcId="{4E63141D-2B06-496D-84F9-DACA67CA9508}" destId="{9CC9B878-8D81-4CE1-9852-3E906B9FF87A}" srcOrd="3" destOrd="0" presId="urn:microsoft.com/office/officeart/2018/2/layout/IconVerticalSolidList"/>
    <dgm:cxn modelId="{7C5AFDB5-DA1D-4A6D-90B7-F9126A1C8859}" type="presParOf" srcId="{4E63141D-2B06-496D-84F9-DACA67CA9508}" destId="{1B7875AE-B144-4C47-99EB-56CE092AF1B8}" srcOrd="4" destOrd="0" presId="urn:microsoft.com/office/officeart/2018/2/layout/IconVerticalSolidList"/>
    <dgm:cxn modelId="{FDF40C87-8E4C-4956-8FF7-298A0EBF6543}" type="presParOf" srcId="{1B7875AE-B144-4C47-99EB-56CE092AF1B8}" destId="{5A5478AB-F7A6-40A2-909D-0D1E76B86052}" srcOrd="0" destOrd="0" presId="urn:microsoft.com/office/officeart/2018/2/layout/IconVerticalSolidList"/>
    <dgm:cxn modelId="{06E20D22-8BF2-4799-A64A-4EECCAF86565}" type="presParOf" srcId="{1B7875AE-B144-4C47-99EB-56CE092AF1B8}" destId="{2E6BD591-6F82-4AC0-8EC8-984AC49CF13E}" srcOrd="1" destOrd="0" presId="urn:microsoft.com/office/officeart/2018/2/layout/IconVerticalSolidList"/>
    <dgm:cxn modelId="{F9056F45-5067-487D-A4BD-7D6FEDA5C21E}" type="presParOf" srcId="{1B7875AE-B144-4C47-99EB-56CE092AF1B8}" destId="{E6DED0C6-82B5-4664-8205-088572660E57}" srcOrd="2" destOrd="0" presId="urn:microsoft.com/office/officeart/2018/2/layout/IconVerticalSolidList"/>
    <dgm:cxn modelId="{120A3695-0F7C-4C1E-8B81-AA608132BDA7}" type="presParOf" srcId="{1B7875AE-B144-4C47-99EB-56CE092AF1B8}" destId="{6C9ABB05-441E-4E10-80A6-080CA0FE5D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A88F95-5B4D-49F9-B1B5-3730B52766E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CAB3D074-A493-4EEF-B6A4-D739B260A496}">
      <dgm:prSet/>
      <dgm:spPr/>
      <dgm:t>
        <a:bodyPr/>
        <a:lstStyle/>
        <a:p>
          <a:r>
            <a:rPr lang="en-GB"/>
            <a:t>A measure of the functionality of the proposed software	</a:t>
          </a:r>
          <a:endParaRPr lang="en-US"/>
        </a:p>
      </dgm:t>
    </dgm:pt>
    <dgm:pt modelId="{F340239B-7971-4F7B-B2C9-4034934A4865}" type="parTrans" cxnId="{1F928C36-DACC-458B-AB3B-23320D020D7E}">
      <dgm:prSet/>
      <dgm:spPr/>
      <dgm:t>
        <a:bodyPr/>
        <a:lstStyle/>
        <a:p>
          <a:endParaRPr lang="en-US"/>
        </a:p>
      </dgm:t>
    </dgm:pt>
    <dgm:pt modelId="{3FAE3CEE-0E09-499B-9330-5CF03FD2DAEA}" type="sibTrans" cxnId="{1F928C36-DACC-458B-AB3B-23320D020D7E}">
      <dgm:prSet/>
      <dgm:spPr/>
      <dgm:t>
        <a:bodyPr/>
        <a:lstStyle/>
        <a:p>
          <a:endParaRPr lang="en-US"/>
        </a:p>
      </dgm:t>
    </dgm:pt>
    <dgm:pt modelId="{376CF410-39F1-4604-8D9E-822B72B9AB7E}">
      <dgm:prSet/>
      <dgm:spPr/>
      <dgm:t>
        <a:bodyPr/>
        <a:lstStyle/>
        <a:p>
          <a:r>
            <a:rPr lang="en-GB"/>
            <a:t>Consists of five external aspects:</a:t>
          </a:r>
          <a:endParaRPr lang="en-US"/>
        </a:p>
      </dgm:t>
    </dgm:pt>
    <dgm:pt modelId="{ABBAB8CB-198F-44C2-AF13-002AEF68397E}" type="parTrans" cxnId="{91A4687F-2956-4FF7-9F6B-40C981671DFA}">
      <dgm:prSet/>
      <dgm:spPr/>
      <dgm:t>
        <a:bodyPr/>
        <a:lstStyle/>
        <a:p>
          <a:endParaRPr lang="en-US"/>
        </a:p>
      </dgm:t>
    </dgm:pt>
    <dgm:pt modelId="{F1E6E4D9-41EA-4671-98D8-78C8D17AEA74}" type="sibTrans" cxnId="{91A4687F-2956-4FF7-9F6B-40C981671DFA}">
      <dgm:prSet/>
      <dgm:spPr/>
      <dgm:t>
        <a:bodyPr/>
        <a:lstStyle/>
        <a:p>
          <a:endParaRPr lang="en-US"/>
        </a:p>
      </dgm:t>
    </dgm:pt>
    <dgm:pt modelId="{0DBA0072-59E3-40C3-9157-F2E2163532CE}">
      <dgm:prSet/>
      <dgm:spPr/>
      <dgm:t>
        <a:bodyPr/>
        <a:lstStyle/>
        <a:p>
          <a:r>
            <a:rPr lang="en-GB"/>
            <a:t>Inputs to the application</a:t>
          </a:r>
          <a:endParaRPr lang="en-US"/>
        </a:p>
      </dgm:t>
    </dgm:pt>
    <dgm:pt modelId="{9ED5A417-956A-4590-AEFA-83155C138D09}" type="parTrans" cxnId="{A2B29721-9D8E-4A6E-9909-BA231EA09D12}">
      <dgm:prSet/>
      <dgm:spPr/>
      <dgm:t>
        <a:bodyPr/>
        <a:lstStyle/>
        <a:p>
          <a:endParaRPr lang="en-US"/>
        </a:p>
      </dgm:t>
    </dgm:pt>
    <dgm:pt modelId="{2F95E73B-CDE8-46C7-8046-D36FEFB2452D}" type="sibTrans" cxnId="{A2B29721-9D8E-4A6E-9909-BA231EA09D12}">
      <dgm:prSet/>
      <dgm:spPr/>
      <dgm:t>
        <a:bodyPr/>
        <a:lstStyle/>
        <a:p>
          <a:endParaRPr lang="en-US"/>
        </a:p>
      </dgm:t>
    </dgm:pt>
    <dgm:pt modelId="{2480D87C-AF57-4780-A0C6-A01A90A0BCA4}">
      <dgm:prSet/>
      <dgm:spPr/>
      <dgm:t>
        <a:bodyPr/>
        <a:lstStyle/>
        <a:p>
          <a:r>
            <a:rPr lang="en-GB"/>
            <a:t>Outputs from it</a:t>
          </a:r>
          <a:endParaRPr lang="en-US"/>
        </a:p>
      </dgm:t>
    </dgm:pt>
    <dgm:pt modelId="{8062BEBD-263A-4EAF-A7B8-06273232A84F}" type="parTrans" cxnId="{A6D696F7-587C-4A19-827C-A9B9F485388E}">
      <dgm:prSet/>
      <dgm:spPr/>
      <dgm:t>
        <a:bodyPr/>
        <a:lstStyle/>
        <a:p>
          <a:endParaRPr lang="en-US"/>
        </a:p>
      </dgm:t>
    </dgm:pt>
    <dgm:pt modelId="{B42D27E4-2A09-4784-B67E-2265DBBD13EF}" type="sibTrans" cxnId="{A6D696F7-587C-4A19-827C-A9B9F485388E}">
      <dgm:prSet/>
      <dgm:spPr/>
      <dgm:t>
        <a:bodyPr/>
        <a:lstStyle/>
        <a:p>
          <a:endParaRPr lang="en-US"/>
        </a:p>
      </dgm:t>
    </dgm:pt>
    <dgm:pt modelId="{6BADA56F-EA24-4F2A-AB87-BA6B50143544}">
      <dgm:prSet/>
      <dgm:spPr/>
      <dgm:t>
        <a:bodyPr/>
        <a:lstStyle/>
        <a:p>
          <a:r>
            <a:rPr lang="en-GB"/>
            <a:t>Inquiries by the users</a:t>
          </a:r>
          <a:endParaRPr lang="en-US"/>
        </a:p>
      </dgm:t>
    </dgm:pt>
    <dgm:pt modelId="{0C399972-0B76-40B2-A0C2-3BAB7926D006}" type="parTrans" cxnId="{8E5E57AB-293D-4DCB-9E67-1AB9C80D717C}">
      <dgm:prSet/>
      <dgm:spPr/>
      <dgm:t>
        <a:bodyPr/>
        <a:lstStyle/>
        <a:p>
          <a:endParaRPr lang="en-US"/>
        </a:p>
      </dgm:t>
    </dgm:pt>
    <dgm:pt modelId="{6495D6AC-0FCA-485C-BE6F-7C9425988FA9}" type="sibTrans" cxnId="{8E5E57AB-293D-4DCB-9E67-1AB9C80D717C}">
      <dgm:prSet/>
      <dgm:spPr/>
      <dgm:t>
        <a:bodyPr/>
        <a:lstStyle/>
        <a:p>
          <a:endParaRPr lang="en-US"/>
        </a:p>
      </dgm:t>
    </dgm:pt>
    <dgm:pt modelId="{0F02A7AC-84F8-495F-ACCA-511A7F9649EC}">
      <dgm:prSet/>
      <dgm:spPr/>
      <dgm:t>
        <a:bodyPr/>
        <a:lstStyle/>
        <a:p>
          <a:r>
            <a:rPr lang="en-GB"/>
            <a:t>Data files being updated by the application</a:t>
          </a:r>
          <a:endParaRPr lang="en-US"/>
        </a:p>
      </dgm:t>
    </dgm:pt>
    <dgm:pt modelId="{D87E5207-9B84-421D-AEDC-1AA12EEE0F6D}" type="parTrans" cxnId="{B76DE254-0F09-4709-BD64-01B1AED557A4}">
      <dgm:prSet/>
      <dgm:spPr/>
      <dgm:t>
        <a:bodyPr/>
        <a:lstStyle/>
        <a:p>
          <a:endParaRPr lang="en-US"/>
        </a:p>
      </dgm:t>
    </dgm:pt>
    <dgm:pt modelId="{24F79A2D-6339-4353-A997-0B3CCE533773}" type="sibTrans" cxnId="{B76DE254-0F09-4709-BD64-01B1AED557A4}">
      <dgm:prSet/>
      <dgm:spPr/>
      <dgm:t>
        <a:bodyPr/>
        <a:lstStyle/>
        <a:p>
          <a:endParaRPr lang="en-US"/>
        </a:p>
      </dgm:t>
    </dgm:pt>
    <dgm:pt modelId="{65D52B03-30C8-4349-AD7C-7B03B8167A37}">
      <dgm:prSet/>
      <dgm:spPr/>
      <dgm:t>
        <a:bodyPr/>
        <a:lstStyle/>
        <a:p>
          <a:r>
            <a:rPr lang="en-GB"/>
            <a:t>Interfaces to other applications</a:t>
          </a:r>
          <a:endParaRPr lang="en-US"/>
        </a:p>
      </dgm:t>
    </dgm:pt>
    <dgm:pt modelId="{A811C2B9-91DC-4354-B86E-B83BD1803484}" type="parTrans" cxnId="{AE8146B3-FBED-41C9-9F35-5AF3E24608DF}">
      <dgm:prSet/>
      <dgm:spPr/>
      <dgm:t>
        <a:bodyPr/>
        <a:lstStyle/>
        <a:p>
          <a:endParaRPr lang="en-US"/>
        </a:p>
      </dgm:t>
    </dgm:pt>
    <dgm:pt modelId="{C201D27D-13F2-4473-8256-8E4F4BB8554D}" type="sibTrans" cxnId="{AE8146B3-FBED-41C9-9F35-5AF3E24608DF}">
      <dgm:prSet/>
      <dgm:spPr/>
      <dgm:t>
        <a:bodyPr/>
        <a:lstStyle/>
        <a:p>
          <a:endParaRPr lang="en-US"/>
        </a:p>
      </dgm:t>
    </dgm:pt>
    <dgm:pt modelId="{DC712910-F345-464C-B27B-B2621E3E6DF4}" type="pres">
      <dgm:prSet presAssocID="{0DA88F95-5B4D-49F9-B1B5-3730B52766EC}" presName="Name0" presStyleCnt="0">
        <dgm:presLayoutVars>
          <dgm:dir/>
          <dgm:animLvl val="lvl"/>
          <dgm:resizeHandles val="exact"/>
        </dgm:presLayoutVars>
      </dgm:prSet>
      <dgm:spPr/>
    </dgm:pt>
    <dgm:pt modelId="{A417B136-5865-4F20-B475-83F9EA936B26}" type="pres">
      <dgm:prSet presAssocID="{376CF410-39F1-4604-8D9E-822B72B9AB7E}" presName="boxAndChildren" presStyleCnt="0"/>
      <dgm:spPr/>
    </dgm:pt>
    <dgm:pt modelId="{7742337D-1C7F-4DFE-B2FC-E4782BD11039}" type="pres">
      <dgm:prSet presAssocID="{376CF410-39F1-4604-8D9E-822B72B9AB7E}" presName="parentTextBox" presStyleLbl="node1" presStyleIdx="0" presStyleCnt="2"/>
      <dgm:spPr/>
    </dgm:pt>
    <dgm:pt modelId="{E11C7C82-3A67-4800-9948-85A8ED8D804A}" type="pres">
      <dgm:prSet presAssocID="{376CF410-39F1-4604-8D9E-822B72B9AB7E}" presName="entireBox" presStyleLbl="node1" presStyleIdx="0" presStyleCnt="2"/>
      <dgm:spPr/>
    </dgm:pt>
    <dgm:pt modelId="{5352807E-E9A1-45F4-9CF7-6BEBD14DD658}" type="pres">
      <dgm:prSet presAssocID="{376CF410-39F1-4604-8D9E-822B72B9AB7E}" presName="descendantBox" presStyleCnt="0"/>
      <dgm:spPr/>
    </dgm:pt>
    <dgm:pt modelId="{BDC8C7CA-6A97-4E4D-99BD-F0502F801194}" type="pres">
      <dgm:prSet presAssocID="{0DBA0072-59E3-40C3-9157-F2E2163532CE}" presName="childTextBox" presStyleLbl="fgAccFollowNode1" presStyleIdx="0" presStyleCnt="5">
        <dgm:presLayoutVars>
          <dgm:bulletEnabled val="1"/>
        </dgm:presLayoutVars>
      </dgm:prSet>
      <dgm:spPr/>
    </dgm:pt>
    <dgm:pt modelId="{264388ED-5DEE-4C02-AE3B-90FC1E8B4DBE}" type="pres">
      <dgm:prSet presAssocID="{2480D87C-AF57-4780-A0C6-A01A90A0BCA4}" presName="childTextBox" presStyleLbl="fgAccFollowNode1" presStyleIdx="1" presStyleCnt="5">
        <dgm:presLayoutVars>
          <dgm:bulletEnabled val="1"/>
        </dgm:presLayoutVars>
      </dgm:prSet>
      <dgm:spPr/>
    </dgm:pt>
    <dgm:pt modelId="{1AEC0A9D-DFB8-431C-B758-E31154325D5D}" type="pres">
      <dgm:prSet presAssocID="{6BADA56F-EA24-4F2A-AB87-BA6B50143544}" presName="childTextBox" presStyleLbl="fgAccFollowNode1" presStyleIdx="2" presStyleCnt="5">
        <dgm:presLayoutVars>
          <dgm:bulletEnabled val="1"/>
        </dgm:presLayoutVars>
      </dgm:prSet>
      <dgm:spPr/>
    </dgm:pt>
    <dgm:pt modelId="{76B39B08-23C9-43D5-9716-0E197D654F63}" type="pres">
      <dgm:prSet presAssocID="{0F02A7AC-84F8-495F-ACCA-511A7F9649EC}" presName="childTextBox" presStyleLbl="fgAccFollowNode1" presStyleIdx="3" presStyleCnt="5">
        <dgm:presLayoutVars>
          <dgm:bulletEnabled val="1"/>
        </dgm:presLayoutVars>
      </dgm:prSet>
      <dgm:spPr/>
    </dgm:pt>
    <dgm:pt modelId="{FF7E7723-3DFF-4CD6-A1E4-6EA5E6A6F959}" type="pres">
      <dgm:prSet presAssocID="{65D52B03-30C8-4349-AD7C-7B03B8167A37}" presName="childTextBox" presStyleLbl="fgAccFollowNode1" presStyleIdx="4" presStyleCnt="5">
        <dgm:presLayoutVars>
          <dgm:bulletEnabled val="1"/>
        </dgm:presLayoutVars>
      </dgm:prSet>
      <dgm:spPr/>
    </dgm:pt>
    <dgm:pt modelId="{92B94819-1CE6-4E76-B3E5-D1155B721F75}" type="pres">
      <dgm:prSet presAssocID="{3FAE3CEE-0E09-499B-9330-5CF03FD2DAEA}" presName="sp" presStyleCnt="0"/>
      <dgm:spPr/>
    </dgm:pt>
    <dgm:pt modelId="{87EF7098-9B98-473E-A767-33FA2546DD56}" type="pres">
      <dgm:prSet presAssocID="{CAB3D074-A493-4EEF-B6A4-D739B260A496}" presName="arrowAndChildren" presStyleCnt="0"/>
      <dgm:spPr/>
    </dgm:pt>
    <dgm:pt modelId="{49AC6378-AFDC-4A7B-BBC6-A594AD962C44}" type="pres">
      <dgm:prSet presAssocID="{CAB3D074-A493-4EEF-B6A4-D739B260A496}" presName="parentTextArrow" presStyleLbl="node1" presStyleIdx="1" presStyleCnt="2"/>
      <dgm:spPr/>
    </dgm:pt>
  </dgm:ptLst>
  <dgm:cxnLst>
    <dgm:cxn modelId="{4293820F-4E5A-4C69-B5C4-E8B507CA4D19}" type="presOf" srcId="{376CF410-39F1-4604-8D9E-822B72B9AB7E}" destId="{E11C7C82-3A67-4800-9948-85A8ED8D804A}" srcOrd="1" destOrd="0" presId="urn:microsoft.com/office/officeart/2005/8/layout/process4"/>
    <dgm:cxn modelId="{62D05D19-7677-48D8-8871-FD8DED8CCEDB}" type="presOf" srcId="{0DBA0072-59E3-40C3-9157-F2E2163532CE}" destId="{BDC8C7CA-6A97-4E4D-99BD-F0502F801194}" srcOrd="0" destOrd="0" presId="urn:microsoft.com/office/officeart/2005/8/layout/process4"/>
    <dgm:cxn modelId="{785F0D1B-EB44-47B1-BEDE-C15D35BACE07}" type="presOf" srcId="{2480D87C-AF57-4780-A0C6-A01A90A0BCA4}" destId="{264388ED-5DEE-4C02-AE3B-90FC1E8B4DBE}" srcOrd="0" destOrd="0" presId="urn:microsoft.com/office/officeart/2005/8/layout/process4"/>
    <dgm:cxn modelId="{A2B29721-9D8E-4A6E-9909-BA231EA09D12}" srcId="{376CF410-39F1-4604-8D9E-822B72B9AB7E}" destId="{0DBA0072-59E3-40C3-9157-F2E2163532CE}" srcOrd="0" destOrd="0" parTransId="{9ED5A417-956A-4590-AEFA-83155C138D09}" sibTransId="{2F95E73B-CDE8-46C7-8046-D36FEFB2452D}"/>
    <dgm:cxn modelId="{1F928C36-DACC-458B-AB3B-23320D020D7E}" srcId="{0DA88F95-5B4D-49F9-B1B5-3730B52766EC}" destId="{CAB3D074-A493-4EEF-B6A4-D739B260A496}" srcOrd="0" destOrd="0" parTransId="{F340239B-7971-4F7B-B2C9-4034934A4865}" sibTransId="{3FAE3CEE-0E09-499B-9330-5CF03FD2DAEA}"/>
    <dgm:cxn modelId="{B76DE254-0F09-4709-BD64-01B1AED557A4}" srcId="{376CF410-39F1-4604-8D9E-822B72B9AB7E}" destId="{0F02A7AC-84F8-495F-ACCA-511A7F9649EC}" srcOrd="3" destOrd="0" parTransId="{D87E5207-9B84-421D-AEDC-1AA12EEE0F6D}" sibTransId="{24F79A2D-6339-4353-A997-0B3CCE533773}"/>
    <dgm:cxn modelId="{E9604E78-F58B-42CC-BA2C-7616568EACC5}" type="presOf" srcId="{0F02A7AC-84F8-495F-ACCA-511A7F9649EC}" destId="{76B39B08-23C9-43D5-9716-0E197D654F63}" srcOrd="0" destOrd="0" presId="urn:microsoft.com/office/officeart/2005/8/layout/process4"/>
    <dgm:cxn modelId="{91A4687F-2956-4FF7-9F6B-40C981671DFA}" srcId="{0DA88F95-5B4D-49F9-B1B5-3730B52766EC}" destId="{376CF410-39F1-4604-8D9E-822B72B9AB7E}" srcOrd="1" destOrd="0" parTransId="{ABBAB8CB-198F-44C2-AF13-002AEF68397E}" sibTransId="{F1E6E4D9-41EA-4671-98D8-78C8D17AEA74}"/>
    <dgm:cxn modelId="{B98A1A94-0B11-4CC9-A2A5-274794E63916}" type="presOf" srcId="{65D52B03-30C8-4349-AD7C-7B03B8167A37}" destId="{FF7E7723-3DFF-4CD6-A1E4-6EA5E6A6F959}" srcOrd="0" destOrd="0" presId="urn:microsoft.com/office/officeart/2005/8/layout/process4"/>
    <dgm:cxn modelId="{45C2B4A1-DD04-435E-92B5-78B22AF1D228}" type="presOf" srcId="{CAB3D074-A493-4EEF-B6A4-D739B260A496}" destId="{49AC6378-AFDC-4A7B-BBC6-A594AD962C44}" srcOrd="0" destOrd="0" presId="urn:microsoft.com/office/officeart/2005/8/layout/process4"/>
    <dgm:cxn modelId="{3607D6A3-C74A-4060-81BD-7A8D09477EAD}" type="presOf" srcId="{0DA88F95-5B4D-49F9-B1B5-3730B52766EC}" destId="{DC712910-F345-464C-B27B-B2621E3E6DF4}" srcOrd="0" destOrd="0" presId="urn:microsoft.com/office/officeart/2005/8/layout/process4"/>
    <dgm:cxn modelId="{8E5E57AB-293D-4DCB-9E67-1AB9C80D717C}" srcId="{376CF410-39F1-4604-8D9E-822B72B9AB7E}" destId="{6BADA56F-EA24-4F2A-AB87-BA6B50143544}" srcOrd="2" destOrd="0" parTransId="{0C399972-0B76-40B2-A0C2-3BAB7926D006}" sibTransId="{6495D6AC-0FCA-485C-BE6F-7C9425988FA9}"/>
    <dgm:cxn modelId="{AE8146B3-FBED-41C9-9F35-5AF3E24608DF}" srcId="{376CF410-39F1-4604-8D9E-822B72B9AB7E}" destId="{65D52B03-30C8-4349-AD7C-7B03B8167A37}" srcOrd="4" destOrd="0" parTransId="{A811C2B9-91DC-4354-B86E-B83BD1803484}" sibTransId="{C201D27D-13F2-4473-8256-8E4F4BB8554D}"/>
    <dgm:cxn modelId="{45356FB6-AFDD-47C8-BCB2-1E476F07FD7B}" type="presOf" srcId="{6BADA56F-EA24-4F2A-AB87-BA6B50143544}" destId="{1AEC0A9D-DFB8-431C-B758-E31154325D5D}" srcOrd="0" destOrd="0" presId="urn:microsoft.com/office/officeart/2005/8/layout/process4"/>
    <dgm:cxn modelId="{DBC24ACB-62DE-4860-8993-2A3306887739}" type="presOf" srcId="{376CF410-39F1-4604-8D9E-822B72B9AB7E}" destId="{7742337D-1C7F-4DFE-B2FC-E4782BD11039}" srcOrd="0" destOrd="0" presId="urn:microsoft.com/office/officeart/2005/8/layout/process4"/>
    <dgm:cxn modelId="{A6D696F7-587C-4A19-827C-A9B9F485388E}" srcId="{376CF410-39F1-4604-8D9E-822B72B9AB7E}" destId="{2480D87C-AF57-4780-A0C6-A01A90A0BCA4}" srcOrd="1" destOrd="0" parTransId="{8062BEBD-263A-4EAF-A7B8-06273232A84F}" sibTransId="{B42D27E4-2A09-4784-B67E-2265DBBD13EF}"/>
    <dgm:cxn modelId="{232445CB-059E-486B-9D5D-13E918FCD645}" type="presParOf" srcId="{DC712910-F345-464C-B27B-B2621E3E6DF4}" destId="{A417B136-5865-4F20-B475-83F9EA936B26}" srcOrd="0" destOrd="0" presId="urn:microsoft.com/office/officeart/2005/8/layout/process4"/>
    <dgm:cxn modelId="{AE44874B-6A7C-457C-A6E5-99E91AE2E56D}" type="presParOf" srcId="{A417B136-5865-4F20-B475-83F9EA936B26}" destId="{7742337D-1C7F-4DFE-B2FC-E4782BD11039}" srcOrd="0" destOrd="0" presId="urn:microsoft.com/office/officeart/2005/8/layout/process4"/>
    <dgm:cxn modelId="{2BD8EA73-C1B0-406D-A875-56CFEC31D7C3}" type="presParOf" srcId="{A417B136-5865-4F20-B475-83F9EA936B26}" destId="{E11C7C82-3A67-4800-9948-85A8ED8D804A}" srcOrd="1" destOrd="0" presId="urn:microsoft.com/office/officeart/2005/8/layout/process4"/>
    <dgm:cxn modelId="{56C6D57A-F98D-4145-871A-C80C0F1BC6F7}" type="presParOf" srcId="{A417B136-5865-4F20-B475-83F9EA936B26}" destId="{5352807E-E9A1-45F4-9CF7-6BEBD14DD658}" srcOrd="2" destOrd="0" presId="urn:microsoft.com/office/officeart/2005/8/layout/process4"/>
    <dgm:cxn modelId="{EB0023ED-1C37-46DB-A7A5-9616784F0BB0}" type="presParOf" srcId="{5352807E-E9A1-45F4-9CF7-6BEBD14DD658}" destId="{BDC8C7CA-6A97-4E4D-99BD-F0502F801194}" srcOrd="0" destOrd="0" presId="urn:microsoft.com/office/officeart/2005/8/layout/process4"/>
    <dgm:cxn modelId="{5B66CF07-8ED2-479A-A206-6C308A5059F3}" type="presParOf" srcId="{5352807E-E9A1-45F4-9CF7-6BEBD14DD658}" destId="{264388ED-5DEE-4C02-AE3B-90FC1E8B4DBE}" srcOrd="1" destOrd="0" presId="urn:microsoft.com/office/officeart/2005/8/layout/process4"/>
    <dgm:cxn modelId="{7B9EC0CF-37B3-4DC5-9DD6-553D261914A8}" type="presParOf" srcId="{5352807E-E9A1-45F4-9CF7-6BEBD14DD658}" destId="{1AEC0A9D-DFB8-431C-B758-E31154325D5D}" srcOrd="2" destOrd="0" presId="urn:microsoft.com/office/officeart/2005/8/layout/process4"/>
    <dgm:cxn modelId="{DE0057AA-8C65-4C7C-8696-15374382773E}" type="presParOf" srcId="{5352807E-E9A1-45F4-9CF7-6BEBD14DD658}" destId="{76B39B08-23C9-43D5-9716-0E197D654F63}" srcOrd="3" destOrd="0" presId="urn:microsoft.com/office/officeart/2005/8/layout/process4"/>
    <dgm:cxn modelId="{58D20985-BC46-427E-B180-A9BCFBB18F4C}" type="presParOf" srcId="{5352807E-E9A1-45F4-9CF7-6BEBD14DD658}" destId="{FF7E7723-3DFF-4CD6-A1E4-6EA5E6A6F959}" srcOrd="4" destOrd="0" presId="urn:microsoft.com/office/officeart/2005/8/layout/process4"/>
    <dgm:cxn modelId="{FCF33BAA-6211-4FD4-BCA8-D5F2E6CDB7DE}" type="presParOf" srcId="{DC712910-F345-464C-B27B-B2621E3E6DF4}" destId="{92B94819-1CE6-4E76-B3E5-D1155B721F75}" srcOrd="1" destOrd="0" presId="urn:microsoft.com/office/officeart/2005/8/layout/process4"/>
    <dgm:cxn modelId="{C1C663C6-268B-4A0B-822A-E44F5D376BB2}" type="presParOf" srcId="{DC712910-F345-464C-B27B-B2621E3E6DF4}" destId="{87EF7098-9B98-473E-A767-33FA2546DD56}" srcOrd="2" destOrd="0" presId="urn:microsoft.com/office/officeart/2005/8/layout/process4"/>
    <dgm:cxn modelId="{48508CD2-F675-485B-9D45-84F31A83C425}" type="presParOf" srcId="{87EF7098-9B98-473E-A767-33FA2546DD56}" destId="{49AC6378-AFDC-4A7B-BBC6-A594AD962C4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67BCEE-23CD-4C2E-9442-E4974CB5AC82}">
      <dsp:nvSpPr>
        <dsp:cNvPr id="0" name=""/>
        <dsp:cNvSpPr/>
      </dsp:nvSpPr>
      <dsp:spPr>
        <a:xfrm>
          <a:off x="0" y="1827"/>
          <a:ext cx="5098256" cy="778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883A7A-C27B-4244-8373-F71EBEC7EEEA}">
      <dsp:nvSpPr>
        <dsp:cNvPr id="0" name=""/>
        <dsp:cNvSpPr/>
      </dsp:nvSpPr>
      <dsp:spPr>
        <a:xfrm>
          <a:off x="235585" y="177056"/>
          <a:ext cx="428336" cy="4283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F6E86D-0780-43B9-A1BA-E7328BAE6E47}">
      <dsp:nvSpPr>
        <dsp:cNvPr id="0" name=""/>
        <dsp:cNvSpPr/>
      </dsp:nvSpPr>
      <dsp:spPr>
        <a:xfrm>
          <a:off x="899507" y="1827"/>
          <a:ext cx="4198748" cy="778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2" tIns="82422" rIns="82422" bIns="82422" numCol="1" spcCol="1270" anchor="ctr" anchorCtr="0">
          <a:noAutofit/>
        </a:bodyPr>
        <a:lstStyle/>
        <a:p>
          <a:pPr marL="0" lvl="0" indent="0" algn="l" defTabSz="622300">
            <a:lnSpc>
              <a:spcPct val="90000"/>
            </a:lnSpc>
            <a:spcBef>
              <a:spcPct val="0"/>
            </a:spcBef>
            <a:spcAft>
              <a:spcPct val="35000"/>
            </a:spcAft>
            <a:buNone/>
          </a:pPr>
          <a:r>
            <a:rPr lang="en-GB" sz="1400" kern="1200"/>
            <a:t>Estimating the effort required to implement software is notoriously difficult. Developing software is a complex and invisible activity. </a:t>
          </a:r>
          <a:endParaRPr lang="en-US" sz="1400" kern="1200"/>
        </a:p>
      </dsp:txBody>
      <dsp:txXfrm>
        <a:off x="899507" y="1827"/>
        <a:ext cx="4198748" cy="778794"/>
      </dsp:txXfrm>
    </dsp:sp>
    <dsp:sp modelId="{2E45E78E-861F-4391-B884-3C93BE6A6A2E}">
      <dsp:nvSpPr>
        <dsp:cNvPr id="0" name=""/>
        <dsp:cNvSpPr/>
      </dsp:nvSpPr>
      <dsp:spPr>
        <a:xfrm>
          <a:off x="0" y="975320"/>
          <a:ext cx="5098256" cy="778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DB541E-36DC-4152-A6A6-1CF731CC7DCE}">
      <dsp:nvSpPr>
        <dsp:cNvPr id="0" name=""/>
        <dsp:cNvSpPr/>
      </dsp:nvSpPr>
      <dsp:spPr>
        <a:xfrm>
          <a:off x="235585" y="1150548"/>
          <a:ext cx="428336" cy="4283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B47B33-CC82-466B-A538-B6D694F399F3}">
      <dsp:nvSpPr>
        <dsp:cNvPr id="0" name=""/>
        <dsp:cNvSpPr/>
      </dsp:nvSpPr>
      <dsp:spPr>
        <a:xfrm>
          <a:off x="899507" y="975320"/>
          <a:ext cx="4198748" cy="778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2" tIns="82422" rIns="82422" bIns="82422" numCol="1" spcCol="1270" anchor="ctr" anchorCtr="0">
          <a:noAutofit/>
        </a:bodyPr>
        <a:lstStyle/>
        <a:p>
          <a:pPr marL="0" lvl="0" indent="0" algn="l" defTabSz="622300">
            <a:lnSpc>
              <a:spcPct val="90000"/>
            </a:lnSpc>
            <a:spcBef>
              <a:spcPct val="0"/>
            </a:spcBef>
            <a:spcAft>
              <a:spcPct val="35000"/>
            </a:spcAft>
            <a:buNone/>
          </a:pPr>
          <a:r>
            <a:rPr lang="en-GB" sz="1400" kern="1200"/>
            <a:t>Still as much an art as it is a science</a:t>
          </a:r>
          <a:endParaRPr lang="en-US" sz="1400" kern="1200"/>
        </a:p>
      </dsp:txBody>
      <dsp:txXfrm>
        <a:off x="899507" y="975320"/>
        <a:ext cx="4198748" cy="778794"/>
      </dsp:txXfrm>
    </dsp:sp>
    <dsp:sp modelId="{490B918D-AE84-4247-8021-5E2DAE8C3197}">
      <dsp:nvSpPr>
        <dsp:cNvPr id="0" name=""/>
        <dsp:cNvSpPr/>
      </dsp:nvSpPr>
      <dsp:spPr>
        <a:xfrm>
          <a:off x="0" y="1948812"/>
          <a:ext cx="5098256" cy="778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4CE99-FDF8-4F97-81EF-ECD0C44FBD53}">
      <dsp:nvSpPr>
        <dsp:cNvPr id="0" name=""/>
        <dsp:cNvSpPr/>
      </dsp:nvSpPr>
      <dsp:spPr>
        <a:xfrm>
          <a:off x="235585" y="2124041"/>
          <a:ext cx="428336" cy="4283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E0396E-4EC5-4C1F-96BD-F8255195171E}">
      <dsp:nvSpPr>
        <dsp:cNvPr id="0" name=""/>
        <dsp:cNvSpPr/>
      </dsp:nvSpPr>
      <dsp:spPr>
        <a:xfrm>
          <a:off x="899507" y="1948812"/>
          <a:ext cx="4198748" cy="778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2" tIns="82422" rIns="82422" bIns="82422" numCol="1" spcCol="1270" anchor="ctr" anchorCtr="0">
          <a:noAutofit/>
        </a:bodyPr>
        <a:lstStyle/>
        <a:p>
          <a:pPr marL="0" lvl="0" indent="0" algn="l" defTabSz="622300">
            <a:lnSpc>
              <a:spcPct val="90000"/>
            </a:lnSpc>
            <a:spcBef>
              <a:spcPct val="0"/>
            </a:spcBef>
            <a:spcAft>
              <a:spcPct val="35000"/>
            </a:spcAft>
            <a:buNone/>
          </a:pPr>
          <a:r>
            <a:rPr lang="en-GB" sz="1400" kern="1200"/>
            <a:t>Should not be conducted in a haphazard manner</a:t>
          </a:r>
          <a:endParaRPr lang="en-US" sz="1400" kern="1200"/>
        </a:p>
      </dsp:txBody>
      <dsp:txXfrm>
        <a:off x="899507" y="1948812"/>
        <a:ext cx="4198748" cy="778794"/>
      </dsp:txXfrm>
    </dsp:sp>
    <dsp:sp modelId="{F6A1447C-7429-4941-92FD-1BB856765C7A}">
      <dsp:nvSpPr>
        <dsp:cNvPr id="0" name=""/>
        <dsp:cNvSpPr/>
      </dsp:nvSpPr>
      <dsp:spPr>
        <a:xfrm>
          <a:off x="0" y="2922305"/>
          <a:ext cx="5098256" cy="778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007CB7-555B-4DDE-9D8E-09244245215A}">
      <dsp:nvSpPr>
        <dsp:cNvPr id="0" name=""/>
        <dsp:cNvSpPr/>
      </dsp:nvSpPr>
      <dsp:spPr>
        <a:xfrm>
          <a:off x="235585" y="3097533"/>
          <a:ext cx="428336" cy="4283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34DBD0-7D25-4829-BC44-E20550D5C8A9}">
      <dsp:nvSpPr>
        <dsp:cNvPr id="0" name=""/>
        <dsp:cNvSpPr/>
      </dsp:nvSpPr>
      <dsp:spPr>
        <a:xfrm>
          <a:off x="899507" y="2922305"/>
          <a:ext cx="4198748" cy="778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2" tIns="82422" rIns="82422" bIns="82422" numCol="1" spcCol="1270" anchor="ctr" anchorCtr="0">
          <a:noAutofit/>
        </a:bodyPr>
        <a:lstStyle/>
        <a:p>
          <a:pPr marL="0" lvl="0" indent="0" algn="l" defTabSz="622300">
            <a:lnSpc>
              <a:spcPct val="90000"/>
            </a:lnSpc>
            <a:spcBef>
              <a:spcPct val="0"/>
            </a:spcBef>
            <a:spcAft>
              <a:spcPct val="35000"/>
            </a:spcAft>
            <a:buNone/>
          </a:pPr>
          <a:r>
            <a:rPr lang="en-GB" sz="1400" kern="1200"/>
            <a:t>Useful techniques do exist</a:t>
          </a:r>
          <a:endParaRPr lang="en-US" sz="1400" kern="1200"/>
        </a:p>
      </dsp:txBody>
      <dsp:txXfrm>
        <a:off x="899507" y="2922305"/>
        <a:ext cx="4198748" cy="778794"/>
      </dsp:txXfrm>
    </dsp:sp>
    <dsp:sp modelId="{839F5E2C-F988-471B-AEAF-8C03B427CABF}">
      <dsp:nvSpPr>
        <dsp:cNvPr id="0" name=""/>
        <dsp:cNvSpPr/>
      </dsp:nvSpPr>
      <dsp:spPr>
        <a:xfrm>
          <a:off x="0" y="3895797"/>
          <a:ext cx="5098256" cy="778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D8B884-DE59-4B93-97E1-482A28124606}">
      <dsp:nvSpPr>
        <dsp:cNvPr id="0" name=""/>
        <dsp:cNvSpPr/>
      </dsp:nvSpPr>
      <dsp:spPr>
        <a:xfrm>
          <a:off x="235585" y="4071026"/>
          <a:ext cx="428336" cy="42833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D830B8-E532-489C-8E24-12754E476D17}">
      <dsp:nvSpPr>
        <dsp:cNvPr id="0" name=""/>
        <dsp:cNvSpPr/>
      </dsp:nvSpPr>
      <dsp:spPr>
        <a:xfrm>
          <a:off x="899507" y="3895797"/>
          <a:ext cx="4198748" cy="778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2" tIns="82422" rIns="82422" bIns="82422" numCol="1" spcCol="1270" anchor="ctr" anchorCtr="0">
          <a:noAutofit/>
        </a:bodyPr>
        <a:lstStyle/>
        <a:p>
          <a:pPr marL="0" lvl="0" indent="0" algn="l" defTabSz="622300">
            <a:lnSpc>
              <a:spcPct val="90000"/>
            </a:lnSpc>
            <a:spcBef>
              <a:spcPct val="0"/>
            </a:spcBef>
            <a:spcAft>
              <a:spcPct val="35000"/>
            </a:spcAft>
            <a:buNone/>
          </a:pPr>
          <a:r>
            <a:rPr lang="en-GB" sz="1400" kern="1200"/>
            <a:t>Lays the foundation for remaining project planning activities</a:t>
          </a:r>
          <a:endParaRPr lang="en-US" sz="1400" kern="1200"/>
        </a:p>
      </dsp:txBody>
      <dsp:txXfrm>
        <a:off x="899507" y="3895797"/>
        <a:ext cx="4198748" cy="778794"/>
      </dsp:txXfrm>
    </dsp:sp>
    <dsp:sp modelId="{775F03B7-D16C-48F2-BDF9-93D7A7FEEEE6}">
      <dsp:nvSpPr>
        <dsp:cNvPr id="0" name=""/>
        <dsp:cNvSpPr/>
      </dsp:nvSpPr>
      <dsp:spPr>
        <a:xfrm>
          <a:off x="0" y="4869290"/>
          <a:ext cx="5098256" cy="778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3FD5BB-BDD5-455E-A9E0-9C8D4C01C619}">
      <dsp:nvSpPr>
        <dsp:cNvPr id="0" name=""/>
        <dsp:cNvSpPr/>
      </dsp:nvSpPr>
      <dsp:spPr>
        <a:xfrm>
          <a:off x="235585" y="5044518"/>
          <a:ext cx="428336" cy="42833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082B8E-CEED-411D-A799-FFD1ADBC43D3}">
      <dsp:nvSpPr>
        <dsp:cNvPr id="0" name=""/>
        <dsp:cNvSpPr/>
      </dsp:nvSpPr>
      <dsp:spPr>
        <a:xfrm>
          <a:off x="899507" y="4869290"/>
          <a:ext cx="4198748" cy="778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2" tIns="82422" rIns="82422" bIns="82422" numCol="1" spcCol="1270" anchor="ctr" anchorCtr="0">
          <a:noAutofit/>
        </a:bodyPr>
        <a:lstStyle/>
        <a:p>
          <a:pPr marL="0" lvl="0" indent="0" algn="l" defTabSz="622300">
            <a:lnSpc>
              <a:spcPct val="90000"/>
            </a:lnSpc>
            <a:spcBef>
              <a:spcPct val="0"/>
            </a:spcBef>
            <a:spcAft>
              <a:spcPct val="35000"/>
            </a:spcAft>
            <a:buNone/>
          </a:pPr>
          <a:r>
            <a:rPr lang="en-GB" sz="1400" kern="1200"/>
            <a:t>Relies substantially on experience</a:t>
          </a:r>
          <a:endParaRPr lang="en-US" sz="1400" kern="1200"/>
        </a:p>
      </dsp:txBody>
      <dsp:txXfrm>
        <a:off x="899507" y="4869290"/>
        <a:ext cx="4198748" cy="7787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4DBF5-B910-4DAD-95BF-0182C20CECD6}">
      <dsp:nvSpPr>
        <dsp:cNvPr id="0" name=""/>
        <dsp:cNvSpPr/>
      </dsp:nvSpPr>
      <dsp:spPr>
        <a:xfrm>
          <a:off x="0" y="689"/>
          <a:ext cx="5098256" cy="16138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9DA00-DAA6-473A-A530-B5C39188A78B}">
      <dsp:nvSpPr>
        <dsp:cNvPr id="0" name=""/>
        <dsp:cNvSpPr/>
      </dsp:nvSpPr>
      <dsp:spPr>
        <a:xfrm>
          <a:off x="488194" y="363809"/>
          <a:ext cx="887626" cy="887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B23EBA-9FB6-4A88-9BF1-B4F203968D4C}">
      <dsp:nvSpPr>
        <dsp:cNvPr id="0" name=""/>
        <dsp:cNvSpPr/>
      </dsp:nvSpPr>
      <dsp:spPr>
        <a:xfrm>
          <a:off x="1864015" y="689"/>
          <a:ext cx="3234240"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977900">
            <a:lnSpc>
              <a:spcPct val="90000"/>
            </a:lnSpc>
            <a:spcBef>
              <a:spcPct val="0"/>
            </a:spcBef>
            <a:spcAft>
              <a:spcPct val="35000"/>
            </a:spcAft>
            <a:buNone/>
          </a:pPr>
          <a:r>
            <a:rPr lang="en-US" sz="2200" kern="1200"/>
            <a:t>Defined by Albrecht at IBM (1979)</a:t>
          </a:r>
        </a:p>
      </dsp:txBody>
      <dsp:txXfrm>
        <a:off x="1864015" y="689"/>
        <a:ext cx="3234240" cy="1613866"/>
      </dsp:txXfrm>
    </dsp:sp>
    <dsp:sp modelId="{32E7EB10-B2D9-4906-B95F-21B26766068C}">
      <dsp:nvSpPr>
        <dsp:cNvPr id="0" name=""/>
        <dsp:cNvSpPr/>
      </dsp:nvSpPr>
      <dsp:spPr>
        <a:xfrm>
          <a:off x="0" y="2018022"/>
          <a:ext cx="5098256" cy="16138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770272-38D8-44DC-BB20-F08722F1D145}">
      <dsp:nvSpPr>
        <dsp:cNvPr id="0" name=""/>
        <dsp:cNvSpPr/>
      </dsp:nvSpPr>
      <dsp:spPr>
        <a:xfrm>
          <a:off x="488194" y="2381142"/>
          <a:ext cx="887626" cy="887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346165-2BD2-4630-AA21-696563E78F99}">
      <dsp:nvSpPr>
        <dsp:cNvPr id="0" name=""/>
        <dsp:cNvSpPr/>
      </dsp:nvSpPr>
      <dsp:spPr>
        <a:xfrm>
          <a:off x="1864015" y="2018022"/>
          <a:ext cx="3234240"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977900">
            <a:lnSpc>
              <a:spcPct val="90000"/>
            </a:lnSpc>
            <a:spcBef>
              <a:spcPct val="0"/>
            </a:spcBef>
            <a:spcAft>
              <a:spcPct val="35000"/>
            </a:spcAft>
            <a:buNone/>
          </a:pPr>
          <a:r>
            <a:rPr lang="en-GB" sz="2200" kern="1200"/>
            <a:t>Considered that economic activity of software development should be measured</a:t>
          </a:r>
          <a:endParaRPr lang="en-US" sz="2200" kern="1200"/>
        </a:p>
      </dsp:txBody>
      <dsp:txXfrm>
        <a:off x="1864015" y="2018022"/>
        <a:ext cx="3234240" cy="1613866"/>
      </dsp:txXfrm>
    </dsp:sp>
    <dsp:sp modelId="{5A5478AB-F7A6-40A2-909D-0D1E76B86052}">
      <dsp:nvSpPr>
        <dsp:cNvPr id="0" name=""/>
        <dsp:cNvSpPr/>
      </dsp:nvSpPr>
      <dsp:spPr>
        <a:xfrm>
          <a:off x="0" y="4035355"/>
          <a:ext cx="5098256" cy="16138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6BD591-6F82-4AC0-8EC8-984AC49CF13E}">
      <dsp:nvSpPr>
        <dsp:cNvPr id="0" name=""/>
        <dsp:cNvSpPr/>
      </dsp:nvSpPr>
      <dsp:spPr>
        <a:xfrm>
          <a:off x="488194" y="4398475"/>
          <a:ext cx="887626" cy="887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9ABB05-441E-4E10-80A6-080CA0FE5D69}">
      <dsp:nvSpPr>
        <dsp:cNvPr id="0" name=""/>
        <dsp:cNvSpPr/>
      </dsp:nvSpPr>
      <dsp:spPr>
        <a:xfrm>
          <a:off x="1864015" y="4035355"/>
          <a:ext cx="3234240"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977900">
            <a:lnSpc>
              <a:spcPct val="90000"/>
            </a:lnSpc>
            <a:spcBef>
              <a:spcPct val="0"/>
            </a:spcBef>
            <a:spcAft>
              <a:spcPct val="35000"/>
            </a:spcAft>
            <a:buNone/>
          </a:pPr>
          <a:r>
            <a:rPr lang="en-GB" sz="2200" kern="1200"/>
            <a:t>They can help predict the number of source instructions required for development</a:t>
          </a:r>
          <a:endParaRPr lang="en-US" sz="2200" kern="1200"/>
        </a:p>
      </dsp:txBody>
      <dsp:txXfrm>
        <a:off x="1864015" y="4035355"/>
        <a:ext cx="3234240" cy="1613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C7C82-3A67-4800-9948-85A8ED8D804A}">
      <dsp:nvSpPr>
        <dsp:cNvPr id="0" name=""/>
        <dsp:cNvSpPr/>
      </dsp:nvSpPr>
      <dsp:spPr>
        <a:xfrm>
          <a:off x="0" y="3410021"/>
          <a:ext cx="5098256" cy="223734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Consists of five external aspects:</a:t>
          </a:r>
          <a:endParaRPr lang="en-US" sz="2800" kern="1200"/>
        </a:p>
      </dsp:txBody>
      <dsp:txXfrm>
        <a:off x="0" y="3410021"/>
        <a:ext cx="5098256" cy="1208165"/>
      </dsp:txXfrm>
    </dsp:sp>
    <dsp:sp modelId="{BDC8C7CA-6A97-4E4D-99BD-F0502F801194}">
      <dsp:nvSpPr>
        <dsp:cNvPr id="0" name=""/>
        <dsp:cNvSpPr/>
      </dsp:nvSpPr>
      <dsp:spPr>
        <a:xfrm>
          <a:off x="622" y="4573439"/>
          <a:ext cx="1019402" cy="1029177"/>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Inputs to the application</a:t>
          </a:r>
          <a:endParaRPr lang="en-US" sz="1300" kern="1200"/>
        </a:p>
      </dsp:txBody>
      <dsp:txXfrm>
        <a:off x="622" y="4573439"/>
        <a:ext cx="1019402" cy="1029177"/>
      </dsp:txXfrm>
    </dsp:sp>
    <dsp:sp modelId="{264388ED-5DEE-4C02-AE3B-90FC1E8B4DBE}">
      <dsp:nvSpPr>
        <dsp:cNvPr id="0" name=""/>
        <dsp:cNvSpPr/>
      </dsp:nvSpPr>
      <dsp:spPr>
        <a:xfrm>
          <a:off x="1020024" y="4573439"/>
          <a:ext cx="1019402" cy="1029177"/>
        </a:xfrm>
        <a:prstGeom prst="rect">
          <a:avLst/>
        </a:prstGeom>
        <a:solidFill>
          <a:schemeClr val="accent2">
            <a:tint val="40000"/>
            <a:alpha val="90000"/>
            <a:hueOff val="61800"/>
            <a:satOff val="-5954"/>
            <a:lumOff val="-628"/>
            <a:alphaOff val="0"/>
          </a:schemeClr>
        </a:solidFill>
        <a:ln w="15875" cap="flat" cmpd="sng" algn="ctr">
          <a:solidFill>
            <a:schemeClr val="accent2">
              <a:tint val="40000"/>
              <a:alpha val="90000"/>
              <a:hueOff val="61800"/>
              <a:satOff val="-5954"/>
              <a:lumOff val="-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Outputs from it</a:t>
          </a:r>
          <a:endParaRPr lang="en-US" sz="1300" kern="1200"/>
        </a:p>
      </dsp:txBody>
      <dsp:txXfrm>
        <a:off x="1020024" y="4573439"/>
        <a:ext cx="1019402" cy="1029177"/>
      </dsp:txXfrm>
    </dsp:sp>
    <dsp:sp modelId="{1AEC0A9D-DFB8-431C-B758-E31154325D5D}">
      <dsp:nvSpPr>
        <dsp:cNvPr id="0" name=""/>
        <dsp:cNvSpPr/>
      </dsp:nvSpPr>
      <dsp:spPr>
        <a:xfrm>
          <a:off x="2039426" y="4573439"/>
          <a:ext cx="1019402" cy="1029177"/>
        </a:xfrm>
        <a:prstGeom prst="rect">
          <a:avLst/>
        </a:prstGeom>
        <a:solidFill>
          <a:schemeClr val="accent2">
            <a:tint val="40000"/>
            <a:alpha val="90000"/>
            <a:hueOff val="123599"/>
            <a:satOff val="-11908"/>
            <a:lumOff val="-1255"/>
            <a:alphaOff val="0"/>
          </a:schemeClr>
        </a:solidFill>
        <a:ln w="15875" cap="flat" cmpd="sng" algn="ctr">
          <a:solidFill>
            <a:schemeClr val="accent2">
              <a:tint val="40000"/>
              <a:alpha val="90000"/>
              <a:hueOff val="123599"/>
              <a:satOff val="-11908"/>
              <a:lumOff val="-12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Inquiries by the users</a:t>
          </a:r>
          <a:endParaRPr lang="en-US" sz="1300" kern="1200"/>
        </a:p>
      </dsp:txBody>
      <dsp:txXfrm>
        <a:off x="2039426" y="4573439"/>
        <a:ext cx="1019402" cy="1029177"/>
      </dsp:txXfrm>
    </dsp:sp>
    <dsp:sp modelId="{76B39B08-23C9-43D5-9716-0E197D654F63}">
      <dsp:nvSpPr>
        <dsp:cNvPr id="0" name=""/>
        <dsp:cNvSpPr/>
      </dsp:nvSpPr>
      <dsp:spPr>
        <a:xfrm>
          <a:off x="3058829" y="4573439"/>
          <a:ext cx="1019402" cy="1029177"/>
        </a:xfrm>
        <a:prstGeom prst="rect">
          <a:avLst/>
        </a:prstGeom>
        <a:solidFill>
          <a:schemeClr val="accent2">
            <a:tint val="40000"/>
            <a:alpha val="90000"/>
            <a:hueOff val="185399"/>
            <a:satOff val="-17862"/>
            <a:lumOff val="-1883"/>
            <a:alphaOff val="0"/>
          </a:schemeClr>
        </a:solidFill>
        <a:ln w="15875" cap="flat" cmpd="sng" algn="ctr">
          <a:solidFill>
            <a:schemeClr val="accent2">
              <a:tint val="40000"/>
              <a:alpha val="90000"/>
              <a:hueOff val="185399"/>
              <a:satOff val="-17862"/>
              <a:lumOff val="-18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Data files being updated by the application</a:t>
          </a:r>
          <a:endParaRPr lang="en-US" sz="1300" kern="1200"/>
        </a:p>
      </dsp:txBody>
      <dsp:txXfrm>
        <a:off x="3058829" y="4573439"/>
        <a:ext cx="1019402" cy="1029177"/>
      </dsp:txXfrm>
    </dsp:sp>
    <dsp:sp modelId="{FF7E7723-3DFF-4CD6-A1E4-6EA5E6A6F959}">
      <dsp:nvSpPr>
        <dsp:cNvPr id="0" name=""/>
        <dsp:cNvSpPr/>
      </dsp:nvSpPr>
      <dsp:spPr>
        <a:xfrm>
          <a:off x="4078231" y="4573439"/>
          <a:ext cx="1019402" cy="1029177"/>
        </a:xfrm>
        <a:prstGeom prst="rect">
          <a:avLst/>
        </a:prstGeom>
        <a:solidFill>
          <a:schemeClr val="accent2">
            <a:tint val="40000"/>
            <a:alpha val="90000"/>
            <a:hueOff val="247198"/>
            <a:satOff val="-23816"/>
            <a:lumOff val="-2511"/>
            <a:alphaOff val="0"/>
          </a:schemeClr>
        </a:solidFill>
        <a:ln w="15875" cap="flat" cmpd="sng" algn="ctr">
          <a:solidFill>
            <a:schemeClr val="accent2">
              <a:tint val="40000"/>
              <a:alpha val="90000"/>
              <a:hueOff val="247198"/>
              <a:satOff val="-23816"/>
              <a:lumOff val="-2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Interfaces to other applications</a:t>
          </a:r>
          <a:endParaRPr lang="en-US" sz="1300" kern="1200"/>
        </a:p>
      </dsp:txBody>
      <dsp:txXfrm>
        <a:off x="4078231" y="4573439"/>
        <a:ext cx="1019402" cy="1029177"/>
      </dsp:txXfrm>
    </dsp:sp>
    <dsp:sp modelId="{49AC6378-AFDC-4A7B-BBC6-A594AD962C44}">
      <dsp:nvSpPr>
        <dsp:cNvPr id="0" name=""/>
        <dsp:cNvSpPr/>
      </dsp:nvSpPr>
      <dsp:spPr>
        <a:xfrm rot="10800000">
          <a:off x="0" y="2547"/>
          <a:ext cx="5098256" cy="3441033"/>
        </a:xfrm>
        <a:prstGeom prst="upArrowCallou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A measure of the functionality of the proposed software	</a:t>
          </a:r>
          <a:endParaRPr lang="en-US" sz="2800" kern="1200"/>
        </a:p>
      </dsp:txBody>
      <dsp:txXfrm rot="10800000">
        <a:off x="0" y="2547"/>
        <a:ext cx="5098256" cy="22358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6E33D3F7-3B8D-49FD-946C-ACE38E0B70DB}" type="datetimeFigureOut">
              <a:rPr lang="en-GB"/>
              <a:pPr>
                <a:defRPr/>
              </a:pPr>
              <a:t>14/03/2022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D7237CBC-5CD5-4BA5-85F6-0BF415E4962D}" type="slidenum">
              <a:rPr lang="en-GB"/>
              <a:pPr>
                <a:defRPr/>
              </a:pPr>
              <a:t>‹#›</a:t>
            </a:fld>
            <a:endParaRPr lang="en-GB"/>
          </a:p>
        </p:txBody>
      </p:sp>
    </p:spTree>
    <p:extLst>
      <p:ext uri="{BB962C8B-B14F-4D97-AF65-F5344CB8AC3E}">
        <p14:creationId xmlns:p14="http://schemas.microsoft.com/office/powerpoint/2010/main" val="380227364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6A0FA355-4413-44B1-B511-B67070339B6C}" type="slidenum">
              <a:rPr lang="en-GB" altLang="en-US" sz="1200" smtClean="0"/>
              <a:pPr eaLnBrk="1" hangingPunct="1"/>
              <a:t>2</a:t>
            </a:fld>
            <a:endParaRPr lang="en-GB" altLang="en-US" sz="12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Project planning begins with a set of activities collectively called project planning.  The first of these activities is estimation.</a:t>
            </a:r>
          </a:p>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2EFE1E7-B7B2-4938-84D5-831BD8CC5C41}" type="slidenum">
              <a:rPr lang="en-GB" altLang="en-US" sz="1200" smtClean="0"/>
              <a:pPr eaLnBrk="1" hangingPunct="1"/>
              <a:t>5</a:t>
            </a:fld>
            <a:endParaRPr lang="en-GB" altLang="en-US" sz="120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9C33C84E-0425-4BD1-8D64-7C93DE169811}" type="slidenum">
              <a:rPr lang="en-GB" altLang="en-US" sz="1200" smtClean="0"/>
              <a:pPr eaLnBrk="1" hangingPunct="1"/>
              <a:t>6</a:t>
            </a:fld>
            <a:endParaRPr lang="en-GB" altLang="en-US" sz="12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E898D01D-EE98-4A5A-8134-ABF7D768DFDC}" type="slidenum">
              <a:rPr lang="en-GB" altLang="en-US" sz="1200" smtClean="0"/>
              <a:pPr eaLnBrk="1" hangingPunct="1"/>
              <a:t>7</a:t>
            </a:fld>
            <a:endParaRPr lang="en-GB" altLang="en-US" sz="12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8B3AB7C2-F7DF-42E0-B572-6EF0B98606AD}" type="slidenum">
              <a:rPr lang="en-GB" altLang="en-US" sz="1200" smtClean="0"/>
              <a:pPr eaLnBrk="1" hangingPunct="1"/>
              <a:t>10</a:t>
            </a:fld>
            <a:endParaRPr lang="en-GB" altLang="en-US" sz="120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A9D4BF7B-E694-4A12-9FC5-F3BB87CA0613}" type="datetimeFigureOut">
              <a:rPr lang="en-GB" smtClean="0"/>
              <a:pPr>
                <a:defRPr/>
              </a:pPr>
              <a:t>14/03/2022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3CB5DFF-B5BC-4622-8A05-9553F01674DF}"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7266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E28D29-1ECB-41DF-951B-2A23F95AD026}" type="datetimeFigureOut">
              <a:rPr lang="en-US" dirty="0"/>
              <a:t>3/14/2022</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E97CD65-3DF7-40C1-882D-940170297901}" type="slidenum">
              <a:rPr lang="en-GB" smtClean="0"/>
              <a:pPr>
                <a:defRPr/>
              </a:pPr>
              <a:t>‹#›</a:t>
            </a:fld>
            <a:endParaRPr lang="en-GB"/>
          </a:p>
        </p:txBody>
      </p:sp>
    </p:spTree>
    <p:extLst>
      <p:ext uri="{BB962C8B-B14F-4D97-AF65-F5344CB8AC3E}">
        <p14:creationId xmlns:p14="http://schemas.microsoft.com/office/powerpoint/2010/main" val="3359402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63573303-08FA-48B5-B936-9C3576D3F3A4}" type="datetimeFigureOut">
              <a:rPr lang="en-GB" smtClean="0"/>
              <a:pPr>
                <a:defRPr/>
              </a:pPr>
              <a:t>14/03/2022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DCD85E0-7F3F-4C66-963D-4CEB12026E8A}"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7256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929757B-AC8F-48FE-9721-EA6FE9E0F3B2}" type="datetimeFigureOut">
              <a:rPr lang="en-GB" smtClean="0"/>
              <a:pPr>
                <a:defRPr/>
              </a:pPr>
              <a:t>14/03/2022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DE3B94F1-3F9D-4498-B55F-DD1B3B455E1D}" type="slidenum">
              <a:rPr lang="en-GB" smtClean="0"/>
              <a:pPr>
                <a:defRPr/>
              </a:pPr>
              <a:t>‹#›</a:t>
            </a:fld>
            <a:endParaRPr lang="en-GB"/>
          </a:p>
        </p:txBody>
      </p:sp>
    </p:spTree>
    <p:extLst>
      <p:ext uri="{BB962C8B-B14F-4D97-AF65-F5344CB8AC3E}">
        <p14:creationId xmlns:p14="http://schemas.microsoft.com/office/powerpoint/2010/main" val="1700112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956B0E6D-A38D-47DC-85E3-65DE418C8B44}" type="datetimeFigureOut">
              <a:rPr lang="en-GB" smtClean="0"/>
              <a:pPr>
                <a:defRPr/>
              </a:pPr>
              <a:t>14/03/2022</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DCD8DC6F-CA3F-406B-82EB-AD73C061B991}" type="slidenum">
              <a:rPr lang="en-GB" smtClean="0"/>
              <a:pPr>
                <a:defRPr/>
              </a:pPr>
              <a:t>‹#›</a:t>
            </a:fld>
            <a:endParaRPr lang="en-GB"/>
          </a:p>
        </p:txBody>
      </p:sp>
    </p:spTree>
    <p:extLst>
      <p:ext uri="{BB962C8B-B14F-4D97-AF65-F5344CB8AC3E}">
        <p14:creationId xmlns:p14="http://schemas.microsoft.com/office/powerpoint/2010/main" val="112399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A19C7590-3BD0-44F5-A194-B547A7EC30E9}" type="datetimeFigureOut">
              <a:rPr lang="en-GB" smtClean="0"/>
              <a:pPr>
                <a:defRPr/>
              </a:pPr>
              <a:t>14/03/2022</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11030B06-3AF1-4F22-808D-9A61B3282FB6}" type="slidenum">
              <a:rPr lang="en-GB" smtClean="0"/>
              <a:pPr>
                <a:defRPr/>
              </a:pPr>
              <a:t>‹#›</a:t>
            </a:fld>
            <a:endParaRPr lang="en-GB"/>
          </a:p>
        </p:txBody>
      </p:sp>
    </p:spTree>
    <p:extLst>
      <p:ext uri="{BB962C8B-B14F-4D97-AF65-F5344CB8AC3E}">
        <p14:creationId xmlns:p14="http://schemas.microsoft.com/office/powerpoint/2010/main" val="2804776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4BE9452A-00D4-4FA3-8D5B-0280EB71014C}" type="datetimeFigureOut">
              <a:rPr lang="en-GB" smtClean="0"/>
              <a:pPr>
                <a:defRPr/>
              </a:pPr>
              <a:t>14/03/2022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a:p>
        </p:txBody>
      </p:sp>
      <p:sp>
        <p:nvSpPr>
          <p:cNvPr id="9" name="Slide Number Placeholder 8"/>
          <p:cNvSpPr>
            <a:spLocks noGrp="1"/>
          </p:cNvSpPr>
          <p:nvPr>
            <p:ph type="sldNum" sz="quarter" idx="12"/>
          </p:nvPr>
        </p:nvSpPr>
        <p:spPr/>
        <p:txBody>
          <a:bodyPr/>
          <a:lstStyle/>
          <a:p>
            <a:pPr>
              <a:defRPr/>
            </a:pPr>
            <a:fld id="{DE3A2D7A-73E2-474F-9F3F-53C08A91DA10}" type="slidenum">
              <a:rPr lang="en-GB" smtClean="0"/>
              <a:pPr>
                <a:defRPr/>
              </a:pPr>
              <a:t>‹#›</a:t>
            </a:fld>
            <a:endParaRPr lang="en-GB"/>
          </a:p>
        </p:txBody>
      </p:sp>
    </p:spTree>
    <p:extLst>
      <p:ext uri="{BB962C8B-B14F-4D97-AF65-F5344CB8AC3E}">
        <p14:creationId xmlns:p14="http://schemas.microsoft.com/office/powerpoint/2010/main" val="607690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40D55F59-10E5-495C-9880-73BC19A665C6}" type="datetimeFigureOut">
              <a:rPr lang="en-GB" smtClean="0"/>
              <a:pPr>
                <a:defRPr/>
              </a:pPr>
              <a:t>14/03/2022</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58B0867A-0B22-4473-8447-C55AE4728388}" type="slidenum">
              <a:rPr lang="en-GB" smtClean="0"/>
              <a:pPr>
                <a:defRPr/>
              </a:pPr>
              <a:t>‹#›</a:t>
            </a:fld>
            <a:endParaRPr lang="en-GB"/>
          </a:p>
        </p:txBody>
      </p:sp>
    </p:spTree>
    <p:extLst>
      <p:ext uri="{BB962C8B-B14F-4D97-AF65-F5344CB8AC3E}">
        <p14:creationId xmlns:p14="http://schemas.microsoft.com/office/powerpoint/2010/main" val="106701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DB3F617-4B1C-4AF6-A8C4-608AB64F4F19}" type="datetimeFigureOut">
              <a:rPr lang="en-GB" smtClean="0"/>
              <a:pPr>
                <a:defRPr/>
              </a:pPr>
              <a:t>14/03/2022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6E2B811-A8DE-425F-BDA2-EB54E1F0DD67}" type="slidenum">
              <a:rPr lang="en-GB" smtClean="0"/>
              <a:pPr>
                <a:defRPr/>
              </a:pPr>
              <a:t>‹#›</a:t>
            </a:fld>
            <a:endParaRPr lang="en-GB"/>
          </a:p>
        </p:txBody>
      </p:sp>
    </p:spTree>
    <p:extLst>
      <p:ext uri="{BB962C8B-B14F-4D97-AF65-F5344CB8AC3E}">
        <p14:creationId xmlns:p14="http://schemas.microsoft.com/office/powerpoint/2010/main" val="3151479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5623D1D-7486-436A-8EFD-C3395C71C0CC}" type="datetimeFigureOut">
              <a:rPr lang="en-GB" smtClean="0"/>
              <a:pPr>
                <a:defRPr/>
              </a:pPr>
              <a:t>14/03/2022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0248A5B-9C29-4732-923C-5DB86DD0D387}" type="slidenum">
              <a:rPr lang="en-GB" smtClean="0"/>
              <a:pPr>
                <a:defRPr/>
              </a:pPr>
              <a:t>‹#›</a:t>
            </a:fld>
            <a:endParaRPr lang="en-GB"/>
          </a:p>
        </p:txBody>
      </p:sp>
    </p:spTree>
    <p:extLst>
      <p:ext uri="{BB962C8B-B14F-4D97-AF65-F5344CB8AC3E}">
        <p14:creationId xmlns:p14="http://schemas.microsoft.com/office/powerpoint/2010/main" val="1871363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EF8B8DD-809A-466E-A4EC-761C381E4E87}" type="datetimeFigureOut">
              <a:rPr lang="en-GB" smtClean="0"/>
              <a:pPr>
                <a:defRPr/>
              </a:pPr>
              <a:t>14/03/2022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A7E639D-ABC8-4641-A3FC-4BD0F2CA8733}" type="slidenum">
              <a:rPr lang="en-GB" smtClean="0"/>
              <a:pPr>
                <a:defRPr/>
              </a:pPr>
              <a:t>‹#›</a:t>
            </a:fld>
            <a:endParaRPr lang="en-GB"/>
          </a:p>
        </p:txBody>
      </p:sp>
    </p:spTree>
    <p:extLst>
      <p:ext uri="{BB962C8B-B14F-4D97-AF65-F5344CB8AC3E}">
        <p14:creationId xmlns:p14="http://schemas.microsoft.com/office/powerpoint/2010/main" val="1199873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5DB3F617-4B1C-4AF6-A8C4-608AB64F4F19}" type="datetimeFigureOut">
              <a:rPr lang="en-GB" smtClean="0"/>
              <a:pPr>
                <a:defRPr/>
              </a:pPr>
              <a:t>14/03/2022</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A6E2B811-A8DE-425F-BDA2-EB54E1F0DD67}" type="slidenum">
              <a:rPr lang="en-GB" smtClean="0"/>
              <a:pPr>
                <a:defRPr/>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3808470"/>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1714"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892168"/>
          </a:xfrm>
        </p:spPr>
        <p:txBody>
          <a:bodyPr>
            <a:normAutofit/>
          </a:bodyPr>
          <a:lstStyle/>
          <a:p>
            <a:pPr fontAlgn="auto">
              <a:spcAft>
                <a:spcPts val="0"/>
              </a:spcAft>
              <a:defRPr/>
            </a:pPr>
            <a:r>
              <a:rPr lang="en-GB">
                <a:solidFill>
                  <a:srgbClr val="FFFFFF"/>
                </a:solidFill>
              </a:rPr>
              <a:t>Project management</a:t>
            </a:r>
            <a:br>
              <a:rPr lang="en-GB">
                <a:solidFill>
                  <a:srgbClr val="FFFFFF"/>
                </a:solidFill>
              </a:rPr>
            </a:br>
            <a:endParaRPr lang="en-GB">
              <a:solidFill>
                <a:srgbClr val="FFFFFF"/>
              </a:solidFill>
            </a:endParaRPr>
          </a:p>
        </p:txBody>
      </p:sp>
      <p:sp>
        <p:nvSpPr>
          <p:cNvPr id="3" name="Subtitle 2"/>
          <p:cNvSpPr>
            <a:spLocks noGrp="1"/>
          </p:cNvSpPr>
          <p:nvPr>
            <p:ph type="subTitle" idx="1"/>
          </p:nvPr>
        </p:nvSpPr>
        <p:spPr>
          <a:xfrm>
            <a:off x="825038" y="5225240"/>
            <a:ext cx="7543800" cy="1143000"/>
          </a:xfrm>
        </p:spPr>
        <p:txBody>
          <a:bodyPr rtlCol="0">
            <a:normAutofit/>
          </a:bodyPr>
          <a:lstStyle/>
          <a:p>
            <a:pPr fontAlgn="auto">
              <a:spcAft>
                <a:spcPts val="0"/>
              </a:spcAft>
              <a:defRPr/>
            </a:pPr>
            <a:r>
              <a:rPr lang="en-GB" altLang="en-US">
                <a:solidFill>
                  <a:srgbClr val="FFFFFF"/>
                </a:solidFill>
              </a:rPr>
              <a:t>Estimation (of software effort)</a:t>
            </a:r>
            <a:endParaRPr lang="en-GB">
              <a:solidFill>
                <a:srgbClr val="FFFFFF"/>
              </a:solidFill>
            </a:endParaRPr>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95244" name="Rectangle 136">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95245" name="Rectangle 138">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0" name="Rectangle 2"/>
          <p:cNvSpPr>
            <a:spLocks noGrp="1" noChangeArrowheads="1"/>
          </p:cNvSpPr>
          <p:nvPr>
            <p:ph type="title"/>
          </p:nvPr>
        </p:nvSpPr>
        <p:spPr>
          <a:xfrm>
            <a:off x="369277" y="516835"/>
            <a:ext cx="2313633" cy="5772840"/>
          </a:xfrm>
        </p:spPr>
        <p:txBody>
          <a:bodyPr anchor="ctr">
            <a:normAutofit/>
          </a:bodyPr>
          <a:lstStyle/>
          <a:p>
            <a:pPr eaLnBrk="1" hangingPunct="1"/>
            <a:r>
              <a:rPr lang="en-GB" altLang="en-US" sz="3100">
                <a:solidFill>
                  <a:srgbClr val="FFFFFF"/>
                </a:solidFill>
              </a:rPr>
              <a:t>Estimation</a:t>
            </a:r>
          </a:p>
        </p:txBody>
      </p:sp>
      <p:sp>
        <p:nvSpPr>
          <p:cNvPr id="95246" name="Rectangle 140">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95247" name="Rectangle 3">
            <a:extLst>
              <a:ext uri="{FF2B5EF4-FFF2-40B4-BE49-F238E27FC236}">
                <a16:creationId xmlns:a16="http://schemas.microsoft.com/office/drawing/2014/main" id="{55A18A0A-6D40-7CC9-FFB1-0D824CE33CA2}"/>
              </a:ext>
            </a:extLst>
          </p:cNvPr>
          <p:cNvGraphicFramePr>
            <a:graphicFrameLocks noGrp="1"/>
          </p:cNvGraphicFramePr>
          <p:nvPr>
            <p:ph idx="1"/>
            <p:extLst>
              <p:ext uri="{D42A27DB-BD31-4B8C-83A1-F6EECF244321}">
                <p14:modId xmlns:p14="http://schemas.microsoft.com/office/powerpoint/2010/main" val="1271388736"/>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009043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611560" y="404664"/>
            <a:ext cx="7793037" cy="496888"/>
          </a:xfrm>
        </p:spPr>
        <p:txBody>
          <a:bodyPr>
            <a:normAutofit fontScale="90000"/>
          </a:bodyPr>
          <a:lstStyle/>
          <a:p>
            <a:pPr eaLnBrk="1" fontAlgn="auto" hangingPunct="1">
              <a:spcAft>
                <a:spcPts val="0"/>
              </a:spcAft>
              <a:defRPr/>
            </a:pPr>
            <a:r>
              <a:rPr lang="en-GB" dirty="0"/>
              <a:t>Estimation Approaches (1)</a:t>
            </a:r>
          </a:p>
        </p:txBody>
      </p:sp>
      <p:sp>
        <p:nvSpPr>
          <p:cNvPr id="97283" name="Rectangle 3"/>
          <p:cNvSpPr>
            <a:spLocks noGrp="1" noChangeArrowheads="1"/>
          </p:cNvSpPr>
          <p:nvPr>
            <p:ph idx="1"/>
          </p:nvPr>
        </p:nvSpPr>
        <p:spPr/>
        <p:txBody>
          <a:bodyPr/>
          <a:lstStyle/>
          <a:p>
            <a:pPr eaLnBrk="1" hangingPunct="1"/>
            <a:r>
              <a:rPr lang="en-GB" altLang="en-US" dirty="0"/>
              <a:t>Rule of Thumb</a:t>
            </a:r>
          </a:p>
          <a:p>
            <a:pPr eaLnBrk="1" hangingPunct="1"/>
            <a:r>
              <a:rPr lang="en-GB" altLang="en-US" dirty="0"/>
              <a:t>Expert advice</a:t>
            </a:r>
          </a:p>
          <a:p>
            <a:pPr eaLnBrk="1" hangingPunct="1"/>
            <a:r>
              <a:rPr lang="en-GB" altLang="en-US" dirty="0"/>
              <a:t>Analogy</a:t>
            </a:r>
          </a:p>
          <a:p>
            <a:pPr eaLnBrk="1" hangingPunct="1"/>
            <a:r>
              <a:rPr lang="en-GB" altLang="en-US" dirty="0"/>
              <a:t>Parkinson’s law</a:t>
            </a:r>
          </a:p>
          <a:p>
            <a:pPr eaLnBrk="1" hangingPunct="1"/>
            <a:r>
              <a:rPr lang="en-GB" altLang="en-US" dirty="0"/>
              <a:t>Price-to-win</a:t>
            </a:r>
          </a:p>
          <a:p>
            <a:pPr eaLnBrk="1" hangingPunct="1"/>
            <a:r>
              <a:rPr lang="en-GB" altLang="en-US" dirty="0"/>
              <a:t>Delphi technique</a:t>
            </a:r>
          </a:p>
          <a:p>
            <a:pPr eaLnBrk="1" hangingPunct="1"/>
            <a:r>
              <a:rPr lang="en-GB" altLang="en-US" dirty="0"/>
              <a:t>Wide-band Delphi technique</a:t>
            </a:r>
          </a:p>
        </p:txBody>
      </p:sp>
      <p:sp>
        <p:nvSpPr>
          <p:cNvPr id="8195"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150909560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anim calcmode="lin" valueType="num">
                                      <p:cBhvr>
                                        <p:cTn id="7" dur="500" fill="hold"/>
                                        <p:tgtEl>
                                          <p:spTgt spid="9728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97283">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97283">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9728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97283">
                                            <p:txEl>
                                              <p:pRg st="1" end="1"/>
                                            </p:txEl>
                                          </p:spTgt>
                                        </p:tgtEl>
                                        <p:attrNameLst>
                                          <p:attrName>style.visibility</p:attrName>
                                        </p:attrNameLst>
                                      </p:cBhvr>
                                      <p:to>
                                        <p:strVal val="visible"/>
                                      </p:to>
                                    </p:set>
                                    <p:anim calcmode="lin" valueType="num">
                                      <p:cBhvr>
                                        <p:cTn id="15" dur="500" fill="hold"/>
                                        <p:tgtEl>
                                          <p:spTgt spid="97283">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97283">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97283">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9728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97283">
                                            <p:txEl>
                                              <p:pRg st="2" end="2"/>
                                            </p:txEl>
                                          </p:spTgt>
                                        </p:tgtEl>
                                        <p:attrNameLst>
                                          <p:attrName>style.visibility</p:attrName>
                                        </p:attrNameLst>
                                      </p:cBhvr>
                                      <p:to>
                                        <p:strVal val="visible"/>
                                      </p:to>
                                    </p:set>
                                    <p:anim calcmode="lin" valueType="num">
                                      <p:cBhvr>
                                        <p:cTn id="23" dur="500" fill="hold"/>
                                        <p:tgtEl>
                                          <p:spTgt spid="97283">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97283">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97283">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9728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grpId="0" nodeType="clickEffect">
                                  <p:stCondLst>
                                    <p:cond delay="0"/>
                                  </p:stCondLst>
                                  <p:childTnLst>
                                    <p:set>
                                      <p:cBhvr>
                                        <p:cTn id="30" dur="1" fill="hold">
                                          <p:stCondLst>
                                            <p:cond delay="0"/>
                                          </p:stCondLst>
                                        </p:cTn>
                                        <p:tgtEl>
                                          <p:spTgt spid="97283">
                                            <p:txEl>
                                              <p:pRg st="3" end="3"/>
                                            </p:txEl>
                                          </p:spTgt>
                                        </p:tgtEl>
                                        <p:attrNameLst>
                                          <p:attrName>style.visibility</p:attrName>
                                        </p:attrNameLst>
                                      </p:cBhvr>
                                      <p:to>
                                        <p:strVal val="visible"/>
                                      </p:to>
                                    </p:set>
                                    <p:anim calcmode="lin" valueType="num">
                                      <p:cBhvr>
                                        <p:cTn id="31" dur="500" fill="hold"/>
                                        <p:tgtEl>
                                          <p:spTgt spid="97283">
                                            <p:txEl>
                                              <p:pRg st="3" end="3"/>
                                            </p:txEl>
                                          </p:spTgt>
                                        </p:tgtEl>
                                        <p:attrNameLst>
                                          <p:attrName>ppt_x</p:attrName>
                                        </p:attrNameLst>
                                      </p:cBhvr>
                                      <p:tavLst>
                                        <p:tav tm="0">
                                          <p:val>
                                            <p:strVal val="#ppt_x"/>
                                          </p:val>
                                        </p:tav>
                                        <p:tav tm="100000">
                                          <p:val>
                                            <p:strVal val="#ppt_x"/>
                                          </p:val>
                                        </p:tav>
                                      </p:tavLst>
                                    </p:anim>
                                    <p:anim calcmode="lin" valueType="num">
                                      <p:cBhvr>
                                        <p:cTn id="32" dur="500" fill="hold"/>
                                        <p:tgtEl>
                                          <p:spTgt spid="97283">
                                            <p:txEl>
                                              <p:pRg st="3" end="3"/>
                                            </p:txEl>
                                          </p:spTgt>
                                        </p:tgtEl>
                                        <p:attrNameLst>
                                          <p:attrName>ppt_y</p:attrName>
                                        </p:attrNameLst>
                                      </p:cBhvr>
                                      <p:tavLst>
                                        <p:tav tm="0">
                                          <p:val>
                                            <p:strVal val="#ppt_y-#ppt_h/2"/>
                                          </p:val>
                                        </p:tav>
                                        <p:tav tm="100000">
                                          <p:val>
                                            <p:strVal val="#ppt_y"/>
                                          </p:val>
                                        </p:tav>
                                      </p:tavLst>
                                    </p:anim>
                                    <p:anim calcmode="lin" valueType="num">
                                      <p:cBhvr>
                                        <p:cTn id="33" dur="500" fill="hold"/>
                                        <p:tgtEl>
                                          <p:spTgt spid="97283">
                                            <p:txEl>
                                              <p:pRg st="3" end="3"/>
                                            </p:txEl>
                                          </p:spTgt>
                                        </p:tgtEl>
                                        <p:attrNameLst>
                                          <p:attrName>ppt_w</p:attrName>
                                        </p:attrNameLst>
                                      </p:cBhvr>
                                      <p:tavLst>
                                        <p:tav tm="0">
                                          <p:val>
                                            <p:strVal val="#ppt_w"/>
                                          </p:val>
                                        </p:tav>
                                        <p:tav tm="100000">
                                          <p:val>
                                            <p:strVal val="#ppt_w"/>
                                          </p:val>
                                        </p:tav>
                                      </p:tavLst>
                                    </p:anim>
                                    <p:anim calcmode="lin" valueType="num">
                                      <p:cBhvr>
                                        <p:cTn id="34" dur="500" fill="hold"/>
                                        <p:tgtEl>
                                          <p:spTgt spid="9728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7" presetClass="entr" presetSubtype="1" fill="hold" grpId="0" nodeType="clickEffect">
                                  <p:stCondLst>
                                    <p:cond delay="0"/>
                                  </p:stCondLst>
                                  <p:childTnLst>
                                    <p:set>
                                      <p:cBhvr>
                                        <p:cTn id="38" dur="1" fill="hold">
                                          <p:stCondLst>
                                            <p:cond delay="0"/>
                                          </p:stCondLst>
                                        </p:cTn>
                                        <p:tgtEl>
                                          <p:spTgt spid="97283">
                                            <p:txEl>
                                              <p:pRg st="4" end="4"/>
                                            </p:txEl>
                                          </p:spTgt>
                                        </p:tgtEl>
                                        <p:attrNameLst>
                                          <p:attrName>style.visibility</p:attrName>
                                        </p:attrNameLst>
                                      </p:cBhvr>
                                      <p:to>
                                        <p:strVal val="visible"/>
                                      </p:to>
                                    </p:set>
                                    <p:anim calcmode="lin" valueType="num">
                                      <p:cBhvr>
                                        <p:cTn id="39" dur="500" fill="hold"/>
                                        <p:tgtEl>
                                          <p:spTgt spid="97283">
                                            <p:txEl>
                                              <p:pRg st="4" end="4"/>
                                            </p:txEl>
                                          </p:spTgt>
                                        </p:tgtEl>
                                        <p:attrNameLst>
                                          <p:attrName>ppt_x</p:attrName>
                                        </p:attrNameLst>
                                      </p:cBhvr>
                                      <p:tavLst>
                                        <p:tav tm="0">
                                          <p:val>
                                            <p:strVal val="#ppt_x"/>
                                          </p:val>
                                        </p:tav>
                                        <p:tav tm="100000">
                                          <p:val>
                                            <p:strVal val="#ppt_x"/>
                                          </p:val>
                                        </p:tav>
                                      </p:tavLst>
                                    </p:anim>
                                    <p:anim calcmode="lin" valueType="num">
                                      <p:cBhvr>
                                        <p:cTn id="40" dur="500" fill="hold"/>
                                        <p:tgtEl>
                                          <p:spTgt spid="97283">
                                            <p:txEl>
                                              <p:pRg st="4" end="4"/>
                                            </p:txEl>
                                          </p:spTgt>
                                        </p:tgtEl>
                                        <p:attrNameLst>
                                          <p:attrName>ppt_y</p:attrName>
                                        </p:attrNameLst>
                                      </p:cBhvr>
                                      <p:tavLst>
                                        <p:tav tm="0">
                                          <p:val>
                                            <p:strVal val="#ppt_y-#ppt_h/2"/>
                                          </p:val>
                                        </p:tav>
                                        <p:tav tm="100000">
                                          <p:val>
                                            <p:strVal val="#ppt_y"/>
                                          </p:val>
                                        </p:tav>
                                      </p:tavLst>
                                    </p:anim>
                                    <p:anim calcmode="lin" valueType="num">
                                      <p:cBhvr>
                                        <p:cTn id="41" dur="500" fill="hold"/>
                                        <p:tgtEl>
                                          <p:spTgt spid="97283">
                                            <p:txEl>
                                              <p:pRg st="4" end="4"/>
                                            </p:txEl>
                                          </p:spTgt>
                                        </p:tgtEl>
                                        <p:attrNameLst>
                                          <p:attrName>ppt_w</p:attrName>
                                        </p:attrNameLst>
                                      </p:cBhvr>
                                      <p:tavLst>
                                        <p:tav tm="0">
                                          <p:val>
                                            <p:strVal val="#ppt_w"/>
                                          </p:val>
                                        </p:tav>
                                        <p:tav tm="100000">
                                          <p:val>
                                            <p:strVal val="#ppt_w"/>
                                          </p:val>
                                        </p:tav>
                                      </p:tavLst>
                                    </p:anim>
                                    <p:anim calcmode="lin" valueType="num">
                                      <p:cBhvr>
                                        <p:cTn id="42" dur="500" fill="hold"/>
                                        <p:tgtEl>
                                          <p:spTgt spid="97283">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17" presetClass="entr" presetSubtype="1" fill="hold" grpId="0" nodeType="clickEffect">
                                  <p:stCondLst>
                                    <p:cond delay="0"/>
                                  </p:stCondLst>
                                  <p:childTnLst>
                                    <p:set>
                                      <p:cBhvr>
                                        <p:cTn id="46" dur="1" fill="hold">
                                          <p:stCondLst>
                                            <p:cond delay="0"/>
                                          </p:stCondLst>
                                        </p:cTn>
                                        <p:tgtEl>
                                          <p:spTgt spid="97283">
                                            <p:txEl>
                                              <p:pRg st="5" end="5"/>
                                            </p:txEl>
                                          </p:spTgt>
                                        </p:tgtEl>
                                        <p:attrNameLst>
                                          <p:attrName>style.visibility</p:attrName>
                                        </p:attrNameLst>
                                      </p:cBhvr>
                                      <p:to>
                                        <p:strVal val="visible"/>
                                      </p:to>
                                    </p:set>
                                    <p:anim calcmode="lin" valueType="num">
                                      <p:cBhvr>
                                        <p:cTn id="47" dur="500" fill="hold"/>
                                        <p:tgtEl>
                                          <p:spTgt spid="97283">
                                            <p:txEl>
                                              <p:pRg st="5" end="5"/>
                                            </p:txEl>
                                          </p:spTgt>
                                        </p:tgtEl>
                                        <p:attrNameLst>
                                          <p:attrName>ppt_x</p:attrName>
                                        </p:attrNameLst>
                                      </p:cBhvr>
                                      <p:tavLst>
                                        <p:tav tm="0">
                                          <p:val>
                                            <p:strVal val="#ppt_x"/>
                                          </p:val>
                                        </p:tav>
                                        <p:tav tm="100000">
                                          <p:val>
                                            <p:strVal val="#ppt_x"/>
                                          </p:val>
                                        </p:tav>
                                      </p:tavLst>
                                    </p:anim>
                                    <p:anim calcmode="lin" valueType="num">
                                      <p:cBhvr>
                                        <p:cTn id="48" dur="500" fill="hold"/>
                                        <p:tgtEl>
                                          <p:spTgt spid="97283">
                                            <p:txEl>
                                              <p:pRg st="5" end="5"/>
                                            </p:txEl>
                                          </p:spTgt>
                                        </p:tgtEl>
                                        <p:attrNameLst>
                                          <p:attrName>ppt_y</p:attrName>
                                        </p:attrNameLst>
                                      </p:cBhvr>
                                      <p:tavLst>
                                        <p:tav tm="0">
                                          <p:val>
                                            <p:strVal val="#ppt_y-#ppt_h/2"/>
                                          </p:val>
                                        </p:tav>
                                        <p:tav tm="100000">
                                          <p:val>
                                            <p:strVal val="#ppt_y"/>
                                          </p:val>
                                        </p:tav>
                                      </p:tavLst>
                                    </p:anim>
                                    <p:anim calcmode="lin" valueType="num">
                                      <p:cBhvr>
                                        <p:cTn id="49" dur="500" fill="hold"/>
                                        <p:tgtEl>
                                          <p:spTgt spid="97283">
                                            <p:txEl>
                                              <p:pRg st="5" end="5"/>
                                            </p:txEl>
                                          </p:spTgt>
                                        </p:tgtEl>
                                        <p:attrNameLst>
                                          <p:attrName>ppt_w</p:attrName>
                                        </p:attrNameLst>
                                      </p:cBhvr>
                                      <p:tavLst>
                                        <p:tav tm="0">
                                          <p:val>
                                            <p:strVal val="#ppt_w"/>
                                          </p:val>
                                        </p:tav>
                                        <p:tav tm="100000">
                                          <p:val>
                                            <p:strVal val="#ppt_w"/>
                                          </p:val>
                                        </p:tav>
                                      </p:tavLst>
                                    </p:anim>
                                    <p:anim calcmode="lin" valueType="num">
                                      <p:cBhvr>
                                        <p:cTn id="50" dur="500" fill="hold"/>
                                        <p:tgtEl>
                                          <p:spTgt spid="9728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17" presetClass="entr" presetSubtype="1" fill="hold" grpId="0" nodeType="clickEffect">
                                  <p:stCondLst>
                                    <p:cond delay="0"/>
                                  </p:stCondLst>
                                  <p:childTnLst>
                                    <p:set>
                                      <p:cBhvr>
                                        <p:cTn id="54" dur="1" fill="hold">
                                          <p:stCondLst>
                                            <p:cond delay="0"/>
                                          </p:stCondLst>
                                        </p:cTn>
                                        <p:tgtEl>
                                          <p:spTgt spid="97283">
                                            <p:txEl>
                                              <p:pRg st="6" end="6"/>
                                            </p:txEl>
                                          </p:spTgt>
                                        </p:tgtEl>
                                        <p:attrNameLst>
                                          <p:attrName>style.visibility</p:attrName>
                                        </p:attrNameLst>
                                      </p:cBhvr>
                                      <p:to>
                                        <p:strVal val="visible"/>
                                      </p:to>
                                    </p:set>
                                    <p:anim calcmode="lin" valueType="num">
                                      <p:cBhvr>
                                        <p:cTn id="55" dur="500" fill="hold"/>
                                        <p:tgtEl>
                                          <p:spTgt spid="97283">
                                            <p:txEl>
                                              <p:pRg st="6" end="6"/>
                                            </p:txEl>
                                          </p:spTgt>
                                        </p:tgtEl>
                                        <p:attrNameLst>
                                          <p:attrName>ppt_x</p:attrName>
                                        </p:attrNameLst>
                                      </p:cBhvr>
                                      <p:tavLst>
                                        <p:tav tm="0">
                                          <p:val>
                                            <p:strVal val="#ppt_x"/>
                                          </p:val>
                                        </p:tav>
                                        <p:tav tm="100000">
                                          <p:val>
                                            <p:strVal val="#ppt_x"/>
                                          </p:val>
                                        </p:tav>
                                      </p:tavLst>
                                    </p:anim>
                                    <p:anim calcmode="lin" valueType="num">
                                      <p:cBhvr>
                                        <p:cTn id="56" dur="500" fill="hold"/>
                                        <p:tgtEl>
                                          <p:spTgt spid="97283">
                                            <p:txEl>
                                              <p:pRg st="6" end="6"/>
                                            </p:txEl>
                                          </p:spTgt>
                                        </p:tgtEl>
                                        <p:attrNameLst>
                                          <p:attrName>ppt_y</p:attrName>
                                        </p:attrNameLst>
                                      </p:cBhvr>
                                      <p:tavLst>
                                        <p:tav tm="0">
                                          <p:val>
                                            <p:strVal val="#ppt_y-#ppt_h/2"/>
                                          </p:val>
                                        </p:tav>
                                        <p:tav tm="100000">
                                          <p:val>
                                            <p:strVal val="#ppt_y"/>
                                          </p:val>
                                        </p:tav>
                                      </p:tavLst>
                                    </p:anim>
                                    <p:anim calcmode="lin" valueType="num">
                                      <p:cBhvr>
                                        <p:cTn id="57" dur="500" fill="hold"/>
                                        <p:tgtEl>
                                          <p:spTgt spid="97283">
                                            <p:txEl>
                                              <p:pRg st="6" end="6"/>
                                            </p:txEl>
                                          </p:spTgt>
                                        </p:tgtEl>
                                        <p:attrNameLst>
                                          <p:attrName>ppt_w</p:attrName>
                                        </p:attrNameLst>
                                      </p:cBhvr>
                                      <p:tavLst>
                                        <p:tav tm="0">
                                          <p:val>
                                            <p:strVal val="#ppt_w"/>
                                          </p:val>
                                        </p:tav>
                                        <p:tav tm="100000">
                                          <p:val>
                                            <p:strVal val="#ppt_w"/>
                                          </p:val>
                                        </p:tav>
                                      </p:tavLst>
                                    </p:anim>
                                    <p:anim calcmode="lin" valueType="num">
                                      <p:cBhvr>
                                        <p:cTn id="58" dur="500" fill="hold"/>
                                        <p:tgtEl>
                                          <p:spTgt spid="97283">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a:t>Estimation Approaches (2)</a:t>
            </a:r>
          </a:p>
        </p:txBody>
      </p:sp>
      <p:sp>
        <p:nvSpPr>
          <p:cNvPr id="98307" name="Rectangle 3"/>
          <p:cNvSpPr>
            <a:spLocks noGrp="1" noChangeArrowheads="1"/>
          </p:cNvSpPr>
          <p:nvPr>
            <p:ph idx="1"/>
          </p:nvPr>
        </p:nvSpPr>
        <p:spPr/>
        <p:txBody>
          <a:bodyPr/>
          <a:lstStyle/>
          <a:p>
            <a:pPr eaLnBrk="1" hangingPunct="1"/>
            <a:r>
              <a:rPr lang="en-GB" altLang="en-US" sz="2400" dirty="0"/>
              <a:t>Algorithmic models</a:t>
            </a:r>
          </a:p>
          <a:p>
            <a:pPr lvl="1" eaLnBrk="1" hangingPunct="1"/>
            <a:r>
              <a:rPr lang="en-GB" altLang="en-US" sz="2400" dirty="0"/>
              <a:t>Linear models</a:t>
            </a:r>
          </a:p>
          <a:p>
            <a:pPr lvl="1" eaLnBrk="1" hangingPunct="1"/>
            <a:r>
              <a:rPr lang="en-GB" altLang="en-US" sz="2400" dirty="0"/>
              <a:t>Multiplicative models</a:t>
            </a:r>
          </a:p>
          <a:p>
            <a:pPr lvl="1" eaLnBrk="1" hangingPunct="1"/>
            <a:r>
              <a:rPr lang="en-GB" altLang="en-US" sz="2400" dirty="0"/>
              <a:t>Analytical models</a:t>
            </a:r>
          </a:p>
          <a:p>
            <a:pPr lvl="1" eaLnBrk="1" hangingPunct="1"/>
            <a:r>
              <a:rPr lang="en-GB" altLang="en-US" sz="2400" dirty="0"/>
              <a:t>Tabular models</a:t>
            </a:r>
          </a:p>
          <a:p>
            <a:pPr lvl="1" eaLnBrk="1" hangingPunct="1"/>
            <a:r>
              <a:rPr lang="en-GB" altLang="en-US" sz="2400" dirty="0"/>
              <a:t>Composite models</a:t>
            </a:r>
          </a:p>
        </p:txBody>
      </p:sp>
      <p:sp>
        <p:nvSpPr>
          <p:cNvPr id="9219"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17498280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98307">
                                            <p:txEl>
                                              <p:pRg st="0" end="0"/>
                                            </p:txEl>
                                          </p:spTgt>
                                        </p:tgtEl>
                                        <p:attrNameLst>
                                          <p:attrName>style.visibility</p:attrName>
                                        </p:attrNameLst>
                                      </p:cBhvr>
                                      <p:to>
                                        <p:strVal val="visible"/>
                                      </p:to>
                                    </p:set>
                                    <p:anim calcmode="lin" valueType="num">
                                      <p:cBhvr>
                                        <p:cTn id="7" dur="500" fill="hold"/>
                                        <p:tgtEl>
                                          <p:spTgt spid="9830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98307">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98307">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98307">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98307">
                                            <p:txEl>
                                              <p:pRg st="1" end="1"/>
                                            </p:txEl>
                                          </p:spTgt>
                                        </p:tgtEl>
                                        <p:attrNameLst>
                                          <p:attrName>style.visibility</p:attrName>
                                        </p:attrNameLst>
                                      </p:cBhvr>
                                      <p:to>
                                        <p:strVal val="visible"/>
                                      </p:to>
                                    </p:set>
                                    <p:anim calcmode="lin" valueType="num">
                                      <p:cBhvr>
                                        <p:cTn id="13" dur="500" fill="hold"/>
                                        <p:tgtEl>
                                          <p:spTgt spid="98307">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98307">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98307">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98307">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98307">
                                            <p:txEl>
                                              <p:pRg st="2" end="2"/>
                                            </p:txEl>
                                          </p:spTgt>
                                        </p:tgtEl>
                                        <p:attrNameLst>
                                          <p:attrName>style.visibility</p:attrName>
                                        </p:attrNameLst>
                                      </p:cBhvr>
                                      <p:to>
                                        <p:strVal val="visible"/>
                                      </p:to>
                                    </p:set>
                                    <p:anim calcmode="lin" valueType="num">
                                      <p:cBhvr>
                                        <p:cTn id="19" dur="500" fill="hold"/>
                                        <p:tgtEl>
                                          <p:spTgt spid="98307">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98307">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98307">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98307">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98307">
                                            <p:txEl>
                                              <p:pRg st="3" end="3"/>
                                            </p:txEl>
                                          </p:spTgt>
                                        </p:tgtEl>
                                        <p:attrNameLst>
                                          <p:attrName>style.visibility</p:attrName>
                                        </p:attrNameLst>
                                      </p:cBhvr>
                                      <p:to>
                                        <p:strVal val="visible"/>
                                      </p:to>
                                    </p:set>
                                    <p:anim calcmode="lin" valueType="num">
                                      <p:cBhvr>
                                        <p:cTn id="25" dur="500" fill="hold"/>
                                        <p:tgtEl>
                                          <p:spTgt spid="98307">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98307">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98307">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98307">
                                            <p:txEl>
                                              <p:pRg st="3" end="3"/>
                                            </p:txEl>
                                          </p:spTgt>
                                        </p:tgtEl>
                                        <p:attrNameLst>
                                          <p:attrName>ppt_h</p:attrName>
                                        </p:attrNameLst>
                                      </p:cBhvr>
                                      <p:tavLst>
                                        <p:tav tm="0">
                                          <p:val>
                                            <p:fltVal val="0"/>
                                          </p:val>
                                        </p:tav>
                                        <p:tav tm="100000">
                                          <p:val>
                                            <p:strVal val="#ppt_h"/>
                                          </p:val>
                                        </p:tav>
                                      </p:tavLst>
                                    </p:anim>
                                  </p:childTnLst>
                                </p:cTn>
                              </p:par>
                              <p:par>
                                <p:cTn id="29" presetID="17" presetClass="entr" presetSubtype="1" fill="hold" grpId="0" nodeType="withEffect">
                                  <p:stCondLst>
                                    <p:cond delay="0"/>
                                  </p:stCondLst>
                                  <p:childTnLst>
                                    <p:set>
                                      <p:cBhvr>
                                        <p:cTn id="30" dur="1" fill="hold">
                                          <p:stCondLst>
                                            <p:cond delay="0"/>
                                          </p:stCondLst>
                                        </p:cTn>
                                        <p:tgtEl>
                                          <p:spTgt spid="98307">
                                            <p:txEl>
                                              <p:pRg st="4" end="4"/>
                                            </p:txEl>
                                          </p:spTgt>
                                        </p:tgtEl>
                                        <p:attrNameLst>
                                          <p:attrName>style.visibility</p:attrName>
                                        </p:attrNameLst>
                                      </p:cBhvr>
                                      <p:to>
                                        <p:strVal val="visible"/>
                                      </p:to>
                                    </p:set>
                                    <p:anim calcmode="lin" valueType="num">
                                      <p:cBhvr>
                                        <p:cTn id="31" dur="500" fill="hold"/>
                                        <p:tgtEl>
                                          <p:spTgt spid="98307">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98307">
                                            <p:txEl>
                                              <p:pRg st="4" end="4"/>
                                            </p:txEl>
                                          </p:spTgt>
                                        </p:tgtEl>
                                        <p:attrNameLst>
                                          <p:attrName>ppt_y</p:attrName>
                                        </p:attrNameLst>
                                      </p:cBhvr>
                                      <p:tavLst>
                                        <p:tav tm="0">
                                          <p:val>
                                            <p:strVal val="#ppt_y-#ppt_h/2"/>
                                          </p:val>
                                        </p:tav>
                                        <p:tav tm="100000">
                                          <p:val>
                                            <p:strVal val="#ppt_y"/>
                                          </p:val>
                                        </p:tav>
                                      </p:tavLst>
                                    </p:anim>
                                    <p:anim calcmode="lin" valueType="num">
                                      <p:cBhvr>
                                        <p:cTn id="33" dur="500" fill="hold"/>
                                        <p:tgtEl>
                                          <p:spTgt spid="98307">
                                            <p:txEl>
                                              <p:pRg st="4" end="4"/>
                                            </p:txEl>
                                          </p:spTgt>
                                        </p:tgtEl>
                                        <p:attrNameLst>
                                          <p:attrName>ppt_w</p:attrName>
                                        </p:attrNameLst>
                                      </p:cBhvr>
                                      <p:tavLst>
                                        <p:tav tm="0">
                                          <p:val>
                                            <p:strVal val="#ppt_w"/>
                                          </p:val>
                                        </p:tav>
                                        <p:tav tm="100000">
                                          <p:val>
                                            <p:strVal val="#ppt_w"/>
                                          </p:val>
                                        </p:tav>
                                      </p:tavLst>
                                    </p:anim>
                                    <p:anim calcmode="lin" valueType="num">
                                      <p:cBhvr>
                                        <p:cTn id="34" dur="500" fill="hold"/>
                                        <p:tgtEl>
                                          <p:spTgt spid="98307">
                                            <p:txEl>
                                              <p:pRg st="4" end="4"/>
                                            </p:txEl>
                                          </p:spTgt>
                                        </p:tgtEl>
                                        <p:attrNameLst>
                                          <p:attrName>ppt_h</p:attrName>
                                        </p:attrNameLst>
                                      </p:cBhvr>
                                      <p:tavLst>
                                        <p:tav tm="0">
                                          <p:val>
                                            <p:fltVal val="0"/>
                                          </p:val>
                                        </p:tav>
                                        <p:tav tm="100000">
                                          <p:val>
                                            <p:strVal val="#ppt_h"/>
                                          </p:val>
                                        </p:tav>
                                      </p:tavLst>
                                    </p:anim>
                                  </p:childTnLst>
                                </p:cTn>
                              </p:par>
                              <p:par>
                                <p:cTn id="35" presetID="17" presetClass="entr" presetSubtype="1" fill="hold" grpId="0" nodeType="withEffect">
                                  <p:stCondLst>
                                    <p:cond delay="0"/>
                                  </p:stCondLst>
                                  <p:childTnLst>
                                    <p:set>
                                      <p:cBhvr>
                                        <p:cTn id="36" dur="1" fill="hold">
                                          <p:stCondLst>
                                            <p:cond delay="0"/>
                                          </p:stCondLst>
                                        </p:cTn>
                                        <p:tgtEl>
                                          <p:spTgt spid="98307">
                                            <p:txEl>
                                              <p:pRg st="5" end="5"/>
                                            </p:txEl>
                                          </p:spTgt>
                                        </p:tgtEl>
                                        <p:attrNameLst>
                                          <p:attrName>style.visibility</p:attrName>
                                        </p:attrNameLst>
                                      </p:cBhvr>
                                      <p:to>
                                        <p:strVal val="visible"/>
                                      </p:to>
                                    </p:set>
                                    <p:anim calcmode="lin" valueType="num">
                                      <p:cBhvr>
                                        <p:cTn id="37" dur="500" fill="hold"/>
                                        <p:tgtEl>
                                          <p:spTgt spid="98307">
                                            <p:txEl>
                                              <p:pRg st="5" end="5"/>
                                            </p:txEl>
                                          </p:spTgt>
                                        </p:tgtEl>
                                        <p:attrNameLst>
                                          <p:attrName>ppt_x</p:attrName>
                                        </p:attrNameLst>
                                      </p:cBhvr>
                                      <p:tavLst>
                                        <p:tav tm="0">
                                          <p:val>
                                            <p:strVal val="#ppt_x"/>
                                          </p:val>
                                        </p:tav>
                                        <p:tav tm="100000">
                                          <p:val>
                                            <p:strVal val="#ppt_x"/>
                                          </p:val>
                                        </p:tav>
                                      </p:tavLst>
                                    </p:anim>
                                    <p:anim calcmode="lin" valueType="num">
                                      <p:cBhvr>
                                        <p:cTn id="38" dur="500" fill="hold"/>
                                        <p:tgtEl>
                                          <p:spTgt spid="98307">
                                            <p:txEl>
                                              <p:pRg st="5" end="5"/>
                                            </p:txEl>
                                          </p:spTgt>
                                        </p:tgtEl>
                                        <p:attrNameLst>
                                          <p:attrName>ppt_y</p:attrName>
                                        </p:attrNameLst>
                                      </p:cBhvr>
                                      <p:tavLst>
                                        <p:tav tm="0">
                                          <p:val>
                                            <p:strVal val="#ppt_y-#ppt_h/2"/>
                                          </p:val>
                                        </p:tav>
                                        <p:tav tm="100000">
                                          <p:val>
                                            <p:strVal val="#ppt_y"/>
                                          </p:val>
                                        </p:tav>
                                      </p:tavLst>
                                    </p:anim>
                                    <p:anim calcmode="lin" valueType="num">
                                      <p:cBhvr>
                                        <p:cTn id="39" dur="500" fill="hold"/>
                                        <p:tgtEl>
                                          <p:spTgt spid="98307">
                                            <p:txEl>
                                              <p:pRg st="5" end="5"/>
                                            </p:txEl>
                                          </p:spTgt>
                                        </p:tgtEl>
                                        <p:attrNameLst>
                                          <p:attrName>ppt_w</p:attrName>
                                        </p:attrNameLst>
                                      </p:cBhvr>
                                      <p:tavLst>
                                        <p:tav tm="0">
                                          <p:val>
                                            <p:strVal val="#ppt_w"/>
                                          </p:val>
                                        </p:tav>
                                        <p:tav tm="100000">
                                          <p:val>
                                            <p:strVal val="#ppt_w"/>
                                          </p:val>
                                        </p:tav>
                                      </p:tavLst>
                                    </p:anim>
                                    <p:anim calcmode="lin" valueType="num">
                                      <p:cBhvr>
                                        <p:cTn id="40" dur="500" fill="hold"/>
                                        <p:tgtEl>
                                          <p:spTgt spid="98307">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a:t>Decomposition techniques</a:t>
            </a:r>
          </a:p>
        </p:txBody>
      </p:sp>
      <p:sp>
        <p:nvSpPr>
          <p:cNvPr id="99331" name="Rectangle 3"/>
          <p:cNvSpPr>
            <a:spLocks noGrp="1" noChangeArrowheads="1"/>
          </p:cNvSpPr>
          <p:nvPr>
            <p:ph idx="1"/>
          </p:nvPr>
        </p:nvSpPr>
        <p:spPr/>
        <p:txBody>
          <a:bodyPr/>
          <a:lstStyle/>
          <a:p>
            <a:pPr eaLnBrk="1" hangingPunct="1"/>
            <a:r>
              <a:rPr lang="en-GB" altLang="en-US"/>
              <a:t>Take a ‘divide and conquer’ approach</a:t>
            </a:r>
          </a:p>
          <a:p>
            <a:pPr eaLnBrk="1" hangingPunct="1"/>
            <a:r>
              <a:rPr lang="en-GB" altLang="en-US"/>
              <a:t>Relatively simple</a:t>
            </a:r>
          </a:p>
          <a:p>
            <a:pPr eaLnBrk="1" hangingPunct="1"/>
            <a:r>
              <a:rPr lang="en-GB" altLang="en-US"/>
              <a:t>Decomposes project into smaller, more manageable ‘chunks’</a:t>
            </a:r>
          </a:p>
          <a:p>
            <a:pPr eaLnBrk="1" hangingPunct="1"/>
            <a:r>
              <a:rPr lang="en-GB" altLang="en-US"/>
              <a:t>Cost and effort estimation performed in a stepwise fashion.</a:t>
            </a:r>
          </a:p>
          <a:p>
            <a:pPr eaLnBrk="1" hangingPunct="1"/>
            <a:r>
              <a:rPr lang="en-GB" altLang="en-US"/>
              <a:t>Identifies LOC and/or FP variables</a:t>
            </a:r>
          </a:p>
        </p:txBody>
      </p:sp>
      <p:sp>
        <p:nvSpPr>
          <p:cNvPr id="10243"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0245" name="Rectangle 6"/>
          <p:cNvSpPr>
            <a:spLocks noChangeArrowheads="1"/>
          </p:cNvSpPr>
          <p:nvPr/>
        </p:nvSpPr>
        <p:spPr bwMode="auto">
          <a:xfrm>
            <a:off x="4076700" y="4090247"/>
            <a:ext cx="4572000" cy="1939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dirty="0"/>
              <a:t>Expected value E = (a+4m+b)/6</a:t>
            </a:r>
          </a:p>
          <a:p>
            <a:pPr eaLnBrk="1" hangingPunct="1"/>
            <a:r>
              <a:rPr lang="en-GB" altLang="en-US" dirty="0"/>
              <a:t>A = optimistic value</a:t>
            </a:r>
          </a:p>
          <a:p>
            <a:pPr eaLnBrk="1" hangingPunct="1"/>
            <a:r>
              <a:rPr lang="en-GB" altLang="en-US" dirty="0"/>
              <a:t>B = pessimistic value</a:t>
            </a:r>
          </a:p>
          <a:p>
            <a:pPr eaLnBrk="1" hangingPunct="1"/>
            <a:r>
              <a:rPr lang="en-GB" altLang="en-US" dirty="0"/>
              <a:t>M = most likely value</a:t>
            </a:r>
          </a:p>
        </p:txBody>
      </p:sp>
    </p:spTree>
    <p:extLst>
      <p:ext uri="{BB962C8B-B14F-4D97-AF65-F5344CB8AC3E}">
        <p14:creationId xmlns:p14="http://schemas.microsoft.com/office/powerpoint/2010/main" val="336575674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anim calcmode="lin" valueType="num">
                                      <p:cBhvr>
                                        <p:cTn id="7" dur="500" fill="hold"/>
                                        <p:tgtEl>
                                          <p:spTgt spid="9933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9933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9933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99331">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99331">
                                            <p:txEl>
                                              <p:pRg st="1" end="1"/>
                                            </p:txEl>
                                          </p:spTgt>
                                        </p:tgtEl>
                                        <p:attrNameLst>
                                          <p:attrName>style.visibility</p:attrName>
                                        </p:attrNameLst>
                                      </p:cBhvr>
                                      <p:to>
                                        <p:strVal val="visible"/>
                                      </p:to>
                                    </p:set>
                                    <p:anim calcmode="lin" valueType="num">
                                      <p:cBhvr>
                                        <p:cTn id="15" dur="500" fill="hold"/>
                                        <p:tgtEl>
                                          <p:spTgt spid="99331">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99331">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99331">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99331">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99331">
                                            <p:txEl>
                                              <p:pRg st="2" end="2"/>
                                            </p:txEl>
                                          </p:spTgt>
                                        </p:tgtEl>
                                        <p:attrNameLst>
                                          <p:attrName>style.visibility</p:attrName>
                                        </p:attrNameLst>
                                      </p:cBhvr>
                                      <p:to>
                                        <p:strVal val="visible"/>
                                      </p:to>
                                    </p:set>
                                    <p:anim calcmode="lin" valueType="num">
                                      <p:cBhvr>
                                        <p:cTn id="23" dur="500" fill="hold"/>
                                        <p:tgtEl>
                                          <p:spTgt spid="99331">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99331">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99331">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99331">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grpId="0" nodeType="clickEffect">
                                  <p:stCondLst>
                                    <p:cond delay="0"/>
                                  </p:stCondLst>
                                  <p:childTnLst>
                                    <p:set>
                                      <p:cBhvr>
                                        <p:cTn id="30" dur="1" fill="hold">
                                          <p:stCondLst>
                                            <p:cond delay="0"/>
                                          </p:stCondLst>
                                        </p:cTn>
                                        <p:tgtEl>
                                          <p:spTgt spid="99331">
                                            <p:txEl>
                                              <p:pRg st="3" end="3"/>
                                            </p:txEl>
                                          </p:spTgt>
                                        </p:tgtEl>
                                        <p:attrNameLst>
                                          <p:attrName>style.visibility</p:attrName>
                                        </p:attrNameLst>
                                      </p:cBhvr>
                                      <p:to>
                                        <p:strVal val="visible"/>
                                      </p:to>
                                    </p:set>
                                    <p:anim calcmode="lin" valueType="num">
                                      <p:cBhvr>
                                        <p:cTn id="31" dur="500" fill="hold"/>
                                        <p:tgtEl>
                                          <p:spTgt spid="99331">
                                            <p:txEl>
                                              <p:pRg st="3" end="3"/>
                                            </p:txEl>
                                          </p:spTgt>
                                        </p:tgtEl>
                                        <p:attrNameLst>
                                          <p:attrName>ppt_x</p:attrName>
                                        </p:attrNameLst>
                                      </p:cBhvr>
                                      <p:tavLst>
                                        <p:tav tm="0">
                                          <p:val>
                                            <p:strVal val="#ppt_x"/>
                                          </p:val>
                                        </p:tav>
                                        <p:tav tm="100000">
                                          <p:val>
                                            <p:strVal val="#ppt_x"/>
                                          </p:val>
                                        </p:tav>
                                      </p:tavLst>
                                    </p:anim>
                                    <p:anim calcmode="lin" valueType="num">
                                      <p:cBhvr>
                                        <p:cTn id="32" dur="500" fill="hold"/>
                                        <p:tgtEl>
                                          <p:spTgt spid="99331">
                                            <p:txEl>
                                              <p:pRg st="3" end="3"/>
                                            </p:txEl>
                                          </p:spTgt>
                                        </p:tgtEl>
                                        <p:attrNameLst>
                                          <p:attrName>ppt_y</p:attrName>
                                        </p:attrNameLst>
                                      </p:cBhvr>
                                      <p:tavLst>
                                        <p:tav tm="0">
                                          <p:val>
                                            <p:strVal val="#ppt_y-#ppt_h/2"/>
                                          </p:val>
                                        </p:tav>
                                        <p:tav tm="100000">
                                          <p:val>
                                            <p:strVal val="#ppt_y"/>
                                          </p:val>
                                        </p:tav>
                                      </p:tavLst>
                                    </p:anim>
                                    <p:anim calcmode="lin" valueType="num">
                                      <p:cBhvr>
                                        <p:cTn id="33" dur="500" fill="hold"/>
                                        <p:tgtEl>
                                          <p:spTgt spid="99331">
                                            <p:txEl>
                                              <p:pRg st="3" end="3"/>
                                            </p:txEl>
                                          </p:spTgt>
                                        </p:tgtEl>
                                        <p:attrNameLst>
                                          <p:attrName>ppt_w</p:attrName>
                                        </p:attrNameLst>
                                      </p:cBhvr>
                                      <p:tavLst>
                                        <p:tav tm="0">
                                          <p:val>
                                            <p:strVal val="#ppt_w"/>
                                          </p:val>
                                        </p:tav>
                                        <p:tav tm="100000">
                                          <p:val>
                                            <p:strVal val="#ppt_w"/>
                                          </p:val>
                                        </p:tav>
                                      </p:tavLst>
                                    </p:anim>
                                    <p:anim calcmode="lin" valueType="num">
                                      <p:cBhvr>
                                        <p:cTn id="34" dur="500" fill="hold"/>
                                        <p:tgtEl>
                                          <p:spTgt spid="99331">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7" presetClass="entr" presetSubtype="1" fill="hold" grpId="0" nodeType="clickEffect">
                                  <p:stCondLst>
                                    <p:cond delay="0"/>
                                  </p:stCondLst>
                                  <p:childTnLst>
                                    <p:set>
                                      <p:cBhvr>
                                        <p:cTn id="38" dur="1" fill="hold">
                                          <p:stCondLst>
                                            <p:cond delay="0"/>
                                          </p:stCondLst>
                                        </p:cTn>
                                        <p:tgtEl>
                                          <p:spTgt spid="99331">
                                            <p:txEl>
                                              <p:pRg st="4" end="4"/>
                                            </p:txEl>
                                          </p:spTgt>
                                        </p:tgtEl>
                                        <p:attrNameLst>
                                          <p:attrName>style.visibility</p:attrName>
                                        </p:attrNameLst>
                                      </p:cBhvr>
                                      <p:to>
                                        <p:strVal val="visible"/>
                                      </p:to>
                                    </p:set>
                                    <p:anim calcmode="lin" valueType="num">
                                      <p:cBhvr>
                                        <p:cTn id="39" dur="500" fill="hold"/>
                                        <p:tgtEl>
                                          <p:spTgt spid="99331">
                                            <p:txEl>
                                              <p:pRg st="4" end="4"/>
                                            </p:txEl>
                                          </p:spTgt>
                                        </p:tgtEl>
                                        <p:attrNameLst>
                                          <p:attrName>ppt_x</p:attrName>
                                        </p:attrNameLst>
                                      </p:cBhvr>
                                      <p:tavLst>
                                        <p:tav tm="0">
                                          <p:val>
                                            <p:strVal val="#ppt_x"/>
                                          </p:val>
                                        </p:tav>
                                        <p:tav tm="100000">
                                          <p:val>
                                            <p:strVal val="#ppt_x"/>
                                          </p:val>
                                        </p:tav>
                                      </p:tavLst>
                                    </p:anim>
                                    <p:anim calcmode="lin" valueType="num">
                                      <p:cBhvr>
                                        <p:cTn id="40" dur="500" fill="hold"/>
                                        <p:tgtEl>
                                          <p:spTgt spid="99331">
                                            <p:txEl>
                                              <p:pRg st="4" end="4"/>
                                            </p:txEl>
                                          </p:spTgt>
                                        </p:tgtEl>
                                        <p:attrNameLst>
                                          <p:attrName>ppt_y</p:attrName>
                                        </p:attrNameLst>
                                      </p:cBhvr>
                                      <p:tavLst>
                                        <p:tav tm="0">
                                          <p:val>
                                            <p:strVal val="#ppt_y-#ppt_h/2"/>
                                          </p:val>
                                        </p:tav>
                                        <p:tav tm="100000">
                                          <p:val>
                                            <p:strVal val="#ppt_y"/>
                                          </p:val>
                                        </p:tav>
                                      </p:tavLst>
                                    </p:anim>
                                    <p:anim calcmode="lin" valueType="num">
                                      <p:cBhvr>
                                        <p:cTn id="41" dur="500" fill="hold"/>
                                        <p:tgtEl>
                                          <p:spTgt spid="99331">
                                            <p:txEl>
                                              <p:pRg st="4" end="4"/>
                                            </p:txEl>
                                          </p:spTgt>
                                        </p:tgtEl>
                                        <p:attrNameLst>
                                          <p:attrName>ppt_w</p:attrName>
                                        </p:attrNameLst>
                                      </p:cBhvr>
                                      <p:tavLst>
                                        <p:tav tm="0">
                                          <p:val>
                                            <p:strVal val="#ppt_w"/>
                                          </p:val>
                                        </p:tav>
                                        <p:tav tm="100000">
                                          <p:val>
                                            <p:strVal val="#ppt_w"/>
                                          </p:val>
                                        </p:tav>
                                      </p:tavLst>
                                    </p:anim>
                                    <p:anim calcmode="lin" valueType="num">
                                      <p:cBhvr>
                                        <p:cTn id="42" dur="500" fill="hold"/>
                                        <p:tgtEl>
                                          <p:spTgt spid="99331">
                                            <p:txEl>
                                              <p:pRg st="4" end="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39552" y="260648"/>
            <a:ext cx="7521575" cy="549275"/>
          </a:xfrm>
        </p:spPr>
        <p:txBody>
          <a:bodyPr>
            <a:normAutofit fontScale="90000"/>
          </a:bodyPr>
          <a:lstStyle/>
          <a:p>
            <a:pPr eaLnBrk="1" hangingPunct="1"/>
            <a:r>
              <a:rPr lang="en-GB" altLang="en-US" dirty="0"/>
              <a:t>Empirical estimation models</a:t>
            </a:r>
          </a:p>
        </p:txBody>
      </p:sp>
      <p:sp>
        <p:nvSpPr>
          <p:cNvPr id="100355" name="Rectangle 3"/>
          <p:cNvSpPr>
            <a:spLocks noGrp="1" noChangeArrowheads="1"/>
          </p:cNvSpPr>
          <p:nvPr>
            <p:ph idx="1"/>
          </p:nvPr>
        </p:nvSpPr>
        <p:spPr>
          <a:xfrm>
            <a:off x="611560" y="980728"/>
            <a:ext cx="7521575" cy="3579812"/>
          </a:xfrm>
        </p:spPr>
        <p:txBody>
          <a:bodyPr/>
          <a:lstStyle/>
          <a:p>
            <a:pPr eaLnBrk="1" hangingPunct="1"/>
            <a:r>
              <a:rPr lang="en-GB" altLang="en-US" dirty="0"/>
              <a:t>Supported by historical/empirical data</a:t>
            </a:r>
          </a:p>
          <a:p>
            <a:pPr eaLnBrk="1" hangingPunct="1"/>
            <a:r>
              <a:rPr lang="en-GB" altLang="en-US" dirty="0"/>
              <a:t>Use formulae derived from that data</a:t>
            </a:r>
          </a:p>
          <a:p>
            <a:pPr lvl="1" eaLnBrk="1" hangingPunct="1"/>
            <a:r>
              <a:rPr lang="en-GB" altLang="en-US" sz="2400" dirty="0"/>
              <a:t>Static single-variable model</a:t>
            </a:r>
          </a:p>
          <a:p>
            <a:pPr lvl="2" eaLnBrk="1" hangingPunct="1"/>
            <a:r>
              <a:rPr lang="en-GB" altLang="en-US" sz="1800" dirty="0"/>
              <a:t>Resource = c</a:t>
            </a:r>
            <a:r>
              <a:rPr lang="en-GB" altLang="en-US" sz="1800" baseline="-25000" dirty="0"/>
              <a:t>1</a:t>
            </a:r>
            <a:r>
              <a:rPr lang="en-GB" altLang="en-US" sz="1800" dirty="0"/>
              <a:t> * (estimated characteristic)</a:t>
            </a:r>
            <a:r>
              <a:rPr lang="en-GB" altLang="en-US" sz="1800" baseline="30000" dirty="0"/>
              <a:t>C</a:t>
            </a:r>
            <a:r>
              <a:rPr lang="en-GB" altLang="en-US" sz="1800" baseline="12000" dirty="0"/>
              <a:t>2</a:t>
            </a:r>
          </a:p>
          <a:p>
            <a:pPr lvl="1" eaLnBrk="1" hangingPunct="1"/>
            <a:r>
              <a:rPr lang="en-GB" altLang="en-US" sz="2400" dirty="0"/>
              <a:t>Static multi-variable model</a:t>
            </a:r>
          </a:p>
          <a:p>
            <a:pPr lvl="2" eaLnBrk="1" hangingPunct="1"/>
            <a:r>
              <a:rPr lang="en-GB" altLang="en-US" sz="1800" dirty="0"/>
              <a:t>Resource = c</a:t>
            </a:r>
            <a:r>
              <a:rPr lang="en-GB" altLang="en-US" sz="1800" baseline="-25000" dirty="0"/>
              <a:t>11</a:t>
            </a:r>
            <a:r>
              <a:rPr lang="en-GB" altLang="en-US" sz="1800" dirty="0"/>
              <a:t>e</a:t>
            </a:r>
            <a:r>
              <a:rPr lang="en-GB" altLang="en-US" sz="1800" baseline="-25000" dirty="0"/>
              <a:t>1</a:t>
            </a:r>
            <a:r>
              <a:rPr lang="en-GB" altLang="en-US" sz="1800" dirty="0"/>
              <a:t> + c</a:t>
            </a:r>
            <a:r>
              <a:rPr lang="en-GB" altLang="en-US" sz="1800" baseline="-25000" dirty="0"/>
              <a:t>21</a:t>
            </a:r>
            <a:r>
              <a:rPr lang="en-GB" altLang="en-US" sz="1800" dirty="0"/>
              <a:t>e</a:t>
            </a:r>
            <a:r>
              <a:rPr lang="en-GB" altLang="en-US" sz="1800" baseline="-25000" dirty="0"/>
              <a:t>2</a:t>
            </a:r>
            <a:r>
              <a:rPr lang="en-GB" altLang="en-US" sz="1800" dirty="0"/>
              <a:t> + ….</a:t>
            </a:r>
          </a:p>
          <a:p>
            <a:pPr lvl="1" eaLnBrk="1" hangingPunct="1"/>
            <a:r>
              <a:rPr lang="en-GB" altLang="en-US" sz="2400" dirty="0"/>
              <a:t>Dynamic multi-variable model</a:t>
            </a:r>
          </a:p>
          <a:p>
            <a:pPr lvl="2" eaLnBrk="1" hangingPunct="1"/>
            <a:r>
              <a:rPr lang="en-GB" altLang="en-US" sz="1800" dirty="0"/>
              <a:t>Sources are defined in a series of time steps</a:t>
            </a:r>
          </a:p>
        </p:txBody>
      </p:sp>
      <p:sp>
        <p:nvSpPr>
          <p:cNvPr id="11267"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1269" name="Rectangle 5"/>
          <p:cNvSpPr>
            <a:spLocks noChangeArrowheads="1"/>
          </p:cNvSpPr>
          <p:nvPr/>
        </p:nvSpPr>
        <p:spPr bwMode="auto">
          <a:xfrm>
            <a:off x="4302866" y="4184997"/>
            <a:ext cx="4572000" cy="16922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sz="2000" dirty="0"/>
              <a:t>Static single variable</a:t>
            </a:r>
          </a:p>
          <a:p>
            <a:pPr eaLnBrk="1" hangingPunct="1"/>
            <a:r>
              <a:rPr lang="en-GB" altLang="en-US" sz="2000" dirty="0"/>
              <a:t>c</a:t>
            </a:r>
            <a:r>
              <a:rPr lang="en-GB" altLang="en-US" sz="2000" baseline="-25000" dirty="0"/>
              <a:t>1</a:t>
            </a:r>
            <a:r>
              <a:rPr lang="en-GB" altLang="en-US" sz="2000" dirty="0"/>
              <a:t> and c</a:t>
            </a:r>
            <a:r>
              <a:rPr lang="en-GB" altLang="en-US" sz="2000" baseline="-25000" dirty="0"/>
              <a:t>2</a:t>
            </a:r>
            <a:r>
              <a:rPr lang="en-GB" altLang="en-US" sz="2000" dirty="0"/>
              <a:t> are constants and estimated characteristic could be LOC, effort or other collected characteristics</a:t>
            </a:r>
          </a:p>
          <a:p>
            <a:pPr eaLnBrk="1" hangingPunct="1"/>
            <a:r>
              <a:rPr lang="en-GB" altLang="en-US" sz="2000" dirty="0"/>
              <a:t>e.g. COCOMO </a:t>
            </a:r>
          </a:p>
        </p:txBody>
      </p:sp>
    </p:spTree>
    <p:extLst>
      <p:ext uri="{BB962C8B-B14F-4D97-AF65-F5344CB8AC3E}">
        <p14:creationId xmlns:p14="http://schemas.microsoft.com/office/powerpoint/2010/main" val="157504125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00355">
                                            <p:txEl>
                                              <p:pRg st="0" end="0"/>
                                            </p:txEl>
                                          </p:spTgt>
                                        </p:tgtEl>
                                        <p:attrNameLst>
                                          <p:attrName>style.visibility</p:attrName>
                                        </p:attrNameLst>
                                      </p:cBhvr>
                                      <p:to>
                                        <p:strVal val="visible"/>
                                      </p:to>
                                    </p:set>
                                    <p:anim calcmode="lin" valueType="num">
                                      <p:cBhvr>
                                        <p:cTn id="7" dur="500" fill="hold"/>
                                        <p:tgtEl>
                                          <p:spTgt spid="10035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0035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0035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00355">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00355">
                                            <p:txEl>
                                              <p:pRg st="1" end="1"/>
                                            </p:txEl>
                                          </p:spTgt>
                                        </p:tgtEl>
                                        <p:attrNameLst>
                                          <p:attrName>style.visibility</p:attrName>
                                        </p:attrNameLst>
                                      </p:cBhvr>
                                      <p:to>
                                        <p:strVal val="visible"/>
                                      </p:to>
                                    </p:set>
                                    <p:anim calcmode="lin" valueType="num">
                                      <p:cBhvr>
                                        <p:cTn id="15" dur="500" fill="hold"/>
                                        <p:tgtEl>
                                          <p:spTgt spid="100355">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00355">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00355">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00355">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 fill="hold" grpId="0" nodeType="withEffect">
                                  <p:stCondLst>
                                    <p:cond delay="0"/>
                                  </p:stCondLst>
                                  <p:childTnLst>
                                    <p:set>
                                      <p:cBhvr>
                                        <p:cTn id="20" dur="1" fill="hold">
                                          <p:stCondLst>
                                            <p:cond delay="0"/>
                                          </p:stCondLst>
                                        </p:cTn>
                                        <p:tgtEl>
                                          <p:spTgt spid="100355">
                                            <p:txEl>
                                              <p:pRg st="2" end="2"/>
                                            </p:txEl>
                                          </p:spTgt>
                                        </p:tgtEl>
                                        <p:attrNameLst>
                                          <p:attrName>style.visibility</p:attrName>
                                        </p:attrNameLst>
                                      </p:cBhvr>
                                      <p:to>
                                        <p:strVal val="visible"/>
                                      </p:to>
                                    </p:set>
                                    <p:anim calcmode="lin" valueType="num">
                                      <p:cBhvr>
                                        <p:cTn id="21" dur="500" fill="hold"/>
                                        <p:tgtEl>
                                          <p:spTgt spid="100355">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00355">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00355">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00355">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00355">
                                            <p:txEl>
                                              <p:pRg st="3" end="3"/>
                                            </p:txEl>
                                          </p:spTgt>
                                        </p:tgtEl>
                                        <p:attrNameLst>
                                          <p:attrName>style.visibility</p:attrName>
                                        </p:attrNameLst>
                                      </p:cBhvr>
                                      <p:to>
                                        <p:strVal val="visible"/>
                                      </p:to>
                                    </p:set>
                                    <p:anim calcmode="lin" valueType="num">
                                      <p:cBhvr>
                                        <p:cTn id="27" dur="500" fill="hold"/>
                                        <p:tgtEl>
                                          <p:spTgt spid="100355">
                                            <p:txEl>
                                              <p:pRg st="3" end="3"/>
                                            </p:txEl>
                                          </p:spTgt>
                                        </p:tgtEl>
                                        <p:attrNameLst>
                                          <p:attrName>ppt_x</p:attrName>
                                        </p:attrNameLst>
                                      </p:cBhvr>
                                      <p:tavLst>
                                        <p:tav tm="0">
                                          <p:val>
                                            <p:strVal val="#ppt_x"/>
                                          </p:val>
                                        </p:tav>
                                        <p:tav tm="100000">
                                          <p:val>
                                            <p:strVal val="#ppt_x"/>
                                          </p:val>
                                        </p:tav>
                                      </p:tavLst>
                                    </p:anim>
                                    <p:anim calcmode="lin" valueType="num">
                                      <p:cBhvr>
                                        <p:cTn id="28" dur="500" fill="hold"/>
                                        <p:tgtEl>
                                          <p:spTgt spid="100355">
                                            <p:txEl>
                                              <p:pRg st="3" end="3"/>
                                            </p:txEl>
                                          </p:spTgt>
                                        </p:tgtEl>
                                        <p:attrNameLst>
                                          <p:attrName>ppt_y</p:attrName>
                                        </p:attrNameLst>
                                      </p:cBhvr>
                                      <p:tavLst>
                                        <p:tav tm="0">
                                          <p:val>
                                            <p:strVal val="#ppt_y-#ppt_h/2"/>
                                          </p:val>
                                        </p:tav>
                                        <p:tav tm="100000">
                                          <p:val>
                                            <p:strVal val="#ppt_y"/>
                                          </p:val>
                                        </p:tav>
                                      </p:tavLst>
                                    </p:anim>
                                    <p:anim calcmode="lin" valueType="num">
                                      <p:cBhvr>
                                        <p:cTn id="29" dur="500" fill="hold"/>
                                        <p:tgtEl>
                                          <p:spTgt spid="100355">
                                            <p:txEl>
                                              <p:pRg st="3" end="3"/>
                                            </p:txEl>
                                          </p:spTgt>
                                        </p:tgtEl>
                                        <p:attrNameLst>
                                          <p:attrName>ppt_w</p:attrName>
                                        </p:attrNameLst>
                                      </p:cBhvr>
                                      <p:tavLst>
                                        <p:tav tm="0">
                                          <p:val>
                                            <p:strVal val="#ppt_w"/>
                                          </p:val>
                                        </p:tav>
                                        <p:tav tm="100000">
                                          <p:val>
                                            <p:strVal val="#ppt_w"/>
                                          </p:val>
                                        </p:tav>
                                      </p:tavLst>
                                    </p:anim>
                                    <p:anim calcmode="lin" valueType="num">
                                      <p:cBhvr>
                                        <p:cTn id="30" dur="500" fill="hold"/>
                                        <p:tgtEl>
                                          <p:spTgt spid="100355">
                                            <p:txEl>
                                              <p:pRg st="3" end="3"/>
                                            </p:txEl>
                                          </p:spTgt>
                                        </p:tgtEl>
                                        <p:attrNameLst>
                                          <p:attrName>ppt_h</p:attrName>
                                        </p:attrNameLst>
                                      </p:cBhvr>
                                      <p:tavLst>
                                        <p:tav tm="0">
                                          <p:val>
                                            <p:fltVal val="0"/>
                                          </p:val>
                                        </p:tav>
                                        <p:tav tm="100000">
                                          <p:val>
                                            <p:strVal val="#ppt_h"/>
                                          </p:val>
                                        </p:tav>
                                      </p:tavLst>
                                    </p:anim>
                                  </p:childTnLst>
                                </p:cTn>
                              </p:par>
                              <p:par>
                                <p:cTn id="31" presetID="17" presetClass="entr" presetSubtype="1" fill="hold" grpId="0" nodeType="withEffect">
                                  <p:stCondLst>
                                    <p:cond delay="0"/>
                                  </p:stCondLst>
                                  <p:childTnLst>
                                    <p:set>
                                      <p:cBhvr>
                                        <p:cTn id="32" dur="1" fill="hold">
                                          <p:stCondLst>
                                            <p:cond delay="0"/>
                                          </p:stCondLst>
                                        </p:cTn>
                                        <p:tgtEl>
                                          <p:spTgt spid="100355">
                                            <p:txEl>
                                              <p:pRg st="4" end="4"/>
                                            </p:txEl>
                                          </p:spTgt>
                                        </p:tgtEl>
                                        <p:attrNameLst>
                                          <p:attrName>style.visibility</p:attrName>
                                        </p:attrNameLst>
                                      </p:cBhvr>
                                      <p:to>
                                        <p:strVal val="visible"/>
                                      </p:to>
                                    </p:set>
                                    <p:anim calcmode="lin" valueType="num">
                                      <p:cBhvr>
                                        <p:cTn id="33" dur="500" fill="hold"/>
                                        <p:tgtEl>
                                          <p:spTgt spid="100355">
                                            <p:txEl>
                                              <p:pRg st="4" end="4"/>
                                            </p:txEl>
                                          </p:spTgt>
                                        </p:tgtEl>
                                        <p:attrNameLst>
                                          <p:attrName>ppt_x</p:attrName>
                                        </p:attrNameLst>
                                      </p:cBhvr>
                                      <p:tavLst>
                                        <p:tav tm="0">
                                          <p:val>
                                            <p:strVal val="#ppt_x"/>
                                          </p:val>
                                        </p:tav>
                                        <p:tav tm="100000">
                                          <p:val>
                                            <p:strVal val="#ppt_x"/>
                                          </p:val>
                                        </p:tav>
                                      </p:tavLst>
                                    </p:anim>
                                    <p:anim calcmode="lin" valueType="num">
                                      <p:cBhvr>
                                        <p:cTn id="34" dur="500" fill="hold"/>
                                        <p:tgtEl>
                                          <p:spTgt spid="100355">
                                            <p:txEl>
                                              <p:pRg st="4" end="4"/>
                                            </p:txEl>
                                          </p:spTgt>
                                        </p:tgtEl>
                                        <p:attrNameLst>
                                          <p:attrName>ppt_y</p:attrName>
                                        </p:attrNameLst>
                                      </p:cBhvr>
                                      <p:tavLst>
                                        <p:tav tm="0">
                                          <p:val>
                                            <p:strVal val="#ppt_y-#ppt_h/2"/>
                                          </p:val>
                                        </p:tav>
                                        <p:tav tm="100000">
                                          <p:val>
                                            <p:strVal val="#ppt_y"/>
                                          </p:val>
                                        </p:tav>
                                      </p:tavLst>
                                    </p:anim>
                                    <p:anim calcmode="lin" valueType="num">
                                      <p:cBhvr>
                                        <p:cTn id="35" dur="500" fill="hold"/>
                                        <p:tgtEl>
                                          <p:spTgt spid="100355">
                                            <p:txEl>
                                              <p:pRg st="4" end="4"/>
                                            </p:txEl>
                                          </p:spTgt>
                                        </p:tgtEl>
                                        <p:attrNameLst>
                                          <p:attrName>ppt_w</p:attrName>
                                        </p:attrNameLst>
                                      </p:cBhvr>
                                      <p:tavLst>
                                        <p:tav tm="0">
                                          <p:val>
                                            <p:strVal val="#ppt_w"/>
                                          </p:val>
                                        </p:tav>
                                        <p:tav tm="100000">
                                          <p:val>
                                            <p:strVal val="#ppt_w"/>
                                          </p:val>
                                        </p:tav>
                                      </p:tavLst>
                                    </p:anim>
                                    <p:anim calcmode="lin" valueType="num">
                                      <p:cBhvr>
                                        <p:cTn id="36" dur="500" fill="hold"/>
                                        <p:tgtEl>
                                          <p:spTgt spid="100355">
                                            <p:txEl>
                                              <p:pRg st="4" end="4"/>
                                            </p:txEl>
                                          </p:spTgt>
                                        </p:tgtEl>
                                        <p:attrNameLst>
                                          <p:attrName>ppt_h</p:attrName>
                                        </p:attrNameLst>
                                      </p:cBhvr>
                                      <p:tavLst>
                                        <p:tav tm="0">
                                          <p:val>
                                            <p:fltVal val="0"/>
                                          </p:val>
                                        </p:tav>
                                        <p:tav tm="100000">
                                          <p:val>
                                            <p:strVal val="#ppt_h"/>
                                          </p:val>
                                        </p:tav>
                                      </p:tavLst>
                                    </p:anim>
                                  </p:childTnLst>
                                </p:cTn>
                              </p:par>
                              <p:par>
                                <p:cTn id="37" presetID="17" presetClass="entr" presetSubtype="1" fill="hold" grpId="0" nodeType="withEffect">
                                  <p:stCondLst>
                                    <p:cond delay="0"/>
                                  </p:stCondLst>
                                  <p:childTnLst>
                                    <p:set>
                                      <p:cBhvr>
                                        <p:cTn id="38" dur="1" fill="hold">
                                          <p:stCondLst>
                                            <p:cond delay="0"/>
                                          </p:stCondLst>
                                        </p:cTn>
                                        <p:tgtEl>
                                          <p:spTgt spid="100355">
                                            <p:txEl>
                                              <p:pRg st="5" end="5"/>
                                            </p:txEl>
                                          </p:spTgt>
                                        </p:tgtEl>
                                        <p:attrNameLst>
                                          <p:attrName>style.visibility</p:attrName>
                                        </p:attrNameLst>
                                      </p:cBhvr>
                                      <p:to>
                                        <p:strVal val="visible"/>
                                      </p:to>
                                    </p:set>
                                    <p:anim calcmode="lin" valueType="num">
                                      <p:cBhvr>
                                        <p:cTn id="39" dur="500" fill="hold"/>
                                        <p:tgtEl>
                                          <p:spTgt spid="100355">
                                            <p:txEl>
                                              <p:pRg st="5" end="5"/>
                                            </p:txEl>
                                          </p:spTgt>
                                        </p:tgtEl>
                                        <p:attrNameLst>
                                          <p:attrName>ppt_x</p:attrName>
                                        </p:attrNameLst>
                                      </p:cBhvr>
                                      <p:tavLst>
                                        <p:tav tm="0">
                                          <p:val>
                                            <p:strVal val="#ppt_x"/>
                                          </p:val>
                                        </p:tav>
                                        <p:tav tm="100000">
                                          <p:val>
                                            <p:strVal val="#ppt_x"/>
                                          </p:val>
                                        </p:tav>
                                      </p:tavLst>
                                    </p:anim>
                                    <p:anim calcmode="lin" valueType="num">
                                      <p:cBhvr>
                                        <p:cTn id="40" dur="500" fill="hold"/>
                                        <p:tgtEl>
                                          <p:spTgt spid="100355">
                                            <p:txEl>
                                              <p:pRg st="5" end="5"/>
                                            </p:txEl>
                                          </p:spTgt>
                                        </p:tgtEl>
                                        <p:attrNameLst>
                                          <p:attrName>ppt_y</p:attrName>
                                        </p:attrNameLst>
                                      </p:cBhvr>
                                      <p:tavLst>
                                        <p:tav tm="0">
                                          <p:val>
                                            <p:strVal val="#ppt_y-#ppt_h/2"/>
                                          </p:val>
                                        </p:tav>
                                        <p:tav tm="100000">
                                          <p:val>
                                            <p:strVal val="#ppt_y"/>
                                          </p:val>
                                        </p:tav>
                                      </p:tavLst>
                                    </p:anim>
                                    <p:anim calcmode="lin" valueType="num">
                                      <p:cBhvr>
                                        <p:cTn id="41" dur="500" fill="hold"/>
                                        <p:tgtEl>
                                          <p:spTgt spid="100355">
                                            <p:txEl>
                                              <p:pRg st="5" end="5"/>
                                            </p:txEl>
                                          </p:spTgt>
                                        </p:tgtEl>
                                        <p:attrNameLst>
                                          <p:attrName>ppt_w</p:attrName>
                                        </p:attrNameLst>
                                      </p:cBhvr>
                                      <p:tavLst>
                                        <p:tav tm="0">
                                          <p:val>
                                            <p:strVal val="#ppt_w"/>
                                          </p:val>
                                        </p:tav>
                                        <p:tav tm="100000">
                                          <p:val>
                                            <p:strVal val="#ppt_w"/>
                                          </p:val>
                                        </p:tav>
                                      </p:tavLst>
                                    </p:anim>
                                    <p:anim calcmode="lin" valueType="num">
                                      <p:cBhvr>
                                        <p:cTn id="42" dur="500" fill="hold"/>
                                        <p:tgtEl>
                                          <p:spTgt spid="100355">
                                            <p:txEl>
                                              <p:pRg st="5" end="5"/>
                                            </p:txEl>
                                          </p:spTgt>
                                        </p:tgtEl>
                                        <p:attrNameLst>
                                          <p:attrName>ppt_h</p:attrName>
                                        </p:attrNameLst>
                                      </p:cBhvr>
                                      <p:tavLst>
                                        <p:tav tm="0">
                                          <p:val>
                                            <p:fltVal val="0"/>
                                          </p:val>
                                        </p:tav>
                                        <p:tav tm="100000">
                                          <p:val>
                                            <p:strVal val="#ppt_h"/>
                                          </p:val>
                                        </p:tav>
                                      </p:tavLst>
                                    </p:anim>
                                  </p:childTnLst>
                                </p:cTn>
                              </p:par>
                              <p:par>
                                <p:cTn id="43" presetID="17" presetClass="entr" presetSubtype="1" fill="hold" grpId="0" nodeType="withEffect">
                                  <p:stCondLst>
                                    <p:cond delay="0"/>
                                  </p:stCondLst>
                                  <p:childTnLst>
                                    <p:set>
                                      <p:cBhvr>
                                        <p:cTn id="44" dur="1" fill="hold">
                                          <p:stCondLst>
                                            <p:cond delay="0"/>
                                          </p:stCondLst>
                                        </p:cTn>
                                        <p:tgtEl>
                                          <p:spTgt spid="100355">
                                            <p:txEl>
                                              <p:pRg st="6" end="6"/>
                                            </p:txEl>
                                          </p:spTgt>
                                        </p:tgtEl>
                                        <p:attrNameLst>
                                          <p:attrName>style.visibility</p:attrName>
                                        </p:attrNameLst>
                                      </p:cBhvr>
                                      <p:to>
                                        <p:strVal val="visible"/>
                                      </p:to>
                                    </p:set>
                                    <p:anim calcmode="lin" valueType="num">
                                      <p:cBhvr>
                                        <p:cTn id="45" dur="500" fill="hold"/>
                                        <p:tgtEl>
                                          <p:spTgt spid="100355">
                                            <p:txEl>
                                              <p:pRg st="6" end="6"/>
                                            </p:txEl>
                                          </p:spTgt>
                                        </p:tgtEl>
                                        <p:attrNameLst>
                                          <p:attrName>ppt_x</p:attrName>
                                        </p:attrNameLst>
                                      </p:cBhvr>
                                      <p:tavLst>
                                        <p:tav tm="0">
                                          <p:val>
                                            <p:strVal val="#ppt_x"/>
                                          </p:val>
                                        </p:tav>
                                        <p:tav tm="100000">
                                          <p:val>
                                            <p:strVal val="#ppt_x"/>
                                          </p:val>
                                        </p:tav>
                                      </p:tavLst>
                                    </p:anim>
                                    <p:anim calcmode="lin" valueType="num">
                                      <p:cBhvr>
                                        <p:cTn id="46" dur="500" fill="hold"/>
                                        <p:tgtEl>
                                          <p:spTgt spid="100355">
                                            <p:txEl>
                                              <p:pRg st="6" end="6"/>
                                            </p:txEl>
                                          </p:spTgt>
                                        </p:tgtEl>
                                        <p:attrNameLst>
                                          <p:attrName>ppt_y</p:attrName>
                                        </p:attrNameLst>
                                      </p:cBhvr>
                                      <p:tavLst>
                                        <p:tav tm="0">
                                          <p:val>
                                            <p:strVal val="#ppt_y-#ppt_h/2"/>
                                          </p:val>
                                        </p:tav>
                                        <p:tav tm="100000">
                                          <p:val>
                                            <p:strVal val="#ppt_y"/>
                                          </p:val>
                                        </p:tav>
                                      </p:tavLst>
                                    </p:anim>
                                    <p:anim calcmode="lin" valueType="num">
                                      <p:cBhvr>
                                        <p:cTn id="47" dur="500" fill="hold"/>
                                        <p:tgtEl>
                                          <p:spTgt spid="100355">
                                            <p:txEl>
                                              <p:pRg st="6" end="6"/>
                                            </p:txEl>
                                          </p:spTgt>
                                        </p:tgtEl>
                                        <p:attrNameLst>
                                          <p:attrName>ppt_w</p:attrName>
                                        </p:attrNameLst>
                                      </p:cBhvr>
                                      <p:tavLst>
                                        <p:tav tm="0">
                                          <p:val>
                                            <p:strVal val="#ppt_w"/>
                                          </p:val>
                                        </p:tav>
                                        <p:tav tm="100000">
                                          <p:val>
                                            <p:strVal val="#ppt_w"/>
                                          </p:val>
                                        </p:tav>
                                      </p:tavLst>
                                    </p:anim>
                                    <p:anim calcmode="lin" valueType="num">
                                      <p:cBhvr>
                                        <p:cTn id="48" dur="500" fill="hold"/>
                                        <p:tgtEl>
                                          <p:spTgt spid="100355">
                                            <p:txEl>
                                              <p:pRg st="6" end="6"/>
                                            </p:txEl>
                                          </p:spTgt>
                                        </p:tgtEl>
                                        <p:attrNameLst>
                                          <p:attrName>ppt_h</p:attrName>
                                        </p:attrNameLst>
                                      </p:cBhvr>
                                      <p:tavLst>
                                        <p:tav tm="0">
                                          <p:val>
                                            <p:fltVal val="0"/>
                                          </p:val>
                                        </p:tav>
                                        <p:tav tm="100000">
                                          <p:val>
                                            <p:strVal val="#ppt_h"/>
                                          </p:val>
                                        </p:tav>
                                      </p:tavLst>
                                    </p:anim>
                                  </p:childTnLst>
                                </p:cTn>
                              </p:par>
                              <p:par>
                                <p:cTn id="49" presetID="17" presetClass="entr" presetSubtype="1" fill="hold" grpId="0" nodeType="withEffect">
                                  <p:stCondLst>
                                    <p:cond delay="0"/>
                                  </p:stCondLst>
                                  <p:childTnLst>
                                    <p:set>
                                      <p:cBhvr>
                                        <p:cTn id="50" dur="1" fill="hold">
                                          <p:stCondLst>
                                            <p:cond delay="0"/>
                                          </p:stCondLst>
                                        </p:cTn>
                                        <p:tgtEl>
                                          <p:spTgt spid="100355">
                                            <p:txEl>
                                              <p:pRg st="7" end="7"/>
                                            </p:txEl>
                                          </p:spTgt>
                                        </p:tgtEl>
                                        <p:attrNameLst>
                                          <p:attrName>style.visibility</p:attrName>
                                        </p:attrNameLst>
                                      </p:cBhvr>
                                      <p:to>
                                        <p:strVal val="visible"/>
                                      </p:to>
                                    </p:set>
                                    <p:anim calcmode="lin" valueType="num">
                                      <p:cBhvr>
                                        <p:cTn id="51" dur="500" fill="hold"/>
                                        <p:tgtEl>
                                          <p:spTgt spid="100355">
                                            <p:txEl>
                                              <p:pRg st="7" end="7"/>
                                            </p:txEl>
                                          </p:spTgt>
                                        </p:tgtEl>
                                        <p:attrNameLst>
                                          <p:attrName>ppt_x</p:attrName>
                                        </p:attrNameLst>
                                      </p:cBhvr>
                                      <p:tavLst>
                                        <p:tav tm="0">
                                          <p:val>
                                            <p:strVal val="#ppt_x"/>
                                          </p:val>
                                        </p:tav>
                                        <p:tav tm="100000">
                                          <p:val>
                                            <p:strVal val="#ppt_x"/>
                                          </p:val>
                                        </p:tav>
                                      </p:tavLst>
                                    </p:anim>
                                    <p:anim calcmode="lin" valueType="num">
                                      <p:cBhvr>
                                        <p:cTn id="52" dur="500" fill="hold"/>
                                        <p:tgtEl>
                                          <p:spTgt spid="100355">
                                            <p:txEl>
                                              <p:pRg st="7" end="7"/>
                                            </p:txEl>
                                          </p:spTgt>
                                        </p:tgtEl>
                                        <p:attrNameLst>
                                          <p:attrName>ppt_y</p:attrName>
                                        </p:attrNameLst>
                                      </p:cBhvr>
                                      <p:tavLst>
                                        <p:tav tm="0">
                                          <p:val>
                                            <p:strVal val="#ppt_y-#ppt_h/2"/>
                                          </p:val>
                                        </p:tav>
                                        <p:tav tm="100000">
                                          <p:val>
                                            <p:strVal val="#ppt_y"/>
                                          </p:val>
                                        </p:tav>
                                      </p:tavLst>
                                    </p:anim>
                                    <p:anim calcmode="lin" valueType="num">
                                      <p:cBhvr>
                                        <p:cTn id="53" dur="500" fill="hold"/>
                                        <p:tgtEl>
                                          <p:spTgt spid="100355">
                                            <p:txEl>
                                              <p:pRg st="7" end="7"/>
                                            </p:txEl>
                                          </p:spTgt>
                                        </p:tgtEl>
                                        <p:attrNameLst>
                                          <p:attrName>ppt_w</p:attrName>
                                        </p:attrNameLst>
                                      </p:cBhvr>
                                      <p:tavLst>
                                        <p:tav tm="0">
                                          <p:val>
                                            <p:strVal val="#ppt_w"/>
                                          </p:val>
                                        </p:tav>
                                        <p:tav tm="100000">
                                          <p:val>
                                            <p:strVal val="#ppt_w"/>
                                          </p:val>
                                        </p:tav>
                                      </p:tavLst>
                                    </p:anim>
                                    <p:anim calcmode="lin" valueType="num">
                                      <p:cBhvr>
                                        <p:cTn id="54" dur="500" fill="hold"/>
                                        <p:tgtEl>
                                          <p:spTgt spid="100355">
                                            <p:txEl>
                                              <p:pRg st="7" end="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a:t>Putnam Estimation Model</a:t>
            </a:r>
          </a:p>
        </p:txBody>
      </p:sp>
      <p:sp>
        <p:nvSpPr>
          <p:cNvPr id="101379" name="Rectangle 3"/>
          <p:cNvSpPr>
            <a:spLocks noGrp="1" noChangeArrowheads="1"/>
          </p:cNvSpPr>
          <p:nvPr>
            <p:ph idx="1"/>
          </p:nvPr>
        </p:nvSpPr>
        <p:spPr/>
        <p:txBody>
          <a:bodyPr/>
          <a:lstStyle/>
          <a:p>
            <a:pPr eaLnBrk="1" hangingPunct="1"/>
            <a:r>
              <a:rPr lang="en-GB" altLang="en-US" dirty="0"/>
              <a:t>Dynamic multi-variable model</a:t>
            </a:r>
          </a:p>
          <a:p>
            <a:pPr eaLnBrk="1" hangingPunct="1"/>
            <a:r>
              <a:rPr lang="en-GB" altLang="en-US" dirty="0"/>
              <a:t>Derived from labour distributions encountered on large projects</a:t>
            </a:r>
          </a:p>
          <a:p>
            <a:pPr eaLnBrk="1" hangingPunct="1"/>
            <a:r>
              <a:rPr lang="en-GB" altLang="en-US" dirty="0"/>
              <a:t>     K = L</a:t>
            </a:r>
            <a:r>
              <a:rPr lang="en-GB" altLang="en-US" baseline="30000" dirty="0"/>
              <a:t>3</a:t>
            </a:r>
            <a:r>
              <a:rPr lang="en-GB" altLang="en-US" dirty="0"/>
              <a:t> / (C</a:t>
            </a:r>
            <a:r>
              <a:rPr lang="en-GB" altLang="en-US" baseline="30000" dirty="0"/>
              <a:t>3</a:t>
            </a:r>
            <a:r>
              <a:rPr lang="en-GB" altLang="en-US" baseline="-25000" dirty="0"/>
              <a:t>k</a:t>
            </a:r>
            <a:r>
              <a:rPr lang="en-GB" altLang="en-US" dirty="0"/>
              <a:t>t</a:t>
            </a:r>
            <a:r>
              <a:rPr lang="en-GB" altLang="en-US" baseline="30000" dirty="0"/>
              <a:t>4</a:t>
            </a:r>
            <a:r>
              <a:rPr lang="en-GB" altLang="en-US" baseline="-25000" dirty="0"/>
              <a:t>d</a:t>
            </a:r>
            <a:r>
              <a:rPr lang="en-GB" altLang="en-US" dirty="0"/>
              <a:t>)</a:t>
            </a:r>
          </a:p>
          <a:p>
            <a:pPr lvl="1" eaLnBrk="1" hangingPunct="1">
              <a:buFont typeface="Wingdings" pitchFamily="2" charset="2"/>
              <a:buNone/>
            </a:pPr>
            <a:r>
              <a:rPr lang="en-GB" altLang="en-US" dirty="0"/>
              <a:t>K effort expanded (in person years)</a:t>
            </a:r>
          </a:p>
          <a:p>
            <a:pPr lvl="1" eaLnBrk="1" hangingPunct="1">
              <a:buFont typeface="Wingdings" pitchFamily="2" charset="2"/>
              <a:buNone/>
            </a:pPr>
            <a:r>
              <a:rPr lang="en-GB" altLang="en-US" dirty="0"/>
              <a:t>L Delivered lines of code</a:t>
            </a:r>
          </a:p>
          <a:p>
            <a:pPr lvl="1" eaLnBrk="1" hangingPunct="1">
              <a:buFont typeface="Wingdings" pitchFamily="2" charset="2"/>
              <a:buNone/>
            </a:pPr>
            <a:r>
              <a:rPr lang="en-GB" altLang="en-US" dirty="0" err="1"/>
              <a:t>C</a:t>
            </a:r>
            <a:r>
              <a:rPr lang="en-GB" altLang="en-US" baseline="-25000" dirty="0" err="1"/>
              <a:t>k</a:t>
            </a:r>
            <a:r>
              <a:rPr lang="en-GB" altLang="en-US" dirty="0"/>
              <a:t> state-of-technology constant </a:t>
            </a:r>
          </a:p>
          <a:p>
            <a:pPr lvl="1" eaLnBrk="1" hangingPunct="1">
              <a:buFont typeface="Wingdings" pitchFamily="2" charset="2"/>
              <a:buNone/>
            </a:pPr>
            <a:r>
              <a:rPr lang="en-GB" altLang="en-US" dirty="0"/>
              <a:t>t</a:t>
            </a:r>
            <a:r>
              <a:rPr lang="en-GB" altLang="en-US" baseline="-25000" dirty="0"/>
              <a:t>d</a:t>
            </a:r>
            <a:r>
              <a:rPr lang="en-GB" altLang="en-US" dirty="0"/>
              <a:t> development time in years</a:t>
            </a:r>
          </a:p>
        </p:txBody>
      </p:sp>
      <p:sp>
        <p:nvSpPr>
          <p:cNvPr id="12291"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2293" name="Rectangle 5"/>
          <p:cNvSpPr>
            <a:spLocks noChangeArrowheads="1"/>
          </p:cNvSpPr>
          <p:nvPr/>
        </p:nvSpPr>
        <p:spPr bwMode="auto">
          <a:xfrm>
            <a:off x="1547664" y="4552209"/>
            <a:ext cx="7489825" cy="14779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sz="1800" dirty="0" err="1"/>
              <a:t>C</a:t>
            </a:r>
            <a:r>
              <a:rPr lang="en-GB" altLang="en-US" sz="1800" baseline="-25000" dirty="0" err="1"/>
              <a:t>k</a:t>
            </a:r>
            <a:r>
              <a:rPr lang="en-GB" altLang="en-US" sz="1800" dirty="0"/>
              <a:t> 2000 for poor software development  environment (no methodology, no documentation reviews, batch execution mode), 8000 for good software development environment (methodology in place, adequate document reviews, interactive mode), 11000 for an excellent one. (automated tools and techniques)</a:t>
            </a:r>
          </a:p>
        </p:txBody>
      </p:sp>
    </p:spTree>
    <p:extLst>
      <p:ext uri="{BB962C8B-B14F-4D97-AF65-F5344CB8AC3E}">
        <p14:creationId xmlns:p14="http://schemas.microsoft.com/office/powerpoint/2010/main" val="35895001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p:cTn id="7" dur="500" fill="hold"/>
                                        <p:tgtEl>
                                          <p:spTgt spid="101379">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01379">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01379">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01379">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01379">
                                            <p:txEl>
                                              <p:pRg st="1" end="1"/>
                                            </p:txEl>
                                          </p:spTgt>
                                        </p:tgtEl>
                                        <p:attrNameLst>
                                          <p:attrName>style.visibility</p:attrName>
                                        </p:attrNameLst>
                                      </p:cBhvr>
                                      <p:to>
                                        <p:strVal val="visible"/>
                                      </p:to>
                                    </p:set>
                                    <p:anim calcmode="lin" valueType="num">
                                      <p:cBhvr>
                                        <p:cTn id="15" dur="500" fill="hold"/>
                                        <p:tgtEl>
                                          <p:spTgt spid="101379">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01379">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01379">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01379">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01379">
                                            <p:txEl>
                                              <p:pRg st="2" end="2"/>
                                            </p:txEl>
                                          </p:spTgt>
                                        </p:tgtEl>
                                        <p:attrNameLst>
                                          <p:attrName>style.visibility</p:attrName>
                                        </p:attrNameLst>
                                      </p:cBhvr>
                                      <p:to>
                                        <p:strVal val="visible"/>
                                      </p:to>
                                    </p:set>
                                    <p:anim calcmode="lin" valueType="num">
                                      <p:cBhvr>
                                        <p:cTn id="23" dur="500" fill="hold"/>
                                        <p:tgtEl>
                                          <p:spTgt spid="101379">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101379">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101379">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101379">
                                            <p:txEl>
                                              <p:pRg st="2" end="2"/>
                                            </p:txEl>
                                          </p:spTgt>
                                        </p:tgtEl>
                                        <p:attrNameLst>
                                          <p:attrName>ppt_h</p:attrName>
                                        </p:attrNameLst>
                                      </p:cBhvr>
                                      <p:tavLst>
                                        <p:tav tm="0">
                                          <p:val>
                                            <p:fltVal val="0"/>
                                          </p:val>
                                        </p:tav>
                                        <p:tav tm="100000">
                                          <p:val>
                                            <p:strVal val="#ppt_h"/>
                                          </p:val>
                                        </p:tav>
                                      </p:tavLst>
                                    </p:anim>
                                  </p:childTnLst>
                                </p:cTn>
                              </p:par>
                              <p:par>
                                <p:cTn id="27" presetID="17" presetClass="entr" presetSubtype="1" fill="hold" grpId="0" nodeType="withEffect">
                                  <p:stCondLst>
                                    <p:cond delay="0"/>
                                  </p:stCondLst>
                                  <p:childTnLst>
                                    <p:set>
                                      <p:cBhvr>
                                        <p:cTn id="28" dur="1" fill="hold">
                                          <p:stCondLst>
                                            <p:cond delay="0"/>
                                          </p:stCondLst>
                                        </p:cTn>
                                        <p:tgtEl>
                                          <p:spTgt spid="101379">
                                            <p:txEl>
                                              <p:pRg st="3" end="3"/>
                                            </p:txEl>
                                          </p:spTgt>
                                        </p:tgtEl>
                                        <p:attrNameLst>
                                          <p:attrName>style.visibility</p:attrName>
                                        </p:attrNameLst>
                                      </p:cBhvr>
                                      <p:to>
                                        <p:strVal val="visible"/>
                                      </p:to>
                                    </p:set>
                                    <p:anim calcmode="lin" valueType="num">
                                      <p:cBhvr>
                                        <p:cTn id="29" dur="500" fill="hold"/>
                                        <p:tgtEl>
                                          <p:spTgt spid="101379">
                                            <p:txEl>
                                              <p:pRg st="3" end="3"/>
                                            </p:txEl>
                                          </p:spTgt>
                                        </p:tgtEl>
                                        <p:attrNameLst>
                                          <p:attrName>ppt_x</p:attrName>
                                        </p:attrNameLst>
                                      </p:cBhvr>
                                      <p:tavLst>
                                        <p:tav tm="0">
                                          <p:val>
                                            <p:strVal val="#ppt_x"/>
                                          </p:val>
                                        </p:tav>
                                        <p:tav tm="100000">
                                          <p:val>
                                            <p:strVal val="#ppt_x"/>
                                          </p:val>
                                        </p:tav>
                                      </p:tavLst>
                                    </p:anim>
                                    <p:anim calcmode="lin" valueType="num">
                                      <p:cBhvr>
                                        <p:cTn id="30" dur="500" fill="hold"/>
                                        <p:tgtEl>
                                          <p:spTgt spid="101379">
                                            <p:txEl>
                                              <p:pRg st="3" end="3"/>
                                            </p:txEl>
                                          </p:spTgt>
                                        </p:tgtEl>
                                        <p:attrNameLst>
                                          <p:attrName>ppt_y</p:attrName>
                                        </p:attrNameLst>
                                      </p:cBhvr>
                                      <p:tavLst>
                                        <p:tav tm="0">
                                          <p:val>
                                            <p:strVal val="#ppt_y-#ppt_h/2"/>
                                          </p:val>
                                        </p:tav>
                                        <p:tav tm="100000">
                                          <p:val>
                                            <p:strVal val="#ppt_y"/>
                                          </p:val>
                                        </p:tav>
                                      </p:tavLst>
                                    </p:anim>
                                    <p:anim calcmode="lin" valueType="num">
                                      <p:cBhvr>
                                        <p:cTn id="31" dur="500" fill="hold"/>
                                        <p:tgtEl>
                                          <p:spTgt spid="101379">
                                            <p:txEl>
                                              <p:pRg st="3" end="3"/>
                                            </p:txEl>
                                          </p:spTgt>
                                        </p:tgtEl>
                                        <p:attrNameLst>
                                          <p:attrName>ppt_w</p:attrName>
                                        </p:attrNameLst>
                                      </p:cBhvr>
                                      <p:tavLst>
                                        <p:tav tm="0">
                                          <p:val>
                                            <p:strVal val="#ppt_w"/>
                                          </p:val>
                                        </p:tav>
                                        <p:tav tm="100000">
                                          <p:val>
                                            <p:strVal val="#ppt_w"/>
                                          </p:val>
                                        </p:tav>
                                      </p:tavLst>
                                    </p:anim>
                                    <p:anim calcmode="lin" valueType="num">
                                      <p:cBhvr>
                                        <p:cTn id="32" dur="500" fill="hold"/>
                                        <p:tgtEl>
                                          <p:spTgt spid="101379">
                                            <p:txEl>
                                              <p:pRg st="3" end="3"/>
                                            </p:txEl>
                                          </p:spTgt>
                                        </p:tgtEl>
                                        <p:attrNameLst>
                                          <p:attrName>ppt_h</p:attrName>
                                        </p:attrNameLst>
                                      </p:cBhvr>
                                      <p:tavLst>
                                        <p:tav tm="0">
                                          <p:val>
                                            <p:fltVal val="0"/>
                                          </p:val>
                                        </p:tav>
                                        <p:tav tm="100000">
                                          <p:val>
                                            <p:strVal val="#ppt_h"/>
                                          </p:val>
                                        </p:tav>
                                      </p:tavLst>
                                    </p:anim>
                                  </p:childTnLst>
                                </p:cTn>
                              </p:par>
                              <p:par>
                                <p:cTn id="33" presetID="17" presetClass="entr" presetSubtype="1" fill="hold" grpId="0" nodeType="withEffect">
                                  <p:stCondLst>
                                    <p:cond delay="0"/>
                                  </p:stCondLst>
                                  <p:childTnLst>
                                    <p:set>
                                      <p:cBhvr>
                                        <p:cTn id="34" dur="1" fill="hold">
                                          <p:stCondLst>
                                            <p:cond delay="0"/>
                                          </p:stCondLst>
                                        </p:cTn>
                                        <p:tgtEl>
                                          <p:spTgt spid="101379">
                                            <p:txEl>
                                              <p:pRg st="4" end="4"/>
                                            </p:txEl>
                                          </p:spTgt>
                                        </p:tgtEl>
                                        <p:attrNameLst>
                                          <p:attrName>style.visibility</p:attrName>
                                        </p:attrNameLst>
                                      </p:cBhvr>
                                      <p:to>
                                        <p:strVal val="visible"/>
                                      </p:to>
                                    </p:set>
                                    <p:anim calcmode="lin" valueType="num">
                                      <p:cBhvr>
                                        <p:cTn id="35" dur="500" fill="hold"/>
                                        <p:tgtEl>
                                          <p:spTgt spid="101379">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01379">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01379">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01379">
                                            <p:txEl>
                                              <p:pRg st="4" end="4"/>
                                            </p:txEl>
                                          </p:spTgt>
                                        </p:tgtEl>
                                        <p:attrNameLst>
                                          <p:attrName>ppt_h</p:attrName>
                                        </p:attrNameLst>
                                      </p:cBhvr>
                                      <p:tavLst>
                                        <p:tav tm="0">
                                          <p:val>
                                            <p:fltVal val="0"/>
                                          </p:val>
                                        </p:tav>
                                        <p:tav tm="100000">
                                          <p:val>
                                            <p:strVal val="#ppt_h"/>
                                          </p:val>
                                        </p:tav>
                                      </p:tavLst>
                                    </p:anim>
                                  </p:childTnLst>
                                </p:cTn>
                              </p:par>
                              <p:par>
                                <p:cTn id="39" presetID="17" presetClass="entr" presetSubtype="1" fill="hold" grpId="0" nodeType="withEffect">
                                  <p:stCondLst>
                                    <p:cond delay="0"/>
                                  </p:stCondLst>
                                  <p:childTnLst>
                                    <p:set>
                                      <p:cBhvr>
                                        <p:cTn id="40" dur="1" fill="hold">
                                          <p:stCondLst>
                                            <p:cond delay="0"/>
                                          </p:stCondLst>
                                        </p:cTn>
                                        <p:tgtEl>
                                          <p:spTgt spid="101379">
                                            <p:txEl>
                                              <p:pRg st="5" end="5"/>
                                            </p:txEl>
                                          </p:spTgt>
                                        </p:tgtEl>
                                        <p:attrNameLst>
                                          <p:attrName>style.visibility</p:attrName>
                                        </p:attrNameLst>
                                      </p:cBhvr>
                                      <p:to>
                                        <p:strVal val="visible"/>
                                      </p:to>
                                    </p:set>
                                    <p:anim calcmode="lin" valueType="num">
                                      <p:cBhvr>
                                        <p:cTn id="41" dur="500" fill="hold"/>
                                        <p:tgtEl>
                                          <p:spTgt spid="101379">
                                            <p:txEl>
                                              <p:pRg st="5" end="5"/>
                                            </p:txEl>
                                          </p:spTgt>
                                        </p:tgtEl>
                                        <p:attrNameLst>
                                          <p:attrName>ppt_x</p:attrName>
                                        </p:attrNameLst>
                                      </p:cBhvr>
                                      <p:tavLst>
                                        <p:tav tm="0">
                                          <p:val>
                                            <p:strVal val="#ppt_x"/>
                                          </p:val>
                                        </p:tav>
                                        <p:tav tm="100000">
                                          <p:val>
                                            <p:strVal val="#ppt_x"/>
                                          </p:val>
                                        </p:tav>
                                      </p:tavLst>
                                    </p:anim>
                                    <p:anim calcmode="lin" valueType="num">
                                      <p:cBhvr>
                                        <p:cTn id="42" dur="500" fill="hold"/>
                                        <p:tgtEl>
                                          <p:spTgt spid="101379">
                                            <p:txEl>
                                              <p:pRg st="5" end="5"/>
                                            </p:txEl>
                                          </p:spTgt>
                                        </p:tgtEl>
                                        <p:attrNameLst>
                                          <p:attrName>ppt_y</p:attrName>
                                        </p:attrNameLst>
                                      </p:cBhvr>
                                      <p:tavLst>
                                        <p:tav tm="0">
                                          <p:val>
                                            <p:strVal val="#ppt_y-#ppt_h/2"/>
                                          </p:val>
                                        </p:tav>
                                        <p:tav tm="100000">
                                          <p:val>
                                            <p:strVal val="#ppt_y"/>
                                          </p:val>
                                        </p:tav>
                                      </p:tavLst>
                                    </p:anim>
                                    <p:anim calcmode="lin" valueType="num">
                                      <p:cBhvr>
                                        <p:cTn id="43" dur="500" fill="hold"/>
                                        <p:tgtEl>
                                          <p:spTgt spid="101379">
                                            <p:txEl>
                                              <p:pRg st="5" end="5"/>
                                            </p:txEl>
                                          </p:spTgt>
                                        </p:tgtEl>
                                        <p:attrNameLst>
                                          <p:attrName>ppt_w</p:attrName>
                                        </p:attrNameLst>
                                      </p:cBhvr>
                                      <p:tavLst>
                                        <p:tav tm="0">
                                          <p:val>
                                            <p:strVal val="#ppt_w"/>
                                          </p:val>
                                        </p:tav>
                                        <p:tav tm="100000">
                                          <p:val>
                                            <p:strVal val="#ppt_w"/>
                                          </p:val>
                                        </p:tav>
                                      </p:tavLst>
                                    </p:anim>
                                    <p:anim calcmode="lin" valueType="num">
                                      <p:cBhvr>
                                        <p:cTn id="44" dur="500" fill="hold"/>
                                        <p:tgtEl>
                                          <p:spTgt spid="101379">
                                            <p:txEl>
                                              <p:pRg st="5" end="5"/>
                                            </p:txEl>
                                          </p:spTgt>
                                        </p:tgtEl>
                                        <p:attrNameLst>
                                          <p:attrName>ppt_h</p:attrName>
                                        </p:attrNameLst>
                                      </p:cBhvr>
                                      <p:tavLst>
                                        <p:tav tm="0">
                                          <p:val>
                                            <p:fltVal val="0"/>
                                          </p:val>
                                        </p:tav>
                                        <p:tav tm="100000">
                                          <p:val>
                                            <p:strVal val="#ppt_h"/>
                                          </p:val>
                                        </p:tav>
                                      </p:tavLst>
                                    </p:anim>
                                  </p:childTnLst>
                                </p:cTn>
                              </p:par>
                              <p:par>
                                <p:cTn id="45" presetID="17" presetClass="entr" presetSubtype="1" fill="hold" grpId="0" nodeType="withEffect">
                                  <p:stCondLst>
                                    <p:cond delay="0"/>
                                  </p:stCondLst>
                                  <p:childTnLst>
                                    <p:set>
                                      <p:cBhvr>
                                        <p:cTn id="46" dur="1" fill="hold">
                                          <p:stCondLst>
                                            <p:cond delay="0"/>
                                          </p:stCondLst>
                                        </p:cTn>
                                        <p:tgtEl>
                                          <p:spTgt spid="101379">
                                            <p:txEl>
                                              <p:pRg st="6" end="6"/>
                                            </p:txEl>
                                          </p:spTgt>
                                        </p:tgtEl>
                                        <p:attrNameLst>
                                          <p:attrName>style.visibility</p:attrName>
                                        </p:attrNameLst>
                                      </p:cBhvr>
                                      <p:to>
                                        <p:strVal val="visible"/>
                                      </p:to>
                                    </p:set>
                                    <p:anim calcmode="lin" valueType="num">
                                      <p:cBhvr>
                                        <p:cTn id="47" dur="500" fill="hold"/>
                                        <p:tgtEl>
                                          <p:spTgt spid="101379">
                                            <p:txEl>
                                              <p:pRg st="6" end="6"/>
                                            </p:txEl>
                                          </p:spTgt>
                                        </p:tgtEl>
                                        <p:attrNameLst>
                                          <p:attrName>ppt_x</p:attrName>
                                        </p:attrNameLst>
                                      </p:cBhvr>
                                      <p:tavLst>
                                        <p:tav tm="0">
                                          <p:val>
                                            <p:strVal val="#ppt_x"/>
                                          </p:val>
                                        </p:tav>
                                        <p:tav tm="100000">
                                          <p:val>
                                            <p:strVal val="#ppt_x"/>
                                          </p:val>
                                        </p:tav>
                                      </p:tavLst>
                                    </p:anim>
                                    <p:anim calcmode="lin" valueType="num">
                                      <p:cBhvr>
                                        <p:cTn id="48" dur="500" fill="hold"/>
                                        <p:tgtEl>
                                          <p:spTgt spid="101379">
                                            <p:txEl>
                                              <p:pRg st="6" end="6"/>
                                            </p:txEl>
                                          </p:spTgt>
                                        </p:tgtEl>
                                        <p:attrNameLst>
                                          <p:attrName>ppt_y</p:attrName>
                                        </p:attrNameLst>
                                      </p:cBhvr>
                                      <p:tavLst>
                                        <p:tav tm="0">
                                          <p:val>
                                            <p:strVal val="#ppt_y-#ppt_h/2"/>
                                          </p:val>
                                        </p:tav>
                                        <p:tav tm="100000">
                                          <p:val>
                                            <p:strVal val="#ppt_y"/>
                                          </p:val>
                                        </p:tav>
                                      </p:tavLst>
                                    </p:anim>
                                    <p:anim calcmode="lin" valueType="num">
                                      <p:cBhvr>
                                        <p:cTn id="49" dur="500" fill="hold"/>
                                        <p:tgtEl>
                                          <p:spTgt spid="101379">
                                            <p:txEl>
                                              <p:pRg st="6" end="6"/>
                                            </p:txEl>
                                          </p:spTgt>
                                        </p:tgtEl>
                                        <p:attrNameLst>
                                          <p:attrName>ppt_w</p:attrName>
                                        </p:attrNameLst>
                                      </p:cBhvr>
                                      <p:tavLst>
                                        <p:tav tm="0">
                                          <p:val>
                                            <p:strVal val="#ppt_w"/>
                                          </p:val>
                                        </p:tav>
                                        <p:tav tm="100000">
                                          <p:val>
                                            <p:strVal val="#ppt_w"/>
                                          </p:val>
                                        </p:tav>
                                      </p:tavLst>
                                    </p:anim>
                                    <p:anim calcmode="lin" valueType="num">
                                      <p:cBhvr>
                                        <p:cTn id="50" dur="500" fill="hold"/>
                                        <p:tgtEl>
                                          <p:spTgt spid="101379">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COCOMO (1)</a:t>
            </a:r>
          </a:p>
        </p:txBody>
      </p:sp>
      <p:sp>
        <p:nvSpPr>
          <p:cNvPr id="102403" name="Rectangle 3"/>
          <p:cNvSpPr>
            <a:spLocks noGrp="1" noChangeArrowheads="1"/>
          </p:cNvSpPr>
          <p:nvPr>
            <p:ph idx="1"/>
          </p:nvPr>
        </p:nvSpPr>
        <p:spPr/>
        <p:txBody>
          <a:bodyPr/>
          <a:lstStyle/>
          <a:p>
            <a:pPr eaLnBrk="1" hangingPunct="1">
              <a:lnSpc>
                <a:spcPct val="90000"/>
              </a:lnSpc>
            </a:pPr>
            <a:r>
              <a:rPr lang="en-GB" altLang="en-US"/>
              <a:t>COnstructive COst Model</a:t>
            </a:r>
          </a:p>
          <a:p>
            <a:pPr eaLnBrk="1" hangingPunct="1">
              <a:lnSpc>
                <a:spcPct val="90000"/>
              </a:lnSpc>
            </a:pPr>
            <a:r>
              <a:rPr lang="en-GB" altLang="en-US"/>
              <a:t>Developed by Dr Barry Boehm 1981</a:t>
            </a:r>
          </a:p>
          <a:p>
            <a:pPr eaLnBrk="1" hangingPunct="1">
              <a:lnSpc>
                <a:spcPct val="90000"/>
              </a:lnSpc>
            </a:pPr>
            <a:r>
              <a:rPr lang="en-GB" altLang="en-US"/>
              <a:t>Based upon data from past projects</a:t>
            </a:r>
          </a:p>
          <a:p>
            <a:pPr eaLnBrk="1" hangingPunct="1">
              <a:lnSpc>
                <a:spcPct val="90000"/>
              </a:lnSpc>
            </a:pPr>
            <a:r>
              <a:rPr lang="en-GB" altLang="en-US"/>
              <a:t>Well established</a:t>
            </a:r>
          </a:p>
          <a:p>
            <a:pPr eaLnBrk="1" hangingPunct="1">
              <a:lnSpc>
                <a:spcPct val="90000"/>
              </a:lnSpc>
            </a:pPr>
            <a:r>
              <a:rPr lang="en-GB" altLang="en-US"/>
              <a:t>No sophisticated mathematics</a:t>
            </a:r>
          </a:p>
          <a:p>
            <a:pPr eaLnBrk="1" hangingPunct="1">
              <a:lnSpc>
                <a:spcPct val="90000"/>
              </a:lnSpc>
            </a:pPr>
            <a:r>
              <a:rPr lang="en-GB" altLang="en-US"/>
              <a:t>Objective and well defined</a:t>
            </a:r>
          </a:p>
          <a:p>
            <a:pPr eaLnBrk="1" hangingPunct="1">
              <a:lnSpc>
                <a:spcPct val="90000"/>
              </a:lnSpc>
            </a:pPr>
            <a:r>
              <a:rPr lang="en-GB" altLang="en-US"/>
              <a:t>Can be calibrated to organisational needs</a:t>
            </a:r>
          </a:p>
        </p:txBody>
      </p:sp>
      <p:sp>
        <p:nvSpPr>
          <p:cNvPr id="13315"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71682730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02403">
                                            <p:txEl>
                                              <p:pRg st="0" end="0"/>
                                            </p:txEl>
                                          </p:spTgt>
                                        </p:tgtEl>
                                        <p:attrNameLst>
                                          <p:attrName>style.visibility</p:attrName>
                                        </p:attrNameLst>
                                      </p:cBhvr>
                                      <p:to>
                                        <p:strVal val="visible"/>
                                      </p:to>
                                    </p:set>
                                    <p:anim calcmode="lin" valueType="num">
                                      <p:cBhvr>
                                        <p:cTn id="7" dur="500" fill="hold"/>
                                        <p:tgtEl>
                                          <p:spTgt spid="10240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02403">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02403">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0240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02403">
                                            <p:txEl>
                                              <p:pRg st="1" end="1"/>
                                            </p:txEl>
                                          </p:spTgt>
                                        </p:tgtEl>
                                        <p:attrNameLst>
                                          <p:attrName>style.visibility</p:attrName>
                                        </p:attrNameLst>
                                      </p:cBhvr>
                                      <p:to>
                                        <p:strVal val="visible"/>
                                      </p:to>
                                    </p:set>
                                    <p:anim calcmode="lin" valueType="num">
                                      <p:cBhvr>
                                        <p:cTn id="15" dur="500" fill="hold"/>
                                        <p:tgtEl>
                                          <p:spTgt spid="102403">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02403">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02403">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0240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02403">
                                            <p:txEl>
                                              <p:pRg st="2" end="2"/>
                                            </p:txEl>
                                          </p:spTgt>
                                        </p:tgtEl>
                                        <p:attrNameLst>
                                          <p:attrName>style.visibility</p:attrName>
                                        </p:attrNameLst>
                                      </p:cBhvr>
                                      <p:to>
                                        <p:strVal val="visible"/>
                                      </p:to>
                                    </p:set>
                                    <p:anim calcmode="lin" valueType="num">
                                      <p:cBhvr>
                                        <p:cTn id="23" dur="500" fill="hold"/>
                                        <p:tgtEl>
                                          <p:spTgt spid="102403">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102403">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102403">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10240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grpId="0" nodeType="clickEffect">
                                  <p:stCondLst>
                                    <p:cond delay="0"/>
                                  </p:stCondLst>
                                  <p:childTnLst>
                                    <p:set>
                                      <p:cBhvr>
                                        <p:cTn id="30" dur="1" fill="hold">
                                          <p:stCondLst>
                                            <p:cond delay="0"/>
                                          </p:stCondLst>
                                        </p:cTn>
                                        <p:tgtEl>
                                          <p:spTgt spid="102403">
                                            <p:txEl>
                                              <p:pRg st="3" end="3"/>
                                            </p:txEl>
                                          </p:spTgt>
                                        </p:tgtEl>
                                        <p:attrNameLst>
                                          <p:attrName>style.visibility</p:attrName>
                                        </p:attrNameLst>
                                      </p:cBhvr>
                                      <p:to>
                                        <p:strVal val="visible"/>
                                      </p:to>
                                    </p:set>
                                    <p:anim calcmode="lin" valueType="num">
                                      <p:cBhvr>
                                        <p:cTn id="31" dur="500" fill="hold"/>
                                        <p:tgtEl>
                                          <p:spTgt spid="102403">
                                            <p:txEl>
                                              <p:pRg st="3" end="3"/>
                                            </p:txEl>
                                          </p:spTgt>
                                        </p:tgtEl>
                                        <p:attrNameLst>
                                          <p:attrName>ppt_x</p:attrName>
                                        </p:attrNameLst>
                                      </p:cBhvr>
                                      <p:tavLst>
                                        <p:tav tm="0">
                                          <p:val>
                                            <p:strVal val="#ppt_x"/>
                                          </p:val>
                                        </p:tav>
                                        <p:tav tm="100000">
                                          <p:val>
                                            <p:strVal val="#ppt_x"/>
                                          </p:val>
                                        </p:tav>
                                      </p:tavLst>
                                    </p:anim>
                                    <p:anim calcmode="lin" valueType="num">
                                      <p:cBhvr>
                                        <p:cTn id="32" dur="500" fill="hold"/>
                                        <p:tgtEl>
                                          <p:spTgt spid="102403">
                                            <p:txEl>
                                              <p:pRg st="3" end="3"/>
                                            </p:txEl>
                                          </p:spTgt>
                                        </p:tgtEl>
                                        <p:attrNameLst>
                                          <p:attrName>ppt_y</p:attrName>
                                        </p:attrNameLst>
                                      </p:cBhvr>
                                      <p:tavLst>
                                        <p:tav tm="0">
                                          <p:val>
                                            <p:strVal val="#ppt_y-#ppt_h/2"/>
                                          </p:val>
                                        </p:tav>
                                        <p:tav tm="100000">
                                          <p:val>
                                            <p:strVal val="#ppt_y"/>
                                          </p:val>
                                        </p:tav>
                                      </p:tavLst>
                                    </p:anim>
                                    <p:anim calcmode="lin" valueType="num">
                                      <p:cBhvr>
                                        <p:cTn id="33" dur="500" fill="hold"/>
                                        <p:tgtEl>
                                          <p:spTgt spid="102403">
                                            <p:txEl>
                                              <p:pRg st="3" end="3"/>
                                            </p:txEl>
                                          </p:spTgt>
                                        </p:tgtEl>
                                        <p:attrNameLst>
                                          <p:attrName>ppt_w</p:attrName>
                                        </p:attrNameLst>
                                      </p:cBhvr>
                                      <p:tavLst>
                                        <p:tav tm="0">
                                          <p:val>
                                            <p:strVal val="#ppt_w"/>
                                          </p:val>
                                        </p:tav>
                                        <p:tav tm="100000">
                                          <p:val>
                                            <p:strVal val="#ppt_w"/>
                                          </p:val>
                                        </p:tav>
                                      </p:tavLst>
                                    </p:anim>
                                    <p:anim calcmode="lin" valueType="num">
                                      <p:cBhvr>
                                        <p:cTn id="34" dur="500" fill="hold"/>
                                        <p:tgtEl>
                                          <p:spTgt spid="10240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7" presetClass="entr" presetSubtype="1" fill="hold" grpId="0" nodeType="clickEffect">
                                  <p:stCondLst>
                                    <p:cond delay="0"/>
                                  </p:stCondLst>
                                  <p:childTnLst>
                                    <p:set>
                                      <p:cBhvr>
                                        <p:cTn id="38" dur="1" fill="hold">
                                          <p:stCondLst>
                                            <p:cond delay="0"/>
                                          </p:stCondLst>
                                        </p:cTn>
                                        <p:tgtEl>
                                          <p:spTgt spid="102403">
                                            <p:txEl>
                                              <p:pRg st="4" end="4"/>
                                            </p:txEl>
                                          </p:spTgt>
                                        </p:tgtEl>
                                        <p:attrNameLst>
                                          <p:attrName>style.visibility</p:attrName>
                                        </p:attrNameLst>
                                      </p:cBhvr>
                                      <p:to>
                                        <p:strVal val="visible"/>
                                      </p:to>
                                    </p:set>
                                    <p:anim calcmode="lin" valueType="num">
                                      <p:cBhvr>
                                        <p:cTn id="39" dur="500" fill="hold"/>
                                        <p:tgtEl>
                                          <p:spTgt spid="102403">
                                            <p:txEl>
                                              <p:pRg st="4" end="4"/>
                                            </p:txEl>
                                          </p:spTgt>
                                        </p:tgtEl>
                                        <p:attrNameLst>
                                          <p:attrName>ppt_x</p:attrName>
                                        </p:attrNameLst>
                                      </p:cBhvr>
                                      <p:tavLst>
                                        <p:tav tm="0">
                                          <p:val>
                                            <p:strVal val="#ppt_x"/>
                                          </p:val>
                                        </p:tav>
                                        <p:tav tm="100000">
                                          <p:val>
                                            <p:strVal val="#ppt_x"/>
                                          </p:val>
                                        </p:tav>
                                      </p:tavLst>
                                    </p:anim>
                                    <p:anim calcmode="lin" valueType="num">
                                      <p:cBhvr>
                                        <p:cTn id="40" dur="500" fill="hold"/>
                                        <p:tgtEl>
                                          <p:spTgt spid="102403">
                                            <p:txEl>
                                              <p:pRg st="4" end="4"/>
                                            </p:txEl>
                                          </p:spTgt>
                                        </p:tgtEl>
                                        <p:attrNameLst>
                                          <p:attrName>ppt_y</p:attrName>
                                        </p:attrNameLst>
                                      </p:cBhvr>
                                      <p:tavLst>
                                        <p:tav tm="0">
                                          <p:val>
                                            <p:strVal val="#ppt_y-#ppt_h/2"/>
                                          </p:val>
                                        </p:tav>
                                        <p:tav tm="100000">
                                          <p:val>
                                            <p:strVal val="#ppt_y"/>
                                          </p:val>
                                        </p:tav>
                                      </p:tavLst>
                                    </p:anim>
                                    <p:anim calcmode="lin" valueType="num">
                                      <p:cBhvr>
                                        <p:cTn id="41" dur="500" fill="hold"/>
                                        <p:tgtEl>
                                          <p:spTgt spid="102403">
                                            <p:txEl>
                                              <p:pRg st="4" end="4"/>
                                            </p:txEl>
                                          </p:spTgt>
                                        </p:tgtEl>
                                        <p:attrNameLst>
                                          <p:attrName>ppt_w</p:attrName>
                                        </p:attrNameLst>
                                      </p:cBhvr>
                                      <p:tavLst>
                                        <p:tav tm="0">
                                          <p:val>
                                            <p:strVal val="#ppt_w"/>
                                          </p:val>
                                        </p:tav>
                                        <p:tav tm="100000">
                                          <p:val>
                                            <p:strVal val="#ppt_w"/>
                                          </p:val>
                                        </p:tav>
                                      </p:tavLst>
                                    </p:anim>
                                    <p:anim calcmode="lin" valueType="num">
                                      <p:cBhvr>
                                        <p:cTn id="42" dur="500" fill="hold"/>
                                        <p:tgtEl>
                                          <p:spTgt spid="102403">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17" presetClass="entr" presetSubtype="1" fill="hold" grpId="0" nodeType="clickEffect">
                                  <p:stCondLst>
                                    <p:cond delay="0"/>
                                  </p:stCondLst>
                                  <p:childTnLst>
                                    <p:set>
                                      <p:cBhvr>
                                        <p:cTn id="46" dur="1" fill="hold">
                                          <p:stCondLst>
                                            <p:cond delay="0"/>
                                          </p:stCondLst>
                                        </p:cTn>
                                        <p:tgtEl>
                                          <p:spTgt spid="102403">
                                            <p:txEl>
                                              <p:pRg st="5" end="5"/>
                                            </p:txEl>
                                          </p:spTgt>
                                        </p:tgtEl>
                                        <p:attrNameLst>
                                          <p:attrName>style.visibility</p:attrName>
                                        </p:attrNameLst>
                                      </p:cBhvr>
                                      <p:to>
                                        <p:strVal val="visible"/>
                                      </p:to>
                                    </p:set>
                                    <p:anim calcmode="lin" valueType="num">
                                      <p:cBhvr>
                                        <p:cTn id="47" dur="500" fill="hold"/>
                                        <p:tgtEl>
                                          <p:spTgt spid="102403">
                                            <p:txEl>
                                              <p:pRg st="5" end="5"/>
                                            </p:txEl>
                                          </p:spTgt>
                                        </p:tgtEl>
                                        <p:attrNameLst>
                                          <p:attrName>ppt_x</p:attrName>
                                        </p:attrNameLst>
                                      </p:cBhvr>
                                      <p:tavLst>
                                        <p:tav tm="0">
                                          <p:val>
                                            <p:strVal val="#ppt_x"/>
                                          </p:val>
                                        </p:tav>
                                        <p:tav tm="100000">
                                          <p:val>
                                            <p:strVal val="#ppt_x"/>
                                          </p:val>
                                        </p:tav>
                                      </p:tavLst>
                                    </p:anim>
                                    <p:anim calcmode="lin" valueType="num">
                                      <p:cBhvr>
                                        <p:cTn id="48" dur="500" fill="hold"/>
                                        <p:tgtEl>
                                          <p:spTgt spid="102403">
                                            <p:txEl>
                                              <p:pRg st="5" end="5"/>
                                            </p:txEl>
                                          </p:spTgt>
                                        </p:tgtEl>
                                        <p:attrNameLst>
                                          <p:attrName>ppt_y</p:attrName>
                                        </p:attrNameLst>
                                      </p:cBhvr>
                                      <p:tavLst>
                                        <p:tav tm="0">
                                          <p:val>
                                            <p:strVal val="#ppt_y-#ppt_h/2"/>
                                          </p:val>
                                        </p:tav>
                                        <p:tav tm="100000">
                                          <p:val>
                                            <p:strVal val="#ppt_y"/>
                                          </p:val>
                                        </p:tav>
                                      </p:tavLst>
                                    </p:anim>
                                    <p:anim calcmode="lin" valueType="num">
                                      <p:cBhvr>
                                        <p:cTn id="49" dur="500" fill="hold"/>
                                        <p:tgtEl>
                                          <p:spTgt spid="102403">
                                            <p:txEl>
                                              <p:pRg st="5" end="5"/>
                                            </p:txEl>
                                          </p:spTgt>
                                        </p:tgtEl>
                                        <p:attrNameLst>
                                          <p:attrName>ppt_w</p:attrName>
                                        </p:attrNameLst>
                                      </p:cBhvr>
                                      <p:tavLst>
                                        <p:tav tm="0">
                                          <p:val>
                                            <p:strVal val="#ppt_w"/>
                                          </p:val>
                                        </p:tav>
                                        <p:tav tm="100000">
                                          <p:val>
                                            <p:strVal val="#ppt_w"/>
                                          </p:val>
                                        </p:tav>
                                      </p:tavLst>
                                    </p:anim>
                                    <p:anim calcmode="lin" valueType="num">
                                      <p:cBhvr>
                                        <p:cTn id="50" dur="500" fill="hold"/>
                                        <p:tgtEl>
                                          <p:spTgt spid="10240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17" presetClass="entr" presetSubtype="1" fill="hold" grpId="0" nodeType="clickEffect">
                                  <p:stCondLst>
                                    <p:cond delay="0"/>
                                  </p:stCondLst>
                                  <p:childTnLst>
                                    <p:set>
                                      <p:cBhvr>
                                        <p:cTn id="54" dur="1" fill="hold">
                                          <p:stCondLst>
                                            <p:cond delay="0"/>
                                          </p:stCondLst>
                                        </p:cTn>
                                        <p:tgtEl>
                                          <p:spTgt spid="102403">
                                            <p:txEl>
                                              <p:pRg st="6" end="6"/>
                                            </p:txEl>
                                          </p:spTgt>
                                        </p:tgtEl>
                                        <p:attrNameLst>
                                          <p:attrName>style.visibility</p:attrName>
                                        </p:attrNameLst>
                                      </p:cBhvr>
                                      <p:to>
                                        <p:strVal val="visible"/>
                                      </p:to>
                                    </p:set>
                                    <p:anim calcmode="lin" valueType="num">
                                      <p:cBhvr>
                                        <p:cTn id="55" dur="500" fill="hold"/>
                                        <p:tgtEl>
                                          <p:spTgt spid="102403">
                                            <p:txEl>
                                              <p:pRg st="6" end="6"/>
                                            </p:txEl>
                                          </p:spTgt>
                                        </p:tgtEl>
                                        <p:attrNameLst>
                                          <p:attrName>ppt_x</p:attrName>
                                        </p:attrNameLst>
                                      </p:cBhvr>
                                      <p:tavLst>
                                        <p:tav tm="0">
                                          <p:val>
                                            <p:strVal val="#ppt_x"/>
                                          </p:val>
                                        </p:tav>
                                        <p:tav tm="100000">
                                          <p:val>
                                            <p:strVal val="#ppt_x"/>
                                          </p:val>
                                        </p:tav>
                                      </p:tavLst>
                                    </p:anim>
                                    <p:anim calcmode="lin" valueType="num">
                                      <p:cBhvr>
                                        <p:cTn id="56" dur="500" fill="hold"/>
                                        <p:tgtEl>
                                          <p:spTgt spid="102403">
                                            <p:txEl>
                                              <p:pRg st="6" end="6"/>
                                            </p:txEl>
                                          </p:spTgt>
                                        </p:tgtEl>
                                        <p:attrNameLst>
                                          <p:attrName>ppt_y</p:attrName>
                                        </p:attrNameLst>
                                      </p:cBhvr>
                                      <p:tavLst>
                                        <p:tav tm="0">
                                          <p:val>
                                            <p:strVal val="#ppt_y-#ppt_h/2"/>
                                          </p:val>
                                        </p:tav>
                                        <p:tav tm="100000">
                                          <p:val>
                                            <p:strVal val="#ppt_y"/>
                                          </p:val>
                                        </p:tav>
                                      </p:tavLst>
                                    </p:anim>
                                    <p:anim calcmode="lin" valueType="num">
                                      <p:cBhvr>
                                        <p:cTn id="57" dur="500" fill="hold"/>
                                        <p:tgtEl>
                                          <p:spTgt spid="102403">
                                            <p:txEl>
                                              <p:pRg st="6" end="6"/>
                                            </p:txEl>
                                          </p:spTgt>
                                        </p:tgtEl>
                                        <p:attrNameLst>
                                          <p:attrName>ppt_w</p:attrName>
                                        </p:attrNameLst>
                                      </p:cBhvr>
                                      <p:tavLst>
                                        <p:tav tm="0">
                                          <p:val>
                                            <p:strVal val="#ppt_w"/>
                                          </p:val>
                                        </p:tav>
                                        <p:tav tm="100000">
                                          <p:val>
                                            <p:strVal val="#ppt_w"/>
                                          </p:val>
                                        </p:tav>
                                      </p:tavLst>
                                    </p:anim>
                                    <p:anim calcmode="lin" valueType="num">
                                      <p:cBhvr>
                                        <p:cTn id="58" dur="500" fill="hold"/>
                                        <p:tgtEl>
                                          <p:spTgt spid="102403">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COCOMO (2)</a:t>
            </a:r>
          </a:p>
        </p:txBody>
      </p:sp>
      <p:sp>
        <p:nvSpPr>
          <p:cNvPr id="108547" name="Rectangle 3"/>
          <p:cNvSpPr>
            <a:spLocks noGrp="1" noChangeArrowheads="1"/>
          </p:cNvSpPr>
          <p:nvPr>
            <p:ph idx="1"/>
          </p:nvPr>
        </p:nvSpPr>
        <p:spPr/>
        <p:txBody>
          <a:bodyPr/>
          <a:lstStyle/>
          <a:p>
            <a:pPr eaLnBrk="1" hangingPunct="1"/>
            <a:r>
              <a:rPr lang="en-GB" altLang="en-US"/>
              <a:t>Effort estimate based upon number of Delivered Source Instructions</a:t>
            </a:r>
          </a:p>
          <a:p>
            <a:pPr eaLnBrk="1" hangingPunct="1"/>
            <a:r>
              <a:rPr lang="en-GB" altLang="en-US"/>
              <a:t>Has a Basic formula</a:t>
            </a:r>
          </a:p>
          <a:p>
            <a:pPr lvl="1" eaLnBrk="1" hangingPunct="1">
              <a:buFont typeface="Wingdings" pitchFamily="2" charset="2"/>
              <a:buNone/>
            </a:pPr>
            <a:r>
              <a:rPr lang="en-GB" altLang="en-US"/>
              <a:t>     </a:t>
            </a:r>
            <a:r>
              <a:rPr lang="en-GB" altLang="en-US" sz="3200"/>
              <a:t>E = a (KDSI) </a:t>
            </a:r>
            <a:r>
              <a:rPr lang="en-GB" altLang="en-US" sz="3200" b="1" baseline="30000"/>
              <a:t>b</a:t>
            </a:r>
          </a:p>
          <a:p>
            <a:pPr lvl="1" eaLnBrk="1" hangingPunct="1">
              <a:buFont typeface="Wingdings" pitchFamily="2" charset="2"/>
              <a:buNone/>
            </a:pPr>
            <a:endParaRPr lang="en-GB" altLang="en-US" sz="3200" b="1" baseline="30000"/>
          </a:p>
          <a:p>
            <a:pPr lvl="1" eaLnBrk="1" hangingPunct="1">
              <a:buFont typeface="Wingdings" pitchFamily="2" charset="2"/>
              <a:buNone/>
            </a:pPr>
            <a:r>
              <a:rPr lang="en-GB" altLang="en-US" sz="3200" b="1" baseline="30000"/>
              <a:t>a and b are constants</a:t>
            </a:r>
          </a:p>
          <a:p>
            <a:pPr lvl="1" eaLnBrk="1" hangingPunct="1">
              <a:buFont typeface="Wingdings" pitchFamily="2" charset="2"/>
              <a:buNone/>
            </a:pPr>
            <a:r>
              <a:rPr lang="en-GB" altLang="en-US" sz="3200" b="1" baseline="30000"/>
              <a:t>E is nominal estimated effort</a:t>
            </a:r>
          </a:p>
          <a:p>
            <a:pPr lvl="1" eaLnBrk="1" hangingPunct="1">
              <a:buFont typeface="Wingdings" pitchFamily="2" charset="2"/>
              <a:buNone/>
            </a:pPr>
            <a:r>
              <a:rPr lang="en-GB" altLang="en-US" sz="3200" b="1" baseline="30000"/>
              <a:t>KDSI - thousands of Delivered Source Instructions</a:t>
            </a:r>
          </a:p>
          <a:p>
            <a:pPr lvl="1" eaLnBrk="1" hangingPunct="1">
              <a:buFont typeface="Wingdings" pitchFamily="2" charset="2"/>
              <a:buNone/>
            </a:pPr>
            <a:endParaRPr lang="en-GB" altLang="en-US" sz="3200"/>
          </a:p>
        </p:txBody>
      </p:sp>
      <p:sp>
        <p:nvSpPr>
          <p:cNvPr id="14339"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154642945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08547">
                                            <p:txEl>
                                              <p:pRg st="0" end="0"/>
                                            </p:txEl>
                                          </p:spTgt>
                                        </p:tgtEl>
                                        <p:attrNameLst>
                                          <p:attrName>style.visibility</p:attrName>
                                        </p:attrNameLst>
                                      </p:cBhvr>
                                      <p:to>
                                        <p:strVal val="visible"/>
                                      </p:to>
                                    </p:set>
                                    <p:anim calcmode="lin" valueType="num">
                                      <p:cBhvr>
                                        <p:cTn id="7" dur="500" fill="hold"/>
                                        <p:tgtEl>
                                          <p:spTgt spid="10854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08547">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08547">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0854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08547">
                                            <p:txEl>
                                              <p:pRg st="1" end="1"/>
                                            </p:txEl>
                                          </p:spTgt>
                                        </p:tgtEl>
                                        <p:attrNameLst>
                                          <p:attrName>style.visibility</p:attrName>
                                        </p:attrNameLst>
                                      </p:cBhvr>
                                      <p:to>
                                        <p:strVal val="visible"/>
                                      </p:to>
                                    </p:set>
                                    <p:anim calcmode="lin" valueType="num">
                                      <p:cBhvr>
                                        <p:cTn id="15" dur="500" fill="hold"/>
                                        <p:tgtEl>
                                          <p:spTgt spid="108547">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08547">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08547">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08547">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 fill="hold" grpId="0" nodeType="withEffect">
                                  <p:stCondLst>
                                    <p:cond delay="0"/>
                                  </p:stCondLst>
                                  <p:childTnLst>
                                    <p:set>
                                      <p:cBhvr>
                                        <p:cTn id="20" dur="1" fill="hold">
                                          <p:stCondLst>
                                            <p:cond delay="0"/>
                                          </p:stCondLst>
                                        </p:cTn>
                                        <p:tgtEl>
                                          <p:spTgt spid="108547">
                                            <p:txEl>
                                              <p:pRg st="2" end="2"/>
                                            </p:txEl>
                                          </p:spTgt>
                                        </p:tgtEl>
                                        <p:attrNameLst>
                                          <p:attrName>style.visibility</p:attrName>
                                        </p:attrNameLst>
                                      </p:cBhvr>
                                      <p:to>
                                        <p:strVal val="visible"/>
                                      </p:to>
                                    </p:set>
                                    <p:anim calcmode="lin" valueType="num">
                                      <p:cBhvr>
                                        <p:cTn id="21" dur="500" fill="hold"/>
                                        <p:tgtEl>
                                          <p:spTgt spid="108547">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08547">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08547">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08547">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08547">
                                            <p:txEl>
                                              <p:pRg st="4" end="4"/>
                                            </p:txEl>
                                          </p:spTgt>
                                        </p:tgtEl>
                                        <p:attrNameLst>
                                          <p:attrName>style.visibility</p:attrName>
                                        </p:attrNameLst>
                                      </p:cBhvr>
                                      <p:to>
                                        <p:strVal val="visible"/>
                                      </p:to>
                                    </p:set>
                                    <p:anim calcmode="lin" valueType="num">
                                      <p:cBhvr>
                                        <p:cTn id="27" dur="500" fill="hold"/>
                                        <p:tgtEl>
                                          <p:spTgt spid="108547">
                                            <p:txEl>
                                              <p:pRg st="4" end="4"/>
                                            </p:txEl>
                                          </p:spTgt>
                                        </p:tgtEl>
                                        <p:attrNameLst>
                                          <p:attrName>ppt_x</p:attrName>
                                        </p:attrNameLst>
                                      </p:cBhvr>
                                      <p:tavLst>
                                        <p:tav tm="0">
                                          <p:val>
                                            <p:strVal val="#ppt_x"/>
                                          </p:val>
                                        </p:tav>
                                        <p:tav tm="100000">
                                          <p:val>
                                            <p:strVal val="#ppt_x"/>
                                          </p:val>
                                        </p:tav>
                                      </p:tavLst>
                                    </p:anim>
                                    <p:anim calcmode="lin" valueType="num">
                                      <p:cBhvr>
                                        <p:cTn id="28" dur="500" fill="hold"/>
                                        <p:tgtEl>
                                          <p:spTgt spid="108547">
                                            <p:txEl>
                                              <p:pRg st="4" end="4"/>
                                            </p:txEl>
                                          </p:spTgt>
                                        </p:tgtEl>
                                        <p:attrNameLst>
                                          <p:attrName>ppt_y</p:attrName>
                                        </p:attrNameLst>
                                      </p:cBhvr>
                                      <p:tavLst>
                                        <p:tav tm="0">
                                          <p:val>
                                            <p:strVal val="#ppt_y-#ppt_h/2"/>
                                          </p:val>
                                        </p:tav>
                                        <p:tav tm="100000">
                                          <p:val>
                                            <p:strVal val="#ppt_y"/>
                                          </p:val>
                                        </p:tav>
                                      </p:tavLst>
                                    </p:anim>
                                    <p:anim calcmode="lin" valueType="num">
                                      <p:cBhvr>
                                        <p:cTn id="29" dur="500" fill="hold"/>
                                        <p:tgtEl>
                                          <p:spTgt spid="108547">
                                            <p:txEl>
                                              <p:pRg st="4" end="4"/>
                                            </p:txEl>
                                          </p:spTgt>
                                        </p:tgtEl>
                                        <p:attrNameLst>
                                          <p:attrName>ppt_w</p:attrName>
                                        </p:attrNameLst>
                                      </p:cBhvr>
                                      <p:tavLst>
                                        <p:tav tm="0">
                                          <p:val>
                                            <p:strVal val="#ppt_w"/>
                                          </p:val>
                                        </p:tav>
                                        <p:tav tm="100000">
                                          <p:val>
                                            <p:strVal val="#ppt_w"/>
                                          </p:val>
                                        </p:tav>
                                      </p:tavLst>
                                    </p:anim>
                                    <p:anim calcmode="lin" valueType="num">
                                      <p:cBhvr>
                                        <p:cTn id="30" dur="500" fill="hold"/>
                                        <p:tgtEl>
                                          <p:spTgt spid="108547">
                                            <p:txEl>
                                              <p:pRg st="4" end="4"/>
                                            </p:txEl>
                                          </p:spTgt>
                                        </p:tgtEl>
                                        <p:attrNameLst>
                                          <p:attrName>ppt_h</p:attrName>
                                        </p:attrNameLst>
                                      </p:cBhvr>
                                      <p:tavLst>
                                        <p:tav tm="0">
                                          <p:val>
                                            <p:fltVal val="0"/>
                                          </p:val>
                                        </p:tav>
                                        <p:tav tm="100000">
                                          <p:val>
                                            <p:strVal val="#ppt_h"/>
                                          </p:val>
                                        </p:tav>
                                      </p:tavLst>
                                    </p:anim>
                                  </p:childTnLst>
                                </p:cTn>
                              </p:par>
                              <p:par>
                                <p:cTn id="31" presetID="17" presetClass="entr" presetSubtype="1" fill="hold" grpId="0" nodeType="withEffect">
                                  <p:stCondLst>
                                    <p:cond delay="0"/>
                                  </p:stCondLst>
                                  <p:childTnLst>
                                    <p:set>
                                      <p:cBhvr>
                                        <p:cTn id="32" dur="1" fill="hold">
                                          <p:stCondLst>
                                            <p:cond delay="0"/>
                                          </p:stCondLst>
                                        </p:cTn>
                                        <p:tgtEl>
                                          <p:spTgt spid="108547">
                                            <p:txEl>
                                              <p:pRg st="5" end="5"/>
                                            </p:txEl>
                                          </p:spTgt>
                                        </p:tgtEl>
                                        <p:attrNameLst>
                                          <p:attrName>style.visibility</p:attrName>
                                        </p:attrNameLst>
                                      </p:cBhvr>
                                      <p:to>
                                        <p:strVal val="visible"/>
                                      </p:to>
                                    </p:set>
                                    <p:anim calcmode="lin" valueType="num">
                                      <p:cBhvr>
                                        <p:cTn id="33" dur="500" fill="hold"/>
                                        <p:tgtEl>
                                          <p:spTgt spid="108547">
                                            <p:txEl>
                                              <p:pRg st="5" end="5"/>
                                            </p:txEl>
                                          </p:spTgt>
                                        </p:tgtEl>
                                        <p:attrNameLst>
                                          <p:attrName>ppt_x</p:attrName>
                                        </p:attrNameLst>
                                      </p:cBhvr>
                                      <p:tavLst>
                                        <p:tav tm="0">
                                          <p:val>
                                            <p:strVal val="#ppt_x"/>
                                          </p:val>
                                        </p:tav>
                                        <p:tav tm="100000">
                                          <p:val>
                                            <p:strVal val="#ppt_x"/>
                                          </p:val>
                                        </p:tav>
                                      </p:tavLst>
                                    </p:anim>
                                    <p:anim calcmode="lin" valueType="num">
                                      <p:cBhvr>
                                        <p:cTn id="34" dur="500" fill="hold"/>
                                        <p:tgtEl>
                                          <p:spTgt spid="108547">
                                            <p:txEl>
                                              <p:pRg st="5" end="5"/>
                                            </p:txEl>
                                          </p:spTgt>
                                        </p:tgtEl>
                                        <p:attrNameLst>
                                          <p:attrName>ppt_y</p:attrName>
                                        </p:attrNameLst>
                                      </p:cBhvr>
                                      <p:tavLst>
                                        <p:tav tm="0">
                                          <p:val>
                                            <p:strVal val="#ppt_y-#ppt_h/2"/>
                                          </p:val>
                                        </p:tav>
                                        <p:tav tm="100000">
                                          <p:val>
                                            <p:strVal val="#ppt_y"/>
                                          </p:val>
                                        </p:tav>
                                      </p:tavLst>
                                    </p:anim>
                                    <p:anim calcmode="lin" valueType="num">
                                      <p:cBhvr>
                                        <p:cTn id="35" dur="500" fill="hold"/>
                                        <p:tgtEl>
                                          <p:spTgt spid="108547">
                                            <p:txEl>
                                              <p:pRg st="5" end="5"/>
                                            </p:txEl>
                                          </p:spTgt>
                                        </p:tgtEl>
                                        <p:attrNameLst>
                                          <p:attrName>ppt_w</p:attrName>
                                        </p:attrNameLst>
                                      </p:cBhvr>
                                      <p:tavLst>
                                        <p:tav tm="0">
                                          <p:val>
                                            <p:strVal val="#ppt_w"/>
                                          </p:val>
                                        </p:tav>
                                        <p:tav tm="100000">
                                          <p:val>
                                            <p:strVal val="#ppt_w"/>
                                          </p:val>
                                        </p:tav>
                                      </p:tavLst>
                                    </p:anim>
                                    <p:anim calcmode="lin" valueType="num">
                                      <p:cBhvr>
                                        <p:cTn id="36" dur="500" fill="hold"/>
                                        <p:tgtEl>
                                          <p:spTgt spid="108547">
                                            <p:txEl>
                                              <p:pRg st="5" end="5"/>
                                            </p:txEl>
                                          </p:spTgt>
                                        </p:tgtEl>
                                        <p:attrNameLst>
                                          <p:attrName>ppt_h</p:attrName>
                                        </p:attrNameLst>
                                      </p:cBhvr>
                                      <p:tavLst>
                                        <p:tav tm="0">
                                          <p:val>
                                            <p:fltVal val="0"/>
                                          </p:val>
                                        </p:tav>
                                        <p:tav tm="100000">
                                          <p:val>
                                            <p:strVal val="#ppt_h"/>
                                          </p:val>
                                        </p:tav>
                                      </p:tavLst>
                                    </p:anim>
                                  </p:childTnLst>
                                </p:cTn>
                              </p:par>
                              <p:par>
                                <p:cTn id="37" presetID="17" presetClass="entr" presetSubtype="1" fill="hold" grpId="0" nodeType="withEffect">
                                  <p:stCondLst>
                                    <p:cond delay="0"/>
                                  </p:stCondLst>
                                  <p:childTnLst>
                                    <p:set>
                                      <p:cBhvr>
                                        <p:cTn id="38" dur="1" fill="hold">
                                          <p:stCondLst>
                                            <p:cond delay="0"/>
                                          </p:stCondLst>
                                        </p:cTn>
                                        <p:tgtEl>
                                          <p:spTgt spid="108547">
                                            <p:txEl>
                                              <p:pRg st="6" end="6"/>
                                            </p:txEl>
                                          </p:spTgt>
                                        </p:tgtEl>
                                        <p:attrNameLst>
                                          <p:attrName>style.visibility</p:attrName>
                                        </p:attrNameLst>
                                      </p:cBhvr>
                                      <p:to>
                                        <p:strVal val="visible"/>
                                      </p:to>
                                    </p:set>
                                    <p:anim calcmode="lin" valueType="num">
                                      <p:cBhvr>
                                        <p:cTn id="39" dur="500" fill="hold"/>
                                        <p:tgtEl>
                                          <p:spTgt spid="108547">
                                            <p:txEl>
                                              <p:pRg st="6" end="6"/>
                                            </p:txEl>
                                          </p:spTgt>
                                        </p:tgtEl>
                                        <p:attrNameLst>
                                          <p:attrName>ppt_x</p:attrName>
                                        </p:attrNameLst>
                                      </p:cBhvr>
                                      <p:tavLst>
                                        <p:tav tm="0">
                                          <p:val>
                                            <p:strVal val="#ppt_x"/>
                                          </p:val>
                                        </p:tav>
                                        <p:tav tm="100000">
                                          <p:val>
                                            <p:strVal val="#ppt_x"/>
                                          </p:val>
                                        </p:tav>
                                      </p:tavLst>
                                    </p:anim>
                                    <p:anim calcmode="lin" valueType="num">
                                      <p:cBhvr>
                                        <p:cTn id="40" dur="500" fill="hold"/>
                                        <p:tgtEl>
                                          <p:spTgt spid="108547">
                                            <p:txEl>
                                              <p:pRg st="6" end="6"/>
                                            </p:txEl>
                                          </p:spTgt>
                                        </p:tgtEl>
                                        <p:attrNameLst>
                                          <p:attrName>ppt_y</p:attrName>
                                        </p:attrNameLst>
                                      </p:cBhvr>
                                      <p:tavLst>
                                        <p:tav tm="0">
                                          <p:val>
                                            <p:strVal val="#ppt_y-#ppt_h/2"/>
                                          </p:val>
                                        </p:tav>
                                        <p:tav tm="100000">
                                          <p:val>
                                            <p:strVal val="#ppt_y"/>
                                          </p:val>
                                        </p:tav>
                                      </p:tavLst>
                                    </p:anim>
                                    <p:anim calcmode="lin" valueType="num">
                                      <p:cBhvr>
                                        <p:cTn id="41" dur="500" fill="hold"/>
                                        <p:tgtEl>
                                          <p:spTgt spid="108547">
                                            <p:txEl>
                                              <p:pRg st="6" end="6"/>
                                            </p:txEl>
                                          </p:spTgt>
                                        </p:tgtEl>
                                        <p:attrNameLst>
                                          <p:attrName>ppt_w</p:attrName>
                                        </p:attrNameLst>
                                      </p:cBhvr>
                                      <p:tavLst>
                                        <p:tav tm="0">
                                          <p:val>
                                            <p:strVal val="#ppt_w"/>
                                          </p:val>
                                        </p:tav>
                                        <p:tav tm="100000">
                                          <p:val>
                                            <p:strVal val="#ppt_w"/>
                                          </p:val>
                                        </p:tav>
                                      </p:tavLst>
                                    </p:anim>
                                    <p:anim calcmode="lin" valueType="num">
                                      <p:cBhvr>
                                        <p:cTn id="42" dur="500" fill="hold"/>
                                        <p:tgtEl>
                                          <p:spTgt spid="108547">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a:t>COCOMO (3)</a:t>
            </a:r>
          </a:p>
        </p:txBody>
      </p:sp>
      <p:sp>
        <p:nvSpPr>
          <p:cNvPr id="109571" name="Rectangle 3"/>
          <p:cNvSpPr>
            <a:spLocks noGrp="1" noChangeArrowheads="1"/>
          </p:cNvSpPr>
          <p:nvPr>
            <p:ph idx="1"/>
          </p:nvPr>
        </p:nvSpPr>
        <p:spPr/>
        <p:txBody>
          <a:bodyPr/>
          <a:lstStyle/>
          <a:p>
            <a:pPr eaLnBrk="1" hangingPunct="1"/>
            <a:r>
              <a:rPr lang="en-GB" altLang="en-US"/>
              <a:t>Projects are categorised into one of three development modes</a:t>
            </a:r>
          </a:p>
          <a:p>
            <a:pPr lvl="1" eaLnBrk="1" hangingPunct="1"/>
            <a:r>
              <a:rPr lang="en-GB" altLang="en-US"/>
              <a:t>Organic</a:t>
            </a:r>
          </a:p>
          <a:p>
            <a:pPr lvl="1" eaLnBrk="1" hangingPunct="1"/>
            <a:r>
              <a:rPr lang="en-GB" altLang="en-US"/>
              <a:t>Semi-detached</a:t>
            </a:r>
          </a:p>
          <a:p>
            <a:pPr lvl="1" eaLnBrk="1" hangingPunct="1"/>
            <a:r>
              <a:rPr lang="en-GB" altLang="en-US"/>
              <a:t>Embedded</a:t>
            </a:r>
          </a:p>
          <a:p>
            <a:pPr eaLnBrk="1" hangingPunct="1"/>
            <a:endParaRPr lang="en-GB" altLang="en-US"/>
          </a:p>
          <a:p>
            <a:pPr eaLnBrk="1" hangingPunct="1"/>
            <a:endParaRPr lang="en-GB" altLang="en-US"/>
          </a:p>
        </p:txBody>
      </p:sp>
      <p:sp>
        <p:nvSpPr>
          <p:cNvPr id="15363"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5365" name="Rectangle 5"/>
          <p:cNvSpPr>
            <a:spLocks noChangeArrowheads="1"/>
          </p:cNvSpPr>
          <p:nvPr/>
        </p:nvSpPr>
        <p:spPr bwMode="auto">
          <a:xfrm>
            <a:off x="3338512" y="2332180"/>
            <a:ext cx="5310188"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sz="1800" dirty="0"/>
              <a:t>Organic – project developed in a familiar, stable environment.  Similar to previously developed  projects.  Relatively small.  Requires little innovation.  E.g. an accounting system</a:t>
            </a:r>
          </a:p>
          <a:p>
            <a:pPr eaLnBrk="1" hangingPunct="1"/>
            <a:endParaRPr lang="en-GB" altLang="en-US" sz="1800" dirty="0"/>
          </a:p>
          <a:p>
            <a:pPr eaLnBrk="1" hangingPunct="1"/>
            <a:r>
              <a:rPr lang="en-GB" altLang="en-US" sz="1800" dirty="0"/>
              <a:t>Semi-detached – intermediate between Organic &amp; Embedded.</a:t>
            </a:r>
          </a:p>
          <a:p>
            <a:pPr eaLnBrk="1" hangingPunct="1"/>
            <a:endParaRPr lang="en-GB" altLang="en-US" sz="1800" dirty="0"/>
          </a:p>
          <a:p>
            <a:pPr eaLnBrk="1" hangingPunct="1"/>
            <a:r>
              <a:rPr lang="en-GB" altLang="en-US" sz="1800" dirty="0"/>
              <a:t>Embedded – has tight, inflexible constraints and interface requirements.  Requires innovation (usually a great deal of it).  </a:t>
            </a:r>
          </a:p>
        </p:txBody>
      </p:sp>
    </p:spTree>
    <p:extLst>
      <p:ext uri="{BB962C8B-B14F-4D97-AF65-F5344CB8AC3E}">
        <p14:creationId xmlns:p14="http://schemas.microsoft.com/office/powerpoint/2010/main" val="280093511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09571">
                                            <p:txEl>
                                              <p:pRg st="0" end="0"/>
                                            </p:txEl>
                                          </p:spTgt>
                                        </p:tgtEl>
                                        <p:attrNameLst>
                                          <p:attrName>style.visibility</p:attrName>
                                        </p:attrNameLst>
                                      </p:cBhvr>
                                      <p:to>
                                        <p:strVal val="visible"/>
                                      </p:to>
                                    </p:set>
                                    <p:anim calcmode="lin" valueType="num">
                                      <p:cBhvr>
                                        <p:cTn id="7" dur="500" fill="hold"/>
                                        <p:tgtEl>
                                          <p:spTgt spid="10957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0957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0957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09571">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09571">
                                            <p:txEl>
                                              <p:pRg st="1" end="1"/>
                                            </p:txEl>
                                          </p:spTgt>
                                        </p:tgtEl>
                                        <p:attrNameLst>
                                          <p:attrName>style.visibility</p:attrName>
                                        </p:attrNameLst>
                                      </p:cBhvr>
                                      <p:to>
                                        <p:strVal val="visible"/>
                                      </p:to>
                                    </p:set>
                                    <p:anim calcmode="lin" valueType="num">
                                      <p:cBhvr>
                                        <p:cTn id="13" dur="500" fill="hold"/>
                                        <p:tgtEl>
                                          <p:spTgt spid="109571">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09571">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09571">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09571">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09571">
                                            <p:txEl>
                                              <p:pRg st="2" end="2"/>
                                            </p:txEl>
                                          </p:spTgt>
                                        </p:tgtEl>
                                        <p:attrNameLst>
                                          <p:attrName>style.visibility</p:attrName>
                                        </p:attrNameLst>
                                      </p:cBhvr>
                                      <p:to>
                                        <p:strVal val="visible"/>
                                      </p:to>
                                    </p:set>
                                    <p:anim calcmode="lin" valueType="num">
                                      <p:cBhvr>
                                        <p:cTn id="19" dur="500" fill="hold"/>
                                        <p:tgtEl>
                                          <p:spTgt spid="109571">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09571">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09571">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09571">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09571">
                                            <p:txEl>
                                              <p:pRg st="3" end="3"/>
                                            </p:txEl>
                                          </p:spTgt>
                                        </p:tgtEl>
                                        <p:attrNameLst>
                                          <p:attrName>style.visibility</p:attrName>
                                        </p:attrNameLst>
                                      </p:cBhvr>
                                      <p:to>
                                        <p:strVal val="visible"/>
                                      </p:to>
                                    </p:set>
                                    <p:anim calcmode="lin" valueType="num">
                                      <p:cBhvr>
                                        <p:cTn id="25" dur="500" fill="hold"/>
                                        <p:tgtEl>
                                          <p:spTgt spid="109571">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09571">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09571">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09571">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COCOMO (4)</a:t>
            </a:r>
          </a:p>
        </p:txBody>
      </p:sp>
      <p:sp>
        <p:nvSpPr>
          <p:cNvPr id="110595" name="Rectangle 3"/>
          <p:cNvSpPr>
            <a:spLocks noGrp="1" noChangeArrowheads="1"/>
          </p:cNvSpPr>
          <p:nvPr>
            <p:ph idx="1"/>
          </p:nvPr>
        </p:nvSpPr>
        <p:spPr/>
        <p:txBody>
          <a:bodyPr/>
          <a:lstStyle/>
          <a:p>
            <a:pPr eaLnBrk="1" hangingPunct="1">
              <a:lnSpc>
                <a:spcPct val="90000"/>
              </a:lnSpc>
            </a:pPr>
            <a:r>
              <a:rPr lang="en-GB" altLang="en-US" sz="2000"/>
              <a:t>Three versions of model</a:t>
            </a:r>
          </a:p>
          <a:p>
            <a:pPr eaLnBrk="1" hangingPunct="1">
              <a:lnSpc>
                <a:spcPct val="90000"/>
              </a:lnSpc>
            </a:pPr>
            <a:r>
              <a:rPr lang="en-GB" altLang="en-US" sz="2000"/>
              <a:t>Basic</a:t>
            </a:r>
          </a:p>
          <a:p>
            <a:pPr lvl="1" eaLnBrk="1" hangingPunct="1">
              <a:lnSpc>
                <a:spcPct val="90000"/>
              </a:lnSpc>
            </a:pPr>
            <a:r>
              <a:rPr lang="en-GB" altLang="en-US" sz="2000"/>
              <a:t>Suitable for early rough estimates of effort &amp; cost</a:t>
            </a:r>
          </a:p>
          <a:p>
            <a:pPr eaLnBrk="1" hangingPunct="1">
              <a:lnSpc>
                <a:spcPct val="90000"/>
              </a:lnSpc>
            </a:pPr>
            <a:r>
              <a:rPr lang="en-GB" altLang="en-US" sz="2000"/>
              <a:t>Intermediate</a:t>
            </a:r>
          </a:p>
          <a:p>
            <a:pPr lvl="1" eaLnBrk="1" hangingPunct="1">
              <a:lnSpc>
                <a:spcPct val="90000"/>
              </a:lnSpc>
            </a:pPr>
            <a:r>
              <a:rPr lang="en-GB" altLang="en-US" sz="2000"/>
              <a:t>Includes cost drivers to adjust initial estimate</a:t>
            </a:r>
          </a:p>
          <a:p>
            <a:pPr eaLnBrk="1" hangingPunct="1">
              <a:lnSpc>
                <a:spcPct val="90000"/>
              </a:lnSpc>
            </a:pPr>
            <a:r>
              <a:rPr lang="en-GB" altLang="en-US" sz="2000"/>
              <a:t>Detailed (sometimes known as Advanced)</a:t>
            </a:r>
          </a:p>
        </p:txBody>
      </p:sp>
      <p:sp>
        <p:nvSpPr>
          <p:cNvPr id="16387"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709027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0595">
                                            <p:txEl>
                                              <p:pRg st="0" end="0"/>
                                            </p:txEl>
                                          </p:spTgt>
                                        </p:tgtEl>
                                        <p:attrNameLst>
                                          <p:attrName>style.visibility</p:attrName>
                                        </p:attrNameLst>
                                      </p:cBhvr>
                                      <p:to>
                                        <p:strVal val="visible"/>
                                      </p:to>
                                    </p:set>
                                    <p:anim calcmode="lin" valueType="num">
                                      <p:cBhvr>
                                        <p:cTn id="7" dur="500" fill="hold"/>
                                        <p:tgtEl>
                                          <p:spTgt spid="11059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059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059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0595">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10595">
                                            <p:txEl>
                                              <p:pRg st="1" end="1"/>
                                            </p:txEl>
                                          </p:spTgt>
                                        </p:tgtEl>
                                        <p:attrNameLst>
                                          <p:attrName>style.visibility</p:attrName>
                                        </p:attrNameLst>
                                      </p:cBhvr>
                                      <p:to>
                                        <p:strVal val="visible"/>
                                      </p:to>
                                    </p:set>
                                    <p:anim calcmode="lin" valueType="num">
                                      <p:cBhvr>
                                        <p:cTn id="15" dur="500" fill="hold"/>
                                        <p:tgtEl>
                                          <p:spTgt spid="110595">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10595">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10595">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10595">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 fill="hold" grpId="0" nodeType="withEffect">
                                  <p:stCondLst>
                                    <p:cond delay="0"/>
                                  </p:stCondLst>
                                  <p:childTnLst>
                                    <p:set>
                                      <p:cBhvr>
                                        <p:cTn id="20" dur="1" fill="hold">
                                          <p:stCondLst>
                                            <p:cond delay="0"/>
                                          </p:stCondLst>
                                        </p:cTn>
                                        <p:tgtEl>
                                          <p:spTgt spid="110595">
                                            <p:txEl>
                                              <p:pRg st="2" end="2"/>
                                            </p:txEl>
                                          </p:spTgt>
                                        </p:tgtEl>
                                        <p:attrNameLst>
                                          <p:attrName>style.visibility</p:attrName>
                                        </p:attrNameLst>
                                      </p:cBhvr>
                                      <p:to>
                                        <p:strVal val="visible"/>
                                      </p:to>
                                    </p:set>
                                    <p:anim calcmode="lin" valueType="num">
                                      <p:cBhvr>
                                        <p:cTn id="21" dur="500" fill="hold"/>
                                        <p:tgtEl>
                                          <p:spTgt spid="110595">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10595">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10595">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10595">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17" presetClass="entr" presetSubtype="1" fill="hold" grpId="0" nodeType="clickEffect">
                                  <p:stCondLst>
                                    <p:cond delay="0"/>
                                  </p:stCondLst>
                                  <p:childTnLst>
                                    <p:set>
                                      <p:cBhvr>
                                        <p:cTn id="28" dur="1" fill="hold">
                                          <p:stCondLst>
                                            <p:cond delay="0"/>
                                          </p:stCondLst>
                                        </p:cTn>
                                        <p:tgtEl>
                                          <p:spTgt spid="110595">
                                            <p:txEl>
                                              <p:pRg st="3" end="3"/>
                                            </p:txEl>
                                          </p:spTgt>
                                        </p:tgtEl>
                                        <p:attrNameLst>
                                          <p:attrName>style.visibility</p:attrName>
                                        </p:attrNameLst>
                                      </p:cBhvr>
                                      <p:to>
                                        <p:strVal val="visible"/>
                                      </p:to>
                                    </p:set>
                                    <p:anim calcmode="lin" valueType="num">
                                      <p:cBhvr>
                                        <p:cTn id="29" dur="500" fill="hold"/>
                                        <p:tgtEl>
                                          <p:spTgt spid="110595">
                                            <p:txEl>
                                              <p:pRg st="3" end="3"/>
                                            </p:txEl>
                                          </p:spTgt>
                                        </p:tgtEl>
                                        <p:attrNameLst>
                                          <p:attrName>ppt_x</p:attrName>
                                        </p:attrNameLst>
                                      </p:cBhvr>
                                      <p:tavLst>
                                        <p:tav tm="0">
                                          <p:val>
                                            <p:strVal val="#ppt_x"/>
                                          </p:val>
                                        </p:tav>
                                        <p:tav tm="100000">
                                          <p:val>
                                            <p:strVal val="#ppt_x"/>
                                          </p:val>
                                        </p:tav>
                                      </p:tavLst>
                                    </p:anim>
                                    <p:anim calcmode="lin" valueType="num">
                                      <p:cBhvr>
                                        <p:cTn id="30" dur="500" fill="hold"/>
                                        <p:tgtEl>
                                          <p:spTgt spid="110595">
                                            <p:txEl>
                                              <p:pRg st="3" end="3"/>
                                            </p:txEl>
                                          </p:spTgt>
                                        </p:tgtEl>
                                        <p:attrNameLst>
                                          <p:attrName>ppt_y</p:attrName>
                                        </p:attrNameLst>
                                      </p:cBhvr>
                                      <p:tavLst>
                                        <p:tav tm="0">
                                          <p:val>
                                            <p:strVal val="#ppt_y-#ppt_h/2"/>
                                          </p:val>
                                        </p:tav>
                                        <p:tav tm="100000">
                                          <p:val>
                                            <p:strVal val="#ppt_y"/>
                                          </p:val>
                                        </p:tav>
                                      </p:tavLst>
                                    </p:anim>
                                    <p:anim calcmode="lin" valueType="num">
                                      <p:cBhvr>
                                        <p:cTn id="31" dur="500" fill="hold"/>
                                        <p:tgtEl>
                                          <p:spTgt spid="110595">
                                            <p:txEl>
                                              <p:pRg st="3" end="3"/>
                                            </p:txEl>
                                          </p:spTgt>
                                        </p:tgtEl>
                                        <p:attrNameLst>
                                          <p:attrName>ppt_w</p:attrName>
                                        </p:attrNameLst>
                                      </p:cBhvr>
                                      <p:tavLst>
                                        <p:tav tm="0">
                                          <p:val>
                                            <p:strVal val="#ppt_w"/>
                                          </p:val>
                                        </p:tav>
                                        <p:tav tm="100000">
                                          <p:val>
                                            <p:strVal val="#ppt_w"/>
                                          </p:val>
                                        </p:tav>
                                      </p:tavLst>
                                    </p:anim>
                                    <p:anim calcmode="lin" valueType="num">
                                      <p:cBhvr>
                                        <p:cTn id="32" dur="500" fill="hold"/>
                                        <p:tgtEl>
                                          <p:spTgt spid="110595">
                                            <p:txEl>
                                              <p:pRg st="3" end="3"/>
                                            </p:txEl>
                                          </p:spTgt>
                                        </p:tgtEl>
                                        <p:attrNameLst>
                                          <p:attrName>ppt_h</p:attrName>
                                        </p:attrNameLst>
                                      </p:cBhvr>
                                      <p:tavLst>
                                        <p:tav tm="0">
                                          <p:val>
                                            <p:fltVal val="0"/>
                                          </p:val>
                                        </p:tav>
                                        <p:tav tm="100000">
                                          <p:val>
                                            <p:strVal val="#ppt_h"/>
                                          </p:val>
                                        </p:tav>
                                      </p:tavLst>
                                    </p:anim>
                                  </p:childTnLst>
                                </p:cTn>
                              </p:par>
                              <p:par>
                                <p:cTn id="33" presetID="17" presetClass="entr" presetSubtype="1" fill="hold" grpId="0" nodeType="withEffect">
                                  <p:stCondLst>
                                    <p:cond delay="0"/>
                                  </p:stCondLst>
                                  <p:childTnLst>
                                    <p:set>
                                      <p:cBhvr>
                                        <p:cTn id="34" dur="1" fill="hold">
                                          <p:stCondLst>
                                            <p:cond delay="0"/>
                                          </p:stCondLst>
                                        </p:cTn>
                                        <p:tgtEl>
                                          <p:spTgt spid="110595">
                                            <p:txEl>
                                              <p:pRg st="4" end="4"/>
                                            </p:txEl>
                                          </p:spTgt>
                                        </p:tgtEl>
                                        <p:attrNameLst>
                                          <p:attrName>style.visibility</p:attrName>
                                        </p:attrNameLst>
                                      </p:cBhvr>
                                      <p:to>
                                        <p:strVal val="visible"/>
                                      </p:to>
                                    </p:set>
                                    <p:anim calcmode="lin" valueType="num">
                                      <p:cBhvr>
                                        <p:cTn id="35" dur="500" fill="hold"/>
                                        <p:tgtEl>
                                          <p:spTgt spid="110595">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0595">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10595">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10595">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17" presetClass="entr" presetSubtype="1" fill="hold" grpId="0" nodeType="clickEffect">
                                  <p:stCondLst>
                                    <p:cond delay="0"/>
                                  </p:stCondLst>
                                  <p:childTnLst>
                                    <p:set>
                                      <p:cBhvr>
                                        <p:cTn id="42" dur="1" fill="hold">
                                          <p:stCondLst>
                                            <p:cond delay="0"/>
                                          </p:stCondLst>
                                        </p:cTn>
                                        <p:tgtEl>
                                          <p:spTgt spid="110595">
                                            <p:txEl>
                                              <p:pRg st="5" end="5"/>
                                            </p:txEl>
                                          </p:spTgt>
                                        </p:tgtEl>
                                        <p:attrNameLst>
                                          <p:attrName>style.visibility</p:attrName>
                                        </p:attrNameLst>
                                      </p:cBhvr>
                                      <p:to>
                                        <p:strVal val="visible"/>
                                      </p:to>
                                    </p:set>
                                    <p:anim calcmode="lin" valueType="num">
                                      <p:cBhvr>
                                        <p:cTn id="43" dur="500" fill="hold"/>
                                        <p:tgtEl>
                                          <p:spTgt spid="110595">
                                            <p:txEl>
                                              <p:pRg st="5" end="5"/>
                                            </p:txEl>
                                          </p:spTgt>
                                        </p:tgtEl>
                                        <p:attrNameLst>
                                          <p:attrName>ppt_x</p:attrName>
                                        </p:attrNameLst>
                                      </p:cBhvr>
                                      <p:tavLst>
                                        <p:tav tm="0">
                                          <p:val>
                                            <p:strVal val="#ppt_x"/>
                                          </p:val>
                                        </p:tav>
                                        <p:tav tm="100000">
                                          <p:val>
                                            <p:strVal val="#ppt_x"/>
                                          </p:val>
                                        </p:tav>
                                      </p:tavLst>
                                    </p:anim>
                                    <p:anim calcmode="lin" valueType="num">
                                      <p:cBhvr>
                                        <p:cTn id="44" dur="500" fill="hold"/>
                                        <p:tgtEl>
                                          <p:spTgt spid="110595">
                                            <p:txEl>
                                              <p:pRg st="5" end="5"/>
                                            </p:txEl>
                                          </p:spTgt>
                                        </p:tgtEl>
                                        <p:attrNameLst>
                                          <p:attrName>ppt_y</p:attrName>
                                        </p:attrNameLst>
                                      </p:cBhvr>
                                      <p:tavLst>
                                        <p:tav tm="0">
                                          <p:val>
                                            <p:strVal val="#ppt_y-#ppt_h/2"/>
                                          </p:val>
                                        </p:tav>
                                        <p:tav tm="100000">
                                          <p:val>
                                            <p:strVal val="#ppt_y"/>
                                          </p:val>
                                        </p:tav>
                                      </p:tavLst>
                                    </p:anim>
                                    <p:anim calcmode="lin" valueType="num">
                                      <p:cBhvr>
                                        <p:cTn id="45" dur="500" fill="hold"/>
                                        <p:tgtEl>
                                          <p:spTgt spid="110595">
                                            <p:txEl>
                                              <p:pRg st="5" end="5"/>
                                            </p:txEl>
                                          </p:spTgt>
                                        </p:tgtEl>
                                        <p:attrNameLst>
                                          <p:attrName>ppt_w</p:attrName>
                                        </p:attrNameLst>
                                      </p:cBhvr>
                                      <p:tavLst>
                                        <p:tav tm="0">
                                          <p:val>
                                            <p:strVal val="#ppt_w"/>
                                          </p:val>
                                        </p:tav>
                                        <p:tav tm="100000">
                                          <p:val>
                                            <p:strVal val="#ppt_w"/>
                                          </p:val>
                                        </p:tav>
                                      </p:tavLst>
                                    </p:anim>
                                    <p:anim calcmode="lin" valueType="num">
                                      <p:cBhvr>
                                        <p:cTn id="46" dur="500" fill="hold"/>
                                        <p:tgtEl>
                                          <p:spTgt spid="110595">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5"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a:t>BASIC COCOMO (1)</a:t>
            </a:r>
          </a:p>
        </p:txBody>
      </p:sp>
      <p:sp>
        <p:nvSpPr>
          <p:cNvPr id="112643" name="Rectangle 3"/>
          <p:cNvSpPr>
            <a:spLocks noGrp="1" noChangeArrowheads="1"/>
          </p:cNvSpPr>
          <p:nvPr>
            <p:ph idx="1"/>
          </p:nvPr>
        </p:nvSpPr>
        <p:spPr/>
        <p:txBody>
          <a:bodyPr/>
          <a:lstStyle/>
          <a:p>
            <a:pPr eaLnBrk="1" hangingPunct="1"/>
            <a:r>
              <a:rPr lang="en-GB" altLang="en-US"/>
              <a:t>Nominal Effort, E, for Organic Mode</a:t>
            </a:r>
          </a:p>
          <a:p>
            <a:pPr lvl="1" eaLnBrk="1" hangingPunct="1">
              <a:buFont typeface="Wingdings" pitchFamily="2" charset="2"/>
              <a:buNone/>
            </a:pPr>
            <a:r>
              <a:rPr lang="en-GB" altLang="en-US" sz="3200"/>
              <a:t>  E =  2.4 * (KDSI)</a:t>
            </a:r>
            <a:r>
              <a:rPr lang="en-GB" altLang="en-US" sz="3200" b="1" baseline="30000"/>
              <a:t>1.05</a:t>
            </a:r>
          </a:p>
          <a:p>
            <a:pPr eaLnBrk="1" hangingPunct="1"/>
            <a:r>
              <a:rPr lang="en-GB" altLang="en-US"/>
              <a:t>Nominal Effort, E, for Semi-detached Mode</a:t>
            </a:r>
          </a:p>
          <a:p>
            <a:pPr lvl="1" eaLnBrk="1" hangingPunct="1">
              <a:buFont typeface="Wingdings" pitchFamily="2" charset="2"/>
              <a:buNone/>
            </a:pPr>
            <a:r>
              <a:rPr lang="en-GB" altLang="en-US" sz="3200"/>
              <a:t>  E =  3.0 * (KDSI)</a:t>
            </a:r>
            <a:r>
              <a:rPr lang="en-GB" altLang="en-US" sz="3200" b="1" baseline="30000"/>
              <a:t>1.12</a:t>
            </a:r>
          </a:p>
          <a:p>
            <a:pPr eaLnBrk="1" hangingPunct="1"/>
            <a:r>
              <a:rPr lang="en-GB" altLang="en-US"/>
              <a:t>Nominal Effort, E, for Embedded Mode</a:t>
            </a:r>
          </a:p>
          <a:p>
            <a:pPr lvl="1" eaLnBrk="1" hangingPunct="1">
              <a:buFont typeface="Wingdings" pitchFamily="2" charset="2"/>
              <a:buNone/>
            </a:pPr>
            <a:r>
              <a:rPr lang="en-GB" altLang="en-US" sz="3200"/>
              <a:t>  E =  3.6 * (KDSI)</a:t>
            </a:r>
            <a:r>
              <a:rPr lang="en-GB" altLang="en-US" sz="3200" b="1" baseline="30000"/>
              <a:t>1.20</a:t>
            </a:r>
          </a:p>
          <a:p>
            <a:pPr eaLnBrk="1" hangingPunct="1"/>
            <a:endParaRPr lang="en-GB" altLang="en-US" sz="3600" baseline="30000"/>
          </a:p>
        </p:txBody>
      </p:sp>
      <p:sp>
        <p:nvSpPr>
          <p:cNvPr id="17411"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270647226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2643">
                                            <p:txEl>
                                              <p:pRg st="0" end="0"/>
                                            </p:txEl>
                                          </p:spTgt>
                                        </p:tgtEl>
                                        <p:attrNameLst>
                                          <p:attrName>style.visibility</p:attrName>
                                        </p:attrNameLst>
                                      </p:cBhvr>
                                      <p:to>
                                        <p:strVal val="visible"/>
                                      </p:to>
                                    </p:set>
                                    <p:anim calcmode="lin" valueType="num">
                                      <p:cBhvr>
                                        <p:cTn id="7" dur="500" fill="hold"/>
                                        <p:tgtEl>
                                          <p:spTgt spid="11264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2643">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2643">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2643">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12643">
                                            <p:txEl>
                                              <p:pRg st="1" end="1"/>
                                            </p:txEl>
                                          </p:spTgt>
                                        </p:tgtEl>
                                        <p:attrNameLst>
                                          <p:attrName>style.visibility</p:attrName>
                                        </p:attrNameLst>
                                      </p:cBhvr>
                                      <p:to>
                                        <p:strVal val="visible"/>
                                      </p:to>
                                    </p:set>
                                    <p:anim calcmode="lin" valueType="num">
                                      <p:cBhvr>
                                        <p:cTn id="13" dur="500" fill="hold"/>
                                        <p:tgtEl>
                                          <p:spTgt spid="11264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12643">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12643">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1264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7" presetClass="entr" presetSubtype="1" fill="hold" grpId="0" nodeType="clickEffect">
                                  <p:stCondLst>
                                    <p:cond delay="0"/>
                                  </p:stCondLst>
                                  <p:childTnLst>
                                    <p:set>
                                      <p:cBhvr>
                                        <p:cTn id="20" dur="1" fill="hold">
                                          <p:stCondLst>
                                            <p:cond delay="0"/>
                                          </p:stCondLst>
                                        </p:cTn>
                                        <p:tgtEl>
                                          <p:spTgt spid="112643">
                                            <p:txEl>
                                              <p:pRg st="2" end="2"/>
                                            </p:txEl>
                                          </p:spTgt>
                                        </p:tgtEl>
                                        <p:attrNameLst>
                                          <p:attrName>style.visibility</p:attrName>
                                        </p:attrNameLst>
                                      </p:cBhvr>
                                      <p:to>
                                        <p:strVal val="visible"/>
                                      </p:to>
                                    </p:set>
                                    <p:anim calcmode="lin" valueType="num">
                                      <p:cBhvr>
                                        <p:cTn id="21" dur="500" fill="hold"/>
                                        <p:tgtEl>
                                          <p:spTgt spid="112643">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12643">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12643">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12643">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12643">
                                            <p:txEl>
                                              <p:pRg st="3" end="3"/>
                                            </p:txEl>
                                          </p:spTgt>
                                        </p:tgtEl>
                                        <p:attrNameLst>
                                          <p:attrName>style.visibility</p:attrName>
                                        </p:attrNameLst>
                                      </p:cBhvr>
                                      <p:to>
                                        <p:strVal val="visible"/>
                                      </p:to>
                                    </p:set>
                                    <p:anim calcmode="lin" valueType="num">
                                      <p:cBhvr>
                                        <p:cTn id="27" dur="500" fill="hold"/>
                                        <p:tgtEl>
                                          <p:spTgt spid="112643">
                                            <p:txEl>
                                              <p:pRg st="3" end="3"/>
                                            </p:txEl>
                                          </p:spTgt>
                                        </p:tgtEl>
                                        <p:attrNameLst>
                                          <p:attrName>ppt_x</p:attrName>
                                        </p:attrNameLst>
                                      </p:cBhvr>
                                      <p:tavLst>
                                        <p:tav tm="0">
                                          <p:val>
                                            <p:strVal val="#ppt_x"/>
                                          </p:val>
                                        </p:tav>
                                        <p:tav tm="100000">
                                          <p:val>
                                            <p:strVal val="#ppt_x"/>
                                          </p:val>
                                        </p:tav>
                                      </p:tavLst>
                                    </p:anim>
                                    <p:anim calcmode="lin" valueType="num">
                                      <p:cBhvr>
                                        <p:cTn id="28" dur="500" fill="hold"/>
                                        <p:tgtEl>
                                          <p:spTgt spid="112643">
                                            <p:txEl>
                                              <p:pRg st="3" end="3"/>
                                            </p:txEl>
                                          </p:spTgt>
                                        </p:tgtEl>
                                        <p:attrNameLst>
                                          <p:attrName>ppt_y</p:attrName>
                                        </p:attrNameLst>
                                      </p:cBhvr>
                                      <p:tavLst>
                                        <p:tav tm="0">
                                          <p:val>
                                            <p:strVal val="#ppt_y-#ppt_h/2"/>
                                          </p:val>
                                        </p:tav>
                                        <p:tav tm="100000">
                                          <p:val>
                                            <p:strVal val="#ppt_y"/>
                                          </p:val>
                                        </p:tav>
                                      </p:tavLst>
                                    </p:anim>
                                    <p:anim calcmode="lin" valueType="num">
                                      <p:cBhvr>
                                        <p:cTn id="29" dur="500" fill="hold"/>
                                        <p:tgtEl>
                                          <p:spTgt spid="112643">
                                            <p:txEl>
                                              <p:pRg st="3" end="3"/>
                                            </p:txEl>
                                          </p:spTgt>
                                        </p:tgtEl>
                                        <p:attrNameLst>
                                          <p:attrName>ppt_w</p:attrName>
                                        </p:attrNameLst>
                                      </p:cBhvr>
                                      <p:tavLst>
                                        <p:tav tm="0">
                                          <p:val>
                                            <p:strVal val="#ppt_w"/>
                                          </p:val>
                                        </p:tav>
                                        <p:tav tm="100000">
                                          <p:val>
                                            <p:strVal val="#ppt_w"/>
                                          </p:val>
                                        </p:tav>
                                      </p:tavLst>
                                    </p:anim>
                                    <p:anim calcmode="lin" valueType="num">
                                      <p:cBhvr>
                                        <p:cTn id="30" dur="500" fill="hold"/>
                                        <p:tgtEl>
                                          <p:spTgt spid="11264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7" presetClass="entr" presetSubtype="1" fill="hold" grpId="0" nodeType="clickEffect">
                                  <p:stCondLst>
                                    <p:cond delay="0"/>
                                  </p:stCondLst>
                                  <p:childTnLst>
                                    <p:set>
                                      <p:cBhvr>
                                        <p:cTn id="34" dur="1" fill="hold">
                                          <p:stCondLst>
                                            <p:cond delay="0"/>
                                          </p:stCondLst>
                                        </p:cTn>
                                        <p:tgtEl>
                                          <p:spTgt spid="112643">
                                            <p:txEl>
                                              <p:pRg st="4" end="4"/>
                                            </p:txEl>
                                          </p:spTgt>
                                        </p:tgtEl>
                                        <p:attrNameLst>
                                          <p:attrName>style.visibility</p:attrName>
                                        </p:attrNameLst>
                                      </p:cBhvr>
                                      <p:to>
                                        <p:strVal val="visible"/>
                                      </p:to>
                                    </p:set>
                                    <p:anim calcmode="lin" valueType="num">
                                      <p:cBhvr>
                                        <p:cTn id="35" dur="500" fill="hold"/>
                                        <p:tgtEl>
                                          <p:spTgt spid="112643">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2643">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12643">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12643">
                                            <p:txEl>
                                              <p:pRg st="4" end="4"/>
                                            </p:txEl>
                                          </p:spTgt>
                                        </p:tgtEl>
                                        <p:attrNameLst>
                                          <p:attrName>ppt_h</p:attrName>
                                        </p:attrNameLst>
                                      </p:cBhvr>
                                      <p:tavLst>
                                        <p:tav tm="0">
                                          <p:val>
                                            <p:fltVal val="0"/>
                                          </p:val>
                                        </p:tav>
                                        <p:tav tm="100000">
                                          <p:val>
                                            <p:strVal val="#ppt_h"/>
                                          </p:val>
                                        </p:tav>
                                      </p:tavLst>
                                    </p:anim>
                                  </p:childTnLst>
                                </p:cTn>
                              </p:par>
                              <p:par>
                                <p:cTn id="39" presetID="17" presetClass="entr" presetSubtype="1" fill="hold" grpId="0" nodeType="withEffect">
                                  <p:stCondLst>
                                    <p:cond delay="0"/>
                                  </p:stCondLst>
                                  <p:childTnLst>
                                    <p:set>
                                      <p:cBhvr>
                                        <p:cTn id="40" dur="1" fill="hold">
                                          <p:stCondLst>
                                            <p:cond delay="0"/>
                                          </p:stCondLst>
                                        </p:cTn>
                                        <p:tgtEl>
                                          <p:spTgt spid="112643">
                                            <p:txEl>
                                              <p:pRg st="5" end="5"/>
                                            </p:txEl>
                                          </p:spTgt>
                                        </p:tgtEl>
                                        <p:attrNameLst>
                                          <p:attrName>style.visibility</p:attrName>
                                        </p:attrNameLst>
                                      </p:cBhvr>
                                      <p:to>
                                        <p:strVal val="visible"/>
                                      </p:to>
                                    </p:set>
                                    <p:anim calcmode="lin" valueType="num">
                                      <p:cBhvr>
                                        <p:cTn id="41" dur="500" fill="hold"/>
                                        <p:tgtEl>
                                          <p:spTgt spid="112643">
                                            <p:txEl>
                                              <p:pRg st="5" end="5"/>
                                            </p:txEl>
                                          </p:spTgt>
                                        </p:tgtEl>
                                        <p:attrNameLst>
                                          <p:attrName>ppt_x</p:attrName>
                                        </p:attrNameLst>
                                      </p:cBhvr>
                                      <p:tavLst>
                                        <p:tav tm="0">
                                          <p:val>
                                            <p:strVal val="#ppt_x"/>
                                          </p:val>
                                        </p:tav>
                                        <p:tav tm="100000">
                                          <p:val>
                                            <p:strVal val="#ppt_x"/>
                                          </p:val>
                                        </p:tav>
                                      </p:tavLst>
                                    </p:anim>
                                    <p:anim calcmode="lin" valueType="num">
                                      <p:cBhvr>
                                        <p:cTn id="42" dur="500" fill="hold"/>
                                        <p:tgtEl>
                                          <p:spTgt spid="112643">
                                            <p:txEl>
                                              <p:pRg st="5" end="5"/>
                                            </p:txEl>
                                          </p:spTgt>
                                        </p:tgtEl>
                                        <p:attrNameLst>
                                          <p:attrName>ppt_y</p:attrName>
                                        </p:attrNameLst>
                                      </p:cBhvr>
                                      <p:tavLst>
                                        <p:tav tm="0">
                                          <p:val>
                                            <p:strVal val="#ppt_y-#ppt_h/2"/>
                                          </p:val>
                                        </p:tav>
                                        <p:tav tm="100000">
                                          <p:val>
                                            <p:strVal val="#ppt_y"/>
                                          </p:val>
                                        </p:tav>
                                      </p:tavLst>
                                    </p:anim>
                                    <p:anim calcmode="lin" valueType="num">
                                      <p:cBhvr>
                                        <p:cTn id="43" dur="500" fill="hold"/>
                                        <p:tgtEl>
                                          <p:spTgt spid="112643">
                                            <p:txEl>
                                              <p:pRg st="5" end="5"/>
                                            </p:txEl>
                                          </p:spTgt>
                                        </p:tgtEl>
                                        <p:attrNameLst>
                                          <p:attrName>ppt_w</p:attrName>
                                        </p:attrNameLst>
                                      </p:cBhvr>
                                      <p:tavLst>
                                        <p:tav tm="0">
                                          <p:val>
                                            <p:strVal val="#ppt_w"/>
                                          </p:val>
                                        </p:tav>
                                        <p:tav tm="100000">
                                          <p:val>
                                            <p:strVal val="#ppt_w"/>
                                          </p:val>
                                        </p:tav>
                                      </p:tavLst>
                                    </p:anim>
                                    <p:anim calcmode="lin" valueType="num">
                                      <p:cBhvr>
                                        <p:cTn id="44" dur="500" fill="hold"/>
                                        <p:tgtEl>
                                          <p:spTgt spid="112643">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BASIC COCOMO (2)</a:t>
            </a:r>
          </a:p>
        </p:txBody>
      </p:sp>
      <p:sp>
        <p:nvSpPr>
          <p:cNvPr id="113667" name="Rectangle 3"/>
          <p:cNvSpPr>
            <a:spLocks noGrp="1" noChangeArrowheads="1"/>
          </p:cNvSpPr>
          <p:nvPr>
            <p:ph idx="1"/>
          </p:nvPr>
        </p:nvSpPr>
        <p:spPr/>
        <p:txBody>
          <a:bodyPr/>
          <a:lstStyle/>
          <a:p>
            <a:pPr eaLnBrk="1" hangingPunct="1">
              <a:buFont typeface="Wingdings" pitchFamily="2" charset="2"/>
              <a:buNone/>
            </a:pPr>
            <a:r>
              <a:rPr lang="en-GB" altLang="en-US" sz="1800" dirty="0"/>
              <a:t>Estimated Scheduled development Time</a:t>
            </a:r>
          </a:p>
          <a:p>
            <a:pPr eaLnBrk="1" hangingPunct="1"/>
            <a:r>
              <a:rPr lang="en-GB" altLang="en-US" sz="1800" dirty="0"/>
              <a:t>Organic mode</a:t>
            </a:r>
          </a:p>
          <a:p>
            <a:pPr lvl="1" eaLnBrk="1" hangingPunct="1"/>
            <a:r>
              <a:rPr lang="en-GB" altLang="en-US" sz="1800" dirty="0"/>
              <a:t>TDEV = 2.5 * (Effort)</a:t>
            </a:r>
            <a:r>
              <a:rPr lang="en-GB" altLang="en-US" sz="1800" baseline="30000" dirty="0"/>
              <a:t>0.38</a:t>
            </a:r>
          </a:p>
          <a:p>
            <a:pPr eaLnBrk="1" hangingPunct="1"/>
            <a:r>
              <a:rPr lang="en-GB" altLang="en-US" sz="1800" dirty="0"/>
              <a:t>Semi-detached mode</a:t>
            </a:r>
          </a:p>
          <a:p>
            <a:pPr lvl="1" eaLnBrk="1" hangingPunct="1"/>
            <a:r>
              <a:rPr lang="en-GB" altLang="en-US" sz="1800" dirty="0"/>
              <a:t>TDEV = 2.5 * (Effort)</a:t>
            </a:r>
            <a:r>
              <a:rPr lang="en-GB" altLang="en-US" sz="1800" baseline="30000" dirty="0"/>
              <a:t>0.35</a:t>
            </a:r>
          </a:p>
          <a:p>
            <a:pPr eaLnBrk="1" hangingPunct="1"/>
            <a:r>
              <a:rPr lang="en-GB" altLang="en-US" sz="1800" dirty="0"/>
              <a:t>Embedded mode</a:t>
            </a:r>
          </a:p>
          <a:p>
            <a:pPr lvl="1" eaLnBrk="1" hangingPunct="1"/>
            <a:r>
              <a:rPr lang="en-GB" altLang="en-US" sz="1800" dirty="0"/>
              <a:t>TDEV = 2.5 * (Effort)</a:t>
            </a:r>
            <a:r>
              <a:rPr lang="en-GB" altLang="en-US" sz="1800" baseline="30000" dirty="0"/>
              <a:t>0.32</a:t>
            </a:r>
          </a:p>
          <a:p>
            <a:pPr eaLnBrk="1" hangingPunct="1"/>
            <a:endParaRPr lang="en-GB" altLang="en-US" sz="1800" baseline="30000" dirty="0"/>
          </a:p>
        </p:txBody>
      </p:sp>
      <p:sp>
        <p:nvSpPr>
          <p:cNvPr id="18435"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57600145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3667">
                                            <p:txEl>
                                              <p:pRg st="0" end="0"/>
                                            </p:txEl>
                                          </p:spTgt>
                                        </p:tgtEl>
                                        <p:attrNameLst>
                                          <p:attrName>style.visibility</p:attrName>
                                        </p:attrNameLst>
                                      </p:cBhvr>
                                      <p:to>
                                        <p:strVal val="visible"/>
                                      </p:to>
                                    </p:set>
                                    <p:anim calcmode="lin" valueType="num">
                                      <p:cBhvr>
                                        <p:cTn id="7" dur="500" fill="hold"/>
                                        <p:tgtEl>
                                          <p:spTgt spid="11366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3667">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3667">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366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13667">
                                            <p:txEl>
                                              <p:pRg st="1" end="1"/>
                                            </p:txEl>
                                          </p:spTgt>
                                        </p:tgtEl>
                                        <p:attrNameLst>
                                          <p:attrName>style.visibility</p:attrName>
                                        </p:attrNameLst>
                                      </p:cBhvr>
                                      <p:to>
                                        <p:strVal val="visible"/>
                                      </p:to>
                                    </p:set>
                                    <p:anim calcmode="lin" valueType="num">
                                      <p:cBhvr>
                                        <p:cTn id="15" dur="500" fill="hold"/>
                                        <p:tgtEl>
                                          <p:spTgt spid="113667">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13667">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13667">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13667">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 fill="hold" grpId="0" nodeType="withEffect">
                                  <p:stCondLst>
                                    <p:cond delay="0"/>
                                  </p:stCondLst>
                                  <p:childTnLst>
                                    <p:set>
                                      <p:cBhvr>
                                        <p:cTn id="20" dur="1" fill="hold">
                                          <p:stCondLst>
                                            <p:cond delay="0"/>
                                          </p:stCondLst>
                                        </p:cTn>
                                        <p:tgtEl>
                                          <p:spTgt spid="113667">
                                            <p:txEl>
                                              <p:pRg st="2" end="2"/>
                                            </p:txEl>
                                          </p:spTgt>
                                        </p:tgtEl>
                                        <p:attrNameLst>
                                          <p:attrName>style.visibility</p:attrName>
                                        </p:attrNameLst>
                                      </p:cBhvr>
                                      <p:to>
                                        <p:strVal val="visible"/>
                                      </p:to>
                                    </p:set>
                                    <p:anim calcmode="lin" valueType="num">
                                      <p:cBhvr>
                                        <p:cTn id="21" dur="500" fill="hold"/>
                                        <p:tgtEl>
                                          <p:spTgt spid="113667">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13667">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13667">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13667">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17" presetClass="entr" presetSubtype="1" fill="hold" grpId="0" nodeType="clickEffect">
                                  <p:stCondLst>
                                    <p:cond delay="0"/>
                                  </p:stCondLst>
                                  <p:childTnLst>
                                    <p:set>
                                      <p:cBhvr>
                                        <p:cTn id="28" dur="1" fill="hold">
                                          <p:stCondLst>
                                            <p:cond delay="0"/>
                                          </p:stCondLst>
                                        </p:cTn>
                                        <p:tgtEl>
                                          <p:spTgt spid="113667">
                                            <p:txEl>
                                              <p:pRg st="3" end="3"/>
                                            </p:txEl>
                                          </p:spTgt>
                                        </p:tgtEl>
                                        <p:attrNameLst>
                                          <p:attrName>style.visibility</p:attrName>
                                        </p:attrNameLst>
                                      </p:cBhvr>
                                      <p:to>
                                        <p:strVal val="visible"/>
                                      </p:to>
                                    </p:set>
                                    <p:anim calcmode="lin" valueType="num">
                                      <p:cBhvr>
                                        <p:cTn id="29" dur="500" fill="hold"/>
                                        <p:tgtEl>
                                          <p:spTgt spid="113667">
                                            <p:txEl>
                                              <p:pRg st="3" end="3"/>
                                            </p:txEl>
                                          </p:spTgt>
                                        </p:tgtEl>
                                        <p:attrNameLst>
                                          <p:attrName>ppt_x</p:attrName>
                                        </p:attrNameLst>
                                      </p:cBhvr>
                                      <p:tavLst>
                                        <p:tav tm="0">
                                          <p:val>
                                            <p:strVal val="#ppt_x"/>
                                          </p:val>
                                        </p:tav>
                                        <p:tav tm="100000">
                                          <p:val>
                                            <p:strVal val="#ppt_x"/>
                                          </p:val>
                                        </p:tav>
                                      </p:tavLst>
                                    </p:anim>
                                    <p:anim calcmode="lin" valueType="num">
                                      <p:cBhvr>
                                        <p:cTn id="30" dur="500" fill="hold"/>
                                        <p:tgtEl>
                                          <p:spTgt spid="113667">
                                            <p:txEl>
                                              <p:pRg st="3" end="3"/>
                                            </p:txEl>
                                          </p:spTgt>
                                        </p:tgtEl>
                                        <p:attrNameLst>
                                          <p:attrName>ppt_y</p:attrName>
                                        </p:attrNameLst>
                                      </p:cBhvr>
                                      <p:tavLst>
                                        <p:tav tm="0">
                                          <p:val>
                                            <p:strVal val="#ppt_y-#ppt_h/2"/>
                                          </p:val>
                                        </p:tav>
                                        <p:tav tm="100000">
                                          <p:val>
                                            <p:strVal val="#ppt_y"/>
                                          </p:val>
                                        </p:tav>
                                      </p:tavLst>
                                    </p:anim>
                                    <p:anim calcmode="lin" valueType="num">
                                      <p:cBhvr>
                                        <p:cTn id="31" dur="500" fill="hold"/>
                                        <p:tgtEl>
                                          <p:spTgt spid="113667">
                                            <p:txEl>
                                              <p:pRg st="3" end="3"/>
                                            </p:txEl>
                                          </p:spTgt>
                                        </p:tgtEl>
                                        <p:attrNameLst>
                                          <p:attrName>ppt_w</p:attrName>
                                        </p:attrNameLst>
                                      </p:cBhvr>
                                      <p:tavLst>
                                        <p:tav tm="0">
                                          <p:val>
                                            <p:strVal val="#ppt_w"/>
                                          </p:val>
                                        </p:tav>
                                        <p:tav tm="100000">
                                          <p:val>
                                            <p:strVal val="#ppt_w"/>
                                          </p:val>
                                        </p:tav>
                                      </p:tavLst>
                                    </p:anim>
                                    <p:anim calcmode="lin" valueType="num">
                                      <p:cBhvr>
                                        <p:cTn id="32" dur="500" fill="hold"/>
                                        <p:tgtEl>
                                          <p:spTgt spid="113667">
                                            <p:txEl>
                                              <p:pRg st="3" end="3"/>
                                            </p:txEl>
                                          </p:spTgt>
                                        </p:tgtEl>
                                        <p:attrNameLst>
                                          <p:attrName>ppt_h</p:attrName>
                                        </p:attrNameLst>
                                      </p:cBhvr>
                                      <p:tavLst>
                                        <p:tav tm="0">
                                          <p:val>
                                            <p:fltVal val="0"/>
                                          </p:val>
                                        </p:tav>
                                        <p:tav tm="100000">
                                          <p:val>
                                            <p:strVal val="#ppt_h"/>
                                          </p:val>
                                        </p:tav>
                                      </p:tavLst>
                                    </p:anim>
                                  </p:childTnLst>
                                </p:cTn>
                              </p:par>
                              <p:par>
                                <p:cTn id="33" presetID="17" presetClass="entr" presetSubtype="1" fill="hold" grpId="0" nodeType="withEffect">
                                  <p:stCondLst>
                                    <p:cond delay="0"/>
                                  </p:stCondLst>
                                  <p:childTnLst>
                                    <p:set>
                                      <p:cBhvr>
                                        <p:cTn id="34" dur="1" fill="hold">
                                          <p:stCondLst>
                                            <p:cond delay="0"/>
                                          </p:stCondLst>
                                        </p:cTn>
                                        <p:tgtEl>
                                          <p:spTgt spid="113667">
                                            <p:txEl>
                                              <p:pRg st="4" end="4"/>
                                            </p:txEl>
                                          </p:spTgt>
                                        </p:tgtEl>
                                        <p:attrNameLst>
                                          <p:attrName>style.visibility</p:attrName>
                                        </p:attrNameLst>
                                      </p:cBhvr>
                                      <p:to>
                                        <p:strVal val="visible"/>
                                      </p:to>
                                    </p:set>
                                    <p:anim calcmode="lin" valueType="num">
                                      <p:cBhvr>
                                        <p:cTn id="35" dur="500" fill="hold"/>
                                        <p:tgtEl>
                                          <p:spTgt spid="113667">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3667">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13667">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13667">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17" presetClass="entr" presetSubtype="1" fill="hold" grpId="0" nodeType="clickEffect">
                                  <p:stCondLst>
                                    <p:cond delay="0"/>
                                  </p:stCondLst>
                                  <p:childTnLst>
                                    <p:set>
                                      <p:cBhvr>
                                        <p:cTn id="42" dur="1" fill="hold">
                                          <p:stCondLst>
                                            <p:cond delay="0"/>
                                          </p:stCondLst>
                                        </p:cTn>
                                        <p:tgtEl>
                                          <p:spTgt spid="113667">
                                            <p:txEl>
                                              <p:pRg st="5" end="5"/>
                                            </p:txEl>
                                          </p:spTgt>
                                        </p:tgtEl>
                                        <p:attrNameLst>
                                          <p:attrName>style.visibility</p:attrName>
                                        </p:attrNameLst>
                                      </p:cBhvr>
                                      <p:to>
                                        <p:strVal val="visible"/>
                                      </p:to>
                                    </p:set>
                                    <p:anim calcmode="lin" valueType="num">
                                      <p:cBhvr>
                                        <p:cTn id="43" dur="500" fill="hold"/>
                                        <p:tgtEl>
                                          <p:spTgt spid="113667">
                                            <p:txEl>
                                              <p:pRg st="5" end="5"/>
                                            </p:txEl>
                                          </p:spTgt>
                                        </p:tgtEl>
                                        <p:attrNameLst>
                                          <p:attrName>ppt_x</p:attrName>
                                        </p:attrNameLst>
                                      </p:cBhvr>
                                      <p:tavLst>
                                        <p:tav tm="0">
                                          <p:val>
                                            <p:strVal val="#ppt_x"/>
                                          </p:val>
                                        </p:tav>
                                        <p:tav tm="100000">
                                          <p:val>
                                            <p:strVal val="#ppt_x"/>
                                          </p:val>
                                        </p:tav>
                                      </p:tavLst>
                                    </p:anim>
                                    <p:anim calcmode="lin" valueType="num">
                                      <p:cBhvr>
                                        <p:cTn id="44" dur="500" fill="hold"/>
                                        <p:tgtEl>
                                          <p:spTgt spid="113667">
                                            <p:txEl>
                                              <p:pRg st="5" end="5"/>
                                            </p:txEl>
                                          </p:spTgt>
                                        </p:tgtEl>
                                        <p:attrNameLst>
                                          <p:attrName>ppt_y</p:attrName>
                                        </p:attrNameLst>
                                      </p:cBhvr>
                                      <p:tavLst>
                                        <p:tav tm="0">
                                          <p:val>
                                            <p:strVal val="#ppt_y-#ppt_h/2"/>
                                          </p:val>
                                        </p:tav>
                                        <p:tav tm="100000">
                                          <p:val>
                                            <p:strVal val="#ppt_y"/>
                                          </p:val>
                                        </p:tav>
                                      </p:tavLst>
                                    </p:anim>
                                    <p:anim calcmode="lin" valueType="num">
                                      <p:cBhvr>
                                        <p:cTn id="45" dur="500" fill="hold"/>
                                        <p:tgtEl>
                                          <p:spTgt spid="113667">
                                            <p:txEl>
                                              <p:pRg st="5" end="5"/>
                                            </p:txEl>
                                          </p:spTgt>
                                        </p:tgtEl>
                                        <p:attrNameLst>
                                          <p:attrName>ppt_w</p:attrName>
                                        </p:attrNameLst>
                                      </p:cBhvr>
                                      <p:tavLst>
                                        <p:tav tm="0">
                                          <p:val>
                                            <p:strVal val="#ppt_w"/>
                                          </p:val>
                                        </p:tav>
                                        <p:tav tm="100000">
                                          <p:val>
                                            <p:strVal val="#ppt_w"/>
                                          </p:val>
                                        </p:tav>
                                      </p:tavLst>
                                    </p:anim>
                                    <p:anim calcmode="lin" valueType="num">
                                      <p:cBhvr>
                                        <p:cTn id="46" dur="500" fill="hold"/>
                                        <p:tgtEl>
                                          <p:spTgt spid="113667">
                                            <p:txEl>
                                              <p:pRg st="5" end="5"/>
                                            </p:txEl>
                                          </p:spTgt>
                                        </p:tgtEl>
                                        <p:attrNameLst>
                                          <p:attrName>ppt_h</p:attrName>
                                        </p:attrNameLst>
                                      </p:cBhvr>
                                      <p:tavLst>
                                        <p:tav tm="0">
                                          <p:val>
                                            <p:fltVal val="0"/>
                                          </p:val>
                                        </p:tav>
                                        <p:tav tm="100000">
                                          <p:val>
                                            <p:strVal val="#ppt_h"/>
                                          </p:val>
                                        </p:tav>
                                      </p:tavLst>
                                    </p:anim>
                                  </p:childTnLst>
                                </p:cTn>
                              </p:par>
                              <p:par>
                                <p:cTn id="47" presetID="17" presetClass="entr" presetSubtype="1" fill="hold" grpId="0" nodeType="withEffect">
                                  <p:stCondLst>
                                    <p:cond delay="0"/>
                                  </p:stCondLst>
                                  <p:childTnLst>
                                    <p:set>
                                      <p:cBhvr>
                                        <p:cTn id="48" dur="1" fill="hold">
                                          <p:stCondLst>
                                            <p:cond delay="0"/>
                                          </p:stCondLst>
                                        </p:cTn>
                                        <p:tgtEl>
                                          <p:spTgt spid="113667">
                                            <p:txEl>
                                              <p:pRg st="6" end="6"/>
                                            </p:txEl>
                                          </p:spTgt>
                                        </p:tgtEl>
                                        <p:attrNameLst>
                                          <p:attrName>style.visibility</p:attrName>
                                        </p:attrNameLst>
                                      </p:cBhvr>
                                      <p:to>
                                        <p:strVal val="visible"/>
                                      </p:to>
                                    </p:set>
                                    <p:anim calcmode="lin" valueType="num">
                                      <p:cBhvr>
                                        <p:cTn id="49" dur="500" fill="hold"/>
                                        <p:tgtEl>
                                          <p:spTgt spid="113667">
                                            <p:txEl>
                                              <p:pRg st="6" end="6"/>
                                            </p:txEl>
                                          </p:spTgt>
                                        </p:tgtEl>
                                        <p:attrNameLst>
                                          <p:attrName>ppt_x</p:attrName>
                                        </p:attrNameLst>
                                      </p:cBhvr>
                                      <p:tavLst>
                                        <p:tav tm="0">
                                          <p:val>
                                            <p:strVal val="#ppt_x"/>
                                          </p:val>
                                        </p:tav>
                                        <p:tav tm="100000">
                                          <p:val>
                                            <p:strVal val="#ppt_x"/>
                                          </p:val>
                                        </p:tav>
                                      </p:tavLst>
                                    </p:anim>
                                    <p:anim calcmode="lin" valueType="num">
                                      <p:cBhvr>
                                        <p:cTn id="50" dur="500" fill="hold"/>
                                        <p:tgtEl>
                                          <p:spTgt spid="113667">
                                            <p:txEl>
                                              <p:pRg st="6" end="6"/>
                                            </p:txEl>
                                          </p:spTgt>
                                        </p:tgtEl>
                                        <p:attrNameLst>
                                          <p:attrName>ppt_y</p:attrName>
                                        </p:attrNameLst>
                                      </p:cBhvr>
                                      <p:tavLst>
                                        <p:tav tm="0">
                                          <p:val>
                                            <p:strVal val="#ppt_y-#ppt_h/2"/>
                                          </p:val>
                                        </p:tav>
                                        <p:tav tm="100000">
                                          <p:val>
                                            <p:strVal val="#ppt_y"/>
                                          </p:val>
                                        </p:tav>
                                      </p:tavLst>
                                    </p:anim>
                                    <p:anim calcmode="lin" valueType="num">
                                      <p:cBhvr>
                                        <p:cTn id="51" dur="500" fill="hold"/>
                                        <p:tgtEl>
                                          <p:spTgt spid="113667">
                                            <p:txEl>
                                              <p:pRg st="6" end="6"/>
                                            </p:txEl>
                                          </p:spTgt>
                                        </p:tgtEl>
                                        <p:attrNameLst>
                                          <p:attrName>ppt_w</p:attrName>
                                        </p:attrNameLst>
                                      </p:cBhvr>
                                      <p:tavLst>
                                        <p:tav tm="0">
                                          <p:val>
                                            <p:strVal val="#ppt_w"/>
                                          </p:val>
                                        </p:tav>
                                        <p:tav tm="100000">
                                          <p:val>
                                            <p:strVal val="#ppt_w"/>
                                          </p:val>
                                        </p:tav>
                                      </p:tavLst>
                                    </p:anim>
                                    <p:anim calcmode="lin" valueType="num">
                                      <p:cBhvr>
                                        <p:cTn id="52" dur="500" fill="hold"/>
                                        <p:tgtEl>
                                          <p:spTgt spid="113667">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a:t>INTERMEDIATE COCOMO</a:t>
            </a:r>
          </a:p>
        </p:txBody>
      </p:sp>
      <p:sp>
        <p:nvSpPr>
          <p:cNvPr id="114691" name="Rectangle 3"/>
          <p:cNvSpPr>
            <a:spLocks noGrp="1" noChangeArrowheads="1"/>
          </p:cNvSpPr>
          <p:nvPr>
            <p:ph idx="1"/>
          </p:nvPr>
        </p:nvSpPr>
        <p:spPr/>
        <p:txBody>
          <a:bodyPr/>
          <a:lstStyle/>
          <a:p>
            <a:pPr eaLnBrk="1" hangingPunct="1">
              <a:lnSpc>
                <a:spcPct val="90000"/>
              </a:lnSpc>
            </a:pPr>
            <a:r>
              <a:rPr lang="en-GB" altLang="en-US"/>
              <a:t>Effort, E, for Organic Mode</a:t>
            </a:r>
          </a:p>
          <a:p>
            <a:pPr lvl="1" eaLnBrk="1" hangingPunct="1">
              <a:lnSpc>
                <a:spcPct val="90000"/>
              </a:lnSpc>
              <a:buFont typeface="Wingdings" pitchFamily="2" charset="2"/>
              <a:buNone/>
            </a:pPr>
            <a:r>
              <a:rPr lang="en-GB" altLang="en-US" sz="3200"/>
              <a:t>  E =  EAF * 3.2 * (KDSI)</a:t>
            </a:r>
            <a:r>
              <a:rPr lang="en-GB" altLang="en-US" sz="3200" b="1" baseline="30000"/>
              <a:t>1.05</a:t>
            </a:r>
          </a:p>
          <a:p>
            <a:pPr eaLnBrk="1" hangingPunct="1">
              <a:lnSpc>
                <a:spcPct val="90000"/>
              </a:lnSpc>
            </a:pPr>
            <a:r>
              <a:rPr lang="en-GB" altLang="en-US"/>
              <a:t>Effort, E, for Semi-detached Mode</a:t>
            </a:r>
          </a:p>
          <a:p>
            <a:pPr lvl="1" eaLnBrk="1" hangingPunct="1">
              <a:lnSpc>
                <a:spcPct val="90000"/>
              </a:lnSpc>
              <a:buFont typeface="Wingdings" pitchFamily="2" charset="2"/>
              <a:buNone/>
            </a:pPr>
            <a:r>
              <a:rPr lang="en-GB" altLang="en-US" sz="3200"/>
              <a:t>  E =  EAF * 3.0 * (KDSI)</a:t>
            </a:r>
            <a:r>
              <a:rPr lang="en-GB" altLang="en-US" sz="3200" b="1" baseline="30000"/>
              <a:t>1.12</a:t>
            </a:r>
          </a:p>
          <a:p>
            <a:pPr eaLnBrk="1" hangingPunct="1">
              <a:lnSpc>
                <a:spcPct val="90000"/>
              </a:lnSpc>
            </a:pPr>
            <a:r>
              <a:rPr lang="en-GB" altLang="en-US"/>
              <a:t>Effort, E, for Embedded Mode</a:t>
            </a:r>
          </a:p>
          <a:p>
            <a:pPr lvl="1" eaLnBrk="1" hangingPunct="1">
              <a:lnSpc>
                <a:spcPct val="90000"/>
              </a:lnSpc>
              <a:buFont typeface="Wingdings" pitchFamily="2" charset="2"/>
              <a:buNone/>
            </a:pPr>
            <a:r>
              <a:rPr lang="en-GB" altLang="en-US" sz="3200"/>
              <a:t>  E =  EAF * 2.8 * (KDSI)</a:t>
            </a:r>
            <a:r>
              <a:rPr lang="en-GB" altLang="en-US" sz="3200" b="1" baseline="30000"/>
              <a:t>1.20</a:t>
            </a:r>
          </a:p>
          <a:p>
            <a:pPr eaLnBrk="1" hangingPunct="1">
              <a:lnSpc>
                <a:spcPct val="90000"/>
              </a:lnSpc>
              <a:buFont typeface="Wingdings" pitchFamily="2" charset="2"/>
              <a:buNone/>
            </a:pPr>
            <a:endParaRPr lang="en-GB" altLang="en-US"/>
          </a:p>
          <a:p>
            <a:pPr eaLnBrk="1" hangingPunct="1">
              <a:lnSpc>
                <a:spcPct val="90000"/>
              </a:lnSpc>
              <a:buFont typeface="Wingdings" pitchFamily="2" charset="2"/>
              <a:buNone/>
            </a:pPr>
            <a:r>
              <a:rPr lang="en-GB" altLang="en-US"/>
              <a:t>EAF – estimate adjustment factor</a:t>
            </a:r>
          </a:p>
          <a:p>
            <a:pPr eaLnBrk="1" hangingPunct="1">
              <a:lnSpc>
                <a:spcPct val="90000"/>
              </a:lnSpc>
            </a:pPr>
            <a:endParaRPr lang="en-GB" altLang="en-US"/>
          </a:p>
        </p:txBody>
      </p:sp>
      <p:sp>
        <p:nvSpPr>
          <p:cNvPr id="19459"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140666557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4691">
                                            <p:txEl>
                                              <p:pRg st="0" end="0"/>
                                            </p:txEl>
                                          </p:spTgt>
                                        </p:tgtEl>
                                        <p:attrNameLst>
                                          <p:attrName>style.visibility</p:attrName>
                                        </p:attrNameLst>
                                      </p:cBhvr>
                                      <p:to>
                                        <p:strVal val="visible"/>
                                      </p:to>
                                    </p:set>
                                    <p:anim calcmode="lin" valueType="num">
                                      <p:cBhvr>
                                        <p:cTn id="7" dur="500" fill="hold"/>
                                        <p:tgtEl>
                                          <p:spTgt spid="11469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469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469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4691">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14691">
                                            <p:txEl>
                                              <p:pRg st="1" end="1"/>
                                            </p:txEl>
                                          </p:spTgt>
                                        </p:tgtEl>
                                        <p:attrNameLst>
                                          <p:attrName>style.visibility</p:attrName>
                                        </p:attrNameLst>
                                      </p:cBhvr>
                                      <p:to>
                                        <p:strVal val="visible"/>
                                      </p:to>
                                    </p:set>
                                    <p:anim calcmode="lin" valueType="num">
                                      <p:cBhvr>
                                        <p:cTn id="13" dur="500" fill="hold"/>
                                        <p:tgtEl>
                                          <p:spTgt spid="114691">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14691">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14691">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14691">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7" presetClass="entr" presetSubtype="1" fill="hold" grpId="0" nodeType="clickEffect">
                                  <p:stCondLst>
                                    <p:cond delay="0"/>
                                  </p:stCondLst>
                                  <p:childTnLst>
                                    <p:set>
                                      <p:cBhvr>
                                        <p:cTn id="20" dur="1" fill="hold">
                                          <p:stCondLst>
                                            <p:cond delay="0"/>
                                          </p:stCondLst>
                                        </p:cTn>
                                        <p:tgtEl>
                                          <p:spTgt spid="114691">
                                            <p:txEl>
                                              <p:pRg st="2" end="2"/>
                                            </p:txEl>
                                          </p:spTgt>
                                        </p:tgtEl>
                                        <p:attrNameLst>
                                          <p:attrName>style.visibility</p:attrName>
                                        </p:attrNameLst>
                                      </p:cBhvr>
                                      <p:to>
                                        <p:strVal val="visible"/>
                                      </p:to>
                                    </p:set>
                                    <p:anim calcmode="lin" valueType="num">
                                      <p:cBhvr>
                                        <p:cTn id="21" dur="500" fill="hold"/>
                                        <p:tgtEl>
                                          <p:spTgt spid="114691">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14691">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14691">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14691">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14691">
                                            <p:txEl>
                                              <p:pRg st="3" end="3"/>
                                            </p:txEl>
                                          </p:spTgt>
                                        </p:tgtEl>
                                        <p:attrNameLst>
                                          <p:attrName>style.visibility</p:attrName>
                                        </p:attrNameLst>
                                      </p:cBhvr>
                                      <p:to>
                                        <p:strVal val="visible"/>
                                      </p:to>
                                    </p:set>
                                    <p:anim calcmode="lin" valueType="num">
                                      <p:cBhvr>
                                        <p:cTn id="27" dur="500" fill="hold"/>
                                        <p:tgtEl>
                                          <p:spTgt spid="114691">
                                            <p:txEl>
                                              <p:pRg st="3" end="3"/>
                                            </p:txEl>
                                          </p:spTgt>
                                        </p:tgtEl>
                                        <p:attrNameLst>
                                          <p:attrName>ppt_x</p:attrName>
                                        </p:attrNameLst>
                                      </p:cBhvr>
                                      <p:tavLst>
                                        <p:tav tm="0">
                                          <p:val>
                                            <p:strVal val="#ppt_x"/>
                                          </p:val>
                                        </p:tav>
                                        <p:tav tm="100000">
                                          <p:val>
                                            <p:strVal val="#ppt_x"/>
                                          </p:val>
                                        </p:tav>
                                      </p:tavLst>
                                    </p:anim>
                                    <p:anim calcmode="lin" valueType="num">
                                      <p:cBhvr>
                                        <p:cTn id="28" dur="500" fill="hold"/>
                                        <p:tgtEl>
                                          <p:spTgt spid="114691">
                                            <p:txEl>
                                              <p:pRg st="3" end="3"/>
                                            </p:txEl>
                                          </p:spTgt>
                                        </p:tgtEl>
                                        <p:attrNameLst>
                                          <p:attrName>ppt_y</p:attrName>
                                        </p:attrNameLst>
                                      </p:cBhvr>
                                      <p:tavLst>
                                        <p:tav tm="0">
                                          <p:val>
                                            <p:strVal val="#ppt_y-#ppt_h/2"/>
                                          </p:val>
                                        </p:tav>
                                        <p:tav tm="100000">
                                          <p:val>
                                            <p:strVal val="#ppt_y"/>
                                          </p:val>
                                        </p:tav>
                                      </p:tavLst>
                                    </p:anim>
                                    <p:anim calcmode="lin" valueType="num">
                                      <p:cBhvr>
                                        <p:cTn id="29" dur="500" fill="hold"/>
                                        <p:tgtEl>
                                          <p:spTgt spid="114691">
                                            <p:txEl>
                                              <p:pRg st="3" end="3"/>
                                            </p:txEl>
                                          </p:spTgt>
                                        </p:tgtEl>
                                        <p:attrNameLst>
                                          <p:attrName>ppt_w</p:attrName>
                                        </p:attrNameLst>
                                      </p:cBhvr>
                                      <p:tavLst>
                                        <p:tav tm="0">
                                          <p:val>
                                            <p:strVal val="#ppt_w"/>
                                          </p:val>
                                        </p:tav>
                                        <p:tav tm="100000">
                                          <p:val>
                                            <p:strVal val="#ppt_w"/>
                                          </p:val>
                                        </p:tav>
                                      </p:tavLst>
                                    </p:anim>
                                    <p:anim calcmode="lin" valueType="num">
                                      <p:cBhvr>
                                        <p:cTn id="30" dur="500" fill="hold"/>
                                        <p:tgtEl>
                                          <p:spTgt spid="114691">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7" presetClass="entr" presetSubtype="1" fill="hold" grpId="0" nodeType="clickEffect">
                                  <p:stCondLst>
                                    <p:cond delay="0"/>
                                  </p:stCondLst>
                                  <p:childTnLst>
                                    <p:set>
                                      <p:cBhvr>
                                        <p:cTn id="34" dur="1" fill="hold">
                                          <p:stCondLst>
                                            <p:cond delay="0"/>
                                          </p:stCondLst>
                                        </p:cTn>
                                        <p:tgtEl>
                                          <p:spTgt spid="114691">
                                            <p:txEl>
                                              <p:pRg st="4" end="4"/>
                                            </p:txEl>
                                          </p:spTgt>
                                        </p:tgtEl>
                                        <p:attrNameLst>
                                          <p:attrName>style.visibility</p:attrName>
                                        </p:attrNameLst>
                                      </p:cBhvr>
                                      <p:to>
                                        <p:strVal val="visible"/>
                                      </p:to>
                                    </p:set>
                                    <p:anim calcmode="lin" valueType="num">
                                      <p:cBhvr>
                                        <p:cTn id="35" dur="500" fill="hold"/>
                                        <p:tgtEl>
                                          <p:spTgt spid="114691">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4691">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14691">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14691">
                                            <p:txEl>
                                              <p:pRg st="4" end="4"/>
                                            </p:txEl>
                                          </p:spTgt>
                                        </p:tgtEl>
                                        <p:attrNameLst>
                                          <p:attrName>ppt_h</p:attrName>
                                        </p:attrNameLst>
                                      </p:cBhvr>
                                      <p:tavLst>
                                        <p:tav tm="0">
                                          <p:val>
                                            <p:fltVal val="0"/>
                                          </p:val>
                                        </p:tav>
                                        <p:tav tm="100000">
                                          <p:val>
                                            <p:strVal val="#ppt_h"/>
                                          </p:val>
                                        </p:tav>
                                      </p:tavLst>
                                    </p:anim>
                                  </p:childTnLst>
                                </p:cTn>
                              </p:par>
                              <p:par>
                                <p:cTn id="39" presetID="17" presetClass="entr" presetSubtype="1" fill="hold" grpId="0" nodeType="withEffect">
                                  <p:stCondLst>
                                    <p:cond delay="0"/>
                                  </p:stCondLst>
                                  <p:childTnLst>
                                    <p:set>
                                      <p:cBhvr>
                                        <p:cTn id="40" dur="1" fill="hold">
                                          <p:stCondLst>
                                            <p:cond delay="0"/>
                                          </p:stCondLst>
                                        </p:cTn>
                                        <p:tgtEl>
                                          <p:spTgt spid="114691">
                                            <p:txEl>
                                              <p:pRg st="5" end="5"/>
                                            </p:txEl>
                                          </p:spTgt>
                                        </p:tgtEl>
                                        <p:attrNameLst>
                                          <p:attrName>style.visibility</p:attrName>
                                        </p:attrNameLst>
                                      </p:cBhvr>
                                      <p:to>
                                        <p:strVal val="visible"/>
                                      </p:to>
                                    </p:set>
                                    <p:anim calcmode="lin" valueType="num">
                                      <p:cBhvr>
                                        <p:cTn id="41" dur="500" fill="hold"/>
                                        <p:tgtEl>
                                          <p:spTgt spid="114691">
                                            <p:txEl>
                                              <p:pRg st="5" end="5"/>
                                            </p:txEl>
                                          </p:spTgt>
                                        </p:tgtEl>
                                        <p:attrNameLst>
                                          <p:attrName>ppt_x</p:attrName>
                                        </p:attrNameLst>
                                      </p:cBhvr>
                                      <p:tavLst>
                                        <p:tav tm="0">
                                          <p:val>
                                            <p:strVal val="#ppt_x"/>
                                          </p:val>
                                        </p:tav>
                                        <p:tav tm="100000">
                                          <p:val>
                                            <p:strVal val="#ppt_x"/>
                                          </p:val>
                                        </p:tav>
                                      </p:tavLst>
                                    </p:anim>
                                    <p:anim calcmode="lin" valueType="num">
                                      <p:cBhvr>
                                        <p:cTn id="42" dur="500" fill="hold"/>
                                        <p:tgtEl>
                                          <p:spTgt spid="114691">
                                            <p:txEl>
                                              <p:pRg st="5" end="5"/>
                                            </p:txEl>
                                          </p:spTgt>
                                        </p:tgtEl>
                                        <p:attrNameLst>
                                          <p:attrName>ppt_y</p:attrName>
                                        </p:attrNameLst>
                                      </p:cBhvr>
                                      <p:tavLst>
                                        <p:tav tm="0">
                                          <p:val>
                                            <p:strVal val="#ppt_y-#ppt_h/2"/>
                                          </p:val>
                                        </p:tav>
                                        <p:tav tm="100000">
                                          <p:val>
                                            <p:strVal val="#ppt_y"/>
                                          </p:val>
                                        </p:tav>
                                      </p:tavLst>
                                    </p:anim>
                                    <p:anim calcmode="lin" valueType="num">
                                      <p:cBhvr>
                                        <p:cTn id="43" dur="500" fill="hold"/>
                                        <p:tgtEl>
                                          <p:spTgt spid="114691">
                                            <p:txEl>
                                              <p:pRg st="5" end="5"/>
                                            </p:txEl>
                                          </p:spTgt>
                                        </p:tgtEl>
                                        <p:attrNameLst>
                                          <p:attrName>ppt_w</p:attrName>
                                        </p:attrNameLst>
                                      </p:cBhvr>
                                      <p:tavLst>
                                        <p:tav tm="0">
                                          <p:val>
                                            <p:strVal val="#ppt_w"/>
                                          </p:val>
                                        </p:tav>
                                        <p:tav tm="100000">
                                          <p:val>
                                            <p:strVal val="#ppt_w"/>
                                          </p:val>
                                        </p:tav>
                                      </p:tavLst>
                                    </p:anim>
                                    <p:anim calcmode="lin" valueType="num">
                                      <p:cBhvr>
                                        <p:cTn id="44" dur="500" fill="hold"/>
                                        <p:tgtEl>
                                          <p:spTgt spid="114691">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17" presetClass="entr" presetSubtype="1" fill="hold" grpId="0" nodeType="clickEffect">
                                  <p:stCondLst>
                                    <p:cond delay="0"/>
                                  </p:stCondLst>
                                  <p:childTnLst>
                                    <p:set>
                                      <p:cBhvr>
                                        <p:cTn id="48" dur="1" fill="hold">
                                          <p:stCondLst>
                                            <p:cond delay="0"/>
                                          </p:stCondLst>
                                        </p:cTn>
                                        <p:tgtEl>
                                          <p:spTgt spid="114691">
                                            <p:txEl>
                                              <p:pRg st="7" end="7"/>
                                            </p:txEl>
                                          </p:spTgt>
                                        </p:tgtEl>
                                        <p:attrNameLst>
                                          <p:attrName>style.visibility</p:attrName>
                                        </p:attrNameLst>
                                      </p:cBhvr>
                                      <p:to>
                                        <p:strVal val="visible"/>
                                      </p:to>
                                    </p:set>
                                    <p:anim calcmode="lin" valueType="num">
                                      <p:cBhvr>
                                        <p:cTn id="49" dur="500" fill="hold"/>
                                        <p:tgtEl>
                                          <p:spTgt spid="114691">
                                            <p:txEl>
                                              <p:pRg st="7" end="7"/>
                                            </p:txEl>
                                          </p:spTgt>
                                        </p:tgtEl>
                                        <p:attrNameLst>
                                          <p:attrName>ppt_x</p:attrName>
                                        </p:attrNameLst>
                                      </p:cBhvr>
                                      <p:tavLst>
                                        <p:tav tm="0">
                                          <p:val>
                                            <p:strVal val="#ppt_x"/>
                                          </p:val>
                                        </p:tav>
                                        <p:tav tm="100000">
                                          <p:val>
                                            <p:strVal val="#ppt_x"/>
                                          </p:val>
                                        </p:tav>
                                      </p:tavLst>
                                    </p:anim>
                                    <p:anim calcmode="lin" valueType="num">
                                      <p:cBhvr>
                                        <p:cTn id="50" dur="500" fill="hold"/>
                                        <p:tgtEl>
                                          <p:spTgt spid="114691">
                                            <p:txEl>
                                              <p:pRg st="7" end="7"/>
                                            </p:txEl>
                                          </p:spTgt>
                                        </p:tgtEl>
                                        <p:attrNameLst>
                                          <p:attrName>ppt_y</p:attrName>
                                        </p:attrNameLst>
                                      </p:cBhvr>
                                      <p:tavLst>
                                        <p:tav tm="0">
                                          <p:val>
                                            <p:strVal val="#ppt_y-#ppt_h/2"/>
                                          </p:val>
                                        </p:tav>
                                        <p:tav tm="100000">
                                          <p:val>
                                            <p:strVal val="#ppt_y"/>
                                          </p:val>
                                        </p:tav>
                                      </p:tavLst>
                                    </p:anim>
                                    <p:anim calcmode="lin" valueType="num">
                                      <p:cBhvr>
                                        <p:cTn id="51" dur="500" fill="hold"/>
                                        <p:tgtEl>
                                          <p:spTgt spid="114691">
                                            <p:txEl>
                                              <p:pRg st="7" end="7"/>
                                            </p:txEl>
                                          </p:spTgt>
                                        </p:tgtEl>
                                        <p:attrNameLst>
                                          <p:attrName>ppt_w</p:attrName>
                                        </p:attrNameLst>
                                      </p:cBhvr>
                                      <p:tavLst>
                                        <p:tav tm="0">
                                          <p:val>
                                            <p:strVal val="#ppt_w"/>
                                          </p:val>
                                        </p:tav>
                                        <p:tav tm="100000">
                                          <p:val>
                                            <p:strVal val="#ppt_w"/>
                                          </p:val>
                                        </p:tav>
                                      </p:tavLst>
                                    </p:anim>
                                    <p:anim calcmode="lin" valueType="num">
                                      <p:cBhvr>
                                        <p:cTn id="52" dur="500" fill="hold"/>
                                        <p:tgtEl>
                                          <p:spTgt spid="114691">
                                            <p:txEl>
                                              <p:pRg st="7" end="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t>DETAILED COCOMO</a:t>
            </a:r>
          </a:p>
        </p:txBody>
      </p:sp>
      <p:sp>
        <p:nvSpPr>
          <p:cNvPr id="116739" name="Rectangle 3"/>
          <p:cNvSpPr>
            <a:spLocks noGrp="1" noChangeArrowheads="1"/>
          </p:cNvSpPr>
          <p:nvPr>
            <p:ph idx="1"/>
          </p:nvPr>
        </p:nvSpPr>
        <p:spPr/>
        <p:txBody>
          <a:bodyPr/>
          <a:lstStyle/>
          <a:p>
            <a:pPr eaLnBrk="1" hangingPunct="1">
              <a:lnSpc>
                <a:spcPct val="90000"/>
              </a:lnSpc>
            </a:pPr>
            <a:r>
              <a:rPr lang="en-GB" altLang="en-US"/>
              <a:t>Effort, E, for Organic Mode</a:t>
            </a:r>
          </a:p>
          <a:p>
            <a:pPr lvl="1" eaLnBrk="1" hangingPunct="1">
              <a:lnSpc>
                <a:spcPct val="90000"/>
              </a:lnSpc>
              <a:buFont typeface="Wingdings" pitchFamily="2" charset="2"/>
              <a:buNone/>
            </a:pPr>
            <a:r>
              <a:rPr lang="en-GB" altLang="en-US" sz="3200"/>
              <a:t>  E =  EAF * 3.2 * (KDSI)</a:t>
            </a:r>
            <a:r>
              <a:rPr lang="en-GB" altLang="en-US" sz="3200" b="1" baseline="30000"/>
              <a:t>1.05</a:t>
            </a:r>
          </a:p>
          <a:p>
            <a:pPr eaLnBrk="1" hangingPunct="1">
              <a:lnSpc>
                <a:spcPct val="90000"/>
              </a:lnSpc>
            </a:pPr>
            <a:r>
              <a:rPr lang="en-GB" altLang="en-US"/>
              <a:t>Effort, E, for Semi-detached Mode</a:t>
            </a:r>
          </a:p>
          <a:p>
            <a:pPr lvl="1" eaLnBrk="1" hangingPunct="1">
              <a:lnSpc>
                <a:spcPct val="90000"/>
              </a:lnSpc>
              <a:buFont typeface="Wingdings" pitchFamily="2" charset="2"/>
              <a:buNone/>
            </a:pPr>
            <a:r>
              <a:rPr lang="en-GB" altLang="en-US" sz="3200"/>
              <a:t>  E =  EAF * 3.0 * (KDSI)</a:t>
            </a:r>
            <a:r>
              <a:rPr lang="en-GB" altLang="en-US" sz="3200" b="1" baseline="30000"/>
              <a:t>1.12</a:t>
            </a:r>
          </a:p>
          <a:p>
            <a:pPr eaLnBrk="1" hangingPunct="1">
              <a:lnSpc>
                <a:spcPct val="90000"/>
              </a:lnSpc>
            </a:pPr>
            <a:r>
              <a:rPr lang="en-GB" altLang="en-US"/>
              <a:t>Effort, E, for Embedded Mode</a:t>
            </a:r>
          </a:p>
          <a:p>
            <a:pPr lvl="1" eaLnBrk="1" hangingPunct="1">
              <a:lnSpc>
                <a:spcPct val="90000"/>
              </a:lnSpc>
              <a:buFont typeface="Wingdings" pitchFamily="2" charset="2"/>
              <a:buNone/>
            </a:pPr>
            <a:r>
              <a:rPr lang="en-GB" altLang="en-US" sz="3200"/>
              <a:t>  E =  EAF * 2.8 * (KDSI)</a:t>
            </a:r>
            <a:r>
              <a:rPr lang="en-GB" altLang="en-US" sz="3200" b="1" baseline="30000"/>
              <a:t>1.20</a:t>
            </a:r>
          </a:p>
          <a:p>
            <a:pPr eaLnBrk="1" hangingPunct="1">
              <a:lnSpc>
                <a:spcPct val="90000"/>
              </a:lnSpc>
              <a:buFont typeface="Wingdings" pitchFamily="2" charset="2"/>
              <a:buNone/>
            </a:pPr>
            <a:endParaRPr lang="en-GB" altLang="en-US"/>
          </a:p>
          <a:p>
            <a:pPr eaLnBrk="1" hangingPunct="1">
              <a:lnSpc>
                <a:spcPct val="90000"/>
              </a:lnSpc>
              <a:buFont typeface="Wingdings" pitchFamily="2" charset="2"/>
              <a:buNone/>
            </a:pPr>
            <a:r>
              <a:rPr lang="en-GB" altLang="en-US"/>
              <a:t>EAF – estimate adjustment factor</a:t>
            </a:r>
          </a:p>
        </p:txBody>
      </p:sp>
      <p:sp>
        <p:nvSpPr>
          <p:cNvPr id="20483"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156317545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6739">
                                            <p:txEl>
                                              <p:pRg st="0" end="0"/>
                                            </p:txEl>
                                          </p:spTgt>
                                        </p:tgtEl>
                                        <p:attrNameLst>
                                          <p:attrName>style.visibility</p:attrName>
                                        </p:attrNameLst>
                                      </p:cBhvr>
                                      <p:to>
                                        <p:strVal val="visible"/>
                                      </p:to>
                                    </p:set>
                                    <p:anim calcmode="lin" valueType="num">
                                      <p:cBhvr>
                                        <p:cTn id="7" dur="500" fill="hold"/>
                                        <p:tgtEl>
                                          <p:spTgt spid="116739">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6739">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6739">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6739">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16739">
                                            <p:txEl>
                                              <p:pRg st="1" end="1"/>
                                            </p:txEl>
                                          </p:spTgt>
                                        </p:tgtEl>
                                        <p:attrNameLst>
                                          <p:attrName>style.visibility</p:attrName>
                                        </p:attrNameLst>
                                      </p:cBhvr>
                                      <p:to>
                                        <p:strVal val="visible"/>
                                      </p:to>
                                    </p:set>
                                    <p:anim calcmode="lin" valueType="num">
                                      <p:cBhvr>
                                        <p:cTn id="13" dur="500" fill="hold"/>
                                        <p:tgtEl>
                                          <p:spTgt spid="116739">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16739">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16739">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16739">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7" presetClass="entr" presetSubtype="1" fill="hold" grpId="0" nodeType="clickEffect">
                                  <p:stCondLst>
                                    <p:cond delay="0"/>
                                  </p:stCondLst>
                                  <p:childTnLst>
                                    <p:set>
                                      <p:cBhvr>
                                        <p:cTn id="20" dur="1" fill="hold">
                                          <p:stCondLst>
                                            <p:cond delay="0"/>
                                          </p:stCondLst>
                                        </p:cTn>
                                        <p:tgtEl>
                                          <p:spTgt spid="116739">
                                            <p:txEl>
                                              <p:pRg st="2" end="2"/>
                                            </p:txEl>
                                          </p:spTgt>
                                        </p:tgtEl>
                                        <p:attrNameLst>
                                          <p:attrName>style.visibility</p:attrName>
                                        </p:attrNameLst>
                                      </p:cBhvr>
                                      <p:to>
                                        <p:strVal val="visible"/>
                                      </p:to>
                                    </p:set>
                                    <p:anim calcmode="lin" valueType="num">
                                      <p:cBhvr>
                                        <p:cTn id="21" dur="500" fill="hold"/>
                                        <p:tgtEl>
                                          <p:spTgt spid="116739">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16739">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16739">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16739">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16739">
                                            <p:txEl>
                                              <p:pRg st="3" end="3"/>
                                            </p:txEl>
                                          </p:spTgt>
                                        </p:tgtEl>
                                        <p:attrNameLst>
                                          <p:attrName>style.visibility</p:attrName>
                                        </p:attrNameLst>
                                      </p:cBhvr>
                                      <p:to>
                                        <p:strVal val="visible"/>
                                      </p:to>
                                    </p:set>
                                    <p:anim calcmode="lin" valueType="num">
                                      <p:cBhvr>
                                        <p:cTn id="27" dur="500" fill="hold"/>
                                        <p:tgtEl>
                                          <p:spTgt spid="116739">
                                            <p:txEl>
                                              <p:pRg st="3" end="3"/>
                                            </p:txEl>
                                          </p:spTgt>
                                        </p:tgtEl>
                                        <p:attrNameLst>
                                          <p:attrName>ppt_x</p:attrName>
                                        </p:attrNameLst>
                                      </p:cBhvr>
                                      <p:tavLst>
                                        <p:tav tm="0">
                                          <p:val>
                                            <p:strVal val="#ppt_x"/>
                                          </p:val>
                                        </p:tav>
                                        <p:tav tm="100000">
                                          <p:val>
                                            <p:strVal val="#ppt_x"/>
                                          </p:val>
                                        </p:tav>
                                      </p:tavLst>
                                    </p:anim>
                                    <p:anim calcmode="lin" valueType="num">
                                      <p:cBhvr>
                                        <p:cTn id="28" dur="500" fill="hold"/>
                                        <p:tgtEl>
                                          <p:spTgt spid="116739">
                                            <p:txEl>
                                              <p:pRg st="3" end="3"/>
                                            </p:txEl>
                                          </p:spTgt>
                                        </p:tgtEl>
                                        <p:attrNameLst>
                                          <p:attrName>ppt_y</p:attrName>
                                        </p:attrNameLst>
                                      </p:cBhvr>
                                      <p:tavLst>
                                        <p:tav tm="0">
                                          <p:val>
                                            <p:strVal val="#ppt_y-#ppt_h/2"/>
                                          </p:val>
                                        </p:tav>
                                        <p:tav tm="100000">
                                          <p:val>
                                            <p:strVal val="#ppt_y"/>
                                          </p:val>
                                        </p:tav>
                                      </p:tavLst>
                                    </p:anim>
                                    <p:anim calcmode="lin" valueType="num">
                                      <p:cBhvr>
                                        <p:cTn id="29" dur="500" fill="hold"/>
                                        <p:tgtEl>
                                          <p:spTgt spid="116739">
                                            <p:txEl>
                                              <p:pRg st="3" end="3"/>
                                            </p:txEl>
                                          </p:spTgt>
                                        </p:tgtEl>
                                        <p:attrNameLst>
                                          <p:attrName>ppt_w</p:attrName>
                                        </p:attrNameLst>
                                      </p:cBhvr>
                                      <p:tavLst>
                                        <p:tav tm="0">
                                          <p:val>
                                            <p:strVal val="#ppt_w"/>
                                          </p:val>
                                        </p:tav>
                                        <p:tav tm="100000">
                                          <p:val>
                                            <p:strVal val="#ppt_w"/>
                                          </p:val>
                                        </p:tav>
                                      </p:tavLst>
                                    </p:anim>
                                    <p:anim calcmode="lin" valueType="num">
                                      <p:cBhvr>
                                        <p:cTn id="30" dur="500" fill="hold"/>
                                        <p:tgtEl>
                                          <p:spTgt spid="116739">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7" presetClass="entr" presetSubtype="1" fill="hold" grpId="0" nodeType="clickEffect">
                                  <p:stCondLst>
                                    <p:cond delay="0"/>
                                  </p:stCondLst>
                                  <p:childTnLst>
                                    <p:set>
                                      <p:cBhvr>
                                        <p:cTn id="34" dur="1" fill="hold">
                                          <p:stCondLst>
                                            <p:cond delay="0"/>
                                          </p:stCondLst>
                                        </p:cTn>
                                        <p:tgtEl>
                                          <p:spTgt spid="116739">
                                            <p:txEl>
                                              <p:pRg st="4" end="4"/>
                                            </p:txEl>
                                          </p:spTgt>
                                        </p:tgtEl>
                                        <p:attrNameLst>
                                          <p:attrName>style.visibility</p:attrName>
                                        </p:attrNameLst>
                                      </p:cBhvr>
                                      <p:to>
                                        <p:strVal val="visible"/>
                                      </p:to>
                                    </p:set>
                                    <p:anim calcmode="lin" valueType="num">
                                      <p:cBhvr>
                                        <p:cTn id="35" dur="500" fill="hold"/>
                                        <p:tgtEl>
                                          <p:spTgt spid="116739">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6739">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16739">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16739">
                                            <p:txEl>
                                              <p:pRg st="4" end="4"/>
                                            </p:txEl>
                                          </p:spTgt>
                                        </p:tgtEl>
                                        <p:attrNameLst>
                                          <p:attrName>ppt_h</p:attrName>
                                        </p:attrNameLst>
                                      </p:cBhvr>
                                      <p:tavLst>
                                        <p:tav tm="0">
                                          <p:val>
                                            <p:fltVal val="0"/>
                                          </p:val>
                                        </p:tav>
                                        <p:tav tm="100000">
                                          <p:val>
                                            <p:strVal val="#ppt_h"/>
                                          </p:val>
                                        </p:tav>
                                      </p:tavLst>
                                    </p:anim>
                                  </p:childTnLst>
                                </p:cTn>
                              </p:par>
                              <p:par>
                                <p:cTn id="39" presetID="17" presetClass="entr" presetSubtype="1" fill="hold" grpId="0" nodeType="withEffect">
                                  <p:stCondLst>
                                    <p:cond delay="0"/>
                                  </p:stCondLst>
                                  <p:childTnLst>
                                    <p:set>
                                      <p:cBhvr>
                                        <p:cTn id="40" dur="1" fill="hold">
                                          <p:stCondLst>
                                            <p:cond delay="0"/>
                                          </p:stCondLst>
                                        </p:cTn>
                                        <p:tgtEl>
                                          <p:spTgt spid="116739">
                                            <p:txEl>
                                              <p:pRg st="5" end="5"/>
                                            </p:txEl>
                                          </p:spTgt>
                                        </p:tgtEl>
                                        <p:attrNameLst>
                                          <p:attrName>style.visibility</p:attrName>
                                        </p:attrNameLst>
                                      </p:cBhvr>
                                      <p:to>
                                        <p:strVal val="visible"/>
                                      </p:to>
                                    </p:set>
                                    <p:anim calcmode="lin" valueType="num">
                                      <p:cBhvr>
                                        <p:cTn id="41" dur="500" fill="hold"/>
                                        <p:tgtEl>
                                          <p:spTgt spid="116739">
                                            <p:txEl>
                                              <p:pRg st="5" end="5"/>
                                            </p:txEl>
                                          </p:spTgt>
                                        </p:tgtEl>
                                        <p:attrNameLst>
                                          <p:attrName>ppt_x</p:attrName>
                                        </p:attrNameLst>
                                      </p:cBhvr>
                                      <p:tavLst>
                                        <p:tav tm="0">
                                          <p:val>
                                            <p:strVal val="#ppt_x"/>
                                          </p:val>
                                        </p:tav>
                                        <p:tav tm="100000">
                                          <p:val>
                                            <p:strVal val="#ppt_x"/>
                                          </p:val>
                                        </p:tav>
                                      </p:tavLst>
                                    </p:anim>
                                    <p:anim calcmode="lin" valueType="num">
                                      <p:cBhvr>
                                        <p:cTn id="42" dur="500" fill="hold"/>
                                        <p:tgtEl>
                                          <p:spTgt spid="116739">
                                            <p:txEl>
                                              <p:pRg st="5" end="5"/>
                                            </p:txEl>
                                          </p:spTgt>
                                        </p:tgtEl>
                                        <p:attrNameLst>
                                          <p:attrName>ppt_y</p:attrName>
                                        </p:attrNameLst>
                                      </p:cBhvr>
                                      <p:tavLst>
                                        <p:tav tm="0">
                                          <p:val>
                                            <p:strVal val="#ppt_y-#ppt_h/2"/>
                                          </p:val>
                                        </p:tav>
                                        <p:tav tm="100000">
                                          <p:val>
                                            <p:strVal val="#ppt_y"/>
                                          </p:val>
                                        </p:tav>
                                      </p:tavLst>
                                    </p:anim>
                                    <p:anim calcmode="lin" valueType="num">
                                      <p:cBhvr>
                                        <p:cTn id="43" dur="500" fill="hold"/>
                                        <p:tgtEl>
                                          <p:spTgt spid="116739">
                                            <p:txEl>
                                              <p:pRg st="5" end="5"/>
                                            </p:txEl>
                                          </p:spTgt>
                                        </p:tgtEl>
                                        <p:attrNameLst>
                                          <p:attrName>ppt_w</p:attrName>
                                        </p:attrNameLst>
                                      </p:cBhvr>
                                      <p:tavLst>
                                        <p:tav tm="0">
                                          <p:val>
                                            <p:strVal val="#ppt_w"/>
                                          </p:val>
                                        </p:tav>
                                        <p:tav tm="100000">
                                          <p:val>
                                            <p:strVal val="#ppt_w"/>
                                          </p:val>
                                        </p:tav>
                                      </p:tavLst>
                                    </p:anim>
                                    <p:anim calcmode="lin" valueType="num">
                                      <p:cBhvr>
                                        <p:cTn id="44" dur="500" fill="hold"/>
                                        <p:tgtEl>
                                          <p:spTgt spid="116739">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17" presetClass="entr" presetSubtype="1" fill="hold" grpId="0" nodeType="clickEffect">
                                  <p:stCondLst>
                                    <p:cond delay="0"/>
                                  </p:stCondLst>
                                  <p:childTnLst>
                                    <p:set>
                                      <p:cBhvr>
                                        <p:cTn id="48" dur="1" fill="hold">
                                          <p:stCondLst>
                                            <p:cond delay="0"/>
                                          </p:stCondLst>
                                        </p:cTn>
                                        <p:tgtEl>
                                          <p:spTgt spid="116739">
                                            <p:txEl>
                                              <p:pRg st="7" end="7"/>
                                            </p:txEl>
                                          </p:spTgt>
                                        </p:tgtEl>
                                        <p:attrNameLst>
                                          <p:attrName>style.visibility</p:attrName>
                                        </p:attrNameLst>
                                      </p:cBhvr>
                                      <p:to>
                                        <p:strVal val="visible"/>
                                      </p:to>
                                    </p:set>
                                    <p:anim calcmode="lin" valueType="num">
                                      <p:cBhvr>
                                        <p:cTn id="49" dur="500" fill="hold"/>
                                        <p:tgtEl>
                                          <p:spTgt spid="116739">
                                            <p:txEl>
                                              <p:pRg st="7" end="7"/>
                                            </p:txEl>
                                          </p:spTgt>
                                        </p:tgtEl>
                                        <p:attrNameLst>
                                          <p:attrName>ppt_x</p:attrName>
                                        </p:attrNameLst>
                                      </p:cBhvr>
                                      <p:tavLst>
                                        <p:tav tm="0">
                                          <p:val>
                                            <p:strVal val="#ppt_x"/>
                                          </p:val>
                                        </p:tav>
                                        <p:tav tm="100000">
                                          <p:val>
                                            <p:strVal val="#ppt_x"/>
                                          </p:val>
                                        </p:tav>
                                      </p:tavLst>
                                    </p:anim>
                                    <p:anim calcmode="lin" valueType="num">
                                      <p:cBhvr>
                                        <p:cTn id="50" dur="500" fill="hold"/>
                                        <p:tgtEl>
                                          <p:spTgt spid="116739">
                                            <p:txEl>
                                              <p:pRg st="7" end="7"/>
                                            </p:txEl>
                                          </p:spTgt>
                                        </p:tgtEl>
                                        <p:attrNameLst>
                                          <p:attrName>ppt_y</p:attrName>
                                        </p:attrNameLst>
                                      </p:cBhvr>
                                      <p:tavLst>
                                        <p:tav tm="0">
                                          <p:val>
                                            <p:strVal val="#ppt_y-#ppt_h/2"/>
                                          </p:val>
                                        </p:tav>
                                        <p:tav tm="100000">
                                          <p:val>
                                            <p:strVal val="#ppt_y"/>
                                          </p:val>
                                        </p:tav>
                                      </p:tavLst>
                                    </p:anim>
                                    <p:anim calcmode="lin" valueType="num">
                                      <p:cBhvr>
                                        <p:cTn id="51" dur="500" fill="hold"/>
                                        <p:tgtEl>
                                          <p:spTgt spid="116739">
                                            <p:txEl>
                                              <p:pRg st="7" end="7"/>
                                            </p:txEl>
                                          </p:spTgt>
                                        </p:tgtEl>
                                        <p:attrNameLst>
                                          <p:attrName>ppt_w</p:attrName>
                                        </p:attrNameLst>
                                      </p:cBhvr>
                                      <p:tavLst>
                                        <p:tav tm="0">
                                          <p:val>
                                            <p:strVal val="#ppt_w"/>
                                          </p:val>
                                        </p:tav>
                                        <p:tav tm="100000">
                                          <p:val>
                                            <p:strVal val="#ppt_w"/>
                                          </p:val>
                                        </p:tav>
                                      </p:tavLst>
                                    </p:anim>
                                    <p:anim calcmode="lin" valueType="num">
                                      <p:cBhvr>
                                        <p:cTn id="52" dur="500" fill="hold"/>
                                        <p:tgtEl>
                                          <p:spTgt spid="116739">
                                            <p:txEl>
                                              <p:pRg st="7" end="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39"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0" name="Rectangle 159">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2" name="Rectangle 161">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506" name="Rectangle 2"/>
          <p:cNvSpPr>
            <a:spLocks noGrp="1" noChangeArrowheads="1"/>
          </p:cNvSpPr>
          <p:nvPr>
            <p:ph type="title"/>
          </p:nvPr>
        </p:nvSpPr>
        <p:spPr>
          <a:xfrm>
            <a:off x="369277" y="516835"/>
            <a:ext cx="2313633" cy="2103875"/>
          </a:xfrm>
        </p:spPr>
        <p:txBody>
          <a:bodyPr vert="horz" lIns="91440" tIns="45720" rIns="91440" bIns="45720" rtlCol="0" anchor="b">
            <a:normAutofit/>
          </a:bodyPr>
          <a:lstStyle/>
          <a:p>
            <a:r>
              <a:rPr lang="en-US" altLang="en-US" sz="3100">
                <a:solidFill>
                  <a:srgbClr val="FFFFFF"/>
                </a:solidFill>
              </a:rPr>
              <a:t>Effort Distribution by Phase</a:t>
            </a:r>
          </a:p>
        </p:txBody>
      </p:sp>
      <p:sp>
        <p:nvSpPr>
          <p:cNvPr id="21558" name="Text Box 92"/>
          <p:cNvSpPr txBox="1">
            <a:spLocks noChangeArrowheads="1"/>
          </p:cNvSpPr>
          <p:nvPr/>
        </p:nvSpPr>
        <p:spPr bwMode="auto">
          <a:xfrm>
            <a:off x="369278" y="2653800"/>
            <a:ext cx="2313633" cy="33355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0" tIns="45720" rIns="0" bIns="45720" rtlCol="0">
            <a:norm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defTabSz="914400" eaLnBrk="1" hangingPunct="1">
              <a:lnSpc>
                <a:spcPct val="90000"/>
              </a:lnSpc>
              <a:spcBef>
                <a:spcPct val="50000"/>
              </a:spcBef>
              <a:buClr>
                <a:schemeClr val="accent1"/>
              </a:buClr>
              <a:buFont typeface="Calibri" panose="020F0502020204030204" pitchFamily="34" charset="0"/>
            </a:pPr>
            <a:r>
              <a:rPr lang="en-US" altLang="en-US" sz="1300">
                <a:solidFill>
                  <a:srgbClr val="FFFFFF"/>
                </a:solidFill>
                <a:latin typeface="+mn-lt"/>
              </a:rPr>
              <a:t>Resources</a:t>
            </a:r>
          </a:p>
        </p:txBody>
      </p:sp>
      <p:sp>
        <p:nvSpPr>
          <p:cNvPr id="164" name="Rectangle 163">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507" name="Date Placeholder 3"/>
          <p:cNvSpPr>
            <a:spLocks noGrp="1"/>
          </p:cNvSpPr>
          <p:nvPr>
            <p:ph type="dt" sz="half" idx="10"/>
          </p:nvPr>
        </p:nvSpPr>
        <p:spPr bwMode="auto">
          <a:xfrm>
            <a:off x="4023151" y="6459785"/>
            <a:ext cx="1301528"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r" defTabSz="914400" eaLnBrk="1" hangingPunct="1">
              <a:spcAft>
                <a:spcPts val="600"/>
              </a:spcAft>
            </a:pPr>
            <a:r>
              <a:rPr lang="en-US" altLang="en-US" sz="900">
                <a:solidFill>
                  <a:srgbClr val="FFFFFF"/>
                </a:solidFill>
                <a:latin typeface="+mn-lt"/>
              </a:rPr>
              <a:t> </a:t>
            </a:r>
          </a:p>
        </p:txBody>
      </p:sp>
      <p:graphicFrame>
        <p:nvGraphicFramePr>
          <p:cNvPr id="127067" name="Group 91"/>
          <p:cNvGraphicFramePr>
            <a:graphicFrameLocks noGrp="1"/>
          </p:cNvGraphicFramePr>
          <p:nvPr>
            <p:extLst>
              <p:ext uri="{D42A27DB-BD31-4B8C-83A1-F6EECF244321}">
                <p14:modId xmlns:p14="http://schemas.microsoft.com/office/powerpoint/2010/main" val="1182877911"/>
              </p:ext>
            </p:extLst>
          </p:nvPr>
        </p:nvGraphicFramePr>
        <p:xfrm>
          <a:off x="3556512" y="1650462"/>
          <a:ext cx="5098564" cy="3557077"/>
        </p:xfrm>
        <a:graphic>
          <a:graphicData uri="http://schemas.openxmlformats.org/drawingml/2006/table">
            <a:tbl>
              <a:tblPr/>
              <a:tblGrid>
                <a:gridCol w="1257198">
                  <a:extLst>
                    <a:ext uri="{9D8B030D-6E8A-4147-A177-3AD203B41FA5}">
                      <a16:colId xmlns:a16="http://schemas.microsoft.com/office/drawing/2014/main" val="20000"/>
                    </a:ext>
                  </a:extLst>
                </a:gridCol>
                <a:gridCol w="692738">
                  <a:extLst>
                    <a:ext uri="{9D8B030D-6E8A-4147-A177-3AD203B41FA5}">
                      <a16:colId xmlns:a16="http://schemas.microsoft.com/office/drawing/2014/main" val="20001"/>
                    </a:ext>
                  </a:extLst>
                </a:gridCol>
                <a:gridCol w="1211694">
                  <a:extLst>
                    <a:ext uri="{9D8B030D-6E8A-4147-A177-3AD203B41FA5}">
                      <a16:colId xmlns:a16="http://schemas.microsoft.com/office/drawing/2014/main" val="20002"/>
                    </a:ext>
                  </a:extLst>
                </a:gridCol>
                <a:gridCol w="921338">
                  <a:extLst>
                    <a:ext uri="{9D8B030D-6E8A-4147-A177-3AD203B41FA5}">
                      <a16:colId xmlns:a16="http://schemas.microsoft.com/office/drawing/2014/main" val="20003"/>
                    </a:ext>
                  </a:extLst>
                </a:gridCol>
                <a:gridCol w="1015596">
                  <a:extLst>
                    <a:ext uri="{9D8B030D-6E8A-4147-A177-3AD203B41FA5}">
                      <a16:colId xmlns:a16="http://schemas.microsoft.com/office/drawing/2014/main" val="20004"/>
                    </a:ext>
                  </a:extLst>
                </a:gridCol>
              </a:tblGrid>
              <a:tr h="753019">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900" b="0" i="0" u="none" strike="noStrike" cap="none" normalizeH="0" baseline="0">
                          <a:ln>
                            <a:noFill/>
                          </a:ln>
                          <a:solidFill>
                            <a:schemeClr val="tx1"/>
                          </a:solidFill>
                          <a:effectLst/>
                          <a:latin typeface="Tahoma" pitchFamily="34" charset="0"/>
                        </a:rPr>
                        <a:t>Phase</a:t>
                      </a:r>
                    </a:p>
                  </a:txBody>
                  <a:tcPr marL="62405" marR="62405" marT="31202" marB="3120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0" i="0" u="none" strike="noStrike" cap="none" normalizeH="0" baseline="0">
                          <a:ln>
                            <a:noFill/>
                          </a:ln>
                          <a:solidFill>
                            <a:schemeClr val="tx1"/>
                          </a:solidFill>
                          <a:effectLst/>
                          <a:latin typeface="Tahoma" pitchFamily="34" charset="0"/>
                        </a:rPr>
                        <a:t>Small </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0" i="0" u="none" strike="noStrike" cap="none" normalizeH="0" baseline="0">
                          <a:ln>
                            <a:noFill/>
                          </a:ln>
                          <a:solidFill>
                            <a:schemeClr val="tx1"/>
                          </a:solidFill>
                          <a:effectLst/>
                          <a:latin typeface="Tahoma" pitchFamily="34" charset="0"/>
                        </a:rPr>
                        <a:t>&lt;2 KDSI</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0" i="0" u="none" strike="noStrike" cap="none" normalizeH="0" baseline="0">
                          <a:ln>
                            <a:noFill/>
                          </a:ln>
                          <a:solidFill>
                            <a:schemeClr val="tx1"/>
                          </a:solidFill>
                          <a:effectLst/>
                          <a:latin typeface="Tahoma" pitchFamily="34" charset="0"/>
                        </a:rPr>
                        <a:t>Intermediate &lt;8 KDSI</a:t>
                      </a:r>
                      <a:endParaRPr kumimoji="0" lang="en-GB" sz="1900" b="0"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0" i="0" u="none" strike="noStrike" cap="none" normalizeH="0" baseline="0">
                          <a:ln>
                            <a:noFill/>
                          </a:ln>
                          <a:solidFill>
                            <a:schemeClr val="tx1"/>
                          </a:solidFill>
                          <a:effectLst/>
                          <a:latin typeface="Tahoma" pitchFamily="34" charset="0"/>
                        </a:rPr>
                        <a:t>Medium</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0" i="0" u="none" strike="noStrike" cap="none" normalizeH="0" baseline="0">
                          <a:ln>
                            <a:noFill/>
                          </a:ln>
                          <a:solidFill>
                            <a:schemeClr val="tx1"/>
                          </a:solidFill>
                          <a:effectLst/>
                          <a:latin typeface="Tahoma" pitchFamily="34" charset="0"/>
                        </a:rPr>
                        <a:t>&lt;32KDSI</a:t>
                      </a:r>
                      <a:endParaRPr kumimoji="0" lang="en-GB" sz="1900" b="0"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0" i="0" u="none" strike="noStrike" cap="none" normalizeH="0" baseline="0">
                          <a:ln>
                            <a:noFill/>
                          </a:ln>
                          <a:solidFill>
                            <a:schemeClr val="tx1"/>
                          </a:solidFill>
                          <a:effectLst/>
                          <a:latin typeface="Tahoma" pitchFamily="34" charset="0"/>
                        </a:rPr>
                        <a:t>Large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0" i="0" u="none" strike="noStrike" cap="none" normalizeH="0" baseline="0">
                          <a:ln>
                            <a:noFill/>
                          </a:ln>
                          <a:solidFill>
                            <a:schemeClr val="tx1"/>
                          </a:solidFill>
                          <a:effectLst/>
                          <a:latin typeface="Tahoma" pitchFamily="34" charset="0"/>
                        </a:rPr>
                        <a:t>&lt;128KDSI</a:t>
                      </a:r>
                      <a:endParaRPr kumimoji="0" lang="en-GB" sz="1900" b="0"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0702">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900" b="0" i="0" u="none" strike="noStrike" cap="none" normalizeH="0" baseline="0">
                        <a:ln>
                          <a:noFill/>
                        </a:ln>
                        <a:solidFill>
                          <a:schemeClr val="tx1"/>
                        </a:solidFill>
                        <a:effectLst/>
                        <a:latin typeface="Tahoma" pitchFamily="34" charset="0"/>
                      </a:endParaRPr>
                    </a:p>
                  </a:txBody>
                  <a:tcPr marL="62405" marR="62405" marT="31202" marB="3120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900" b="0"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900" b="0"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900" b="0"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900" b="0"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03399">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tx1"/>
                          </a:solidFill>
                          <a:effectLst/>
                          <a:latin typeface="Tahoma" pitchFamily="34" charset="0"/>
                        </a:rPr>
                        <a:t>Product Design</a:t>
                      </a:r>
                    </a:p>
                  </a:txBody>
                  <a:tcPr marL="62405" marR="62405" marT="31202" marB="3120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16%</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16%</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16%</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16%</a:t>
                      </a:r>
                    </a:p>
                  </a:txBody>
                  <a:tcPr marL="62405" marR="62405" marT="31202" marB="3120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03399">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tx1"/>
                          </a:solidFill>
                          <a:effectLst/>
                          <a:latin typeface="Tahoma" pitchFamily="34" charset="0"/>
                        </a:rPr>
                        <a:t>Detailed Design</a:t>
                      </a:r>
                    </a:p>
                  </a:txBody>
                  <a:tcPr marL="62405" marR="62405" marT="31202" marB="3120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26%</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25%</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24%</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23%</a:t>
                      </a:r>
                    </a:p>
                  </a:txBody>
                  <a:tcPr marL="62405" marR="62405" marT="31202" marB="3120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03399">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tx1"/>
                          </a:solidFill>
                          <a:effectLst/>
                          <a:latin typeface="Tahoma" pitchFamily="34" charset="0"/>
                        </a:rPr>
                        <a:t>Code &amp; Unit Testing</a:t>
                      </a:r>
                    </a:p>
                  </a:txBody>
                  <a:tcPr marL="62405" marR="62405" marT="31202" marB="3120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42%</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40%</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38%</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36%</a:t>
                      </a:r>
                    </a:p>
                  </a:txBody>
                  <a:tcPr marL="62405" marR="62405" marT="31202" marB="3120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03399">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tx1"/>
                          </a:solidFill>
                          <a:effectLst/>
                          <a:latin typeface="Tahoma" pitchFamily="34" charset="0"/>
                        </a:rPr>
                        <a:t>Integration &amp; Testing</a:t>
                      </a:r>
                    </a:p>
                  </a:txBody>
                  <a:tcPr marL="62405" marR="62405" marT="31202" marB="3120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16%</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19%</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22%</a:t>
                      </a: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400" b="1" i="0" u="none" strike="noStrike" cap="none" normalizeH="0" baseline="0">
                          <a:ln>
                            <a:noFill/>
                          </a:ln>
                          <a:solidFill>
                            <a:schemeClr val="folHlink"/>
                          </a:solidFill>
                          <a:effectLst/>
                          <a:latin typeface="Tahoma" pitchFamily="34" charset="0"/>
                        </a:rPr>
                        <a:t>25%</a:t>
                      </a:r>
                    </a:p>
                  </a:txBody>
                  <a:tcPr marL="62405" marR="62405" marT="31202" marB="3120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3976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400" b="1" i="0" u="none" strike="noStrike" cap="none" normalizeH="0" baseline="0">
                        <a:ln>
                          <a:noFill/>
                        </a:ln>
                        <a:solidFill>
                          <a:schemeClr val="tx1"/>
                        </a:solidFill>
                        <a:effectLst/>
                        <a:latin typeface="Tahoma" pitchFamily="34" charset="0"/>
                      </a:endParaRPr>
                    </a:p>
                  </a:txBody>
                  <a:tcPr marL="62405" marR="62405" marT="31202" marB="3120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400" b="1"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400" b="1"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400" b="1"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400" b="1" i="0" u="none" strike="noStrike" cap="none" normalizeH="0" baseline="0">
                        <a:ln>
                          <a:noFill/>
                        </a:ln>
                        <a:solidFill>
                          <a:schemeClr val="tx1"/>
                        </a:solidFill>
                        <a:effectLst/>
                        <a:latin typeface="Tahoma" pitchFamily="34" charset="0"/>
                      </a:endParaRPr>
                    </a:p>
                  </a:txBody>
                  <a:tcPr marL="62405" marR="62405" marT="31202" marB="3120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2493835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1" name="Rectangle 190">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530" name="Rectangle 2"/>
          <p:cNvSpPr>
            <a:spLocks noGrp="1" noChangeArrowheads="1"/>
          </p:cNvSpPr>
          <p:nvPr>
            <p:ph type="title"/>
          </p:nvPr>
        </p:nvSpPr>
        <p:spPr>
          <a:xfrm>
            <a:off x="369277" y="516835"/>
            <a:ext cx="2313633" cy="2103875"/>
          </a:xfrm>
        </p:spPr>
        <p:txBody>
          <a:bodyPr vert="horz" lIns="91440" tIns="45720" rIns="91440" bIns="45720" rtlCol="0" anchor="b">
            <a:normAutofit/>
          </a:bodyPr>
          <a:lstStyle/>
          <a:p>
            <a:r>
              <a:rPr lang="en-US" altLang="en-US" sz="3100">
                <a:solidFill>
                  <a:srgbClr val="FFFFFF"/>
                </a:solidFill>
              </a:rPr>
              <a:t>Effort Distribution by Phase</a:t>
            </a:r>
          </a:p>
        </p:txBody>
      </p:sp>
      <p:sp>
        <p:nvSpPr>
          <p:cNvPr id="22576" name="Text Box 59"/>
          <p:cNvSpPr txBox="1">
            <a:spLocks noChangeArrowheads="1"/>
          </p:cNvSpPr>
          <p:nvPr/>
        </p:nvSpPr>
        <p:spPr bwMode="auto">
          <a:xfrm>
            <a:off x="369278" y="2653800"/>
            <a:ext cx="2313633" cy="33355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0" tIns="45720" rIns="0" bIns="45720" rtlCol="0">
            <a:norm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defTabSz="914400" eaLnBrk="1" hangingPunct="1">
              <a:lnSpc>
                <a:spcPct val="90000"/>
              </a:lnSpc>
              <a:spcBef>
                <a:spcPct val="50000"/>
              </a:spcBef>
              <a:buClr>
                <a:schemeClr val="accent1"/>
              </a:buClr>
              <a:buFont typeface="Calibri" panose="020F0502020204030204" pitchFamily="34" charset="0"/>
            </a:pPr>
            <a:r>
              <a:rPr lang="en-US" altLang="en-US" sz="1300">
                <a:solidFill>
                  <a:srgbClr val="FFFFFF"/>
                </a:solidFill>
                <a:latin typeface="+mn-lt"/>
              </a:rPr>
              <a:t>Schedule</a:t>
            </a:r>
          </a:p>
        </p:txBody>
      </p:sp>
      <p:sp>
        <p:nvSpPr>
          <p:cNvPr id="321" name="Rectangle 320">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531" name="Date Placeholder 3"/>
          <p:cNvSpPr>
            <a:spLocks noGrp="1"/>
          </p:cNvSpPr>
          <p:nvPr>
            <p:ph type="dt" sz="half" idx="10"/>
          </p:nvPr>
        </p:nvSpPr>
        <p:spPr bwMode="auto">
          <a:xfrm>
            <a:off x="4023151" y="6459785"/>
            <a:ext cx="1301528"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r" defTabSz="914400" eaLnBrk="1" hangingPunct="1">
              <a:spcAft>
                <a:spcPts val="600"/>
              </a:spcAft>
            </a:pPr>
            <a:r>
              <a:rPr lang="en-US" altLang="en-US" sz="900">
                <a:solidFill>
                  <a:srgbClr val="FFFFFF"/>
                </a:solidFill>
                <a:latin typeface="+mn-lt"/>
              </a:rPr>
              <a:t> </a:t>
            </a:r>
          </a:p>
        </p:txBody>
      </p:sp>
      <p:graphicFrame>
        <p:nvGraphicFramePr>
          <p:cNvPr id="128058" name="Group 58"/>
          <p:cNvGraphicFramePr>
            <a:graphicFrameLocks noGrp="1"/>
          </p:cNvGraphicFramePr>
          <p:nvPr>
            <p:extLst>
              <p:ext uri="{D42A27DB-BD31-4B8C-83A1-F6EECF244321}">
                <p14:modId xmlns:p14="http://schemas.microsoft.com/office/powerpoint/2010/main" val="500479710"/>
              </p:ext>
            </p:extLst>
          </p:nvPr>
        </p:nvGraphicFramePr>
        <p:xfrm>
          <a:off x="3556512" y="1744573"/>
          <a:ext cx="5098564" cy="3368857"/>
        </p:xfrm>
        <a:graphic>
          <a:graphicData uri="http://schemas.openxmlformats.org/drawingml/2006/table">
            <a:tbl>
              <a:tblPr/>
              <a:tblGrid>
                <a:gridCol w="1413045">
                  <a:extLst>
                    <a:ext uri="{9D8B030D-6E8A-4147-A177-3AD203B41FA5}">
                      <a16:colId xmlns:a16="http://schemas.microsoft.com/office/drawing/2014/main" val="20000"/>
                    </a:ext>
                  </a:extLst>
                </a:gridCol>
                <a:gridCol w="664633">
                  <a:extLst>
                    <a:ext uri="{9D8B030D-6E8A-4147-A177-3AD203B41FA5}">
                      <a16:colId xmlns:a16="http://schemas.microsoft.com/office/drawing/2014/main" val="20001"/>
                    </a:ext>
                  </a:extLst>
                </a:gridCol>
                <a:gridCol w="1162535">
                  <a:extLst>
                    <a:ext uri="{9D8B030D-6E8A-4147-A177-3AD203B41FA5}">
                      <a16:colId xmlns:a16="http://schemas.microsoft.com/office/drawing/2014/main" val="20002"/>
                    </a:ext>
                  </a:extLst>
                </a:gridCol>
                <a:gridCol w="883959">
                  <a:extLst>
                    <a:ext uri="{9D8B030D-6E8A-4147-A177-3AD203B41FA5}">
                      <a16:colId xmlns:a16="http://schemas.microsoft.com/office/drawing/2014/main" val="20003"/>
                    </a:ext>
                  </a:extLst>
                </a:gridCol>
                <a:gridCol w="974392">
                  <a:extLst>
                    <a:ext uri="{9D8B030D-6E8A-4147-A177-3AD203B41FA5}">
                      <a16:colId xmlns:a16="http://schemas.microsoft.com/office/drawing/2014/main" val="20004"/>
                    </a:ext>
                  </a:extLst>
                </a:gridCol>
              </a:tblGrid>
              <a:tr h="72246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a:ln>
                            <a:noFill/>
                          </a:ln>
                          <a:solidFill>
                            <a:schemeClr val="tx1"/>
                          </a:solidFill>
                          <a:effectLst/>
                          <a:latin typeface="Tahoma" pitchFamily="34" charset="0"/>
                        </a:rPr>
                        <a:t>Phase</a:t>
                      </a:r>
                    </a:p>
                  </a:txBody>
                  <a:tcPr marL="59873" marR="59873" marT="29937" marB="29937"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0" i="0" u="none" strike="noStrike" cap="none" normalizeH="0" baseline="0">
                          <a:ln>
                            <a:noFill/>
                          </a:ln>
                          <a:solidFill>
                            <a:schemeClr val="tx1"/>
                          </a:solidFill>
                          <a:effectLst/>
                          <a:latin typeface="Tahoma" pitchFamily="34" charset="0"/>
                        </a:rPr>
                        <a:t>Small </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0" i="0" u="none" strike="noStrike" cap="none" normalizeH="0" baseline="0">
                          <a:ln>
                            <a:noFill/>
                          </a:ln>
                          <a:solidFill>
                            <a:schemeClr val="tx1"/>
                          </a:solidFill>
                          <a:effectLst/>
                          <a:latin typeface="Tahoma" pitchFamily="34" charset="0"/>
                        </a:rPr>
                        <a:t>&lt;2 KDSI</a:t>
                      </a: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0" i="0" u="none" strike="noStrike" cap="none" normalizeH="0" baseline="0">
                          <a:ln>
                            <a:noFill/>
                          </a:ln>
                          <a:solidFill>
                            <a:schemeClr val="tx1"/>
                          </a:solidFill>
                          <a:effectLst/>
                          <a:latin typeface="Tahoma" pitchFamily="34" charset="0"/>
                        </a:rPr>
                        <a:t>Intermediate &lt;8 KDSI</a:t>
                      </a:r>
                      <a:endParaRPr kumimoji="0" lang="en-GB" sz="1800" b="0"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0" i="0" u="none" strike="noStrike" cap="none" normalizeH="0" baseline="0">
                          <a:ln>
                            <a:noFill/>
                          </a:ln>
                          <a:solidFill>
                            <a:schemeClr val="tx1"/>
                          </a:solidFill>
                          <a:effectLst/>
                          <a:latin typeface="Tahoma" pitchFamily="34" charset="0"/>
                        </a:rPr>
                        <a:t>Medium</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0" i="0" u="none" strike="noStrike" cap="none" normalizeH="0" baseline="0">
                          <a:ln>
                            <a:noFill/>
                          </a:ln>
                          <a:solidFill>
                            <a:schemeClr val="tx1"/>
                          </a:solidFill>
                          <a:effectLst/>
                          <a:latin typeface="Tahoma" pitchFamily="34" charset="0"/>
                        </a:rPr>
                        <a:t>&lt;32KDSI</a:t>
                      </a:r>
                      <a:endParaRPr kumimoji="0" lang="en-GB" sz="1800" b="0"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0" i="0" u="none" strike="noStrike" cap="none" normalizeH="0" baseline="0">
                          <a:ln>
                            <a:noFill/>
                          </a:ln>
                          <a:solidFill>
                            <a:schemeClr val="tx1"/>
                          </a:solidFill>
                          <a:effectLst/>
                          <a:latin typeface="Tahoma" pitchFamily="34" charset="0"/>
                        </a:rPr>
                        <a:t>Large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0" i="0" u="none" strike="noStrike" cap="none" normalizeH="0" baseline="0">
                          <a:ln>
                            <a:noFill/>
                          </a:ln>
                          <a:solidFill>
                            <a:schemeClr val="tx1"/>
                          </a:solidFill>
                          <a:effectLst/>
                          <a:latin typeface="Tahoma" pitchFamily="34" charset="0"/>
                        </a:rPr>
                        <a:t>&lt;128KDSI</a:t>
                      </a:r>
                      <a:endParaRPr kumimoji="0" lang="en-GB" sz="1800" b="0"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2417">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800" b="0" i="0" u="none" strike="noStrike" cap="none" normalizeH="0" baseline="0">
                        <a:ln>
                          <a:noFill/>
                        </a:ln>
                        <a:solidFill>
                          <a:schemeClr val="tx1"/>
                        </a:solidFill>
                        <a:effectLst/>
                        <a:latin typeface="Tahoma" pitchFamily="34" charset="0"/>
                      </a:endParaRPr>
                    </a:p>
                  </a:txBody>
                  <a:tcPr marL="59873" marR="59873" marT="29937" marB="29937"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800" b="0"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800" b="0"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800" b="0"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800" b="0"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83399">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tx1"/>
                          </a:solidFill>
                          <a:effectLst/>
                          <a:latin typeface="Tahoma" pitchFamily="34" charset="0"/>
                        </a:rPr>
                        <a:t>Product Design</a:t>
                      </a:r>
                    </a:p>
                  </a:txBody>
                  <a:tcPr marL="59873" marR="59873" marT="29937" marB="29937"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19%</a:t>
                      </a: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19%</a:t>
                      </a: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19%</a:t>
                      </a: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19%</a:t>
                      </a:r>
                    </a:p>
                  </a:txBody>
                  <a:tcPr marL="59873" marR="59873" marT="29937" marB="29937"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12162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tx1"/>
                          </a:solidFill>
                          <a:effectLst/>
                          <a:latin typeface="Tahoma" pitchFamily="34" charset="0"/>
                        </a:rPr>
                        <a:t>Programming: -Detailed Design</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tx1"/>
                          </a:solidFill>
                          <a:effectLst/>
                          <a:latin typeface="Tahoma" pitchFamily="34" charset="0"/>
                        </a:rPr>
                        <a:t>Code &amp; Unit Testing</a:t>
                      </a:r>
                    </a:p>
                  </a:txBody>
                  <a:tcPr marL="59873" marR="59873" marT="29937" marB="29937"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300" b="1" i="0" u="none" strike="noStrike" cap="none" normalizeH="0" baseline="0">
                        <a:ln>
                          <a:noFill/>
                        </a:ln>
                        <a:solidFill>
                          <a:schemeClr val="folHlink"/>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63%</a:t>
                      </a: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300" b="1" i="0" u="none" strike="noStrike" cap="none" normalizeH="0" baseline="0">
                        <a:ln>
                          <a:noFill/>
                        </a:ln>
                        <a:solidFill>
                          <a:schemeClr val="folHlink"/>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59%</a:t>
                      </a: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300" b="1" i="0" u="none" strike="noStrike" cap="none" normalizeH="0" baseline="0">
                        <a:ln>
                          <a:noFill/>
                        </a:ln>
                        <a:solidFill>
                          <a:schemeClr val="folHlink"/>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55%</a:t>
                      </a: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300" b="1" i="0" u="none" strike="noStrike" cap="none" normalizeH="0" baseline="0">
                        <a:ln>
                          <a:noFill/>
                        </a:ln>
                        <a:solidFill>
                          <a:schemeClr val="folHlink"/>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51%</a:t>
                      </a:r>
                    </a:p>
                  </a:txBody>
                  <a:tcPr marL="59873" marR="59873" marT="29937" marB="29937"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82976">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tx1"/>
                          </a:solidFill>
                          <a:effectLst/>
                          <a:latin typeface="Tahoma" pitchFamily="34" charset="0"/>
                        </a:rPr>
                        <a:t>Integration &amp; Testing</a:t>
                      </a:r>
                    </a:p>
                  </a:txBody>
                  <a:tcPr marL="59873" marR="59873" marT="29937" marB="29937"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18%</a:t>
                      </a: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22%</a:t>
                      </a: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26%</a:t>
                      </a: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300" b="1" i="0" u="none" strike="noStrike" cap="none" normalizeH="0" baseline="0">
                          <a:ln>
                            <a:noFill/>
                          </a:ln>
                          <a:solidFill>
                            <a:schemeClr val="folHlink"/>
                          </a:solidFill>
                          <a:effectLst/>
                          <a:latin typeface="Tahoma" pitchFamily="34" charset="0"/>
                        </a:rPr>
                        <a:t>30%</a:t>
                      </a:r>
                    </a:p>
                  </a:txBody>
                  <a:tcPr marL="59873" marR="59873" marT="29937" marB="29937"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25976">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300" b="1" i="0" u="none" strike="noStrike" cap="none" normalizeH="0" baseline="0">
                        <a:ln>
                          <a:noFill/>
                        </a:ln>
                        <a:solidFill>
                          <a:schemeClr val="tx1"/>
                        </a:solidFill>
                        <a:effectLst/>
                        <a:latin typeface="Tahoma" pitchFamily="34" charset="0"/>
                      </a:endParaRPr>
                    </a:p>
                  </a:txBody>
                  <a:tcPr marL="59873" marR="59873" marT="29937" marB="29937"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300" b="1"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300" b="1"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300" b="1"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1300" b="1" i="0" u="none" strike="noStrike" cap="none" normalizeH="0" baseline="0">
                        <a:ln>
                          <a:noFill/>
                        </a:ln>
                        <a:solidFill>
                          <a:schemeClr val="tx1"/>
                        </a:solidFill>
                        <a:effectLst/>
                        <a:latin typeface="Tahoma" pitchFamily="34" charset="0"/>
                      </a:endParaRPr>
                    </a:p>
                  </a:txBody>
                  <a:tcPr marL="59873" marR="59873" marT="29937" marB="29937"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42368672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554"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altLang="en-US" sz="3100">
                <a:solidFill>
                  <a:srgbClr val="FFFFFF"/>
                </a:solidFill>
              </a:rPr>
              <a:t>Function Point Analysis (FPA)</a:t>
            </a:r>
            <a:endParaRPr lang="en-GB" altLang="en-US" sz="3100">
              <a:solidFill>
                <a:srgbClr val="FFFFFF"/>
              </a:solidFill>
            </a:endParaRPr>
          </a:p>
        </p:txBody>
      </p:sp>
      <p:sp>
        <p:nvSpPr>
          <p:cNvPr id="23555" name="Date Placeholder 3"/>
          <p:cNvSpPr>
            <a:spLocks noGrp="1"/>
          </p:cNvSpPr>
          <p:nvPr>
            <p:ph type="dt" sz="half" idx="10"/>
          </p:nvPr>
        </p:nvSpPr>
        <p:spPr bwMode="auto">
          <a:xfrm>
            <a:off x="369277" y="6459785"/>
            <a:ext cx="1301528"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lnSpc>
                <a:spcPct val="90000"/>
              </a:lnSpc>
              <a:spcAft>
                <a:spcPts val="600"/>
              </a:spcAft>
            </a:pPr>
            <a:r>
              <a:rPr lang="en-GB" altLang="en-US" sz="1900"/>
              <a:t> </a:t>
            </a:r>
          </a:p>
        </p:txBody>
      </p:sp>
      <p:sp>
        <p:nvSpPr>
          <p:cNvPr id="79" name="Rectangle 7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15717" name="Rectangle 3">
            <a:extLst>
              <a:ext uri="{FF2B5EF4-FFF2-40B4-BE49-F238E27FC236}">
                <a16:creationId xmlns:a16="http://schemas.microsoft.com/office/drawing/2014/main" id="{7EB146D3-0D12-23AA-D35F-5488CAA4F69C}"/>
              </a:ext>
            </a:extLst>
          </p:cNvPr>
          <p:cNvGraphicFramePr>
            <a:graphicFrameLocks noGrp="1"/>
          </p:cNvGraphicFramePr>
          <p:nvPr>
            <p:ph idx="1"/>
            <p:extLst>
              <p:ext uri="{D42A27DB-BD31-4B8C-83A1-F6EECF244321}">
                <p14:modId xmlns:p14="http://schemas.microsoft.com/office/powerpoint/2010/main" val="3418849381"/>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708010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578" name="Rectangle 2"/>
          <p:cNvSpPr>
            <a:spLocks noGrp="1" noChangeArrowheads="1"/>
          </p:cNvSpPr>
          <p:nvPr>
            <p:ph type="title"/>
          </p:nvPr>
        </p:nvSpPr>
        <p:spPr>
          <a:xfrm>
            <a:off x="369277" y="516835"/>
            <a:ext cx="2313633" cy="5772840"/>
          </a:xfrm>
        </p:spPr>
        <p:txBody>
          <a:bodyPr anchor="ctr">
            <a:normAutofit/>
          </a:bodyPr>
          <a:lstStyle/>
          <a:p>
            <a:pPr eaLnBrk="1" hangingPunct="1"/>
            <a:r>
              <a:rPr lang="en-GB" altLang="en-US" sz="3100">
                <a:solidFill>
                  <a:srgbClr val="FFFFFF"/>
                </a:solidFill>
              </a:rPr>
              <a:t>What are Function Points?</a:t>
            </a:r>
          </a:p>
        </p:txBody>
      </p:sp>
      <p:sp>
        <p:nvSpPr>
          <p:cNvPr id="24579" name="Date Placeholder 3"/>
          <p:cNvSpPr>
            <a:spLocks noGrp="1"/>
          </p:cNvSpPr>
          <p:nvPr>
            <p:ph type="dt" sz="half" idx="10"/>
          </p:nvPr>
        </p:nvSpPr>
        <p:spPr bwMode="auto">
          <a:xfrm>
            <a:off x="369277" y="6459785"/>
            <a:ext cx="1301528"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lnSpc>
                <a:spcPct val="90000"/>
              </a:lnSpc>
              <a:spcAft>
                <a:spcPts val="600"/>
              </a:spcAft>
            </a:pPr>
            <a:r>
              <a:rPr lang="en-GB" altLang="en-US" sz="1900"/>
              <a:t> </a:t>
            </a:r>
          </a:p>
        </p:txBody>
      </p:sp>
      <p:sp>
        <p:nvSpPr>
          <p:cNvPr id="79" name="Rectangle 7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30053" name="Rectangle 3">
            <a:extLst>
              <a:ext uri="{FF2B5EF4-FFF2-40B4-BE49-F238E27FC236}">
                <a16:creationId xmlns:a16="http://schemas.microsoft.com/office/drawing/2014/main" id="{98DDA095-3791-D804-D3FA-C0446921B816}"/>
              </a:ext>
            </a:extLst>
          </p:cNvPr>
          <p:cNvGraphicFramePr>
            <a:graphicFrameLocks noGrp="1"/>
          </p:cNvGraphicFramePr>
          <p:nvPr>
            <p:ph idx="1"/>
            <p:extLst>
              <p:ext uri="{D42A27DB-BD31-4B8C-83A1-F6EECF244321}">
                <p14:modId xmlns:p14="http://schemas.microsoft.com/office/powerpoint/2010/main" val="90757112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167090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a:t>Unadjusted FP Count</a:t>
            </a:r>
            <a:endParaRPr lang="en-GB" altLang="en-US"/>
          </a:p>
        </p:txBody>
      </p:sp>
      <p:sp>
        <p:nvSpPr>
          <p:cNvPr id="117763" name="Rectangle 3"/>
          <p:cNvSpPr>
            <a:spLocks noGrp="1" noChangeArrowheads="1"/>
          </p:cNvSpPr>
          <p:nvPr>
            <p:ph idx="1"/>
          </p:nvPr>
        </p:nvSpPr>
        <p:spPr/>
        <p:txBody>
          <a:bodyPr/>
          <a:lstStyle/>
          <a:p>
            <a:pPr eaLnBrk="1" hangingPunct="1">
              <a:spcBef>
                <a:spcPct val="10000"/>
              </a:spcBef>
            </a:pPr>
            <a:r>
              <a:rPr lang="en-US" altLang="en-US" sz="3200" dirty="0"/>
              <a:t>Determine the number of</a:t>
            </a:r>
          </a:p>
          <a:p>
            <a:pPr lvl="1" eaLnBrk="1" hangingPunct="1">
              <a:spcBef>
                <a:spcPct val="10000"/>
              </a:spcBef>
            </a:pPr>
            <a:r>
              <a:rPr lang="en-US" altLang="en-US" sz="1800" dirty="0"/>
              <a:t>external inputs (e.g. file names, menu choices)</a:t>
            </a:r>
          </a:p>
          <a:p>
            <a:pPr lvl="1" eaLnBrk="1" hangingPunct="1">
              <a:spcBef>
                <a:spcPct val="10000"/>
              </a:spcBef>
            </a:pPr>
            <a:r>
              <a:rPr lang="en-US" altLang="en-US" sz="1800" dirty="0"/>
              <a:t>external outputs (e.g. messages, reports)</a:t>
            </a:r>
          </a:p>
          <a:p>
            <a:pPr lvl="1" eaLnBrk="1" hangingPunct="1">
              <a:spcBef>
                <a:spcPct val="10000"/>
              </a:spcBef>
            </a:pPr>
            <a:r>
              <a:rPr lang="en-US" altLang="en-US" sz="1800" dirty="0"/>
              <a:t>external inquiries (e.g. request for data)</a:t>
            </a:r>
          </a:p>
          <a:p>
            <a:pPr lvl="1" eaLnBrk="1" hangingPunct="1">
              <a:spcBef>
                <a:spcPct val="10000"/>
              </a:spcBef>
            </a:pPr>
            <a:r>
              <a:rPr lang="en-US" altLang="en-US" sz="1800" dirty="0"/>
              <a:t>external files (e.g. DB access)</a:t>
            </a:r>
          </a:p>
          <a:p>
            <a:pPr lvl="1" eaLnBrk="1" hangingPunct="1">
              <a:spcBef>
                <a:spcPct val="10000"/>
              </a:spcBef>
            </a:pPr>
            <a:r>
              <a:rPr lang="en-US" altLang="en-US" sz="1800" dirty="0"/>
              <a:t>internal files (e.g. log file, temporary file)</a:t>
            </a:r>
          </a:p>
          <a:p>
            <a:pPr eaLnBrk="1" hangingPunct="1">
              <a:spcBef>
                <a:spcPct val="10000"/>
              </a:spcBef>
            </a:pPr>
            <a:r>
              <a:rPr lang="en-US" altLang="en-US" sz="3200" dirty="0"/>
              <a:t>Assign a complexity rating to each of these</a:t>
            </a:r>
          </a:p>
          <a:p>
            <a:pPr lvl="1" eaLnBrk="1" hangingPunct="1">
              <a:spcBef>
                <a:spcPct val="10000"/>
              </a:spcBef>
            </a:pPr>
            <a:r>
              <a:rPr lang="en-US" altLang="en-US" sz="1800" dirty="0"/>
              <a:t>simple, average, complex</a:t>
            </a:r>
          </a:p>
          <a:p>
            <a:pPr eaLnBrk="1" hangingPunct="1"/>
            <a:endParaRPr lang="en-GB" altLang="en-US" sz="3200" dirty="0"/>
          </a:p>
        </p:txBody>
      </p:sp>
      <p:sp>
        <p:nvSpPr>
          <p:cNvPr id="25603"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35073763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7763">
                                            <p:txEl>
                                              <p:pRg st="0" end="0"/>
                                            </p:txEl>
                                          </p:spTgt>
                                        </p:tgtEl>
                                        <p:attrNameLst>
                                          <p:attrName>style.visibility</p:attrName>
                                        </p:attrNameLst>
                                      </p:cBhvr>
                                      <p:to>
                                        <p:strVal val="visible"/>
                                      </p:to>
                                    </p:set>
                                    <p:anim calcmode="lin" valueType="num">
                                      <p:cBhvr>
                                        <p:cTn id="7" dur="500" fill="hold"/>
                                        <p:tgtEl>
                                          <p:spTgt spid="11776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7763">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7763">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7763">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17763">
                                            <p:txEl>
                                              <p:pRg st="1" end="1"/>
                                            </p:txEl>
                                          </p:spTgt>
                                        </p:tgtEl>
                                        <p:attrNameLst>
                                          <p:attrName>style.visibility</p:attrName>
                                        </p:attrNameLst>
                                      </p:cBhvr>
                                      <p:to>
                                        <p:strVal val="visible"/>
                                      </p:to>
                                    </p:set>
                                    <p:anim calcmode="lin" valueType="num">
                                      <p:cBhvr>
                                        <p:cTn id="13" dur="500" fill="hold"/>
                                        <p:tgtEl>
                                          <p:spTgt spid="11776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17763">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17763">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17763">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17763">
                                            <p:txEl>
                                              <p:pRg st="2" end="2"/>
                                            </p:txEl>
                                          </p:spTgt>
                                        </p:tgtEl>
                                        <p:attrNameLst>
                                          <p:attrName>style.visibility</p:attrName>
                                        </p:attrNameLst>
                                      </p:cBhvr>
                                      <p:to>
                                        <p:strVal val="visible"/>
                                      </p:to>
                                    </p:set>
                                    <p:anim calcmode="lin" valueType="num">
                                      <p:cBhvr>
                                        <p:cTn id="19" dur="500" fill="hold"/>
                                        <p:tgtEl>
                                          <p:spTgt spid="117763">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17763">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17763">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17763">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17763">
                                            <p:txEl>
                                              <p:pRg st="3" end="3"/>
                                            </p:txEl>
                                          </p:spTgt>
                                        </p:tgtEl>
                                        <p:attrNameLst>
                                          <p:attrName>style.visibility</p:attrName>
                                        </p:attrNameLst>
                                      </p:cBhvr>
                                      <p:to>
                                        <p:strVal val="visible"/>
                                      </p:to>
                                    </p:set>
                                    <p:anim calcmode="lin" valueType="num">
                                      <p:cBhvr>
                                        <p:cTn id="25" dur="500" fill="hold"/>
                                        <p:tgtEl>
                                          <p:spTgt spid="117763">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17763">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17763">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17763">
                                            <p:txEl>
                                              <p:pRg st="3" end="3"/>
                                            </p:txEl>
                                          </p:spTgt>
                                        </p:tgtEl>
                                        <p:attrNameLst>
                                          <p:attrName>ppt_h</p:attrName>
                                        </p:attrNameLst>
                                      </p:cBhvr>
                                      <p:tavLst>
                                        <p:tav tm="0">
                                          <p:val>
                                            <p:fltVal val="0"/>
                                          </p:val>
                                        </p:tav>
                                        <p:tav tm="100000">
                                          <p:val>
                                            <p:strVal val="#ppt_h"/>
                                          </p:val>
                                        </p:tav>
                                      </p:tavLst>
                                    </p:anim>
                                  </p:childTnLst>
                                </p:cTn>
                              </p:par>
                              <p:par>
                                <p:cTn id="29" presetID="17" presetClass="entr" presetSubtype="1" fill="hold" grpId="0" nodeType="withEffect">
                                  <p:stCondLst>
                                    <p:cond delay="0"/>
                                  </p:stCondLst>
                                  <p:childTnLst>
                                    <p:set>
                                      <p:cBhvr>
                                        <p:cTn id="30" dur="1" fill="hold">
                                          <p:stCondLst>
                                            <p:cond delay="0"/>
                                          </p:stCondLst>
                                        </p:cTn>
                                        <p:tgtEl>
                                          <p:spTgt spid="117763">
                                            <p:txEl>
                                              <p:pRg st="4" end="4"/>
                                            </p:txEl>
                                          </p:spTgt>
                                        </p:tgtEl>
                                        <p:attrNameLst>
                                          <p:attrName>style.visibility</p:attrName>
                                        </p:attrNameLst>
                                      </p:cBhvr>
                                      <p:to>
                                        <p:strVal val="visible"/>
                                      </p:to>
                                    </p:set>
                                    <p:anim calcmode="lin" valueType="num">
                                      <p:cBhvr>
                                        <p:cTn id="31" dur="500" fill="hold"/>
                                        <p:tgtEl>
                                          <p:spTgt spid="117763">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117763">
                                            <p:txEl>
                                              <p:pRg st="4" end="4"/>
                                            </p:txEl>
                                          </p:spTgt>
                                        </p:tgtEl>
                                        <p:attrNameLst>
                                          <p:attrName>ppt_y</p:attrName>
                                        </p:attrNameLst>
                                      </p:cBhvr>
                                      <p:tavLst>
                                        <p:tav tm="0">
                                          <p:val>
                                            <p:strVal val="#ppt_y-#ppt_h/2"/>
                                          </p:val>
                                        </p:tav>
                                        <p:tav tm="100000">
                                          <p:val>
                                            <p:strVal val="#ppt_y"/>
                                          </p:val>
                                        </p:tav>
                                      </p:tavLst>
                                    </p:anim>
                                    <p:anim calcmode="lin" valueType="num">
                                      <p:cBhvr>
                                        <p:cTn id="33" dur="500" fill="hold"/>
                                        <p:tgtEl>
                                          <p:spTgt spid="117763">
                                            <p:txEl>
                                              <p:pRg st="4" end="4"/>
                                            </p:txEl>
                                          </p:spTgt>
                                        </p:tgtEl>
                                        <p:attrNameLst>
                                          <p:attrName>ppt_w</p:attrName>
                                        </p:attrNameLst>
                                      </p:cBhvr>
                                      <p:tavLst>
                                        <p:tav tm="0">
                                          <p:val>
                                            <p:strVal val="#ppt_w"/>
                                          </p:val>
                                        </p:tav>
                                        <p:tav tm="100000">
                                          <p:val>
                                            <p:strVal val="#ppt_w"/>
                                          </p:val>
                                        </p:tav>
                                      </p:tavLst>
                                    </p:anim>
                                    <p:anim calcmode="lin" valueType="num">
                                      <p:cBhvr>
                                        <p:cTn id="34" dur="500" fill="hold"/>
                                        <p:tgtEl>
                                          <p:spTgt spid="117763">
                                            <p:txEl>
                                              <p:pRg st="4" end="4"/>
                                            </p:txEl>
                                          </p:spTgt>
                                        </p:tgtEl>
                                        <p:attrNameLst>
                                          <p:attrName>ppt_h</p:attrName>
                                        </p:attrNameLst>
                                      </p:cBhvr>
                                      <p:tavLst>
                                        <p:tav tm="0">
                                          <p:val>
                                            <p:fltVal val="0"/>
                                          </p:val>
                                        </p:tav>
                                        <p:tav tm="100000">
                                          <p:val>
                                            <p:strVal val="#ppt_h"/>
                                          </p:val>
                                        </p:tav>
                                      </p:tavLst>
                                    </p:anim>
                                  </p:childTnLst>
                                </p:cTn>
                              </p:par>
                              <p:par>
                                <p:cTn id="35" presetID="17" presetClass="entr" presetSubtype="1" fill="hold" grpId="0" nodeType="withEffect">
                                  <p:stCondLst>
                                    <p:cond delay="0"/>
                                  </p:stCondLst>
                                  <p:childTnLst>
                                    <p:set>
                                      <p:cBhvr>
                                        <p:cTn id="36" dur="1" fill="hold">
                                          <p:stCondLst>
                                            <p:cond delay="0"/>
                                          </p:stCondLst>
                                        </p:cTn>
                                        <p:tgtEl>
                                          <p:spTgt spid="117763">
                                            <p:txEl>
                                              <p:pRg st="5" end="5"/>
                                            </p:txEl>
                                          </p:spTgt>
                                        </p:tgtEl>
                                        <p:attrNameLst>
                                          <p:attrName>style.visibility</p:attrName>
                                        </p:attrNameLst>
                                      </p:cBhvr>
                                      <p:to>
                                        <p:strVal val="visible"/>
                                      </p:to>
                                    </p:set>
                                    <p:anim calcmode="lin" valueType="num">
                                      <p:cBhvr>
                                        <p:cTn id="37" dur="500" fill="hold"/>
                                        <p:tgtEl>
                                          <p:spTgt spid="117763">
                                            <p:txEl>
                                              <p:pRg st="5" end="5"/>
                                            </p:txEl>
                                          </p:spTgt>
                                        </p:tgtEl>
                                        <p:attrNameLst>
                                          <p:attrName>ppt_x</p:attrName>
                                        </p:attrNameLst>
                                      </p:cBhvr>
                                      <p:tavLst>
                                        <p:tav tm="0">
                                          <p:val>
                                            <p:strVal val="#ppt_x"/>
                                          </p:val>
                                        </p:tav>
                                        <p:tav tm="100000">
                                          <p:val>
                                            <p:strVal val="#ppt_x"/>
                                          </p:val>
                                        </p:tav>
                                      </p:tavLst>
                                    </p:anim>
                                    <p:anim calcmode="lin" valueType="num">
                                      <p:cBhvr>
                                        <p:cTn id="38" dur="500" fill="hold"/>
                                        <p:tgtEl>
                                          <p:spTgt spid="117763">
                                            <p:txEl>
                                              <p:pRg st="5" end="5"/>
                                            </p:txEl>
                                          </p:spTgt>
                                        </p:tgtEl>
                                        <p:attrNameLst>
                                          <p:attrName>ppt_y</p:attrName>
                                        </p:attrNameLst>
                                      </p:cBhvr>
                                      <p:tavLst>
                                        <p:tav tm="0">
                                          <p:val>
                                            <p:strVal val="#ppt_y-#ppt_h/2"/>
                                          </p:val>
                                        </p:tav>
                                        <p:tav tm="100000">
                                          <p:val>
                                            <p:strVal val="#ppt_y"/>
                                          </p:val>
                                        </p:tav>
                                      </p:tavLst>
                                    </p:anim>
                                    <p:anim calcmode="lin" valueType="num">
                                      <p:cBhvr>
                                        <p:cTn id="39" dur="500" fill="hold"/>
                                        <p:tgtEl>
                                          <p:spTgt spid="117763">
                                            <p:txEl>
                                              <p:pRg st="5" end="5"/>
                                            </p:txEl>
                                          </p:spTgt>
                                        </p:tgtEl>
                                        <p:attrNameLst>
                                          <p:attrName>ppt_w</p:attrName>
                                        </p:attrNameLst>
                                      </p:cBhvr>
                                      <p:tavLst>
                                        <p:tav tm="0">
                                          <p:val>
                                            <p:strVal val="#ppt_w"/>
                                          </p:val>
                                        </p:tav>
                                        <p:tav tm="100000">
                                          <p:val>
                                            <p:strVal val="#ppt_w"/>
                                          </p:val>
                                        </p:tav>
                                      </p:tavLst>
                                    </p:anim>
                                    <p:anim calcmode="lin" valueType="num">
                                      <p:cBhvr>
                                        <p:cTn id="40" dur="500" fill="hold"/>
                                        <p:tgtEl>
                                          <p:spTgt spid="11776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17" presetClass="entr" presetSubtype="1" fill="hold" grpId="0" nodeType="clickEffect">
                                  <p:stCondLst>
                                    <p:cond delay="0"/>
                                  </p:stCondLst>
                                  <p:childTnLst>
                                    <p:set>
                                      <p:cBhvr>
                                        <p:cTn id="44" dur="1" fill="hold">
                                          <p:stCondLst>
                                            <p:cond delay="0"/>
                                          </p:stCondLst>
                                        </p:cTn>
                                        <p:tgtEl>
                                          <p:spTgt spid="117763">
                                            <p:txEl>
                                              <p:pRg st="6" end="6"/>
                                            </p:txEl>
                                          </p:spTgt>
                                        </p:tgtEl>
                                        <p:attrNameLst>
                                          <p:attrName>style.visibility</p:attrName>
                                        </p:attrNameLst>
                                      </p:cBhvr>
                                      <p:to>
                                        <p:strVal val="visible"/>
                                      </p:to>
                                    </p:set>
                                    <p:anim calcmode="lin" valueType="num">
                                      <p:cBhvr>
                                        <p:cTn id="45" dur="500" fill="hold"/>
                                        <p:tgtEl>
                                          <p:spTgt spid="117763">
                                            <p:txEl>
                                              <p:pRg st="6" end="6"/>
                                            </p:txEl>
                                          </p:spTgt>
                                        </p:tgtEl>
                                        <p:attrNameLst>
                                          <p:attrName>ppt_x</p:attrName>
                                        </p:attrNameLst>
                                      </p:cBhvr>
                                      <p:tavLst>
                                        <p:tav tm="0">
                                          <p:val>
                                            <p:strVal val="#ppt_x"/>
                                          </p:val>
                                        </p:tav>
                                        <p:tav tm="100000">
                                          <p:val>
                                            <p:strVal val="#ppt_x"/>
                                          </p:val>
                                        </p:tav>
                                      </p:tavLst>
                                    </p:anim>
                                    <p:anim calcmode="lin" valueType="num">
                                      <p:cBhvr>
                                        <p:cTn id="46" dur="500" fill="hold"/>
                                        <p:tgtEl>
                                          <p:spTgt spid="117763">
                                            <p:txEl>
                                              <p:pRg st="6" end="6"/>
                                            </p:txEl>
                                          </p:spTgt>
                                        </p:tgtEl>
                                        <p:attrNameLst>
                                          <p:attrName>ppt_y</p:attrName>
                                        </p:attrNameLst>
                                      </p:cBhvr>
                                      <p:tavLst>
                                        <p:tav tm="0">
                                          <p:val>
                                            <p:strVal val="#ppt_y-#ppt_h/2"/>
                                          </p:val>
                                        </p:tav>
                                        <p:tav tm="100000">
                                          <p:val>
                                            <p:strVal val="#ppt_y"/>
                                          </p:val>
                                        </p:tav>
                                      </p:tavLst>
                                    </p:anim>
                                    <p:anim calcmode="lin" valueType="num">
                                      <p:cBhvr>
                                        <p:cTn id="47" dur="500" fill="hold"/>
                                        <p:tgtEl>
                                          <p:spTgt spid="117763">
                                            <p:txEl>
                                              <p:pRg st="6" end="6"/>
                                            </p:txEl>
                                          </p:spTgt>
                                        </p:tgtEl>
                                        <p:attrNameLst>
                                          <p:attrName>ppt_w</p:attrName>
                                        </p:attrNameLst>
                                      </p:cBhvr>
                                      <p:tavLst>
                                        <p:tav tm="0">
                                          <p:val>
                                            <p:strVal val="#ppt_w"/>
                                          </p:val>
                                        </p:tav>
                                        <p:tav tm="100000">
                                          <p:val>
                                            <p:strVal val="#ppt_w"/>
                                          </p:val>
                                        </p:tav>
                                      </p:tavLst>
                                    </p:anim>
                                    <p:anim calcmode="lin" valueType="num">
                                      <p:cBhvr>
                                        <p:cTn id="48" dur="500" fill="hold"/>
                                        <p:tgtEl>
                                          <p:spTgt spid="117763">
                                            <p:txEl>
                                              <p:pRg st="6" end="6"/>
                                            </p:txEl>
                                          </p:spTgt>
                                        </p:tgtEl>
                                        <p:attrNameLst>
                                          <p:attrName>ppt_h</p:attrName>
                                        </p:attrNameLst>
                                      </p:cBhvr>
                                      <p:tavLst>
                                        <p:tav tm="0">
                                          <p:val>
                                            <p:fltVal val="0"/>
                                          </p:val>
                                        </p:tav>
                                        <p:tav tm="100000">
                                          <p:val>
                                            <p:strVal val="#ppt_h"/>
                                          </p:val>
                                        </p:tav>
                                      </p:tavLst>
                                    </p:anim>
                                  </p:childTnLst>
                                </p:cTn>
                              </p:par>
                              <p:par>
                                <p:cTn id="49" presetID="17" presetClass="entr" presetSubtype="1" fill="hold" grpId="0" nodeType="withEffect">
                                  <p:stCondLst>
                                    <p:cond delay="0"/>
                                  </p:stCondLst>
                                  <p:childTnLst>
                                    <p:set>
                                      <p:cBhvr>
                                        <p:cTn id="50" dur="1" fill="hold">
                                          <p:stCondLst>
                                            <p:cond delay="0"/>
                                          </p:stCondLst>
                                        </p:cTn>
                                        <p:tgtEl>
                                          <p:spTgt spid="117763">
                                            <p:txEl>
                                              <p:pRg st="7" end="7"/>
                                            </p:txEl>
                                          </p:spTgt>
                                        </p:tgtEl>
                                        <p:attrNameLst>
                                          <p:attrName>style.visibility</p:attrName>
                                        </p:attrNameLst>
                                      </p:cBhvr>
                                      <p:to>
                                        <p:strVal val="visible"/>
                                      </p:to>
                                    </p:set>
                                    <p:anim calcmode="lin" valueType="num">
                                      <p:cBhvr>
                                        <p:cTn id="51" dur="500" fill="hold"/>
                                        <p:tgtEl>
                                          <p:spTgt spid="117763">
                                            <p:txEl>
                                              <p:pRg st="7" end="7"/>
                                            </p:txEl>
                                          </p:spTgt>
                                        </p:tgtEl>
                                        <p:attrNameLst>
                                          <p:attrName>ppt_x</p:attrName>
                                        </p:attrNameLst>
                                      </p:cBhvr>
                                      <p:tavLst>
                                        <p:tav tm="0">
                                          <p:val>
                                            <p:strVal val="#ppt_x"/>
                                          </p:val>
                                        </p:tav>
                                        <p:tav tm="100000">
                                          <p:val>
                                            <p:strVal val="#ppt_x"/>
                                          </p:val>
                                        </p:tav>
                                      </p:tavLst>
                                    </p:anim>
                                    <p:anim calcmode="lin" valueType="num">
                                      <p:cBhvr>
                                        <p:cTn id="52" dur="500" fill="hold"/>
                                        <p:tgtEl>
                                          <p:spTgt spid="117763">
                                            <p:txEl>
                                              <p:pRg st="7" end="7"/>
                                            </p:txEl>
                                          </p:spTgt>
                                        </p:tgtEl>
                                        <p:attrNameLst>
                                          <p:attrName>ppt_y</p:attrName>
                                        </p:attrNameLst>
                                      </p:cBhvr>
                                      <p:tavLst>
                                        <p:tav tm="0">
                                          <p:val>
                                            <p:strVal val="#ppt_y-#ppt_h/2"/>
                                          </p:val>
                                        </p:tav>
                                        <p:tav tm="100000">
                                          <p:val>
                                            <p:strVal val="#ppt_y"/>
                                          </p:val>
                                        </p:tav>
                                      </p:tavLst>
                                    </p:anim>
                                    <p:anim calcmode="lin" valueType="num">
                                      <p:cBhvr>
                                        <p:cTn id="53" dur="500" fill="hold"/>
                                        <p:tgtEl>
                                          <p:spTgt spid="117763">
                                            <p:txEl>
                                              <p:pRg st="7" end="7"/>
                                            </p:txEl>
                                          </p:spTgt>
                                        </p:tgtEl>
                                        <p:attrNameLst>
                                          <p:attrName>ppt_w</p:attrName>
                                        </p:attrNameLst>
                                      </p:cBhvr>
                                      <p:tavLst>
                                        <p:tav tm="0">
                                          <p:val>
                                            <p:strVal val="#ppt_w"/>
                                          </p:val>
                                        </p:tav>
                                        <p:tav tm="100000">
                                          <p:val>
                                            <p:strVal val="#ppt_w"/>
                                          </p:val>
                                        </p:tav>
                                      </p:tavLst>
                                    </p:anim>
                                    <p:anim calcmode="lin" valueType="num">
                                      <p:cBhvr>
                                        <p:cTn id="54" dur="500" fill="hold"/>
                                        <p:tgtEl>
                                          <p:spTgt spid="117763">
                                            <p:txEl>
                                              <p:pRg st="7" end="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3"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FPA Calculation</a:t>
            </a:r>
          </a:p>
        </p:txBody>
      </p:sp>
      <p:sp>
        <p:nvSpPr>
          <p:cNvPr id="131075" name="Rectangle 3"/>
          <p:cNvSpPr>
            <a:spLocks noGrp="1" noChangeArrowheads="1"/>
          </p:cNvSpPr>
          <p:nvPr>
            <p:ph idx="1"/>
          </p:nvPr>
        </p:nvSpPr>
        <p:spPr/>
        <p:txBody>
          <a:bodyPr/>
          <a:lstStyle/>
          <a:p>
            <a:pPr eaLnBrk="1" hangingPunct="1"/>
            <a:r>
              <a:rPr lang="en-US" altLang="en-US"/>
              <a:t>Can be computed from specification documents (or later deliverables)</a:t>
            </a:r>
          </a:p>
          <a:p>
            <a:pPr eaLnBrk="1" hangingPunct="1"/>
            <a:r>
              <a:rPr lang="en-US" altLang="en-US"/>
              <a:t>First, compute the Unadjusted Function Point Count (UFC)</a:t>
            </a:r>
          </a:p>
          <a:p>
            <a:pPr eaLnBrk="1" hangingPunct="1"/>
            <a:r>
              <a:rPr lang="en-US" altLang="en-US"/>
              <a:t>Then, add in Technical Complexity Factor (TCF) to adjust for complexity</a:t>
            </a:r>
          </a:p>
          <a:p>
            <a:pPr eaLnBrk="1" hangingPunct="1"/>
            <a:endParaRPr lang="en-GB" altLang="en-US"/>
          </a:p>
        </p:txBody>
      </p:sp>
      <p:sp>
        <p:nvSpPr>
          <p:cNvPr id="26627"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31228034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31075">
                                            <p:txEl>
                                              <p:pRg st="0" end="0"/>
                                            </p:txEl>
                                          </p:spTgt>
                                        </p:tgtEl>
                                        <p:attrNameLst>
                                          <p:attrName>style.visibility</p:attrName>
                                        </p:attrNameLst>
                                      </p:cBhvr>
                                      <p:to>
                                        <p:strVal val="visible"/>
                                      </p:to>
                                    </p:set>
                                    <p:anim calcmode="lin" valueType="num">
                                      <p:cBhvr>
                                        <p:cTn id="7" dur="500" fill="hold"/>
                                        <p:tgtEl>
                                          <p:spTgt spid="13107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3107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3107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31075">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31075">
                                            <p:txEl>
                                              <p:pRg st="1" end="1"/>
                                            </p:txEl>
                                          </p:spTgt>
                                        </p:tgtEl>
                                        <p:attrNameLst>
                                          <p:attrName>style.visibility</p:attrName>
                                        </p:attrNameLst>
                                      </p:cBhvr>
                                      <p:to>
                                        <p:strVal val="visible"/>
                                      </p:to>
                                    </p:set>
                                    <p:anim calcmode="lin" valueType="num">
                                      <p:cBhvr>
                                        <p:cTn id="15" dur="500" fill="hold"/>
                                        <p:tgtEl>
                                          <p:spTgt spid="131075">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31075">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31075">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31075">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31075">
                                            <p:txEl>
                                              <p:pRg st="2" end="2"/>
                                            </p:txEl>
                                          </p:spTgt>
                                        </p:tgtEl>
                                        <p:attrNameLst>
                                          <p:attrName>style.visibility</p:attrName>
                                        </p:attrNameLst>
                                      </p:cBhvr>
                                      <p:to>
                                        <p:strVal val="visible"/>
                                      </p:to>
                                    </p:set>
                                    <p:anim calcmode="lin" valueType="num">
                                      <p:cBhvr>
                                        <p:cTn id="23" dur="500" fill="hold"/>
                                        <p:tgtEl>
                                          <p:spTgt spid="131075">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131075">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131075">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131075">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a:t>Complexity Weightings</a:t>
            </a:r>
            <a:endParaRPr lang="en-GB" altLang="en-US"/>
          </a:p>
        </p:txBody>
      </p:sp>
      <p:sp>
        <p:nvSpPr>
          <p:cNvPr id="27651"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grpSp>
        <p:nvGrpSpPr>
          <p:cNvPr id="27652" name="Group 4"/>
          <p:cNvGrpSpPr>
            <a:grpSpLocks/>
          </p:cNvGrpSpPr>
          <p:nvPr/>
        </p:nvGrpSpPr>
        <p:grpSpPr bwMode="auto">
          <a:xfrm>
            <a:off x="1143000" y="2209800"/>
            <a:ext cx="6934200" cy="3733800"/>
            <a:chOff x="720" y="1392"/>
            <a:chExt cx="4368" cy="2352"/>
          </a:xfrm>
        </p:grpSpPr>
        <p:sp>
          <p:nvSpPr>
            <p:cNvPr id="27653" name="Rectangle 5"/>
            <p:cNvSpPr>
              <a:spLocks noChangeArrowheads="1"/>
            </p:cNvSpPr>
            <p:nvPr/>
          </p:nvSpPr>
          <p:spPr bwMode="auto">
            <a:xfrm>
              <a:off x="720" y="1392"/>
              <a:ext cx="4368" cy="235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endParaRPr lang="en-US" altLang="en-US"/>
            </a:p>
          </p:txBody>
        </p:sp>
        <p:sp>
          <p:nvSpPr>
            <p:cNvPr id="27654" name="Text Box 6"/>
            <p:cNvSpPr txBox="1">
              <a:spLocks noChangeArrowheads="1"/>
            </p:cNvSpPr>
            <p:nvPr/>
          </p:nvSpPr>
          <p:spPr bwMode="auto">
            <a:xfrm>
              <a:off x="816" y="2112"/>
              <a:ext cx="128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External inputs</a:t>
              </a:r>
            </a:p>
          </p:txBody>
        </p:sp>
        <p:sp>
          <p:nvSpPr>
            <p:cNvPr id="27655" name="Text Box 7"/>
            <p:cNvSpPr txBox="1">
              <a:spLocks noChangeArrowheads="1"/>
            </p:cNvSpPr>
            <p:nvPr/>
          </p:nvSpPr>
          <p:spPr bwMode="auto">
            <a:xfrm>
              <a:off x="816" y="2436"/>
              <a:ext cx="137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External outputs</a:t>
              </a:r>
            </a:p>
          </p:txBody>
        </p:sp>
        <p:sp>
          <p:nvSpPr>
            <p:cNvPr id="27656" name="Text Box 8"/>
            <p:cNvSpPr txBox="1">
              <a:spLocks noChangeArrowheads="1"/>
            </p:cNvSpPr>
            <p:nvPr/>
          </p:nvSpPr>
          <p:spPr bwMode="auto">
            <a:xfrm>
              <a:off x="816" y="3084"/>
              <a:ext cx="114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External files</a:t>
              </a:r>
            </a:p>
          </p:txBody>
        </p:sp>
        <p:sp>
          <p:nvSpPr>
            <p:cNvPr id="27657" name="Text Box 9"/>
            <p:cNvSpPr txBox="1">
              <a:spLocks noChangeArrowheads="1"/>
            </p:cNvSpPr>
            <p:nvPr/>
          </p:nvSpPr>
          <p:spPr bwMode="auto">
            <a:xfrm>
              <a:off x="811" y="3408"/>
              <a:ext cx="1100"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Internal files</a:t>
              </a:r>
            </a:p>
          </p:txBody>
        </p:sp>
        <p:sp>
          <p:nvSpPr>
            <p:cNvPr id="27658" name="Text Box 10"/>
            <p:cNvSpPr txBox="1">
              <a:spLocks noChangeArrowheads="1"/>
            </p:cNvSpPr>
            <p:nvPr/>
          </p:nvSpPr>
          <p:spPr bwMode="auto">
            <a:xfrm>
              <a:off x="768" y="1728"/>
              <a:ext cx="57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b="1">
                  <a:latin typeface="Times New Roman" pitchFamily="18" charset="0"/>
                </a:rPr>
                <a:t>Items</a:t>
              </a:r>
              <a:endParaRPr lang="en-US" altLang="en-US">
                <a:latin typeface="Times New Roman" pitchFamily="18" charset="0"/>
              </a:endParaRPr>
            </a:p>
          </p:txBody>
        </p:sp>
        <p:grpSp>
          <p:nvGrpSpPr>
            <p:cNvPr id="27659" name="Group 11"/>
            <p:cNvGrpSpPr>
              <a:grpSpLocks/>
            </p:cNvGrpSpPr>
            <p:nvPr/>
          </p:nvGrpSpPr>
          <p:grpSpPr bwMode="auto">
            <a:xfrm>
              <a:off x="2496" y="1440"/>
              <a:ext cx="2532" cy="576"/>
              <a:chOff x="2304" y="1440"/>
              <a:chExt cx="2532" cy="576"/>
            </a:xfrm>
          </p:grpSpPr>
          <p:sp>
            <p:nvSpPr>
              <p:cNvPr id="27686" name="Text Box 12"/>
              <p:cNvSpPr txBox="1">
                <a:spLocks noChangeArrowheads="1"/>
              </p:cNvSpPr>
              <p:nvPr/>
            </p:nvSpPr>
            <p:spPr bwMode="auto">
              <a:xfrm>
                <a:off x="2784" y="1440"/>
                <a:ext cx="156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b="1">
                    <a:latin typeface="Times New Roman" pitchFamily="18" charset="0"/>
                  </a:rPr>
                  <a:t>Weighting Factor</a:t>
                </a:r>
              </a:p>
            </p:txBody>
          </p:sp>
          <p:grpSp>
            <p:nvGrpSpPr>
              <p:cNvPr id="27687" name="Group 13"/>
              <p:cNvGrpSpPr>
                <a:grpSpLocks/>
              </p:cNvGrpSpPr>
              <p:nvPr/>
            </p:nvGrpSpPr>
            <p:grpSpPr bwMode="auto">
              <a:xfrm>
                <a:off x="2304" y="1728"/>
                <a:ext cx="2532" cy="288"/>
                <a:chOff x="2304" y="1728"/>
                <a:chExt cx="2532" cy="288"/>
              </a:xfrm>
            </p:grpSpPr>
            <p:sp>
              <p:nvSpPr>
                <p:cNvPr id="27688" name="Text Box 14"/>
                <p:cNvSpPr txBox="1">
                  <a:spLocks noChangeArrowheads="1"/>
                </p:cNvSpPr>
                <p:nvPr/>
              </p:nvSpPr>
              <p:spPr bwMode="auto">
                <a:xfrm>
                  <a:off x="2304" y="1728"/>
                  <a:ext cx="68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b="1">
                      <a:latin typeface="Times New Roman" pitchFamily="18" charset="0"/>
                    </a:rPr>
                    <a:t>Simple</a:t>
                  </a:r>
                  <a:endParaRPr lang="en-US" altLang="en-US">
                    <a:latin typeface="Times New Roman" pitchFamily="18" charset="0"/>
                  </a:endParaRPr>
                </a:p>
              </p:txBody>
            </p:sp>
            <p:sp>
              <p:nvSpPr>
                <p:cNvPr id="27689" name="Text Box 15"/>
                <p:cNvSpPr txBox="1">
                  <a:spLocks noChangeArrowheads="1"/>
                </p:cNvSpPr>
                <p:nvPr/>
              </p:nvSpPr>
              <p:spPr bwMode="auto">
                <a:xfrm>
                  <a:off x="3085" y="1728"/>
                  <a:ext cx="79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b="1">
                      <a:latin typeface="Times New Roman" pitchFamily="18" charset="0"/>
                    </a:rPr>
                    <a:t>Average</a:t>
                  </a:r>
                  <a:endParaRPr lang="en-US" altLang="en-US">
                    <a:latin typeface="Times New Roman" pitchFamily="18" charset="0"/>
                  </a:endParaRPr>
                </a:p>
              </p:txBody>
            </p:sp>
            <p:sp>
              <p:nvSpPr>
                <p:cNvPr id="27690" name="Text Box 16"/>
                <p:cNvSpPr txBox="1">
                  <a:spLocks noChangeArrowheads="1"/>
                </p:cNvSpPr>
                <p:nvPr/>
              </p:nvSpPr>
              <p:spPr bwMode="auto">
                <a:xfrm>
                  <a:off x="3984" y="1728"/>
                  <a:ext cx="85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b="1">
                      <a:latin typeface="Times New Roman" pitchFamily="18" charset="0"/>
                    </a:rPr>
                    <a:t>Complex</a:t>
                  </a:r>
                  <a:endParaRPr lang="en-US" altLang="en-US">
                    <a:latin typeface="Times New Roman" pitchFamily="18" charset="0"/>
                  </a:endParaRPr>
                </a:p>
              </p:txBody>
            </p:sp>
          </p:grpSp>
        </p:grpSp>
        <p:sp>
          <p:nvSpPr>
            <p:cNvPr id="27660" name="Text Box 17"/>
            <p:cNvSpPr txBox="1">
              <a:spLocks noChangeArrowheads="1"/>
            </p:cNvSpPr>
            <p:nvPr/>
          </p:nvSpPr>
          <p:spPr bwMode="auto">
            <a:xfrm>
              <a:off x="816" y="2760"/>
              <a:ext cx="1484"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External inquiries</a:t>
              </a:r>
            </a:p>
          </p:txBody>
        </p:sp>
        <p:sp>
          <p:nvSpPr>
            <p:cNvPr id="27661" name="Line 18"/>
            <p:cNvSpPr>
              <a:spLocks noChangeShapeType="1"/>
            </p:cNvSpPr>
            <p:nvPr/>
          </p:nvSpPr>
          <p:spPr bwMode="auto">
            <a:xfrm>
              <a:off x="2352" y="1392"/>
              <a:ext cx="0" cy="235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2" name="Line 19"/>
            <p:cNvSpPr>
              <a:spLocks noChangeShapeType="1"/>
            </p:cNvSpPr>
            <p:nvPr/>
          </p:nvSpPr>
          <p:spPr bwMode="auto">
            <a:xfrm>
              <a:off x="720" y="2064"/>
              <a:ext cx="436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3" name="Line 20"/>
            <p:cNvSpPr>
              <a:spLocks noChangeShapeType="1"/>
            </p:cNvSpPr>
            <p:nvPr/>
          </p:nvSpPr>
          <p:spPr bwMode="auto">
            <a:xfrm>
              <a:off x="3264" y="2064"/>
              <a:ext cx="0" cy="1680"/>
            </a:xfrm>
            <a:prstGeom prst="line">
              <a:avLst/>
            </a:prstGeom>
            <a:noFill/>
            <a:ln w="317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4" name="Line 21"/>
            <p:cNvSpPr>
              <a:spLocks noChangeShapeType="1"/>
            </p:cNvSpPr>
            <p:nvPr/>
          </p:nvSpPr>
          <p:spPr bwMode="auto">
            <a:xfrm>
              <a:off x="4176" y="2064"/>
              <a:ext cx="0" cy="1680"/>
            </a:xfrm>
            <a:prstGeom prst="line">
              <a:avLst/>
            </a:prstGeom>
            <a:noFill/>
            <a:ln w="952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5" name="Line 22"/>
            <p:cNvSpPr>
              <a:spLocks noChangeShapeType="1"/>
            </p:cNvSpPr>
            <p:nvPr/>
          </p:nvSpPr>
          <p:spPr bwMode="auto">
            <a:xfrm>
              <a:off x="2352" y="2064"/>
              <a:ext cx="0" cy="16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6" name="Line 23"/>
            <p:cNvSpPr>
              <a:spLocks noChangeShapeType="1"/>
            </p:cNvSpPr>
            <p:nvPr/>
          </p:nvSpPr>
          <p:spPr bwMode="auto">
            <a:xfrm>
              <a:off x="5088" y="2064"/>
              <a:ext cx="0" cy="16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7" name="Line 24"/>
            <p:cNvSpPr>
              <a:spLocks noChangeShapeType="1"/>
            </p:cNvSpPr>
            <p:nvPr/>
          </p:nvSpPr>
          <p:spPr bwMode="auto">
            <a:xfrm>
              <a:off x="2352" y="2400"/>
              <a:ext cx="2736" cy="0"/>
            </a:xfrm>
            <a:prstGeom prst="line">
              <a:avLst/>
            </a:prstGeom>
            <a:noFill/>
            <a:ln w="317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8" name="Line 25"/>
            <p:cNvSpPr>
              <a:spLocks noChangeShapeType="1"/>
            </p:cNvSpPr>
            <p:nvPr/>
          </p:nvSpPr>
          <p:spPr bwMode="auto">
            <a:xfrm>
              <a:off x="2352" y="3396"/>
              <a:ext cx="2736" cy="0"/>
            </a:xfrm>
            <a:prstGeom prst="line">
              <a:avLst/>
            </a:prstGeom>
            <a:noFill/>
            <a:ln w="317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9" name="Line 26"/>
            <p:cNvSpPr>
              <a:spLocks noChangeShapeType="1"/>
            </p:cNvSpPr>
            <p:nvPr/>
          </p:nvSpPr>
          <p:spPr bwMode="auto">
            <a:xfrm>
              <a:off x="2352" y="3072"/>
              <a:ext cx="2736" cy="0"/>
            </a:xfrm>
            <a:prstGeom prst="line">
              <a:avLst/>
            </a:prstGeom>
            <a:noFill/>
            <a:ln w="317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70" name="Line 27"/>
            <p:cNvSpPr>
              <a:spLocks noChangeShapeType="1"/>
            </p:cNvSpPr>
            <p:nvPr/>
          </p:nvSpPr>
          <p:spPr bwMode="auto">
            <a:xfrm>
              <a:off x="2352" y="2736"/>
              <a:ext cx="2736" cy="0"/>
            </a:xfrm>
            <a:prstGeom prst="line">
              <a:avLst/>
            </a:prstGeom>
            <a:noFill/>
            <a:ln w="317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71" name="Text Box 28"/>
            <p:cNvSpPr txBox="1">
              <a:spLocks noChangeArrowheads="1"/>
            </p:cNvSpPr>
            <p:nvPr/>
          </p:nvSpPr>
          <p:spPr bwMode="auto">
            <a:xfrm>
              <a:off x="2712" y="2112"/>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3</a:t>
              </a:r>
            </a:p>
          </p:txBody>
        </p:sp>
        <p:sp>
          <p:nvSpPr>
            <p:cNvPr id="27672" name="Text Box 29"/>
            <p:cNvSpPr txBox="1">
              <a:spLocks noChangeArrowheads="1"/>
            </p:cNvSpPr>
            <p:nvPr/>
          </p:nvSpPr>
          <p:spPr bwMode="auto">
            <a:xfrm>
              <a:off x="2712" y="2760"/>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3</a:t>
              </a:r>
            </a:p>
          </p:txBody>
        </p:sp>
        <p:sp>
          <p:nvSpPr>
            <p:cNvPr id="27673" name="Text Box 30"/>
            <p:cNvSpPr txBox="1">
              <a:spLocks noChangeArrowheads="1"/>
            </p:cNvSpPr>
            <p:nvPr/>
          </p:nvSpPr>
          <p:spPr bwMode="auto">
            <a:xfrm>
              <a:off x="2712" y="2436"/>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4</a:t>
              </a:r>
            </a:p>
          </p:txBody>
        </p:sp>
        <p:sp>
          <p:nvSpPr>
            <p:cNvPr id="27674" name="Text Box 31"/>
            <p:cNvSpPr txBox="1">
              <a:spLocks noChangeArrowheads="1"/>
            </p:cNvSpPr>
            <p:nvPr/>
          </p:nvSpPr>
          <p:spPr bwMode="auto">
            <a:xfrm>
              <a:off x="3600" y="2760"/>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4</a:t>
              </a:r>
            </a:p>
          </p:txBody>
        </p:sp>
        <p:sp>
          <p:nvSpPr>
            <p:cNvPr id="27675" name="Text Box 32"/>
            <p:cNvSpPr txBox="1">
              <a:spLocks noChangeArrowheads="1"/>
            </p:cNvSpPr>
            <p:nvPr/>
          </p:nvSpPr>
          <p:spPr bwMode="auto">
            <a:xfrm>
              <a:off x="3600" y="2112"/>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4</a:t>
              </a:r>
            </a:p>
          </p:txBody>
        </p:sp>
        <p:sp>
          <p:nvSpPr>
            <p:cNvPr id="27676" name="Text Box 33"/>
            <p:cNvSpPr txBox="1">
              <a:spLocks noChangeArrowheads="1"/>
            </p:cNvSpPr>
            <p:nvPr/>
          </p:nvSpPr>
          <p:spPr bwMode="auto">
            <a:xfrm>
              <a:off x="3600" y="2436"/>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5</a:t>
              </a:r>
            </a:p>
          </p:txBody>
        </p:sp>
        <p:sp>
          <p:nvSpPr>
            <p:cNvPr id="27677" name="Text Box 34"/>
            <p:cNvSpPr txBox="1">
              <a:spLocks noChangeArrowheads="1"/>
            </p:cNvSpPr>
            <p:nvPr/>
          </p:nvSpPr>
          <p:spPr bwMode="auto">
            <a:xfrm>
              <a:off x="2712" y="3408"/>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5</a:t>
              </a:r>
            </a:p>
          </p:txBody>
        </p:sp>
        <p:sp>
          <p:nvSpPr>
            <p:cNvPr id="27678" name="Text Box 35"/>
            <p:cNvSpPr txBox="1">
              <a:spLocks noChangeArrowheads="1"/>
            </p:cNvSpPr>
            <p:nvPr/>
          </p:nvSpPr>
          <p:spPr bwMode="auto">
            <a:xfrm>
              <a:off x="2712" y="3084"/>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7</a:t>
              </a:r>
            </a:p>
          </p:txBody>
        </p:sp>
        <p:sp>
          <p:nvSpPr>
            <p:cNvPr id="27679" name="Text Box 36"/>
            <p:cNvSpPr txBox="1">
              <a:spLocks noChangeArrowheads="1"/>
            </p:cNvSpPr>
            <p:nvPr/>
          </p:nvSpPr>
          <p:spPr bwMode="auto">
            <a:xfrm>
              <a:off x="3600" y="3408"/>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7</a:t>
              </a:r>
            </a:p>
          </p:txBody>
        </p:sp>
        <p:sp>
          <p:nvSpPr>
            <p:cNvPr id="27680" name="Text Box 37"/>
            <p:cNvSpPr txBox="1">
              <a:spLocks noChangeArrowheads="1"/>
            </p:cNvSpPr>
            <p:nvPr/>
          </p:nvSpPr>
          <p:spPr bwMode="auto">
            <a:xfrm>
              <a:off x="4536" y="2436"/>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7</a:t>
              </a:r>
            </a:p>
          </p:txBody>
        </p:sp>
        <p:sp>
          <p:nvSpPr>
            <p:cNvPr id="27681" name="Text Box 38"/>
            <p:cNvSpPr txBox="1">
              <a:spLocks noChangeArrowheads="1"/>
            </p:cNvSpPr>
            <p:nvPr/>
          </p:nvSpPr>
          <p:spPr bwMode="auto">
            <a:xfrm>
              <a:off x="3552" y="3084"/>
              <a:ext cx="3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10</a:t>
              </a:r>
            </a:p>
          </p:txBody>
        </p:sp>
        <p:sp>
          <p:nvSpPr>
            <p:cNvPr id="27682" name="Text Box 39"/>
            <p:cNvSpPr txBox="1">
              <a:spLocks noChangeArrowheads="1"/>
            </p:cNvSpPr>
            <p:nvPr/>
          </p:nvSpPr>
          <p:spPr bwMode="auto">
            <a:xfrm>
              <a:off x="4488" y="3408"/>
              <a:ext cx="3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10</a:t>
              </a:r>
            </a:p>
          </p:txBody>
        </p:sp>
        <p:sp>
          <p:nvSpPr>
            <p:cNvPr id="27683" name="Text Box 40"/>
            <p:cNvSpPr txBox="1">
              <a:spLocks noChangeArrowheads="1"/>
            </p:cNvSpPr>
            <p:nvPr/>
          </p:nvSpPr>
          <p:spPr bwMode="auto">
            <a:xfrm>
              <a:off x="4488" y="3084"/>
              <a:ext cx="3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15</a:t>
              </a:r>
            </a:p>
          </p:txBody>
        </p:sp>
        <p:sp>
          <p:nvSpPr>
            <p:cNvPr id="27684" name="Text Box 41"/>
            <p:cNvSpPr txBox="1">
              <a:spLocks noChangeArrowheads="1"/>
            </p:cNvSpPr>
            <p:nvPr/>
          </p:nvSpPr>
          <p:spPr bwMode="auto">
            <a:xfrm>
              <a:off x="4536" y="2760"/>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6</a:t>
              </a:r>
            </a:p>
          </p:txBody>
        </p:sp>
        <p:sp>
          <p:nvSpPr>
            <p:cNvPr id="27685" name="Text Box 42"/>
            <p:cNvSpPr txBox="1">
              <a:spLocks noChangeArrowheads="1"/>
            </p:cNvSpPr>
            <p:nvPr/>
          </p:nvSpPr>
          <p:spPr bwMode="auto">
            <a:xfrm>
              <a:off x="4536" y="2112"/>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6</a:t>
              </a:r>
            </a:p>
          </p:txBody>
        </p:sp>
      </p:grpSp>
    </p:spTree>
    <p:extLst>
      <p:ext uri="{BB962C8B-B14F-4D97-AF65-F5344CB8AC3E}">
        <p14:creationId xmlns:p14="http://schemas.microsoft.com/office/powerpoint/2010/main" val="273603874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tLang="en-US" dirty="0"/>
              <a:t>Calculation of UFC</a:t>
            </a:r>
            <a:endParaRPr lang="en-GB" altLang="en-US" dirty="0"/>
          </a:p>
        </p:txBody>
      </p:sp>
      <p:sp>
        <p:nvSpPr>
          <p:cNvPr id="119811" name="Rectangle 3"/>
          <p:cNvSpPr>
            <a:spLocks noGrp="1" noChangeArrowheads="1"/>
          </p:cNvSpPr>
          <p:nvPr>
            <p:ph idx="1"/>
          </p:nvPr>
        </p:nvSpPr>
        <p:spPr>
          <a:xfrm>
            <a:off x="323528" y="1988840"/>
            <a:ext cx="8534400" cy="3727649"/>
          </a:xfrm>
        </p:spPr>
        <p:txBody>
          <a:bodyPr/>
          <a:lstStyle/>
          <a:p>
            <a:pPr eaLnBrk="1" hangingPunct="1"/>
            <a:r>
              <a:rPr lang="en-US" altLang="en-US" dirty="0"/>
              <a:t>UFC = </a:t>
            </a:r>
            <a:r>
              <a:rPr lang="en-US" altLang="en-US" sz="4400" dirty="0"/>
              <a:t>Σ</a:t>
            </a:r>
            <a:r>
              <a:rPr lang="en-US" altLang="en-US" dirty="0"/>
              <a:t> (No. of items of type </a:t>
            </a:r>
            <a:r>
              <a:rPr lang="en-US" altLang="en-US" dirty="0" err="1"/>
              <a:t>i</a:t>
            </a:r>
            <a:r>
              <a:rPr lang="en-US" altLang="en-US" dirty="0"/>
              <a:t>) </a:t>
            </a:r>
            <a:r>
              <a:rPr lang="en-US" altLang="en-US" dirty="0">
                <a:sym typeface="Symbol" pitchFamily="18" charset="2"/>
              </a:rPr>
              <a:t> </a:t>
            </a:r>
            <a:r>
              <a:rPr lang="en-US" altLang="en-US" dirty="0" err="1">
                <a:sym typeface="Symbol" pitchFamily="18" charset="2"/>
              </a:rPr>
              <a:t>weight</a:t>
            </a:r>
            <a:r>
              <a:rPr lang="en-US" altLang="en-US" baseline="-25000" dirty="0" err="1">
                <a:sym typeface="Symbol" pitchFamily="18" charset="2"/>
              </a:rPr>
              <a:t>i</a:t>
            </a:r>
            <a:endParaRPr lang="en-US" altLang="en-US" dirty="0">
              <a:sym typeface="Symbol" pitchFamily="18" charset="2"/>
            </a:endParaRPr>
          </a:p>
          <a:p>
            <a:pPr eaLnBrk="1" hangingPunct="1"/>
            <a:endParaRPr lang="en-US" altLang="en-US" sz="1400" dirty="0"/>
          </a:p>
          <a:p>
            <a:pPr eaLnBrk="1" hangingPunct="1"/>
            <a:r>
              <a:rPr lang="en-US" altLang="en-US" dirty="0"/>
              <a:t>E.g. if specification has 1 simple input, 1 complex input, 5 simple inquiries, 3 average inquiries and 1 average external file</a:t>
            </a:r>
          </a:p>
          <a:p>
            <a:pPr eaLnBrk="1" hangingPunct="1">
              <a:buFont typeface="Wingdings" pitchFamily="2" charset="2"/>
              <a:buNone/>
            </a:pPr>
            <a:endParaRPr lang="en-US" altLang="en-US" sz="1800" dirty="0"/>
          </a:p>
          <a:p>
            <a:pPr eaLnBrk="1" hangingPunct="1">
              <a:buFont typeface="Wingdings" pitchFamily="2" charset="2"/>
              <a:buNone/>
            </a:pPr>
            <a:r>
              <a:rPr lang="en-US" altLang="en-US" dirty="0"/>
              <a:t>    </a:t>
            </a:r>
            <a:r>
              <a:rPr lang="en-US" altLang="en-US" sz="2400" b="1" dirty="0"/>
              <a:t>UFC = (1</a:t>
            </a:r>
            <a:r>
              <a:rPr lang="en-US" altLang="en-US" sz="2400" b="1" dirty="0">
                <a:sym typeface="Symbol" pitchFamily="18" charset="2"/>
              </a:rPr>
              <a:t>3) + (16) + (53) + (34) +    (110)</a:t>
            </a:r>
          </a:p>
          <a:p>
            <a:pPr eaLnBrk="1" hangingPunct="1">
              <a:buFont typeface="Wingdings" pitchFamily="2" charset="2"/>
              <a:buNone/>
            </a:pPr>
            <a:r>
              <a:rPr lang="en-US" altLang="en-US" b="1" dirty="0">
                <a:sym typeface="Symbol" pitchFamily="18" charset="2"/>
              </a:rPr>
              <a:t>             </a:t>
            </a:r>
            <a:r>
              <a:rPr lang="en-US" altLang="en-US" sz="2400" b="1" dirty="0">
                <a:sym typeface="Symbol" pitchFamily="18" charset="2"/>
              </a:rPr>
              <a:t>= 46</a:t>
            </a:r>
            <a:endParaRPr lang="en-US" altLang="en-US" sz="2400" b="1" dirty="0"/>
          </a:p>
          <a:p>
            <a:pPr eaLnBrk="1" hangingPunct="1"/>
            <a:endParaRPr lang="en-GB" altLang="en-US" b="1" dirty="0"/>
          </a:p>
        </p:txBody>
      </p:sp>
      <p:sp>
        <p:nvSpPr>
          <p:cNvPr id="28675"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212004811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9811">
                                            <p:txEl>
                                              <p:pRg st="0" end="0"/>
                                            </p:txEl>
                                          </p:spTgt>
                                        </p:tgtEl>
                                        <p:attrNameLst>
                                          <p:attrName>style.visibility</p:attrName>
                                        </p:attrNameLst>
                                      </p:cBhvr>
                                      <p:to>
                                        <p:strVal val="visible"/>
                                      </p:to>
                                    </p:set>
                                    <p:anim calcmode="lin" valueType="num">
                                      <p:cBhvr>
                                        <p:cTn id="7" dur="500" fill="hold"/>
                                        <p:tgtEl>
                                          <p:spTgt spid="11981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981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981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9811">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19811">
                                            <p:txEl>
                                              <p:pRg st="2" end="2"/>
                                            </p:txEl>
                                          </p:spTgt>
                                        </p:tgtEl>
                                        <p:attrNameLst>
                                          <p:attrName>style.visibility</p:attrName>
                                        </p:attrNameLst>
                                      </p:cBhvr>
                                      <p:to>
                                        <p:strVal val="visible"/>
                                      </p:to>
                                    </p:set>
                                    <p:anim calcmode="lin" valueType="num">
                                      <p:cBhvr>
                                        <p:cTn id="15" dur="500" fill="hold"/>
                                        <p:tgtEl>
                                          <p:spTgt spid="119811">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119811">
                                            <p:txEl>
                                              <p:pRg st="2" end="2"/>
                                            </p:txEl>
                                          </p:spTgt>
                                        </p:tgtEl>
                                        <p:attrNameLst>
                                          <p:attrName>ppt_y</p:attrName>
                                        </p:attrNameLst>
                                      </p:cBhvr>
                                      <p:tavLst>
                                        <p:tav tm="0">
                                          <p:val>
                                            <p:strVal val="#ppt_y-#ppt_h/2"/>
                                          </p:val>
                                        </p:tav>
                                        <p:tav tm="100000">
                                          <p:val>
                                            <p:strVal val="#ppt_y"/>
                                          </p:val>
                                        </p:tav>
                                      </p:tavLst>
                                    </p:anim>
                                    <p:anim calcmode="lin" valueType="num">
                                      <p:cBhvr>
                                        <p:cTn id="17" dur="500" fill="hold"/>
                                        <p:tgtEl>
                                          <p:spTgt spid="119811">
                                            <p:txEl>
                                              <p:pRg st="2" end="2"/>
                                            </p:txEl>
                                          </p:spTgt>
                                        </p:tgtEl>
                                        <p:attrNameLst>
                                          <p:attrName>ppt_w</p:attrName>
                                        </p:attrNameLst>
                                      </p:cBhvr>
                                      <p:tavLst>
                                        <p:tav tm="0">
                                          <p:val>
                                            <p:strVal val="#ppt_w"/>
                                          </p:val>
                                        </p:tav>
                                        <p:tav tm="100000">
                                          <p:val>
                                            <p:strVal val="#ppt_w"/>
                                          </p:val>
                                        </p:tav>
                                      </p:tavLst>
                                    </p:anim>
                                    <p:anim calcmode="lin" valueType="num">
                                      <p:cBhvr>
                                        <p:cTn id="18" dur="500" fill="hold"/>
                                        <p:tgtEl>
                                          <p:spTgt spid="119811">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19811">
                                            <p:txEl>
                                              <p:pRg st="4" end="4"/>
                                            </p:txEl>
                                          </p:spTgt>
                                        </p:tgtEl>
                                        <p:attrNameLst>
                                          <p:attrName>style.visibility</p:attrName>
                                        </p:attrNameLst>
                                      </p:cBhvr>
                                      <p:to>
                                        <p:strVal val="visible"/>
                                      </p:to>
                                    </p:set>
                                    <p:anim calcmode="lin" valueType="num">
                                      <p:cBhvr>
                                        <p:cTn id="23" dur="500" fill="hold"/>
                                        <p:tgtEl>
                                          <p:spTgt spid="119811">
                                            <p:txEl>
                                              <p:pRg st="4" end="4"/>
                                            </p:txEl>
                                          </p:spTgt>
                                        </p:tgtEl>
                                        <p:attrNameLst>
                                          <p:attrName>ppt_x</p:attrName>
                                        </p:attrNameLst>
                                      </p:cBhvr>
                                      <p:tavLst>
                                        <p:tav tm="0">
                                          <p:val>
                                            <p:strVal val="#ppt_x"/>
                                          </p:val>
                                        </p:tav>
                                        <p:tav tm="100000">
                                          <p:val>
                                            <p:strVal val="#ppt_x"/>
                                          </p:val>
                                        </p:tav>
                                      </p:tavLst>
                                    </p:anim>
                                    <p:anim calcmode="lin" valueType="num">
                                      <p:cBhvr>
                                        <p:cTn id="24" dur="500" fill="hold"/>
                                        <p:tgtEl>
                                          <p:spTgt spid="119811">
                                            <p:txEl>
                                              <p:pRg st="4" end="4"/>
                                            </p:txEl>
                                          </p:spTgt>
                                        </p:tgtEl>
                                        <p:attrNameLst>
                                          <p:attrName>ppt_y</p:attrName>
                                        </p:attrNameLst>
                                      </p:cBhvr>
                                      <p:tavLst>
                                        <p:tav tm="0">
                                          <p:val>
                                            <p:strVal val="#ppt_y-#ppt_h/2"/>
                                          </p:val>
                                        </p:tav>
                                        <p:tav tm="100000">
                                          <p:val>
                                            <p:strVal val="#ppt_y"/>
                                          </p:val>
                                        </p:tav>
                                      </p:tavLst>
                                    </p:anim>
                                    <p:anim calcmode="lin" valueType="num">
                                      <p:cBhvr>
                                        <p:cTn id="25" dur="500" fill="hold"/>
                                        <p:tgtEl>
                                          <p:spTgt spid="119811">
                                            <p:txEl>
                                              <p:pRg st="4" end="4"/>
                                            </p:txEl>
                                          </p:spTgt>
                                        </p:tgtEl>
                                        <p:attrNameLst>
                                          <p:attrName>ppt_w</p:attrName>
                                        </p:attrNameLst>
                                      </p:cBhvr>
                                      <p:tavLst>
                                        <p:tav tm="0">
                                          <p:val>
                                            <p:strVal val="#ppt_w"/>
                                          </p:val>
                                        </p:tav>
                                        <p:tav tm="100000">
                                          <p:val>
                                            <p:strVal val="#ppt_w"/>
                                          </p:val>
                                        </p:tav>
                                      </p:tavLst>
                                    </p:anim>
                                    <p:anim calcmode="lin" valueType="num">
                                      <p:cBhvr>
                                        <p:cTn id="26" dur="500" fill="hold"/>
                                        <p:tgtEl>
                                          <p:spTgt spid="119811">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grpId="0" nodeType="clickEffect">
                                  <p:stCondLst>
                                    <p:cond delay="0"/>
                                  </p:stCondLst>
                                  <p:childTnLst>
                                    <p:set>
                                      <p:cBhvr>
                                        <p:cTn id="30" dur="1" fill="hold">
                                          <p:stCondLst>
                                            <p:cond delay="0"/>
                                          </p:stCondLst>
                                        </p:cTn>
                                        <p:tgtEl>
                                          <p:spTgt spid="119811">
                                            <p:txEl>
                                              <p:pRg st="5" end="5"/>
                                            </p:txEl>
                                          </p:spTgt>
                                        </p:tgtEl>
                                        <p:attrNameLst>
                                          <p:attrName>style.visibility</p:attrName>
                                        </p:attrNameLst>
                                      </p:cBhvr>
                                      <p:to>
                                        <p:strVal val="visible"/>
                                      </p:to>
                                    </p:set>
                                    <p:anim calcmode="lin" valueType="num">
                                      <p:cBhvr>
                                        <p:cTn id="31" dur="500" fill="hold"/>
                                        <p:tgtEl>
                                          <p:spTgt spid="119811">
                                            <p:txEl>
                                              <p:pRg st="5" end="5"/>
                                            </p:txEl>
                                          </p:spTgt>
                                        </p:tgtEl>
                                        <p:attrNameLst>
                                          <p:attrName>ppt_x</p:attrName>
                                        </p:attrNameLst>
                                      </p:cBhvr>
                                      <p:tavLst>
                                        <p:tav tm="0">
                                          <p:val>
                                            <p:strVal val="#ppt_x"/>
                                          </p:val>
                                        </p:tav>
                                        <p:tav tm="100000">
                                          <p:val>
                                            <p:strVal val="#ppt_x"/>
                                          </p:val>
                                        </p:tav>
                                      </p:tavLst>
                                    </p:anim>
                                    <p:anim calcmode="lin" valueType="num">
                                      <p:cBhvr>
                                        <p:cTn id="32" dur="500" fill="hold"/>
                                        <p:tgtEl>
                                          <p:spTgt spid="119811">
                                            <p:txEl>
                                              <p:pRg st="5" end="5"/>
                                            </p:txEl>
                                          </p:spTgt>
                                        </p:tgtEl>
                                        <p:attrNameLst>
                                          <p:attrName>ppt_y</p:attrName>
                                        </p:attrNameLst>
                                      </p:cBhvr>
                                      <p:tavLst>
                                        <p:tav tm="0">
                                          <p:val>
                                            <p:strVal val="#ppt_y-#ppt_h/2"/>
                                          </p:val>
                                        </p:tav>
                                        <p:tav tm="100000">
                                          <p:val>
                                            <p:strVal val="#ppt_y"/>
                                          </p:val>
                                        </p:tav>
                                      </p:tavLst>
                                    </p:anim>
                                    <p:anim calcmode="lin" valueType="num">
                                      <p:cBhvr>
                                        <p:cTn id="33" dur="500" fill="hold"/>
                                        <p:tgtEl>
                                          <p:spTgt spid="119811">
                                            <p:txEl>
                                              <p:pRg st="5" end="5"/>
                                            </p:txEl>
                                          </p:spTgt>
                                        </p:tgtEl>
                                        <p:attrNameLst>
                                          <p:attrName>ppt_w</p:attrName>
                                        </p:attrNameLst>
                                      </p:cBhvr>
                                      <p:tavLst>
                                        <p:tav tm="0">
                                          <p:val>
                                            <p:strVal val="#ppt_w"/>
                                          </p:val>
                                        </p:tav>
                                        <p:tav tm="100000">
                                          <p:val>
                                            <p:strVal val="#ppt_w"/>
                                          </p:val>
                                        </p:tav>
                                      </p:tavLst>
                                    </p:anim>
                                    <p:anim calcmode="lin" valueType="num">
                                      <p:cBhvr>
                                        <p:cTn id="34" dur="500" fill="hold"/>
                                        <p:tgtEl>
                                          <p:spTgt spid="119811">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1"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tLang="en-US"/>
              <a:t>Technical Complexity Factor</a:t>
            </a:r>
            <a:endParaRPr lang="en-GB" altLang="en-US"/>
          </a:p>
        </p:txBody>
      </p:sp>
      <p:sp>
        <p:nvSpPr>
          <p:cNvPr id="120835" name="Rectangle 3"/>
          <p:cNvSpPr>
            <a:spLocks noGrp="1" noChangeArrowheads="1"/>
          </p:cNvSpPr>
          <p:nvPr>
            <p:ph idx="1"/>
          </p:nvPr>
        </p:nvSpPr>
        <p:spPr/>
        <p:txBody>
          <a:bodyPr/>
          <a:lstStyle/>
          <a:p>
            <a:pPr eaLnBrk="1" hangingPunct="1"/>
            <a:r>
              <a:rPr lang="en-US" altLang="en-US" sz="2400" dirty="0"/>
              <a:t>Rank each of the following questions on a scale of 0 (= no influence) to 5 (= essential)</a:t>
            </a:r>
          </a:p>
          <a:p>
            <a:pPr lvl="1" eaLnBrk="1" hangingPunct="1"/>
            <a:r>
              <a:rPr lang="en-US" altLang="en-US" sz="2400" dirty="0"/>
              <a:t>Does the system require reliable backup and recovery?</a:t>
            </a:r>
          </a:p>
          <a:p>
            <a:pPr lvl="1" eaLnBrk="1" hangingPunct="1"/>
            <a:r>
              <a:rPr lang="en-US" altLang="en-US" sz="2400" dirty="0"/>
              <a:t>Are data communications required?</a:t>
            </a:r>
          </a:p>
          <a:p>
            <a:pPr lvl="1" eaLnBrk="1" hangingPunct="1"/>
            <a:r>
              <a:rPr lang="en-US" altLang="en-US" sz="2400" dirty="0"/>
              <a:t>Are there distributed processing functions?</a:t>
            </a:r>
          </a:p>
          <a:p>
            <a:pPr lvl="1" eaLnBrk="1" hangingPunct="1"/>
            <a:r>
              <a:rPr lang="en-US" altLang="en-US" sz="2400" dirty="0"/>
              <a:t>Is performance critical?</a:t>
            </a:r>
          </a:p>
          <a:p>
            <a:pPr eaLnBrk="1" hangingPunct="1"/>
            <a:endParaRPr lang="en-GB" altLang="en-US" sz="2400" dirty="0"/>
          </a:p>
        </p:txBody>
      </p:sp>
      <p:sp>
        <p:nvSpPr>
          <p:cNvPr id="29699"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165303929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anim calcmode="lin" valueType="num">
                                      <p:cBhvr>
                                        <p:cTn id="7" dur="500" fill="hold"/>
                                        <p:tgtEl>
                                          <p:spTgt spid="12083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083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083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0835">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20835">
                                            <p:txEl>
                                              <p:pRg st="1" end="1"/>
                                            </p:txEl>
                                          </p:spTgt>
                                        </p:tgtEl>
                                        <p:attrNameLst>
                                          <p:attrName>style.visibility</p:attrName>
                                        </p:attrNameLst>
                                      </p:cBhvr>
                                      <p:to>
                                        <p:strVal val="visible"/>
                                      </p:to>
                                    </p:set>
                                    <p:anim calcmode="lin" valueType="num">
                                      <p:cBhvr>
                                        <p:cTn id="13" dur="500" fill="hold"/>
                                        <p:tgtEl>
                                          <p:spTgt spid="120835">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20835">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20835">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20835">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20835">
                                            <p:txEl>
                                              <p:pRg st="2" end="2"/>
                                            </p:txEl>
                                          </p:spTgt>
                                        </p:tgtEl>
                                        <p:attrNameLst>
                                          <p:attrName>style.visibility</p:attrName>
                                        </p:attrNameLst>
                                      </p:cBhvr>
                                      <p:to>
                                        <p:strVal val="visible"/>
                                      </p:to>
                                    </p:set>
                                    <p:anim calcmode="lin" valueType="num">
                                      <p:cBhvr>
                                        <p:cTn id="19" dur="500" fill="hold"/>
                                        <p:tgtEl>
                                          <p:spTgt spid="120835">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20835">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20835">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20835">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20835">
                                            <p:txEl>
                                              <p:pRg st="3" end="3"/>
                                            </p:txEl>
                                          </p:spTgt>
                                        </p:tgtEl>
                                        <p:attrNameLst>
                                          <p:attrName>style.visibility</p:attrName>
                                        </p:attrNameLst>
                                      </p:cBhvr>
                                      <p:to>
                                        <p:strVal val="visible"/>
                                      </p:to>
                                    </p:set>
                                    <p:anim calcmode="lin" valueType="num">
                                      <p:cBhvr>
                                        <p:cTn id="25" dur="500" fill="hold"/>
                                        <p:tgtEl>
                                          <p:spTgt spid="120835">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20835">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20835">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20835">
                                            <p:txEl>
                                              <p:pRg st="3" end="3"/>
                                            </p:txEl>
                                          </p:spTgt>
                                        </p:tgtEl>
                                        <p:attrNameLst>
                                          <p:attrName>ppt_h</p:attrName>
                                        </p:attrNameLst>
                                      </p:cBhvr>
                                      <p:tavLst>
                                        <p:tav tm="0">
                                          <p:val>
                                            <p:fltVal val="0"/>
                                          </p:val>
                                        </p:tav>
                                        <p:tav tm="100000">
                                          <p:val>
                                            <p:strVal val="#ppt_h"/>
                                          </p:val>
                                        </p:tav>
                                      </p:tavLst>
                                    </p:anim>
                                  </p:childTnLst>
                                </p:cTn>
                              </p:par>
                              <p:par>
                                <p:cTn id="29" presetID="17" presetClass="entr" presetSubtype="1" fill="hold" grpId="0" nodeType="withEffect">
                                  <p:stCondLst>
                                    <p:cond delay="0"/>
                                  </p:stCondLst>
                                  <p:childTnLst>
                                    <p:set>
                                      <p:cBhvr>
                                        <p:cTn id="30" dur="1" fill="hold">
                                          <p:stCondLst>
                                            <p:cond delay="0"/>
                                          </p:stCondLst>
                                        </p:cTn>
                                        <p:tgtEl>
                                          <p:spTgt spid="120835">
                                            <p:txEl>
                                              <p:pRg st="4" end="4"/>
                                            </p:txEl>
                                          </p:spTgt>
                                        </p:tgtEl>
                                        <p:attrNameLst>
                                          <p:attrName>style.visibility</p:attrName>
                                        </p:attrNameLst>
                                      </p:cBhvr>
                                      <p:to>
                                        <p:strVal val="visible"/>
                                      </p:to>
                                    </p:set>
                                    <p:anim calcmode="lin" valueType="num">
                                      <p:cBhvr>
                                        <p:cTn id="31" dur="500" fill="hold"/>
                                        <p:tgtEl>
                                          <p:spTgt spid="120835">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120835">
                                            <p:txEl>
                                              <p:pRg st="4" end="4"/>
                                            </p:txEl>
                                          </p:spTgt>
                                        </p:tgtEl>
                                        <p:attrNameLst>
                                          <p:attrName>ppt_y</p:attrName>
                                        </p:attrNameLst>
                                      </p:cBhvr>
                                      <p:tavLst>
                                        <p:tav tm="0">
                                          <p:val>
                                            <p:strVal val="#ppt_y-#ppt_h/2"/>
                                          </p:val>
                                        </p:tav>
                                        <p:tav tm="100000">
                                          <p:val>
                                            <p:strVal val="#ppt_y"/>
                                          </p:val>
                                        </p:tav>
                                      </p:tavLst>
                                    </p:anim>
                                    <p:anim calcmode="lin" valueType="num">
                                      <p:cBhvr>
                                        <p:cTn id="33" dur="500" fill="hold"/>
                                        <p:tgtEl>
                                          <p:spTgt spid="120835">
                                            <p:txEl>
                                              <p:pRg st="4" end="4"/>
                                            </p:txEl>
                                          </p:spTgt>
                                        </p:tgtEl>
                                        <p:attrNameLst>
                                          <p:attrName>ppt_w</p:attrName>
                                        </p:attrNameLst>
                                      </p:cBhvr>
                                      <p:tavLst>
                                        <p:tav tm="0">
                                          <p:val>
                                            <p:strVal val="#ppt_w"/>
                                          </p:val>
                                        </p:tav>
                                        <p:tav tm="100000">
                                          <p:val>
                                            <p:strVal val="#ppt_w"/>
                                          </p:val>
                                        </p:tav>
                                      </p:tavLst>
                                    </p:anim>
                                    <p:anim calcmode="lin" valueType="num">
                                      <p:cBhvr>
                                        <p:cTn id="34" dur="500" fill="hold"/>
                                        <p:tgtEl>
                                          <p:spTgt spid="120835">
                                            <p:txEl>
                                              <p:pRg st="4" end="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5"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altLang="en-US"/>
              <a:t>Technical Complexity Factor</a:t>
            </a:r>
            <a:endParaRPr lang="en-GB" altLang="en-US"/>
          </a:p>
        </p:txBody>
      </p:sp>
      <p:sp>
        <p:nvSpPr>
          <p:cNvPr id="121859" name="Rectangle 3"/>
          <p:cNvSpPr>
            <a:spLocks noGrp="1" noChangeArrowheads="1"/>
          </p:cNvSpPr>
          <p:nvPr>
            <p:ph idx="1"/>
          </p:nvPr>
        </p:nvSpPr>
        <p:spPr/>
        <p:txBody>
          <a:bodyPr/>
          <a:lstStyle/>
          <a:p>
            <a:pPr lvl="1" eaLnBrk="1" hangingPunct="1">
              <a:lnSpc>
                <a:spcPct val="90000"/>
              </a:lnSpc>
            </a:pPr>
            <a:r>
              <a:rPr lang="en-US" altLang="en-US" sz="2400" dirty="0"/>
              <a:t>Will the system run in an existing, heavily-</a:t>
            </a:r>
            <a:r>
              <a:rPr lang="en-US" altLang="en-US" sz="2400" dirty="0" err="1"/>
              <a:t>utilised</a:t>
            </a:r>
            <a:r>
              <a:rPr lang="en-US" altLang="en-US" sz="2400" dirty="0"/>
              <a:t> environment</a:t>
            </a:r>
          </a:p>
          <a:p>
            <a:pPr lvl="1" eaLnBrk="1" hangingPunct="1">
              <a:lnSpc>
                <a:spcPct val="90000"/>
              </a:lnSpc>
            </a:pPr>
            <a:r>
              <a:rPr lang="en-US" altLang="en-US" sz="2400" dirty="0"/>
              <a:t>Does the system require on-line data entry?</a:t>
            </a:r>
          </a:p>
          <a:p>
            <a:pPr lvl="1" eaLnBrk="1" hangingPunct="1">
              <a:lnSpc>
                <a:spcPct val="90000"/>
              </a:lnSpc>
            </a:pPr>
            <a:r>
              <a:rPr lang="en-US" altLang="en-US" sz="2400" dirty="0"/>
              <a:t>Does the on-line data entry require the input transaction to be built over multiple screens or operations?</a:t>
            </a:r>
          </a:p>
          <a:p>
            <a:pPr lvl="1" eaLnBrk="1" hangingPunct="1">
              <a:lnSpc>
                <a:spcPct val="90000"/>
              </a:lnSpc>
            </a:pPr>
            <a:r>
              <a:rPr lang="en-US" altLang="en-US" sz="2400" dirty="0"/>
              <a:t>Are the master files updated on-line?</a:t>
            </a:r>
          </a:p>
          <a:p>
            <a:pPr lvl="1" eaLnBrk="1" hangingPunct="1">
              <a:lnSpc>
                <a:spcPct val="90000"/>
              </a:lnSpc>
            </a:pPr>
            <a:r>
              <a:rPr lang="en-US" altLang="en-US" sz="2400" dirty="0"/>
              <a:t>Are the inputs, outputs, files or inquiries complex?</a:t>
            </a:r>
          </a:p>
          <a:p>
            <a:pPr eaLnBrk="1" hangingPunct="1">
              <a:lnSpc>
                <a:spcPct val="90000"/>
              </a:lnSpc>
            </a:pPr>
            <a:endParaRPr lang="en-GB" altLang="en-US" sz="2400" dirty="0"/>
          </a:p>
        </p:txBody>
      </p:sp>
      <p:sp>
        <p:nvSpPr>
          <p:cNvPr id="30723"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170678723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1859">
                                            <p:txEl>
                                              <p:pRg st="0" end="0"/>
                                            </p:txEl>
                                          </p:spTgt>
                                        </p:tgtEl>
                                        <p:attrNameLst>
                                          <p:attrName>style.visibility</p:attrName>
                                        </p:attrNameLst>
                                      </p:cBhvr>
                                      <p:to>
                                        <p:strVal val="visible"/>
                                      </p:to>
                                    </p:set>
                                    <p:anim calcmode="lin" valueType="num">
                                      <p:cBhvr>
                                        <p:cTn id="7" dur="500" fill="hold"/>
                                        <p:tgtEl>
                                          <p:spTgt spid="121859">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1859">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1859">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1859">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21859">
                                            <p:txEl>
                                              <p:pRg st="1" end="1"/>
                                            </p:txEl>
                                          </p:spTgt>
                                        </p:tgtEl>
                                        <p:attrNameLst>
                                          <p:attrName>style.visibility</p:attrName>
                                        </p:attrNameLst>
                                      </p:cBhvr>
                                      <p:to>
                                        <p:strVal val="visible"/>
                                      </p:to>
                                    </p:set>
                                    <p:anim calcmode="lin" valueType="num">
                                      <p:cBhvr>
                                        <p:cTn id="13" dur="500" fill="hold"/>
                                        <p:tgtEl>
                                          <p:spTgt spid="121859">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21859">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21859">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21859">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21859">
                                            <p:txEl>
                                              <p:pRg st="2" end="2"/>
                                            </p:txEl>
                                          </p:spTgt>
                                        </p:tgtEl>
                                        <p:attrNameLst>
                                          <p:attrName>style.visibility</p:attrName>
                                        </p:attrNameLst>
                                      </p:cBhvr>
                                      <p:to>
                                        <p:strVal val="visible"/>
                                      </p:to>
                                    </p:set>
                                    <p:anim calcmode="lin" valueType="num">
                                      <p:cBhvr>
                                        <p:cTn id="19" dur="500" fill="hold"/>
                                        <p:tgtEl>
                                          <p:spTgt spid="121859">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21859">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21859">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21859">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21859">
                                            <p:txEl>
                                              <p:pRg st="3" end="3"/>
                                            </p:txEl>
                                          </p:spTgt>
                                        </p:tgtEl>
                                        <p:attrNameLst>
                                          <p:attrName>style.visibility</p:attrName>
                                        </p:attrNameLst>
                                      </p:cBhvr>
                                      <p:to>
                                        <p:strVal val="visible"/>
                                      </p:to>
                                    </p:set>
                                    <p:anim calcmode="lin" valueType="num">
                                      <p:cBhvr>
                                        <p:cTn id="25" dur="500" fill="hold"/>
                                        <p:tgtEl>
                                          <p:spTgt spid="121859">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21859">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21859">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21859">
                                            <p:txEl>
                                              <p:pRg st="3" end="3"/>
                                            </p:txEl>
                                          </p:spTgt>
                                        </p:tgtEl>
                                        <p:attrNameLst>
                                          <p:attrName>ppt_h</p:attrName>
                                        </p:attrNameLst>
                                      </p:cBhvr>
                                      <p:tavLst>
                                        <p:tav tm="0">
                                          <p:val>
                                            <p:fltVal val="0"/>
                                          </p:val>
                                        </p:tav>
                                        <p:tav tm="100000">
                                          <p:val>
                                            <p:strVal val="#ppt_h"/>
                                          </p:val>
                                        </p:tav>
                                      </p:tavLst>
                                    </p:anim>
                                  </p:childTnLst>
                                </p:cTn>
                              </p:par>
                              <p:par>
                                <p:cTn id="29" presetID="17" presetClass="entr" presetSubtype="1" fill="hold" grpId="0" nodeType="withEffect">
                                  <p:stCondLst>
                                    <p:cond delay="0"/>
                                  </p:stCondLst>
                                  <p:childTnLst>
                                    <p:set>
                                      <p:cBhvr>
                                        <p:cTn id="30" dur="1" fill="hold">
                                          <p:stCondLst>
                                            <p:cond delay="0"/>
                                          </p:stCondLst>
                                        </p:cTn>
                                        <p:tgtEl>
                                          <p:spTgt spid="121859">
                                            <p:txEl>
                                              <p:pRg st="4" end="4"/>
                                            </p:txEl>
                                          </p:spTgt>
                                        </p:tgtEl>
                                        <p:attrNameLst>
                                          <p:attrName>style.visibility</p:attrName>
                                        </p:attrNameLst>
                                      </p:cBhvr>
                                      <p:to>
                                        <p:strVal val="visible"/>
                                      </p:to>
                                    </p:set>
                                    <p:anim calcmode="lin" valueType="num">
                                      <p:cBhvr>
                                        <p:cTn id="31" dur="500" fill="hold"/>
                                        <p:tgtEl>
                                          <p:spTgt spid="121859">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121859">
                                            <p:txEl>
                                              <p:pRg st="4" end="4"/>
                                            </p:txEl>
                                          </p:spTgt>
                                        </p:tgtEl>
                                        <p:attrNameLst>
                                          <p:attrName>ppt_y</p:attrName>
                                        </p:attrNameLst>
                                      </p:cBhvr>
                                      <p:tavLst>
                                        <p:tav tm="0">
                                          <p:val>
                                            <p:strVal val="#ppt_y-#ppt_h/2"/>
                                          </p:val>
                                        </p:tav>
                                        <p:tav tm="100000">
                                          <p:val>
                                            <p:strVal val="#ppt_y"/>
                                          </p:val>
                                        </p:tav>
                                      </p:tavLst>
                                    </p:anim>
                                    <p:anim calcmode="lin" valueType="num">
                                      <p:cBhvr>
                                        <p:cTn id="33" dur="500" fill="hold"/>
                                        <p:tgtEl>
                                          <p:spTgt spid="121859">
                                            <p:txEl>
                                              <p:pRg st="4" end="4"/>
                                            </p:txEl>
                                          </p:spTgt>
                                        </p:tgtEl>
                                        <p:attrNameLst>
                                          <p:attrName>ppt_w</p:attrName>
                                        </p:attrNameLst>
                                      </p:cBhvr>
                                      <p:tavLst>
                                        <p:tav tm="0">
                                          <p:val>
                                            <p:strVal val="#ppt_w"/>
                                          </p:val>
                                        </p:tav>
                                        <p:tav tm="100000">
                                          <p:val>
                                            <p:strVal val="#ppt_w"/>
                                          </p:val>
                                        </p:tav>
                                      </p:tavLst>
                                    </p:anim>
                                    <p:anim calcmode="lin" valueType="num">
                                      <p:cBhvr>
                                        <p:cTn id="34" dur="500" fill="hold"/>
                                        <p:tgtEl>
                                          <p:spTgt spid="121859">
                                            <p:txEl>
                                              <p:pRg st="4" end="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85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US" altLang="en-US"/>
              <a:t>Technical Complexity Factor</a:t>
            </a:r>
            <a:endParaRPr lang="en-GB" altLang="en-US"/>
          </a:p>
        </p:txBody>
      </p:sp>
      <p:sp>
        <p:nvSpPr>
          <p:cNvPr id="122883" name="Rectangle 3"/>
          <p:cNvSpPr>
            <a:spLocks noGrp="1" noChangeArrowheads="1"/>
          </p:cNvSpPr>
          <p:nvPr>
            <p:ph idx="1"/>
          </p:nvPr>
        </p:nvSpPr>
        <p:spPr/>
        <p:txBody>
          <a:bodyPr/>
          <a:lstStyle/>
          <a:p>
            <a:pPr lvl="1" eaLnBrk="1" hangingPunct="1"/>
            <a:r>
              <a:rPr lang="en-US" altLang="en-US" sz="1800" dirty="0"/>
              <a:t>Is the internal processing complex?</a:t>
            </a:r>
          </a:p>
          <a:p>
            <a:pPr lvl="1" eaLnBrk="1" hangingPunct="1"/>
            <a:r>
              <a:rPr lang="en-US" altLang="en-US" sz="1800" dirty="0"/>
              <a:t>Is the code designed to be reusable?</a:t>
            </a:r>
          </a:p>
          <a:p>
            <a:pPr lvl="1" eaLnBrk="1" hangingPunct="1"/>
            <a:r>
              <a:rPr lang="en-US" altLang="en-US" sz="1800" dirty="0"/>
              <a:t>Are conversion and installation included in the design?</a:t>
            </a:r>
          </a:p>
          <a:p>
            <a:pPr lvl="1" eaLnBrk="1" hangingPunct="1"/>
            <a:r>
              <a:rPr lang="en-US" altLang="en-US" sz="1800" dirty="0"/>
              <a:t>Is the system designed for multiple installations in different </a:t>
            </a:r>
            <a:r>
              <a:rPr lang="en-US" altLang="en-US" sz="1800" dirty="0" err="1"/>
              <a:t>organisations</a:t>
            </a:r>
            <a:r>
              <a:rPr lang="en-US" altLang="en-US" sz="1800" dirty="0"/>
              <a:t>?</a:t>
            </a:r>
          </a:p>
          <a:p>
            <a:pPr lvl="1" eaLnBrk="1" hangingPunct="1"/>
            <a:r>
              <a:rPr lang="en-US" altLang="en-US" sz="1800" dirty="0"/>
              <a:t>Is the application designed to facilitate change and ease of use by the user?</a:t>
            </a:r>
          </a:p>
          <a:p>
            <a:pPr eaLnBrk="1" hangingPunct="1"/>
            <a:endParaRPr lang="en-GB" altLang="en-US" sz="1800" dirty="0"/>
          </a:p>
        </p:txBody>
      </p:sp>
      <p:sp>
        <p:nvSpPr>
          <p:cNvPr id="31747"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37316772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2883">
                                            <p:txEl>
                                              <p:pRg st="0" end="0"/>
                                            </p:txEl>
                                          </p:spTgt>
                                        </p:tgtEl>
                                        <p:attrNameLst>
                                          <p:attrName>style.visibility</p:attrName>
                                        </p:attrNameLst>
                                      </p:cBhvr>
                                      <p:to>
                                        <p:strVal val="visible"/>
                                      </p:to>
                                    </p:set>
                                    <p:anim calcmode="lin" valueType="num">
                                      <p:cBhvr>
                                        <p:cTn id="7" dur="500" fill="hold"/>
                                        <p:tgtEl>
                                          <p:spTgt spid="12288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2883">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2883">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2883">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22883">
                                            <p:txEl>
                                              <p:pRg st="1" end="1"/>
                                            </p:txEl>
                                          </p:spTgt>
                                        </p:tgtEl>
                                        <p:attrNameLst>
                                          <p:attrName>style.visibility</p:attrName>
                                        </p:attrNameLst>
                                      </p:cBhvr>
                                      <p:to>
                                        <p:strVal val="visible"/>
                                      </p:to>
                                    </p:set>
                                    <p:anim calcmode="lin" valueType="num">
                                      <p:cBhvr>
                                        <p:cTn id="13" dur="500" fill="hold"/>
                                        <p:tgtEl>
                                          <p:spTgt spid="12288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22883">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22883">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22883">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22883">
                                            <p:txEl>
                                              <p:pRg st="2" end="2"/>
                                            </p:txEl>
                                          </p:spTgt>
                                        </p:tgtEl>
                                        <p:attrNameLst>
                                          <p:attrName>style.visibility</p:attrName>
                                        </p:attrNameLst>
                                      </p:cBhvr>
                                      <p:to>
                                        <p:strVal val="visible"/>
                                      </p:to>
                                    </p:set>
                                    <p:anim calcmode="lin" valueType="num">
                                      <p:cBhvr>
                                        <p:cTn id="19" dur="500" fill="hold"/>
                                        <p:tgtEl>
                                          <p:spTgt spid="122883">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22883">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22883">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22883">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22883">
                                            <p:txEl>
                                              <p:pRg st="3" end="3"/>
                                            </p:txEl>
                                          </p:spTgt>
                                        </p:tgtEl>
                                        <p:attrNameLst>
                                          <p:attrName>style.visibility</p:attrName>
                                        </p:attrNameLst>
                                      </p:cBhvr>
                                      <p:to>
                                        <p:strVal val="visible"/>
                                      </p:to>
                                    </p:set>
                                    <p:anim calcmode="lin" valueType="num">
                                      <p:cBhvr>
                                        <p:cTn id="25" dur="500" fill="hold"/>
                                        <p:tgtEl>
                                          <p:spTgt spid="122883">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22883">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22883">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22883">
                                            <p:txEl>
                                              <p:pRg st="3" end="3"/>
                                            </p:txEl>
                                          </p:spTgt>
                                        </p:tgtEl>
                                        <p:attrNameLst>
                                          <p:attrName>ppt_h</p:attrName>
                                        </p:attrNameLst>
                                      </p:cBhvr>
                                      <p:tavLst>
                                        <p:tav tm="0">
                                          <p:val>
                                            <p:fltVal val="0"/>
                                          </p:val>
                                        </p:tav>
                                        <p:tav tm="100000">
                                          <p:val>
                                            <p:strVal val="#ppt_h"/>
                                          </p:val>
                                        </p:tav>
                                      </p:tavLst>
                                    </p:anim>
                                  </p:childTnLst>
                                </p:cTn>
                              </p:par>
                              <p:par>
                                <p:cTn id="29" presetID="17" presetClass="entr" presetSubtype="1" fill="hold" grpId="0" nodeType="withEffect">
                                  <p:stCondLst>
                                    <p:cond delay="0"/>
                                  </p:stCondLst>
                                  <p:childTnLst>
                                    <p:set>
                                      <p:cBhvr>
                                        <p:cTn id="30" dur="1" fill="hold">
                                          <p:stCondLst>
                                            <p:cond delay="0"/>
                                          </p:stCondLst>
                                        </p:cTn>
                                        <p:tgtEl>
                                          <p:spTgt spid="122883">
                                            <p:txEl>
                                              <p:pRg st="4" end="4"/>
                                            </p:txEl>
                                          </p:spTgt>
                                        </p:tgtEl>
                                        <p:attrNameLst>
                                          <p:attrName>style.visibility</p:attrName>
                                        </p:attrNameLst>
                                      </p:cBhvr>
                                      <p:to>
                                        <p:strVal val="visible"/>
                                      </p:to>
                                    </p:set>
                                    <p:anim calcmode="lin" valueType="num">
                                      <p:cBhvr>
                                        <p:cTn id="31" dur="500" fill="hold"/>
                                        <p:tgtEl>
                                          <p:spTgt spid="122883">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122883">
                                            <p:txEl>
                                              <p:pRg st="4" end="4"/>
                                            </p:txEl>
                                          </p:spTgt>
                                        </p:tgtEl>
                                        <p:attrNameLst>
                                          <p:attrName>ppt_y</p:attrName>
                                        </p:attrNameLst>
                                      </p:cBhvr>
                                      <p:tavLst>
                                        <p:tav tm="0">
                                          <p:val>
                                            <p:strVal val="#ppt_y-#ppt_h/2"/>
                                          </p:val>
                                        </p:tav>
                                        <p:tav tm="100000">
                                          <p:val>
                                            <p:strVal val="#ppt_y"/>
                                          </p:val>
                                        </p:tav>
                                      </p:tavLst>
                                    </p:anim>
                                    <p:anim calcmode="lin" valueType="num">
                                      <p:cBhvr>
                                        <p:cTn id="33" dur="500" fill="hold"/>
                                        <p:tgtEl>
                                          <p:spTgt spid="122883">
                                            <p:txEl>
                                              <p:pRg st="4" end="4"/>
                                            </p:txEl>
                                          </p:spTgt>
                                        </p:tgtEl>
                                        <p:attrNameLst>
                                          <p:attrName>ppt_w</p:attrName>
                                        </p:attrNameLst>
                                      </p:cBhvr>
                                      <p:tavLst>
                                        <p:tav tm="0">
                                          <p:val>
                                            <p:strVal val="#ppt_w"/>
                                          </p:val>
                                        </p:tav>
                                        <p:tav tm="100000">
                                          <p:val>
                                            <p:strVal val="#ppt_w"/>
                                          </p:val>
                                        </p:tav>
                                      </p:tavLst>
                                    </p:anim>
                                    <p:anim calcmode="lin" valueType="num">
                                      <p:cBhvr>
                                        <p:cTn id="34" dur="500" fill="hold"/>
                                        <p:tgtEl>
                                          <p:spTgt spid="122883">
                                            <p:txEl>
                                              <p:pRg st="4" end="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3"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US" altLang="en-US"/>
              <a:t>Technical Complexity Factor</a:t>
            </a:r>
            <a:endParaRPr lang="en-GB" altLang="en-US"/>
          </a:p>
        </p:txBody>
      </p:sp>
      <p:sp>
        <p:nvSpPr>
          <p:cNvPr id="123907" name="Rectangle 3"/>
          <p:cNvSpPr>
            <a:spLocks noGrp="1" noChangeArrowheads="1"/>
          </p:cNvSpPr>
          <p:nvPr>
            <p:ph idx="1"/>
          </p:nvPr>
        </p:nvSpPr>
        <p:spPr/>
        <p:txBody>
          <a:bodyPr/>
          <a:lstStyle/>
          <a:p>
            <a:pPr eaLnBrk="1" hangingPunct="1"/>
            <a:r>
              <a:rPr lang="en-US" altLang="en-US" sz="2800"/>
              <a:t>TCF = 0.65 + (0.01 </a:t>
            </a:r>
            <a:r>
              <a:rPr lang="en-US" altLang="en-US" sz="2800">
                <a:sym typeface="Symbol" pitchFamily="18" charset="2"/>
              </a:rPr>
              <a:t> Σ F</a:t>
            </a:r>
            <a:r>
              <a:rPr lang="en-US" altLang="en-US" sz="2800" baseline="-25000">
                <a:sym typeface="Symbol" pitchFamily="18" charset="2"/>
              </a:rPr>
              <a:t>i</a:t>
            </a:r>
            <a:r>
              <a:rPr lang="en-US" altLang="en-US" sz="2800">
                <a:sym typeface="Symbol" pitchFamily="18" charset="2"/>
              </a:rPr>
              <a:t>)</a:t>
            </a:r>
          </a:p>
          <a:p>
            <a:pPr eaLnBrk="1" hangingPunct="1"/>
            <a:r>
              <a:rPr lang="en-US" altLang="en-US" sz="2800">
                <a:sym typeface="Symbol" pitchFamily="18" charset="2"/>
              </a:rPr>
              <a:t>E.g. if it is essential that the system provides good performance, and a fairly complex form of data processing will be required with an equally complex level of internal processing, we would compute TCF as:</a:t>
            </a:r>
          </a:p>
          <a:p>
            <a:pPr eaLnBrk="1" hangingPunct="1">
              <a:buFont typeface="Wingdings" pitchFamily="2" charset="2"/>
              <a:buNone/>
            </a:pPr>
            <a:endParaRPr lang="en-US" altLang="en-US" sz="1600">
              <a:sym typeface="Symbol" pitchFamily="18" charset="2"/>
            </a:endParaRPr>
          </a:p>
          <a:p>
            <a:pPr eaLnBrk="1" hangingPunct="1">
              <a:buFont typeface="Wingdings" pitchFamily="2" charset="2"/>
              <a:buNone/>
            </a:pPr>
            <a:r>
              <a:rPr lang="en-US" altLang="en-US" sz="2800"/>
              <a:t>            TCF = 0.65+(0.01</a:t>
            </a:r>
            <a:r>
              <a:rPr lang="en-US" altLang="en-US" sz="2800">
                <a:sym typeface="Symbol" pitchFamily="18" charset="2"/>
              </a:rPr>
              <a:t>(5+4+4)) = 0.78</a:t>
            </a:r>
            <a:endParaRPr lang="en-US" altLang="en-US" sz="2800"/>
          </a:p>
          <a:p>
            <a:pPr eaLnBrk="1" hangingPunct="1"/>
            <a:endParaRPr lang="en-GB" altLang="en-US" sz="2800"/>
          </a:p>
        </p:txBody>
      </p:sp>
      <p:sp>
        <p:nvSpPr>
          <p:cNvPr id="32771"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20931283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3907">
                                            <p:txEl>
                                              <p:pRg st="0" end="0"/>
                                            </p:txEl>
                                          </p:spTgt>
                                        </p:tgtEl>
                                        <p:attrNameLst>
                                          <p:attrName>style.visibility</p:attrName>
                                        </p:attrNameLst>
                                      </p:cBhvr>
                                      <p:to>
                                        <p:strVal val="visible"/>
                                      </p:to>
                                    </p:set>
                                    <p:anim calcmode="lin" valueType="num">
                                      <p:cBhvr>
                                        <p:cTn id="7" dur="500" fill="hold"/>
                                        <p:tgtEl>
                                          <p:spTgt spid="12390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3907">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3907">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390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23907">
                                            <p:txEl>
                                              <p:pRg st="1" end="1"/>
                                            </p:txEl>
                                          </p:spTgt>
                                        </p:tgtEl>
                                        <p:attrNameLst>
                                          <p:attrName>style.visibility</p:attrName>
                                        </p:attrNameLst>
                                      </p:cBhvr>
                                      <p:to>
                                        <p:strVal val="visible"/>
                                      </p:to>
                                    </p:set>
                                    <p:anim calcmode="lin" valueType="num">
                                      <p:cBhvr>
                                        <p:cTn id="15" dur="500" fill="hold"/>
                                        <p:tgtEl>
                                          <p:spTgt spid="123907">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23907">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23907">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23907">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23907">
                                            <p:txEl>
                                              <p:pRg st="3" end="3"/>
                                            </p:txEl>
                                          </p:spTgt>
                                        </p:tgtEl>
                                        <p:attrNameLst>
                                          <p:attrName>style.visibility</p:attrName>
                                        </p:attrNameLst>
                                      </p:cBhvr>
                                      <p:to>
                                        <p:strVal val="visible"/>
                                      </p:to>
                                    </p:set>
                                    <p:anim calcmode="lin" valueType="num">
                                      <p:cBhvr>
                                        <p:cTn id="23" dur="500" fill="hold"/>
                                        <p:tgtEl>
                                          <p:spTgt spid="123907">
                                            <p:txEl>
                                              <p:pRg st="3" end="3"/>
                                            </p:txEl>
                                          </p:spTgt>
                                        </p:tgtEl>
                                        <p:attrNameLst>
                                          <p:attrName>ppt_x</p:attrName>
                                        </p:attrNameLst>
                                      </p:cBhvr>
                                      <p:tavLst>
                                        <p:tav tm="0">
                                          <p:val>
                                            <p:strVal val="#ppt_x"/>
                                          </p:val>
                                        </p:tav>
                                        <p:tav tm="100000">
                                          <p:val>
                                            <p:strVal val="#ppt_x"/>
                                          </p:val>
                                        </p:tav>
                                      </p:tavLst>
                                    </p:anim>
                                    <p:anim calcmode="lin" valueType="num">
                                      <p:cBhvr>
                                        <p:cTn id="24" dur="500" fill="hold"/>
                                        <p:tgtEl>
                                          <p:spTgt spid="123907">
                                            <p:txEl>
                                              <p:pRg st="3" end="3"/>
                                            </p:txEl>
                                          </p:spTgt>
                                        </p:tgtEl>
                                        <p:attrNameLst>
                                          <p:attrName>ppt_y</p:attrName>
                                        </p:attrNameLst>
                                      </p:cBhvr>
                                      <p:tavLst>
                                        <p:tav tm="0">
                                          <p:val>
                                            <p:strVal val="#ppt_y-#ppt_h/2"/>
                                          </p:val>
                                        </p:tav>
                                        <p:tav tm="100000">
                                          <p:val>
                                            <p:strVal val="#ppt_y"/>
                                          </p:val>
                                        </p:tav>
                                      </p:tavLst>
                                    </p:anim>
                                    <p:anim calcmode="lin" valueType="num">
                                      <p:cBhvr>
                                        <p:cTn id="25" dur="500" fill="hold"/>
                                        <p:tgtEl>
                                          <p:spTgt spid="123907">
                                            <p:txEl>
                                              <p:pRg st="3" end="3"/>
                                            </p:txEl>
                                          </p:spTgt>
                                        </p:tgtEl>
                                        <p:attrNameLst>
                                          <p:attrName>ppt_w</p:attrName>
                                        </p:attrNameLst>
                                      </p:cBhvr>
                                      <p:tavLst>
                                        <p:tav tm="0">
                                          <p:val>
                                            <p:strVal val="#ppt_w"/>
                                          </p:val>
                                        </p:tav>
                                        <p:tav tm="100000">
                                          <p:val>
                                            <p:strVal val="#ppt_w"/>
                                          </p:val>
                                        </p:tav>
                                      </p:tavLst>
                                    </p:anim>
                                    <p:anim calcmode="lin" valueType="num">
                                      <p:cBhvr>
                                        <p:cTn id="26" dur="500" fill="hold"/>
                                        <p:tgtEl>
                                          <p:spTgt spid="123907">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07"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US" altLang="en-US"/>
              <a:t>Final FP Value</a:t>
            </a:r>
            <a:endParaRPr lang="en-GB" altLang="en-US"/>
          </a:p>
        </p:txBody>
      </p:sp>
      <p:sp>
        <p:nvSpPr>
          <p:cNvPr id="124931" name="Rectangle 3"/>
          <p:cNvSpPr>
            <a:spLocks noGrp="1" noChangeArrowheads="1"/>
          </p:cNvSpPr>
          <p:nvPr>
            <p:ph idx="1"/>
          </p:nvPr>
        </p:nvSpPr>
        <p:spPr/>
        <p:txBody>
          <a:bodyPr/>
          <a:lstStyle/>
          <a:p>
            <a:pPr eaLnBrk="1" hangingPunct="1"/>
            <a:r>
              <a:rPr lang="en-US" altLang="en-US" sz="2400"/>
              <a:t>We can now compute the final FP value</a:t>
            </a:r>
          </a:p>
          <a:p>
            <a:pPr eaLnBrk="1" hangingPunct="1">
              <a:buFont typeface="Wingdings" pitchFamily="2" charset="2"/>
              <a:buNone/>
            </a:pPr>
            <a:endParaRPr lang="en-US" altLang="en-US" sz="2000"/>
          </a:p>
          <a:p>
            <a:pPr eaLnBrk="1" hangingPunct="1">
              <a:buFont typeface="Wingdings" pitchFamily="2" charset="2"/>
              <a:buNone/>
            </a:pPr>
            <a:r>
              <a:rPr lang="en-US" altLang="en-US" sz="2400"/>
              <a:t>               FP = 46 </a:t>
            </a:r>
            <a:r>
              <a:rPr lang="en-US" altLang="en-US" sz="2400">
                <a:sym typeface="Symbol" pitchFamily="18" charset="2"/>
              </a:rPr>
              <a:t> 0.78 = 35.9</a:t>
            </a:r>
          </a:p>
          <a:p>
            <a:pPr eaLnBrk="1" hangingPunct="1"/>
            <a:endParaRPr lang="en-GB" altLang="en-US" sz="2400"/>
          </a:p>
        </p:txBody>
      </p:sp>
      <p:sp>
        <p:nvSpPr>
          <p:cNvPr id="33795"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35756405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4931">
                                            <p:txEl>
                                              <p:pRg st="0" end="0"/>
                                            </p:txEl>
                                          </p:spTgt>
                                        </p:tgtEl>
                                        <p:attrNameLst>
                                          <p:attrName>style.visibility</p:attrName>
                                        </p:attrNameLst>
                                      </p:cBhvr>
                                      <p:to>
                                        <p:strVal val="visible"/>
                                      </p:to>
                                    </p:set>
                                    <p:anim calcmode="lin" valueType="num">
                                      <p:cBhvr>
                                        <p:cTn id="7" dur="500" fill="hold"/>
                                        <p:tgtEl>
                                          <p:spTgt spid="12493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493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493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4931">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24931">
                                            <p:txEl>
                                              <p:pRg st="2" end="2"/>
                                            </p:txEl>
                                          </p:spTgt>
                                        </p:tgtEl>
                                        <p:attrNameLst>
                                          <p:attrName>style.visibility</p:attrName>
                                        </p:attrNameLst>
                                      </p:cBhvr>
                                      <p:to>
                                        <p:strVal val="visible"/>
                                      </p:to>
                                    </p:set>
                                    <p:anim calcmode="lin" valueType="num">
                                      <p:cBhvr>
                                        <p:cTn id="15" dur="500" fill="hold"/>
                                        <p:tgtEl>
                                          <p:spTgt spid="124931">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124931">
                                            <p:txEl>
                                              <p:pRg st="2" end="2"/>
                                            </p:txEl>
                                          </p:spTgt>
                                        </p:tgtEl>
                                        <p:attrNameLst>
                                          <p:attrName>ppt_y</p:attrName>
                                        </p:attrNameLst>
                                      </p:cBhvr>
                                      <p:tavLst>
                                        <p:tav tm="0">
                                          <p:val>
                                            <p:strVal val="#ppt_y-#ppt_h/2"/>
                                          </p:val>
                                        </p:tav>
                                        <p:tav tm="100000">
                                          <p:val>
                                            <p:strVal val="#ppt_y"/>
                                          </p:val>
                                        </p:tav>
                                      </p:tavLst>
                                    </p:anim>
                                    <p:anim calcmode="lin" valueType="num">
                                      <p:cBhvr>
                                        <p:cTn id="17" dur="500" fill="hold"/>
                                        <p:tgtEl>
                                          <p:spTgt spid="124931">
                                            <p:txEl>
                                              <p:pRg st="2" end="2"/>
                                            </p:txEl>
                                          </p:spTgt>
                                        </p:tgtEl>
                                        <p:attrNameLst>
                                          <p:attrName>ppt_w</p:attrName>
                                        </p:attrNameLst>
                                      </p:cBhvr>
                                      <p:tavLst>
                                        <p:tav tm="0">
                                          <p:val>
                                            <p:strVal val="#ppt_w"/>
                                          </p:val>
                                        </p:tav>
                                        <p:tav tm="100000">
                                          <p:val>
                                            <p:strVal val="#ppt_w"/>
                                          </p:val>
                                        </p:tav>
                                      </p:tavLst>
                                    </p:anim>
                                    <p:anim calcmode="lin" valueType="num">
                                      <p:cBhvr>
                                        <p:cTn id="18" dur="500" fill="hold"/>
                                        <p:tgtEl>
                                          <p:spTgt spid="124931">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1"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US" altLang="en-US"/>
              <a:t>Function Point Analysis</a:t>
            </a:r>
            <a:endParaRPr lang="en-GB" altLang="en-US"/>
          </a:p>
        </p:txBody>
      </p:sp>
      <p:sp>
        <p:nvSpPr>
          <p:cNvPr id="125955" name="Rectangle 3"/>
          <p:cNvSpPr>
            <a:spLocks noGrp="1" noChangeArrowheads="1"/>
          </p:cNvSpPr>
          <p:nvPr>
            <p:ph idx="1"/>
          </p:nvPr>
        </p:nvSpPr>
        <p:spPr/>
        <p:txBody>
          <a:bodyPr/>
          <a:lstStyle/>
          <a:p>
            <a:pPr eaLnBrk="1" hangingPunct="1"/>
            <a:r>
              <a:rPr lang="en-US" altLang="en-US" sz="2800"/>
              <a:t>FPs have many critics</a:t>
            </a:r>
          </a:p>
          <a:p>
            <a:pPr lvl="1" eaLnBrk="1" hangingPunct="1"/>
            <a:r>
              <a:rPr lang="en-US" altLang="en-US"/>
              <a:t>they are subjective are thus hard to compare</a:t>
            </a:r>
          </a:p>
          <a:p>
            <a:pPr lvl="1" eaLnBrk="1" hangingPunct="1"/>
            <a:r>
              <a:rPr lang="en-US" altLang="en-US"/>
              <a:t>double counting</a:t>
            </a:r>
          </a:p>
          <a:p>
            <a:pPr lvl="1" eaLnBrk="1" hangingPunct="1"/>
            <a:r>
              <a:rPr lang="en-US" altLang="en-US"/>
              <a:t>counter-intuitive values</a:t>
            </a:r>
          </a:p>
          <a:p>
            <a:pPr eaLnBrk="1" hangingPunct="1"/>
            <a:r>
              <a:rPr lang="en-US" altLang="en-US" sz="2800"/>
              <a:t>They must be re-calibrated for each new environment</a:t>
            </a:r>
          </a:p>
          <a:p>
            <a:pPr eaLnBrk="1" hangingPunct="1"/>
            <a:r>
              <a:rPr lang="en-US" altLang="en-US" sz="2800"/>
              <a:t>But, FPs are at the heart of the most popular software estimation method (COCOMO)</a:t>
            </a:r>
          </a:p>
          <a:p>
            <a:pPr eaLnBrk="1" hangingPunct="1"/>
            <a:endParaRPr lang="en-GB" altLang="en-US" sz="2800"/>
          </a:p>
        </p:txBody>
      </p:sp>
      <p:sp>
        <p:nvSpPr>
          <p:cNvPr id="34819"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10266060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anim calcmode="lin" valueType="num">
                                      <p:cBhvr>
                                        <p:cTn id="7" dur="500" fill="hold"/>
                                        <p:tgtEl>
                                          <p:spTgt spid="12595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595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595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5955">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25955">
                                            <p:txEl>
                                              <p:pRg st="1" end="1"/>
                                            </p:txEl>
                                          </p:spTgt>
                                        </p:tgtEl>
                                        <p:attrNameLst>
                                          <p:attrName>style.visibility</p:attrName>
                                        </p:attrNameLst>
                                      </p:cBhvr>
                                      <p:to>
                                        <p:strVal val="visible"/>
                                      </p:to>
                                    </p:set>
                                    <p:anim calcmode="lin" valueType="num">
                                      <p:cBhvr>
                                        <p:cTn id="13" dur="500" fill="hold"/>
                                        <p:tgtEl>
                                          <p:spTgt spid="125955">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25955">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25955">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25955">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25955">
                                            <p:txEl>
                                              <p:pRg st="2" end="2"/>
                                            </p:txEl>
                                          </p:spTgt>
                                        </p:tgtEl>
                                        <p:attrNameLst>
                                          <p:attrName>style.visibility</p:attrName>
                                        </p:attrNameLst>
                                      </p:cBhvr>
                                      <p:to>
                                        <p:strVal val="visible"/>
                                      </p:to>
                                    </p:set>
                                    <p:anim calcmode="lin" valueType="num">
                                      <p:cBhvr>
                                        <p:cTn id="19" dur="500" fill="hold"/>
                                        <p:tgtEl>
                                          <p:spTgt spid="125955">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25955">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25955">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25955">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25955">
                                            <p:txEl>
                                              <p:pRg st="3" end="3"/>
                                            </p:txEl>
                                          </p:spTgt>
                                        </p:tgtEl>
                                        <p:attrNameLst>
                                          <p:attrName>style.visibility</p:attrName>
                                        </p:attrNameLst>
                                      </p:cBhvr>
                                      <p:to>
                                        <p:strVal val="visible"/>
                                      </p:to>
                                    </p:set>
                                    <p:anim calcmode="lin" valueType="num">
                                      <p:cBhvr>
                                        <p:cTn id="25" dur="500" fill="hold"/>
                                        <p:tgtEl>
                                          <p:spTgt spid="125955">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25955">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25955">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25955">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17" presetClass="entr" presetSubtype="1" fill="hold" grpId="0" nodeType="clickEffect">
                                  <p:stCondLst>
                                    <p:cond delay="0"/>
                                  </p:stCondLst>
                                  <p:childTnLst>
                                    <p:set>
                                      <p:cBhvr>
                                        <p:cTn id="32" dur="1" fill="hold">
                                          <p:stCondLst>
                                            <p:cond delay="0"/>
                                          </p:stCondLst>
                                        </p:cTn>
                                        <p:tgtEl>
                                          <p:spTgt spid="125955">
                                            <p:txEl>
                                              <p:pRg st="4" end="4"/>
                                            </p:txEl>
                                          </p:spTgt>
                                        </p:tgtEl>
                                        <p:attrNameLst>
                                          <p:attrName>style.visibility</p:attrName>
                                        </p:attrNameLst>
                                      </p:cBhvr>
                                      <p:to>
                                        <p:strVal val="visible"/>
                                      </p:to>
                                    </p:set>
                                    <p:anim calcmode="lin" valueType="num">
                                      <p:cBhvr>
                                        <p:cTn id="33" dur="500" fill="hold"/>
                                        <p:tgtEl>
                                          <p:spTgt spid="125955">
                                            <p:txEl>
                                              <p:pRg st="4" end="4"/>
                                            </p:txEl>
                                          </p:spTgt>
                                        </p:tgtEl>
                                        <p:attrNameLst>
                                          <p:attrName>ppt_x</p:attrName>
                                        </p:attrNameLst>
                                      </p:cBhvr>
                                      <p:tavLst>
                                        <p:tav tm="0">
                                          <p:val>
                                            <p:strVal val="#ppt_x"/>
                                          </p:val>
                                        </p:tav>
                                        <p:tav tm="100000">
                                          <p:val>
                                            <p:strVal val="#ppt_x"/>
                                          </p:val>
                                        </p:tav>
                                      </p:tavLst>
                                    </p:anim>
                                    <p:anim calcmode="lin" valueType="num">
                                      <p:cBhvr>
                                        <p:cTn id="34" dur="500" fill="hold"/>
                                        <p:tgtEl>
                                          <p:spTgt spid="125955">
                                            <p:txEl>
                                              <p:pRg st="4" end="4"/>
                                            </p:txEl>
                                          </p:spTgt>
                                        </p:tgtEl>
                                        <p:attrNameLst>
                                          <p:attrName>ppt_y</p:attrName>
                                        </p:attrNameLst>
                                      </p:cBhvr>
                                      <p:tavLst>
                                        <p:tav tm="0">
                                          <p:val>
                                            <p:strVal val="#ppt_y-#ppt_h/2"/>
                                          </p:val>
                                        </p:tav>
                                        <p:tav tm="100000">
                                          <p:val>
                                            <p:strVal val="#ppt_y"/>
                                          </p:val>
                                        </p:tav>
                                      </p:tavLst>
                                    </p:anim>
                                    <p:anim calcmode="lin" valueType="num">
                                      <p:cBhvr>
                                        <p:cTn id="35" dur="500" fill="hold"/>
                                        <p:tgtEl>
                                          <p:spTgt spid="125955">
                                            <p:txEl>
                                              <p:pRg st="4" end="4"/>
                                            </p:txEl>
                                          </p:spTgt>
                                        </p:tgtEl>
                                        <p:attrNameLst>
                                          <p:attrName>ppt_w</p:attrName>
                                        </p:attrNameLst>
                                      </p:cBhvr>
                                      <p:tavLst>
                                        <p:tav tm="0">
                                          <p:val>
                                            <p:strVal val="#ppt_w"/>
                                          </p:val>
                                        </p:tav>
                                        <p:tav tm="100000">
                                          <p:val>
                                            <p:strVal val="#ppt_w"/>
                                          </p:val>
                                        </p:tav>
                                      </p:tavLst>
                                    </p:anim>
                                    <p:anim calcmode="lin" valueType="num">
                                      <p:cBhvr>
                                        <p:cTn id="36" dur="500" fill="hold"/>
                                        <p:tgtEl>
                                          <p:spTgt spid="125955">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17" presetClass="entr" presetSubtype="1" fill="hold" grpId="0" nodeType="clickEffect">
                                  <p:stCondLst>
                                    <p:cond delay="0"/>
                                  </p:stCondLst>
                                  <p:childTnLst>
                                    <p:set>
                                      <p:cBhvr>
                                        <p:cTn id="40" dur="1" fill="hold">
                                          <p:stCondLst>
                                            <p:cond delay="0"/>
                                          </p:stCondLst>
                                        </p:cTn>
                                        <p:tgtEl>
                                          <p:spTgt spid="125955">
                                            <p:txEl>
                                              <p:pRg st="5" end="5"/>
                                            </p:txEl>
                                          </p:spTgt>
                                        </p:tgtEl>
                                        <p:attrNameLst>
                                          <p:attrName>style.visibility</p:attrName>
                                        </p:attrNameLst>
                                      </p:cBhvr>
                                      <p:to>
                                        <p:strVal val="visible"/>
                                      </p:to>
                                    </p:set>
                                    <p:anim calcmode="lin" valueType="num">
                                      <p:cBhvr>
                                        <p:cTn id="41" dur="500" fill="hold"/>
                                        <p:tgtEl>
                                          <p:spTgt spid="125955">
                                            <p:txEl>
                                              <p:pRg st="5" end="5"/>
                                            </p:txEl>
                                          </p:spTgt>
                                        </p:tgtEl>
                                        <p:attrNameLst>
                                          <p:attrName>ppt_x</p:attrName>
                                        </p:attrNameLst>
                                      </p:cBhvr>
                                      <p:tavLst>
                                        <p:tav tm="0">
                                          <p:val>
                                            <p:strVal val="#ppt_x"/>
                                          </p:val>
                                        </p:tav>
                                        <p:tav tm="100000">
                                          <p:val>
                                            <p:strVal val="#ppt_x"/>
                                          </p:val>
                                        </p:tav>
                                      </p:tavLst>
                                    </p:anim>
                                    <p:anim calcmode="lin" valueType="num">
                                      <p:cBhvr>
                                        <p:cTn id="42" dur="500" fill="hold"/>
                                        <p:tgtEl>
                                          <p:spTgt spid="125955">
                                            <p:txEl>
                                              <p:pRg st="5" end="5"/>
                                            </p:txEl>
                                          </p:spTgt>
                                        </p:tgtEl>
                                        <p:attrNameLst>
                                          <p:attrName>ppt_y</p:attrName>
                                        </p:attrNameLst>
                                      </p:cBhvr>
                                      <p:tavLst>
                                        <p:tav tm="0">
                                          <p:val>
                                            <p:strVal val="#ppt_y-#ppt_h/2"/>
                                          </p:val>
                                        </p:tav>
                                        <p:tav tm="100000">
                                          <p:val>
                                            <p:strVal val="#ppt_y"/>
                                          </p:val>
                                        </p:tav>
                                      </p:tavLst>
                                    </p:anim>
                                    <p:anim calcmode="lin" valueType="num">
                                      <p:cBhvr>
                                        <p:cTn id="43" dur="500" fill="hold"/>
                                        <p:tgtEl>
                                          <p:spTgt spid="125955">
                                            <p:txEl>
                                              <p:pRg st="5" end="5"/>
                                            </p:txEl>
                                          </p:spTgt>
                                        </p:tgtEl>
                                        <p:attrNameLst>
                                          <p:attrName>ppt_w</p:attrName>
                                        </p:attrNameLst>
                                      </p:cBhvr>
                                      <p:tavLst>
                                        <p:tav tm="0">
                                          <p:val>
                                            <p:strVal val="#ppt_w"/>
                                          </p:val>
                                        </p:tav>
                                        <p:tav tm="100000">
                                          <p:val>
                                            <p:strVal val="#ppt_w"/>
                                          </p:val>
                                        </p:tav>
                                      </p:tavLst>
                                    </p:anim>
                                    <p:anim calcmode="lin" valueType="num">
                                      <p:cBhvr>
                                        <p:cTn id="44" dur="500" fill="hold"/>
                                        <p:tgtEl>
                                          <p:spTgt spid="125955">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5"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a:t>Some ratios using FPs</a:t>
            </a:r>
          </a:p>
        </p:txBody>
      </p:sp>
      <p:sp>
        <p:nvSpPr>
          <p:cNvPr id="129027" name="Rectangle 3"/>
          <p:cNvSpPr>
            <a:spLocks noGrp="1" noChangeArrowheads="1"/>
          </p:cNvSpPr>
          <p:nvPr>
            <p:ph idx="1"/>
          </p:nvPr>
        </p:nvSpPr>
        <p:spPr>
          <a:xfrm>
            <a:off x="548640" y="2011587"/>
            <a:ext cx="7772400" cy="3846513"/>
          </a:xfrm>
        </p:spPr>
        <p:txBody>
          <a:bodyPr/>
          <a:lstStyle/>
          <a:p>
            <a:pPr eaLnBrk="1" hangingPunct="1"/>
            <a:r>
              <a:rPr lang="en-GB" altLang="en-US" sz="2800" dirty="0"/>
              <a:t>Support rates = FP/effort hours to support 					application</a:t>
            </a:r>
          </a:p>
          <a:p>
            <a:pPr eaLnBrk="1" hangingPunct="1"/>
            <a:r>
              <a:rPr lang="en-GB" altLang="en-US" sz="2800" dirty="0"/>
              <a:t>Enhancement Rates = FP/effort hours of 						project</a:t>
            </a:r>
          </a:p>
          <a:p>
            <a:pPr eaLnBrk="1" hangingPunct="1"/>
            <a:r>
              <a:rPr lang="en-GB" altLang="en-US" sz="2800" dirty="0"/>
              <a:t>Delivery rate = FP/calendar time</a:t>
            </a:r>
          </a:p>
        </p:txBody>
      </p:sp>
      <p:sp>
        <p:nvSpPr>
          <p:cNvPr id="35843" name="Date Placeholder 3"/>
          <p:cNvSpPr>
            <a:spLocks noGrp="1"/>
          </p:cNvSpPr>
          <p:nvPr>
            <p:ph type="dt" sz="half" idx="10"/>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Tree>
    <p:extLst>
      <p:ext uri="{BB962C8B-B14F-4D97-AF65-F5344CB8AC3E}">
        <p14:creationId xmlns:p14="http://schemas.microsoft.com/office/powerpoint/2010/main" val="238001883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9027">
                                            <p:txEl>
                                              <p:pRg st="0" end="0"/>
                                            </p:txEl>
                                          </p:spTgt>
                                        </p:tgtEl>
                                        <p:attrNameLst>
                                          <p:attrName>style.visibility</p:attrName>
                                        </p:attrNameLst>
                                      </p:cBhvr>
                                      <p:to>
                                        <p:strVal val="visible"/>
                                      </p:to>
                                    </p:set>
                                    <p:anim calcmode="lin" valueType="num">
                                      <p:cBhvr>
                                        <p:cTn id="7" dur="500" fill="hold"/>
                                        <p:tgtEl>
                                          <p:spTgt spid="12902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9027">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9027">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902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29027">
                                            <p:txEl>
                                              <p:pRg st="1" end="1"/>
                                            </p:txEl>
                                          </p:spTgt>
                                        </p:tgtEl>
                                        <p:attrNameLst>
                                          <p:attrName>style.visibility</p:attrName>
                                        </p:attrNameLst>
                                      </p:cBhvr>
                                      <p:to>
                                        <p:strVal val="visible"/>
                                      </p:to>
                                    </p:set>
                                    <p:anim calcmode="lin" valueType="num">
                                      <p:cBhvr>
                                        <p:cTn id="15" dur="500" fill="hold"/>
                                        <p:tgtEl>
                                          <p:spTgt spid="129027">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29027">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29027">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29027">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29027">
                                            <p:txEl>
                                              <p:pRg st="2" end="2"/>
                                            </p:txEl>
                                          </p:spTgt>
                                        </p:tgtEl>
                                        <p:attrNameLst>
                                          <p:attrName>style.visibility</p:attrName>
                                        </p:attrNameLst>
                                      </p:cBhvr>
                                      <p:to>
                                        <p:strVal val="visible"/>
                                      </p:to>
                                    </p:set>
                                    <p:anim calcmode="lin" valueType="num">
                                      <p:cBhvr>
                                        <p:cTn id="23" dur="500" fill="hold"/>
                                        <p:tgtEl>
                                          <p:spTgt spid="129027">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129027">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129027">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129027">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7" grpId="0" build="p" autoUpdateAnimBg="0"/>
    </p:bld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18</TotalTime>
  <Words>1540</Words>
  <Application>Microsoft Office PowerPoint</Application>
  <PresentationFormat>On-screen Show (4:3)</PresentationFormat>
  <Paragraphs>311</Paragraphs>
  <Slides>30</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Calibri Light</vt:lpstr>
      <vt:lpstr>Tahoma</vt:lpstr>
      <vt:lpstr>Times New Roman</vt:lpstr>
      <vt:lpstr>Wingdings</vt:lpstr>
      <vt:lpstr>Retrospect</vt:lpstr>
      <vt:lpstr>Project management </vt:lpstr>
      <vt:lpstr>Estimation</vt:lpstr>
      <vt:lpstr>Estimation Approaches (1)</vt:lpstr>
      <vt:lpstr>Estimation Approaches (2)</vt:lpstr>
      <vt:lpstr>Decomposition techniques</vt:lpstr>
      <vt:lpstr>Empirical estimation models</vt:lpstr>
      <vt:lpstr>Putnam Estimation Model</vt:lpstr>
      <vt:lpstr>COCOMO (1)</vt:lpstr>
      <vt:lpstr>COCOMO (2)</vt:lpstr>
      <vt:lpstr>COCOMO (3)</vt:lpstr>
      <vt:lpstr>COCOMO (4)</vt:lpstr>
      <vt:lpstr>BASIC COCOMO (1)</vt:lpstr>
      <vt:lpstr>BASIC COCOMO (2)</vt:lpstr>
      <vt:lpstr>INTERMEDIATE COCOMO</vt:lpstr>
      <vt:lpstr>DETAILED COCOMO</vt:lpstr>
      <vt:lpstr>Effort Distribution by Phase</vt:lpstr>
      <vt:lpstr>Effort Distribution by Phase</vt:lpstr>
      <vt:lpstr>Function Point Analysis (FPA)</vt:lpstr>
      <vt:lpstr>What are Function Points?</vt:lpstr>
      <vt:lpstr>Unadjusted FP Count</vt:lpstr>
      <vt:lpstr>FPA Calculation</vt:lpstr>
      <vt:lpstr>Complexity Weightings</vt:lpstr>
      <vt:lpstr>Calculation of UFC</vt:lpstr>
      <vt:lpstr>Technical Complexity Factor</vt:lpstr>
      <vt:lpstr>Technical Complexity Factor</vt:lpstr>
      <vt:lpstr>Technical Complexity Factor</vt:lpstr>
      <vt:lpstr>Technical Complexity Factor</vt:lpstr>
      <vt:lpstr>Final FP Value</vt:lpstr>
      <vt:lpstr>Function Point Analysis</vt:lpstr>
      <vt:lpstr>Some ratios using FPs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Beverley Holland</cp:lastModifiedBy>
  <cp:revision>2</cp:revision>
  <dcterms:created xsi:type="dcterms:W3CDTF">2014-11-06T11:33:47Z</dcterms:created>
  <dcterms:modified xsi:type="dcterms:W3CDTF">2022-03-14T20:06:57Z</dcterms:modified>
</cp:coreProperties>
</file>