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7" r:id="rId1"/>
  </p:sldMasterIdLst>
  <p:notesMasterIdLst>
    <p:notesMasterId r:id="rId19"/>
  </p:notesMasterIdLst>
  <p:sldIdLst>
    <p:sldId id="256" r:id="rId2"/>
    <p:sldId id="257" r:id="rId3"/>
    <p:sldId id="258" r:id="rId4"/>
    <p:sldId id="259" r:id="rId5"/>
    <p:sldId id="260" r:id="rId6"/>
    <p:sldId id="261" r:id="rId7"/>
    <p:sldId id="596" r:id="rId8"/>
    <p:sldId id="597" r:id="rId9"/>
    <p:sldId id="263" r:id="rId10"/>
    <p:sldId id="598" r:id="rId11"/>
    <p:sldId id="262" r:id="rId12"/>
    <p:sldId id="264" r:id="rId13"/>
    <p:sldId id="266" r:id="rId14"/>
    <p:sldId id="267" r:id="rId15"/>
    <p:sldId id="600" r:id="rId16"/>
    <p:sldId id="268" r:id="rId17"/>
    <p:sldId id="59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22" autoAdjust="0"/>
    <p:restoredTop sz="93761" autoAdjust="0"/>
  </p:normalViewPr>
  <p:slideViewPr>
    <p:cSldViewPr snapToGrid="0">
      <p:cViewPr varScale="1">
        <p:scale>
          <a:sx n="91" d="100"/>
          <a:sy n="91" d="100"/>
        </p:scale>
        <p:origin x="952" y="17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A12769-61D5-4BC2-A188-C3DBBE9F5EF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FC7DB78-2C01-4845-8DFA-B95A9DE3B975}">
      <dgm:prSet custT="1"/>
      <dgm:spPr/>
      <dgm:t>
        <a:bodyPr/>
        <a:lstStyle/>
        <a:p>
          <a:pPr algn="l"/>
          <a:r>
            <a:rPr lang="en-GB" sz="1800" dirty="0"/>
            <a:t>-</a:t>
          </a:r>
          <a:r>
            <a:rPr lang="en-GB" sz="1800" dirty="0">
              <a:latin typeface="Arial" panose="020B0604020202020204" pitchFamily="34" charset="0"/>
              <a:cs typeface="Arial" panose="020B0604020202020204" pitchFamily="34" charset="0"/>
            </a:rPr>
            <a:t>The primary target maker will be Adults (Ages 21-40) with disposable incomes interested in social dining, cocktails and nightlife.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-Secondary target will be Families and Groups who are interesting in the activities that the venue offer and value the cultural experiences and authenticity, </a:t>
          </a:r>
          <a:endParaRPr lang="en-US" sz="1800" dirty="0">
            <a:latin typeface="Arial" panose="020B0604020202020204" pitchFamily="34" charset="0"/>
            <a:cs typeface="Arial" panose="020B0604020202020204" pitchFamily="34" charset="0"/>
          </a:endParaRPr>
        </a:p>
      </dgm:t>
    </dgm:pt>
    <dgm:pt modelId="{CA0E0F79-C420-4254-A6A7-55956149F1BD}" type="parTrans" cxnId="{0A12CF6F-6D61-4A89-8208-EC9DCF2A4670}">
      <dgm:prSet/>
      <dgm:spPr/>
      <dgm:t>
        <a:bodyPr/>
        <a:lstStyle/>
        <a:p>
          <a:endParaRPr lang="en-US"/>
        </a:p>
      </dgm:t>
    </dgm:pt>
    <dgm:pt modelId="{893BBE02-3858-457E-98C8-669B616A03D5}" type="sibTrans" cxnId="{0A12CF6F-6D61-4A89-8208-EC9DCF2A4670}">
      <dgm:prSet/>
      <dgm:spPr/>
      <dgm:t>
        <a:bodyPr/>
        <a:lstStyle/>
        <a:p>
          <a:endParaRPr lang="en-US"/>
        </a:p>
      </dgm:t>
    </dgm:pt>
    <dgm:pt modelId="{8A4E3C50-B6FB-460D-99DB-67DCC009ABE0}">
      <dgm:prSet/>
      <dgm:spPr/>
      <dgm:t>
        <a:bodyPr/>
        <a:lstStyle/>
        <a:p>
          <a:pPr marL="0" lvl="0" algn="l" defTabSz="800100">
            <a:lnSpc>
              <a:spcPct val="90000"/>
            </a:lnSpc>
            <a:spcBef>
              <a:spcPct val="0"/>
            </a:spcBef>
            <a:spcAft>
              <a:spcPct val="35000"/>
            </a:spcAft>
            <a:buNone/>
          </a:pPr>
          <a:r>
            <a:rPr lang="en-GB" dirty="0"/>
            <a:t>-</a:t>
          </a:r>
          <a:r>
            <a:rPr lang="en-GB" dirty="0">
              <a:latin typeface="Arial" panose="020B0604020202020204" pitchFamily="34" charset="0"/>
              <a:cs typeface="Arial" panose="020B0604020202020204" pitchFamily="34" charset="0"/>
            </a:rPr>
            <a:t>Adults (Ages 21-40)</a:t>
          </a:r>
        </a:p>
        <a:p>
          <a:pPr marL="0" marR="0" lvl="0" indent="0" algn="l" defTabSz="91440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-Families and Groups.</a:t>
          </a:r>
        </a:p>
        <a:p>
          <a:pPr marL="0" lvl="0" algn="l" defTabSz="800100">
            <a:lnSpc>
              <a:spcPct val="90000"/>
            </a:lnSpc>
            <a:spcBef>
              <a:spcPct val="0"/>
            </a:spcBef>
            <a:spcAft>
              <a:spcPct val="35000"/>
            </a:spcAft>
            <a:buNone/>
          </a:pPr>
          <a:r>
            <a:rPr lang="en-GB" dirty="0">
              <a:latin typeface="Arial" panose="020B0604020202020204" pitchFamily="34" charset="0"/>
              <a:cs typeface="Arial" panose="020B0604020202020204" pitchFamily="34" charset="0"/>
            </a:rPr>
            <a:t>-Food Enthusiasts. </a:t>
          </a:r>
        </a:p>
        <a:p>
          <a:pPr marL="0" lvl="0" algn="l" defTabSz="800100">
            <a:lnSpc>
              <a:spcPct val="90000"/>
            </a:lnSpc>
            <a:spcBef>
              <a:spcPct val="0"/>
            </a:spcBef>
            <a:spcAft>
              <a:spcPct val="35000"/>
            </a:spcAft>
            <a:buNone/>
          </a:pPr>
          <a:r>
            <a:rPr lang="en-GB" dirty="0">
              <a:latin typeface="Arial" panose="020B0604020202020204" pitchFamily="34" charset="0"/>
              <a:cs typeface="Arial" panose="020B0604020202020204" pitchFamily="34" charset="0"/>
            </a:rPr>
            <a:t>-Caribbean and Latin America Community.</a:t>
          </a:r>
        </a:p>
        <a:p>
          <a:pPr marL="0" lvl="0" algn="l" defTabSz="800100">
            <a:lnSpc>
              <a:spcPct val="90000"/>
            </a:lnSpc>
            <a:spcBef>
              <a:spcPct val="0"/>
            </a:spcBef>
            <a:spcAft>
              <a:spcPct val="35000"/>
            </a:spcAft>
            <a:buNone/>
          </a:pPr>
          <a:r>
            <a:rPr lang="en-GB" dirty="0">
              <a:latin typeface="Arial" panose="020B0604020202020204" pitchFamily="34" charset="0"/>
              <a:cs typeface="Arial" panose="020B0604020202020204" pitchFamily="34" charset="0"/>
            </a:rPr>
            <a:t>-- Tourist, visitors and young professionals.</a:t>
          </a:r>
        </a:p>
        <a:p>
          <a:pPr marL="0" lvl="0" algn="l" defTabSz="800100">
            <a:lnSpc>
              <a:spcPct val="90000"/>
            </a:lnSpc>
            <a:spcBef>
              <a:spcPct val="0"/>
            </a:spcBef>
            <a:spcAft>
              <a:spcPct val="35000"/>
            </a:spcAft>
            <a:buNone/>
          </a:pPr>
          <a:endParaRPr lang="en-GB" dirty="0"/>
        </a:p>
        <a:p>
          <a:pPr marL="0" lvl="0" algn="l" defTabSz="800100">
            <a:lnSpc>
              <a:spcPct val="90000"/>
            </a:lnSpc>
            <a:spcBef>
              <a:spcPct val="0"/>
            </a:spcBef>
            <a:spcAft>
              <a:spcPct val="35000"/>
            </a:spcAft>
            <a:buNone/>
          </a:pPr>
          <a:br>
            <a:rPr lang="en-GB" dirty="0"/>
          </a:br>
          <a:endParaRPr lang="en-US" dirty="0"/>
        </a:p>
      </dgm:t>
    </dgm:pt>
    <dgm:pt modelId="{7BF2818C-D17B-4E35-B74C-2970160F6636}" type="parTrans" cxnId="{32C2BF60-8630-4160-8AB5-A410D6851853}">
      <dgm:prSet/>
      <dgm:spPr/>
      <dgm:t>
        <a:bodyPr/>
        <a:lstStyle/>
        <a:p>
          <a:endParaRPr lang="en-US"/>
        </a:p>
      </dgm:t>
    </dgm:pt>
    <dgm:pt modelId="{6A251E5C-3DC2-42B7-8F2F-73FF2165A680}" type="sibTrans" cxnId="{32C2BF60-8630-4160-8AB5-A410D6851853}">
      <dgm:prSet/>
      <dgm:spPr/>
      <dgm:t>
        <a:bodyPr/>
        <a:lstStyle/>
        <a:p>
          <a:endParaRPr lang="en-US"/>
        </a:p>
      </dgm:t>
    </dgm:pt>
    <dgm:pt modelId="{FB22AB6B-3B89-43EF-94DC-E28A78D6E26E}">
      <dgm:prSet/>
      <dgm:spPr/>
      <dgm:t>
        <a:bodyPr/>
        <a:lstStyle/>
        <a:p>
          <a:pPr algn="l"/>
          <a:r>
            <a:rPr lang="en-US" dirty="0">
              <a:latin typeface="Arial" panose="020B0604020202020204" pitchFamily="34" charset="0"/>
              <a:cs typeface="Arial" panose="020B0604020202020204" pitchFamily="34" charset="0"/>
            </a:rPr>
            <a:t>Quisqueya Flavor will Specialize in Authentic and  Typical Dominican Cuisine</a:t>
          </a:r>
          <a:r>
            <a:rPr lang="en-US" baseline="0" dirty="0">
              <a:latin typeface="Arial" panose="020B0604020202020204" pitchFamily="34" charset="0"/>
              <a:cs typeface="Arial" panose="020B0604020202020204" pitchFamily="34" charset="0"/>
            </a:rPr>
            <a:t> including: “La Bandera”, Sancocho, Seafood, “Picapollo” , Different type o of </a:t>
          </a:r>
          <a:r>
            <a:rPr lang="en-US" dirty="0">
              <a:latin typeface="Arial" panose="020B0604020202020204" pitchFamily="34" charset="0"/>
              <a:cs typeface="Arial" panose="020B0604020202020204" pitchFamily="34" charset="0"/>
            </a:rPr>
            <a:t>Rice, beans and pastas.</a:t>
          </a:r>
        </a:p>
      </dgm:t>
    </dgm:pt>
    <dgm:pt modelId="{BBC35EB7-C31D-44A1-B36F-8DDD30BE0A14}" type="parTrans" cxnId="{773B1BFB-9EC4-4831-BCC6-3D58787EC4E5}">
      <dgm:prSet/>
      <dgm:spPr/>
      <dgm:t>
        <a:bodyPr/>
        <a:lstStyle/>
        <a:p>
          <a:endParaRPr lang="en-US"/>
        </a:p>
      </dgm:t>
    </dgm:pt>
    <dgm:pt modelId="{05E64856-83D1-4C34-A1F1-D1970CC34547}" type="sibTrans" cxnId="{773B1BFB-9EC4-4831-BCC6-3D58787EC4E5}">
      <dgm:prSet/>
      <dgm:spPr/>
      <dgm:t>
        <a:bodyPr/>
        <a:lstStyle/>
        <a:p>
          <a:endParaRPr lang="en-US"/>
        </a:p>
      </dgm:t>
    </dgm:pt>
    <dgm:pt modelId="{5CDFBDFF-AB32-4728-B753-125ADD49A233}">
      <dgm:prSet/>
      <dgm:spPr/>
      <dgm:t>
        <a:bodyPr/>
        <a:lstStyle/>
        <a:p>
          <a:pPr>
            <a:buNone/>
          </a:pPr>
          <a:r>
            <a:rPr lang="en-GB" dirty="0">
              <a:latin typeface="Arial" panose="020B0604020202020204" pitchFamily="34" charset="0"/>
              <a:cs typeface="Arial" panose="020B0604020202020204" pitchFamily="34" charset="0"/>
            </a:rPr>
            <a:t>Use Social Media campaigns and influencer partnerships lunch events and themes days and nights.</a:t>
          </a:r>
        </a:p>
        <a:p>
          <a:pPr>
            <a:buNone/>
          </a:pPr>
          <a:r>
            <a:rPr lang="en-GB" dirty="0">
              <a:latin typeface="Arial" panose="020B0604020202020204" pitchFamily="34" charset="0"/>
              <a:cs typeface="Arial" panose="020B0604020202020204" pitchFamily="34" charset="0"/>
            </a:rPr>
            <a:t> Make collaborations with local DJs, Artists and Other Restaurants to promote your local and activities.</a:t>
          </a:r>
          <a:endParaRPr lang="en-US" dirty="0">
            <a:latin typeface="Arial" panose="020B0604020202020204" pitchFamily="34" charset="0"/>
            <a:cs typeface="Arial" panose="020B0604020202020204" pitchFamily="34" charset="0"/>
          </a:endParaRPr>
        </a:p>
      </dgm:t>
    </dgm:pt>
    <dgm:pt modelId="{86A2EB6C-CA96-4BBF-A7D9-1CC80AC87EA6}" type="parTrans" cxnId="{257D63E9-3A32-45AD-BE19-81B44F8F17BC}">
      <dgm:prSet/>
      <dgm:spPr/>
      <dgm:t>
        <a:bodyPr/>
        <a:lstStyle/>
        <a:p>
          <a:endParaRPr lang="en-US"/>
        </a:p>
      </dgm:t>
    </dgm:pt>
    <dgm:pt modelId="{A6B9DADB-BAAE-4F9F-9CAC-B1FCA6E7B943}" type="sibTrans" cxnId="{257D63E9-3A32-45AD-BE19-81B44F8F17BC}">
      <dgm:prSet/>
      <dgm:spPr/>
      <dgm:t>
        <a:bodyPr/>
        <a:lstStyle/>
        <a:p>
          <a:endParaRPr lang="en-US"/>
        </a:p>
      </dgm:t>
    </dgm:pt>
    <dgm:pt modelId="{8F947706-AD28-0B49-A43A-FA8B157DAC50}" type="pres">
      <dgm:prSet presAssocID="{91A12769-61D5-4BC2-A188-C3DBBE9F5EF2}" presName="hierChild1" presStyleCnt="0">
        <dgm:presLayoutVars>
          <dgm:chPref val="1"/>
          <dgm:dir/>
          <dgm:animOne val="branch"/>
          <dgm:animLvl val="lvl"/>
          <dgm:resizeHandles/>
        </dgm:presLayoutVars>
      </dgm:prSet>
      <dgm:spPr/>
    </dgm:pt>
    <dgm:pt modelId="{7E44B2B6-700F-9F44-ACF9-084A7EED0AE2}" type="pres">
      <dgm:prSet presAssocID="{EFC7DB78-2C01-4845-8DFA-B95A9DE3B975}" presName="hierRoot1" presStyleCnt="0"/>
      <dgm:spPr/>
    </dgm:pt>
    <dgm:pt modelId="{CF83A306-97C4-8842-A071-2608A0D6CB29}" type="pres">
      <dgm:prSet presAssocID="{EFC7DB78-2C01-4845-8DFA-B95A9DE3B975}" presName="composite" presStyleCnt="0"/>
      <dgm:spPr/>
    </dgm:pt>
    <dgm:pt modelId="{039A415A-3740-FD46-94CC-AE97719BADD9}" type="pres">
      <dgm:prSet presAssocID="{EFC7DB78-2C01-4845-8DFA-B95A9DE3B975}" presName="background" presStyleLbl="node0" presStyleIdx="0" presStyleCnt="4"/>
      <dgm:spPr/>
    </dgm:pt>
    <dgm:pt modelId="{777CBE85-A958-7A42-9D0E-8747BBF8B914}" type="pres">
      <dgm:prSet presAssocID="{EFC7DB78-2C01-4845-8DFA-B95A9DE3B975}" presName="text" presStyleLbl="fgAcc0" presStyleIdx="0" presStyleCnt="4" custScaleX="119132" custScaleY="307637" custLinFactNeighborX="4145" custLinFactNeighborY="6259">
        <dgm:presLayoutVars>
          <dgm:chPref val="3"/>
        </dgm:presLayoutVars>
      </dgm:prSet>
      <dgm:spPr/>
    </dgm:pt>
    <dgm:pt modelId="{ED74E2AB-4F81-D749-8EFE-8AF13E880DAA}" type="pres">
      <dgm:prSet presAssocID="{EFC7DB78-2C01-4845-8DFA-B95A9DE3B975}" presName="hierChild2" presStyleCnt="0"/>
      <dgm:spPr/>
    </dgm:pt>
    <dgm:pt modelId="{373172B4-150D-1046-B0A5-788D1C9865CA}" type="pres">
      <dgm:prSet presAssocID="{8A4E3C50-B6FB-460D-99DB-67DCC009ABE0}" presName="hierRoot1" presStyleCnt="0"/>
      <dgm:spPr/>
    </dgm:pt>
    <dgm:pt modelId="{2EA52D59-DCA7-8A49-A01E-D539F4A7002C}" type="pres">
      <dgm:prSet presAssocID="{8A4E3C50-B6FB-460D-99DB-67DCC009ABE0}" presName="composite" presStyleCnt="0"/>
      <dgm:spPr/>
    </dgm:pt>
    <dgm:pt modelId="{1C164B06-748A-F849-B209-C060E55DE0B9}" type="pres">
      <dgm:prSet presAssocID="{8A4E3C50-B6FB-460D-99DB-67DCC009ABE0}" presName="background" presStyleLbl="node0" presStyleIdx="1" presStyleCnt="4"/>
      <dgm:spPr/>
    </dgm:pt>
    <dgm:pt modelId="{872DD705-4C78-5348-B101-AB76B01B1A72}" type="pres">
      <dgm:prSet presAssocID="{8A4E3C50-B6FB-460D-99DB-67DCC009ABE0}" presName="text" presStyleLbl="fgAcc0" presStyleIdx="1" presStyleCnt="4" custScaleX="130991" custScaleY="333864" custLinFactNeighborX="8019" custLinFactNeighborY="-10">
        <dgm:presLayoutVars>
          <dgm:chPref val="3"/>
        </dgm:presLayoutVars>
      </dgm:prSet>
      <dgm:spPr/>
    </dgm:pt>
    <dgm:pt modelId="{67734C1A-95E9-CA40-9412-4755B26F7892}" type="pres">
      <dgm:prSet presAssocID="{8A4E3C50-B6FB-460D-99DB-67DCC009ABE0}" presName="hierChild2" presStyleCnt="0"/>
      <dgm:spPr/>
    </dgm:pt>
    <dgm:pt modelId="{EBEC6E50-79E7-654A-8839-0E5D1E75F871}" type="pres">
      <dgm:prSet presAssocID="{FB22AB6B-3B89-43EF-94DC-E28A78D6E26E}" presName="hierRoot1" presStyleCnt="0"/>
      <dgm:spPr/>
    </dgm:pt>
    <dgm:pt modelId="{C8D2AC60-DBEF-1A40-81B9-ED49BFF6BACE}" type="pres">
      <dgm:prSet presAssocID="{FB22AB6B-3B89-43EF-94DC-E28A78D6E26E}" presName="composite" presStyleCnt="0"/>
      <dgm:spPr/>
    </dgm:pt>
    <dgm:pt modelId="{B5828314-6D8F-2043-9D6D-E15133F6E373}" type="pres">
      <dgm:prSet presAssocID="{FB22AB6B-3B89-43EF-94DC-E28A78D6E26E}" presName="background" presStyleLbl="node0" presStyleIdx="2" presStyleCnt="4"/>
      <dgm:spPr/>
    </dgm:pt>
    <dgm:pt modelId="{801C9144-98C4-EB40-AE9F-7DEDFBAEDF83}" type="pres">
      <dgm:prSet presAssocID="{FB22AB6B-3B89-43EF-94DC-E28A78D6E26E}" presName="text" presStyleLbl="fgAcc0" presStyleIdx="2" presStyleCnt="4" custScaleX="120509" custScaleY="321158" custLinFactNeighborX="1347" custLinFactNeighborY="-1238">
        <dgm:presLayoutVars>
          <dgm:chPref val="3"/>
        </dgm:presLayoutVars>
      </dgm:prSet>
      <dgm:spPr/>
    </dgm:pt>
    <dgm:pt modelId="{80EED394-6C79-804F-AC1E-27C49427E977}" type="pres">
      <dgm:prSet presAssocID="{FB22AB6B-3B89-43EF-94DC-E28A78D6E26E}" presName="hierChild2" presStyleCnt="0"/>
      <dgm:spPr/>
    </dgm:pt>
    <dgm:pt modelId="{4D7D7A52-32EC-E840-9C38-EC8096D87702}" type="pres">
      <dgm:prSet presAssocID="{5CDFBDFF-AB32-4728-B753-125ADD49A233}" presName="hierRoot1" presStyleCnt="0"/>
      <dgm:spPr/>
    </dgm:pt>
    <dgm:pt modelId="{B25F1129-AA52-A94D-B03A-14F3C558A60A}" type="pres">
      <dgm:prSet presAssocID="{5CDFBDFF-AB32-4728-B753-125ADD49A233}" presName="composite" presStyleCnt="0"/>
      <dgm:spPr/>
    </dgm:pt>
    <dgm:pt modelId="{85915E8E-E989-7448-B499-5A7057DE79AB}" type="pres">
      <dgm:prSet presAssocID="{5CDFBDFF-AB32-4728-B753-125ADD49A233}" presName="background" presStyleLbl="node0" presStyleIdx="3" presStyleCnt="4"/>
      <dgm:spPr/>
    </dgm:pt>
    <dgm:pt modelId="{349D6F69-E243-6E4A-8E16-836855005357}" type="pres">
      <dgm:prSet presAssocID="{5CDFBDFF-AB32-4728-B753-125ADD49A233}" presName="text" presStyleLbl="fgAcc0" presStyleIdx="3" presStyleCnt="4" custScaleX="134541" custScaleY="326738" custLinFactNeighborX="-9714" custLinFactNeighborY="1802">
        <dgm:presLayoutVars>
          <dgm:chPref val="3"/>
        </dgm:presLayoutVars>
      </dgm:prSet>
      <dgm:spPr/>
    </dgm:pt>
    <dgm:pt modelId="{BA63F03F-694A-F24B-ACA5-06B2765CF17A}" type="pres">
      <dgm:prSet presAssocID="{5CDFBDFF-AB32-4728-B753-125ADD49A233}" presName="hierChild2" presStyleCnt="0"/>
      <dgm:spPr/>
    </dgm:pt>
  </dgm:ptLst>
  <dgm:cxnLst>
    <dgm:cxn modelId="{BA5EB844-8A20-E540-8FD4-DCEDCD658BD1}" type="presOf" srcId="{EFC7DB78-2C01-4845-8DFA-B95A9DE3B975}" destId="{777CBE85-A958-7A42-9D0E-8747BBF8B914}" srcOrd="0" destOrd="0" presId="urn:microsoft.com/office/officeart/2005/8/layout/hierarchy1"/>
    <dgm:cxn modelId="{32C2BF60-8630-4160-8AB5-A410D6851853}" srcId="{91A12769-61D5-4BC2-A188-C3DBBE9F5EF2}" destId="{8A4E3C50-B6FB-460D-99DB-67DCC009ABE0}" srcOrd="1" destOrd="0" parTransId="{7BF2818C-D17B-4E35-B74C-2970160F6636}" sibTransId="{6A251E5C-3DC2-42B7-8F2F-73FF2165A680}"/>
    <dgm:cxn modelId="{0A12CF6F-6D61-4A89-8208-EC9DCF2A4670}" srcId="{91A12769-61D5-4BC2-A188-C3DBBE9F5EF2}" destId="{EFC7DB78-2C01-4845-8DFA-B95A9DE3B975}" srcOrd="0" destOrd="0" parTransId="{CA0E0F79-C420-4254-A6A7-55956149F1BD}" sibTransId="{893BBE02-3858-457E-98C8-669B616A03D5}"/>
    <dgm:cxn modelId="{2AE2C082-79BD-8245-BA4F-7810057B2445}" type="presOf" srcId="{5CDFBDFF-AB32-4728-B753-125ADD49A233}" destId="{349D6F69-E243-6E4A-8E16-836855005357}" srcOrd="0" destOrd="0" presId="urn:microsoft.com/office/officeart/2005/8/layout/hierarchy1"/>
    <dgm:cxn modelId="{CF22E08E-BDF6-5D4F-B1D4-E1DDCA0CC0D9}" type="presOf" srcId="{FB22AB6B-3B89-43EF-94DC-E28A78D6E26E}" destId="{801C9144-98C4-EB40-AE9F-7DEDFBAEDF83}" srcOrd="0" destOrd="0" presId="urn:microsoft.com/office/officeart/2005/8/layout/hierarchy1"/>
    <dgm:cxn modelId="{37AE77BF-29C6-A642-A7D8-D8580CB0824D}" type="presOf" srcId="{8A4E3C50-B6FB-460D-99DB-67DCC009ABE0}" destId="{872DD705-4C78-5348-B101-AB76B01B1A72}" srcOrd="0" destOrd="0" presId="urn:microsoft.com/office/officeart/2005/8/layout/hierarchy1"/>
    <dgm:cxn modelId="{C0AB01C9-79FF-034B-9A4E-EB3ABE315107}" type="presOf" srcId="{91A12769-61D5-4BC2-A188-C3DBBE9F5EF2}" destId="{8F947706-AD28-0B49-A43A-FA8B157DAC50}" srcOrd="0" destOrd="0" presId="urn:microsoft.com/office/officeart/2005/8/layout/hierarchy1"/>
    <dgm:cxn modelId="{257D63E9-3A32-45AD-BE19-81B44F8F17BC}" srcId="{91A12769-61D5-4BC2-A188-C3DBBE9F5EF2}" destId="{5CDFBDFF-AB32-4728-B753-125ADD49A233}" srcOrd="3" destOrd="0" parTransId="{86A2EB6C-CA96-4BBF-A7D9-1CC80AC87EA6}" sibTransId="{A6B9DADB-BAAE-4F9F-9CAC-B1FCA6E7B943}"/>
    <dgm:cxn modelId="{773B1BFB-9EC4-4831-BCC6-3D58787EC4E5}" srcId="{91A12769-61D5-4BC2-A188-C3DBBE9F5EF2}" destId="{FB22AB6B-3B89-43EF-94DC-E28A78D6E26E}" srcOrd="2" destOrd="0" parTransId="{BBC35EB7-C31D-44A1-B36F-8DDD30BE0A14}" sibTransId="{05E64856-83D1-4C34-A1F1-D1970CC34547}"/>
    <dgm:cxn modelId="{D5ADDB7B-9F59-2A46-A726-B6C453B4A37A}" type="presParOf" srcId="{8F947706-AD28-0B49-A43A-FA8B157DAC50}" destId="{7E44B2B6-700F-9F44-ACF9-084A7EED0AE2}" srcOrd="0" destOrd="0" presId="urn:microsoft.com/office/officeart/2005/8/layout/hierarchy1"/>
    <dgm:cxn modelId="{DC54BED1-DAC5-5544-9DA1-1EA7F285A51E}" type="presParOf" srcId="{7E44B2B6-700F-9F44-ACF9-084A7EED0AE2}" destId="{CF83A306-97C4-8842-A071-2608A0D6CB29}" srcOrd="0" destOrd="0" presId="urn:microsoft.com/office/officeart/2005/8/layout/hierarchy1"/>
    <dgm:cxn modelId="{16D7C6FA-98DE-6345-B4CD-194A91B8E2EE}" type="presParOf" srcId="{CF83A306-97C4-8842-A071-2608A0D6CB29}" destId="{039A415A-3740-FD46-94CC-AE97719BADD9}" srcOrd="0" destOrd="0" presId="urn:microsoft.com/office/officeart/2005/8/layout/hierarchy1"/>
    <dgm:cxn modelId="{0ACED318-F987-F644-8AC5-DC20829C83CB}" type="presParOf" srcId="{CF83A306-97C4-8842-A071-2608A0D6CB29}" destId="{777CBE85-A958-7A42-9D0E-8747BBF8B914}" srcOrd="1" destOrd="0" presId="urn:microsoft.com/office/officeart/2005/8/layout/hierarchy1"/>
    <dgm:cxn modelId="{81A57964-4862-224A-9CAC-DF9C6A5BD0D9}" type="presParOf" srcId="{7E44B2B6-700F-9F44-ACF9-084A7EED0AE2}" destId="{ED74E2AB-4F81-D749-8EFE-8AF13E880DAA}" srcOrd="1" destOrd="0" presId="urn:microsoft.com/office/officeart/2005/8/layout/hierarchy1"/>
    <dgm:cxn modelId="{C8F2B025-D46E-8B4A-8475-C12787F576AC}" type="presParOf" srcId="{8F947706-AD28-0B49-A43A-FA8B157DAC50}" destId="{373172B4-150D-1046-B0A5-788D1C9865CA}" srcOrd="1" destOrd="0" presId="urn:microsoft.com/office/officeart/2005/8/layout/hierarchy1"/>
    <dgm:cxn modelId="{FD4E5296-D45E-EE4F-A935-4FFC9945D9DC}" type="presParOf" srcId="{373172B4-150D-1046-B0A5-788D1C9865CA}" destId="{2EA52D59-DCA7-8A49-A01E-D539F4A7002C}" srcOrd="0" destOrd="0" presId="urn:microsoft.com/office/officeart/2005/8/layout/hierarchy1"/>
    <dgm:cxn modelId="{7F4981F1-27DE-5448-8B60-100E274D6BAD}" type="presParOf" srcId="{2EA52D59-DCA7-8A49-A01E-D539F4A7002C}" destId="{1C164B06-748A-F849-B209-C060E55DE0B9}" srcOrd="0" destOrd="0" presId="urn:microsoft.com/office/officeart/2005/8/layout/hierarchy1"/>
    <dgm:cxn modelId="{EE40BDE8-CDC4-054E-AB11-62362A04D7EC}" type="presParOf" srcId="{2EA52D59-DCA7-8A49-A01E-D539F4A7002C}" destId="{872DD705-4C78-5348-B101-AB76B01B1A72}" srcOrd="1" destOrd="0" presId="urn:microsoft.com/office/officeart/2005/8/layout/hierarchy1"/>
    <dgm:cxn modelId="{BBD1C0BC-970A-B842-A3E7-7AD464B36EEC}" type="presParOf" srcId="{373172B4-150D-1046-B0A5-788D1C9865CA}" destId="{67734C1A-95E9-CA40-9412-4755B26F7892}" srcOrd="1" destOrd="0" presId="urn:microsoft.com/office/officeart/2005/8/layout/hierarchy1"/>
    <dgm:cxn modelId="{366F17A7-B9C3-BE4C-BBC4-6D6422F92F98}" type="presParOf" srcId="{8F947706-AD28-0B49-A43A-FA8B157DAC50}" destId="{EBEC6E50-79E7-654A-8839-0E5D1E75F871}" srcOrd="2" destOrd="0" presId="urn:microsoft.com/office/officeart/2005/8/layout/hierarchy1"/>
    <dgm:cxn modelId="{B67CFD88-589F-4749-B1EA-9FA257D33BC9}" type="presParOf" srcId="{EBEC6E50-79E7-654A-8839-0E5D1E75F871}" destId="{C8D2AC60-DBEF-1A40-81B9-ED49BFF6BACE}" srcOrd="0" destOrd="0" presId="urn:microsoft.com/office/officeart/2005/8/layout/hierarchy1"/>
    <dgm:cxn modelId="{46142618-9AB3-2242-AC65-CF4B2F152511}" type="presParOf" srcId="{C8D2AC60-DBEF-1A40-81B9-ED49BFF6BACE}" destId="{B5828314-6D8F-2043-9D6D-E15133F6E373}" srcOrd="0" destOrd="0" presId="urn:microsoft.com/office/officeart/2005/8/layout/hierarchy1"/>
    <dgm:cxn modelId="{2D06D9F0-5F6D-1944-BEB9-5B6C5769D836}" type="presParOf" srcId="{C8D2AC60-DBEF-1A40-81B9-ED49BFF6BACE}" destId="{801C9144-98C4-EB40-AE9F-7DEDFBAEDF83}" srcOrd="1" destOrd="0" presId="urn:microsoft.com/office/officeart/2005/8/layout/hierarchy1"/>
    <dgm:cxn modelId="{97685753-3C16-5C44-B0C0-82E1A2B364AF}" type="presParOf" srcId="{EBEC6E50-79E7-654A-8839-0E5D1E75F871}" destId="{80EED394-6C79-804F-AC1E-27C49427E977}" srcOrd="1" destOrd="0" presId="urn:microsoft.com/office/officeart/2005/8/layout/hierarchy1"/>
    <dgm:cxn modelId="{CF1F8666-EC0B-7C41-BCD9-1F0EB01F4285}" type="presParOf" srcId="{8F947706-AD28-0B49-A43A-FA8B157DAC50}" destId="{4D7D7A52-32EC-E840-9C38-EC8096D87702}" srcOrd="3" destOrd="0" presId="urn:microsoft.com/office/officeart/2005/8/layout/hierarchy1"/>
    <dgm:cxn modelId="{7C85E894-04C7-774A-9383-537A8A968AF7}" type="presParOf" srcId="{4D7D7A52-32EC-E840-9C38-EC8096D87702}" destId="{B25F1129-AA52-A94D-B03A-14F3C558A60A}" srcOrd="0" destOrd="0" presId="urn:microsoft.com/office/officeart/2005/8/layout/hierarchy1"/>
    <dgm:cxn modelId="{4CF8D217-1368-344E-8E93-9ED6730D3D66}" type="presParOf" srcId="{B25F1129-AA52-A94D-B03A-14F3C558A60A}" destId="{85915E8E-E989-7448-B499-5A7057DE79AB}" srcOrd="0" destOrd="0" presId="urn:microsoft.com/office/officeart/2005/8/layout/hierarchy1"/>
    <dgm:cxn modelId="{E53E596D-30B1-A342-8264-FDA80C33FEA7}" type="presParOf" srcId="{B25F1129-AA52-A94D-B03A-14F3C558A60A}" destId="{349D6F69-E243-6E4A-8E16-836855005357}" srcOrd="1" destOrd="0" presId="urn:microsoft.com/office/officeart/2005/8/layout/hierarchy1"/>
    <dgm:cxn modelId="{28291963-8DD8-1645-B6FF-23C3F8566998}" type="presParOf" srcId="{4D7D7A52-32EC-E840-9C38-EC8096D87702}" destId="{BA63F03F-694A-F24B-ACA5-06B2765CF17A}"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A415A-3740-FD46-94CC-AE97719BADD9}">
      <dsp:nvSpPr>
        <dsp:cNvPr id="0" name=""/>
        <dsp:cNvSpPr/>
      </dsp:nvSpPr>
      <dsp:spPr>
        <a:xfrm>
          <a:off x="92096" y="139820"/>
          <a:ext cx="2489318" cy="40819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7CBE85-A958-7A42-9D0E-8747BBF8B914}">
      <dsp:nvSpPr>
        <dsp:cNvPr id="0" name=""/>
        <dsp:cNvSpPr/>
      </dsp:nvSpPr>
      <dsp:spPr>
        <a:xfrm>
          <a:off x="324268" y="360384"/>
          <a:ext cx="2489318" cy="40819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r>
            <a:rPr lang="en-GB" sz="1800" kern="1200" dirty="0">
              <a:latin typeface="Arial" panose="020B0604020202020204" pitchFamily="34" charset="0"/>
              <a:cs typeface="Arial" panose="020B0604020202020204" pitchFamily="34" charset="0"/>
            </a:rPr>
            <a:t>The primary target maker will be Adults (Ages 21-40) with disposable incomes interested in social dining, cocktails and nightlife.</a:t>
          </a:r>
          <a:br>
            <a:rPr lang="en-GB" sz="1800" kern="1200" dirty="0">
              <a:latin typeface="Arial" panose="020B0604020202020204" pitchFamily="34" charset="0"/>
              <a:cs typeface="Arial" panose="020B0604020202020204" pitchFamily="34" charset="0"/>
            </a:rPr>
          </a:br>
          <a:r>
            <a:rPr lang="en-GB" sz="1800" kern="1200" dirty="0">
              <a:latin typeface="Arial" panose="020B0604020202020204" pitchFamily="34" charset="0"/>
              <a:cs typeface="Arial" panose="020B0604020202020204" pitchFamily="34" charset="0"/>
            </a:rPr>
            <a:t>-Secondary target will be Families and Groups who are interesting in the activities that the venue offer and value the cultural experiences and authenticity, </a:t>
          </a:r>
          <a:endParaRPr lang="en-US" sz="1800" kern="1200" dirty="0">
            <a:latin typeface="Arial" panose="020B0604020202020204" pitchFamily="34" charset="0"/>
            <a:cs typeface="Arial" panose="020B0604020202020204" pitchFamily="34" charset="0"/>
          </a:endParaRPr>
        </a:p>
      </dsp:txBody>
      <dsp:txXfrm>
        <a:off x="397178" y="433294"/>
        <a:ext cx="2343498" cy="3936099"/>
      </dsp:txXfrm>
    </dsp:sp>
    <dsp:sp modelId="{1C164B06-748A-F849-B209-C060E55DE0B9}">
      <dsp:nvSpPr>
        <dsp:cNvPr id="0" name=""/>
        <dsp:cNvSpPr/>
      </dsp:nvSpPr>
      <dsp:spPr>
        <a:xfrm>
          <a:off x="3126708" y="56639"/>
          <a:ext cx="2737118" cy="442991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2DD705-4C78-5348-B101-AB76B01B1A72}">
      <dsp:nvSpPr>
        <dsp:cNvPr id="0" name=""/>
        <dsp:cNvSpPr/>
      </dsp:nvSpPr>
      <dsp:spPr>
        <a:xfrm>
          <a:off x="3358880" y="277203"/>
          <a:ext cx="2737118" cy="442991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algn="l" defTabSz="800100">
            <a:lnSpc>
              <a:spcPct val="90000"/>
            </a:lnSpc>
            <a:spcBef>
              <a:spcPct val="0"/>
            </a:spcBef>
            <a:spcAft>
              <a:spcPct val="35000"/>
            </a:spcAft>
            <a:buNone/>
          </a:pPr>
          <a:r>
            <a:rPr lang="en-GB" sz="2000" kern="1200" dirty="0"/>
            <a:t>-</a:t>
          </a:r>
          <a:r>
            <a:rPr lang="en-GB" sz="2000" kern="1200" dirty="0">
              <a:latin typeface="Arial" panose="020B0604020202020204" pitchFamily="34" charset="0"/>
              <a:cs typeface="Arial" panose="020B0604020202020204" pitchFamily="34" charset="0"/>
            </a:rPr>
            <a:t>Adults (Ages 21-40)</a:t>
          </a:r>
        </a:p>
        <a:p>
          <a:pPr marL="0" marR="0" lvl="0" indent="0" algn="l" defTabSz="914400" eaLnBrk="1" fontAlgn="auto" latinLnBrk="0" hangingPunct="1">
            <a:lnSpc>
              <a:spcPct val="100000"/>
            </a:lnSpc>
            <a:spcBef>
              <a:spcPts val="0"/>
            </a:spcBef>
            <a:spcAft>
              <a:spcPts val="0"/>
            </a:spcAft>
            <a:buClrTx/>
            <a:buSzTx/>
            <a:buFontTx/>
            <a:buNone/>
            <a:tabLst/>
            <a:defRPr/>
          </a:pPr>
          <a:r>
            <a:rPr lang="en-GB" sz="2000" kern="1200" dirty="0">
              <a:latin typeface="Arial" panose="020B0604020202020204" pitchFamily="34" charset="0"/>
              <a:cs typeface="Arial" panose="020B0604020202020204" pitchFamily="34" charset="0"/>
            </a:rPr>
            <a:t>-Families and Groups.</a:t>
          </a:r>
        </a:p>
        <a:p>
          <a:pPr marL="0" lvl="0" algn="l" defTabSz="8001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-Food Enthusiasts. </a:t>
          </a:r>
        </a:p>
        <a:p>
          <a:pPr marL="0" lvl="0" algn="l" defTabSz="8001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-Caribbean and Latin America Community.</a:t>
          </a:r>
        </a:p>
        <a:p>
          <a:pPr marL="0" lvl="0" algn="l" defTabSz="8001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Tourist, visitors and young professionals.</a:t>
          </a:r>
        </a:p>
        <a:p>
          <a:pPr marL="0" lvl="0" algn="l" defTabSz="800100">
            <a:lnSpc>
              <a:spcPct val="90000"/>
            </a:lnSpc>
            <a:spcBef>
              <a:spcPct val="0"/>
            </a:spcBef>
            <a:spcAft>
              <a:spcPct val="35000"/>
            </a:spcAft>
            <a:buNone/>
          </a:pPr>
          <a:endParaRPr lang="en-GB" sz="2000" kern="1200" dirty="0"/>
        </a:p>
        <a:p>
          <a:pPr marL="0" lvl="0" algn="l" defTabSz="800100">
            <a:lnSpc>
              <a:spcPct val="90000"/>
            </a:lnSpc>
            <a:spcBef>
              <a:spcPct val="0"/>
            </a:spcBef>
            <a:spcAft>
              <a:spcPct val="35000"/>
            </a:spcAft>
            <a:buNone/>
          </a:pPr>
          <a:br>
            <a:rPr lang="en-GB" sz="2000" kern="1200" dirty="0"/>
          </a:br>
          <a:endParaRPr lang="en-US" sz="2000" kern="1200" dirty="0"/>
        </a:p>
      </dsp:txBody>
      <dsp:txXfrm>
        <a:off x="3439047" y="357370"/>
        <a:ext cx="2576784" cy="4269581"/>
      </dsp:txXfrm>
    </dsp:sp>
    <dsp:sp modelId="{B5828314-6D8F-2043-9D6D-E15133F6E373}">
      <dsp:nvSpPr>
        <dsp:cNvPr id="0" name=""/>
        <dsp:cNvSpPr/>
      </dsp:nvSpPr>
      <dsp:spPr>
        <a:xfrm>
          <a:off x="6188756" y="40346"/>
          <a:ext cx="2518092" cy="42613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1C9144-98C4-EB40-AE9F-7DEDFBAEDF83}">
      <dsp:nvSpPr>
        <dsp:cNvPr id="0" name=""/>
        <dsp:cNvSpPr/>
      </dsp:nvSpPr>
      <dsp:spPr>
        <a:xfrm>
          <a:off x="6420928" y="260909"/>
          <a:ext cx="2518092" cy="42613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Quisqueya Flavor will Specialize in Authentic and  Typical Dominican Cuisine</a:t>
          </a:r>
          <a:r>
            <a:rPr lang="en-US" sz="2000" kern="1200" baseline="0" dirty="0">
              <a:latin typeface="Arial" panose="020B0604020202020204" pitchFamily="34" charset="0"/>
              <a:cs typeface="Arial" panose="020B0604020202020204" pitchFamily="34" charset="0"/>
            </a:rPr>
            <a:t> including: “La Bandera”, Sancocho, Seafood, “Picapollo” , Different type o of </a:t>
          </a:r>
          <a:r>
            <a:rPr lang="en-US" sz="2000" kern="1200" dirty="0">
              <a:latin typeface="Arial" panose="020B0604020202020204" pitchFamily="34" charset="0"/>
              <a:cs typeface="Arial" panose="020B0604020202020204" pitchFamily="34" charset="0"/>
            </a:rPr>
            <a:t>Rice, beans and pastas.</a:t>
          </a:r>
        </a:p>
      </dsp:txBody>
      <dsp:txXfrm>
        <a:off x="6494680" y="334661"/>
        <a:ext cx="2370588" cy="4113820"/>
      </dsp:txXfrm>
    </dsp:sp>
    <dsp:sp modelId="{85915E8E-E989-7448-B499-5A7057DE79AB}">
      <dsp:nvSpPr>
        <dsp:cNvPr id="0" name=""/>
        <dsp:cNvSpPr/>
      </dsp:nvSpPr>
      <dsp:spPr>
        <a:xfrm>
          <a:off x="8940067" y="80682"/>
          <a:ext cx="2811297" cy="43353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9D6F69-E243-6E4A-8E16-836855005357}">
      <dsp:nvSpPr>
        <dsp:cNvPr id="0" name=""/>
        <dsp:cNvSpPr/>
      </dsp:nvSpPr>
      <dsp:spPr>
        <a:xfrm>
          <a:off x="9172239" y="301245"/>
          <a:ext cx="2811297" cy="433536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Use Social Media campaigns and influencer partnerships lunch events and themes days and nights.</a:t>
          </a: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Make collaborations with local DJs, Artists and Other Restaurants to promote your local and activities.</a:t>
          </a:r>
          <a:endParaRPr lang="en-US" sz="2000" kern="1200" dirty="0">
            <a:latin typeface="Arial" panose="020B0604020202020204" pitchFamily="34" charset="0"/>
            <a:cs typeface="Arial" panose="020B0604020202020204" pitchFamily="34" charset="0"/>
          </a:endParaRPr>
        </a:p>
      </dsp:txBody>
      <dsp:txXfrm>
        <a:off x="9254579" y="383585"/>
        <a:ext cx="2646617" cy="417068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18/04/2026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4056092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600" b="1" dirty="0">
                <a:highlight>
                  <a:srgbClr val="FFFF00"/>
                </a:highlight>
                <a:latin typeface="Arial" panose="020B0604020202020204" pitchFamily="34" charset="0"/>
                <a:cs typeface="Arial" panose="020B0604020202020204" pitchFamily="34" charset="0"/>
              </a:rPr>
              <a:t>Political Factors </a:t>
            </a:r>
            <a:r>
              <a:rPr lang="en-GB" sz="1600" b="0" dirty="0">
                <a:highlight>
                  <a:srgbClr val="FFFF00"/>
                </a:highlight>
                <a:latin typeface="Arial" panose="020B0604020202020204" pitchFamily="34" charset="0"/>
                <a:cs typeface="Arial" panose="020B0604020202020204" pitchFamily="34" charset="0"/>
              </a:rPr>
              <a:t>is difficult to make strategies in base of political factors because they are approved in base of the government decisions and this factor have a high </a:t>
            </a:r>
            <a:r>
              <a:rPr lang="en-GB" sz="1600" b="0" dirty="0" err="1">
                <a:highlight>
                  <a:srgbClr val="FFFF00"/>
                </a:highlight>
                <a:latin typeface="Arial" panose="020B0604020202020204" pitchFamily="34" charset="0"/>
                <a:cs typeface="Arial" panose="020B0604020202020204" pitchFamily="34" charset="0"/>
              </a:rPr>
              <a:t>inpact</a:t>
            </a:r>
            <a:r>
              <a:rPr lang="en-GB" sz="1600" b="0" dirty="0">
                <a:highlight>
                  <a:srgbClr val="FFFF00"/>
                </a:highlight>
                <a:latin typeface="Arial" panose="020B0604020202020204" pitchFamily="34" charset="0"/>
                <a:cs typeface="Arial" panose="020B0604020202020204" pitchFamily="34" charset="0"/>
              </a:rPr>
              <a:t> in the future of the business because the regulation and political polices can affect the management structure and the business base.</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600" b="1" dirty="0">
                <a:highlight>
                  <a:srgbClr val="FFFF00"/>
                </a:highlight>
                <a:latin typeface="Arial" panose="020B0604020202020204" pitchFamily="34" charset="0"/>
                <a:cs typeface="Arial" panose="020B0604020202020204" pitchFamily="34" charset="0"/>
              </a:rPr>
              <a:t>Economic Factor </a:t>
            </a:r>
            <a:r>
              <a:rPr lang="en-GB" sz="1600" b="0" dirty="0">
                <a:highlight>
                  <a:srgbClr val="FFFF00"/>
                </a:highlight>
                <a:latin typeface="Arial" panose="020B0604020202020204" pitchFamily="34" charset="0"/>
                <a:cs typeface="Arial" panose="020B0604020202020204" pitchFamily="34" charset="0"/>
              </a:rPr>
              <a:t>affect the level of assignation that customer have to use freely and the price of good and services, the business need to prepare strategies that follow the economic changes without affect the business functions and minimaxing the losses that can have it.</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600" b="1" dirty="0">
                <a:highlight>
                  <a:srgbClr val="FFFF00"/>
                </a:highlight>
                <a:latin typeface="Arial" panose="020B0604020202020204" pitchFamily="34" charset="0"/>
                <a:cs typeface="Arial" panose="020B0604020202020204" pitchFamily="34" charset="0"/>
              </a:rPr>
              <a:t>Social Factor </a:t>
            </a:r>
            <a:r>
              <a:rPr lang="en-GB" sz="1600" b="0" dirty="0">
                <a:highlight>
                  <a:srgbClr val="FFFF00"/>
                </a:highlight>
                <a:latin typeface="Arial" panose="020B0604020202020204" pitchFamily="34" charset="0"/>
                <a:cs typeface="Arial" panose="020B0604020202020204" pitchFamily="34" charset="0"/>
              </a:rPr>
              <a:t>is one of the most challenge factors that affect the business, the restaurant depend on the customers behaviours and tendences, making sure that bring a fresh and enthusiast plan where the authenticity of Dominican Culture and events that capture the attention of the customers are essential to the business.</a:t>
            </a:r>
            <a:endParaRPr lang="en-GB" sz="1600" b="1" dirty="0">
              <a:highlight>
                <a:srgbClr val="FFFF00"/>
              </a:highlight>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400" dirty="0">
                <a:latin typeface="Arial" panose="020B0604020202020204" pitchFamily="34" charset="0"/>
                <a:cs typeface="Arial" panose="020B0604020202020204" pitchFamily="34" charset="0"/>
              </a:rPr>
              <a:t>4. </a:t>
            </a:r>
            <a:r>
              <a:rPr lang="en-US" sz="1400" b="1" dirty="0">
                <a:latin typeface="Arial" panose="020B0604020202020204" pitchFamily="34" charset="0"/>
                <a:cs typeface="Arial" panose="020B0604020202020204" pitchFamily="34" charset="0"/>
              </a:rPr>
              <a:t>Technological Factor</a:t>
            </a:r>
            <a:r>
              <a:rPr lang="en-US" sz="1400" b="0" dirty="0">
                <a:latin typeface="Arial" panose="020B0604020202020204" pitchFamily="34" charset="0"/>
                <a:cs typeface="Arial" panose="020B0604020202020204" pitchFamily="34" charset="0"/>
              </a:rPr>
              <a:t> are used to automizer functions in the restaurant such as payment options, online services, delivery and management options. The constant development of his factor is challenge for any business because to be updated of the tendences in technology the personal need trainings and research to overcome the new times and technologies.</a:t>
            </a:r>
          </a:p>
          <a:p>
            <a:r>
              <a:rPr lang="en-US" sz="1400" b="0" dirty="0">
                <a:latin typeface="Arial" panose="020B0604020202020204" pitchFamily="34" charset="0"/>
                <a:cs typeface="Arial" panose="020B0604020202020204" pitchFamily="34" charset="0"/>
              </a:rPr>
              <a:t>5. </a:t>
            </a:r>
            <a:r>
              <a:rPr lang="en-US" sz="1400" b="1" dirty="0">
                <a:latin typeface="Arial" panose="020B0604020202020204" pitchFamily="34" charset="0"/>
                <a:cs typeface="Arial" panose="020B0604020202020204" pitchFamily="34" charset="0"/>
              </a:rPr>
              <a:t>Environment Factor</a:t>
            </a:r>
            <a:r>
              <a:rPr lang="en-US" sz="1400" b="0" dirty="0">
                <a:latin typeface="Arial" panose="020B0604020202020204" pitchFamily="34" charset="0"/>
                <a:cs typeface="Arial" panose="020B0604020202020204" pitchFamily="34" charset="0"/>
              </a:rPr>
              <a:t> is unpredictable climate changes that can affect good and services, and eco-friendly practices are trending and gaining most importance with the pass of the time and need protocol that the company need to share and implant in their services such a packages and vegan products.</a:t>
            </a:r>
          </a:p>
          <a:p>
            <a:r>
              <a:rPr lang="en-US" sz="1400" b="0" dirty="0">
                <a:latin typeface="Arial" panose="020B0604020202020204" pitchFamily="34" charset="0"/>
                <a:cs typeface="Arial" panose="020B0604020202020204" pitchFamily="34" charset="0"/>
              </a:rPr>
              <a:t>6. </a:t>
            </a:r>
            <a:r>
              <a:rPr lang="en-US" sz="1400" b="1" dirty="0">
                <a:latin typeface="Arial" panose="020B0604020202020204" pitchFamily="34" charset="0"/>
                <a:cs typeface="Arial" panose="020B0604020202020204" pitchFamily="34" charset="0"/>
              </a:rPr>
              <a:t>Legal Factors </a:t>
            </a:r>
            <a:r>
              <a:rPr lang="en-US" sz="1400" b="0" dirty="0">
                <a:latin typeface="Arial" panose="020B0604020202020204" pitchFamily="34" charset="0"/>
                <a:cs typeface="Arial" panose="020B0604020202020204" pitchFamily="34" charset="0"/>
              </a:rPr>
              <a:t>that include the right of the customer, licenses, safety and hygiene regulations the employment laws are essential to the business running without problem. The business need to have a constant update of theses laws and regulations to avoid that the business have legal problems. </a:t>
            </a:r>
            <a:endParaRPr lang="en-US" sz="14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1802107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The primary target market will be young adults (21-40 years old) with disposable incomes individuals interested in social dining, cocktails and nightlife, secondary target will be families and groups during daytime dining hours and eventgoers, party group for celebrations and themed nights and customers who value cultural experiences and authenticity.</a:t>
            </a:r>
          </a:p>
          <a:p>
            <a:r>
              <a:rPr lang="en-GB" sz="1200" b="0" kern="1200" dirty="0">
                <a:solidFill>
                  <a:schemeClr val="tx1"/>
                </a:solidFill>
                <a:effectLst/>
                <a:latin typeface="+mn-lt"/>
                <a:ea typeface="+mn-ea"/>
                <a:cs typeface="+mn-cs"/>
              </a:rPr>
              <a:t>The market presents a string opportunity due the growing demand for experiential dining and diverse cuisines. While competition exits, there is a clear gap for a specialised Dominican bar and restaurant that combinate authentic food with a lively cultural atmosphere</a:t>
            </a:r>
            <a:r>
              <a:rPr lang="en-GB" sz="120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potential customer base is diverse and include young professional (ages 21-40) seeking for social dining and nightlife experiences, Food enthusiast interested in trying new and unique cuisine, Tourist and visitors attracted for culturally distinctives venues, and Caribbean and Latin America community looking for authentic, culturally familiar food and music. Customers are increasingly influenced by social media presence and online reviews, experience- base dining (atmosphere, music, events) and quality and authenticity of food and drinks.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Use Social Media campaigns and influencer partnerships lunch events and themes days and nights, and make collaborations with local DJs, Artists and Other Restaurants to promote your local and activities.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effectLst/>
            </a:endParaRPr>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Startup Expenses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Amount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Premises deposit &amp; advantage rent </a:t>
            </a:r>
          </a:p>
          <a:p>
            <a:r>
              <a:rPr lang="en-GB" sz="1200" kern="1200" dirty="0">
                <a:solidFill>
                  <a:schemeClr val="tx1"/>
                </a:solidFill>
                <a:effectLst/>
                <a:latin typeface="+mn-lt"/>
                <a:ea typeface="+mn-ea"/>
                <a:cs typeface="+mn-cs"/>
              </a:rPr>
              <a:t>80,000</a:t>
            </a:r>
          </a:p>
          <a:p>
            <a:r>
              <a:rPr lang="en-GB" sz="1200" kern="1200" dirty="0">
                <a:solidFill>
                  <a:schemeClr val="tx1"/>
                </a:solidFill>
                <a:effectLst/>
                <a:latin typeface="+mn-lt"/>
                <a:ea typeface="+mn-ea"/>
                <a:cs typeface="+mn-cs"/>
              </a:rPr>
              <a:t>Renovation &amp; Remodulations </a:t>
            </a:r>
          </a:p>
          <a:p>
            <a:r>
              <a:rPr lang="en-GB" sz="1200" kern="1200" dirty="0">
                <a:solidFill>
                  <a:schemeClr val="tx1"/>
                </a:solidFill>
                <a:effectLst/>
                <a:latin typeface="+mn-lt"/>
                <a:ea typeface="+mn-ea"/>
                <a:cs typeface="+mn-cs"/>
              </a:rPr>
              <a:t>120,000</a:t>
            </a:r>
          </a:p>
          <a:p>
            <a:r>
              <a:rPr lang="en-GB" sz="1200" kern="1200" dirty="0">
                <a:solidFill>
                  <a:schemeClr val="tx1"/>
                </a:solidFill>
                <a:effectLst/>
                <a:latin typeface="+mn-lt"/>
                <a:ea typeface="+mn-ea"/>
                <a:cs typeface="+mn-cs"/>
              </a:rPr>
              <a:t>Equipment (Kitchen &amp; Bar)</a:t>
            </a:r>
          </a:p>
          <a:p>
            <a:r>
              <a:rPr lang="en-GB" sz="1200" kern="1200" dirty="0">
                <a:solidFill>
                  <a:schemeClr val="tx1"/>
                </a:solidFill>
                <a:effectLst/>
                <a:latin typeface="+mn-lt"/>
                <a:ea typeface="+mn-ea"/>
                <a:cs typeface="+mn-cs"/>
              </a:rPr>
              <a:t>60,000</a:t>
            </a:r>
          </a:p>
          <a:p>
            <a:r>
              <a:rPr lang="en-GB" sz="1200" kern="1200" dirty="0">
                <a:solidFill>
                  <a:schemeClr val="tx1"/>
                </a:solidFill>
                <a:effectLst/>
                <a:latin typeface="+mn-lt"/>
                <a:ea typeface="+mn-ea"/>
                <a:cs typeface="+mn-cs"/>
              </a:rPr>
              <a:t>License &amp; Legal</a:t>
            </a:r>
          </a:p>
          <a:p>
            <a:r>
              <a:rPr lang="en-GB" sz="1200" kern="1200" dirty="0">
                <a:solidFill>
                  <a:schemeClr val="tx1"/>
                </a:solidFill>
                <a:effectLst/>
                <a:latin typeface="+mn-lt"/>
                <a:ea typeface="+mn-ea"/>
                <a:cs typeface="+mn-cs"/>
              </a:rPr>
              <a:t>10,000</a:t>
            </a:r>
          </a:p>
          <a:p>
            <a:r>
              <a:rPr lang="en-GB" sz="1200" kern="1200" dirty="0">
                <a:solidFill>
                  <a:schemeClr val="tx1"/>
                </a:solidFill>
                <a:effectLst/>
                <a:latin typeface="+mn-lt"/>
                <a:ea typeface="+mn-ea"/>
                <a:cs typeface="+mn-cs"/>
              </a:rPr>
              <a:t>Bills</a:t>
            </a:r>
          </a:p>
          <a:p>
            <a:r>
              <a:rPr lang="en-GB" sz="1200" kern="1200" dirty="0">
                <a:solidFill>
                  <a:schemeClr val="tx1"/>
                </a:solidFill>
                <a:effectLst/>
                <a:latin typeface="+mn-lt"/>
                <a:ea typeface="+mn-ea"/>
                <a:cs typeface="+mn-cs"/>
              </a:rPr>
              <a:t>2,500</a:t>
            </a:r>
          </a:p>
          <a:p>
            <a:r>
              <a:rPr lang="en-GB" sz="1200" kern="1200" dirty="0">
                <a:solidFill>
                  <a:schemeClr val="tx1"/>
                </a:solidFill>
                <a:effectLst/>
                <a:latin typeface="+mn-lt"/>
                <a:ea typeface="+mn-ea"/>
                <a:cs typeface="+mn-cs"/>
              </a:rPr>
              <a:t>Initial Stock</a:t>
            </a:r>
          </a:p>
          <a:p>
            <a:r>
              <a:rPr lang="en-GB" sz="1200" kern="1200" dirty="0">
                <a:solidFill>
                  <a:schemeClr val="tx1"/>
                </a:solidFill>
                <a:effectLst/>
                <a:latin typeface="+mn-lt"/>
                <a:ea typeface="+mn-ea"/>
                <a:cs typeface="+mn-cs"/>
              </a:rPr>
              <a:t>15,000</a:t>
            </a:r>
          </a:p>
          <a:p>
            <a:r>
              <a:rPr lang="en-GB" sz="1200" kern="1200" dirty="0">
                <a:solidFill>
                  <a:schemeClr val="tx1"/>
                </a:solidFill>
                <a:effectLst/>
                <a:latin typeface="+mn-lt"/>
                <a:ea typeface="+mn-ea"/>
                <a:cs typeface="+mn-cs"/>
              </a:rPr>
              <a:t>Marketing &amp; Launch</a:t>
            </a:r>
          </a:p>
          <a:p>
            <a:r>
              <a:rPr lang="en-GB" sz="1200" kern="1200" dirty="0">
                <a:solidFill>
                  <a:schemeClr val="tx1"/>
                </a:solidFill>
                <a:effectLst/>
                <a:latin typeface="+mn-lt"/>
                <a:ea typeface="+mn-ea"/>
                <a:cs typeface="+mn-cs"/>
              </a:rPr>
              <a:t>10,000</a:t>
            </a:r>
          </a:p>
          <a:p>
            <a:r>
              <a:rPr lang="en-GB" sz="1200" b="1" kern="1200" dirty="0">
                <a:solidFill>
                  <a:schemeClr val="tx1"/>
                </a:solidFill>
                <a:effectLst/>
                <a:latin typeface="+mn-lt"/>
                <a:ea typeface="+mn-ea"/>
                <a:cs typeface="+mn-cs"/>
              </a:rPr>
              <a:t>Total Startup Costs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297,000</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Cash Outflows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Expense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Amount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Rent </a:t>
            </a:r>
          </a:p>
          <a:p>
            <a:r>
              <a:rPr lang="en-GB" sz="1200" kern="1200" dirty="0">
                <a:solidFill>
                  <a:schemeClr val="tx1"/>
                </a:solidFill>
                <a:effectLst/>
                <a:latin typeface="+mn-lt"/>
                <a:ea typeface="+mn-ea"/>
                <a:cs typeface="+mn-cs"/>
              </a:rPr>
              <a:t>12,000</a:t>
            </a:r>
          </a:p>
          <a:p>
            <a:r>
              <a:rPr lang="en-GB" sz="1200" kern="1200" dirty="0">
                <a:solidFill>
                  <a:schemeClr val="tx1"/>
                </a:solidFill>
                <a:effectLst/>
                <a:latin typeface="+mn-lt"/>
                <a:ea typeface="+mn-ea"/>
                <a:cs typeface="+mn-cs"/>
              </a:rPr>
              <a:t>Staff Wages </a:t>
            </a:r>
          </a:p>
          <a:p>
            <a:r>
              <a:rPr lang="en-GB" sz="1200" kern="1200" dirty="0">
                <a:solidFill>
                  <a:schemeClr val="tx1"/>
                </a:solidFill>
                <a:effectLst/>
                <a:latin typeface="+mn-lt"/>
                <a:ea typeface="+mn-ea"/>
                <a:cs typeface="+mn-cs"/>
              </a:rPr>
              <a:t>40,000</a:t>
            </a:r>
          </a:p>
          <a:p>
            <a:r>
              <a:rPr lang="en-GB" sz="1200" kern="1200" dirty="0">
                <a:solidFill>
                  <a:schemeClr val="tx1"/>
                </a:solidFill>
                <a:effectLst/>
                <a:latin typeface="+mn-lt"/>
                <a:ea typeface="+mn-ea"/>
                <a:cs typeface="+mn-cs"/>
              </a:rPr>
              <a:t>Stock Replenishment </a:t>
            </a:r>
          </a:p>
          <a:p>
            <a:r>
              <a:rPr lang="en-GB" sz="1200" kern="1200" dirty="0">
                <a:solidFill>
                  <a:schemeClr val="tx1"/>
                </a:solidFill>
                <a:effectLst/>
                <a:latin typeface="+mn-lt"/>
                <a:ea typeface="+mn-ea"/>
                <a:cs typeface="+mn-cs"/>
              </a:rPr>
              <a:t>20,000</a:t>
            </a:r>
          </a:p>
          <a:p>
            <a:r>
              <a:rPr lang="en-GB" sz="1200" kern="1200" dirty="0">
                <a:solidFill>
                  <a:schemeClr val="tx1"/>
                </a:solidFill>
                <a:effectLst/>
                <a:latin typeface="+mn-lt"/>
                <a:ea typeface="+mn-ea"/>
                <a:cs typeface="+mn-cs"/>
              </a:rPr>
              <a:t>Utilities</a:t>
            </a:r>
          </a:p>
          <a:p>
            <a:r>
              <a:rPr lang="en-GB" sz="1200" kern="1200" dirty="0">
                <a:solidFill>
                  <a:schemeClr val="tx1"/>
                </a:solidFill>
                <a:effectLst/>
                <a:latin typeface="+mn-lt"/>
                <a:ea typeface="+mn-ea"/>
                <a:cs typeface="+mn-cs"/>
              </a:rPr>
              <a:t>4,000</a:t>
            </a:r>
          </a:p>
          <a:p>
            <a:r>
              <a:rPr lang="en-GB" sz="1200" kern="1200" dirty="0">
                <a:solidFill>
                  <a:schemeClr val="tx1"/>
                </a:solidFill>
                <a:effectLst/>
                <a:latin typeface="+mn-lt"/>
                <a:ea typeface="+mn-ea"/>
                <a:cs typeface="+mn-cs"/>
              </a:rPr>
              <a:t>Marketing</a:t>
            </a:r>
          </a:p>
          <a:p>
            <a:r>
              <a:rPr lang="en-GB" sz="1200" kern="1200" dirty="0">
                <a:solidFill>
                  <a:schemeClr val="tx1"/>
                </a:solidFill>
                <a:effectLst/>
                <a:latin typeface="+mn-lt"/>
                <a:ea typeface="+mn-ea"/>
                <a:cs typeface="+mn-cs"/>
              </a:rPr>
              <a:t>2,000</a:t>
            </a:r>
          </a:p>
          <a:p>
            <a:r>
              <a:rPr lang="en-GB" sz="1200" kern="1200" dirty="0">
                <a:solidFill>
                  <a:schemeClr val="tx1"/>
                </a:solidFill>
                <a:effectLst/>
                <a:latin typeface="+mn-lt"/>
                <a:ea typeface="+mn-ea"/>
                <a:cs typeface="+mn-cs"/>
              </a:rPr>
              <a:t>Insurance &amp; Licenses</a:t>
            </a:r>
          </a:p>
          <a:p>
            <a:r>
              <a:rPr lang="en-GB" sz="1200" kern="1200" dirty="0">
                <a:solidFill>
                  <a:schemeClr val="tx1"/>
                </a:solidFill>
                <a:effectLst/>
                <a:latin typeface="+mn-lt"/>
                <a:ea typeface="+mn-ea"/>
                <a:cs typeface="+mn-cs"/>
              </a:rPr>
              <a:t>3,000</a:t>
            </a:r>
          </a:p>
          <a:p>
            <a:r>
              <a:rPr lang="en-GB" sz="1200" kern="1200" dirty="0">
                <a:solidFill>
                  <a:schemeClr val="tx1"/>
                </a:solidFill>
                <a:effectLst/>
                <a:latin typeface="+mn-lt"/>
                <a:ea typeface="+mn-ea"/>
                <a:cs typeface="+mn-cs"/>
              </a:rPr>
              <a:t>Bills </a:t>
            </a:r>
          </a:p>
          <a:p>
            <a:r>
              <a:rPr lang="en-GB" sz="1200" kern="1200" dirty="0">
                <a:solidFill>
                  <a:schemeClr val="tx1"/>
                </a:solidFill>
                <a:effectLst/>
                <a:latin typeface="+mn-lt"/>
                <a:ea typeface="+mn-ea"/>
                <a:cs typeface="+mn-cs"/>
              </a:rPr>
              <a:t>2,500</a:t>
            </a:r>
          </a:p>
          <a:p>
            <a:r>
              <a:rPr lang="en-GB" sz="1200" kern="1200" dirty="0">
                <a:solidFill>
                  <a:schemeClr val="tx1"/>
                </a:solidFill>
                <a:effectLst/>
                <a:latin typeface="+mn-lt"/>
                <a:ea typeface="+mn-ea"/>
                <a:cs typeface="+mn-cs"/>
              </a:rPr>
              <a:t>Miscellaneous</a:t>
            </a:r>
          </a:p>
          <a:p>
            <a:r>
              <a:rPr lang="en-GB" sz="1200" kern="1200" dirty="0">
                <a:solidFill>
                  <a:schemeClr val="tx1"/>
                </a:solidFill>
                <a:effectLst/>
                <a:latin typeface="+mn-lt"/>
                <a:ea typeface="+mn-ea"/>
                <a:cs typeface="+mn-cs"/>
              </a:rPr>
              <a:t>2,500</a:t>
            </a:r>
          </a:p>
          <a:p>
            <a:r>
              <a:rPr lang="en-GB" sz="1200" b="1" kern="1200" dirty="0">
                <a:solidFill>
                  <a:schemeClr val="tx1"/>
                </a:solidFill>
                <a:effectLst/>
                <a:latin typeface="+mn-lt"/>
                <a:ea typeface="+mn-ea"/>
                <a:cs typeface="+mn-cs"/>
              </a:rPr>
              <a:t>Total Outflows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86,000</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4224126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26676797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094DEA-0728-C903-F0FC-E1241B607A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77F201-A11E-9D5D-3601-3319512DE7F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22B9605-C896-5977-D4DB-FB47680A491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3190471-62DD-1FD5-C6F8-DD7D9C41CC3D}"/>
              </a:ext>
            </a:extLst>
          </p:cNvPr>
          <p:cNvSpPr>
            <a:spLocks noGrp="1"/>
          </p:cNvSpPr>
          <p:nvPr>
            <p:ph type="sldNum" sz="quarter" idx="5"/>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738624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16</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2EC73818-8A25-48BB-BD29-7DA87A852273}" type="slidenum">
              <a:rPr lang="en-GB" smtClean="0"/>
              <a:t>‹#›</a:t>
            </a:fld>
            <a:endParaRPr lang="en-GB"/>
          </a:p>
        </p:txBody>
      </p:sp>
    </p:spTree>
    <p:extLst>
      <p:ext uri="{BB962C8B-B14F-4D97-AF65-F5344CB8AC3E}">
        <p14:creationId xmlns:p14="http://schemas.microsoft.com/office/powerpoint/2010/main" val="816824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785516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C124A7F-636A-4441-8E5A-F364BBDE539F}" type="datetimeFigureOut">
              <a:rPr lang="en-GB" smtClean="0"/>
              <a:t>18/04/2026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2EC73818-8A25-48BB-BD29-7DA87A852273}" type="slidenum">
              <a:rPr lang="en-GB" smtClean="0"/>
              <a:t>‹#›</a:t>
            </a:fld>
            <a:endParaRPr lang="en-GB"/>
          </a:p>
        </p:txBody>
      </p:sp>
    </p:spTree>
    <p:extLst>
      <p:ext uri="{BB962C8B-B14F-4D97-AF65-F5344CB8AC3E}">
        <p14:creationId xmlns:p14="http://schemas.microsoft.com/office/powerpoint/2010/main" val="2552787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124A7F-636A-4441-8E5A-F364BBDE539F}" type="datetimeFigureOut">
              <a:rPr lang="en-GB" smtClean="0"/>
              <a:t>18/04/2026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43133437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18/04/2026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52951137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C124A7F-636A-4441-8E5A-F364BBDE539F}" type="datetimeFigureOut">
              <a:rPr lang="en-GB" smtClean="0"/>
              <a:t>18/04/2026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291047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18/04/2026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975096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18/04/2026</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2933171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18/04/2026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814842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C124A7F-636A-4441-8E5A-F364BBDE539F}"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717307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188902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EC124A7F-636A-4441-8E5A-F364BBDE539F}" type="datetimeFigureOut">
              <a:rPr lang="en-GB" smtClean="0"/>
              <a:t>18/04/2026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838697072"/>
      </p:ext>
    </p:extLst>
  </p:cSld>
  <p:clrMap bg1="lt1" tx1="dk1" bg2="lt2" tx2="dk2" accent1="accent1" accent2="accent2" accent3="accent3" accent4="accent4" accent5="accent5" accent6="accent6" hlink="hlink" folHlink="folHlink"/>
  <p:sldLayoutIdLst>
    <p:sldLayoutId id="2147483988" r:id="rId1"/>
    <p:sldLayoutId id="2147483989" r:id="rId2"/>
    <p:sldLayoutId id="2147483990" r:id="rId3"/>
    <p:sldLayoutId id="2147483991" r:id="rId4"/>
    <p:sldLayoutId id="2147483992" r:id="rId5"/>
    <p:sldLayoutId id="2147483993" r:id="rId6"/>
    <p:sldLayoutId id="2147483994" r:id="rId7"/>
    <p:sldLayoutId id="2147483995" r:id="rId8"/>
    <p:sldLayoutId id="2147483996" r:id="rId9"/>
    <p:sldLayoutId id="2147483997" r:id="rId10"/>
    <p:sldLayoutId id="2147483998"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3.png"/><Relationship Id="rId7" Type="http://schemas.openxmlformats.org/officeDocument/2006/relationships/diagramLayout" Target="../diagrams/layout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microsoft.com/office/2007/relationships/hdphoto" Target="../media/hdphoto2.wdp"/><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3.png"/><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342570" y="1453244"/>
            <a:ext cx="7772400" cy="761373"/>
          </a:xfrm>
        </p:spPr>
        <p:txBody>
          <a:bodyPr>
            <a:normAutofit/>
          </a:bodyPr>
          <a:lstStyle/>
          <a:p>
            <a:r>
              <a:rPr lang="en-GB" sz="2800" b="1" dirty="0">
                <a:solidFill>
                  <a:schemeClr val="tx1"/>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67543" y="2506436"/>
            <a:ext cx="7658100" cy="1845127"/>
          </a:xfrm>
        </p:spPr>
        <p:txBody>
          <a:bodyPr>
            <a:normAutofit lnSpcReduction="10000"/>
          </a:bodyPr>
          <a:lstStyle/>
          <a:p>
            <a:pPr algn="ctr"/>
            <a:r>
              <a:rPr lang="en-GB" sz="4000" b="1" dirty="0">
                <a:solidFill>
                  <a:schemeClr val="tx1">
                    <a:lumMod val="95000"/>
                    <a:lumOff val="5000"/>
                  </a:schemeClr>
                </a:solidFill>
                <a:latin typeface="Arial" panose="020B0604020202020204" pitchFamily="34" charset="0"/>
                <a:cs typeface="Arial" panose="020B0604020202020204" pitchFamily="34" charset="0"/>
              </a:rPr>
              <a:t>Quisqueya Flavors Bar Restaurant</a:t>
            </a:r>
          </a:p>
          <a:p>
            <a:pPr algn="ctr"/>
            <a:r>
              <a:rPr lang="en-GB" sz="4000" b="1" dirty="0">
                <a:solidFill>
                  <a:schemeClr val="tx1">
                    <a:lumMod val="95000"/>
                    <a:lumOff val="5000"/>
                  </a:schemeClr>
                </a:solidFill>
                <a:latin typeface="Arial" panose="020B0604020202020204" pitchFamily="34" charset="0"/>
                <a:cs typeface="Arial" panose="020B0604020202020204" pitchFamily="34" charset="0"/>
              </a:rPr>
              <a:t>Presentation</a:t>
            </a:r>
          </a:p>
        </p:txBody>
      </p:sp>
      <p:sp>
        <p:nvSpPr>
          <p:cNvPr id="4" name="TextBox 3">
            <a:extLst>
              <a:ext uri="{FF2B5EF4-FFF2-40B4-BE49-F238E27FC236}">
                <a16:creationId xmlns:a16="http://schemas.microsoft.com/office/drawing/2014/main" id="{53777F1C-B44B-A193-8A06-0E783FADF3A6}"/>
              </a:ext>
            </a:extLst>
          </p:cNvPr>
          <p:cNvSpPr txBox="1"/>
          <p:nvPr/>
        </p:nvSpPr>
        <p:spPr>
          <a:xfrm>
            <a:off x="783772" y="703157"/>
            <a:ext cx="9225642" cy="707886"/>
          </a:xfrm>
          <a:prstGeom prst="rect">
            <a:avLst/>
          </a:prstGeom>
          <a:noFill/>
        </p:spPr>
        <p:txBody>
          <a:bodyPr wrap="square" rtlCol="0">
            <a:spAutoFit/>
          </a:bodyPr>
          <a:lstStyle/>
          <a:p>
            <a:pPr algn="ctr"/>
            <a:r>
              <a:rPr lang="en-GB" sz="4000" dirty="0"/>
              <a:t>Enterprise </a:t>
            </a:r>
            <a:r>
              <a:rPr lang="en-GB" sz="4000" dirty="0">
                <a:solidFill>
                  <a:schemeClr val="tx1">
                    <a:lumMod val="95000"/>
                    <a:lumOff val="5000"/>
                  </a:schemeClr>
                </a:solidFill>
              </a:rPr>
              <a:t>and</a:t>
            </a:r>
            <a:r>
              <a:rPr lang="en-GB" sz="4000" dirty="0"/>
              <a:t> Entrepreneurship</a:t>
            </a:r>
          </a:p>
        </p:txBody>
      </p:sp>
      <p:pic>
        <p:nvPicPr>
          <p:cNvPr id="6" name="Picture 5">
            <a:extLst>
              <a:ext uri="{FF2B5EF4-FFF2-40B4-BE49-F238E27FC236}">
                <a16:creationId xmlns:a16="http://schemas.microsoft.com/office/drawing/2014/main" id="{7A25B00A-0D0C-8E08-2B5A-679C15F225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68720" y="4451346"/>
            <a:ext cx="2336314" cy="2336314"/>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0" y="658770"/>
            <a:ext cx="12192000" cy="2770230"/>
          </a:xfrm>
        </p:spPr>
        <p:txBody>
          <a:bodyPr>
            <a:noAutofit/>
          </a:bodyPr>
          <a:lstStyle/>
          <a:p>
            <a:pPr algn="ctr">
              <a:lnSpc>
                <a:spcPct val="150000"/>
              </a:lnSpc>
            </a:pPr>
            <a:r>
              <a:rPr lang="en-GB" sz="4800" dirty="0">
                <a:latin typeface="Arial" panose="020B0604020202020204" pitchFamily="34" charset="0"/>
                <a:cs typeface="Arial" panose="020B0604020202020204" pitchFamily="34" charset="0"/>
              </a:rPr>
              <a:t>Quisqueya Flavors Bar Restaurant </a:t>
            </a: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98475" y="3896750"/>
            <a:ext cx="11169748" cy="2961249"/>
          </a:xfrm>
        </p:spPr>
        <p:txBody>
          <a:bodyPr>
            <a:normAutofit fontScale="77500" lnSpcReduction="20000"/>
          </a:bodyPr>
          <a:lstStyle/>
          <a:p>
            <a:pPr>
              <a:lnSpc>
                <a:spcPct val="150000"/>
              </a:lnSpc>
            </a:pPr>
            <a:r>
              <a:rPr lang="en-GB" sz="1800" b="1" dirty="0">
                <a:latin typeface="Arial" panose="020B0604020202020204" pitchFamily="34" charset="0"/>
                <a:cs typeface="Arial" panose="020B0604020202020204" pitchFamily="34" charset="0"/>
              </a:rPr>
              <a:t>Name: </a:t>
            </a:r>
            <a:r>
              <a:rPr lang="en-GB" sz="1800" dirty="0">
                <a:latin typeface="Arial" panose="020B0604020202020204" pitchFamily="34" charset="0"/>
                <a:cs typeface="Arial" panose="020B0604020202020204" pitchFamily="34" charset="0"/>
              </a:rPr>
              <a:t>DIGNORA ESTEPHANY ESPINAL ANGOMAS</a:t>
            </a:r>
          </a:p>
          <a:p>
            <a:pPr>
              <a:lnSpc>
                <a:spcPct val="150000"/>
              </a:lnSpc>
            </a:pPr>
            <a:r>
              <a:rPr lang="en-GB" sz="1800" b="1" dirty="0">
                <a:latin typeface="Arial" panose="020B0604020202020204" pitchFamily="34" charset="0"/>
                <a:cs typeface="Arial" panose="020B0604020202020204" pitchFamily="34" charset="0"/>
              </a:rPr>
              <a:t>ID Number: </a:t>
            </a:r>
            <a:r>
              <a:rPr lang="en-GB" sz="1800" dirty="0">
                <a:latin typeface="Arial" panose="020B0604020202020204" pitchFamily="34" charset="0"/>
                <a:cs typeface="Arial" panose="020B0604020202020204" pitchFamily="34" charset="0"/>
              </a:rPr>
              <a:t>2441693</a:t>
            </a:r>
          </a:p>
          <a:p>
            <a:pPr>
              <a:lnSpc>
                <a:spcPct val="150000"/>
              </a:lnSpc>
            </a:pPr>
            <a:r>
              <a:rPr lang="en-GB" sz="1800" b="1" dirty="0">
                <a:latin typeface="Arial" panose="020B0604020202020204" pitchFamily="34" charset="0"/>
                <a:cs typeface="Arial" panose="020B0604020202020204" pitchFamily="34" charset="0"/>
              </a:rPr>
              <a:t>Module: </a:t>
            </a:r>
            <a:r>
              <a:rPr lang="en-GB" sz="1800" dirty="0">
                <a:latin typeface="Arial" panose="020B0604020202020204" pitchFamily="34" charset="0"/>
                <a:cs typeface="Arial" panose="020B0604020202020204" pitchFamily="34" charset="0"/>
              </a:rPr>
              <a:t>Enterprise and Entrepreneurship</a:t>
            </a:r>
          </a:p>
          <a:p>
            <a:pPr>
              <a:lnSpc>
                <a:spcPct val="150000"/>
              </a:lnSpc>
            </a:pPr>
            <a:r>
              <a:rPr lang="en-GB" sz="1800" b="1" dirty="0">
                <a:latin typeface="Arial" panose="020B0604020202020204" pitchFamily="34" charset="0"/>
                <a:cs typeface="Arial" panose="020B0604020202020204" pitchFamily="34" charset="0"/>
              </a:rPr>
              <a:t>Module Code: </a:t>
            </a:r>
            <a:r>
              <a:rPr lang="en-GB" sz="1800" dirty="0">
                <a:latin typeface="Arial" panose="020B0604020202020204" pitchFamily="34" charset="0"/>
                <a:cs typeface="Arial" panose="020B0604020202020204" pitchFamily="34" charset="0"/>
              </a:rPr>
              <a:t>LCLM4006</a:t>
            </a:r>
          </a:p>
          <a:p>
            <a:pPr>
              <a:lnSpc>
                <a:spcPct val="150000"/>
              </a:lnSpc>
            </a:pPr>
            <a:r>
              <a:rPr lang="en-GB" sz="1800" b="1" dirty="0">
                <a:latin typeface="Arial" panose="020B0604020202020204" pitchFamily="34" charset="0"/>
                <a:cs typeface="Arial" panose="020B0604020202020204" pitchFamily="34" charset="0"/>
              </a:rPr>
              <a:t>Module Title: </a:t>
            </a:r>
            <a:r>
              <a:rPr lang="en-GB" sz="1800" dirty="0">
                <a:latin typeface="Arial" panose="020B0604020202020204" pitchFamily="34" charset="0"/>
                <a:cs typeface="Arial" panose="020B0604020202020204" pitchFamily="34" charset="0"/>
              </a:rPr>
              <a:t>Individual Presentation</a:t>
            </a:r>
          </a:p>
          <a:p>
            <a:pPr>
              <a:lnSpc>
                <a:spcPct val="150000"/>
              </a:lnSpc>
            </a:pPr>
            <a:r>
              <a:rPr lang="en-GB" sz="1800" b="1" dirty="0">
                <a:latin typeface="Arial" panose="020B0604020202020204" pitchFamily="34" charset="0"/>
                <a:cs typeface="Arial" panose="020B0604020202020204" pitchFamily="34" charset="0"/>
              </a:rPr>
              <a:t>Lecture Name: </a:t>
            </a:r>
            <a:r>
              <a:rPr lang="en-GB" sz="1800" dirty="0">
                <a:latin typeface="Arial" panose="020B0604020202020204" pitchFamily="34" charset="0"/>
                <a:cs typeface="Arial" panose="020B0604020202020204" pitchFamily="34" charset="0"/>
              </a:rPr>
              <a:t>Charles Obinwa</a:t>
            </a:r>
          </a:p>
          <a:p>
            <a:pPr>
              <a:lnSpc>
                <a:spcPct val="150000"/>
              </a:lnSpc>
            </a:pPr>
            <a:r>
              <a:rPr lang="en-GB" sz="1800" b="1" dirty="0">
                <a:latin typeface="Arial" panose="020B0604020202020204" pitchFamily="34" charset="0"/>
                <a:cs typeface="Arial" panose="020B0604020202020204" pitchFamily="34" charset="0"/>
              </a:rPr>
              <a:t>Date: </a:t>
            </a:r>
            <a:r>
              <a:rPr lang="en-GB" sz="1800" dirty="0">
                <a:latin typeface="Arial" panose="020B0604020202020204" pitchFamily="34" charset="0"/>
                <a:cs typeface="Arial" panose="020B0604020202020204" pitchFamily="34" charset="0"/>
              </a:rPr>
              <a:t>20/04/2026</a:t>
            </a:r>
          </a:p>
        </p:txBody>
      </p:sp>
      <p:sp>
        <p:nvSpPr>
          <p:cNvPr id="4" name="TextBox 3">
            <a:extLst>
              <a:ext uri="{FF2B5EF4-FFF2-40B4-BE49-F238E27FC236}">
                <a16:creationId xmlns:a16="http://schemas.microsoft.com/office/drawing/2014/main" id="{34A4051A-3539-8A3B-0EEC-8B49820AF427}"/>
              </a:ext>
            </a:extLst>
          </p:cNvPr>
          <p:cNvSpPr txBox="1"/>
          <p:nvPr/>
        </p:nvSpPr>
        <p:spPr>
          <a:xfrm>
            <a:off x="0" y="0"/>
            <a:ext cx="4934063" cy="658770"/>
          </a:xfrm>
          <a:prstGeom prst="rect">
            <a:avLst/>
          </a:prstGeom>
          <a:noFill/>
        </p:spPr>
        <p:txBody>
          <a:bodyPr wrap="square" rtlCol="0">
            <a:spAutoFit/>
          </a:bodyPr>
          <a:lstStyle/>
          <a:p>
            <a:pPr>
              <a:lnSpc>
                <a:spcPct val="150000"/>
              </a:lnSpc>
            </a:pPr>
            <a:r>
              <a:rPr lang="en-GB" sz="2800" b="1" dirty="0">
                <a:latin typeface="Arial" panose="020B0604020202020204" pitchFamily="34" charset="0"/>
                <a:cs typeface="Arial" panose="020B0604020202020204" pitchFamily="34" charset="0"/>
              </a:rPr>
              <a:t>Slide 1 - cover page</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alpha val="15498"/>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0" y="1368842"/>
            <a:ext cx="12192000" cy="5345723"/>
          </a:xfrm>
        </p:spPr>
        <p:txBody>
          <a:bodyPr>
            <a:normAutofit lnSpcReduction="10000"/>
          </a:bodyPr>
          <a:lstStyle/>
          <a:p>
            <a:pPr marL="514350" indent="-514350">
              <a:lnSpc>
                <a:spcPct val="150000"/>
              </a:lnSpc>
              <a:buFont typeface="+mj-lt"/>
              <a:buAutoNum type="romanLcPeriod"/>
            </a:pPr>
            <a:r>
              <a:rPr lang="en-GB" sz="2400" dirty="0">
                <a:latin typeface="Arial" panose="020B0604020202020204" pitchFamily="34" charset="0"/>
                <a:cs typeface="Arial" panose="020B0604020202020204" pitchFamily="34" charset="0"/>
              </a:rPr>
              <a:t>Cover Page</a:t>
            </a:r>
          </a:p>
          <a:p>
            <a:pPr marL="514350" indent="-514350">
              <a:lnSpc>
                <a:spcPct val="150000"/>
              </a:lnSpc>
              <a:buFont typeface="+mj-lt"/>
              <a:buAutoNum type="romanLcPeriod"/>
            </a:pPr>
            <a:r>
              <a:rPr lang="en-GB" sz="2400" dirty="0">
                <a:latin typeface="Arial" panose="020B0604020202020204" pitchFamily="34" charset="0"/>
                <a:cs typeface="Arial" panose="020B0604020202020204" pitchFamily="34" charset="0"/>
              </a:rPr>
              <a:t>Table of Contents</a:t>
            </a:r>
          </a:p>
          <a:p>
            <a:pPr marL="514350" indent="-514350">
              <a:lnSpc>
                <a:spcPct val="150000"/>
              </a:lnSpc>
              <a:buFont typeface="+mj-lt"/>
              <a:buAutoNum type="romanLcPeriod"/>
            </a:pPr>
            <a:r>
              <a:rPr lang="en-GB" sz="2400" dirty="0">
                <a:latin typeface="Arial" panose="020B0604020202020204" pitchFamily="34" charset="0"/>
                <a:cs typeface="Arial" panose="020B0604020202020204" pitchFamily="34" charset="0"/>
              </a:rPr>
              <a:t>Introduction</a:t>
            </a:r>
          </a:p>
          <a:p>
            <a:pPr marL="514350" indent="-514350">
              <a:lnSpc>
                <a:spcPct val="150000"/>
              </a:lnSpc>
              <a:buFont typeface="+mj-lt"/>
              <a:buAutoNum type="romanLcPeriod"/>
            </a:pPr>
            <a:r>
              <a:rPr lang="en-GB" sz="2400" dirty="0">
                <a:latin typeface="Arial" panose="020B0604020202020204" pitchFamily="34" charset="0"/>
                <a:cs typeface="Arial" panose="020B0604020202020204" pitchFamily="34" charset="0"/>
              </a:rPr>
              <a:t>Section 1: Overview of the Business Plan</a:t>
            </a:r>
          </a:p>
          <a:p>
            <a:pPr marL="514350" indent="-514350">
              <a:lnSpc>
                <a:spcPct val="150000"/>
              </a:lnSpc>
              <a:buFont typeface="+mj-lt"/>
              <a:buAutoNum type="romanLcPeriod"/>
            </a:pPr>
            <a:r>
              <a:rPr lang="en-GB" sz="2400" dirty="0">
                <a:latin typeface="Arial" panose="020B0604020202020204" pitchFamily="34" charset="0"/>
                <a:cs typeface="Arial" panose="020B0604020202020204" pitchFamily="34" charset="0"/>
              </a:rPr>
              <a:t>Section 2: Legal Format and Management Structure</a:t>
            </a:r>
          </a:p>
          <a:p>
            <a:pPr marL="514350" indent="-514350">
              <a:lnSpc>
                <a:spcPct val="150000"/>
              </a:lnSpc>
              <a:buFont typeface="+mj-lt"/>
              <a:buAutoNum type="romanLcPeriod"/>
            </a:pPr>
            <a:r>
              <a:rPr lang="en-GB" sz="2400" dirty="0">
                <a:latin typeface="Arial" panose="020B0604020202020204" pitchFamily="34" charset="0"/>
                <a:cs typeface="Arial" panose="020B0604020202020204" pitchFamily="34" charset="0"/>
              </a:rPr>
              <a:t>Section 3: PESTLE Analysis</a:t>
            </a:r>
          </a:p>
          <a:p>
            <a:pPr marL="514350" indent="-514350">
              <a:lnSpc>
                <a:spcPct val="150000"/>
              </a:lnSpc>
              <a:buFont typeface="+mj-lt"/>
              <a:buAutoNum type="romanLcPeriod"/>
            </a:pPr>
            <a:r>
              <a:rPr lang="en-GB" sz="2400" dirty="0">
                <a:latin typeface="Arial" panose="020B0604020202020204" pitchFamily="34" charset="0"/>
                <a:cs typeface="Arial" panose="020B0604020202020204" pitchFamily="34" charset="0"/>
              </a:rPr>
              <a:t>Section 4: Marketing Strategic</a:t>
            </a:r>
          </a:p>
          <a:p>
            <a:pPr marL="514350" indent="-514350">
              <a:lnSpc>
                <a:spcPct val="150000"/>
              </a:lnSpc>
              <a:buFont typeface="+mj-lt"/>
              <a:buAutoNum type="romanLcPeriod"/>
            </a:pPr>
            <a:r>
              <a:rPr lang="en-GB" sz="2400" dirty="0">
                <a:latin typeface="Arial" panose="020B0604020202020204" pitchFamily="34" charset="0"/>
                <a:cs typeface="Arial" panose="020B0604020202020204" pitchFamily="34" charset="0"/>
              </a:rPr>
              <a:t>Section 5: Funding Requirements and Allocation  </a:t>
            </a:r>
          </a:p>
        </p:txBody>
      </p:sp>
      <p:sp>
        <p:nvSpPr>
          <p:cNvPr id="4" name="TextBox 3">
            <a:extLst>
              <a:ext uri="{FF2B5EF4-FFF2-40B4-BE49-F238E27FC236}">
                <a16:creationId xmlns:a16="http://schemas.microsoft.com/office/drawing/2014/main" id="{FC814FB2-2CDA-1252-EC0E-5A2D8190D60E}"/>
              </a:ext>
            </a:extLst>
          </p:cNvPr>
          <p:cNvSpPr txBox="1"/>
          <p:nvPr/>
        </p:nvSpPr>
        <p:spPr>
          <a:xfrm>
            <a:off x="0" y="143435"/>
            <a:ext cx="12192000" cy="901593"/>
          </a:xfrm>
          <a:prstGeom prst="rect">
            <a:avLst/>
          </a:prstGeom>
          <a:noFill/>
        </p:spPr>
        <p:txBody>
          <a:bodyPr wrap="square" rtlCol="0">
            <a:spAutoFit/>
          </a:bodyPr>
          <a:lstStyle/>
          <a:p>
            <a:pPr>
              <a:lnSpc>
                <a:spcPct val="150000"/>
              </a:lnSpc>
            </a:pPr>
            <a:r>
              <a:rPr lang="en-GB" sz="4000" b="1" dirty="0">
                <a:latin typeface="Arial" panose="020B0604020202020204" pitchFamily="34" charset="0"/>
                <a:cs typeface="Arial" panose="020B0604020202020204" pitchFamily="34" charset="0"/>
              </a:rPr>
              <a:t>Slide 2 - </a:t>
            </a:r>
            <a:r>
              <a:rPr lang="en-GB" sz="4000" b="1" i="0" dirty="0">
                <a:effectLst/>
                <a:latin typeface="Arial" panose="020B0604020202020204" pitchFamily="34" charset="0"/>
                <a:cs typeface="Arial" panose="020B0604020202020204" pitchFamily="34" charset="0"/>
              </a:rPr>
              <a:t>Table of Contents</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46424" y="901593"/>
            <a:ext cx="12145576" cy="5956407"/>
          </a:xfrm>
        </p:spPr>
        <p:txBody>
          <a:bodyPr>
            <a:noAutofit/>
          </a:bodyPr>
          <a:lstStyle/>
          <a:p>
            <a:pPr>
              <a:lnSpc>
                <a:spcPct val="150000"/>
              </a:lnSpc>
            </a:pPr>
            <a:r>
              <a:rPr lang="en-GB" sz="1800" dirty="0">
                <a:latin typeface="Arial" panose="020B0604020202020204" pitchFamily="34" charset="0"/>
                <a:cs typeface="Arial" panose="020B0604020202020204" pitchFamily="34" charset="0"/>
              </a:rPr>
              <a:t>Introduce yourself.</a:t>
            </a:r>
          </a:p>
          <a:p>
            <a:pPr marL="0" indent="0">
              <a:lnSpc>
                <a:spcPct val="150000"/>
              </a:lnSpc>
              <a:buNone/>
            </a:pPr>
            <a:r>
              <a:rPr lang="en-GB" sz="1800" dirty="0">
                <a:latin typeface="Arial" panose="020B0604020202020204" pitchFamily="34" charset="0"/>
                <a:cs typeface="Arial" panose="020B0604020202020204" pitchFamily="34" charset="0"/>
              </a:rPr>
              <a:t>Dignora Espinal CEO -Degree in Leadership and Management, Entry-level Hospitality, Business Skill Studies, +7 years experience in Customer Services-.</a:t>
            </a:r>
          </a:p>
          <a:p>
            <a:pPr>
              <a:lnSpc>
                <a:spcPct val="150000"/>
              </a:lnSpc>
            </a:pPr>
            <a:r>
              <a:rPr lang="en-GB" sz="1800" dirty="0">
                <a:latin typeface="Arial" panose="020B0604020202020204" pitchFamily="34" charset="0"/>
                <a:cs typeface="Arial" panose="020B0604020202020204" pitchFamily="34" charset="0"/>
              </a:rPr>
              <a:t>Quisqueya Flavors Bar Restaurant is a venue specialise on Dominican Cuisine, bring together the Traditions and Cultures that make the country one of the most beautiful places to visited.</a:t>
            </a:r>
          </a:p>
          <a:p>
            <a:pPr>
              <a:lnSpc>
                <a:spcPct val="150000"/>
              </a:lnSpc>
            </a:pPr>
            <a:r>
              <a:rPr lang="en-GB" sz="1800" dirty="0">
                <a:latin typeface="Arial" panose="020B0604020202020204" pitchFamily="34" charset="0"/>
                <a:cs typeface="Arial" panose="020B0604020202020204" pitchFamily="34" charset="0"/>
              </a:rPr>
              <a:t>This purpose of this presentation is present the business idea and the condition of the development that are having to make ensure that the investor is interested in as and continuously develop the to converts as in one of the most trending places be loved to everyone </a:t>
            </a:r>
          </a:p>
          <a:p>
            <a:pPr>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Passion and Motivation (Vision -Share with others the authentic Dominican cuisine and bring the customer an experience that they want to repeat- and the reason for start this business –previous experiences that I have with my family and friend in Latin America and Caribbean restaurant where the services was not a good experience-.)</a:t>
            </a:r>
          </a:p>
          <a:p>
            <a:pPr>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Connection to the Industry (came from Dominican republic, my grandmother and mother )</a:t>
            </a:r>
          </a:p>
        </p:txBody>
      </p:sp>
      <p:sp>
        <p:nvSpPr>
          <p:cNvPr id="4" name="TextBox 3">
            <a:extLst>
              <a:ext uri="{FF2B5EF4-FFF2-40B4-BE49-F238E27FC236}">
                <a16:creationId xmlns:a16="http://schemas.microsoft.com/office/drawing/2014/main" id="{37957E82-7305-647C-4919-676C7AE35DAB}"/>
              </a:ext>
            </a:extLst>
          </p:cNvPr>
          <p:cNvSpPr txBox="1"/>
          <p:nvPr/>
        </p:nvSpPr>
        <p:spPr>
          <a:xfrm>
            <a:off x="197224" y="0"/>
            <a:ext cx="4769223" cy="901593"/>
          </a:xfrm>
          <a:prstGeom prst="rect">
            <a:avLst/>
          </a:prstGeom>
          <a:noFill/>
        </p:spPr>
        <p:txBody>
          <a:bodyPr wrap="square" rtlCol="0">
            <a:spAutoFit/>
          </a:bodyPr>
          <a:lstStyle/>
          <a:p>
            <a:pPr>
              <a:lnSpc>
                <a:spcPct val="150000"/>
              </a:lnSpc>
            </a:pPr>
            <a:r>
              <a:rPr lang="en-GB" sz="4000" b="1" i="0" dirty="0">
                <a:effectLst/>
                <a:latin typeface="Arial" panose="020B0604020202020204" pitchFamily="34" charset="0"/>
                <a:cs typeface="Arial" panose="020B0604020202020204" pitchFamily="34" charset="0"/>
              </a:rPr>
              <a:t>Introduction</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0" y="1834536"/>
            <a:ext cx="12192000" cy="5023463"/>
          </a:xfrm>
        </p:spPr>
        <p:txBody>
          <a:bodyPr>
            <a:normAutofit/>
          </a:bodyPr>
          <a:lstStyle/>
          <a:p>
            <a:pPr>
              <a:lnSpc>
                <a:spcPct val="150000"/>
              </a:lnSpc>
            </a:pPr>
            <a:r>
              <a:rPr lang="en-GB" dirty="0">
                <a:latin typeface="Arial" panose="020B0604020202020204" pitchFamily="34" charset="0"/>
                <a:cs typeface="Arial" panose="020B0604020202020204" pitchFamily="34" charset="0"/>
              </a:rPr>
              <a:t>Legal Format and Management structure to overview the legal information and structure that will be follow by the business.</a:t>
            </a:r>
          </a:p>
          <a:p>
            <a:pPr>
              <a:lnSpc>
                <a:spcPct val="150000"/>
              </a:lnSpc>
            </a:pPr>
            <a:r>
              <a:rPr lang="en-GB" dirty="0">
                <a:latin typeface="Arial" panose="020B0604020202020204" pitchFamily="34" charset="0"/>
                <a:cs typeface="Arial" panose="020B0604020202020204" pitchFamily="34" charset="0"/>
              </a:rPr>
              <a:t>PESTLE Analysis to analyse the external factors that affect the business and how to over come then.</a:t>
            </a:r>
          </a:p>
          <a:p>
            <a:pPr>
              <a:lnSpc>
                <a:spcPct val="150000"/>
              </a:lnSpc>
            </a:pPr>
            <a:r>
              <a:rPr lang="en-GB" dirty="0">
                <a:latin typeface="Arial" panose="020B0604020202020204" pitchFamily="34" charset="0"/>
                <a:cs typeface="Arial" panose="020B0604020202020204" pitchFamily="34" charset="0"/>
              </a:rPr>
              <a:t>Market Strategy including  the products and services that are available, the target market and the competitors.  </a:t>
            </a:r>
          </a:p>
          <a:p>
            <a:pPr>
              <a:lnSpc>
                <a:spcPct val="150000"/>
              </a:lnSpc>
            </a:pPr>
            <a:r>
              <a:rPr lang="en-GB" dirty="0">
                <a:latin typeface="Arial" panose="020B0604020202020204" pitchFamily="34" charset="0"/>
                <a:cs typeface="Arial" panose="020B0604020202020204" pitchFamily="34" charset="0"/>
              </a:rPr>
              <a:t>Founding Requirements and allocation to develop the financial information of the business and 12 months Variable Cost to analyse how the business is going and plan strategies to growth up and adopt to unpredicted changes.</a:t>
            </a:r>
          </a:p>
        </p:txBody>
      </p:sp>
      <p:sp>
        <p:nvSpPr>
          <p:cNvPr id="4" name="TextBox 3">
            <a:extLst>
              <a:ext uri="{FF2B5EF4-FFF2-40B4-BE49-F238E27FC236}">
                <a16:creationId xmlns:a16="http://schemas.microsoft.com/office/drawing/2014/main" id="{0A16EA78-2872-4151-ACDE-85DE92917660}"/>
              </a:ext>
            </a:extLst>
          </p:cNvPr>
          <p:cNvSpPr txBox="1"/>
          <p:nvPr/>
        </p:nvSpPr>
        <p:spPr>
          <a:xfrm>
            <a:off x="0" y="448552"/>
            <a:ext cx="10333278" cy="901593"/>
          </a:xfrm>
          <a:prstGeom prst="rect">
            <a:avLst/>
          </a:prstGeom>
          <a:noFill/>
        </p:spPr>
        <p:txBody>
          <a:bodyPr wrap="none" rtlCol="0">
            <a:spAutoFit/>
          </a:bodyPr>
          <a:lstStyle/>
          <a:p>
            <a:pPr>
              <a:lnSpc>
                <a:spcPct val="150000"/>
              </a:lnSpc>
            </a:pPr>
            <a:r>
              <a:rPr lang="en-GB" sz="4000" b="1" dirty="0">
                <a:latin typeface="Arial" panose="020B0604020202020204" pitchFamily="34" charset="0"/>
                <a:cs typeface="Arial" panose="020B0604020202020204" pitchFamily="34" charset="0"/>
              </a:rPr>
              <a:t>Section 1 - </a:t>
            </a:r>
            <a:r>
              <a:rPr lang="en-GB" sz="4000" b="1" i="0" dirty="0">
                <a:effectLst/>
                <a:latin typeface="Arial" panose="020B0604020202020204" pitchFamily="34" charset="0"/>
                <a:cs typeface="Arial" panose="020B0604020202020204" pitchFamily="34" charset="0"/>
              </a:rPr>
              <a:t>Overview of the Business Idea</a:t>
            </a:r>
            <a:endParaRPr lang="en-GB"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1" y="1352096"/>
            <a:ext cx="12191999" cy="5505904"/>
          </a:xfrm>
        </p:spPr>
        <p:txBody>
          <a:bodyPr>
            <a:normAutofit fontScale="92500" lnSpcReduction="10000"/>
          </a:bodyPr>
          <a:lstStyle/>
          <a:p>
            <a:endParaRPr lang="en-GB" dirty="0"/>
          </a:p>
          <a:p>
            <a:pPr marL="514350" indent="-514350">
              <a:lnSpc>
                <a:spcPct val="150000"/>
              </a:lnSpc>
              <a:buFont typeface="+mj-lt"/>
              <a:buAutoNum type="arabicPeriod"/>
            </a:pPr>
            <a:r>
              <a:rPr lang="en-GB" sz="2100" b="1" dirty="0">
                <a:latin typeface="Arial" panose="020B0604020202020204" pitchFamily="34" charset="0"/>
                <a:cs typeface="Arial" panose="020B0604020202020204" pitchFamily="34" charset="0"/>
              </a:rPr>
              <a:t>Quisqueya Flavors Bar Restaurant </a:t>
            </a:r>
            <a:r>
              <a:rPr lang="en-GB" sz="2100" dirty="0">
                <a:latin typeface="Arial" panose="020B0604020202020204" pitchFamily="34" charset="0"/>
                <a:cs typeface="Arial" panose="020B0604020202020204" pitchFamily="34" charset="0"/>
              </a:rPr>
              <a:t>is a Sole Trade Business founded by Dignora Espinal, the reason for select this specify legal structure is because  as a owner the responsibility of take decision not need to by share to anyone, this is something that are important for the future decisions about the directions of where the business will be growth and have full responsibility of the services that will be include or open new locations outside the UK. </a:t>
            </a:r>
          </a:p>
          <a:p>
            <a:pPr marL="514350" indent="-514350">
              <a:lnSpc>
                <a:spcPct val="150000"/>
              </a:lnSpc>
              <a:buFont typeface="+mj-lt"/>
              <a:buAutoNum type="arabicPeriod"/>
            </a:pPr>
            <a:r>
              <a:rPr lang="en-GB" sz="2100" b="1" dirty="0">
                <a:latin typeface="Arial" panose="020B0604020202020204" pitchFamily="34" charset="0"/>
                <a:cs typeface="Arial" panose="020B0604020202020204" pitchFamily="34" charset="0"/>
              </a:rPr>
              <a:t>The management Structure of  Quisqueya Flavors </a:t>
            </a:r>
            <a:r>
              <a:rPr lang="en-GB" sz="2100" dirty="0">
                <a:latin typeface="Arial" panose="020B0604020202020204" pitchFamily="34" charset="0"/>
                <a:cs typeface="Arial" panose="020B0604020202020204" pitchFamily="34" charset="0"/>
              </a:rPr>
              <a:t>is clear and everyone in team have their specific positions and responsibilities, and  they report to the owner for the final decision. </a:t>
            </a:r>
          </a:p>
          <a:p>
            <a:pPr marL="514350" indent="-514350">
              <a:lnSpc>
                <a:spcPct val="150000"/>
              </a:lnSpc>
              <a:buFont typeface="+mj-lt"/>
              <a:buAutoNum type="arabicPeriod"/>
            </a:pPr>
            <a:r>
              <a:rPr lang="en-GB" sz="2100" dirty="0">
                <a:latin typeface="Arial" panose="020B0604020202020204" pitchFamily="34" charset="0"/>
                <a:cs typeface="Arial" panose="020B0604020202020204" pitchFamily="34" charset="0"/>
              </a:rPr>
              <a:t>The Clear structure is divided of three parts; Fists is the restaurant Staff including management staff such as managers, finance, marketing and general staff for outside the bar and kitchen,; then is bar staff that include bartenders and security; finally kitchen staff that are manage by the Head Chef.</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0" y="0"/>
            <a:ext cx="12192000" cy="1323439"/>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Section 2 - Legal Format and Management Structure</a:t>
            </a:r>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B6D359-78A3-38A8-7B4E-3FA9739EE301}"/>
              </a:ext>
            </a:extLst>
          </p:cNvPr>
          <p:cNvSpPr txBox="1"/>
          <p:nvPr/>
        </p:nvSpPr>
        <p:spPr>
          <a:xfrm>
            <a:off x="626853" y="-17253"/>
            <a:ext cx="10938294" cy="7936532"/>
          </a:xfrm>
          <a:prstGeom prst="rect">
            <a:avLst/>
          </a:prstGeom>
          <a:noFill/>
        </p:spPr>
        <p:txBody>
          <a:bodyPr wrap="square">
            <a:spAutoFit/>
          </a:bodyPr>
          <a:lstStyle/>
          <a:p>
            <a:pPr algn="ctr">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Owner / Director</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ctr">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General Manager</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                                                                   │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Assistant Manager                                 Finance Manager                                 Marketing Manager</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                                                                   │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                                                                   │                                           Social Media Manager</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                                                   Procurement Manager</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Front of House Manager                                    </a:t>
            </a:r>
            <a:r>
              <a:rPr lang="en-GB" dirty="0">
                <a:latin typeface="Arial" panose="020B0604020202020204" pitchFamily="34" charset="0"/>
                <a:ea typeface="DengXian" panose="02010600030101010101" pitchFamily="2" charset="-122"/>
                <a:cs typeface="Arial" panose="020B0604020202020204" pitchFamily="34" charset="0"/>
              </a:rPr>
              <a:t>Cleaning &amp; Maintenance Staff</a:t>
            </a:r>
            <a:endParaRPr lang="en-GB" sz="1800" dirty="0">
              <a:effectLst/>
              <a:latin typeface="Arial" panose="020B0604020202020204" pitchFamily="34" charset="0"/>
              <a:ea typeface="DengXian" panose="02010600030101010101" pitchFamily="2" charset="-122"/>
              <a:cs typeface="Arial" panose="020B0604020202020204" pitchFamily="34" charset="0"/>
            </a:endParaRPr>
          </a:p>
          <a:p>
            <a:pPr algn="just">
              <a:lnSpc>
                <a:spcPct val="150000"/>
              </a:lnSpc>
              <a:buNone/>
            </a:pPr>
            <a:r>
              <a:rPr lang="en-GB" dirty="0">
                <a:latin typeface="Arial" panose="020B0604020202020204" pitchFamily="34" charset="0"/>
                <a:ea typeface="DengXian" panose="02010600030101010101" pitchFamily="2" charset="-122"/>
                <a:cs typeface="Arial" panose="020B0604020202020204" pitchFamily="34" charset="0"/>
              </a:rPr>
              <a:t>        </a:t>
            </a: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Host/Hostess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Waiters/Waitresses</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US" dirty="0"/>
          </a:p>
        </p:txBody>
      </p:sp>
    </p:spTree>
    <p:extLst>
      <p:ext uri="{BB962C8B-B14F-4D97-AF65-F5344CB8AC3E}">
        <p14:creationId xmlns:p14="http://schemas.microsoft.com/office/powerpoint/2010/main" val="1474877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04FC4A-168D-1991-9EA5-734C429150AF}"/>
              </a:ext>
            </a:extLst>
          </p:cNvPr>
          <p:cNvSpPr txBox="1"/>
          <p:nvPr/>
        </p:nvSpPr>
        <p:spPr>
          <a:xfrm>
            <a:off x="2940546" y="2469610"/>
            <a:ext cx="6098874" cy="3503460"/>
          </a:xfrm>
          <a:prstGeom prst="rect">
            <a:avLst/>
          </a:prstGeom>
          <a:noFill/>
        </p:spPr>
        <p:txBody>
          <a:bodyPr wrap="square">
            <a:spAutoFit/>
          </a:bodyPr>
          <a:lstStyle/>
          <a:p>
            <a:pPr algn="just">
              <a:lnSpc>
                <a:spcPct val="150000"/>
              </a:lnSpc>
              <a:buNone/>
            </a:pP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Kitchen Operations</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Head Chef</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               │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Sous Chef       Pastry Chef     Kitchen Porter</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p:txBody>
      </p:sp>
      <p:sp>
        <p:nvSpPr>
          <p:cNvPr id="5" name="TextBox 4">
            <a:extLst>
              <a:ext uri="{FF2B5EF4-FFF2-40B4-BE49-F238E27FC236}">
                <a16:creationId xmlns:a16="http://schemas.microsoft.com/office/drawing/2014/main" id="{088C3375-D794-8CD4-C91F-3B5B00E5FF56}"/>
              </a:ext>
            </a:extLst>
          </p:cNvPr>
          <p:cNvSpPr txBox="1"/>
          <p:nvPr/>
        </p:nvSpPr>
        <p:spPr>
          <a:xfrm>
            <a:off x="1047922" y="169312"/>
            <a:ext cx="9592573" cy="2119555"/>
          </a:xfrm>
          <a:prstGeom prst="rect">
            <a:avLst/>
          </a:prstGeom>
          <a:noFill/>
        </p:spPr>
        <p:txBody>
          <a:bodyPr wrap="square">
            <a:spAutoFit/>
          </a:bodyPr>
          <a:lstStyle/>
          <a:p>
            <a:pPr algn="ctr">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Bar Manager</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a:t>
            </a:r>
            <a:r>
              <a:rPr lang="en-GB" dirty="0">
                <a:latin typeface="Arial" panose="020B0604020202020204" pitchFamily="34" charset="0"/>
                <a:ea typeface="DengXian" panose="02010600030101010101" pitchFamily="2" charset="-122"/>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                          │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gn="just">
              <a:lnSpc>
                <a:spcPct val="150000"/>
              </a:lnSpc>
              <a:buNone/>
            </a:pPr>
            <a:r>
              <a:rPr lang="en-GB" sz="1800" dirty="0">
                <a:effectLst/>
                <a:latin typeface="Arial" panose="020B0604020202020204" pitchFamily="34" charset="0"/>
                <a:ea typeface="DengXian" panose="02010600030101010101" pitchFamily="2" charset="-122"/>
                <a:cs typeface="Arial" panose="020B0604020202020204" pitchFamily="34" charset="0"/>
              </a:rPr>
              <a:t>                              Senior Bartender            Bartender            Security Staff</a:t>
            </a:r>
            <a:endParaRPr lang="en-US" dirty="0"/>
          </a:p>
        </p:txBody>
      </p:sp>
    </p:spTree>
    <p:extLst>
      <p:ext uri="{BB962C8B-B14F-4D97-AF65-F5344CB8AC3E}">
        <p14:creationId xmlns:p14="http://schemas.microsoft.com/office/powerpoint/2010/main" val="1990690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0" y="152171"/>
            <a:ext cx="12192000"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Section 3 – PESTEL Analysis</a:t>
            </a:r>
          </a:p>
        </p:txBody>
      </p:sp>
      <p:sp>
        <p:nvSpPr>
          <p:cNvPr id="3" name="TextBox 2">
            <a:extLst>
              <a:ext uri="{FF2B5EF4-FFF2-40B4-BE49-F238E27FC236}">
                <a16:creationId xmlns:a16="http://schemas.microsoft.com/office/drawing/2014/main" id="{85BF6541-B0FA-9297-3DE4-B13C722629AE}"/>
              </a:ext>
            </a:extLst>
          </p:cNvPr>
          <p:cNvSpPr txBox="1"/>
          <p:nvPr/>
        </p:nvSpPr>
        <p:spPr>
          <a:xfrm>
            <a:off x="0" y="1596600"/>
            <a:ext cx="12192000" cy="4928913"/>
          </a:xfrm>
          <a:prstGeom prst="rect">
            <a:avLst/>
          </a:prstGeom>
          <a:noFill/>
        </p:spPr>
        <p:txBody>
          <a:bodyPr wrap="square" rtlCol="0">
            <a:spAutoFit/>
          </a:bodyPr>
          <a:lstStyle/>
          <a:p>
            <a:pPr marL="457200" indent="-457200">
              <a:lnSpc>
                <a:spcPct val="150000"/>
              </a:lnSpc>
              <a:buClr>
                <a:schemeClr val="accent1"/>
              </a:buClr>
              <a:buFont typeface="Wingdings" pitchFamily="2" charset="2"/>
              <a:buChar char="v"/>
            </a:pPr>
            <a:r>
              <a:rPr lang="en-GB" sz="2400" b="1" dirty="0">
                <a:latin typeface="Arial" panose="020B0604020202020204" pitchFamily="34" charset="0"/>
                <a:cs typeface="Arial" panose="020B0604020202020204" pitchFamily="34" charset="0"/>
              </a:rPr>
              <a:t>Political Factors</a:t>
            </a:r>
          </a:p>
          <a:p>
            <a:pPr marL="342900" lvl="0" indent="-342900">
              <a:lnSpc>
                <a:spcPct val="150000"/>
              </a:lnSpc>
              <a:buClr>
                <a:schemeClr val="accent1"/>
              </a:buClr>
              <a:buFont typeface="Wingdings" pitchFamily="2" charset="2"/>
              <a:buChar char="§"/>
            </a:pPr>
            <a:r>
              <a:rPr lang="en-GB" sz="2000" dirty="0">
                <a:latin typeface="Arial" panose="020B0604020202020204" pitchFamily="34" charset="0"/>
                <a:cs typeface="Arial" panose="020B0604020202020204" pitchFamily="34" charset="0"/>
              </a:rPr>
              <a:t>Government policies on hospitality, licensing and alcohol sale direct affect operations.</a:t>
            </a:r>
          </a:p>
          <a:p>
            <a:pPr marL="342900" lvl="0" indent="-342900">
              <a:lnSpc>
                <a:spcPct val="150000"/>
              </a:lnSpc>
              <a:buClr>
                <a:schemeClr val="accent1"/>
              </a:buClr>
              <a:buFont typeface="Wingdings" pitchFamily="2" charset="2"/>
              <a:buChar char="§"/>
            </a:pPr>
            <a:r>
              <a:rPr lang="en-GB" sz="2000" dirty="0">
                <a:latin typeface="Arial" panose="020B0604020202020204" pitchFamily="34" charset="0"/>
                <a:cs typeface="Arial" panose="020B0604020202020204" pitchFamily="34" charset="0"/>
              </a:rPr>
              <a:t>Local council regulations for food safety, hygiene rating, and opening hours must be followed</a:t>
            </a:r>
          </a:p>
          <a:p>
            <a:pPr marL="457200" indent="-457200">
              <a:lnSpc>
                <a:spcPct val="150000"/>
              </a:lnSpc>
              <a:buClr>
                <a:schemeClr val="accent1"/>
              </a:buClr>
              <a:buFont typeface="Wingdings" pitchFamily="2" charset="2"/>
              <a:buChar char="v"/>
            </a:pPr>
            <a:r>
              <a:rPr lang="en-GB" sz="2400" b="1" dirty="0">
                <a:latin typeface="Arial" panose="020B0604020202020204" pitchFamily="34" charset="0"/>
                <a:cs typeface="Arial" panose="020B0604020202020204" pitchFamily="34" charset="0"/>
              </a:rPr>
              <a:t>Economic Factor</a:t>
            </a:r>
          </a:p>
          <a:p>
            <a:pPr marL="342900" lvl="0" indent="-342900">
              <a:lnSpc>
                <a:spcPct val="150000"/>
              </a:lnSpc>
              <a:buClr>
                <a:schemeClr val="accent1"/>
              </a:buClr>
              <a:buFont typeface="Wingdings" pitchFamily="2" charset="2"/>
              <a:buChar char="§"/>
            </a:pPr>
            <a:r>
              <a:rPr lang="en-GB" sz="2000" dirty="0">
                <a:latin typeface="Arial" panose="020B0604020202020204" pitchFamily="34" charset="0"/>
                <a:cs typeface="Arial" panose="020B0604020202020204" pitchFamily="34" charset="0"/>
              </a:rPr>
              <a:t>Inflation and rising food and energy cost can increase operating expenses.</a:t>
            </a:r>
          </a:p>
          <a:p>
            <a:pPr marL="342900" lvl="0" indent="-342900">
              <a:lnSpc>
                <a:spcPct val="150000"/>
              </a:lnSpc>
              <a:buClr>
                <a:schemeClr val="accent1"/>
              </a:buClr>
              <a:buFont typeface="Wingdings" pitchFamily="2" charset="2"/>
              <a:buChar char="§"/>
            </a:pPr>
            <a:r>
              <a:rPr lang="en-GB" sz="2000" dirty="0">
                <a:latin typeface="Arial" panose="020B0604020202020204" pitchFamily="34" charset="0"/>
                <a:cs typeface="Arial" panose="020B0604020202020204" pitchFamily="34" charset="0"/>
              </a:rPr>
              <a:t>Economic downturns may reduce discretional spending, affecting sales.</a:t>
            </a:r>
          </a:p>
          <a:p>
            <a:pPr marL="457200" indent="-457200">
              <a:lnSpc>
                <a:spcPct val="150000"/>
              </a:lnSpc>
              <a:buClr>
                <a:schemeClr val="accent1"/>
              </a:buClr>
              <a:buFont typeface="Wingdings" pitchFamily="2" charset="2"/>
              <a:buChar char="v"/>
            </a:pPr>
            <a:r>
              <a:rPr lang="en-GB" sz="2400" b="1" dirty="0">
                <a:latin typeface="Arial" panose="020B0604020202020204" pitchFamily="34" charset="0"/>
                <a:cs typeface="Arial" panose="020B0604020202020204" pitchFamily="34" charset="0"/>
              </a:rPr>
              <a:t>Social Factor</a:t>
            </a:r>
          </a:p>
          <a:p>
            <a:pPr marL="342900" lvl="0" indent="-342900">
              <a:lnSpc>
                <a:spcPct val="150000"/>
              </a:lnSpc>
              <a:buClr>
                <a:schemeClr val="accent1"/>
              </a:buClr>
              <a:buFont typeface="Wingdings" pitchFamily="2" charset="2"/>
              <a:buChar char="§"/>
            </a:pPr>
            <a:r>
              <a:rPr lang="en-GB" sz="2000" dirty="0">
                <a:latin typeface="Arial" panose="020B0604020202020204" pitchFamily="34" charset="0"/>
                <a:cs typeface="Arial" panose="020B0604020202020204" pitchFamily="34" charset="0"/>
              </a:rPr>
              <a:t>Growing interest in diverse cuisines and cultural experiences support the concept.</a:t>
            </a:r>
          </a:p>
          <a:p>
            <a:pPr marL="342900" lvl="0" indent="-342900">
              <a:lnSpc>
                <a:spcPct val="150000"/>
              </a:lnSpc>
              <a:buClr>
                <a:schemeClr val="accent1"/>
              </a:buClr>
              <a:buFont typeface="Wingdings" pitchFamily="2" charset="2"/>
              <a:buChar char="§"/>
            </a:pPr>
            <a:r>
              <a:rPr lang="en-GB" sz="2000" dirty="0">
                <a:latin typeface="Arial" panose="020B0604020202020204" pitchFamily="34" charset="0"/>
                <a:cs typeface="Arial" panose="020B0604020202020204" pitchFamily="34" charset="0"/>
              </a:rPr>
              <a:t>Social media trends strongly influence customers choices and brand popularity</a:t>
            </a:r>
          </a:p>
          <a:p>
            <a:pPr marL="342900" lvl="0" indent="-342900">
              <a:lnSpc>
                <a:spcPct val="150000"/>
              </a:lnSpc>
              <a:buClr>
                <a:schemeClr val="accent1"/>
              </a:buClr>
              <a:buFont typeface="Wingdings" pitchFamily="2" charset="2"/>
              <a:buChar cha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4246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EB6A15-D286-093D-9EF1-EF0D13FD3CA8}"/>
              </a:ext>
            </a:extLst>
          </p:cNvPr>
          <p:cNvSpPr>
            <a:spLocks noGrp="1"/>
          </p:cNvSpPr>
          <p:nvPr>
            <p:ph idx="1"/>
          </p:nvPr>
        </p:nvSpPr>
        <p:spPr>
          <a:xfrm>
            <a:off x="0" y="0"/>
            <a:ext cx="12192000" cy="6858000"/>
          </a:xfrm>
        </p:spPr>
        <p:txBody>
          <a:bodyPr>
            <a:normAutofit lnSpcReduction="10000"/>
          </a:bodyPr>
          <a:lstStyle/>
          <a:p>
            <a:pPr>
              <a:lnSpc>
                <a:spcPct val="150000"/>
              </a:lnSpc>
              <a:buClr>
                <a:schemeClr val="accent1"/>
              </a:buClr>
              <a:buFont typeface="Wingdings" pitchFamily="2" charset="2"/>
              <a:buChar char="v"/>
            </a:pPr>
            <a:r>
              <a:rPr lang="en-US" sz="2400" b="1" dirty="0">
                <a:latin typeface="Arial" panose="020B0604020202020204" pitchFamily="34" charset="0"/>
                <a:cs typeface="Arial" panose="020B0604020202020204" pitchFamily="34" charset="0"/>
              </a:rPr>
              <a:t>Technological Factor</a:t>
            </a:r>
          </a:p>
          <a:p>
            <a:pPr lvl="0">
              <a:lnSpc>
                <a:spcPct val="150000"/>
              </a:lnSpc>
              <a:buClr>
                <a:schemeClr val="accent1"/>
              </a:buClr>
            </a:pPr>
            <a:r>
              <a:rPr lang="en-GB" dirty="0">
                <a:latin typeface="Arial" panose="020B0604020202020204" pitchFamily="34" charset="0"/>
                <a:cs typeface="Arial" panose="020B0604020202020204" pitchFamily="34" charset="0"/>
              </a:rPr>
              <a:t>Use of online platforms such as Uber Eats and Deliveroo for delivery services, Online booking system and contactless payment improve customers convenience.</a:t>
            </a:r>
          </a:p>
          <a:p>
            <a:pPr lvl="0">
              <a:lnSpc>
                <a:spcPct val="150000"/>
              </a:lnSpc>
              <a:buClr>
                <a:schemeClr val="accent1"/>
              </a:buClr>
            </a:pPr>
            <a:r>
              <a:rPr lang="en-GB" dirty="0">
                <a:latin typeface="Arial" panose="020B0604020202020204" pitchFamily="34" charset="0"/>
                <a:cs typeface="Arial" panose="020B0604020202020204" pitchFamily="34" charset="0"/>
              </a:rPr>
              <a:t>Digital marketing though Instagram and TikTok is essential for brand growth.</a:t>
            </a:r>
            <a:endParaRPr lang="en-US" dirty="0">
              <a:latin typeface="Arial" panose="020B0604020202020204" pitchFamily="34" charset="0"/>
              <a:cs typeface="Arial" panose="020B0604020202020204" pitchFamily="34" charset="0"/>
            </a:endParaRPr>
          </a:p>
          <a:p>
            <a:pPr>
              <a:lnSpc>
                <a:spcPct val="150000"/>
              </a:lnSpc>
              <a:buClr>
                <a:schemeClr val="accent1"/>
              </a:buClr>
              <a:buFont typeface="Wingdings" pitchFamily="2" charset="2"/>
              <a:buChar char="v"/>
            </a:pPr>
            <a:r>
              <a:rPr lang="en-US" sz="2400" b="1" dirty="0">
                <a:latin typeface="Arial" panose="020B0604020202020204" pitchFamily="34" charset="0"/>
                <a:cs typeface="Arial" panose="020B0604020202020204" pitchFamily="34" charset="0"/>
              </a:rPr>
              <a:t>Environmental Factor</a:t>
            </a:r>
          </a:p>
          <a:p>
            <a:pPr lvl="0">
              <a:lnSpc>
                <a:spcPct val="150000"/>
              </a:lnSpc>
              <a:buClr>
                <a:schemeClr val="accent1"/>
              </a:buClr>
            </a:pPr>
            <a:r>
              <a:rPr lang="en-GB" dirty="0">
                <a:latin typeface="Arial" panose="020B0604020202020204" pitchFamily="34" charset="0"/>
                <a:cs typeface="Arial" panose="020B0604020202020204" pitchFamily="34" charset="0"/>
              </a:rPr>
              <a:t>Increasing consumer preference for sustainable and eco-friendly practices, pressure to reduce food waste and use environmentally friendly packing.</a:t>
            </a:r>
          </a:p>
          <a:p>
            <a:pPr>
              <a:lnSpc>
                <a:spcPct val="150000"/>
              </a:lnSpc>
              <a:buClr>
                <a:schemeClr val="accent1"/>
              </a:buClr>
            </a:pPr>
            <a:r>
              <a:rPr lang="en-GB" dirty="0">
                <a:latin typeface="Arial" panose="020B0604020202020204" pitchFamily="34" charset="0"/>
                <a:cs typeface="Arial" panose="020B0604020202020204" pitchFamily="34" charset="0"/>
              </a:rPr>
              <a:t>Potential impact of climate change on supply chains (e.g. imported goods).</a:t>
            </a:r>
            <a:endParaRPr lang="en-US" dirty="0">
              <a:latin typeface="Arial" panose="020B0604020202020204" pitchFamily="34" charset="0"/>
              <a:cs typeface="Arial" panose="020B0604020202020204" pitchFamily="34" charset="0"/>
            </a:endParaRPr>
          </a:p>
          <a:p>
            <a:pPr>
              <a:lnSpc>
                <a:spcPct val="150000"/>
              </a:lnSpc>
              <a:buClr>
                <a:schemeClr val="accent1"/>
              </a:buClr>
              <a:buFont typeface="Wingdings" pitchFamily="2" charset="2"/>
              <a:buChar char="v"/>
            </a:pPr>
            <a:r>
              <a:rPr lang="en-US" sz="2400" b="1" dirty="0">
                <a:latin typeface="Arial" panose="020B0604020202020204" pitchFamily="34" charset="0"/>
                <a:cs typeface="Arial" panose="020B0604020202020204" pitchFamily="34" charset="0"/>
              </a:rPr>
              <a:t>Legal Factor</a:t>
            </a:r>
          </a:p>
          <a:p>
            <a:pPr lvl="0">
              <a:lnSpc>
                <a:spcPct val="150000"/>
              </a:lnSpc>
              <a:buClr>
                <a:schemeClr val="accent1"/>
              </a:buClr>
            </a:pPr>
            <a:r>
              <a:rPr lang="en-GB" dirty="0">
                <a:latin typeface="Arial" panose="020B0604020202020204" pitchFamily="34" charset="0"/>
                <a:cs typeface="Arial" panose="020B0604020202020204" pitchFamily="34" charset="0"/>
              </a:rPr>
              <a:t>Compliance with UK laws on food safety, hygiene, and employment is mandatory, GDPR regulations affect how customers data is collected and used.</a:t>
            </a:r>
          </a:p>
          <a:p>
            <a:pPr lvl="0">
              <a:lnSpc>
                <a:spcPct val="150000"/>
              </a:lnSpc>
              <a:buClr>
                <a:schemeClr val="accent1"/>
              </a:buClr>
            </a:pPr>
            <a:r>
              <a:rPr lang="en-GB" dirty="0">
                <a:latin typeface="Arial" panose="020B0604020202020204" pitchFamily="34" charset="0"/>
                <a:cs typeface="Arial" panose="020B0604020202020204" pitchFamily="34" charset="0"/>
              </a:rPr>
              <a:t>Licensing laws for alcohol sales and music entertainment must be strictly followed</a:t>
            </a:r>
          </a:p>
          <a:p>
            <a:endParaRPr lang="en-US" dirty="0"/>
          </a:p>
        </p:txBody>
      </p:sp>
    </p:spTree>
    <p:extLst>
      <p:ext uri="{BB962C8B-B14F-4D97-AF65-F5344CB8AC3E}">
        <p14:creationId xmlns:p14="http://schemas.microsoft.com/office/powerpoint/2010/main" val="2084020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A7CFC1-D7AD-1D38-BE48-0537EF316731}"/>
              </a:ext>
            </a:extLst>
          </p:cNvPr>
          <p:cNvSpPr txBox="1"/>
          <p:nvPr/>
        </p:nvSpPr>
        <p:spPr>
          <a:xfrm>
            <a:off x="0" y="0"/>
            <a:ext cx="12377530" cy="177124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cap="all" dirty="0">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rPr>
              <a:t>Section 4 - </a:t>
            </a:r>
            <a:r>
              <a:rPr lang="en-US" sz="5400" cap="all" dirty="0">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rPr>
              <a:t>Marketing Strategies</a:t>
            </a:r>
          </a:p>
        </p:txBody>
      </p:sp>
      <p:sp>
        <p:nvSpPr>
          <p:cNvPr id="16" name="Rectangle 15">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9666C1E1-43B9-F85D-87C1-4FD330757538}"/>
              </a:ext>
            </a:extLst>
          </p:cNvPr>
          <p:cNvGraphicFramePr>
            <a:graphicFrameLocks noGrp="1"/>
          </p:cNvGraphicFramePr>
          <p:nvPr>
            <p:ph idx="1"/>
            <p:extLst>
              <p:ext uri="{D42A27DB-BD31-4B8C-83A1-F6EECF244321}">
                <p14:modId xmlns:p14="http://schemas.microsoft.com/office/powerpoint/2010/main" val="2220967991"/>
              </p:ext>
            </p:extLst>
          </p:nvPr>
        </p:nvGraphicFramePr>
        <p:xfrm>
          <a:off x="0" y="2013293"/>
          <a:ext cx="12192000" cy="47640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481281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0" y="1095535"/>
            <a:ext cx="12192000" cy="5018393"/>
          </a:xfrm>
        </p:spPr>
        <p:txBody>
          <a:bodyPr>
            <a:normAutofit/>
          </a:bodyPr>
          <a:lstStyle/>
          <a:p>
            <a:pPr>
              <a:lnSpc>
                <a:spcPct val="150000"/>
              </a:lnSpc>
              <a:buFont typeface="+mj-lt"/>
              <a:buAutoNum type="arabicPeriod"/>
            </a:pPr>
            <a:r>
              <a:rPr lang="en-GB" dirty="0">
                <a:latin typeface="Arial" panose="020B0604020202020204" pitchFamily="34" charset="0"/>
                <a:cs typeface="Arial" panose="020B0604020202020204" pitchFamily="34" charset="0"/>
              </a:rPr>
              <a:t>The total </a:t>
            </a:r>
            <a:r>
              <a:rPr lang="en-GB" b="1" dirty="0">
                <a:latin typeface="Arial" panose="020B0604020202020204" pitchFamily="34" charset="0"/>
                <a:cs typeface="Arial" panose="020B0604020202020204" pitchFamily="34" charset="0"/>
              </a:rPr>
              <a:t>amount of funding is £500,000.</a:t>
            </a:r>
          </a:p>
          <a:p>
            <a:pPr>
              <a:lnSpc>
                <a:spcPct val="150000"/>
              </a:lnSpc>
              <a:buFont typeface="+mj-lt"/>
              <a:buAutoNum type="arabicPeriod"/>
            </a:pPr>
            <a:r>
              <a:rPr lang="en-GB" b="1" dirty="0">
                <a:latin typeface="Arial" panose="020B0604020202020204" pitchFamily="34" charset="0"/>
                <a:cs typeface="Arial" panose="020B0604020202020204" pitchFamily="34" charset="0"/>
              </a:rPr>
              <a:t>Break down the allocation of funds</a:t>
            </a:r>
            <a:r>
              <a:rPr lang="en-GB" dirty="0">
                <a:latin typeface="Arial" panose="020B0604020202020204" pitchFamily="34" charset="0"/>
                <a:cs typeface="Arial" panose="020B0604020202020204" pitchFamily="34" charset="0"/>
              </a:rPr>
              <a:t> by categorizing them into:</a:t>
            </a:r>
          </a:p>
          <a:p>
            <a:pPr marL="742950" lvl="1" indent="-285750">
              <a:lnSpc>
                <a:spcPct val="150000"/>
              </a:lnSpc>
              <a:buFont typeface="+mj-lt"/>
              <a:buAutoNum type="arabicPeriod"/>
            </a:pPr>
            <a:r>
              <a:rPr lang="en-GB" sz="2000" b="1" dirty="0">
                <a:latin typeface="Arial" panose="020B0604020202020204" pitchFamily="34" charset="0"/>
                <a:cs typeface="Arial" panose="020B0604020202020204" pitchFamily="34" charset="0"/>
              </a:rPr>
              <a:t>Startup Costs</a:t>
            </a:r>
            <a:endParaRPr lang="en-GB" sz="2000" dirty="0">
              <a:latin typeface="Arial" panose="020B0604020202020204" pitchFamily="34" charset="0"/>
              <a:cs typeface="Arial" panose="020B0604020202020204" pitchFamily="34" charset="0"/>
            </a:endParaRPr>
          </a:p>
          <a:p>
            <a:pPr marL="742950" lvl="1" indent="-285750">
              <a:lnSpc>
                <a:spcPct val="150000"/>
              </a:lnSpc>
              <a:buFont typeface="+mj-lt"/>
              <a:buAutoNum type="arabicPeriod"/>
            </a:pPr>
            <a:r>
              <a:rPr lang="en-GB" sz="2000" b="1" dirty="0">
                <a:latin typeface="Arial" panose="020B0604020202020204" pitchFamily="34" charset="0"/>
                <a:cs typeface="Arial" panose="020B0604020202020204" pitchFamily="34" charset="0"/>
              </a:rPr>
              <a:t>Fixed Costs</a:t>
            </a:r>
            <a:endParaRPr lang="en-GB" sz="2000" dirty="0">
              <a:latin typeface="Arial" panose="020B0604020202020204" pitchFamily="34" charset="0"/>
              <a:cs typeface="Arial" panose="020B0604020202020204" pitchFamily="34" charset="0"/>
            </a:endParaRPr>
          </a:p>
          <a:p>
            <a:pPr marL="742950" lvl="1" indent="-285750">
              <a:lnSpc>
                <a:spcPct val="150000"/>
              </a:lnSpc>
              <a:buFont typeface="+mj-lt"/>
              <a:buAutoNum type="arabicPeriod"/>
            </a:pPr>
            <a:r>
              <a:rPr lang="en-GB" sz="2000" b="1" dirty="0">
                <a:latin typeface="Arial" panose="020B0604020202020204" pitchFamily="34" charset="0"/>
                <a:cs typeface="Arial" panose="020B0604020202020204" pitchFamily="34" charset="0"/>
              </a:rPr>
              <a:t>Variable Costs</a:t>
            </a:r>
            <a:endParaRPr lang="en-GB" sz="2000" dirty="0">
              <a:latin typeface="Arial" panose="020B0604020202020204" pitchFamily="34" charset="0"/>
              <a:cs typeface="Arial" panose="020B0604020202020204" pitchFamily="34" charset="0"/>
            </a:endParaRPr>
          </a:p>
          <a:p>
            <a:pPr>
              <a:lnSpc>
                <a:spcPct val="150000"/>
              </a:lnSpc>
              <a:buFont typeface="+mj-lt"/>
              <a:buAutoNum type="arabicPeriod"/>
            </a:pPr>
            <a:r>
              <a:rPr lang="en-GB" b="1" dirty="0">
                <a:latin typeface="Arial" panose="020B0604020202020204" pitchFamily="34" charset="0"/>
                <a:cs typeface="Arial" panose="020B0604020202020204" pitchFamily="34" charset="0"/>
              </a:rPr>
              <a:t>Monthly financial forecast</a:t>
            </a:r>
            <a:r>
              <a:rPr lang="en-GB" dirty="0">
                <a:latin typeface="Arial" panose="020B0604020202020204" pitchFamily="34" charset="0"/>
                <a:cs typeface="Arial" panose="020B0604020202020204" pitchFamily="34" charset="0"/>
              </a:rPr>
              <a:t> for six months that detailing projected income and expenditure for each month to predicted when the business will start to make profits..</a:t>
            </a:r>
          </a:p>
          <a:p>
            <a:pPr>
              <a:lnSpc>
                <a:spcPct val="150000"/>
              </a:lnSpc>
              <a:buFont typeface="+mj-lt"/>
              <a:buAutoNum type="arabicPeriod"/>
            </a:pPr>
            <a:r>
              <a:rPr lang="en-GB" b="1" dirty="0">
                <a:latin typeface="Arial" panose="020B0604020202020204" pitchFamily="34" charset="0"/>
                <a:cs typeface="Arial" panose="020B0604020202020204" pitchFamily="34" charset="0"/>
              </a:rPr>
              <a:t>Breakeven analysis</a:t>
            </a:r>
            <a:r>
              <a:rPr lang="en-GB" dirty="0">
                <a:latin typeface="Arial" panose="020B0604020202020204" pitchFamily="34" charset="0"/>
                <a:cs typeface="Arial" panose="020B0604020202020204" pitchFamily="34" charset="0"/>
              </a:rPr>
              <a:t>, that show when the business is expected to cover all expenses and start generating profit.</a:t>
            </a:r>
          </a:p>
          <a:p>
            <a:pPr algn="l">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BD088BB7-3F9E-6D74-6077-0A34CDDDE233}"/>
              </a:ext>
            </a:extLst>
          </p:cNvPr>
          <p:cNvSpPr txBox="1"/>
          <p:nvPr/>
        </p:nvSpPr>
        <p:spPr>
          <a:xfrm>
            <a:off x="0" y="159297"/>
            <a:ext cx="12192000"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Section 5 - </a:t>
            </a:r>
            <a:r>
              <a:rPr lang="en-GB" sz="4000" b="1" i="0" dirty="0">
                <a:solidFill>
                  <a:srgbClr val="374151"/>
                </a:solidFill>
                <a:effectLst/>
                <a:latin typeface="Arial" panose="020B0604020202020204" pitchFamily="34" charset="0"/>
                <a:cs typeface="Arial" panose="020B0604020202020204" pitchFamily="34" charset="0"/>
              </a:rPr>
              <a:t>Funding Requirements and Allocation</a:t>
            </a:r>
            <a:endParaRPr lang="en-GB"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8303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1491386639"/>
              </p:ext>
            </p:extLst>
          </p:nvPr>
        </p:nvGraphicFramePr>
        <p:xfrm>
          <a:off x="6490447" y="0"/>
          <a:ext cx="5701553" cy="5963565"/>
        </p:xfrm>
        <a:graphic>
          <a:graphicData uri="http://schemas.openxmlformats.org/drawingml/2006/table">
            <a:tbl>
              <a:tblPr bandRow="1">
                <a:tableStyleId>{5C22544A-7EE6-4342-B048-85BDC9FD1C3A}</a:tableStyleId>
              </a:tblPr>
              <a:tblGrid>
                <a:gridCol w="3853182">
                  <a:extLst>
                    <a:ext uri="{9D8B030D-6E8A-4147-A177-3AD203B41FA5}">
                      <a16:colId xmlns:a16="http://schemas.microsoft.com/office/drawing/2014/main" val="4078324115"/>
                    </a:ext>
                  </a:extLst>
                </a:gridCol>
                <a:gridCol w="1848371">
                  <a:extLst>
                    <a:ext uri="{9D8B030D-6E8A-4147-A177-3AD203B41FA5}">
                      <a16:colId xmlns:a16="http://schemas.microsoft.com/office/drawing/2014/main" val="3261734122"/>
                    </a:ext>
                  </a:extLst>
                </a:gridCol>
              </a:tblGrid>
              <a:tr h="1408767">
                <a:tc>
                  <a:txBody>
                    <a:bodyPr/>
                    <a:lstStyle/>
                    <a:p>
                      <a:pPr algn="l" rtl="0" fontAlgn="ctr">
                        <a:lnSpc>
                          <a:spcPct val="150000"/>
                        </a:lnSpc>
                      </a:pPr>
                      <a:r>
                        <a:rPr lang="en-GB" sz="2400" u="none" strike="noStrike" dirty="0">
                          <a:effectLst/>
                          <a:latin typeface="Arial" panose="020B0604020202020204" pitchFamily="34" charset="0"/>
                          <a:cs typeface="Arial" panose="020B0604020202020204" pitchFamily="34" charset="0"/>
                        </a:rPr>
                        <a:t>Fixed Costs</a:t>
                      </a:r>
                      <a:endParaRPr lang="en-GB" sz="2400" b="1"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60000"/>
                        <a:lumOff val="40000"/>
                      </a:schemeClr>
                    </a:solidFill>
                  </a:tcPr>
                </a:tc>
                <a:tc>
                  <a:txBody>
                    <a:bodyPr/>
                    <a:lstStyle/>
                    <a:p>
                      <a:pPr algn="l" rtl="0" fontAlgn="ctr">
                        <a:lnSpc>
                          <a:spcPct val="150000"/>
                        </a:lnSpc>
                      </a:pPr>
                      <a:r>
                        <a:rPr lang="en-GB" sz="2400" u="none" strike="noStrike" dirty="0">
                          <a:effectLst/>
                          <a:latin typeface="Arial" panose="020B0604020202020204" pitchFamily="34" charset="0"/>
                          <a:cs typeface="Arial" panose="020B0604020202020204" pitchFamily="34" charset="0"/>
                        </a:rPr>
                        <a:t>per month</a:t>
                      </a: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753450">
                <a:tc>
                  <a:txBody>
                    <a:bodyPr/>
                    <a:lstStyle/>
                    <a:p>
                      <a:pPr algn="l" rtl="0" fontAlgn="ctr">
                        <a:lnSpc>
                          <a:spcPct val="150000"/>
                        </a:lnSpc>
                      </a:pPr>
                      <a:r>
                        <a:rPr lang="en-GB" sz="2400" u="none" strike="noStrike">
                          <a:effectLst/>
                          <a:latin typeface="Arial" panose="020B0604020202020204" pitchFamily="34" charset="0"/>
                          <a:cs typeface="Arial" panose="020B0604020202020204" pitchFamily="34" charset="0"/>
                        </a:rPr>
                        <a:t>Rent</a:t>
                      </a:r>
                      <a:endParaRPr lang="en-GB" sz="2400" b="0" i="0" u="none" strike="noStrike">
                        <a:solidFill>
                          <a:srgbClr val="000000"/>
                        </a:solidFill>
                        <a:effectLst/>
                        <a:latin typeface="Arial" panose="020B0604020202020204" pitchFamily="34" charset="0"/>
                        <a:cs typeface="Arial" panose="020B0604020202020204" pitchFamily="34" charset="0"/>
                      </a:endParaRPr>
                    </a:p>
                  </a:txBody>
                  <a:tcPr marL="15716" marR="15716" marT="15716" marB="0" anchor="ctr"/>
                </a:tc>
                <a:tc>
                  <a:txBody>
                    <a:bodyPr/>
                    <a:lstStyle/>
                    <a:p>
                      <a:pPr algn="r" rtl="0" fontAlgn="ctr">
                        <a:lnSpc>
                          <a:spcPct val="150000"/>
                        </a:lnSpc>
                      </a:pPr>
                      <a:r>
                        <a:rPr lang="en-GB" sz="2400" u="none" strike="noStrike" dirty="0">
                          <a:effectLst/>
                          <a:latin typeface="Arial" panose="020B0604020202020204" pitchFamily="34" charset="0"/>
                          <a:cs typeface="Arial" panose="020B0604020202020204" pitchFamily="34" charset="0"/>
                        </a:rPr>
                        <a:t>£12,000</a:t>
                      </a: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tc>
                <a:extLst>
                  <a:ext uri="{0D108BD9-81ED-4DB2-BD59-A6C34878D82A}">
                    <a16:rowId xmlns:a16="http://schemas.microsoft.com/office/drawing/2014/main" val="3366274579"/>
                  </a:ext>
                </a:extLst>
              </a:tr>
              <a:tr h="1011000">
                <a:tc>
                  <a:txBody>
                    <a:bodyPr/>
                    <a:lstStyle/>
                    <a:p>
                      <a:pPr marL="0" marR="0" lvl="0" indent="0" algn="l" defTabSz="914400" rtl="0" eaLnBrk="1" fontAlgn="ctr" latinLnBrk="0" hangingPunct="1">
                        <a:lnSpc>
                          <a:spcPct val="150000"/>
                        </a:lnSpc>
                        <a:spcBef>
                          <a:spcPts val="0"/>
                        </a:spcBef>
                        <a:spcAft>
                          <a:spcPts val="0"/>
                        </a:spcAft>
                        <a:buClrTx/>
                        <a:buSzTx/>
                        <a:buFontTx/>
                        <a:buNone/>
                        <a:tabLst/>
                        <a:defRPr/>
                      </a:pPr>
                      <a:r>
                        <a:rPr lang="en-GB" sz="2400" u="none" strike="noStrike" dirty="0">
                          <a:effectLst/>
                          <a:latin typeface="Arial" panose="020B0604020202020204" pitchFamily="34" charset="0"/>
                          <a:cs typeface="Arial" panose="020B0604020202020204" pitchFamily="34" charset="0"/>
                        </a:rPr>
                        <a:t>Emp Salary</a:t>
                      </a:r>
                      <a:endParaRPr lang="en-GB" sz="2400" b="0" i="0" u="none" strike="noStrike" dirty="0">
                        <a:solidFill>
                          <a:srgbClr val="000000"/>
                        </a:solidFill>
                        <a:effectLst/>
                        <a:latin typeface="Arial" panose="020B0604020202020204" pitchFamily="34" charset="0"/>
                        <a:cs typeface="Arial" panose="020B0604020202020204" pitchFamily="34" charset="0"/>
                      </a:endParaRPr>
                    </a:p>
                    <a:p>
                      <a:pPr algn="l" rtl="0" fontAlgn="ctr">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tc>
                <a:tc>
                  <a:txBody>
                    <a:bodyPr/>
                    <a:lstStyle/>
                    <a:p>
                      <a:pPr marL="0" marR="0" lvl="0" indent="0" algn="r" defTabSz="914400" rtl="0" eaLnBrk="1" fontAlgn="ctr" latinLnBrk="0" hangingPunct="1">
                        <a:lnSpc>
                          <a:spcPct val="150000"/>
                        </a:lnSpc>
                        <a:spcBef>
                          <a:spcPts val="0"/>
                        </a:spcBef>
                        <a:spcAft>
                          <a:spcPts val="0"/>
                        </a:spcAft>
                        <a:buClrTx/>
                        <a:buSzTx/>
                        <a:buFontTx/>
                        <a:buNone/>
                        <a:tabLst/>
                        <a:defRPr/>
                      </a:pPr>
                      <a:r>
                        <a:rPr lang="en-GB" sz="2400" u="none" strike="noStrike" dirty="0">
                          <a:effectLst/>
                          <a:latin typeface="Arial" panose="020B0604020202020204" pitchFamily="34" charset="0"/>
                          <a:cs typeface="Arial" panose="020B0604020202020204" pitchFamily="34" charset="0"/>
                        </a:rPr>
                        <a:t>£40,000</a:t>
                      </a:r>
                      <a:endParaRPr lang="en-GB" sz="2400" b="0" i="0" u="none" strike="noStrike" dirty="0">
                        <a:solidFill>
                          <a:srgbClr val="000000"/>
                        </a:solidFill>
                        <a:effectLst/>
                        <a:latin typeface="Arial" panose="020B0604020202020204" pitchFamily="34" charset="0"/>
                        <a:cs typeface="Arial" panose="020B0604020202020204" pitchFamily="34" charset="0"/>
                      </a:endParaRPr>
                    </a:p>
                    <a:p>
                      <a:pPr algn="r" rtl="0" fontAlgn="ctr">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tc>
                <a:extLst>
                  <a:ext uri="{0D108BD9-81ED-4DB2-BD59-A6C34878D82A}">
                    <a16:rowId xmlns:a16="http://schemas.microsoft.com/office/drawing/2014/main" val="1957750995"/>
                  </a:ext>
                </a:extLst>
              </a:tr>
              <a:tr h="1011000">
                <a:tc>
                  <a:txBody>
                    <a:bodyPr/>
                    <a:lstStyle/>
                    <a:p>
                      <a:pPr algn="l" rtl="0" fontAlgn="ctr">
                        <a:lnSpc>
                          <a:spcPct val="150000"/>
                        </a:lnSpc>
                      </a:pPr>
                      <a:r>
                        <a:rPr lang="en-GB" sz="2400" b="0" i="0" u="none" strike="noStrike" dirty="0">
                          <a:solidFill>
                            <a:srgbClr val="000000"/>
                          </a:solidFill>
                          <a:effectLst/>
                          <a:latin typeface="Arial" panose="020B0604020202020204" pitchFamily="34" charset="0"/>
                          <a:cs typeface="Arial" panose="020B0604020202020204" pitchFamily="34" charset="0"/>
                        </a:rPr>
                        <a:t>Insurance and Licenses</a:t>
                      </a:r>
                    </a:p>
                  </a:txBody>
                  <a:tcPr marL="15716" marR="15716" marT="15716" marB="0" anchor="ctr"/>
                </a:tc>
                <a:tc>
                  <a:txBody>
                    <a:bodyPr/>
                    <a:lstStyle/>
                    <a:p>
                      <a:pPr algn="r" rtl="0" fontAlgn="ctr">
                        <a:lnSpc>
                          <a:spcPct val="150000"/>
                        </a:lnSpc>
                      </a:pPr>
                      <a:r>
                        <a:rPr lang="en-GB" sz="2400" b="0" i="0" u="none" strike="noStrike" dirty="0">
                          <a:solidFill>
                            <a:srgbClr val="000000"/>
                          </a:solidFill>
                          <a:effectLst/>
                          <a:latin typeface="Arial" panose="020B0604020202020204" pitchFamily="34" charset="0"/>
                          <a:cs typeface="Arial" panose="020B0604020202020204" pitchFamily="34" charset="0"/>
                        </a:rPr>
                        <a:t>£3,000</a:t>
                      </a:r>
                    </a:p>
                  </a:txBody>
                  <a:tcPr marL="15716" marR="15716" marT="15716" marB="0" anchor="ctr"/>
                </a:tc>
                <a:extLst>
                  <a:ext uri="{0D108BD9-81ED-4DB2-BD59-A6C34878D82A}">
                    <a16:rowId xmlns:a16="http://schemas.microsoft.com/office/drawing/2014/main" val="3343916940"/>
                  </a:ext>
                </a:extLst>
              </a:tr>
              <a:tr h="753450">
                <a:tc>
                  <a:txBody>
                    <a:bodyPr/>
                    <a:lstStyle/>
                    <a:p>
                      <a:pPr marL="0" marR="0" lvl="0" indent="0" algn="l" defTabSz="914400" rtl="0" eaLnBrk="1" fontAlgn="ctr" latinLnBrk="0" hangingPunct="1">
                        <a:lnSpc>
                          <a:spcPct val="150000"/>
                        </a:lnSpc>
                        <a:spcBef>
                          <a:spcPts val="0"/>
                        </a:spcBef>
                        <a:spcAft>
                          <a:spcPts val="0"/>
                        </a:spcAft>
                        <a:buClrTx/>
                        <a:buSzTx/>
                        <a:buFontTx/>
                        <a:buNone/>
                        <a:tabLst/>
                        <a:defRPr/>
                      </a:pPr>
                      <a:r>
                        <a:rPr lang="en-GB" sz="2400" b="0" i="0" u="none" strike="noStrike" dirty="0">
                          <a:solidFill>
                            <a:srgbClr val="000000"/>
                          </a:solidFill>
                          <a:effectLst/>
                          <a:latin typeface="Arial" panose="020B0604020202020204" pitchFamily="34" charset="0"/>
                          <a:cs typeface="Arial" panose="020B0604020202020204" pitchFamily="34" charset="0"/>
                        </a:rPr>
                        <a:t>Utilities </a:t>
                      </a:r>
                    </a:p>
                    <a:p>
                      <a:pPr algn="l" rtl="0" fontAlgn="ctr">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tc>
                <a:tc>
                  <a:txBody>
                    <a:bodyPr/>
                    <a:lstStyle/>
                    <a:p>
                      <a:pPr marL="0" marR="0" lvl="0" indent="0" algn="r" defTabSz="914400" rtl="0" eaLnBrk="1" fontAlgn="ctr" latinLnBrk="0" hangingPunct="1">
                        <a:lnSpc>
                          <a:spcPct val="150000"/>
                        </a:lnSpc>
                        <a:spcBef>
                          <a:spcPts val="0"/>
                        </a:spcBef>
                        <a:spcAft>
                          <a:spcPts val="0"/>
                        </a:spcAft>
                        <a:buClrTx/>
                        <a:buSzTx/>
                        <a:buFontTx/>
                        <a:buNone/>
                        <a:tabLst/>
                        <a:defRPr/>
                      </a:pPr>
                      <a:r>
                        <a:rPr lang="en-GB" sz="2400" u="none" strike="noStrike" dirty="0">
                          <a:effectLst/>
                          <a:latin typeface="Arial" panose="020B0604020202020204" pitchFamily="34" charset="0"/>
                          <a:cs typeface="Arial" panose="020B0604020202020204" pitchFamily="34" charset="0"/>
                        </a:rPr>
                        <a:t>£4,000</a:t>
                      </a:r>
                      <a:endParaRPr lang="en-GB" sz="2400" b="0" i="0" u="none" strike="noStrike" dirty="0">
                        <a:solidFill>
                          <a:srgbClr val="000000"/>
                        </a:solidFill>
                        <a:effectLst/>
                        <a:latin typeface="Arial" panose="020B0604020202020204" pitchFamily="34" charset="0"/>
                        <a:cs typeface="Arial" panose="020B0604020202020204" pitchFamily="34" charset="0"/>
                      </a:endParaRPr>
                    </a:p>
                    <a:p>
                      <a:pPr algn="r" rtl="0" fontAlgn="ctr">
                        <a:lnSpc>
                          <a:spcPct val="150000"/>
                        </a:lnSpc>
                      </a:pP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tc>
                <a:extLst>
                  <a:ext uri="{0D108BD9-81ED-4DB2-BD59-A6C34878D82A}">
                    <a16:rowId xmlns:a16="http://schemas.microsoft.com/office/drawing/2014/main" val="911577121"/>
                  </a:ext>
                </a:extLst>
              </a:tr>
              <a:tr h="513277">
                <a:tc>
                  <a:txBody>
                    <a:bodyPr/>
                    <a:lstStyle/>
                    <a:p>
                      <a:pPr algn="l" rtl="0" fontAlgn="ctr">
                        <a:lnSpc>
                          <a:spcPct val="150000"/>
                        </a:lnSpc>
                      </a:pPr>
                      <a:r>
                        <a:rPr lang="en-GB" sz="2400" u="none" strike="noStrike" dirty="0">
                          <a:effectLst/>
                          <a:latin typeface="Arial" panose="020B0604020202020204" pitchFamily="34" charset="0"/>
                          <a:cs typeface="Arial" panose="020B0604020202020204" pitchFamily="34" charset="0"/>
                        </a:rPr>
                        <a:t>Total cost</a:t>
                      </a:r>
                      <a:endParaRPr lang="en-GB" sz="2400" b="0" i="0" u="none" strike="noStrike" dirty="0">
                        <a:solidFill>
                          <a:srgbClr val="000000"/>
                        </a:solidFill>
                        <a:effectLst/>
                        <a:latin typeface="Arial" panose="020B0604020202020204" pitchFamily="34" charset="0"/>
                        <a:cs typeface="Arial" panose="020B0604020202020204" pitchFamily="34" charset="0"/>
                      </a:endParaRPr>
                    </a:p>
                  </a:txBody>
                  <a:tcPr marL="15716" marR="15716" marT="15716" marB="0" anchor="ctr">
                    <a:solidFill>
                      <a:schemeClr val="accent4">
                        <a:lumMod val="20000"/>
                        <a:lumOff val="80000"/>
                      </a:schemeClr>
                    </a:solidFill>
                  </a:tcPr>
                </a:tc>
                <a:tc>
                  <a:txBody>
                    <a:bodyPr/>
                    <a:lstStyle/>
                    <a:p>
                      <a:pPr algn="r" rtl="0" fontAlgn="ctr">
                        <a:lnSpc>
                          <a:spcPct val="150000"/>
                        </a:lnSpc>
                      </a:pPr>
                      <a:r>
                        <a:rPr lang="en-GB" sz="2400" b="0" i="0" u="none" strike="noStrike" dirty="0">
                          <a:solidFill>
                            <a:srgbClr val="000000"/>
                          </a:solidFill>
                          <a:effectLst/>
                          <a:latin typeface="Arial" panose="020B0604020202020204" pitchFamily="34" charset="0"/>
                          <a:cs typeface="Arial" panose="020B0604020202020204" pitchFamily="34" charset="0"/>
                        </a:rPr>
                        <a:t>£59,000</a:t>
                      </a: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407552736"/>
              </p:ext>
            </p:extLst>
          </p:nvPr>
        </p:nvGraphicFramePr>
        <p:xfrm>
          <a:off x="157503" y="849564"/>
          <a:ext cx="6185647" cy="4622618"/>
        </p:xfrm>
        <a:graphic>
          <a:graphicData uri="http://schemas.openxmlformats.org/drawingml/2006/table">
            <a:tbl>
              <a:tblPr firstRow="1"/>
              <a:tblGrid>
                <a:gridCol w="3567970">
                  <a:extLst>
                    <a:ext uri="{9D8B030D-6E8A-4147-A177-3AD203B41FA5}">
                      <a16:colId xmlns:a16="http://schemas.microsoft.com/office/drawing/2014/main" val="3173173661"/>
                    </a:ext>
                  </a:extLst>
                </a:gridCol>
                <a:gridCol w="2617677">
                  <a:extLst>
                    <a:ext uri="{9D8B030D-6E8A-4147-A177-3AD203B41FA5}">
                      <a16:colId xmlns:a16="http://schemas.microsoft.com/office/drawing/2014/main" val="896379705"/>
                    </a:ext>
                  </a:extLst>
                </a:gridCol>
              </a:tblGrid>
              <a:tr h="953258">
                <a:tc>
                  <a:txBody>
                    <a:bodyPr/>
                    <a:lstStyle/>
                    <a:p>
                      <a:pPr algn="l" rtl="0" fontAlgn="ctr">
                        <a:lnSpc>
                          <a:spcPct val="150000"/>
                        </a:lnSpc>
                        <a:spcBef>
                          <a:spcPts val="0"/>
                        </a:spcBef>
                        <a:spcAft>
                          <a:spcPts val="0"/>
                        </a:spcAft>
                      </a:pPr>
                      <a:r>
                        <a:rPr lang="en-GB" sz="2000" b="1" i="0" u="none" strike="noStrike" dirty="0">
                          <a:solidFill>
                            <a:srgbClr val="000000"/>
                          </a:solidFill>
                          <a:effectLst/>
                          <a:highlight>
                            <a:srgbClr val="83CCEB"/>
                          </a:highlight>
                          <a:latin typeface="Arial" panose="020B0604020202020204" pitchFamily="34" charset="0"/>
                          <a:cs typeface="Arial" panose="020B0604020202020204" pitchFamily="34" charset="0"/>
                        </a:rPr>
                        <a:t>Startup</a:t>
                      </a:r>
                      <a:r>
                        <a:rPr lang="en-GB" sz="2000" b="0" i="0" u="none" strike="noStrike" dirty="0">
                          <a:solidFill>
                            <a:srgbClr val="000000"/>
                          </a:solidFill>
                          <a:effectLst/>
                          <a:highlight>
                            <a:srgbClr val="83CCEB"/>
                          </a:highlight>
                          <a:latin typeface="Arial" panose="020B0604020202020204" pitchFamily="34" charset="0"/>
                          <a:cs typeface="Arial" panose="020B0604020202020204" pitchFamily="34" charset="0"/>
                        </a:rPr>
                        <a:t> </a:t>
                      </a:r>
                      <a:r>
                        <a:rPr lang="en-GB" sz="2000" b="1" i="0" u="none" strike="noStrike" dirty="0">
                          <a:solidFill>
                            <a:srgbClr val="000000"/>
                          </a:solidFill>
                          <a:effectLst/>
                          <a:highlight>
                            <a:srgbClr val="83CCEB"/>
                          </a:highlight>
                          <a:latin typeface="Arial" panose="020B0604020202020204" pitchFamily="34" charset="0"/>
                          <a:cs typeface="Arial" panose="020B0604020202020204" pitchFamily="34" charset="0"/>
                        </a:rPr>
                        <a:t>Cost</a:t>
                      </a:r>
                      <a:endParaRPr lang="en-GB" sz="2000" b="0" i="0" u="none" strike="noStrike" dirty="0">
                        <a:effectLst/>
                        <a:highlight>
                          <a:srgbClr val="83CCEB"/>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lnSpc>
                          <a:spcPct val="150000"/>
                        </a:lnSpc>
                        <a:spcBef>
                          <a:spcPts val="0"/>
                        </a:spcBef>
                        <a:spcAft>
                          <a:spcPts val="0"/>
                        </a:spcAft>
                      </a:pPr>
                      <a:r>
                        <a:rPr lang="en-GB" sz="2000" b="0" i="0" u="none" strike="noStrike" dirty="0">
                          <a:solidFill>
                            <a:srgbClr val="000000"/>
                          </a:solidFill>
                          <a:effectLst/>
                          <a:highlight>
                            <a:srgbClr val="83CCEB"/>
                          </a:highlight>
                          <a:latin typeface="Arial" panose="020B0604020202020204" pitchFamily="34" charset="0"/>
                          <a:cs typeface="Arial" panose="020B0604020202020204" pitchFamily="34" charset="0"/>
                        </a:rPr>
                        <a:t> </a:t>
                      </a:r>
                      <a:endParaRPr lang="en-GB" sz="2000" b="0" i="0" u="none" strike="noStrike" dirty="0">
                        <a:effectLst/>
                        <a:highlight>
                          <a:srgbClr val="83CCEB"/>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889154">
                <a:tc>
                  <a:txBody>
                    <a:bodyPr/>
                    <a:lstStyle/>
                    <a:p>
                      <a:pPr algn="l" rtl="0" fontAlgn="ctr">
                        <a:lnSpc>
                          <a:spcPct val="150000"/>
                        </a:lnSpc>
                        <a:spcBef>
                          <a:spcPts val="0"/>
                        </a:spcBef>
                        <a:spcAft>
                          <a:spcPts val="0"/>
                        </a:spcAft>
                      </a:pPr>
                      <a:r>
                        <a:rPr lang="en-GB" sz="2000" b="0" i="0" u="none" strike="noStrike" dirty="0">
                          <a:effectLst/>
                          <a:highlight>
                            <a:srgbClr val="CAEDFB"/>
                          </a:highlight>
                          <a:latin typeface="Arial" panose="020B0604020202020204" pitchFamily="34" charset="0"/>
                          <a:cs typeface="Arial" panose="020B0604020202020204" pitchFamily="34" charset="0"/>
                        </a:rPr>
                        <a:t>Premises Deposito and Advantage Rent</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lnSpc>
                          <a:spcPct val="150000"/>
                        </a:lnSpc>
                        <a:spcBef>
                          <a:spcPts val="0"/>
                        </a:spcBef>
                        <a:spcAft>
                          <a:spcPts val="0"/>
                        </a:spcAft>
                      </a:pPr>
                      <a:r>
                        <a:rPr lang="en-GB" sz="2000" b="0" i="0" u="none" strike="noStrike" dirty="0">
                          <a:effectLst/>
                          <a:highlight>
                            <a:srgbClr val="E9EBF5"/>
                          </a:highlight>
                          <a:latin typeface="Arial" panose="020B0604020202020204" pitchFamily="34" charset="0"/>
                          <a:cs typeface="Arial" panose="020B0604020202020204" pitchFamily="34" charset="0"/>
                        </a:rPr>
                        <a:t>80,000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486305">
                <a:tc>
                  <a:txBody>
                    <a:bodyPr/>
                    <a:lstStyle/>
                    <a:p>
                      <a:pPr marL="0" marR="0" lvl="0" indent="0" algn="l" defTabSz="914400" rtl="0" eaLnBrk="1" fontAlgn="ctr" latinLnBrk="0" hangingPunct="1">
                        <a:lnSpc>
                          <a:spcPct val="150000"/>
                        </a:lnSpc>
                        <a:spcBef>
                          <a:spcPts val="0"/>
                        </a:spcBef>
                        <a:spcAft>
                          <a:spcPts val="0"/>
                        </a:spcAft>
                        <a:buClrTx/>
                        <a:buSzTx/>
                        <a:buFontTx/>
                        <a:buNone/>
                        <a:tabLst/>
                        <a:defRPr/>
                      </a:pPr>
                      <a:r>
                        <a:rPr lang="en-GB" sz="2000" b="0" i="0" u="none" strike="noStrike" dirty="0">
                          <a:solidFill>
                            <a:srgbClr val="000000"/>
                          </a:solidFill>
                          <a:effectLst/>
                          <a:highlight>
                            <a:srgbClr val="CAEDFB"/>
                          </a:highlight>
                          <a:latin typeface="Arial" panose="020B0604020202020204" pitchFamily="34" charset="0"/>
                          <a:cs typeface="Arial" panose="020B0604020202020204" pitchFamily="34" charset="0"/>
                        </a:rPr>
                        <a:t>Furniture</a:t>
                      </a:r>
                      <a:endParaRPr lang="en-GB" sz="2000" b="0" i="0" u="none" strike="noStrike" dirty="0">
                        <a:effectLst/>
                        <a:highlight>
                          <a:srgbClr val="CAEDFB"/>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50000"/>
                        </a:lnSpc>
                        <a:spcBef>
                          <a:spcPts val="0"/>
                        </a:spcBef>
                        <a:spcAft>
                          <a:spcPts val="0"/>
                        </a:spcAft>
                        <a:buClrTx/>
                        <a:buSzTx/>
                        <a:buFontTx/>
                        <a:buNone/>
                        <a:tabLst/>
                        <a:defRPr/>
                      </a:pPr>
                      <a:r>
                        <a:rPr lang="en-GB" sz="2000" b="0" i="0" u="none" strike="noStrike" dirty="0">
                          <a:effectLst/>
                          <a:highlight>
                            <a:srgbClr val="E9EBF5"/>
                          </a:highlight>
                          <a:latin typeface="Arial" panose="020B0604020202020204" pitchFamily="34" charset="0"/>
                          <a:cs typeface="Arial" panose="020B0604020202020204" pitchFamily="34" charset="0"/>
                        </a:rPr>
                        <a:t>60,000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4152132515"/>
                  </a:ext>
                </a:extLst>
              </a:tr>
              <a:tr h="553860">
                <a:tc>
                  <a:txBody>
                    <a:bodyPr/>
                    <a:lstStyle/>
                    <a:p>
                      <a:pPr marL="0" marR="0" lvl="0" indent="0" algn="l" defTabSz="914400" rtl="0" eaLnBrk="1" fontAlgn="ctr" latinLnBrk="0" hangingPunct="1">
                        <a:lnSpc>
                          <a:spcPct val="150000"/>
                        </a:lnSpc>
                        <a:spcBef>
                          <a:spcPts val="0"/>
                        </a:spcBef>
                        <a:spcAft>
                          <a:spcPts val="0"/>
                        </a:spcAft>
                        <a:buClrTx/>
                        <a:buSzTx/>
                        <a:buFontTx/>
                        <a:buNone/>
                        <a:tabLst/>
                        <a:defRPr/>
                      </a:pPr>
                      <a:r>
                        <a:rPr lang="en-GB" sz="2000" b="0" i="0" u="none" strike="noStrike" dirty="0">
                          <a:solidFill>
                            <a:srgbClr val="000000"/>
                          </a:solidFill>
                          <a:effectLst/>
                          <a:highlight>
                            <a:srgbClr val="CAEDFB"/>
                          </a:highlight>
                          <a:latin typeface="Arial" panose="020B0604020202020204" pitchFamily="34" charset="0"/>
                          <a:cs typeface="Arial" panose="020B0604020202020204" pitchFamily="34" charset="0"/>
                        </a:rPr>
                        <a:t>Renovation</a:t>
                      </a:r>
                      <a:endParaRPr lang="en-GB" sz="2000" b="0" i="0" u="none" strike="noStrike" dirty="0">
                        <a:effectLst/>
                        <a:highlight>
                          <a:srgbClr val="CAEDFB"/>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50000"/>
                        </a:lnSpc>
                        <a:spcBef>
                          <a:spcPts val="0"/>
                        </a:spcBef>
                        <a:spcAft>
                          <a:spcPts val="0"/>
                        </a:spcAft>
                        <a:buClrTx/>
                        <a:buSzTx/>
                        <a:buFontTx/>
                        <a:buNone/>
                        <a:tabLst/>
                        <a:defRPr/>
                      </a:pPr>
                      <a:r>
                        <a:rPr lang="en-GB" sz="2000" b="0" i="0" u="none" strike="noStrike" dirty="0">
                          <a:solidFill>
                            <a:srgbClr val="000000"/>
                          </a:solidFill>
                          <a:effectLst/>
                          <a:highlight>
                            <a:srgbClr val="E9EBF5"/>
                          </a:highlight>
                          <a:latin typeface="Arial" panose="020B0604020202020204" pitchFamily="34" charset="0"/>
                          <a:cs typeface="Arial" panose="020B0604020202020204" pitchFamily="34" charset="0"/>
                        </a:rPr>
                        <a:t>120,000</a:t>
                      </a:r>
                      <a:endParaRPr lang="en-GB" sz="2000" b="0"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578717">
                <a:tc>
                  <a:txBody>
                    <a:bodyPr/>
                    <a:lstStyle/>
                    <a:p>
                      <a:pPr algn="l" rtl="0" fontAlgn="ctr">
                        <a:lnSpc>
                          <a:spcPct val="150000"/>
                        </a:lnSpc>
                        <a:spcBef>
                          <a:spcPts val="0"/>
                        </a:spcBef>
                        <a:spcAft>
                          <a:spcPts val="0"/>
                        </a:spcAft>
                      </a:pPr>
                      <a:r>
                        <a:rPr lang="en-GB" sz="2000" b="0" i="0" u="none" strike="noStrike" dirty="0">
                          <a:effectLst/>
                          <a:highlight>
                            <a:srgbClr val="CAEDFB"/>
                          </a:highlight>
                          <a:latin typeface="Arial" panose="020B0604020202020204" pitchFamily="34" charset="0"/>
                          <a:cs typeface="Arial" panose="020B0604020202020204" pitchFamily="34" charset="0"/>
                        </a:rPr>
                        <a:t>Licenses and Legar</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lnSpc>
                          <a:spcPct val="150000"/>
                        </a:lnSpc>
                        <a:spcBef>
                          <a:spcPts val="0"/>
                        </a:spcBef>
                        <a:spcAft>
                          <a:spcPts val="0"/>
                        </a:spcAft>
                      </a:pPr>
                      <a:r>
                        <a:rPr lang="en-GB" sz="2000" b="0" i="0" u="none" strike="noStrike" dirty="0">
                          <a:effectLst/>
                          <a:highlight>
                            <a:srgbClr val="E9EBF5"/>
                          </a:highlight>
                          <a:latin typeface="Arial" panose="020B0604020202020204" pitchFamily="34" charset="0"/>
                          <a:cs typeface="Arial" panose="020B0604020202020204" pitchFamily="34" charset="0"/>
                        </a:rPr>
                        <a:t>10,000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633046">
                <a:tc>
                  <a:txBody>
                    <a:bodyPr/>
                    <a:lstStyle/>
                    <a:p>
                      <a:pPr algn="l" rtl="0" fontAlgn="ctr">
                        <a:lnSpc>
                          <a:spcPct val="150000"/>
                        </a:lnSpc>
                        <a:spcBef>
                          <a:spcPts val="0"/>
                        </a:spcBef>
                        <a:spcAft>
                          <a:spcPts val="0"/>
                        </a:spcAft>
                      </a:pPr>
                      <a:r>
                        <a:rPr lang="en-GB" sz="2000" b="0" i="0" u="none" strike="noStrike" dirty="0">
                          <a:effectLst/>
                          <a:highlight>
                            <a:srgbClr val="CAEDFB"/>
                          </a:highlight>
                          <a:latin typeface="Arial" panose="020B0604020202020204" pitchFamily="34" charset="0"/>
                          <a:cs typeface="Arial" panose="020B0604020202020204" pitchFamily="34" charset="0"/>
                        </a:rPr>
                        <a:t>Other Costs</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lnSpc>
                          <a:spcPct val="150000"/>
                        </a:lnSpc>
                        <a:spcBef>
                          <a:spcPts val="0"/>
                        </a:spcBef>
                        <a:spcAft>
                          <a:spcPts val="0"/>
                        </a:spcAft>
                      </a:pPr>
                      <a:r>
                        <a:rPr lang="en-GB" sz="2000" b="0" i="0" u="none" strike="noStrike" dirty="0">
                          <a:effectLst/>
                          <a:highlight>
                            <a:srgbClr val="E9EBF5"/>
                          </a:highlight>
                          <a:latin typeface="Arial" panose="020B0604020202020204" pitchFamily="34" charset="0"/>
                          <a:cs typeface="Arial" panose="020B0604020202020204" pitchFamily="34" charset="0"/>
                        </a:rPr>
                        <a:t>27,500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489935">
                <a:tc>
                  <a:txBody>
                    <a:bodyPr/>
                    <a:lstStyle/>
                    <a:p>
                      <a:pPr algn="l" rtl="0" fontAlgn="ctr">
                        <a:lnSpc>
                          <a:spcPct val="150000"/>
                        </a:lnSpc>
                        <a:spcBef>
                          <a:spcPts val="0"/>
                        </a:spcBef>
                        <a:spcAft>
                          <a:spcPts val="0"/>
                        </a:spcAft>
                      </a:pPr>
                      <a:r>
                        <a:rPr lang="en-GB" sz="2000" b="1" i="0" u="none" strike="noStrike" dirty="0">
                          <a:solidFill>
                            <a:srgbClr val="000000"/>
                          </a:solidFill>
                          <a:effectLst/>
                          <a:highlight>
                            <a:srgbClr val="FFFF00"/>
                          </a:highlight>
                          <a:latin typeface="Arial" panose="020B0604020202020204" pitchFamily="34" charset="0"/>
                          <a:cs typeface="Arial" panose="020B0604020202020204" pitchFamily="34" charset="0"/>
                        </a:rPr>
                        <a:t>Total</a:t>
                      </a:r>
                      <a:endParaRPr lang="en-GB" sz="2000" b="0" i="0" u="none" strike="noStrike" dirty="0">
                        <a:effectLst/>
                        <a:highlight>
                          <a:srgbClr val="FFFF00"/>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lnSpc>
                          <a:spcPct val="150000"/>
                        </a:lnSpc>
                        <a:spcBef>
                          <a:spcPts val="0"/>
                        </a:spcBef>
                        <a:spcAft>
                          <a:spcPts val="0"/>
                        </a:spcAft>
                      </a:pPr>
                      <a:r>
                        <a:rPr lang="en-GB" sz="2000" b="0" i="0" u="none" strike="noStrike" dirty="0">
                          <a:solidFill>
                            <a:srgbClr val="000000"/>
                          </a:solidFill>
                          <a:effectLst/>
                          <a:highlight>
                            <a:srgbClr val="E9EBF5"/>
                          </a:highlight>
                          <a:latin typeface="Arial" panose="020B0604020202020204" pitchFamily="34" charset="0"/>
                          <a:cs typeface="Arial" panose="020B0604020202020204" pitchFamily="34" charset="0"/>
                        </a:rPr>
                        <a:t>£297,000</a:t>
                      </a:r>
                      <a:endParaRPr lang="en-GB" sz="2000" b="0" i="0" u="none" strike="noStrike" dirty="0">
                        <a:effectLst/>
                        <a:highlight>
                          <a:srgbClr val="E9EBF5"/>
                        </a:highlight>
                        <a:latin typeface="Arial" panose="020B0604020202020204" pitchFamily="34" charset="0"/>
                        <a:cs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A313B03-D361-4EC9-AF52-0B3C1C92C2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0" name="Oval 9">
              <a:extLst>
                <a:ext uri="{FF2B5EF4-FFF2-40B4-BE49-F238E27FC236}">
                  <a16:creationId xmlns:a16="http://schemas.microsoft.com/office/drawing/2014/main" id="{5E79CB85-A08A-4579-86F6-A8AA97551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11" name="Oval 10">
              <a:extLst>
                <a:ext uri="{FF2B5EF4-FFF2-40B4-BE49-F238E27FC236}">
                  <a16:creationId xmlns:a16="http://schemas.microsoft.com/office/drawing/2014/main" id="{D6C61C9C-364D-4CB6-B9D1-1A6F50F6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p:nvSpPr>
          <p:cNvPr id="13" name="Rectangle 12">
            <a:extLst>
              <a:ext uri="{FF2B5EF4-FFF2-40B4-BE49-F238E27FC236}">
                <a16:creationId xmlns:a16="http://schemas.microsoft.com/office/drawing/2014/main" id="{9C5EC292-991E-4C8F-9F55-D72971A4B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90B7573-D2CD-4589-B099-E8254726A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5">
              <a:alphaModFix amt="5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7" name="Rectangle 16">
            <a:extLst>
              <a:ext uri="{FF2B5EF4-FFF2-40B4-BE49-F238E27FC236}">
                <a16:creationId xmlns:a16="http://schemas.microsoft.com/office/drawing/2014/main" id="{C26A041F-C32D-4E9C-AD9A-6F8F9710D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1" y="480059"/>
            <a:ext cx="11237976" cy="5897880"/>
          </a:xfrm>
          <a:prstGeom prst="rect">
            <a:avLst/>
          </a:prstGeom>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3095340775"/>
              </p:ext>
            </p:extLst>
          </p:nvPr>
        </p:nvGraphicFramePr>
        <p:xfrm>
          <a:off x="294034" y="531206"/>
          <a:ext cx="11535697" cy="6133325"/>
        </p:xfrm>
        <a:graphic>
          <a:graphicData uri="http://schemas.openxmlformats.org/drawingml/2006/table">
            <a:tbl>
              <a:tblPr firstRow="1" bandRow="1"/>
              <a:tblGrid>
                <a:gridCol w="2400462">
                  <a:extLst>
                    <a:ext uri="{9D8B030D-6E8A-4147-A177-3AD203B41FA5}">
                      <a16:colId xmlns:a16="http://schemas.microsoft.com/office/drawing/2014/main" val="2167734324"/>
                    </a:ext>
                  </a:extLst>
                </a:gridCol>
                <a:gridCol w="1229575">
                  <a:extLst>
                    <a:ext uri="{9D8B030D-6E8A-4147-A177-3AD203B41FA5}">
                      <a16:colId xmlns:a16="http://schemas.microsoft.com/office/drawing/2014/main" val="2955019756"/>
                    </a:ext>
                  </a:extLst>
                </a:gridCol>
                <a:gridCol w="1581132">
                  <a:extLst>
                    <a:ext uri="{9D8B030D-6E8A-4147-A177-3AD203B41FA5}">
                      <a16:colId xmlns:a16="http://schemas.microsoft.com/office/drawing/2014/main" val="4290968929"/>
                    </a:ext>
                  </a:extLst>
                </a:gridCol>
                <a:gridCol w="1581132">
                  <a:extLst>
                    <a:ext uri="{9D8B030D-6E8A-4147-A177-3AD203B41FA5}">
                      <a16:colId xmlns:a16="http://schemas.microsoft.com/office/drawing/2014/main" val="1994572689"/>
                    </a:ext>
                  </a:extLst>
                </a:gridCol>
                <a:gridCol w="1581132">
                  <a:extLst>
                    <a:ext uri="{9D8B030D-6E8A-4147-A177-3AD203B41FA5}">
                      <a16:colId xmlns:a16="http://schemas.microsoft.com/office/drawing/2014/main" val="2634358367"/>
                    </a:ext>
                  </a:extLst>
                </a:gridCol>
                <a:gridCol w="1581132">
                  <a:extLst>
                    <a:ext uri="{9D8B030D-6E8A-4147-A177-3AD203B41FA5}">
                      <a16:colId xmlns:a16="http://schemas.microsoft.com/office/drawing/2014/main" val="1333549612"/>
                    </a:ext>
                  </a:extLst>
                </a:gridCol>
                <a:gridCol w="1581132">
                  <a:extLst>
                    <a:ext uri="{9D8B030D-6E8A-4147-A177-3AD203B41FA5}">
                      <a16:colId xmlns:a16="http://schemas.microsoft.com/office/drawing/2014/main" val="2091956516"/>
                    </a:ext>
                  </a:extLst>
                </a:gridCol>
              </a:tblGrid>
              <a:tr h="1228381">
                <a:tc>
                  <a:txBody>
                    <a:bodyPr/>
                    <a:lstStyle/>
                    <a:p>
                      <a:pPr algn="l" rtl="0" fontAlgn="ctr">
                        <a:lnSpc>
                          <a:spcPct val="150000"/>
                        </a:lnSpc>
                        <a:spcBef>
                          <a:spcPts val="0"/>
                        </a:spcBef>
                        <a:spcAft>
                          <a:spcPts val="0"/>
                        </a:spcAft>
                      </a:pPr>
                      <a:r>
                        <a:rPr lang="en-GB" sz="2800" b="1" i="0" u="none" strike="noStrike">
                          <a:solidFill>
                            <a:srgbClr val="000000"/>
                          </a:solidFill>
                          <a:effectLst/>
                          <a:highlight>
                            <a:srgbClr val="A6C9EC"/>
                          </a:highlight>
                          <a:latin typeface="Arial" panose="020B0604020202020204" pitchFamily="34" charset="0"/>
                          <a:cs typeface="Arial" panose="020B0604020202020204" pitchFamily="34" charset="0"/>
                        </a:rPr>
                        <a:t>Variable Costs</a:t>
                      </a:r>
                      <a:endParaRPr lang="en-GB" sz="2800" b="1" i="0" u="none" strike="noStrike">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a:solidFill>
                            <a:srgbClr val="000000"/>
                          </a:solidFill>
                          <a:effectLst/>
                          <a:highlight>
                            <a:srgbClr val="A6C9EC"/>
                          </a:highlight>
                          <a:latin typeface="Arial" panose="020B0604020202020204" pitchFamily="34" charset="0"/>
                          <a:cs typeface="Arial" panose="020B0604020202020204" pitchFamily="34" charset="0"/>
                        </a:rPr>
                        <a:t>Jan</a:t>
                      </a:r>
                      <a:endParaRPr lang="en-GB" sz="2800" b="1" i="0" u="none" strike="noStrike">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a:solidFill>
                            <a:srgbClr val="000000"/>
                          </a:solidFill>
                          <a:effectLst/>
                          <a:highlight>
                            <a:srgbClr val="A6C9EC"/>
                          </a:highlight>
                          <a:latin typeface="Arial" panose="020B0604020202020204" pitchFamily="34" charset="0"/>
                          <a:cs typeface="Arial" panose="020B0604020202020204" pitchFamily="34" charset="0"/>
                        </a:rPr>
                        <a:t>Feb</a:t>
                      </a:r>
                      <a:endParaRPr lang="en-GB" sz="2800" b="1" i="0" u="none" strike="noStrike">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a:solidFill>
                            <a:srgbClr val="000000"/>
                          </a:solidFill>
                          <a:effectLst/>
                          <a:highlight>
                            <a:srgbClr val="A6C9EC"/>
                          </a:highlight>
                          <a:latin typeface="Arial" panose="020B0604020202020204" pitchFamily="34" charset="0"/>
                          <a:cs typeface="Arial" panose="020B0604020202020204" pitchFamily="34" charset="0"/>
                        </a:rPr>
                        <a:t>Mar</a:t>
                      </a:r>
                      <a:endParaRPr lang="en-GB" sz="2800" b="1" i="0" u="none" strike="noStrike">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a:solidFill>
                            <a:srgbClr val="000000"/>
                          </a:solidFill>
                          <a:effectLst/>
                          <a:highlight>
                            <a:srgbClr val="A6C9EC"/>
                          </a:highlight>
                          <a:latin typeface="Arial" panose="020B0604020202020204" pitchFamily="34" charset="0"/>
                          <a:cs typeface="Arial" panose="020B0604020202020204" pitchFamily="34" charset="0"/>
                        </a:rPr>
                        <a:t>Apr</a:t>
                      </a:r>
                      <a:endParaRPr lang="en-GB" sz="2800" b="1" i="0" u="none" strike="noStrike">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a:solidFill>
                            <a:srgbClr val="000000"/>
                          </a:solidFill>
                          <a:effectLst/>
                          <a:highlight>
                            <a:srgbClr val="A6C9EC"/>
                          </a:highlight>
                          <a:latin typeface="Arial" panose="020B0604020202020204" pitchFamily="34" charset="0"/>
                          <a:cs typeface="Arial" panose="020B0604020202020204" pitchFamily="34" charset="0"/>
                        </a:rPr>
                        <a:t>May</a:t>
                      </a:r>
                      <a:endParaRPr lang="en-GB" sz="2800" b="1" i="0" u="none" strike="noStrike">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A6C9EC"/>
                          </a:highlight>
                          <a:latin typeface="Arial" panose="020B0604020202020204" pitchFamily="34" charset="0"/>
                          <a:cs typeface="Arial" panose="020B0604020202020204" pitchFamily="34" charset="0"/>
                        </a:rPr>
                        <a:t>June</a:t>
                      </a:r>
                      <a:endParaRPr lang="en-GB" sz="2800" b="1" i="0" u="none" strike="noStrike" dirty="0">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652011">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CAEDFB"/>
                          </a:highlight>
                          <a:latin typeface="Arial" panose="020B0604020202020204" pitchFamily="34" charset="0"/>
                          <a:cs typeface="Arial" panose="020B0604020202020204" pitchFamily="34" charset="0"/>
                        </a:rPr>
                        <a:t>Bills</a:t>
                      </a:r>
                      <a:endParaRPr lang="en-GB" sz="2800" b="1" i="0" u="none" strike="noStrike" dirty="0">
                        <a:effectLst/>
                        <a:highlight>
                          <a:srgbClr val="CAEDFB"/>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2,700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3,000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3,000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3,250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1589921">
                <a:tc>
                  <a:txBody>
                    <a:bodyPr/>
                    <a:lstStyle/>
                    <a:p>
                      <a:pPr algn="l" rtl="0" fontAlgn="ctr">
                        <a:lnSpc>
                          <a:spcPct val="150000"/>
                        </a:lnSpc>
                        <a:spcBef>
                          <a:spcPts val="0"/>
                        </a:spcBef>
                        <a:spcAft>
                          <a:spcPts val="0"/>
                        </a:spcAft>
                      </a:pPr>
                      <a:r>
                        <a:rPr lang="en-GB" sz="2800" b="1" i="0" u="none" strike="noStrike" dirty="0">
                          <a:effectLst/>
                          <a:highlight>
                            <a:srgbClr val="CAEDFB"/>
                          </a:highlight>
                          <a:latin typeface="Arial" panose="020B0604020202020204" pitchFamily="34" charset="0"/>
                          <a:cs typeface="Arial" panose="020B0604020202020204" pitchFamily="34" charset="0"/>
                        </a:rPr>
                        <a:t>Stock Replacement</a:t>
                      </a: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20,000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kern="1200" dirty="0">
                          <a:solidFill>
                            <a:schemeClr val="tx1"/>
                          </a:solidFill>
                          <a:effectLst/>
                          <a:latin typeface="Arial" panose="020B0604020202020204" pitchFamily="34" charset="0"/>
                          <a:ea typeface="+mn-ea"/>
                          <a:cs typeface="Arial" panose="020B0604020202020204" pitchFamily="34" charset="0"/>
                        </a:rPr>
                        <a:t>22,482</a:t>
                      </a:r>
                      <a:r>
                        <a:rPr lang="en-GB" sz="2800" b="0" dirty="0">
                          <a:effectLst/>
                          <a:latin typeface="Arial" panose="020B0604020202020204" pitchFamily="34" charset="0"/>
                          <a:cs typeface="Arial" panose="020B0604020202020204" pitchFamily="34" charset="0"/>
                        </a:rPr>
                        <a:t> </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kern="1200" dirty="0">
                          <a:solidFill>
                            <a:schemeClr val="tx1"/>
                          </a:solidFill>
                          <a:effectLst/>
                          <a:latin typeface="Arial" panose="020B0604020202020204" pitchFamily="34" charset="0"/>
                          <a:ea typeface="+mn-ea"/>
                          <a:cs typeface="Arial" panose="020B0604020202020204" pitchFamily="34" charset="0"/>
                        </a:rPr>
                        <a:t>25,912.8</a:t>
                      </a:r>
                      <a:r>
                        <a:rPr lang="en-GB" sz="2800" b="0" dirty="0">
                          <a:effectLst/>
                          <a:latin typeface="Arial" panose="020B0604020202020204" pitchFamily="34" charset="0"/>
                          <a:cs typeface="Arial" panose="020B0604020202020204" pitchFamily="34" charset="0"/>
                        </a:rPr>
                        <a:t> </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effectLst/>
                          <a:highlight>
                            <a:srgbClr val="E9EBF5"/>
                          </a:highlight>
                          <a:latin typeface="Arial" panose="020B0604020202020204" pitchFamily="34" charset="0"/>
                          <a:cs typeface="Arial" panose="020B0604020202020204" pitchFamily="34" charset="0"/>
                        </a:rPr>
                        <a:t>25,900</a:t>
                      </a: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effectLst/>
                          <a:highlight>
                            <a:srgbClr val="E9EBF5"/>
                          </a:highlight>
                          <a:latin typeface="Arial" panose="020B0604020202020204" pitchFamily="34" charset="0"/>
                          <a:cs typeface="Arial" panose="020B0604020202020204" pitchFamily="34" charset="0"/>
                        </a:rPr>
                        <a:t>22,500</a:t>
                      </a: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effectLst/>
                          <a:highlight>
                            <a:srgbClr val="E9EBF5"/>
                          </a:highlight>
                          <a:latin typeface="Arial" panose="020B0604020202020204" pitchFamily="34" charset="0"/>
                          <a:cs typeface="Arial" panose="020B0604020202020204" pitchFamily="34" charset="0"/>
                        </a:rPr>
                        <a:t>27,000</a:t>
                      </a: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1228381">
                <a:tc>
                  <a:txBody>
                    <a:bodyPr/>
                    <a:lstStyle/>
                    <a:p>
                      <a:pPr algn="l" rtl="0" fontAlgn="ctr">
                        <a:lnSpc>
                          <a:spcPct val="150000"/>
                        </a:lnSpc>
                        <a:spcBef>
                          <a:spcPts val="0"/>
                        </a:spcBef>
                        <a:spcAft>
                          <a:spcPts val="0"/>
                        </a:spcAft>
                      </a:pPr>
                      <a:r>
                        <a:rPr lang="en-GB" sz="2800" b="1" i="0" u="none" strike="noStrike">
                          <a:solidFill>
                            <a:srgbClr val="000000"/>
                          </a:solidFill>
                          <a:effectLst/>
                          <a:highlight>
                            <a:srgbClr val="CAEDFB"/>
                          </a:highlight>
                          <a:latin typeface="Arial" panose="020B0604020202020204" pitchFamily="34" charset="0"/>
                          <a:cs typeface="Arial" panose="020B0604020202020204" pitchFamily="34" charset="0"/>
                        </a:rPr>
                        <a:t>hourly paid Emp</a:t>
                      </a:r>
                      <a:endParaRPr lang="en-GB" sz="2800" b="1" i="0" u="none" strike="noStrike">
                        <a:effectLst/>
                        <a:highlight>
                          <a:srgbClr val="CAEDFB"/>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4,600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3,700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1228381">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FFFF00"/>
                          </a:highlight>
                          <a:latin typeface="Arial" panose="020B0604020202020204" pitchFamily="34" charset="0"/>
                          <a:cs typeface="Arial" panose="020B0604020202020204" pitchFamily="34" charset="0"/>
                        </a:rPr>
                        <a:t>Total Var cost</a:t>
                      </a:r>
                      <a:endParaRPr lang="en-GB" sz="2800" b="1" i="0" u="none" strike="noStrike" dirty="0">
                        <a:effectLst/>
                        <a:highlight>
                          <a:srgbClr val="FFFF00"/>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£25,000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£27,482</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£31,112</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£33,500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£28,000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£33,950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E60B4-1489-870A-AF6A-0B3E5C718458}"/>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23E53BF-8350-F5AE-AD2D-CDE4B268EF01}"/>
              </a:ext>
            </a:extLst>
          </p:cNvPr>
          <p:cNvGraphicFramePr>
            <a:graphicFrameLocks noGrp="1"/>
          </p:cNvGraphicFramePr>
          <p:nvPr>
            <p:extLst>
              <p:ext uri="{D42A27DB-BD31-4B8C-83A1-F6EECF244321}">
                <p14:modId xmlns:p14="http://schemas.microsoft.com/office/powerpoint/2010/main" val="2271763196"/>
              </p:ext>
            </p:extLst>
          </p:nvPr>
        </p:nvGraphicFramePr>
        <p:xfrm>
          <a:off x="0" y="221717"/>
          <a:ext cx="12080844" cy="5930855"/>
        </p:xfrm>
        <a:graphic>
          <a:graphicData uri="http://schemas.openxmlformats.org/drawingml/2006/table">
            <a:tbl>
              <a:tblPr firstRow="1" bandRow="1"/>
              <a:tblGrid>
                <a:gridCol w="2513902">
                  <a:extLst>
                    <a:ext uri="{9D8B030D-6E8A-4147-A177-3AD203B41FA5}">
                      <a16:colId xmlns:a16="http://schemas.microsoft.com/office/drawing/2014/main" val="2167734324"/>
                    </a:ext>
                  </a:extLst>
                </a:gridCol>
                <a:gridCol w="1440507">
                  <a:extLst>
                    <a:ext uri="{9D8B030D-6E8A-4147-A177-3AD203B41FA5}">
                      <a16:colId xmlns:a16="http://schemas.microsoft.com/office/drawing/2014/main" val="2955019756"/>
                    </a:ext>
                  </a:extLst>
                </a:gridCol>
                <a:gridCol w="1503027">
                  <a:extLst>
                    <a:ext uri="{9D8B030D-6E8A-4147-A177-3AD203B41FA5}">
                      <a16:colId xmlns:a16="http://schemas.microsoft.com/office/drawing/2014/main" val="4290968929"/>
                    </a:ext>
                  </a:extLst>
                </a:gridCol>
                <a:gridCol w="1655852">
                  <a:extLst>
                    <a:ext uri="{9D8B030D-6E8A-4147-A177-3AD203B41FA5}">
                      <a16:colId xmlns:a16="http://schemas.microsoft.com/office/drawing/2014/main" val="1994572689"/>
                    </a:ext>
                  </a:extLst>
                </a:gridCol>
                <a:gridCol w="1655852">
                  <a:extLst>
                    <a:ext uri="{9D8B030D-6E8A-4147-A177-3AD203B41FA5}">
                      <a16:colId xmlns:a16="http://schemas.microsoft.com/office/drawing/2014/main" val="2634358367"/>
                    </a:ext>
                  </a:extLst>
                </a:gridCol>
                <a:gridCol w="1655852">
                  <a:extLst>
                    <a:ext uri="{9D8B030D-6E8A-4147-A177-3AD203B41FA5}">
                      <a16:colId xmlns:a16="http://schemas.microsoft.com/office/drawing/2014/main" val="1333549612"/>
                    </a:ext>
                  </a:extLst>
                </a:gridCol>
                <a:gridCol w="1655852">
                  <a:extLst>
                    <a:ext uri="{9D8B030D-6E8A-4147-A177-3AD203B41FA5}">
                      <a16:colId xmlns:a16="http://schemas.microsoft.com/office/drawing/2014/main" val="2091956516"/>
                    </a:ext>
                  </a:extLst>
                </a:gridCol>
              </a:tblGrid>
              <a:tr h="1228381">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A6C9EC"/>
                          </a:highlight>
                          <a:latin typeface="Arial" panose="020B0604020202020204" pitchFamily="34" charset="0"/>
                          <a:cs typeface="Arial" panose="020B0604020202020204" pitchFamily="34" charset="0"/>
                        </a:rPr>
                        <a:t>Variable Costs</a:t>
                      </a:r>
                      <a:endParaRPr lang="en-GB" sz="2800" b="0" i="0" u="none" strike="noStrike" dirty="0">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A6C9EC"/>
                          </a:highlight>
                          <a:latin typeface="Arial" panose="020B0604020202020204" pitchFamily="34" charset="0"/>
                          <a:cs typeface="Arial" panose="020B0604020202020204" pitchFamily="34" charset="0"/>
                        </a:rPr>
                        <a:t>Jul</a:t>
                      </a:r>
                      <a:endParaRPr lang="en-GB" sz="2800" b="0" i="0" u="none" strike="noStrike" dirty="0">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A6C9EC"/>
                          </a:highlight>
                          <a:latin typeface="Arial" panose="020B0604020202020204" pitchFamily="34" charset="0"/>
                          <a:cs typeface="Arial" panose="020B0604020202020204" pitchFamily="34" charset="0"/>
                        </a:rPr>
                        <a:t>Agu</a:t>
                      </a:r>
                      <a:endParaRPr lang="en-GB" sz="2800" b="0" i="0" u="none" strike="noStrike" dirty="0">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A6C9EC"/>
                          </a:highlight>
                          <a:latin typeface="Arial" panose="020B0604020202020204" pitchFamily="34" charset="0"/>
                          <a:cs typeface="Arial" panose="020B0604020202020204" pitchFamily="34" charset="0"/>
                        </a:rPr>
                        <a:t>Sep</a:t>
                      </a:r>
                      <a:endParaRPr lang="en-GB" sz="2800" b="0" i="0" u="none" strike="noStrike" dirty="0">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A6C9EC"/>
                          </a:highlight>
                          <a:latin typeface="Arial" panose="020B0604020202020204" pitchFamily="34" charset="0"/>
                          <a:cs typeface="Arial" panose="020B0604020202020204" pitchFamily="34" charset="0"/>
                        </a:rPr>
                        <a:t>Oct</a:t>
                      </a:r>
                      <a:endParaRPr lang="en-GB" sz="2800" b="0" i="0" u="none" strike="noStrike" dirty="0">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A6C9EC"/>
                          </a:highlight>
                          <a:latin typeface="Arial" panose="020B0604020202020204" pitchFamily="34" charset="0"/>
                          <a:cs typeface="Arial" panose="020B0604020202020204" pitchFamily="34" charset="0"/>
                        </a:rPr>
                        <a:t>Nov</a:t>
                      </a:r>
                      <a:endParaRPr lang="en-GB" sz="2800" b="0" i="0" u="none" strike="noStrike" dirty="0">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A6C9EC"/>
                          </a:highlight>
                          <a:latin typeface="Arial" panose="020B0604020202020204" pitchFamily="34" charset="0"/>
                          <a:cs typeface="Arial" panose="020B0604020202020204" pitchFamily="34" charset="0"/>
                        </a:rPr>
                        <a:t>Dic</a:t>
                      </a:r>
                      <a:endParaRPr lang="en-GB" sz="2800" b="0" i="0" u="none" strike="noStrike" dirty="0">
                        <a:effectLst/>
                        <a:highlight>
                          <a:srgbClr val="A6C9EC"/>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652011">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CAEDFB"/>
                          </a:highlight>
                          <a:latin typeface="Arial" panose="020B0604020202020204" pitchFamily="34" charset="0"/>
                          <a:cs typeface="Arial" panose="020B0604020202020204" pitchFamily="34" charset="0"/>
                        </a:rPr>
                        <a:t>Bills</a:t>
                      </a:r>
                      <a:endParaRPr lang="en-GB" sz="2800" b="1" i="0" u="none" strike="noStrike" dirty="0">
                        <a:effectLst/>
                        <a:highlight>
                          <a:srgbClr val="CAEDFB"/>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4,000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2,700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3,000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2,800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3,750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1589921">
                <a:tc>
                  <a:txBody>
                    <a:bodyPr/>
                    <a:lstStyle/>
                    <a:p>
                      <a:pPr algn="l" rtl="0" fontAlgn="ctr">
                        <a:lnSpc>
                          <a:spcPct val="150000"/>
                        </a:lnSpc>
                        <a:spcBef>
                          <a:spcPts val="0"/>
                        </a:spcBef>
                        <a:spcAft>
                          <a:spcPts val="0"/>
                        </a:spcAft>
                      </a:pPr>
                      <a:r>
                        <a:rPr lang="en-GB" sz="2800" b="1" i="0" u="none" strike="noStrike" dirty="0">
                          <a:effectLst/>
                          <a:highlight>
                            <a:srgbClr val="CAEDFB"/>
                          </a:highlight>
                          <a:latin typeface="Arial" panose="020B0604020202020204" pitchFamily="34" charset="0"/>
                          <a:cs typeface="Arial" panose="020B0604020202020204" pitchFamily="34" charset="0"/>
                        </a:rPr>
                        <a:t>Stock Replacement</a:t>
                      </a: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lnSpc>
                          <a:spcPct val="150000"/>
                        </a:lnSpc>
                        <a:spcBef>
                          <a:spcPts val="0"/>
                        </a:spcBef>
                        <a:spcAft>
                          <a:spcPts val="0"/>
                        </a:spcAft>
                      </a:pPr>
                      <a:r>
                        <a:rPr lang="en-GB" sz="2800" b="0" i="0" u="none" strike="noStrike" dirty="0">
                          <a:effectLst/>
                          <a:highlight>
                            <a:srgbClr val="E9EBF5"/>
                          </a:highlight>
                          <a:latin typeface="Arial" panose="020B0604020202020204" pitchFamily="34" charset="0"/>
                          <a:cs typeface="Arial" panose="020B0604020202020204" pitchFamily="34" charset="0"/>
                        </a:rPr>
                        <a:t>26,400</a:t>
                      </a: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dirty="0">
                          <a:effectLst/>
                          <a:latin typeface="Arial" panose="020B0604020202020204" pitchFamily="34" charset="0"/>
                          <a:cs typeface="Arial" panose="020B0604020202020204" pitchFamily="34" charset="0"/>
                        </a:rPr>
                        <a:t>28,200 </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dirty="0">
                          <a:effectLst/>
                          <a:latin typeface="Arial" panose="020B0604020202020204" pitchFamily="34" charset="0"/>
                          <a:cs typeface="Arial" panose="020B0604020202020204" pitchFamily="34" charset="0"/>
                        </a:rPr>
                        <a:t>22,600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effectLst/>
                          <a:highlight>
                            <a:srgbClr val="E9EBF5"/>
                          </a:highlight>
                          <a:latin typeface="Arial" panose="020B0604020202020204" pitchFamily="34" charset="0"/>
                          <a:cs typeface="Arial" panose="020B0604020202020204" pitchFamily="34" charset="0"/>
                        </a:rPr>
                        <a:t>22,335</a:t>
                      </a: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effectLst/>
                          <a:highlight>
                            <a:srgbClr val="E9EBF5"/>
                          </a:highlight>
                          <a:latin typeface="Arial" panose="020B0604020202020204" pitchFamily="34" charset="0"/>
                          <a:cs typeface="Arial" panose="020B0604020202020204" pitchFamily="34" charset="0"/>
                        </a:rPr>
                        <a:t>21,100</a:t>
                      </a: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effectLst/>
                          <a:highlight>
                            <a:srgbClr val="E9EBF5"/>
                          </a:highlight>
                          <a:latin typeface="Arial" panose="020B0604020202020204" pitchFamily="34" charset="0"/>
                          <a:cs typeface="Arial" panose="020B0604020202020204" pitchFamily="34" charset="0"/>
                        </a:rPr>
                        <a:t>32,325</a:t>
                      </a: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1228381">
                <a:tc>
                  <a:txBody>
                    <a:bodyPr/>
                    <a:lstStyle/>
                    <a:p>
                      <a:pPr algn="l" rtl="0" fontAlgn="ctr">
                        <a:lnSpc>
                          <a:spcPct val="150000"/>
                        </a:lnSpc>
                        <a:spcBef>
                          <a:spcPts val="0"/>
                        </a:spcBef>
                        <a:spcAft>
                          <a:spcPts val="0"/>
                        </a:spcAft>
                      </a:pPr>
                      <a:r>
                        <a:rPr lang="en-GB" sz="2800" b="1" i="0" u="none" strike="noStrike" dirty="0">
                          <a:effectLst/>
                          <a:highlight>
                            <a:srgbClr val="CAEDFB"/>
                          </a:highlight>
                          <a:latin typeface="Arial" panose="020B0604020202020204" pitchFamily="34" charset="0"/>
                          <a:cs typeface="Arial" panose="020B0604020202020204" pitchFamily="34" charset="0"/>
                        </a:rPr>
                        <a:t>Marketing</a:t>
                      </a: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3,700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4,500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3,600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3,600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5,000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1228381">
                <a:tc>
                  <a:txBody>
                    <a:bodyPr/>
                    <a:lstStyle/>
                    <a:p>
                      <a:pPr algn="l" rtl="0" fontAlgn="ctr">
                        <a:lnSpc>
                          <a:spcPct val="150000"/>
                        </a:lnSpc>
                        <a:spcBef>
                          <a:spcPts val="0"/>
                        </a:spcBef>
                        <a:spcAft>
                          <a:spcPts val="0"/>
                        </a:spcAft>
                      </a:pPr>
                      <a:r>
                        <a:rPr lang="en-GB" sz="2800" b="1" i="0" u="none" strike="noStrike" dirty="0">
                          <a:solidFill>
                            <a:srgbClr val="000000"/>
                          </a:solidFill>
                          <a:effectLst/>
                          <a:highlight>
                            <a:srgbClr val="FFFF00"/>
                          </a:highlight>
                          <a:latin typeface="Arial" panose="020B0604020202020204" pitchFamily="34" charset="0"/>
                          <a:cs typeface="Arial" panose="020B0604020202020204" pitchFamily="34" charset="0"/>
                        </a:rPr>
                        <a:t>Total Var cost</a:t>
                      </a:r>
                      <a:endParaRPr lang="en-GB" sz="2800" b="1" i="0" u="none" strike="noStrike" dirty="0">
                        <a:effectLst/>
                        <a:highlight>
                          <a:srgbClr val="FFFF00"/>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£33,600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£36,700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£1,650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£27,800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£27,500</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lnSpc>
                          <a:spcPct val="150000"/>
                        </a:lnSpc>
                        <a:spcBef>
                          <a:spcPts val="0"/>
                        </a:spcBef>
                        <a:spcAft>
                          <a:spcPts val="0"/>
                        </a:spcAft>
                      </a:pPr>
                      <a:r>
                        <a:rPr lang="en-GB" sz="2800" b="0" i="0" u="none" strike="noStrike" dirty="0">
                          <a:solidFill>
                            <a:srgbClr val="000000"/>
                          </a:solidFill>
                          <a:effectLst/>
                          <a:highlight>
                            <a:srgbClr val="E9EBF5"/>
                          </a:highlight>
                          <a:latin typeface="Arial" panose="020B0604020202020204" pitchFamily="34" charset="0"/>
                          <a:cs typeface="Arial" panose="020B0604020202020204" pitchFamily="34" charset="0"/>
                        </a:rPr>
                        <a:t>£41,075</a:t>
                      </a:r>
                      <a:endParaRPr lang="en-GB" sz="2800" b="0" i="0" u="none" strike="noStrike" dirty="0">
                        <a:effectLst/>
                        <a:highlight>
                          <a:srgbClr val="E9EBF5"/>
                        </a:highlight>
                        <a:latin typeface="Arial" panose="020B0604020202020204" pitchFamily="34" charset="0"/>
                        <a:cs typeface="Arial" panose="020B0604020202020204" pitchFamily="34" charset="0"/>
                      </a:endParaRPr>
                    </a:p>
                  </a:txBody>
                  <a:tcPr marL="15711" marR="15711" marT="15711"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2403178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 name="TextBox 6">
            <a:extLst>
              <a:ext uri="{FF2B5EF4-FFF2-40B4-BE49-F238E27FC236}">
                <a16:creationId xmlns:a16="http://schemas.microsoft.com/office/drawing/2014/main" id="{B48ED22E-60CB-C575-C560-F579BE600A27}"/>
              </a:ext>
            </a:extLst>
          </p:cNvPr>
          <p:cNvSpPr txBox="1"/>
          <p:nvPr/>
        </p:nvSpPr>
        <p:spPr>
          <a:xfrm>
            <a:off x="984502" y="3981573"/>
            <a:ext cx="5111498" cy="2078335"/>
          </a:xfrm>
          <a:prstGeom prst="rect">
            <a:avLst/>
          </a:prstGeom>
        </p:spPr>
        <p:txBody>
          <a:bodyPr vert="horz" lIns="91440" tIns="45720" rIns="91440" bIns="45720" rtlCol="0" anchor="ctr">
            <a:noAutofit/>
          </a:bodyPr>
          <a:lstStyle/>
          <a:p>
            <a:pPr>
              <a:lnSpc>
                <a:spcPct val="170000"/>
              </a:lnSpc>
              <a:spcBef>
                <a:spcPct val="0"/>
              </a:spcBef>
              <a:spcAft>
                <a:spcPts val="600"/>
              </a:spcAft>
            </a:pPr>
            <a:r>
              <a:rPr lang="en-US" sz="20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ea typeface="+mj-ea"/>
                <a:cs typeface="Arial" panose="020B0604020202020204" pitchFamily="34" charset="0"/>
              </a:rPr>
              <a:t>Investment capital needed = £</a:t>
            </a:r>
            <a:r>
              <a:rPr lang="en-US" sz="2000" b="1" cap="all" dirty="0">
                <a:blipFill>
                  <a:blip r:embed="rId5">
                    <a:extLst>
                      <a:ext uri="{28A0092B-C50C-407E-A947-70E740481C1C}">
                        <a14:useLocalDpi xmlns:a14="http://schemas.microsoft.com/office/drawing/2010/main" val="0"/>
                      </a:ext>
                    </a:extLst>
                  </a:blip>
                  <a:tile tx="6350" ty="-127000" sx="65000" sy="64000" flip="none" algn="tl"/>
                </a:blipFill>
                <a:latin typeface="Arial" panose="020B0604020202020204" pitchFamily="34" charset="0"/>
                <a:ea typeface="+mj-ea"/>
                <a:cs typeface="Arial" panose="020B0604020202020204" pitchFamily="34" charset="0"/>
              </a:rPr>
              <a:t>375,551.65</a:t>
            </a:r>
            <a:r>
              <a:rPr lang="en-US" sz="2000" cap="all" dirty="0">
                <a:blipFill>
                  <a:blip r:embed="rId5">
                    <a:extLst>
                      <a:ext uri="{28A0092B-C50C-407E-A947-70E740481C1C}">
                        <a14:useLocalDpi xmlns:a14="http://schemas.microsoft.com/office/drawing/2010/main" val="0"/>
                      </a:ext>
                    </a:extLst>
                  </a:blip>
                  <a:tile tx="6350" ty="-127000" sx="65000" sy="64000" flip="none" algn="tl"/>
                </a:blipFill>
                <a:latin typeface="Arial" panose="020B0604020202020204" pitchFamily="34" charset="0"/>
                <a:ea typeface="+mj-ea"/>
                <a:cs typeface="Arial" panose="020B0604020202020204" pitchFamily="34" charset="0"/>
              </a:rPr>
              <a:t>                  </a:t>
            </a:r>
          </a:p>
          <a:p>
            <a:pPr>
              <a:lnSpc>
                <a:spcPct val="170000"/>
              </a:lnSpc>
              <a:spcBef>
                <a:spcPct val="0"/>
              </a:spcBef>
              <a:spcAft>
                <a:spcPts val="600"/>
              </a:spcAft>
            </a:pPr>
            <a:r>
              <a:rPr lang="en-US" sz="2000" b="0"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ea typeface="+mj-ea"/>
                <a:cs typeface="Arial" panose="020B0604020202020204" pitchFamily="34" charset="0"/>
              </a:rPr>
              <a:t>(£297,000 + £1,200 + £</a:t>
            </a:r>
            <a:r>
              <a:rPr lang="en-US" sz="2000" cap="all" dirty="0">
                <a:blipFill>
                  <a:blip r:embed="rId5">
                    <a:extLst>
                      <a:ext uri="{28A0092B-C50C-407E-A947-70E740481C1C}">
                        <a14:useLocalDpi xmlns:a14="http://schemas.microsoft.com/office/drawing/2010/main" val="0"/>
                      </a:ext>
                    </a:extLst>
                  </a:blip>
                  <a:tile tx="6350" ty="-127000" sx="65000" sy="64000" flip="none" algn="tl"/>
                </a:blipFill>
                <a:latin typeface="Arial" panose="020B0604020202020204" pitchFamily="34" charset="0"/>
                <a:ea typeface="+mj-ea"/>
                <a:cs typeface="Arial" panose="020B0604020202020204" pitchFamily="34" charset="0"/>
              </a:rPr>
              <a:t>15,60</a:t>
            </a:r>
            <a:r>
              <a:rPr lang="en-US" sz="2000" b="0"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ea typeface="+mj-ea"/>
                <a:cs typeface="Arial" panose="020B0604020202020204" pitchFamily="34" charset="0"/>
              </a:rPr>
              <a:t>0 + £</a:t>
            </a:r>
            <a:r>
              <a:rPr lang="en-US" sz="2000" cap="all" dirty="0">
                <a:blipFill>
                  <a:blip r:embed="rId5">
                    <a:extLst>
                      <a:ext uri="{28A0092B-C50C-407E-A947-70E740481C1C}">
                        <a14:useLocalDpi xmlns:a14="http://schemas.microsoft.com/office/drawing/2010/main" val="0"/>
                      </a:ext>
                    </a:extLst>
                  </a:blip>
                  <a:tile tx="6350" ty="-127000" sx="65000" sy="64000" flip="none" algn="tl"/>
                </a:blipFill>
                <a:latin typeface="Arial" panose="020B0604020202020204" pitchFamily="34" charset="0"/>
                <a:ea typeface="+mj-ea"/>
                <a:cs typeface="Arial" panose="020B0604020202020204" pitchFamily="34" charset="0"/>
              </a:rPr>
              <a:t>25,</a:t>
            </a:r>
            <a:r>
              <a:rPr lang="en-US" sz="2000" b="0"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ea typeface="+mj-ea"/>
                <a:cs typeface="Arial" panose="020B0604020202020204" pitchFamily="34" charset="0"/>
              </a:rPr>
              <a:t>200.75 + £36,550.9 )</a:t>
            </a:r>
            <a:r>
              <a:rPr lang="en-US" sz="2000" cap="all" dirty="0">
                <a:blipFill>
                  <a:blip r:embed="rId5">
                    <a:extLst>
                      <a:ext uri="{28A0092B-C50C-407E-A947-70E740481C1C}">
                        <a14:useLocalDpi xmlns:a14="http://schemas.microsoft.com/office/drawing/2010/main" val="0"/>
                      </a:ext>
                    </a:extLst>
                  </a:blip>
                  <a:tile tx="6350" ty="-127000" sx="65000" sy="64000" flip="none" algn="tl"/>
                </a:blipFill>
                <a:latin typeface="Arial" panose="020B0604020202020204" pitchFamily="34" charset="0"/>
                <a:ea typeface="+mj-ea"/>
                <a:cs typeface="Arial" panose="020B0604020202020204" pitchFamily="34" charset="0"/>
              </a:rPr>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6217920" y="4170410"/>
            <a:ext cx="4699221" cy="1767141"/>
          </a:xfrm>
          <a:prstGeom prst="rect">
            <a:avLst/>
          </a:prstGeom>
        </p:spPr>
        <p:txBody>
          <a:bodyPr vert="horz" lIns="91440" tIns="45720" rIns="91440" bIns="45720" rtlCol="0" anchor="ctr">
            <a:normAutofit/>
          </a:bodyPr>
          <a:lstStyle/>
          <a:p>
            <a:pPr indent="-182880">
              <a:lnSpc>
                <a:spcPct val="150000"/>
              </a:lnSpc>
              <a:spcAft>
                <a:spcPts val="600"/>
              </a:spcAft>
              <a:buClr>
                <a:schemeClr val="accent1">
                  <a:lumMod val="75000"/>
                </a:schemeClr>
              </a:buClr>
              <a:buSzPct val="85000"/>
              <a:buFont typeface="Wingdings" pitchFamily="2" charset="2"/>
              <a:buChar char="§"/>
            </a:pPr>
            <a:r>
              <a:rPr lang="en-US" dirty="0">
                <a:effectLst/>
                <a:highlight>
                  <a:srgbClr val="FFFF00"/>
                </a:highlight>
                <a:latin typeface="Arial" panose="020B0604020202020204" pitchFamily="34" charset="0"/>
                <a:cs typeface="Arial" panose="020B0604020202020204" pitchFamily="34" charset="0"/>
              </a:rPr>
              <a:t>Investment needed</a:t>
            </a:r>
            <a:r>
              <a:rPr lang="en-US" dirty="0">
                <a:effectLst/>
                <a:latin typeface="Arial" panose="020B0604020202020204" pitchFamily="34" charset="0"/>
                <a:cs typeface="Arial" panose="020B0604020202020204" pitchFamily="34" charset="0"/>
              </a:rPr>
              <a:t> = </a:t>
            </a:r>
            <a:r>
              <a:rPr lang="en-US" dirty="0">
                <a:effectLst/>
                <a:highlight>
                  <a:srgbClr val="00FFFF"/>
                </a:highlight>
                <a:latin typeface="Arial" panose="020B0604020202020204" pitchFamily="34" charset="0"/>
                <a:cs typeface="Arial" panose="020B0604020202020204" pitchFamily="34" charset="0"/>
              </a:rPr>
              <a:t>Total Startup Cost</a:t>
            </a:r>
            <a:r>
              <a:rPr lang="en-US" dirty="0">
                <a:effectLst/>
                <a:latin typeface="Arial" panose="020B0604020202020204" pitchFamily="34" charset="0"/>
                <a:cs typeface="Arial" panose="020B0604020202020204" pitchFamily="34" charset="0"/>
              </a:rPr>
              <a:t> + (</a:t>
            </a:r>
            <a:r>
              <a:rPr lang="en-US" dirty="0">
                <a:effectLst/>
                <a:highlight>
                  <a:srgbClr val="00FF00"/>
                </a:highlight>
                <a:latin typeface="Arial" panose="020B0604020202020204" pitchFamily="34" charset="0"/>
                <a:cs typeface="Arial" panose="020B0604020202020204" pitchFamily="34" charset="0"/>
              </a:rPr>
              <a:t>Operational Cost</a:t>
            </a:r>
            <a:r>
              <a:rPr lang="en-US" dirty="0">
                <a:effectLst/>
                <a:latin typeface="Arial" panose="020B0604020202020204" pitchFamily="34" charset="0"/>
                <a:cs typeface="Arial" panose="020B0604020202020204" pitchFamily="34" charset="0"/>
              </a:rPr>
              <a:t>– </a:t>
            </a:r>
            <a:r>
              <a:rPr lang="en-US" dirty="0">
                <a:effectLst/>
                <a:highlight>
                  <a:srgbClr val="FF00FF"/>
                </a:highlight>
                <a:latin typeface="Arial" panose="020B0604020202020204" pitchFamily="34" charset="0"/>
                <a:cs typeface="Arial" panose="020B0604020202020204" pitchFamily="34" charset="0"/>
              </a:rPr>
              <a:t>Revenue</a:t>
            </a:r>
            <a:r>
              <a:rPr lang="en-US" dirty="0">
                <a:effectLst/>
                <a:latin typeface="Arial" panose="020B0604020202020204" pitchFamily="34" charset="0"/>
                <a:cs typeface="Arial" panose="020B0604020202020204" pitchFamily="34" charset="0"/>
              </a:rPr>
              <a:t>  up to the break-even point)</a:t>
            </a:r>
          </a:p>
          <a:p>
            <a:pPr indent="-182880">
              <a:lnSpc>
                <a:spcPct val="90000"/>
              </a:lnSpc>
              <a:spcAft>
                <a:spcPts val="600"/>
              </a:spcAft>
              <a:buClr>
                <a:schemeClr val="accent1">
                  <a:lumMod val="75000"/>
                </a:schemeClr>
              </a:buClr>
              <a:buSzPct val="85000"/>
              <a:buFont typeface="Wingdings" pitchFamily="2" charset="2"/>
              <a:buChar char="§"/>
            </a:pPr>
            <a:endParaRPr lang="en-US" dirty="0"/>
          </a:p>
        </p:txBody>
      </p:sp>
      <p:sp>
        <p:nvSpPr>
          <p:cNvPr id="19" name="Rectangle 1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 name="Oval 2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3" name="Oval 2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2986826184"/>
              </p:ext>
            </p:extLst>
          </p:nvPr>
        </p:nvGraphicFramePr>
        <p:xfrm>
          <a:off x="984502" y="690945"/>
          <a:ext cx="10222998" cy="3007362"/>
        </p:xfrm>
        <a:graphic>
          <a:graphicData uri="http://schemas.openxmlformats.org/drawingml/2006/table">
            <a:tbl>
              <a:tblPr firstRow="1" bandRow="1">
                <a:tableStyleId>{8799B23B-EC83-4686-B30A-512413B5E67A}</a:tableStyleId>
              </a:tblPr>
              <a:tblGrid>
                <a:gridCol w="1562438">
                  <a:extLst>
                    <a:ext uri="{9D8B030D-6E8A-4147-A177-3AD203B41FA5}">
                      <a16:colId xmlns:a16="http://schemas.microsoft.com/office/drawing/2014/main" val="2231490072"/>
                    </a:ext>
                  </a:extLst>
                </a:gridCol>
                <a:gridCol w="1295332">
                  <a:extLst>
                    <a:ext uri="{9D8B030D-6E8A-4147-A177-3AD203B41FA5}">
                      <a16:colId xmlns:a16="http://schemas.microsoft.com/office/drawing/2014/main" val="188148330"/>
                    </a:ext>
                  </a:extLst>
                </a:gridCol>
                <a:gridCol w="1295332">
                  <a:extLst>
                    <a:ext uri="{9D8B030D-6E8A-4147-A177-3AD203B41FA5}">
                      <a16:colId xmlns:a16="http://schemas.microsoft.com/office/drawing/2014/main" val="2562362153"/>
                    </a:ext>
                  </a:extLst>
                </a:gridCol>
                <a:gridCol w="1200954">
                  <a:extLst>
                    <a:ext uri="{9D8B030D-6E8A-4147-A177-3AD203B41FA5}">
                      <a16:colId xmlns:a16="http://schemas.microsoft.com/office/drawing/2014/main" val="2352855495"/>
                    </a:ext>
                  </a:extLst>
                </a:gridCol>
                <a:gridCol w="1359436">
                  <a:extLst>
                    <a:ext uri="{9D8B030D-6E8A-4147-A177-3AD203B41FA5}">
                      <a16:colId xmlns:a16="http://schemas.microsoft.com/office/drawing/2014/main" val="1421131222"/>
                    </a:ext>
                  </a:extLst>
                </a:gridCol>
                <a:gridCol w="1754753">
                  <a:extLst>
                    <a:ext uri="{9D8B030D-6E8A-4147-A177-3AD203B41FA5}">
                      <a16:colId xmlns:a16="http://schemas.microsoft.com/office/drawing/2014/main" val="1789028460"/>
                    </a:ext>
                  </a:extLst>
                </a:gridCol>
                <a:gridCol w="1754753">
                  <a:extLst>
                    <a:ext uri="{9D8B030D-6E8A-4147-A177-3AD203B41FA5}">
                      <a16:colId xmlns:a16="http://schemas.microsoft.com/office/drawing/2014/main" val="2007591605"/>
                    </a:ext>
                  </a:extLst>
                </a:gridCol>
              </a:tblGrid>
              <a:tr h="391137">
                <a:tc>
                  <a:txBody>
                    <a:bodyPr/>
                    <a:lstStyle/>
                    <a:p>
                      <a:pPr algn="l" fontAlgn="b">
                        <a:lnSpc>
                          <a:spcPct val="150000"/>
                        </a:lnSpc>
                        <a:spcBef>
                          <a:spcPts val="0"/>
                        </a:spcBef>
                        <a:spcAft>
                          <a:spcPts val="0"/>
                        </a:spcAft>
                      </a:pPr>
                      <a:endParaRPr lang="en-GB" sz="1600" b="0" i="0" u="none" strike="noStrike">
                        <a:effectLst/>
                        <a:latin typeface="Arial" panose="020B0604020202020204" pitchFamily="34" charset="0"/>
                        <a:cs typeface="Arial" panose="020B0604020202020204" pitchFamily="34" charset="0"/>
                      </a:endParaRPr>
                    </a:p>
                  </a:txBody>
                  <a:tcPr marL="8213" marR="8213" marT="8213" marB="0" anchor="b"/>
                </a:tc>
                <a:tc>
                  <a:txBody>
                    <a:bodyPr/>
                    <a:lstStyle/>
                    <a:p>
                      <a:pPr algn="l" fontAlgn="b">
                        <a:lnSpc>
                          <a:spcPct val="150000"/>
                        </a:lnSpc>
                        <a:spcBef>
                          <a:spcPts val="0"/>
                        </a:spcBef>
                        <a:spcAft>
                          <a:spcPts val="0"/>
                        </a:spcAft>
                      </a:pPr>
                      <a:r>
                        <a:rPr lang="en-GB" sz="2200" b="0" u="none" strike="noStrike">
                          <a:solidFill>
                            <a:srgbClr val="000000"/>
                          </a:solidFill>
                          <a:effectLst/>
                          <a:highlight>
                            <a:srgbClr val="4D93D9"/>
                          </a:highlight>
                          <a:latin typeface="Arial" panose="020B0604020202020204" pitchFamily="34" charset="0"/>
                          <a:cs typeface="Arial" panose="020B0604020202020204" pitchFamily="34" charset="0"/>
                        </a:rPr>
                        <a:t>Jan</a:t>
                      </a:r>
                      <a:endParaRPr lang="en-GB" sz="1600" b="0" i="0" u="none" strike="noStrike">
                        <a:effectLst/>
                        <a:highlight>
                          <a:srgbClr val="4D93D9"/>
                        </a:highlight>
                        <a:latin typeface="Arial" panose="020B0604020202020204" pitchFamily="34" charset="0"/>
                        <a:cs typeface="Arial" panose="020B0604020202020204" pitchFamily="34" charset="0"/>
                      </a:endParaRPr>
                    </a:p>
                  </a:txBody>
                  <a:tcPr marL="8213" marR="8213" marT="8213" marB="0" anchor="b"/>
                </a:tc>
                <a:tc>
                  <a:txBody>
                    <a:bodyPr/>
                    <a:lstStyle/>
                    <a:p>
                      <a:pPr algn="l" fontAlgn="b">
                        <a:lnSpc>
                          <a:spcPct val="150000"/>
                        </a:lnSpc>
                        <a:spcBef>
                          <a:spcPts val="0"/>
                        </a:spcBef>
                        <a:spcAft>
                          <a:spcPts val="0"/>
                        </a:spcAft>
                      </a:pPr>
                      <a:r>
                        <a:rPr lang="en-GB" sz="2200" b="0" u="none" strike="noStrike">
                          <a:solidFill>
                            <a:srgbClr val="000000"/>
                          </a:solidFill>
                          <a:effectLst/>
                          <a:highlight>
                            <a:srgbClr val="4D93D9"/>
                          </a:highlight>
                          <a:latin typeface="Arial" panose="020B0604020202020204" pitchFamily="34" charset="0"/>
                          <a:cs typeface="Arial" panose="020B0604020202020204" pitchFamily="34" charset="0"/>
                        </a:rPr>
                        <a:t>Feb</a:t>
                      </a:r>
                      <a:endParaRPr lang="en-GB" sz="1600" b="0" i="0" u="none" strike="noStrike">
                        <a:effectLst/>
                        <a:highlight>
                          <a:srgbClr val="4D93D9"/>
                        </a:highlight>
                        <a:latin typeface="Arial" panose="020B0604020202020204" pitchFamily="34" charset="0"/>
                        <a:cs typeface="Arial" panose="020B0604020202020204" pitchFamily="34" charset="0"/>
                      </a:endParaRPr>
                    </a:p>
                  </a:txBody>
                  <a:tcPr marL="8213" marR="8213" marT="8213" marB="0" anchor="b"/>
                </a:tc>
                <a:tc>
                  <a:txBody>
                    <a:bodyPr/>
                    <a:lstStyle/>
                    <a:p>
                      <a:pPr algn="l" fontAlgn="b">
                        <a:lnSpc>
                          <a:spcPct val="150000"/>
                        </a:lnSpc>
                        <a:spcBef>
                          <a:spcPts val="0"/>
                        </a:spcBef>
                        <a:spcAft>
                          <a:spcPts val="0"/>
                        </a:spcAft>
                      </a:pPr>
                      <a:r>
                        <a:rPr lang="en-GB" sz="2200" b="0" u="none" strike="noStrike">
                          <a:solidFill>
                            <a:srgbClr val="000000"/>
                          </a:solidFill>
                          <a:effectLst/>
                          <a:highlight>
                            <a:srgbClr val="4D93D9"/>
                          </a:highlight>
                          <a:latin typeface="Arial" panose="020B0604020202020204" pitchFamily="34" charset="0"/>
                          <a:cs typeface="Arial" panose="020B0604020202020204" pitchFamily="34" charset="0"/>
                        </a:rPr>
                        <a:t>Mar</a:t>
                      </a:r>
                      <a:endParaRPr lang="en-GB" sz="1600" b="0" i="0" u="none" strike="noStrike">
                        <a:effectLst/>
                        <a:highlight>
                          <a:srgbClr val="4D93D9"/>
                        </a:highlight>
                        <a:latin typeface="Arial" panose="020B0604020202020204" pitchFamily="34" charset="0"/>
                        <a:cs typeface="Arial" panose="020B0604020202020204" pitchFamily="34" charset="0"/>
                      </a:endParaRPr>
                    </a:p>
                  </a:txBody>
                  <a:tcPr marL="8213" marR="8213" marT="8213" marB="0" anchor="b"/>
                </a:tc>
                <a:tc>
                  <a:txBody>
                    <a:bodyPr/>
                    <a:lstStyle/>
                    <a:p>
                      <a:pPr algn="l" fontAlgn="b">
                        <a:lnSpc>
                          <a:spcPct val="150000"/>
                        </a:lnSpc>
                        <a:spcBef>
                          <a:spcPts val="0"/>
                        </a:spcBef>
                        <a:spcAft>
                          <a:spcPts val="0"/>
                        </a:spcAft>
                      </a:pPr>
                      <a:r>
                        <a:rPr lang="en-GB" sz="2200" b="0" u="none" strike="noStrike">
                          <a:solidFill>
                            <a:srgbClr val="000000"/>
                          </a:solidFill>
                          <a:effectLst/>
                          <a:highlight>
                            <a:srgbClr val="4D93D9"/>
                          </a:highlight>
                          <a:latin typeface="Arial" panose="020B0604020202020204" pitchFamily="34" charset="0"/>
                          <a:cs typeface="Arial" panose="020B0604020202020204" pitchFamily="34" charset="0"/>
                        </a:rPr>
                        <a:t>Apr</a:t>
                      </a:r>
                      <a:endParaRPr lang="en-GB" sz="1600" b="0" i="0" u="none" strike="noStrike">
                        <a:effectLst/>
                        <a:highlight>
                          <a:srgbClr val="4D93D9"/>
                        </a:highlight>
                        <a:latin typeface="Arial" panose="020B0604020202020204" pitchFamily="34" charset="0"/>
                        <a:cs typeface="Arial" panose="020B0604020202020204" pitchFamily="34" charset="0"/>
                      </a:endParaRPr>
                    </a:p>
                  </a:txBody>
                  <a:tcPr marL="8213" marR="8213" marT="8213" marB="0" anchor="b"/>
                </a:tc>
                <a:tc>
                  <a:txBody>
                    <a:bodyPr/>
                    <a:lstStyle/>
                    <a:p>
                      <a:pPr algn="l" fontAlgn="b">
                        <a:lnSpc>
                          <a:spcPct val="150000"/>
                        </a:lnSpc>
                        <a:spcBef>
                          <a:spcPts val="0"/>
                        </a:spcBef>
                        <a:spcAft>
                          <a:spcPts val="0"/>
                        </a:spcAft>
                      </a:pPr>
                      <a:r>
                        <a:rPr lang="en-GB" sz="2200" b="0" u="none" strike="noStrike">
                          <a:solidFill>
                            <a:srgbClr val="000000"/>
                          </a:solidFill>
                          <a:effectLst/>
                          <a:highlight>
                            <a:srgbClr val="4D93D9"/>
                          </a:highlight>
                          <a:latin typeface="Arial" panose="020B0604020202020204" pitchFamily="34" charset="0"/>
                          <a:cs typeface="Arial" panose="020B0604020202020204" pitchFamily="34" charset="0"/>
                        </a:rPr>
                        <a:t>May</a:t>
                      </a:r>
                      <a:endParaRPr lang="en-GB" sz="1600" b="0" i="0" u="none" strike="noStrike">
                        <a:effectLst/>
                        <a:highlight>
                          <a:srgbClr val="4D93D9"/>
                        </a:highlight>
                        <a:latin typeface="Arial" panose="020B0604020202020204" pitchFamily="34" charset="0"/>
                        <a:cs typeface="Arial" panose="020B0604020202020204" pitchFamily="34" charset="0"/>
                      </a:endParaRPr>
                    </a:p>
                  </a:txBody>
                  <a:tcPr marL="8213" marR="8213" marT="8213" marB="0" anchor="b"/>
                </a:tc>
                <a:tc>
                  <a:txBody>
                    <a:bodyPr/>
                    <a:lstStyle/>
                    <a:p>
                      <a:pPr algn="l" fontAlgn="b">
                        <a:lnSpc>
                          <a:spcPct val="150000"/>
                        </a:lnSpc>
                        <a:spcBef>
                          <a:spcPts val="0"/>
                        </a:spcBef>
                        <a:spcAft>
                          <a:spcPts val="0"/>
                        </a:spcAft>
                      </a:pPr>
                      <a:r>
                        <a:rPr lang="en-GB" sz="2200" b="0" u="none" strike="noStrike">
                          <a:solidFill>
                            <a:srgbClr val="000000"/>
                          </a:solidFill>
                          <a:effectLst/>
                          <a:highlight>
                            <a:srgbClr val="4D93D9"/>
                          </a:highlight>
                          <a:latin typeface="Arial" panose="020B0604020202020204" pitchFamily="34" charset="0"/>
                          <a:cs typeface="Arial" panose="020B0604020202020204" pitchFamily="34" charset="0"/>
                        </a:rPr>
                        <a:t>Jun</a:t>
                      </a:r>
                      <a:endParaRPr lang="en-GB" sz="1600" b="0" i="0" u="none" strike="noStrike">
                        <a:effectLst/>
                        <a:highlight>
                          <a:srgbClr val="4D93D9"/>
                        </a:highlight>
                        <a:latin typeface="Arial" panose="020B0604020202020204" pitchFamily="34" charset="0"/>
                        <a:cs typeface="Arial" panose="020B0604020202020204" pitchFamily="34" charset="0"/>
                      </a:endParaRPr>
                    </a:p>
                  </a:txBody>
                  <a:tcPr marL="8213" marR="8213" marT="8213" marB="0" anchor="b"/>
                </a:tc>
                <a:extLst>
                  <a:ext uri="{0D108BD9-81ED-4DB2-BD59-A6C34878D82A}">
                    <a16:rowId xmlns:a16="http://schemas.microsoft.com/office/drawing/2014/main" val="2295798917"/>
                  </a:ext>
                </a:extLst>
              </a:tr>
              <a:tr h="391137">
                <a:tc>
                  <a:txBody>
                    <a:bodyPr/>
                    <a:lstStyle/>
                    <a:p>
                      <a:pPr algn="l" fontAlgn="b">
                        <a:lnSpc>
                          <a:spcPct val="150000"/>
                        </a:lnSpc>
                        <a:spcBef>
                          <a:spcPts val="0"/>
                        </a:spcBef>
                        <a:spcAft>
                          <a:spcPts val="0"/>
                        </a:spcAft>
                      </a:pPr>
                      <a:r>
                        <a:rPr lang="en-GB" sz="2200" b="0" u="none" strike="noStrike">
                          <a:solidFill>
                            <a:srgbClr val="000000"/>
                          </a:solidFill>
                          <a:effectLst/>
                          <a:highlight>
                            <a:srgbClr val="CAEDFB"/>
                          </a:highlight>
                          <a:latin typeface="Arial" panose="020B0604020202020204" pitchFamily="34" charset="0"/>
                          <a:cs typeface="Arial" panose="020B0604020202020204" pitchFamily="34" charset="0"/>
                        </a:rPr>
                        <a:t>Fixed</a:t>
                      </a:r>
                      <a:endParaRPr lang="en-GB" sz="1600" b="0" i="0" u="none" strike="noStrike">
                        <a:effectLst/>
                        <a:highlight>
                          <a:srgbClr val="CAEDFB"/>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CAEDFB"/>
                          </a:highlight>
                          <a:latin typeface="Arial" panose="020B0604020202020204" pitchFamily="34" charset="0"/>
                          <a:cs typeface="Arial" panose="020B0604020202020204" pitchFamily="34" charset="0"/>
                        </a:rPr>
                        <a:t>£59,000</a:t>
                      </a:r>
                      <a:endParaRPr lang="en-GB" sz="1600" b="0" i="0" u="none" strike="noStrike">
                        <a:effectLst/>
                        <a:highlight>
                          <a:srgbClr val="CAEDFB"/>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CAEDFB"/>
                          </a:highlight>
                          <a:latin typeface="Arial" panose="020B0604020202020204" pitchFamily="34" charset="0"/>
                          <a:cs typeface="Arial" panose="020B0604020202020204" pitchFamily="34" charset="0"/>
                        </a:rPr>
                        <a:t>£59,000</a:t>
                      </a:r>
                      <a:endParaRPr lang="en-GB" sz="1600" b="0" i="0" u="none" strike="noStrike">
                        <a:effectLst/>
                        <a:highlight>
                          <a:srgbClr val="CAEDFB"/>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CAEDFB"/>
                          </a:highlight>
                          <a:latin typeface="Arial" panose="020B0604020202020204" pitchFamily="34" charset="0"/>
                          <a:cs typeface="Arial" panose="020B0604020202020204" pitchFamily="34" charset="0"/>
                        </a:rPr>
                        <a:t>£59,000</a:t>
                      </a:r>
                      <a:endParaRPr lang="en-GB" sz="1600" b="0" i="0" u="none" strike="noStrike">
                        <a:effectLst/>
                        <a:highlight>
                          <a:srgbClr val="CAEDFB"/>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CAEDFB"/>
                          </a:highlight>
                          <a:latin typeface="Arial" panose="020B0604020202020204" pitchFamily="34" charset="0"/>
                          <a:cs typeface="Arial" panose="020B0604020202020204" pitchFamily="34" charset="0"/>
                        </a:rPr>
                        <a:t>£59,000</a:t>
                      </a:r>
                      <a:endParaRPr lang="en-GB" sz="1600" b="0" i="0" u="none" strike="noStrike">
                        <a:effectLst/>
                        <a:highlight>
                          <a:srgbClr val="CAEDFB"/>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CAEDFB"/>
                          </a:highlight>
                          <a:latin typeface="Arial" panose="020B0604020202020204" pitchFamily="34" charset="0"/>
                          <a:cs typeface="Arial" panose="020B0604020202020204" pitchFamily="34" charset="0"/>
                        </a:rPr>
                        <a:t>£59,000</a:t>
                      </a:r>
                      <a:endParaRPr lang="en-GB" sz="1600" b="0" i="0" u="none" strike="noStrike">
                        <a:effectLst/>
                        <a:highlight>
                          <a:srgbClr val="CAEDFB"/>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CAEDFB"/>
                          </a:highlight>
                          <a:latin typeface="Arial" panose="020B0604020202020204" pitchFamily="34" charset="0"/>
                          <a:cs typeface="Arial" panose="020B0604020202020204" pitchFamily="34" charset="0"/>
                        </a:rPr>
                        <a:t>£59,000</a:t>
                      </a:r>
                      <a:endParaRPr lang="en-GB" sz="1600" b="0" i="0" u="none" strike="noStrike">
                        <a:effectLst/>
                        <a:highlight>
                          <a:srgbClr val="CAEDFB"/>
                        </a:highlight>
                        <a:latin typeface="Arial" panose="020B0604020202020204" pitchFamily="34" charset="0"/>
                        <a:cs typeface="Arial" panose="020B0604020202020204" pitchFamily="34" charset="0"/>
                      </a:endParaRPr>
                    </a:p>
                  </a:txBody>
                  <a:tcPr marL="8213" marR="8213" marT="8213" marB="0" anchor="b"/>
                </a:tc>
                <a:extLst>
                  <a:ext uri="{0D108BD9-81ED-4DB2-BD59-A6C34878D82A}">
                    <a16:rowId xmlns:a16="http://schemas.microsoft.com/office/drawing/2014/main" val="413318362"/>
                  </a:ext>
                </a:extLst>
              </a:tr>
              <a:tr h="733033">
                <a:tc>
                  <a:txBody>
                    <a:bodyPr/>
                    <a:lstStyle/>
                    <a:p>
                      <a:pPr algn="l" fontAlgn="b">
                        <a:lnSpc>
                          <a:spcPct val="150000"/>
                        </a:lnSpc>
                        <a:spcBef>
                          <a:spcPts val="0"/>
                        </a:spcBef>
                        <a:spcAft>
                          <a:spcPts val="0"/>
                        </a:spcAft>
                      </a:pPr>
                      <a:r>
                        <a:rPr lang="en-GB" sz="2200" b="0" u="none" strike="noStrike">
                          <a:solidFill>
                            <a:srgbClr val="000000"/>
                          </a:solidFill>
                          <a:effectLst/>
                          <a:highlight>
                            <a:srgbClr val="FBE2D5"/>
                          </a:highlight>
                          <a:latin typeface="Arial" panose="020B0604020202020204" pitchFamily="34" charset="0"/>
                          <a:cs typeface="Arial" panose="020B0604020202020204" pitchFamily="34" charset="0"/>
                        </a:rPr>
                        <a:t>Variable cost</a:t>
                      </a:r>
                      <a:endParaRPr lang="en-GB" sz="1600" b="0" i="0" u="none" strike="noStrike">
                        <a:effectLst/>
                        <a:highlight>
                          <a:srgbClr val="FBE2D5"/>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BE2D5"/>
                          </a:highlight>
                          <a:latin typeface="Arial" panose="020B0604020202020204" pitchFamily="34" charset="0"/>
                          <a:cs typeface="Arial" panose="020B0604020202020204" pitchFamily="34" charset="0"/>
                        </a:rPr>
                        <a:t>£25,000</a:t>
                      </a:r>
                      <a:endParaRPr lang="en-GB" sz="1600" b="0" i="0" u="none" strike="noStrike">
                        <a:effectLst/>
                        <a:highlight>
                          <a:srgbClr val="FBE2D5"/>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BE2D5"/>
                          </a:highlight>
                          <a:latin typeface="Arial" panose="020B0604020202020204" pitchFamily="34" charset="0"/>
                          <a:cs typeface="Arial" panose="020B0604020202020204" pitchFamily="34" charset="0"/>
                        </a:rPr>
                        <a:t>£27,482</a:t>
                      </a:r>
                      <a:endParaRPr lang="en-GB" sz="1600" b="0" i="0" u="none" strike="noStrike">
                        <a:effectLst/>
                        <a:highlight>
                          <a:srgbClr val="FBE2D5"/>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BE2D5"/>
                          </a:highlight>
                          <a:latin typeface="Arial" panose="020B0604020202020204" pitchFamily="34" charset="0"/>
                          <a:cs typeface="Arial" panose="020B0604020202020204" pitchFamily="34" charset="0"/>
                        </a:rPr>
                        <a:t>£</a:t>
                      </a:r>
                      <a:r>
                        <a:rPr lang="en-GB" sz="2200" b="0" i="0" u="none" strike="noStrike">
                          <a:solidFill>
                            <a:srgbClr val="000000"/>
                          </a:solidFill>
                          <a:effectLst/>
                          <a:highlight>
                            <a:srgbClr val="FBE2D5"/>
                          </a:highlight>
                          <a:latin typeface="Arial" panose="020B0604020202020204" pitchFamily="34" charset="0"/>
                          <a:cs typeface="Arial" panose="020B0604020202020204" pitchFamily="34" charset="0"/>
                        </a:rPr>
                        <a:t>31,112</a:t>
                      </a:r>
                      <a:endParaRPr lang="en-GB" sz="2200" b="0" i="0" u="none" strike="noStrike">
                        <a:effectLst/>
                        <a:highlight>
                          <a:srgbClr val="FBE2D5"/>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BE2D5"/>
                          </a:highlight>
                          <a:latin typeface="Arial" panose="020B0604020202020204" pitchFamily="34" charset="0"/>
                          <a:cs typeface="Arial" panose="020B0604020202020204" pitchFamily="34" charset="0"/>
                        </a:rPr>
                        <a:t>£33,500</a:t>
                      </a:r>
                      <a:endParaRPr lang="en-GB" sz="1600" b="0" i="0" u="none" strike="noStrike">
                        <a:effectLst/>
                        <a:highlight>
                          <a:srgbClr val="FBE2D5"/>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BE2D5"/>
                          </a:highlight>
                          <a:latin typeface="Arial" panose="020B0604020202020204" pitchFamily="34" charset="0"/>
                          <a:cs typeface="Arial" panose="020B0604020202020204" pitchFamily="34" charset="0"/>
                        </a:rPr>
                        <a:t>£28,000</a:t>
                      </a:r>
                      <a:endParaRPr lang="en-GB" sz="1600" b="0" i="0" u="none" strike="noStrike">
                        <a:effectLst/>
                        <a:highlight>
                          <a:srgbClr val="FBE2D5"/>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BE2D5"/>
                          </a:highlight>
                          <a:latin typeface="Arial" panose="020B0604020202020204" pitchFamily="34" charset="0"/>
                          <a:cs typeface="Arial" panose="020B0604020202020204" pitchFamily="34" charset="0"/>
                        </a:rPr>
                        <a:t>£33,950</a:t>
                      </a:r>
                      <a:endParaRPr lang="en-GB" sz="1600" b="0" i="0" u="none" strike="noStrike">
                        <a:effectLst/>
                        <a:highlight>
                          <a:srgbClr val="FBE2D5"/>
                        </a:highlight>
                        <a:latin typeface="Arial" panose="020B0604020202020204" pitchFamily="34" charset="0"/>
                        <a:cs typeface="Arial" panose="020B0604020202020204" pitchFamily="34" charset="0"/>
                      </a:endParaRPr>
                    </a:p>
                  </a:txBody>
                  <a:tcPr marL="8213" marR="8213" marT="8213" marB="0" anchor="b"/>
                </a:tc>
                <a:extLst>
                  <a:ext uri="{0D108BD9-81ED-4DB2-BD59-A6C34878D82A}">
                    <a16:rowId xmlns:a16="http://schemas.microsoft.com/office/drawing/2014/main" val="1569448225"/>
                  </a:ext>
                </a:extLst>
              </a:tr>
              <a:tr h="391137">
                <a:tc>
                  <a:txBody>
                    <a:bodyPr/>
                    <a:lstStyle/>
                    <a:p>
                      <a:pPr algn="l" fontAlgn="b">
                        <a:lnSpc>
                          <a:spcPct val="150000"/>
                        </a:lnSpc>
                        <a:spcBef>
                          <a:spcPts val="0"/>
                        </a:spcBef>
                        <a:spcAft>
                          <a:spcPts val="0"/>
                        </a:spcAft>
                      </a:pPr>
                      <a:r>
                        <a:rPr lang="en-GB" sz="2200" b="0" u="none" strike="noStrike">
                          <a:solidFill>
                            <a:srgbClr val="FF0000"/>
                          </a:solidFill>
                          <a:effectLst/>
                          <a:highlight>
                            <a:srgbClr val="F2CEEF"/>
                          </a:highlight>
                          <a:latin typeface="Arial" panose="020B0604020202020204" pitchFamily="34" charset="0"/>
                          <a:cs typeface="Arial" panose="020B0604020202020204" pitchFamily="34" charset="0"/>
                        </a:rPr>
                        <a:t>Total cost</a:t>
                      </a:r>
                      <a:endParaRPr lang="en-GB" sz="1600" b="0" i="0" u="none" strike="noStrike">
                        <a:effectLst/>
                        <a:highlight>
                          <a:srgbClr val="F2CEEF"/>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2CEEF"/>
                          </a:highlight>
                          <a:latin typeface="Arial" panose="020B0604020202020204" pitchFamily="34" charset="0"/>
                          <a:cs typeface="Arial" panose="020B0604020202020204" pitchFamily="34" charset="0"/>
                        </a:rPr>
                        <a:t>£84,000</a:t>
                      </a:r>
                      <a:endParaRPr lang="en-GB" sz="1600" b="0" i="0" u="none" strike="noStrike">
                        <a:effectLst/>
                        <a:highlight>
                          <a:srgbClr val="F2CEEF"/>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2CEEF"/>
                          </a:highlight>
                          <a:latin typeface="Arial" panose="020B0604020202020204" pitchFamily="34" charset="0"/>
                          <a:cs typeface="Arial" panose="020B0604020202020204" pitchFamily="34" charset="0"/>
                        </a:rPr>
                        <a:t>£86,482</a:t>
                      </a:r>
                      <a:endParaRPr lang="en-GB" sz="1600" b="0" i="0" u="none" strike="noStrike">
                        <a:effectLst/>
                        <a:highlight>
                          <a:srgbClr val="F2CEEF"/>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2CEEF"/>
                          </a:highlight>
                          <a:latin typeface="Arial" panose="020B0604020202020204" pitchFamily="34" charset="0"/>
                          <a:cs typeface="Arial" panose="020B0604020202020204" pitchFamily="34" charset="0"/>
                        </a:rPr>
                        <a:t>£90,112</a:t>
                      </a:r>
                      <a:endParaRPr lang="en-GB" sz="1600" b="0" i="0" u="none" strike="noStrike">
                        <a:effectLst/>
                        <a:highlight>
                          <a:srgbClr val="F2CEEF"/>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2CEEF"/>
                          </a:highlight>
                          <a:latin typeface="Arial" panose="020B0604020202020204" pitchFamily="34" charset="0"/>
                          <a:cs typeface="Arial" panose="020B0604020202020204" pitchFamily="34" charset="0"/>
                        </a:rPr>
                        <a:t>£92,500</a:t>
                      </a:r>
                      <a:endParaRPr lang="en-GB" sz="1600" b="0" i="0" u="none" strike="noStrike">
                        <a:effectLst/>
                        <a:highlight>
                          <a:srgbClr val="F2CEEF"/>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2CEEF"/>
                          </a:highlight>
                          <a:latin typeface="Arial" panose="020B0604020202020204" pitchFamily="34" charset="0"/>
                          <a:cs typeface="Arial" panose="020B0604020202020204" pitchFamily="34" charset="0"/>
                        </a:rPr>
                        <a:t>£87,000</a:t>
                      </a:r>
                      <a:endParaRPr lang="en-GB" sz="1600" b="0" i="0" u="none" strike="noStrike">
                        <a:effectLst/>
                        <a:highlight>
                          <a:srgbClr val="F2CEEF"/>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F2CEEF"/>
                          </a:highlight>
                          <a:latin typeface="Arial" panose="020B0604020202020204" pitchFamily="34" charset="0"/>
                          <a:cs typeface="Arial" panose="020B0604020202020204" pitchFamily="34" charset="0"/>
                        </a:rPr>
                        <a:t>£92,950</a:t>
                      </a:r>
                      <a:endParaRPr lang="en-GB" sz="1600" b="0" i="0" u="none" strike="noStrike">
                        <a:effectLst/>
                        <a:highlight>
                          <a:srgbClr val="F2CEEF"/>
                        </a:highlight>
                        <a:latin typeface="Arial" panose="020B0604020202020204" pitchFamily="34" charset="0"/>
                        <a:cs typeface="Arial" panose="020B0604020202020204" pitchFamily="34" charset="0"/>
                      </a:endParaRPr>
                    </a:p>
                  </a:txBody>
                  <a:tcPr marL="8213" marR="8213" marT="8213" marB="0" anchor="b"/>
                </a:tc>
                <a:extLst>
                  <a:ext uri="{0D108BD9-81ED-4DB2-BD59-A6C34878D82A}">
                    <a16:rowId xmlns:a16="http://schemas.microsoft.com/office/drawing/2014/main" val="1915319405"/>
                  </a:ext>
                </a:extLst>
              </a:tr>
              <a:tr h="391137">
                <a:tc>
                  <a:txBody>
                    <a:bodyPr/>
                    <a:lstStyle/>
                    <a:p>
                      <a:pPr algn="l" fontAlgn="b">
                        <a:lnSpc>
                          <a:spcPct val="150000"/>
                        </a:lnSpc>
                        <a:spcBef>
                          <a:spcPts val="0"/>
                        </a:spcBef>
                        <a:spcAft>
                          <a:spcPts val="0"/>
                        </a:spcAft>
                      </a:pPr>
                      <a:r>
                        <a:rPr lang="en-GB" sz="2200" b="0" u="none" strike="noStrike">
                          <a:solidFill>
                            <a:srgbClr val="000000"/>
                          </a:solidFill>
                          <a:effectLst/>
                          <a:latin typeface="Arial" panose="020B0604020202020204" pitchFamily="34" charset="0"/>
                          <a:cs typeface="Arial" panose="020B0604020202020204" pitchFamily="34" charset="0"/>
                        </a:rPr>
                        <a:t>Revenue</a:t>
                      </a:r>
                      <a:endParaRPr lang="en-GB" sz="1600" b="0" i="0" u="none" strike="noStrike">
                        <a:effectLs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latin typeface="Arial" panose="020B0604020202020204" pitchFamily="34" charset="0"/>
                          <a:cs typeface="Arial" panose="020B0604020202020204" pitchFamily="34" charset="0"/>
                        </a:rPr>
                        <a:t>£60,000</a:t>
                      </a:r>
                      <a:endParaRPr lang="en-GB" sz="1600" b="0" i="0" u="none" strike="noStrike">
                        <a:effectLs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latin typeface="Arial" panose="020B0604020202020204" pitchFamily="34" charset="0"/>
                          <a:cs typeface="Arial" panose="020B0604020202020204" pitchFamily="34" charset="0"/>
                        </a:rPr>
                        <a:t>£75,000</a:t>
                      </a:r>
                      <a:endParaRPr lang="en-GB" sz="1600" b="0" i="0" u="none" strike="noStrike">
                        <a:effectLs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latin typeface="Arial" panose="020B0604020202020204" pitchFamily="34" charset="0"/>
                          <a:cs typeface="Arial" panose="020B0604020202020204" pitchFamily="34" charset="0"/>
                        </a:rPr>
                        <a:t>£92,000</a:t>
                      </a:r>
                      <a:endParaRPr lang="en-GB" sz="1600" b="0" i="0" u="none" strike="noStrike">
                        <a:effectLs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latin typeface="Arial" panose="020B0604020202020204" pitchFamily="34" charset="0"/>
                          <a:cs typeface="Arial" panose="020B0604020202020204" pitchFamily="34" charset="0"/>
                        </a:rPr>
                        <a:t>£108,100</a:t>
                      </a:r>
                      <a:endParaRPr lang="en-GB" sz="1600" b="0" i="0" u="none" strike="noStrike">
                        <a:effectLs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latin typeface="Arial" panose="020B0604020202020204" pitchFamily="34" charset="0"/>
                          <a:cs typeface="Arial" panose="020B0604020202020204" pitchFamily="34" charset="0"/>
                        </a:rPr>
                        <a:t>£112,202.75</a:t>
                      </a:r>
                      <a:endParaRPr lang="en-GB" sz="1600" b="0" i="0" u="none" strike="noStrike">
                        <a:effectLs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latin typeface="Arial" panose="020B0604020202020204" pitchFamily="34" charset="0"/>
                          <a:cs typeface="Arial" panose="020B0604020202020204" pitchFamily="34" charset="0"/>
                        </a:rPr>
                        <a:t>£129,500.90</a:t>
                      </a:r>
                      <a:endParaRPr lang="en-GB" sz="1600" b="0" i="0" u="none" strike="noStrike">
                        <a:effectLst/>
                        <a:latin typeface="Arial" panose="020B0604020202020204" pitchFamily="34" charset="0"/>
                        <a:cs typeface="Arial" panose="020B0604020202020204" pitchFamily="34" charset="0"/>
                      </a:endParaRPr>
                    </a:p>
                  </a:txBody>
                  <a:tcPr marL="8213" marR="8213" marT="8213" marB="0" anchor="b"/>
                </a:tc>
                <a:extLst>
                  <a:ext uri="{0D108BD9-81ED-4DB2-BD59-A6C34878D82A}">
                    <a16:rowId xmlns:a16="http://schemas.microsoft.com/office/drawing/2014/main" val="3654665380"/>
                  </a:ext>
                </a:extLst>
              </a:tr>
              <a:tr h="391137">
                <a:tc>
                  <a:txBody>
                    <a:bodyPr/>
                    <a:lstStyle/>
                    <a:p>
                      <a:pPr algn="l" fontAlgn="b">
                        <a:lnSpc>
                          <a:spcPct val="150000"/>
                        </a:lnSpc>
                        <a:spcBef>
                          <a:spcPts val="0"/>
                        </a:spcBef>
                        <a:spcAft>
                          <a:spcPts val="0"/>
                        </a:spcAft>
                      </a:pPr>
                      <a:r>
                        <a:rPr lang="en-GB" sz="2200" b="0" u="none" strike="noStrike">
                          <a:solidFill>
                            <a:srgbClr val="000000"/>
                          </a:solidFill>
                          <a:effectLst/>
                          <a:highlight>
                            <a:srgbClr val="FFFF00"/>
                          </a:highlight>
                          <a:latin typeface="Arial" panose="020B0604020202020204" pitchFamily="34" charset="0"/>
                          <a:cs typeface="Arial" panose="020B0604020202020204" pitchFamily="34" charset="0"/>
                        </a:rPr>
                        <a:t>Profit/loss</a:t>
                      </a:r>
                      <a:endParaRPr lang="en-GB" sz="1600" b="0" i="0" u="none" strike="noStrike">
                        <a:effectLst/>
                        <a:highlight>
                          <a:srgbClr val="FFFF00"/>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B5E6A2"/>
                          </a:highlight>
                          <a:latin typeface="Arial" panose="020B0604020202020204" pitchFamily="34" charset="0"/>
                          <a:cs typeface="Arial" panose="020B0604020202020204" pitchFamily="34" charset="0"/>
                        </a:rPr>
                        <a:t>-£24,000</a:t>
                      </a:r>
                      <a:endParaRPr lang="en-GB" sz="1600" b="0" i="0" u="none" strike="noStrike">
                        <a:effectLst/>
                        <a:highlight>
                          <a:srgbClr val="B5E6A2"/>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B5E6A2"/>
                          </a:highlight>
                          <a:latin typeface="Arial" panose="020B0604020202020204" pitchFamily="34" charset="0"/>
                          <a:cs typeface="Arial" panose="020B0604020202020204" pitchFamily="34" charset="0"/>
                        </a:rPr>
                        <a:t>-£11,482</a:t>
                      </a:r>
                      <a:endParaRPr lang="en-GB" sz="1600" b="0" i="0" u="none" strike="noStrike">
                        <a:effectLst/>
                        <a:highlight>
                          <a:srgbClr val="B5E6A2"/>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B5E6A2"/>
                          </a:highlight>
                          <a:latin typeface="Arial" panose="020B0604020202020204" pitchFamily="34" charset="0"/>
                          <a:cs typeface="Arial" panose="020B0604020202020204" pitchFamily="34" charset="0"/>
                        </a:rPr>
                        <a:t>£1,200</a:t>
                      </a:r>
                      <a:endParaRPr lang="en-GB" sz="1600" b="0" i="0" u="none" strike="noStrike">
                        <a:effectLst/>
                        <a:highlight>
                          <a:srgbClr val="B5E6A2"/>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B5E6A2"/>
                          </a:highlight>
                          <a:latin typeface="Arial" panose="020B0604020202020204" pitchFamily="34" charset="0"/>
                          <a:cs typeface="Arial" panose="020B0604020202020204" pitchFamily="34" charset="0"/>
                        </a:rPr>
                        <a:t>£15,600</a:t>
                      </a:r>
                      <a:endParaRPr lang="en-GB" sz="1600" b="0" i="0" u="none" strike="noStrike">
                        <a:effectLst/>
                        <a:highlight>
                          <a:srgbClr val="B5E6A2"/>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a:solidFill>
                            <a:srgbClr val="000000"/>
                          </a:solidFill>
                          <a:effectLst/>
                          <a:highlight>
                            <a:srgbClr val="B5E6A2"/>
                          </a:highlight>
                          <a:latin typeface="Arial" panose="020B0604020202020204" pitchFamily="34" charset="0"/>
                          <a:cs typeface="Arial" panose="020B0604020202020204" pitchFamily="34" charset="0"/>
                        </a:rPr>
                        <a:t>£25,200.75</a:t>
                      </a:r>
                      <a:endParaRPr lang="en-GB" sz="1600" b="0" i="0" u="none" strike="noStrike">
                        <a:effectLst/>
                        <a:highlight>
                          <a:srgbClr val="B5E6A2"/>
                        </a:highlight>
                        <a:latin typeface="Arial" panose="020B0604020202020204" pitchFamily="34" charset="0"/>
                        <a:cs typeface="Arial" panose="020B0604020202020204" pitchFamily="34" charset="0"/>
                      </a:endParaRPr>
                    </a:p>
                  </a:txBody>
                  <a:tcPr marL="8213" marR="8213" marT="8213" marB="0" anchor="b"/>
                </a:tc>
                <a:tc>
                  <a:txBody>
                    <a:bodyPr/>
                    <a:lstStyle/>
                    <a:p>
                      <a:pPr algn="r" fontAlgn="b">
                        <a:lnSpc>
                          <a:spcPct val="150000"/>
                        </a:lnSpc>
                        <a:spcBef>
                          <a:spcPts val="0"/>
                        </a:spcBef>
                        <a:spcAft>
                          <a:spcPts val="0"/>
                        </a:spcAft>
                      </a:pPr>
                      <a:r>
                        <a:rPr lang="en-GB" sz="2200" b="0" u="none" strike="noStrike" dirty="0">
                          <a:solidFill>
                            <a:srgbClr val="000000"/>
                          </a:solidFill>
                          <a:effectLst/>
                          <a:highlight>
                            <a:srgbClr val="B5E6A2"/>
                          </a:highlight>
                          <a:latin typeface="Arial" panose="020B0604020202020204" pitchFamily="34" charset="0"/>
                          <a:cs typeface="Arial" panose="020B0604020202020204" pitchFamily="34" charset="0"/>
                        </a:rPr>
                        <a:t>£36,550.9</a:t>
                      </a:r>
                      <a:endParaRPr lang="en-GB" sz="1600" b="0" i="0" u="none" strike="noStrike" dirty="0">
                        <a:effectLst/>
                        <a:highlight>
                          <a:srgbClr val="B5E6A2"/>
                        </a:highlight>
                        <a:latin typeface="Arial" panose="020B0604020202020204" pitchFamily="34" charset="0"/>
                        <a:cs typeface="Arial" panose="020B0604020202020204" pitchFamily="34" charset="0"/>
                      </a:endParaRPr>
                    </a:p>
                  </a:txBody>
                  <a:tcPr marL="8213" marR="8213" marT="8213" marB="0" anchor="b"/>
                </a:tc>
                <a:extLst>
                  <a:ext uri="{0D108BD9-81ED-4DB2-BD59-A6C34878D82A}">
                    <a16:rowId xmlns:a16="http://schemas.microsoft.com/office/drawing/2014/main" val="1439213082"/>
                  </a:ext>
                </a:extLst>
              </a:tr>
            </a:tbl>
          </a:graphicData>
        </a:graphic>
      </p:graphicFrame>
    </p:spTree>
    <p:extLst>
      <p:ext uri="{BB962C8B-B14F-4D97-AF65-F5344CB8AC3E}">
        <p14:creationId xmlns:p14="http://schemas.microsoft.com/office/powerpoint/2010/main" val="330153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98152" y="2120900"/>
            <a:ext cx="7202045" cy="4051300"/>
          </a:xfrm>
        </p:spPr>
      </p:pic>
    </p:spTree>
    <p:extLst>
      <p:ext uri="{BB962C8B-B14F-4D97-AF65-F5344CB8AC3E}">
        <p14:creationId xmlns:p14="http://schemas.microsoft.com/office/powerpoint/2010/main" val="22332151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9620</TotalTime>
  <Words>1986</Words>
  <Application>Microsoft Macintosh PowerPoint</Application>
  <PresentationFormat>Widescreen</PresentationFormat>
  <Paragraphs>325</Paragraphs>
  <Slides>17</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Aptos</vt:lpstr>
      <vt:lpstr>Arial</vt:lpstr>
      <vt:lpstr>Calibri</vt:lpstr>
      <vt:lpstr>Rockwell</vt:lpstr>
      <vt:lpstr>Rockwell Condensed</vt:lpstr>
      <vt:lpstr>Rockwell Extra Bold</vt:lpstr>
      <vt:lpstr>Söhne</vt:lpstr>
      <vt:lpstr>Wingdings</vt:lpstr>
      <vt:lpstr>Wood Type</vt:lpstr>
      <vt:lpstr>Assessment Task 2</vt:lpstr>
      <vt:lpstr>Quisqueya Flavors Bar Restaurant  Business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Dignora Estephany Espinal Angomas (2441693)</cp:lastModifiedBy>
  <cp:revision>53</cp:revision>
  <cp:lastPrinted>2026-04-24T20:26:12Z</cp:lastPrinted>
  <dcterms:created xsi:type="dcterms:W3CDTF">2023-07-31T07:37:43Z</dcterms:created>
  <dcterms:modified xsi:type="dcterms:W3CDTF">2026-04-24T20:26:31Z</dcterms:modified>
</cp:coreProperties>
</file>