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60" r:id="rId3"/>
    <p:sldId id="261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3" r:id="rId12"/>
    <p:sldId id="274" r:id="rId13"/>
    <p:sldId id="262" r:id="rId14"/>
    <p:sldId id="272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B4BEF-1F93-AD07-866E-E2C75D43F5DE}" v="4227" dt="2026-10-10T09:08:00.4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-Mihaela Moise (2505134)" userId="S::2505134@student.uwtsd.ac.uk::03f3d2ae-370e-4142-b2b4-ed4de8d8aade" providerId="AD" clId="Web-{037B4BEF-1F93-AD07-866E-E2C75D43F5DE}"/>
    <pc:docChg chg="addSld delSld modSld sldOrd">
      <pc:chgData name="Raluca-Mihaela Moise (2505134)" userId="S::2505134@student.uwtsd.ac.uk::03f3d2ae-370e-4142-b2b4-ed4de8d8aade" providerId="AD" clId="Web-{037B4BEF-1F93-AD07-866E-E2C75D43F5DE}" dt="2026-10-10T09:08:00.421" v="4149" actId="20577"/>
      <pc:docMkLst>
        <pc:docMk/>
      </pc:docMkLst>
      <pc:sldChg chg="modSp ord">
        <pc:chgData name="Raluca-Mihaela Moise (2505134)" userId="S::2505134@student.uwtsd.ac.uk::03f3d2ae-370e-4142-b2b4-ed4de8d8aade" providerId="AD" clId="Web-{037B4BEF-1F93-AD07-866E-E2C75D43F5DE}" dt="2026-10-10T09:01:15.842" v="3720"/>
        <pc:sldMkLst>
          <pc:docMk/>
          <pc:sldMk cId="4030245676" sldId="262"/>
        </pc:sldMkLst>
        <pc:spChg chg="mod">
          <ac:chgData name="Raluca-Mihaela Moise (2505134)" userId="S::2505134@student.uwtsd.ac.uk::03f3d2ae-370e-4142-b2b4-ed4de8d8aade" providerId="AD" clId="Web-{037B4BEF-1F93-AD07-866E-E2C75D43F5DE}" dt="2026-10-10T08:45:21.846" v="2531" actId="20577"/>
          <ac:spMkLst>
            <pc:docMk/>
            <pc:sldMk cId="4030245676" sldId="262"/>
            <ac:spMk id="3" creationId="{B85E650B-3C7C-672E-9083-10ED27A5F2E9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8T19:05:13.120" v="339" actId="20577"/>
        <pc:sldMkLst>
          <pc:docMk/>
          <pc:sldMk cId="3371107111" sldId="266"/>
        </pc:sldMkLst>
        <pc:spChg chg="mod">
          <ac:chgData name="Raluca-Mihaela Moise (2505134)" userId="S::2505134@student.uwtsd.ac.uk::03f3d2ae-370e-4142-b2b4-ed4de8d8aade" providerId="AD" clId="Web-{037B4BEF-1F93-AD07-866E-E2C75D43F5DE}" dt="2026-10-08T18:36:02.330" v="6" actId="20577"/>
          <ac:spMkLst>
            <pc:docMk/>
            <pc:sldMk cId="3371107111" sldId="266"/>
            <ac:spMk id="2" creationId="{83CD3A39-6B1A-29CC-5D92-183DAC034199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8T18:50:11.101" v="286" actId="20577"/>
          <ac:spMkLst>
            <pc:docMk/>
            <pc:sldMk cId="3371107111" sldId="266"/>
            <ac:spMk id="3" creationId="{5DEB3A3C-83ED-BF90-8BA5-BB7B575B9154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8T19:05:13.120" v="339" actId="20577"/>
          <ac:spMkLst>
            <pc:docMk/>
            <pc:sldMk cId="3371107111" sldId="266"/>
            <ac:spMk id="4" creationId="{F3150B0E-4BC0-BEB8-DCFE-28011DEEA64F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9T20:56:01.219" v="779" actId="20577"/>
        <pc:sldMkLst>
          <pc:docMk/>
          <pc:sldMk cId="1949188123" sldId="267"/>
        </pc:sldMkLst>
        <pc:spChg chg="mod">
          <ac:chgData name="Raluca-Mihaela Moise (2505134)" userId="S::2505134@student.uwtsd.ac.uk::03f3d2ae-370e-4142-b2b4-ed4de8d8aade" providerId="AD" clId="Web-{037B4BEF-1F93-AD07-866E-E2C75D43F5DE}" dt="2026-10-08T19:08:12.114" v="363" actId="20577"/>
          <ac:spMkLst>
            <pc:docMk/>
            <pc:sldMk cId="1949188123" sldId="267"/>
            <ac:spMk id="2" creationId="{6329D1F1-4063-5AE2-4A02-57CA105B350F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0:45:59.963" v="557" actId="20577"/>
          <ac:spMkLst>
            <pc:docMk/>
            <pc:sldMk cId="1949188123" sldId="267"/>
            <ac:spMk id="3" creationId="{A8A9F449-B167-CFDF-E4BA-AE78448B3795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0:56:01.219" v="779" actId="20577"/>
          <ac:spMkLst>
            <pc:docMk/>
            <pc:sldMk cId="1949188123" sldId="267"/>
            <ac:spMk id="4" creationId="{7A347060-CDD0-093D-1C39-5B2B6925104B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9T21:13:43.913" v="1079" actId="20577"/>
        <pc:sldMkLst>
          <pc:docMk/>
          <pc:sldMk cId="2419772152" sldId="268"/>
        </pc:sldMkLst>
        <pc:spChg chg="mod">
          <ac:chgData name="Raluca-Mihaela Moise (2505134)" userId="S::2505134@student.uwtsd.ac.uk::03f3d2ae-370e-4142-b2b4-ed4de8d8aade" providerId="AD" clId="Web-{037B4BEF-1F93-AD07-866E-E2C75D43F5DE}" dt="2026-10-09T20:57:11.768" v="793" actId="20577"/>
          <ac:spMkLst>
            <pc:docMk/>
            <pc:sldMk cId="2419772152" sldId="268"/>
            <ac:spMk id="2" creationId="{39FABA9E-9F7C-AEC9-BCE0-C8859FFE5DCC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1:06:27.851" v="958" actId="20577"/>
          <ac:spMkLst>
            <pc:docMk/>
            <pc:sldMk cId="2419772152" sldId="268"/>
            <ac:spMk id="3" creationId="{8A00CAFF-3424-4472-3BBA-BF9DE77CB9D2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1:13:43.913" v="1079" actId="20577"/>
          <ac:spMkLst>
            <pc:docMk/>
            <pc:sldMk cId="2419772152" sldId="268"/>
            <ac:spMk id="4" creationId="{5FCB24D9-6A45-9E1E-007F-A807C73ABC87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09T21:36:09.039" v="1546" actId="20577"/>
        <pc:sldMkLst>
          <pc:docMk/>
          <pc:sldMk cId="1659062074" sldId="269"/>
        </pc:sldMkLst>
        <pc:spChg chg="mod">
          <ac:chgData name="Raluca-Mihaela Moise (2505134)" userId="S::2505134@student.uwtsd.ac.uk::03f3d2ae-370e-4142-b2b4-ed4de8d8aade" providerId="AD" clId="Web-{037B4BEF-1F93-AD07-866E-E2C75D43F5DE}" dt="2026-10-09T21:17:05.482" v="1110" actId="20577"/>
          <ac:spMkLst>
            <pc:docMk/>
            <pc:sldMk cId="1659062074" sldId="269"/>
            <ac:spMk id="2" creationId="{E572E12D-D2F2-6E50-8BF1-AAD3410C7EB4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31:28.732" v="1496" actId="14100"/>
          <ac:spMkLst>
            <pc:docMk/>
            <pc:sldMk cId="1659062074" sldId="269"/>
            <ac:spMk id="3" creationId="{8B2BDF57-8FA9-7952-A0B4-5BE968717FA6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36:09.039" v="1546" actId="20577"/>
          <ac:spMkLst>
            <pc:docMk/>
            <pc:sldMk cId="1659062074" sldId="269"/>
            <ac:spMk id="4" creationId="{91178215-BB89-3393-F766-D10A385B98B8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19:50.442" v="1180"/>
          <ac:spMkLst>
            <pc:docMk/>
            <pc:sldMk cId="1659062074" sldId="269"/>
            <ac:spMk id="6" creationId="{026B1F43-A8F9-AFDE-9624-CE4697687B25}"/>
          </ac:spMkLst>
        </pc:spChg>
        <pc:spChg chg="add mod">
          <ac:chgData name="Raluca-Mihaela Moise (2505134)" userId="S::2505134@student.uwtsd.ac.uk::03f3d2ae-370e-4142-b2b4-ed4de8d8aade" providerId="AD" clId="Web-{037B4BEF-1F93-AD07-866E-E2C75D43F5DE}" dt="2026-10-09T21:32:16.343" v="1509" actId="1076"/>
          <ac:spMkLst>
            <pc:docMk/>
            <pc:sldMk cId="1659062074" sldId="269"/>
            <ac:spMk id="7" creationId="{8714FEA1-10B2-D24F-F23F-6B25B77D2FBB}"/>
          </ac:spMkLst>
        </pc:spChg>
      </pc:sldChg>
      <pc:sldChg chg="modSp new ord">
        <pc:chgData name="Raluca-Mihaela Moise (2505134)" userId="S::2505134@student.uwtsd.ac.uk::03f3d2ae-370e-4142-b2b4-ed4de8d8aade" providerId="AD" clId="Web-{037B4BEF-1F93-AD07-866E-E2C75D43F5DE}" dt="2026-10-10T08:28:15.167" v="2024" actId="20577"/>
        <pc:sldMkLst>
          <pc:docMk/>
          <pc:sldMk cId="2953910681" sldId="270"/>
        </pc:sldMkLst>
        <pc:spChg chg="mod">
          <ac:chgData name="Raluca-Mihaela Moise (2505134)" userId="S::2505134@student.uwtsd.ac.uk::03f3d2ae-370e-4142-b2b4-ed4de8d8aade" providerId="AD" clId="Web-{037B4BEF-1F93-AD07-866E-E2C75D43F5DE}" dt="2026-10-10T08:19:33.945" v="1582" actId="20577"/>
          <ac:spMkLst>
            <pc:docMk/>
            <pc:sldMk cId="2953910681" sldId="270"/>
            <ac:spMk id="2" creationId="{29754945-52EC-DF89-4509-02A25771196B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22:29.889" v="1770" actId="20577"/>
          <ac:spMkLst>
            <pc:docMk/>
            <pc:sldMk cId="2953910681" sldId="270"/>
            <ac:spMk id="3" creationId="{684AB397-2B6F-6073-CA0B-CAF2018BF807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28:15.167" v="2024" actId="20577"/>
          <ac:spMkLst>
            <pc:docMk/>
            <pc:sldMk cId="2953910681" sldId="270"/>
            <ac:spMk id="4" creationId="{01BF2ADA-2C10-9364-DCCC-51BFE467FCED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10T08:40:42.133" v="2471" actId="20577"/>
        <pc:sldMkLst>
          <pc:docMk/>
          <pc:sldMk cId="18339981" sldId="271"/>
        </pc:sldMkLst>
        <pc:spChg chg="mod">
          <ac:chgData name="Raluca-Mihaela Moise (2505134)" userId="S::2505134@student.uwtsd.ac.uk::03f3d2ae-370e-4142-b2b4-ed4de8d8aade" providerId="AD" clId="Web-{037B4BEF-1F93-AD07-866E-E2C75D43F5DE}" dt="2026-10-10T08:32:25.192" v="2069" actId="20577"/>
          <ac:spMkLst>
            <pc:docMk/>
            <pc:sldMk cId="18339981" sldId="271"/>
            <ac:spMk id="2" creationId="{5EFEE274-8615-562B-F89F-6991F498592E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10T08:34:53.869" v="2244" actId="20577"/>
          <ac:spMkLst>
            <pc:docMk/>
            <pc:sldMk cId="18339981" sldId="271"/>
            <ac:spMk id="3" creationId="{39EAF1C1-F63B-78EE-48FE-D6C4F75C8EE4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40:42.133" v="2471" actId="20577"/>
          <ac:spMkLst>
            <pc:docMk/>
            <pc:sldMk cId="18339981" sldId="271"/>
            <ac:spMk id="4" creationId="{6A953295-8D77-6A33-CFB5-BB88BA32F514}"/>
          </ac:spMkLst>
        </pc:spChg>
      </pc:sldChg>
      <pc:sldChg chg="new del">
        <pc:chgData name="Raluca-Mihaela Moise (2505134)" userId="S::2505134@student.uwtsd.ac.uk::03f3d2ae-370e-4142-b2b4-ed4de8d8aade" providerId="AD" clId="Web-{037B4BEF-1F93-AD07-866E-E2C75D43F5DE}" dt="2026-10-10T08:44:36.860" v="2522"/>
        <pc:sldMkLst>
          <pc:docMk/>
          <pc:sldMk cId="1962336675" sldId="272"/>
        </pc:sldMkLst>
      </pc:sldChg>
      <pc:sldChg chg="modSp new">
        <pc:chgData name="Raluca-Mihaela Moise (2505134)" userId="S::2505134@student.uwtsd.ac.uk::03f3d2ae-370e-4142-b2b4-ed4de8d8aade" providerId="AD" clId="Web-{037B4BEF-1F93-AD07-866E-E2C75D43F5DE}" dt="2026-10-10T08:45:07.096" v="2529" actId="20577"/>
        <pc:sldMkLst>
          <pc:docMk/>
          <pc:sldMk cId="2953603059" sldId="272"/>
        </pc:sldMkLst>
        <pc:spChg chg="mod">
          <ac:chgData name="Raluca-Mihaela Moise (2505134)" userId="S::2505134@student.uwtsd.ac.uk::03f3d2ae-370e-4142-b2b4-ed4de8d8aade" providerId="AD" clId="Web-{037B4BEF-1F93-AD07-866E-E2C75D43F5DE}" dt="2026-10-10T08:44:47.423" v="2527" actId="20577"/>
          <ac:spMkLst>
            <pc:docMk/>
            <pc:sldMk cId="2953603059" sldId="272"/>
            <ac:spMk id="2" creationId="{9C7AF976-4BE5-866B-C821-6BA451ABCE69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45:07.096" v="2529" actId="20577"/>
          <ac:spMkLst>
            <pc:docMk/>
            <pc:sldMk cId="2953603059" sldId="272"/>
            <ac:spMk id="3" creationId="{A034D902-60F7-0500-370B-3E3BEFB639E9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10T08:58:10.147" v="3718" actId="1076"/>
        <pc:sldMkLst>
          <pc:docMk/>
          <pc:sldMk cId="548826315" sldId="273"/>
        </pc:sldMkLst>
        <pc:spChg chg="mod">
          <ac:chgData name="Raluca-Mihaela Moise (2505134)" userId="S::2505134@student.uwtsd.ac.uk::03f3d2ae-370e-4142-b2b4-ed4de8d8aade" providerId="AD" clId="Web-{037B4BEF-1F93-AD07-866E-E2C75D43F5DE}" dt="2026-10-10T08:46:58.506" v="2550" actId="20577"/>
          <ac:spMkLst>
            <pc:docMk/>
            <pc:sldMk cId="548826315" sldId="273"/>
            <ac:spMk id="2" creationId="{8739E7CA-BC77-A777-01DF-B36D0E4F7148}"/>
          </ac:spMkLst>
        </pc:spChg>
        <pc:spChg chg="add del">
          <ac:chgData name="Raluca-Mihaela Moise (2505134)" userId="S::2505134@student.uwtsd.ac.uk::03f3d2ae-370e-4142-b2b4-ed4de8d8aade" providerId="AD" clId="Web-{037B4BEF-1F93-AD07-866E-E2C75D43F5DE}" dt="2026-10-10T08:54:48.452" v="3556"/>
          <ac:spMkLst>
            <pc:docMk/>
            <pc:sldMk cId="548826315" sldId="273"/>
            <ac:spMk id="5" creationId="{E8F28DB8-0834-A29E-DE7B-C7BFA0A5D4D5}"/>
          </ac:spMkLst>
        </pc:spChg>
        <pc:spChg chg="add mod">
          <ac:chgData name="Raluca-Mihaela Moise (2505134)" userId="S::2505134@student.uwtsd.ac.uk::03f3d2ae-370e-4142-b2b4-ed4de8d8aade" providerId="AD" clId="Web-{037B4BEF-1F93-AD07-866E-E2C75D43F5DE}" dt="2026-10-10T08:58:10.147" v="3718" actId="1076"/>
          <ac:spMkLst>
            <pc:docMk/>
            <pc:sldMk cId="548826315" sldId="273"/>
            <ac:spMk id="6" creationId="{8010622E-442B-51A3-343D-73D6F96DD710}"/>
          </ac:spMkLst>
        </pc:spChg>
        <pc:graphicFrameChg chg="add mod modGraphic">
          <ac:chgData name="Raluca-Mihaela Moise (2505134)" userId="S::2505134@student.uwtsd.ac.uk::03f3d2ae-370e-4142-b2b4-ed4de8d8aade" providerId="AD" clId="Web-{037B4BEF-1F93-AD07-866E-E2C75D43F5DE}" dt="2026-10-10T08:55:13.578" v="3563"/>
          <ac:graphicFrameMkLst>
            <pc:docMk/>
            <pc:sldMk cId="548826315" sldId="273"/>
            <ac:graphicFrameMk id="3" creationId="{9FDBF20A-F1EF-676A-8E79-CDB2B450FB4A}"/>
          </ac:graphicFrameMkLst>
        </pc:graphicFrameChg>
        <pc:graphicFrameChg chg="add del">
          <ac:chgData name="Raluca-Mihaela Moise (2505134)" userId="S::2505134@student.uwtsd.ac.uk::03f3d2ae-370e-4142-b2b4-ed4de8d8aade" providerId="AD" clId="Web-{037B4BEF-1F93-AD07-866E-E2C75D43F5DE}" dt="2026-10-10T08:48:01.712" v="2554"/>
          <ac:graphicFrameMkLst>
            <pc:docMk/>
            <pc:sldMk cId="548826315" sldId="273"/>
            <ac:graphicFrameMk id="4" creationId="{53F233B4-EEC3-5330-8985-BE8E56BCFE27}"/>
          </ac:graphicFrameMkLst>
        </pc:graphicFrameChg>
      </pc:sldChg>
      <pc:sldChg chg="new del">
        <pc:chgData name="Raluca-Mihaela Moise (2505134)" userId="S::2505134@student.uwtsd.ac.uk::03f3d2ae-370e-4142-b2b4-ed4de8d8aade" providerId="AD" clId="Web-{037B4BEF-1F93-AD07-866E-E2C75D43F5DE}" dt="2026-10-10T08:46:20.755" v="2533"/>
        <pc:sldMkLst>
          <pc:docMk/>
          <pc:sldMk cId="3910242883" sldId="273"/>
        </pc:sldMkLst>
      </pc:sldChg>
      <pc:sldChg chg="modSp new">
        <pc:chgData name="Raluca-Mihaela Moise (2505134)" userId="S::2505134@student.uwtsd.ac.uk::03f3d2ae-370e-4142-b2b4-ed4de8d8aade" providerId="AD" clId="Web-{037B4BEF-1F93-AD07-866E-E2C75D43F5DE}" dt="2026-10-10T09:08:00.421" v="4149" actId="20577"/>
        <pc:sldMkLst>
          <pc:docMk/>
          <pc:sldMk cId="3247456201" sldId="274"/>
        </pc:sldMkLst>
        <pc:spChg chg="mod">
          <ac:chgData name="Raluca-Mihaela Moise (2505134)" userId="S::2505134@student.uwtsd.ac.uk::03f3d2ae-370e-4142-b2b4-ed4de8d8aade" providerId="AD" clId="Web-{037B4BEF-1F93-AD07-866E-E2C75D43F5DE}" dt="2026-10-10T09:01:55.844" v="3731" actId="20577"/>
          <ac:spMkLst>
            <pc:docMk/>
            <pc:sldMk cId="3247456201" sldId="274"/>
            <ac:spMk id="2" creationId="{97B11F84-0393-7984-7BDE-E85229ADC4AD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9:08:00.421" v="4149" actId="20577"/>
          <ac:spMkLst>
            <pc:docMk/>
            <pc:sldMk cId="3247456201" sldId="274"/>
            <ac:spMk id="3" creationId="{1CCE3177-5B76-EFDC-4D8A-DC072AAC243E}"/>
          </ac:spMkLst>
        </pc:spChg>
      </pc:sldChg>
    </pc:docChg>
  </pc:docChgLst>
  <pc:docChgLst>
    <pc:chgData name="Raluca-Mihaela Moise (2505134)" userId="S::2505134@student.uwtsd.ac.uk::03f3d2ae-370e-4142-b2b4-ed4de8d8aade" providerId="AD" clId="Web-{5B3289A4-6AA5-60EA-2304-D1F9589BBDB7}"/>
    <pc:docChg chg="mod addSld delSld modSld sldOrd addMainMaster delMainMaster">
      <pc:chgData name="Raluca-Mihaela Moise (2505134)" userId="S::2505134@student.uwtsd.ac.uk::03f3d2ae-370e-4142-b2b4-ed4de8d8aade" providerId="AD" clId="Web-{5B3289A4-6AA5-60EA-2304-D1F9589BBDB7}" dt="2026-10-06T16:10:54.917" v="1738" actId="1076"/>
      <pc:docMkLst>
        <pc:docMk/>
      </pc:docMkLst>
      <pc:sldChg chg="addSp modSp mod modClrScheme chgLayout">
        <pc:chgData name="Raluca-Mihaela Moise (2505134)" userId="S::2505134@student.uwtsd.ac.uk::03f3d2ae-370e-4142-b2b4-ed4de8d8aade" providerId="AD" clId="Web-{5B3289A4-6AA5-60EA-2304-D1F9589BBDB7}" dt="2026-10-06T12:30:11.706" v="191" actId="14100"/>
        <pc:sldMkLst>
          <pc:docMk/>
          <pc:sldMk cId="109857222" sldId="256"/>
        </pc:sldMkLst>
        <pc:spChg chg="mod ord">
          <ac:chgData name="Raluca-Mihaela Moise (2505134)" userId="S::2505134@student.uwtsd.ac.uk::03f3d2ae-370e-4142-b2b4-ed4de8d8aade" providerId="AD" clId="Web-{5B3289A4-6AA5-60EA-2304-D1F9589BBDB7}" dt="2026-10-06T12:30:11.706" v="19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luca-Mihaela Moise (2505134)" userId="S::2505134@student.uwtsd.ac.uk::03f3d2ae-370e-4142-b2b4-ed4de8d8aade" providerId="AD" clId="Web-{5B3289A4-6AA5-60EA-2304-D1F9589BBDB7}" dt="2026-10-06T12:30:06.299" v="19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aluca-Mihaela Moise (2505134)" userId="S::2505134@student.uwtsd.ac.uk::03f3d2ae-370e-4142-b2b4-ed4de8d8aade" providerId="AD" clId="Web-{5B3289A4-6AA5-60EA-2304-D1F9589BBDB7}" dt="2026-10-06T12:22:52.052" v="158" actId="1076"/>
          <ac:spMkLst>
            <pc:docMk/>
            <pc:sldMk cId="109857222" sldId="256"/>
            <ac:spMk id="4" creationId="{EF70CAD0-C254-6174-2372-C824C367A733}"/>
          </ac:spMkLst>
        </pc:spChg>
      </pc:sldChg>
      <pc:sldChg chg="addSp modSp new">
        <pc:chgData name="Raluca-Mihaela Moise (2505134)" userId="S::2505134@student.uwtsd.ac.uk::03f3d2ae-370e-4142-b2b4-ed4de8d8aade" providerId="AD" clId="Web-{5B3289A4-6AA5-60EA-2304-D1F9589BBDB7}" dt="2026-10-06T12:57:38.443" v="673" actId="20577"/>
        <pc:sldMkLst>
          <pc:docMk/>
          <pc:sldMk cId="2121803699" sldId="260"/>
        </pc:sldMkLst>
        <pc:spChg chg="mod">
          <ac:chgData name="Raluca-Mihaela Moise (2505134)" userId="S::2505134@student.uwtsd.ac.uk::03f3d2ae-370e-4142-b2b4-ed4de8d8aade" providerId="AD" clId="Web-{5B3289A4-6AA5-60EA-2304-D1F9589BBDB7}" dt="2026-10-06T12:33:36.884" v="224" actId="20577"/>
          <ac:spMkLst>
            <pc:docMk/>
            <pc:sldMk cId="2121803699" sldId="260"/>
            <ac:spMk id="2" creationId="{C4387065-90C3-360B-13E1-52F3D22E8C62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2:38:10.205" v="367" actId="20577"/>
          <ac:spMkLst>
            <pc:docMk/>
            <pc:sldMk cId="2121803699" sldId="260"/>
            <ac:spMk id="3" creationId="{A54330FD-0AFF-6893-6EB4-E153265D82CA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2:45:44.265" v="521" actId="20577"/>
          <ac:spMkLst>
            <pc:docMk/>
            <pc:sldMk cId="2121803699" sldId="260"/>
            <ac:spMk id="4" creationId="{8F3C5FB6-5B8E-3D62-57BC-E6A92F254AB2}"/>
          </ac:spMkLst>
        </pc:spChg>
        <pc:spChg chg="add mod">
          <ac:chgData name="Raluca-Mihaela Moise (2505134)" userId="S::2505134@student.uwtsd.ac.uk::03f3d2ae-370e-4142-b2b4-ed4de8d8aade" providerId="AD" clId="Web-{5B3289A4-6AA5-60EA-2304-D1F9589BBDB7}" dt="2026-10-06T12:57:38.443" v="673" actId="20577"/>
          <ac:spMkLst>
            <pc:docMk/>
            <pc:sldMk cId="2121803699" sldId="260"/>
            <ac:spMk id="5" creationId="{D7835D1E-B4E0-7A6A-864B-3C5EE0D8B009}"/>
          </ac:spMkLst>
        </pc:spChg>
      </pc:sldChg>
      <pc:sldChg chg="modSp new">
        <pc:chgData name="Raluca-Mihaela Moise (2505134)" userId="S::2505134@student.uwtsd.ac.uk::03f3d2ae-370e-4142-b2b4-ed4de8d8aade" providerId="AD" clId="Web-{5B3289A4-6AA5-60EA-2304-D1F9589BBDB7}" dt="2026-10-06T16:10:54.917" v="1738" actId="1076"/>
        <pc:sldMkLst>
          <pc:docMk/>
          <pc:sldMk cId="2096151446" sldId="261"/>
        </pc:sldMkLst>
        <pc:spChg chg="mod">
          <ac:chgData name="Raluca-Mihaela Moise (2505134)" userId="S::2505134@student.uwtsd.ac.uk::03f3d2ae-370e-4142-b2b4-ed4de8d8aade" providerId="AD" clId="Web-{5B3289A4-6AA5-60EA-2304-D1F9589BBDB7}" dt="2026-10-06T13:06:52.601" v="844" actId="1076"/>
          <ac:spMkLst>
            <pc:docMk/>
            <pc:sldMk cId="2096151446" sldId="261"/>
            <ac:spMk id="2" creationId="{21A2036E-32B7-5DC3-2775-BB00C596CF23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54.917" v="1738" actId="1076"/>
          <ac:spMkLst>
            <pc:docMk/>
            <pc:sldMk cId="2096151446" sldId="261"/>
            <ac:spMk id="3" creationId="{EC5F1738-DE23-A794-85CD-56B8A042EB4F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48.776" v="1737" actId="1076"/>
          <ac:spMkLst>
            <pc:docMk/>
            <pc:sldMk cId="2096151446" sldId="261"/>
            <ac:spMk id="4" creationId="{91484C53-0446-8095-3A5E-4A3B25E3CC26}"/>
          </ac:spMkLst>
        </pc:spChg>
      </pc:sldChg>
      <pc:sldChg chg="modSp new ord">
        <pc:chgData name="Raluca-Mihaela Moise (2505134)" userId="S::2505134@student.uwtsd.ac.uk::03f3d2ae-370e-4142-b2b4-ed4de8d8aade" providerId="AD" clId="Web-{5B3289A4-6AA5-60EA-2304-D1F9589BBDB7}" dt="2026-10-06T16:10:26.213" v="1736" actId="20577"/>
        <pc:sldMkLst>
          <pc:docMk/>
          <pc:sldMk cId="4030245676" sldId="262"/>
        </pc:sldMkLst>
        <pc:spChg chg="mod">
          <ac:chgData name="Raluca-Mihaela Moise (2505134)" userId="S::2505134@student.uwtsd.ac.uk::03f3d2ae-370e-4142-b2b4-ed4de8d8aade" providerId="AD" clId="Web-{5B3289A4-6AA5-60EA-2304-D1F9589BBDB7}" dt="2026-10-06T15:36:19.104" v="1199" actId="1076"/>
          <ac:spMkLst>
            <pc:docMk/>
            <pc:sldMk cId="4030245676" sldId="262"/>
            <ac:spMk id="2" creationId="{3113DB26-293D-3B6E-CA58-026AB0AD8876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26.213" v="1736" actId="20577"/>
          <ac:spMkLst>
            <pc:docMk/>
            <pc:sldMk cId="4030245676" sldId="262"/>
            <ac:spMk id="3" creationId="{B85E650B-3C7C-672E-9083-10ED27A5F2E9}"/>
          </ac:spMkLst>
        </pc:spChg>
      </pc:sldChg>
      <pc:sldChg chg="modSp new">
        <pc:chgData name="Raluca-Mihaela Moise (2505134)" userId="S::2505134@student.uwtsd.ac.uk::03f3d2ae-370e-4142-b2b4-ed4de8d8aade" providerId="AD" clId="Web-{5B3289A4-6AA5-60EA-2304-D1F9589BBDB7}" dt="2026-10-06T16:09:24.664" v="1726" actId="20577"/>
        <pc:sldMkLst>
          <pc:docMk/>
          <pc:sldMk cId="3774548347" sldId="265"/>
        </pc:sldMkLst>
        <pc:spChg chg="mod">
          <ac:chgData name="Raluca-Mihaela Moise (2505134)" userId="S::2505134@student.uwtsd.ac.uk::03f3d2ae-370e-4142-b2b4-ed4de8d8aade" providerId="AD" clId="Web-{5B3289A4-6AA5-60EA-2304-D1F9589BBDB7}" dt="2026-10-06T15:38:02.138" v="1221" actId="20577"/>
          <ac:spMkLst>
            <pc:docMk/>
            <pc:sldMk cId="3774548347" sldId="265"/>
            <ac:spMk id="2" creationId="{E0CA1D21-391D-566E-D31A-60AC537FF655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5:44:50.767" v="1478" actId="20577"/>
          <ac:spMkLst>
            <pc:docMk/>
            <pc:sldMk cId="3774548347" sldId="265"/>
            <ac:spMk id="3" creationId="{1CC04362-76B6-D134-244F-60ADDEB616DE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09:24.664" v="1726" actId="20577"/>
          <ac:spMkLst>
            <pc:docMk/>
            <pc:sldMk cId="3774548347" sldId="265"/>
            <ac:spMk id="4" creationId="{056650D6-F1DC-568F-2F4C-7FA3286D372C}"/>
          </ac:spMkLst>
        </pc:spChg>
      </pc:sldChg>
      <pc:sldMasterChg chg="add addSldLayout modSldLayout">
        <pc:chgData name="Raluca-Mihaela Moise (2505134)" userId="S::2505134@student.uwtsd.ac.uk::03f3d2ae-370e-4142-b2b4-ed4de8d8aade" providerId="AD" clId="Web-{5B3289A4-6AA5-60EA-2304-D1F9589BBDB7}" dt="2026-10-06T12:30:06.299" v="190"/>
        <pc:sldMasterMkLst>
          <pc:docMk/>
          <pc:sldMasterMk cId="840792683" sldId="2147483754"/>
        </pc:sldMasterMkLst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291661585" sldId="214748375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212035756" sldId="214748375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35876259" sldId="214748375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749391118" sldId="214748375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32440627" sldId="214748375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408946621" sldId="214748376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45207822" sldId="214748376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191752569" sldId="2147483762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695427664" sldId="2147483763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881967032" sldId="2147483764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855609591" sldId="214748376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283053471" sldId="214748376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162605930" sldId="214748376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49678188" sldId="214748376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269860363" sldId="214748376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85280575" sldId="214748377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800220133" sldId="214748377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052285775" sldId="2147483772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581111178" sldId="2147483773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567535390" sldId="2147483774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812019038" sldId="214748377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969968063" sldId="214748377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654538387" sldId="214748377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664477374" sldId="214748377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711392124" sldId="214748377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30924253" sldId="214748378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42225769" sldId="214748378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667288483" sldId="21474837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731407"/>
            <a:ext cx="6480450" cy="3038878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79075-DF30-526B-9548-3F9D7EF9F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315" y="5264528"/>
            <a:ext cx="6577526" cy="1001354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80" y="6426091"/>
            <a:ext cx="43575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32188" y="6426091"/>
            <a:ext cx="1431447" cy="365125"/>
          </a:xfrm>
        </p:spPr>
        <p:txBody>
          <a:bodyPr/>
          <a:lstStyle/>
          <a:p>
            <a:fld id="{395357C0-6E0D-46EB-9F8F-43803F348F2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82685" y="6426091"/>
            <a:ext cx="603114" cy="365125"/>
          </a:xfrm>
        </p:spPr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D3F2A15-2C96-2533-3F11-3EFA30B5671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620000" y="0"/>
            <a:ext cx="4571999" cy="68580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022CE8C-DC47-AF8A-A37E-C04D364B8D63}"/>
              </a:ext>
            </a:extLst>
          </p:cNvPr>
          <p:cNvCxnSpPr>
            <a:cxnSpLocks/>
          </p:cNvCxnSpPr>
          <p:nvPr/>
        </p:nvCxnSpPr>
        <p:spPr>
          <a:xfrm>
            <a:off x="533400" y="6324773"/>
            <a:ext cx="648045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5A6ADE-4FF0-6E84-4D25-A3E7A481303D}"/>
              </a:ext>
            </a:extLst>
          </p:cNvPr>
          <p:cNvCxnSpPr>
            <a:cxnSpLocks/>
          </p:cNvCxnSpPr>
          <p:nvPr/>
        </p:nvCxnSpPr>
        <p:spPr>
          <a:xfrm>
            <a:off x="533400" y="5184424"/>
            <a:ext cx="6460509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B306735-74E7-C788-FB5F-7BC551ED5CDD}"/>
              </a:ext>
            </a:extLst>
          </p:cNvPr>
          <p:cNvCxnSpPr>
            <a:cxnSpLocks/>
          </p:cNvCxnSpPr>
          <p:nvPr/>
        </p:nvCxnSpPr>
        <p:spPr>
          <a:xfrm>
            <a:off x="533400" y="512722"/>
            <a:ext cx="6456409" cy="0"/>
          </a:xfrm>
          <a:prstGeom prst="line">
            <a:avLst/>
          </a:prstGeom>
          <a:ln w="476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661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79" y="332308"/>
            <a:ext cx="11253667" cy="90992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6" y="1488931"/>
            <a:ext cx="11253668" cy="47007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89C35-F31B-4EAB-A4E6-687A6384431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530352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035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1F847F0-1D67-5F49-6571-5F248F11275B}"/>
              </a:ext>
            </a:extLst>
          </p:cNvPr>
          <p:cNvCxnSpPr>
            <a:cxnSpLocks/>
          </p:cNvCxnSpPr>
          <p:nvPr/>
        </p:nvCxnSpPr>
        <p:spPr>
          <a:xfrm>
            <a:off x="8173214" y="530425"/>
            <a:ext cx="3485386" cy="0"/>
          </a:xfrm>
          <a:prstGeom prst="line">
            <a:avLst/>
          </a:prstGeom>
          <a:ln w="412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280C4FA-D5DF-A52F-5EBC-E1A231F643A5}"/>
              </a:ext>
            </a:extLst>
          </p:cNvPr>
          <p:cNvCxnSpPr>
            <a:cxnSpLocks/>
          </p:cNvCxnSpPr>
          <p:nvPr/>
        </p:nvCxnSpPr>
        <p:spPr>
          <a:xfrm>
            <a:off x="8173214" y="5498461"/>
            <a:ext cx="3485386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3968" y="768351"/>
            <a:ext cx="3685656" cy="2843527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D3F2A15-2C96-2533-3F11-3EFA30B5671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605681" cy="68580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79075-DF30-526B-9548-3F9D7EF9F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3978" y="5681133"/>
            <a:ext cx="3655646" cy="664191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2571521-DF5C-DF9C-1A62-5F1513FC61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73978" y="6426091"/>
            <a:ext cx="2295058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135B836-FBFB-89F8-B972-11036B55F5C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298013" y="6426091"/>
            <a:ext cx="875825" cy="365125"/>
          </a:xfrm>
        </p:spPr>
        <p:txBody>
          <a:bodyPr/>
          <a:lstStyle/>
          <a:p>
            <a:fld id="{DB416C6F-BD23-48A3-9D04-6B6FEC3702B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0AD8387-A9F9-E9E2-1138-08C0AA49571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76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336" y="765750"/>
            <a:ext cx="9635668" cy="34551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428" y="5271844"/>
            <a:ext cx="9613065" cy="10013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64E07-DAE2-4D6D-BDD9-1CE7637F446D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4CDCB79-1025-8102-1BC6-378AB173CBFF}"/>
              </a:ext>
            </a:extLst>
          </p:cNvPr>
          <p:cNvCxnSpPr>
            <a:cxnSpLocks/>
          </p:cNvCxnSpPr>
          <p:nvPr/>
        </p:nvCxnSpPr>
        <p:spPr>
          <a:xfrm>
            <a:off x="533400" y="5184424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F23CAD-F5FD-3FB3-B413-1F54592B07E7}"/>
              </a:ext>
            </a:extLst>
          </p:cNvPr>
          <p:cNvCxnSpPr>
            <a:cxnSpLocks/>
          </p:cNvCxnSpPr>
          <p:nvPr/>
        </p:nvCxnSpPr>
        <p:spPr>
          <a:xfrm>
            <a:off x="533400" y="6324600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9391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997" y="3018408"/>
            <a:ext cx="8961120" cy="3247475"/>
          </a:xfrm>
        </p:spPr>
        <p:txBody>
          <a:bodyPr anchor="b">
            <a:normAutofit/>
          </a:bodyPr>
          <a:lstStyle>
            <a:lvl1pPr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4EB0658-C877-4D58-A83B-07BEE0E4C7B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FD05DD5-DCB7-49C7-5E41-2DBD8B73D6D2}"/>
              </a:ext>
            </a:extLst>
          </p:cNvPr>
          <p:cNvCxnSpPr>
            <a:cxnSpLocks/>
          </p:cNvCxnSpPr>
          <p:nvPr/>
        </p:nvCxnSpPr>
        <p:spPr>
          <a:xfrm>
            <a:off x="530646" y="531958"/>
            <a:ext cx="11127954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9FDA663-314D-CA26-DF41-CB3FDC0733F0}"/>
              </a:ext>
            </a:extLst>
          </p:cNvPr>
          <p:cNvCxnSpPr>
            <a:cxnSpLocks/>
          </p:cNvCxnSpPr>
          <p:nvPr/>
        </p:nvCxnSpPr>
        <p:spPr>
          <a:xfrm>
            <a:off x="533400" y="6324600"/>
            <a:ext cx="11125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40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392851"/>
            <a:ext cx="7525512" cy="1882595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4856" y="2502245"/>
            <a:ext cx="7492991" cy="3669956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800100" indent="-342900">
              <a:buFont typeface="+mj-lt"/>
              <a:buAutoNum type="arabicPeriod"/>
              <a:defRPr lang="en-US" sz="1800" dirty="0"/>
            </a:lvl2pPr>
            <a:lvl3pPr marL="1257300" indent="-342900">
              <a:buFont typeface="+mj-lt"/>
              <a:buAutoNum type="arabicPeriod"/>
              <a:defRPr lang="en-US" sz="1600" dirty="0"/>
            </a:lvl3pPr>
            <a:lvl4pPr marL="1714500" indent="-342900">
              <a:buFont typeface="+mj-lt"/>
              <a:buAutoNum type="arabicPeriod"/>
              <a:defRPr lang="en-US" sz="1600" dirty="0"/>
            </a:lvl4pPr>
            <a:lvl5pPr marL="2171700" indent="-342900"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6F1-F5E2-4ED8-9ED2-B4DCC32FE4B1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9466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401519"/>
            <a:ext cx="6516938" cy="2091068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6526" y="2897442"/>
            <a:ext cx="6482747" cy="327983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800100" indent="-342900">
              <a:buFont typeface="+mj-lt"/>
              <a:buAutoNum type="arabicPeriod"/>
              <a:defRPr lang="en-US" sz="1800" dirty="0"/>
            </a:lvl2pPr>
            <a:lvl3pPr marL="1257300" indent="-342900">
              <a:buFont typeface="+mj-lt"/>
              <a:buAutoNum type="arabicPeriod"/>
              <a:defRPr lang="en-US" sz="1600" dirty="0"/>
            </a:lvl3pPr>
            <a:lvl4pPr marL="1714500" indent="-342900">
              <a:buFont typeface="+mj-lt"/>
              <a:buAutoNum type="arabicPeriod"/>
              <a:defRPr lang="en-US" sz="1600" dirty="0"/>
            </a:lvl4pPr>
            <a:lvl5pPr marL="2171700" indent="-342900"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336" y="6426091"/>
            <a:ext cx="430301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95850" y="6416667"/>
            <a:ext cx="1420310" cy="365125"/>
          </a:xfrm>
        </p:spPr>
        <p:txBody>
          <a:bodyPr/>
          <a:lstStyle/>
          <a:p>
            <a:fld id="{87333073-65C1-4CC7-BBE7-8F5A3AFB183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16160" y="6416667"/>
            <a:ext cx="603114" cy="365125"/>
          </a:xfrm>
        </p:spPr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FBFCD9F4-28CD-7877-8D0E-B6685E2A124F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7619999" y="0"/>
            <a:ext cx="4571999" cy="6857999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E6481B7-DF51-286F-B976-0777FDDAC524}"/>
              </a:ext>
            </a:extLst>
          </p:cNvPr>
          <p:cNvCxnSpPr>
            <a:cxnSpLocks/>
          </p:cNvCxnSpPr>
          <p:nvPr/>
        </p:nvCxnSpPr>
        <p:spPr>
          <a:xfrm>
            <a:off x="530352" y="2670800"/>
            <a:ext cx="6402856" cy="0"/>
          </a:xfrm>
          <a:prstGeom prst="line">
            <a:avLst/>
          </a:prstGeom>
          <a:ln w="9525">
            <a:solidFill>
              <a:schemeClr val="tx1">
                <a:lumMod val="25000"/>
                <a:lumOff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078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560" y="1399734"/>
            <a:ext cx="4136461" cy="291875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780" y="1398419"/>
            <a:ext cx="625002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48EB-6AF5-4207-A153-D1AA963F0AC1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0352" y="6322906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752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00" y="435785"/>
            <a:ext cx="4268573" cy="291875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52" y="743106"/>
            <a:ext cx="6277070" cy="5312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C8A85-8FD1-45F0-99DE-E338DC5235BC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F873DB-8FEF-C24C-ECA0-EABFFF560476}"/>
              </a:ext>
            </a:extLst>
          </p:cNvPr>
          <p:cNvCxnSpPr>
            <a:cxnSpLocks/>
          </p:cNvCxnSpPr>
          <p:nvPr/>
        </p:nvCxnSpPr>
        <p:spPr>
          <a:xfrm>
            <a:off x="5486400" y="528489"/>
            <a:ext cx="6172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5427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867" y="691867"/>
            <a:ext cx="5664732" cy="12126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4" name="Picture Placeholder 8">
            <a:extLst>
              <a:ext uri="{FF2B5EF4-FFF2-40B4-BE49-F238E27FC236}">
                <a16:creationId xmlns:a16="http://schemas.microsoft.com/office/drawing/2014/main" id="{38FD2E6A-E1F7-36FC-E50F-AD4CE76910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1" y="533400"/>
            <a:ext cx="4953000" cy="5811928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3865" y="2007652"/>
            <a:ext cx="5664732" cy="43153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C2DDA-91DD-4B15-B0D6-0E3634C6CC2A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6058518" y="530352"/>
            <a:ext cx="5600082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967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7971" y="691866"/>
            <a:ext cx="6680630" cy="12173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7BA63699-2EA2-4B8B-E296-BEF5937412F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400"/>
            <a:ext cx="3886200" cy="5811924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7971" y="2010699"/>
            <a:ext cx="6680630" cy="43139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07E7C-B760-45A7-AB98-EEAB39EBFFA9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4984096" y="533400"/>
            <a:ext cx="668063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6095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559" y="691867"/>
            <a:ext cx="6664559" cy="12173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217" y="2010699"/>
            <a:ext cx="6661902" cy="43308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7BA63699-2EA2-4B8B-E296-BEF5937412F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620000" y="533400"/>
            <a:ext cx="4038600" cy="57912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00" y="6426091"/>
            <a:ext cx="3553839" cy="365125"/>
          </a:xfrm>
        </p:spPr>
        <p:txBody>
          <a:bodyPr/>
          <a:lstStyle/>
          <a:p>
            <a:fld id="{C4680711-5BFA-4199-BAD0-B0C15B04A070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A3F4131-F439-B360-2C50-DC4ED02C5AF2}"/>
              </a:ext>
            </a:extLst>
          </p:cNvPr>
          <p:cNvCxnSpPr>
            <a:cxnSpLocks/>
          </p:cNvCxnSpPr>
          <p:nvPr/>
        </p:nvCxnSpPr>
        <p:spPr>
          <a:xfrm>
            <a:off x="516418" y="530352"/>
            <a:ext cx="65677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0534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376" y="691868"/>
            <a:ext cx="4577602" cy="143921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376" y="2211185"/>
            <a:ext cx="4577602" cy="3954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7807F9F-79B5-ED92-41CC-A1D1A8D03E3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486400" y="533399"/>
            <a:ext cx="6172200" cy="5791201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630AA-266B-4EED-8F37-1EEA7BB36798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516418" y="530352"/>
            <a:ext cx="4436582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605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555" y="512011"/>
            <a:ext cx="6792069" cy="125992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9A161C3-930A-50CE-D3B8-C1429E6F242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399"/>
            <a:ext cx="3886200" cy="5791201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413714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555" y="2148840"/>
            <a:ext cx="6792069" cy="4162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8B90-98AD-44EA-88CB-87E0482D47C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9C51D6-8120-DE83-0A77-B4C479640664}"/>
              </a:ext>
            </a:extLst>
          </p:cNvPr>
          <p:cNvCxnSpPr>
            <a:cxnSpLocks/>
          </p:cNvCxnSpPr>
          <p:nvPr/>
        </p:nvCxnSpPr>
        <p:spPr>
          <a:xfrm>
            <a:off x="4953000" y="1892587"/>
            <a:ext cx="67056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6781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1935" y="691867"/>
            <a:ext cx="3052570" cy="20116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6BC46AA6-BED0-04C6-38E0-12160144CC3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399" y="533400"/>
            <a:ext cx="7667626" cy="5788757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/>
            </a:lvl1pPr>
          </a:lstStyle>
          <a:p>
            <a:pPr lvl="0"/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1935" y="2889848"/>
            <a:ext cx="3052570" cy="3434752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5C6323EE-3C7E-2716-8BD0-C89545F04FC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F01E841F-9F6D-0E74-84D5-4BA2AF78F5C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72E3CE-9562-4779-875D-570AC5656D0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ACE2DCFD-EFAB-71DF-776D-014822C0ABE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FBB608-C785-A34D-1B6D-96361A676495}"/>
              </a:ext>
            </a:extLst>
          </p:cNvPr>
          <p:cNvCxnSpPr>
            <a:cxnSpLocks/>
          </p:cNvCxnSpPr>
          <p:nvPr/>
        </p:nvCxnSpPr>
        <p:spPr>
          <a:xfrm>
            <a:off x="8727541" y="533400"/>
            <a:ext cx="293106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860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399" y="4829695"/>
            <a:ext cx="4289051" cy="14131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FFBA57-7EFE-2CC4-EE45-5F1F633C1A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400"/>
            <a:ext cx="11125200" cy="4013885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77800" dir="14400000" sx="98000" sy="98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4289051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779" y="4829695"/>
            <a:ext cx="6554822" cy="152954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6FEA0-B839-4598-B2DD-445068A8396C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80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755" y="691867"/>
            <a:ext cx="4067721" cy="155955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FFBA57-7EFE-2CC4-EE45-5F1F633C1A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2521819"/>
            <a:ext cx="3886200" cy="3802781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90500" dir="144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0685" y="694944"/>
            <a:ext cx="6705600" cy="56296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398474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E585B-D50B-46C7-90D5-F8C248FB96B3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20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295957"/>
            <a:ext cx="4000501" cy="18895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C4C6F3D6-B9C8-D66A-B29A-CE5D5FBDE5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1891"/>
            <a:ext cx="3886202" cy="3603594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90500" dir="144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1" y="694944"/>
            <a:ext cx="6705599" cy="55067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354F31B-6E0C-9ACF-A3B4-2BE5DD2D21D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D4992A1-A620-24C8-73C6-0C53DD6F386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A9687D-6191-4AD9-82A2-1B737232915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2384E85-ACDE-270D-7478-1B88F47F14A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4953001" y="531891"/>
            <a:ext cx="6705599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3399" y="6324600"/>
            <a:ext cx="1112520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2285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2889" y="5074607"/>
            <a:ext cx="11166223" cy="1068234"/>
          </a:xfrm>
        </p:spPr>
        <p:txBody>
          <a:bodyPr anchor="ctr">
            <a:normAutofit/>
          </a:bodyPr>
          <a:lstStyle>
            <a:lvl1pPr algn="ctr"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6419" y="495833"/>
            <a:ext cx="11159163" cy="4245996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32000" cap="none" baseline="0">
                <a:solidFill>
                  <a:schemeClr val="accent1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2400" cap="none" baseline="0">
                <a:solidFill>
                  <a:schemeClr val="tx1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2000" cap="none" baseline="0">
                <a:solidFill>
                  <a:schemeClr val="tx1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1800" cap="none" baseline="0">
                <a:solidFill>
                  <a:schemeClr val="tx1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1600" cap="none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ADD3D14-222C-BA8A-E4C0-8637820CBAB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7FEF00E3-D3E5-F5AF-F035-66A1547A063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2E741A-92DD-45DF-8212-2D8EB227508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7222D35-3F63-3753-6F10-57879AFE3C5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6998540-FFAB-625C-C2E6-DC04B074A2C4}"/>
              </a:ext>
            </a:extLst>
          </p:cNvPr>
          <p:cNvCxnSpPr>
            <a:cxnSpLocks/>
          </p:cNvCxnSpPr>
          <p:nvPr/>
        </p:nvCxnSpPr>
        <p:spPr>
          <a:xfrm>
            <a:off x="530352" y="4839664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FE9B0A1-4C47-68AF-0383-4819E2242D4E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111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1480" y="722376"/>
            <a:ext cx="10762488" cy="54589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7200" cap="all" baseline="0" dirty="0">
                <a:latin typeface="+mj-lt"/>
              </a:defRPr>
            </a:lvl1pPr>
            <a:lvl2pPr marL="457200" indent="0">
              <a:lnSpc>
                <a:spcPct val="90000"/>
              </a:lnSpc>
              <a:buNone/>
              <a:defRPr lang="en-US" sz="6600" cap="all" baseline="0" dirty="0">
                <a:latin typeface="+mj-lt"/>
              </a:defRPr>
            </a:lvl2pPr>
            <a:lvl3pPr marL="9144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3pPr>
            <a:lvl4pPr marL="13716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4pPr>
            <a:lvl5pPr marL="18288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4B05AAB-D167-637A-451A-510AF3173A7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28B3CFC-5715-1685-A039-A3162E1A6D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8211E3-7798-4C1B-A8B7-1D4CC8744C3E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256ABD-1750-68C8-B3DD-DDDA3342C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84031F-D6BF-4677-B12E-7D8B88BA70F7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7C0A4E9-267E-8FCC-AB27-70F0E33E2D79}"/>
              </a:ext>
            </a:extLst>
          </p:cNvPr>
          <p:cNvCxnSpPr>
            <a:cxnSpLocks/>
          </p:cNvCxnSpPr>
          <p:nvPr/>
        </p:nvCxnSpPr>
        <p:spPr>
          <a:xfrm>
            <a:off x="530352" y="533400"/>
            <a:ext cx="1112824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7A1B5A9-A34C-A393-09C0-174C561F5FBF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2824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53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9764" y="5486400"/>
            <a:ext cx="9472473" cy="939691"/>
          </a:xfrm>
        </p:spPr>
        <p:txBody>
          <a:bodyPr anchor="ctr">
            <a:normAutofit/>
          </a:bodyPr>
          <a:lstStyle>
            <a:lvl1pPr marL="137160" indent="-137160" algn="ctr">
              <a:lnSpc>
                <a:spcPct val="100000"/>
              </a:lnSpc>
              <a:defRPr sz="1800" cap="all" baseline="0"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59761" y="667511"/>
            <a:ext cx="9413534" cy="4010998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400" b="0" cap="none" spc="50" baseline="0">
                <a:solidFill>
                  <a:schemeClr val="accent1"/>
                </a:solidFill>
                <a:latin typeface="+mn-lt"/>
              </a:defRPr>
            </a:lvl1pPr>
            <a:lvl2pPr marL="228600" indent="0" algn="ctr">
              <a:lnSpc>
                <a:spcPct val="100000"/>
              </a:lnSpc>
              <a:buNone/>
              <a:defRPr sz="4000" b="0" cap="none" spc="50" baseline="0">
                <a:solidFill>
                  <a:schemeClr val="accent1"/>
                </a:solidFill>
                <a:latin typeface="+mn-lt"/>
              </a:defRPr>
            </a:lvl2pPr>
            <a:lvl3pPr marL="457200" indent="0" algn="ctr">
              <a:lnSpc>
                <a:spcPct val="100000"/>
              </a:lnSpc>
              <a:buNone/>
              <a:defRPr sz="3600" b="0" cap="none" spc="50" baseline="0">
                <a:solidFill>
                  <a:schemeClr val="accent1"/>
                </a:solidFill>
                <a:latin typeface="+mn-lt"/>
              </a:defRPr>
            </a:lvl3pPr>
            <a:lvl4pPr marL="685800" indent="0" algn="ctr">
              <a:lnSpc>
                <a:spcPct val="100000"/>
              </a:lnSpc>
              <a:buNone/>
              <a:defRPr sz="3200" b="0" cap="none" spc="50" baseline="0">
                <a:solidFill>
                  <a:schemeClr val="accent1"/>
                </a:solidFill>
                <a:latin typeface="+mn-lt"/>
              </a:defRPr>
            </a:lvl4pPr>
            <a:lvl5pPr marL="914400" indent="0" algn="ctr">
              <a:lnSpc>
                <a:spcPct val="100000"/>
              </a:lnSpc>
              <a:buNone/>
              <a:defRPr sz="2800" b="0" cap="none" spc="50" baseline="0">
                <a:solidFill>
                  <a:schemeClr val="accent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8922A5-1A25-C2CB-DB6C-A2CCA7E6E6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AB04756-BB80-4C64-D871-0ADC3A7778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1718C3-C21D-4CB2-9429-434651DA51E0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EF70E65-4C3D-A600-1367-6FBA2FDDE55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C95B307-0002-4F55-5801-73F564B37804}"/>
              </a:ext>
            </a:extLst>
          </p:cNvPr>
          <p:cNvCxnSpPr>
            <a:cxnSpLocks/>
          </p:cNvCxnSpPr>
          <p:nvPr/>
        </p:nvCxnSpPr>
        <p:spPr>
          <a:xfrm>
            <a:off x="1399690" y="5178692"/>
            <a:ext cx="938668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019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365760"/>
            <a:ext cx="11239498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B8DBCC-227D-BB0A-7CD5-02D66CF1874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1714500"/>
            <a:ext cx="5305425" cy="43894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BB7E01-A7E6-1882-4E9B-8EABAF71F96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45936" y="1719072"/>
            <a:ext cx="5321808" cy="43905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4A9F1-814E-44B0-83E3-9DA02F3C243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90608C5-C55C-14AC-C8E9-7F0530018CE5}"/>
              </a:ext>
            </a:extLst>
          </p:cNvPr>
          <p:cNvCxnSpPr>
            <a:cxnSpLocks/>
          </p:cNvCxnSpPr>
          <p:nvPr/>
        </p:nvCxnSpPr>
        <p:spPr>
          <a:xfrm>
            <a:off x="533400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968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5" y="365760"/>
            <a:ext cx="11256264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048" y="1490472"/>
            <a:ext cx="5321808" cy="6429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EFD932-A581-1A49-7FAF-0FED2E2BC18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2212975"/>
            <a:ext cx="5303838" cy="3892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1490472"/>
            <a:ext cx="5321808" cy="6429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54404BD-8F2F-278E-C00B-3F1B1DE8CF2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45238" y="2212975"/>
            <a:ext cx="5321808" cy="3892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5078-AEDD-4B5A-AC6A-C8F87F9646E7}" type="datetimeFigureOut">
              <a:rPr lang="en-US" dirty="0"/>
              <a:t>10/10/2026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90608C5-C55C-14AC-C8E9-7F0530018CE5}"/>
              </a:ext>
            </a:extLst>
          </p:cNvPr>
          <p:cNvCxnSpPr>
            <a:cxnSpLocks/>
          </p:cNvCxnSpPr>
          <p:nvPr/>
        </p:nvCxnSpPr>
        <p:spPr>
          <a:xfrm>
            <a:off x="530352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538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695F-5E74-A380-8592-35FB6FC77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C6149D-58D4-7497-818C-CF30244A2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D2567-C532-BD45-FA85-03DBE3B3C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2758D-8EE6-4CC5-A170-BE9501D7BCF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0E491-56EB-F527-8A63-FBEEE6196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477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84E-FEE6-4572-A5E5-40AFA2254CF8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392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541942"/>
            <a:ext cx="11256264" cy="2225185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099" y="3423301"/>
            <a:ext cx="11239499" cy="290129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22330-A382-475A-8519-6A39191EC88E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FD55B63-1406-DAD2-DBAB-BD87EA2FB540}"/>
              </a:ext>
            </a:extLst>
          </p:cNvPr>
          <p:cNvCxnSpPr>
            <a:cxnSpLocks/>
          </p:cNvCxnSpPr>
          <p:nvPr/>
        </p:nvCxnSpPr>
        <p:spPr>
          <a:xfrm>
            <a:off x="533400" y="2978854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24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1836238"/>
            <a:ext cx="11256264" cy="2512732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099" y="4834052"/>
            <a:ext cx="11239499" cy="140547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2000" dirty="0"/>
            </a:lvl1pPr>
            <a:lvl2pPr marL="457200" indent="0">
              <a:buNone/>
              <a:defRPr lang="en-US" sz="1800" dirty="0"/>
            </a:lvl2pPr>
            <a:lvl3pPr marL="914400" indent="0">
              <a:buNone/>
              <a:defRPr lang="en-US" sz="1600" dirty="0"/>
            </a:lvl3pPr>
            <a:lvl4pPr marL="1371600" indent="0">
              <a:buNone/>
              <a:defRPr lang="en-US" sz="1400" dirty="0"/>
            </a:lvl4pPr>
            <a:lvl5pPr marL="18288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0DC0D-99C6-4F09-90C7-C0EC6E2F0A06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899B98-11E6-7DB0-F79E-50A541026355}"/>
              </a:ext>
            </a:extLst>
          </p:cNvPr>
          <p:cNvCxnSpPr>
            <a:cxnSpLocks/>
          </p:cNvCxnSpPr>
          <p:nvPr/>
        </p:nvCxnSpPr>
        <p:spPr>
          <a:xfrm>
            <a:off x="533400" y="4531625"/>
            <a:ext cx="11125198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25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88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8916C8C-4316-E510-1962-E944B3382B43}"/>
              </a:ext>
            </a:extLst>
          </p:cNvPr>
          <p:cNvCxnSpPr>
            <a:cxnSpLocks/>
          </p:cNvCxnSpPr>
          <p:nvPr/>
        </p:nvCxnSpPr>
        <p:spPr>
          <a:xfrm>
            <a:off x="530352" y="533400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983" y="691868"/>
            <a:ext cx="11243617" cy="9011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7640" y="1754753"/>
            <a:ext cx="11240960" cy="44113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4857" y="6426091"/>
            <a:ext cx="46887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846205" y="6426091"/>
            <a:ext cx="33276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ECD290D4-E5CF-428F-801F-3741FA4FB792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187" y="6426091"/>
            <a:ext cx="6031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1E8D67-00CA-7CDE-66AF-4E6E2CA0045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84079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  <p:sldLayoutId id="2147483772" r:id="rId18"/>
    <p:sldLayoutId id="2147483773" r:id="rId19"/>
    <p:sldLayoutId id="2147483774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1" r:id="rId27"/>
    <p:sldLayoutId id="2147483782" r:id="rId2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84">
          <p15:clr>
            <a:srgbClr val="F26B43"/>
          </p15:clr>
        </p15:guide>
        <p15:guide id="2" pos="4128">
          <p15:clr>
            <a:srgbClr val="F26B43"/>
          </p15:clr>
        </p15:guide>
        <p15:guide id="3" pos="3456">
          <p15:clr>
            <a:srgbClr val="F26B43"/>
          </p15:clr>
        </p15:guide>
        <p15:guide id="4" pos="27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orient="horz" pos="336">
          <p15:clr>
            <a:srgbClr val="F26B43"/>
          </p15:clr>
        </p15:guide>
        <p15:guide id="8" pos="264">
          <p15:clr>
            <a:srgbClr val="F26B43"/>
          </p15:clr>
        </p15:guide>
        <p15:guide id="9" pos="4800">
          <p15:clr>
            <a:srgbClr val="F26B43"/>
          </p15:clr>
        </p15:guide>
        <p15:guide id="10" pos="2112">
          <p15:clr>
            <a:srgbClr val="F26B43"/>
          </p15:clr>
        </p15:guide>
        <p15:guide id="11" pos="547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performance-factsheet/" TargetMode="External"/><Relationship Id="rId3" Type="http://schemas.openxmlformats.org/officeDocument/2006/relationships/hyperlink" Target="https://www.perlego.com/paid/book/1589838/armstrongs-handbook-of-human-resource-management-practice-pdf?utm_source=google&amp;utm_medium=cpc&amp;campaignid=17551311347&amp;adgroupid=136714405606&amp;gad_source=1&amp;gad_campaignid=17551311347&amp;gbraid=0AAAAADN2nNI_pC42d8Kny9cSO5bRC66PB&amp;gclid=Cj0KCQjwuJLWBhD_ARIsAIBcRUwgRkblOODDy4Tf4gnnn6e6LTarU4Vgs0xUiCHZmYf7aC3cHM1l7DcaAs15EALw_wcB" TargetMode="External"/><Relationship Id="rId7" Type="http://schemas.openxmlformats.org/officeDocument/2006/relationships/hyperlink" Target="https://www.cipd.org/en/knowledge/factsheets/talent-factsheet/" TargetMode="External"/><Relationship Id="rId2" Type="http://schemas.openxmlformats.org/officeDocument/2006/relationships/hyperlink" Target="https://www.researchgate.net/publication/244957297_A_Handbook_of_Human_Resource_Management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bmjopen.bmj.com/content/13/10/e077784.abstract" TargetMode="External"/><Relationship Id="rId5" Type="http://schemas.openxmlformats.org/officeDocument/2006/relationships/hyperlink" Target="https://www.researchgate.net/publication/232564809_The_Validity_and_Utility_of_Selection_Methods_in_Personnel_Psychology_Practical_and_Theoretical_Implications_of_85_Years_of_Research_Findings" TargetMode="External"/><Relationship Id="rId4" Type="http://schemas.openxmlformats.org/officeDocument/2006/relationships/hyperlink" Target="https://www.cipd.org/uk/knowledge/reports/resourcing-survey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How_to_Manage_People/oviSDAAAQBAJ?hl=en&amp;gbpv=1" TargetMode="External"/><Relationship Id="rId2" Type="http://schemas.openxmlformats.org/officeDocument/2006/relationships/hyperlink" Target="https://books.google.co.uk/books?id=5ohNXlUWeXcC&amp;lpg=PP1&amp;pg=PR3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org/en/views-and-insights/thought-leadership/insight/futureproofing-skills-ai/" TargetMode="External"/><Relationship Id="rId5" Type="http://schemas.openxmlformats.org/officeDocument/2006/relationships/hyperlink" Target="https://www.cipd.org/uk/knowledge/reports/resourcing-surveys/" TargetMode="External"/><Relationship Id="rId4" Type="http://schemas.openxmlformats.org/officeDocument/2006/relationships/hyperlink" Target="https://www.google.co.uk/books/edition/Introduction_to_Industrial_Organizationa/tq0IEQAAQBAJ?hl=id&amp;gbpv=1&amp;dq=inauthor:%22Ronald+E.+Riggio%22&amp;printsec=frontcov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267" y="-882"/>
            <a:ext cx="12096044" cy="2387600"/>
          </a:xfrm>
        </p:spPr>
        <p:txBody>
          <a:bodyPr>
            <a:normAutofit/>
          </a:bodyPr>
          <a:lstStyle/>
          <a:p>
            <a:r>
              <a:rPr lang="en-GB"/>
              <a:t>Human Resource Management Strategies  for </a:t>
            </a:r>
            <a:r>
              <a:rPr lang="en-GB" err="1"/>
              <a:t>HealthConnect</a:t>
            </a:r>
            <a:r>
              <a:rPr lang="en-GB"/>
              <a:t> UK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52" y="2756780"/>
            <a:ext cx="9206088" cy="8974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ea typeface="+mn-lt"/>
                <a:cs typeface="+mn-lt"/>
              </a:rPr>
              <a:t>Student Name:</a:t>
            </a:r>
            <a:r>
              <a:rPr lang="en-GB" sz="2000">
                <a:ea typeface="+mn-lt"/>
                <a:cs typeface="+mn-lt"/>
              </a:rPr>
              <a:t> Raluca Moise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Student ID: 2505134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Module Code: LCLM5002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Module Title: Developing and Managing Module Title: Developing and Managing Individuals and Team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Lecturer: </a:t>
            </a:r>
            <a:r>
              <a:rPr lang="en-GB" sz="2000" err="1">
                <a:ea typeface="+mn-lt"/>
                <a:cs typeface="+mn-lt"/>
              </a:rPr>
              <a:t>Shujun</a:t>
            </a:r>
            <a:r>
              <a:rPr lang="en-GB" sz="2000">
                <a:ea typeface="+mn-lt"/>
                <a:cs typeface="+mn-lt"/>
              </a:rPr>
              <a:t> Xiao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Assignment Title: Human Resource Management Presentation</a:t>
            </a:r>
            <a:endParaRPr lang="en-US" sz="2000"/>
          </a:p>
          <a:p>
            <a:endParaRPr lang="en-US" sz="1200"/>
          </a:p>
          <a:p>
            <a:endParaRPr lang="en-US" sz="1200"/>
          </a:p>
          <a:p>
            <a:endParaRPr lang="en-GB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70CAD0-C254-6174-2372-C824C367A733}"/>
              </a:ext>
            </a:extLst>
          </p:cNvPr>
          <p:cNvSpPr txBox="1"/>
          <p:nvPr/>
        </p:nvSpPr>
        <p:spPr>
          <a:xfrm>
            <a:off x="1623771" y="2387600"/>
            <a:ext cx="62677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err="1"/>
              <a:t>Attacting,Developing,Motivating</a:t>
            </a:r>
            <a:r>
              <a:rPr lang="en-GB" i="1"/>
              <a:t> and Retaining Employees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87065-90C3-360B-13E1-52F3D22E8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330FD-0AFF-6893-6EB4-E153265D82CA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err="1"/>
              <a:t>HealthConnect</a:t>
            </a:r>
            <a:r>
              <a:rPr lang="en-GB" b="1"/>
              <a:t> UK</a:t>
            </a:r>
          </a:p>
          <a:p>
            <a:pPr marL="0" indent="0">
              <a:buNone/>
            </a:pPr>
            <a:r>
              <a:rPr lang="en-GB" b="1" err="1"/>
              <a:t>HealthConnect</a:t>
            </a:r>
            <a:r>
              <a:rPr lang="en-GB" b="1"/>
              <a:t> UK is a rapidly growing digital healthcare organisation providing:</a:t>
            </a:r>
          </a:p>
          <a:p>
            <a:r>
              <a:rPr lang="en-GB" b="1"/>
              <a:t>Virtua consultations </a:t>
            </a:r>
          </a:p>
          <a:p>
            <a:r>
              <a:rPr lang="en-GB" b="1"/>
              <a:t>Remote patient monitoring </a:t>
            </a:r>
          </a:p>
          <a:p>
            <a:r>
              <a:rPr lang="en-GB" b="1"/>
              <a:t>Digital healthcare services across the UK </a:t>
            </a:r>
          </a:p>
          <a:p>
            <a:r>
              <a:rPr lang="en-GB" b="1"/>
              <a:t>Services delivered by multidisciplinary teams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C5FB6-5B8E-3D62-57BC-E6A92F254AB2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Current workforce Challenges </a:t>
            </a:r>
          </a:p>
          <a:p>
            <a:r>
              <a:rPr lang="en-GB" b="1"/>
              <a:t>​ Difficulty attracting healthcare and technology professionals </a:t>
            </a:r>
          </a:p>
          <a:p>
            <a:r>
              <a:rPr lang="en-GB" b="1"/>
              <a:t>High employee turnover</a:t>
            </a:r>
          </a:p>
          <a:p>
            <a:r>
              <a:rPr lang="en-GB" b="1"/>
              <a:t>Employee burnout and well-being concerns</a:t>
            </a:r>
          </a:p>
          <a:p>
            <a:r>
              <a:rPr lang="en-GB" b="1" err="1"/>
              <a:t>Digita</a:t>
            </a:r>
            <a:r>
              <a:rPr lang="en-GB" b="1"/>
              <a:t> skills shortages </a:t>
            </a:r>
          </a:p>
          <a:p>
            <a:r>
              <a:rPr lang="en-GB" b="1"/>
              <a:t>Reduced employee engagement </a:t>
            </a:r>
          </a:p>
          <a:p>
            <a:r>
              <a:rPr lang="en-GB" b="1"/>
              <a:t>Leadership development gaps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835D1E-B4E0-7A6A-864B-3C5EE0D8B009}"/>
              </a:ext>
            </a:extLst>
          </p:cNvPr>
          <p:cNvSpPr txBox="1"/>
          <p:nvPr/>
        </p:nvSpPr>
        <p:spPr>
          <a:xfrm>
            <a:off x="2204601" y="4541318"/>
            <a:ext cx="971700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Strategic Importance of HRM </a:t>
            </a:r>
          </a:p>
          <a:p>
            <a:endParaRPr lang="en-GB" b="1"/>
          </a:p>
          <a:p>
            <a:r>
              <a:rPr lang="en-GB" b="1"/>
              <a:t>Effective HRM can help </a:t>
            </a:r>
            <a:r>
              <a:rPr lang="en-GB" b="1" err="1"/>
              <a:t>HealthConnect</a:t>
            </a:r>
            <a:r>
              <a:rPr lang="en-GB" b="1"/>
              <a:t>:</a:t>
            </a:r>
          </a:p>
          <a:p>
            <a:endParaRPr lang="en-GB" b="1"/>
          </a:p>
          <a:p>
            <a:r>
              <a:rPr lang="en-GB" b="1"/>
              <a:t>Attract</a:t>
            </a:r>
            <a:r>
              <a:rPr lang="en-GB" b="1">
                <a:ea typeface="+mn-lt"/>
                <a:cs typeface="+mn-lt"/>
              </a:rPr>
              <a:t>→ Develop → Motivate → Retain → Improve Performance </a:t>
            </a:r>
          </a:p>
          <a:p>
            <a:endParaRPr lang="en-GB" b="1">
              <a:ea typeface="+mn-lt"/>
              <a:cs typeface="+mn-lt"/>
            </a:endParaRPr>
          </a:p>
          <a:p>
            <a:r>
              <a:rPr lang="en-GB" b="1" i="1">
                <a:ea typeface="+mn-lt"/>
                <a:cs typeface="+mn-lt"/>
              </a:rPr>
              <a:t>(Armstrong and Taylor,2023;Boxall and Purcell,2016)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121803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2036E-32B7-5DC3-2775-BB00C596C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-238196"/>
            <a:ext cx="11239498" cy="914400"/>
          </a:xfrm>
        </p:spPr>
        <p:txBody>
          <a:bodyPr/>
          <a:lstStyle/>
          <a:p>
            <a:r>
              <a:rPr lang="en-GB"/>
              <a:t>Workforce Planning &amp; skills gaps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F1738-DE23-A794-85CD-56B8A042EB4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0078" y="675922"/>
            <a:ext cx="6710890" cy="4428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/>
              <a:t>What is Workforce Planning?</a:t>
            </a:r>
          </a:p>
          <a:p>
            <a:pPr marL="0" indent="0">
              <a:buNone/>
            </a:pPr>
            <a:r>
              <a:rPr lang="en-GB" sz="1500"/>
              <a:t>Workforce planning ensures an organisation has </a:t>
            </a:r>
            <a:r>
              <a:rPr lang="en-GB" sz="1500" b="1"/>
              <a:t>the right people,</a:t>
            </a:r>
            <a:r>
              <a:rPr lang="en-GB" sz="1500"/>
              <a:t> </a:t>
            </a:r>
            <a:r>
              <a:rPr lang="en-GB" sz="1500" b="1"/>
              <a:t>with the right skills, in the right roles, at the right time. </a:t>
            </a:r>
          </a:p>
          <a:p>
            <a:pPr marL="0" indent="0">
              <a:buNone/>
            </a:pPr>
            <a:r>
              <a:rPr lang="en-GB" sz="1500" b="1"/>
              <a:t>Workforce Planning Process </a:t>
            </a:r>
          </a:p>
          <a:p>
            <a:pPr marL="0" indent="0">
              <a:buNone/>
            </a:pPr>
            <a:r>
              <a:rPr lang="en-GB" sz="1500"/>
              <a:t>Business Strategy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Analyse Current Workforce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Forecast Future Needs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Identify skills Gaps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Take HR Action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Monitor Results </a:t>
            </a:r>
          </a:p>
          <a:p>
            <a:pPr>
              <a:buNone/>
            </a:pPr>
            <a:endParaRPr lang="en-GB">
              <a:ea typeface="+mn-lt"/>
              <a:cs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84C53-0446-8095-3A5E-4A3B25E3CC2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051491" y="1431206"/>
            <a:ext cx="5321808" cy="439054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err="1"/>
              <a:t>HealthConnect</a:t>
            </a:r>
            <a:r>
              <a:rPr lang="en-GB"/>
              <a:t> Skills Gaps </a:t>
            </a:r>
          </a:p>
          <a:p>
            <a:pPr marL="285750" indent="-285750"/>
            <a:r>
              <a:rPr lang="en-GB"/>
              <a:t>Digital healthcare expertise </a:t>
            </a:r>
          </a:p>
          <a:p>
            <a:pPr marL="285750" indent="-285750"/>
            <a:r>
              <a:rPr lang="en-GB"/>
              <a:t>Technology specialists </a:t>
            </a:r>
          </a:p>
          <a:p>
            <a:pPr marL="285750" indent="-285750"/>
            <a:r>
              <a:rPr lang="en-GB"/>
              <a:t>Experienced healthcare professionals </a:t>
            </a:r>
          </a:p>
          <a:p>
            <a:pPr marL="285750" indent="-285750"/>
            <a:r>
              <a:rPr lang="en-GB"/>
              <a:t>Leadership and management skills </a:t>
            </a:r>
          </a:p>
          <a:p>
            <a:pPr marL="285750" indent="-285750"/>
            <a:r>
              <a:rPr lang="en-GB"/>
              <a:t>Multidisciplinary teamwork skills </a:t>
            </a:r>
          </a:p>
          <a:p>
            <a:pPr marL="0" indent="0">
              <a:buNone/>
            </a:pPr>
            <a:r>
              <a:rPr lang="en-GB" err="1"/>
              <a:t>Recomandations</a:t>
            </a:r>
            <a:r>
              <a:rPr lang="en-GB"/>
              <a:t> </a:t>
            </a:r>
          </a:p>
          <a:p>
            <a:pPr marL="285750" indent="-285750"/>
            <a:r>
              <a:rPr lang="en-GB"/>
              <a:t>Quarterly skills audits </a:t>
            </a:r>
          </a:p>
          <a:p>
            <a:pPr marL="285750" indent="-285750"/>
            <a:r>
              <a:rPr lang="en-GB"/>
              <a:t>Workforce analytics </a:t>
            </a:r>
          </a:p>
          <a:p>
            <a:pPr marL="285750" indent="-285750"/>
            <a:r>
              <a:rPr lang="en-GB"/>
              <a:t>Forecast future staffing requirements </a:t>
            </a:r>
          </a:p>
          <a:p>
            <a:pPr marL="285750" indent="-285750"/>
            <a:r>
              <a:rPr lang="en-GB"/>
              <a:t>Succession planning </a:t>
            </a:r>
          </a:p>
          <a:p>
            <a:pPr marL="285750" indent="-285750"/>
            <a:r>
              <a:rPr lang="en-GB"/>
              <a:t>Develop internal talent ​ </a:t>
            </a:r>
          </a:p>
          <a:p>
            <a:pPr marL="285750" indent="-285750"/>
            <a:endParaRPr lang="en-GB"/>
          </a:p>
          <a:p>
            <a:pPr marL="0" indent="0">
              <a:buNone/>
            </a:pPr>
            <a:r>
              <a:rPr lang="en-GB" b="1" i="1"/>
              <a:t>(CIPD;2025 Armstrong and Taylor, 2023)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151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A1D21-391D-566E-D31A-60AC537FF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Recruitment strategy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04362-76B6-D134-244F-60ADDEB616DE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Internal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Lower recruitment costs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Supports employee progression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Candidates already understand the organisation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Limited talent pool </a:t>
            </a:r>
            <a:endParaRPr lang="en-GB"/>
          </a:p>
          <a:p>
            <a:pPr>
              <a:buNone/>
            </a:pPr>
            <a:r>
              <a:rPr lang="en-GB" b="1"/>
              <a:t>External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Access to new skills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Larger talent pool 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More expensive and time-consuming </a:t>
            </a:r>
          </a:p>
          <a:p>
            <a:pPr>
              <a:buNone/>
            </a:pPr>
            <a:r>
              <a:rPr lang="en-GB" b="1"/>
              <a:t>Online &amp; Social Media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Large audience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Cost-effective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b="1"/>
              <a:t>Useful for healthcare and technology talent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Can produce many unsustainable applications </a:t>
            </a:r>
          </a:p>
          <a:p>
            <a:pPr marL="0" indent="0">
              <a:buFont typeface="Wingdings" panose="020B0604020202020204" pitchFamily="34" charset="0"/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6650D6-F1DC-568F-2F4C-7FA3286D372C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err="1"/>
              <a:t>Recomandation</a:t>
            </a:r>
            <a:r>
              <a:rPr lang="en-GB" b="1"/>
              <a:t>: Blended Recruitment </a:t>
            </a:r>
          </a:p>
          <a:p>
            <a:pPr marL="0" indent="0">
              <a:buNone/>
            </a:pPr>
            <a:r>
              <a:rPr lang="en-GB" err="1"/>
              <a:t>HealthConnect</a:t>
            </a:r>
            <a:r>
              <a:rPr lang="en-GB"/>
              <a:t> </a:t>
            </a:r>
            <a:r>
              <a:rPr lang="en-GB" b="1"/>
              <a:t>should use:</a:t>
            </a:r>
          </a:p>
          <a:p>
            <a:r>
              <a:rPr lang="en-GB" b="1"/>
              <a:t>Internal recruitment </a:t>
            </a:r>
          </a:p>
          <a:p>
            <a:r>
              <a:rPr lang="en-GB"/>
              <a:t>External recruitment </a:t>
            </a:r>
          </a:p>
          <a:p>
            <a:r>
              <a:rPr lang="en-GB"/>
              <a:t>Online job platforms </a:t>
            </a:r>
          </a:p>
          <a:p>
            <a:r>
              <a:rPr lang="en-GB" err="1"/>
              <a:t>Linkedin</a:t>
            </a:r>
            <a:r>
              <a:rPr lang="en-GB"/>
              <a:t>/social media </a:t>
            </a:r>
          </a:p>
          <a:p>
            <a:r>
              <a:rPr lang="en-GB"/>
              <a:t>Employee referrals </a:t>
            </a:r>
          </a:p>
          <a:p>
            <a:r>
              <a:rPr lang="en-GB"/>
              <a:t>University partnerships </a:t>
            </a:r>
          </a:p>
          <a:p>
            <a:r>
              <a:rPr lang="en-GB"/>
              <a:t>Professional healthcare and technology networks </a:t>
            </a:r>
          </a:p>
          <a:p>
            <a:pPr marL="0" indent="0">
              <a:buNone/>
            </a:pPr>
            <a:r>
              <a:rPr lang="en-GB" b="1"/>
              <a:t>A strong Employee Value Proposition (EVP) should promote career development, flexibility and meaningful healthcare work.</a:t>
            </a:r>
          </a:p>
          <a:p>
            <a:pPr marL="0" indent="0">
              <a:buNone/>
            </a:pPr>
            <a:r>
              <a:rPr lang="en-GB" b="1" i="1"/>
              <a:t>(Breaugh,2017;CIPD,2026)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74548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D3A39-6B1A-29CC-5D92-183DAC034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Selection methods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3A3C-83ED-BF90-8BA5-BB7B575B9154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Effective Employee Selection</a:t>
            </a:r>
            <a:endParaRPr lang="en-US" b="1"/>
          </a:p>
          <a:p>
            <a:pPr marL="0" indent="0">
              <a:buNone/>
            </a:pPr>
            <a:r>
              <a:rPr lang="en-GB" b="1"/>
              <a:t>Health Connect should use a structured selection process:</a:t>
            </a:r>
          </a:p>
          <a:p>
            <a:pPr marL="0" indent="0">
              <a:buNone/>
            </a:pPr>
            <a:r>
              <a:rPr lang="en-GB"/>
              <a:t>Application Screening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Structured Interview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Skills/Competency Assessment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Values &amp; Team </a:t>
            </a:r>
            <a:r>
              <a:rPr lang="en-GB" err="1"/>
              <a:t>Assesment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References and Required Checks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Job Offer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50B0E-4BC0-BEB8-DCFE-28011DEEA64F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Healthcare Roles </a:t>
            </a:r>
          </a:p>
          <a:p>
            <a:r>
              <a:rPr lang="en-GB"/>
              <a:t>Clinical competency assessment </a:t>
            </a:r>
          </a:p>
          <a:p>
            <a:r>
              <a:rPr lang="en-GB"/>
              <a:t>Structured interview </a:t>
            </a:r>
          </a:p>
          <a:p>
            <a:r>
              <a:rPr lang="en-GB"/>
              <a:t>Professional checks</a:t>
            </a:r>
          </a:p>
          <a:p>
            <a:pPr marL="0" indent="0">
              <a:buNone/>
            </a:pPr>
            <a:r>
              <a:rPr lang="en-GB" b="1"/>
              <a:t>Technology Roles </a:t>
            </a:r>
          </a:p>
          <a:p>
            <a:r>
              <a:rPr lang="en-GB"/>
              <a:t>Technical tests</a:t>
            </a:r>
          </a:p>
          <a:p>
            <a:r>
              <a:rPr lang="en-GB"/>
              <a:t>Work-sample exercises</a:t>
            </a:r>
          </a:p>
          <a:p>
            <a:r>
              <a:rPr lang="en-GB"/>
              <a:t>Structured interviews</a:t>
            </a:r>
          </a:p>
          <a:p>
            <a:pPr marL="0" indent="0">
              <a:buNone/>
            </a:pPr>
            <a:r>
              <a:rPr lang="en-GB" b="1"/>
              <a:t>Leadership Roles</a:t>
            </a:r>
          </a:p>
          <a:p>
            <a:r>
              <a:rPr lang="en-GB"/>
              <a:t>Leadership exercises </a:t>
            </a:r>
          </a:p>
          <a:p>
            <a:r>
              <a:rPr lang="en-GB"/>
              <a:t>Competency interviews </a:t>
            </a:r>
          </a:p>
          <a:p>
            <a:r>
              <a:rPr lang="en-GB"/>
              <a:t>Situational judgement</a:t>
            </a:r>
          </a:p>
          <a:p>
            <a:pPr marL="0" indent="0">
              <a:buNone/>
            </a:pPr>
            <a:r>
              <a:rPr lang="en-GB" b="1"/>
              <a:t>Recommendation; </a:t>
            </a:r>
            <a:r>
              <a:rPr lang="en-GB"/>
              <a:t>Combine </a:t>
            </a:r>
            <a:r>
              <a:rPr lang="en-GB" b="1"/>
              <a:t>Person-Job Fit </a:t>
            </a:r>
            <a:r>
              <a:rPr lang="en-GB"/>
              <a:t>and </a:t>
            </a:r>
            <a:r>
              <a:rPr lang="en-GB" b="1"/>
              <a:t>Person-Organisation Fit.</a:t>
            </a:r>
          </a:p>
          <a:p>
            <a:pPr marL="0" indent="0">
              <a:buNone/>
            </a:pPr>
            <a:r>
              <a:rPr lang="en-GB" b="1"/>
              <a:t>​ </a:t>
            </a:r>
            <a:r>
              <a:rPr lang="en-GB" b="1" i="1">
                <a:ea typeface="+mn-lt"/>
                <a:cs typeface="+mn-lt"/>
              </a:rPr>
              <a:t>(</a:t>
            </a:r>
            <a:r>
              <a:rPr lang="en-GB" i="1">
                <a:ea typeface="+mn-lt"/>
                <a:cs typeface="+mn-lt"/>
              </a:rPr>
              <a:t>Schmidt and Hunter, 1998; Armstrong and Taylor, 2023)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7110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9D1F1-4063-5AE2-4A02-57CA105B3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&amp;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F449-B167-CFDF-E4BA-AE78448B3795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Why is learning and development important?</a:t>
            </a:r>
          </a:p>
          <a:p>
            <a:pPr marL="0" indent="0">
              <a:buNone/>
            </a:pPr>
            <a:r>
              <a:rPr lang="en-GB"/>
              <a:t>Health Connect needs continuous development because digital healthcare technology changes quickly .</a:t>
            </a:r>
          </a:p>
          <a:p>
            <a:pPr marL="0" indent="0">
              <a:buNone/>
            </a:pPr>
            <a:r>
              <a:rPr lang="en-GB" b="1"/>
              <a:t>Priority Training Areas </a:t>
            </a:r>
          </a:p>
          <a:p>
            <a:pPr marL="285750" indent="-285750"/>
            <a:r>
              <a:rPr lang="en-GB"/>
              <a:t>Digital healthcare technologies</a:t>
            </a:r>
          </a:p>
          <a:p>
            <a:pPr marL="285750" indent="-285750"/>
            <a:r>
              <a:rPr lang="en-GB"/>
              <a:t>Digital protection and cybersecurity </a:t>
            </a:r>
          </a:p>
          <a:p>
            <a:pPr marL="285750" indent="-285750"/>
            <a:r>
              <a:rPr lang="en-GB"/>
              <a:t>Clinical digital systems</a:t>
            </a:r>
          </a:p>
          <a:p>
            <a:pPr marL="285750" indent="-285750"/>
            <a:r>
              <a:rPr lang="en-GB"/>
              <a:t>Communication </a:t>
            </a:r>
          </a:p>
          <a:p>
            <a:pPr marL="285750" indent="-285750"/>
            <a:r>
              <a:rPr lang="en-GB"/>
              <a:t>Teamwork</a:t>
            </a:r>
          </a:p>
          <a:p>
            <a:pPr marL="285750" indent="-285750"/>
            <a:r>
              <a:rPr lang="en-GB"/>
              <a:t>Leadership and management </a:t>
            </a:r>
          </a:p>
          <a:p>
            <a:pPr marL="285750" indent="-285750"/>
            <a:r>
              <a:rPr lang="en-GB"/>
              <a:t>Employee wellbeing </a:t>
            </a:r>
          </a:p>
          <a:p>
            <a:pPr marL="285750" indent="-285750"/>
            <a:r>
              <a:rPr lang="en-GB"/>
              <a:t>Change management </a:t>
            </a:r>
          </a:p>
          <a:p>
            <a:pPr marL="285750" indent="-285750"/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47060-CDD0-093D-1C39-5B2B6925104B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70-20-10 Learning Approach</a:t>
            </a:r>
          </a:p>
          <a:p>
            <a:pPr marL="0" indent="0">
              <a:buNone/>
            </a:pPr>
            <a:r>
              <a:rPr lang="en-GB"/>
              <a:t>70%- Learning through work and experience </a:t>
            </a:r>
          </a:p>
          <a:p>
            <a:pPr marL="0" indent="0">
              <a:buNone/>
            </a:pPr>
            <a:r>
              <a:rPr lang="en-GB"/>
              <a:t>20%-Coaching, mentoring and colleagues </a:t>
            </a:r>
          </a:p>
          <a:p>
            <a:pPr marL="0" indent="0">
              <a:buNone/>
            </a:pPr>
            <a:r>
              <a:rPr lang="en-GB"/>
              <a:t>10%-Formal training</a:t>
            </a:r>
          </a:p>
          <a:p>
            <a:pPr marL="0" indent="0">
              <a:buNone/>
            </a:pPr>
            <a:r>
              <a:rPr lang="en-GB" b="1"/>
              <a:t>Evaluate Training Using </a:t>
            </a:r>
            <a:r>
              <a:rPr lang="en-GB" b="1" err="1"/>
              <a:t>Kirkpatrik</a:t>
            </a:r>
            <a:r>
              <a:rPr lang="en-GB" b="1"/>
              <a:t> </a:t>
            </a:r>
          </a:p>
          <a:p>
            <a:pPr marL="0" indent="0">
              <a:buNone/>
            </a:pPr>
            <a:r>
              <a:rPr lang="en-GB"/>
              <a:t>Reaction</a:t>
            </a:r>
            <a:r>
              <a:rPr lang="en-GB">
                <a:ea typeface="+mn-lt"/>
                <a:cs typeface="+mn-lt"/>
              </a:rPr>
              <a:t>→</a:t>
            </a:r>
            <a:r>
              <a:rPr lang="en-GB"/>
              <a:t> Learning</a:t>
            </a:r>
            <a:r>
              <a:rPr lang="en-GB">
                <a:ea typeface="+mn-lt"/>
                <a:cs typeface="+mn-lt"/>
              </a:rPr>
              <a:t>→ Behaviour→ Results</a:t>
            </a:r>
            <a:endParaRPr lang="en-GB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Recommendation:​ Created personalised development </a:t>
            </a:r>
            <a:r>
              <a:rPr lang="en-GB" b="1" err="1">
                <a:ea typeface="+mn-lt"/>
                <a:cs typeface="+mn-lt"/>
              </a:rPr>
              <a:t>pla</a:t>
            </a:r>
            <a:r>
              <a:rPr lang="en-GB" b="1">
                <a:ea typeface="+mn-lt"/>
                <a:cs typeface="+mn-lt"/>
              </a:rPr>
              <a:t>ns and continuous digital and leadership training.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(Kirkpatrick and Kirkpatrick, 2016; Armstrong and Taylor, 2023)</a:t>
            </a:r>
            <a:endParaRPr lang="en-GB" b="1" i="1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94918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BA9E-9F7C-AEC9-BCE0-C8859FFE5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Talent management &amp; retention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0CAFF-3424-4472-3BBA-BF9DE77CB9D2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Talent Management Process</a:t>
            </a:r>
          </a:p>
          <a:p>
            <a:pPr marL="0" indent="0">
              <a:buNone/>
            </a:pPr>
            <a:r>
              <a:rPr lang="en-GB" b="1"/>
              <a:t>Attract</a:t>
            </a:r>
            <a:r>
              <a:rPr lang="en-GB" b="1">
                <a:ea typeface="+mn-lt"/>
                <a:cs typeface="+mn-lt"/>
              </a:rPr>
              <a:t> →Identify →Develop →Engage → Retain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Recommended Practices 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Career Development</a:t>
            </a:r>
          </a:p>
          <a:p>
            <a:pPr marL="285750" indent="-285750"/>
            <a:r>
              <a:rPr lang="en-GB"/>
              <a:t>Clear career pathways</a:t>
            </a:r>
          </a:p>
          <a:p>
            <a:pPr marL="285750" indent="-285750"/>
            <a:r>
              <a:rPr lang="en-GB"/>
              <a:t>Internal promotion </a:t>
            </a:r>
          </a:p>
          <a:p>
            <a:pPr marL="285750" indent="-285750"/>
            <a:r>
              <a:rPr lang="en-GB"/>
              <a:t>Professional development </a:t>
            </a:r>
          </a:p>
          <a:p>
            <a:pPr marL="0" indent="0">
              <a:buNone/>
            </a:pPr>
            <a:r>
              <a:rPr lang="en-GB" b="1"/>
              <a:t>Talent Development </a:t>
            </a:r>
          </a:p>
          <a:p>
            <a:pPr marL="285750" indent="-285750"/>
            <a:r>
              <a:rPr lang="en-GB"/>
              <a:t>Mentoring</a:t>
            </a:r>
          </a:p>
          <a:p>
            <a:pPr marL="285750" indent="-285750"/>
            <a:r>
              <a:rPr lang="en-GB"/>
              <a:t>Coaching </a:t>
            </a:r>
          </a:p>
          <a:p>
            <a:pPr marL="285750" indent="-285750"/>
            <a:r>
              <a:rPr lang="en-GB"/>
              <a:t>Leadership programme</a:t>
            </a:r>
            <a:r>
              <a:rPr lang="en-GB" b="1"/>
              <a:t>s </a:t>
            </a:r>
          </a:p>
          <a:p>
            <a:pPr marL="285750" indent="-285750"/>
            <a:r>
              <a:rPr lang="en-GB"/>
              <a:t>Succession planning 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CB24D9-6A45-9E1E-007F-A807C73ABC87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Employee Retention </a:t>
            </a:r>
          </a:p>
          <a:p>
            <a:pPr marL="285750" indent="-285750"/>
            <a:r>
              <a:rPr lang="en-GB"/>
              <a:t>Flexible working </a:t>
            </a:r>
          </a:p>
          <a:p>
            <a:pPr marL="285750" indent="-285750"/>
            <a:r>
              <a:rPr lang="en-GB"/>
              <a:t>Recognition </a:t>
            </a:r>
          </a:p>
          <a:p>
            <a:pPr marL="285750" indent="-285750"/>
            <a:r>
              <a:rPr lang="en-GB"/>
              <a:t>Competitive rewards </a:t>
            </a:r>
          </a:p>
          <a:p>
            <a:pPr marL="285750" indent="-285750"/>
            <a:r>
              <a:rPr lang="en-GB"/>
              <a:t>Stay interviews </a:t>
            </a:r>
          </a:p>
          <a:p>
            <a:pPr marL="285750" indent="-285750"/>
            <a:r>
              <a:rPr lang="en-GB"/>
              <a:t>Manageable workloads</a:t>
            </a:r>
          </a:p>
          <a:p>
            <a:pPr marL="285750" indent="-285750"/>
            <a:r>
              <a:rPr lang="en-GB"/>
              <a:t>Analyse exit interviews</a:t>
            </a:r>
          </a:p>
          <a:p>
            <a:pPr marL="0" indent="0">
              <a:buNone/>
            </a:pPr>
            <a:r>
              <a:rPr lang="en-GB" b="1"/>
              <a:t>HR Should Monitor </a:t>
            </a:r>
          </a:p>
          <a:p>
            <a:pPr marL="0" indent="0">
              <a:buNone/>
            </a:pPr>
            <a:r>
              <a:rPr lang="en-GB" b="1"/>
              <a:t>Turnover-Retention-Engagement-Absence-Internal Promotion</a:t>
            </a:r>
          </a:p>
          <a:p>
            <a:pPr>
              <a:buNone/>
            </a:pPr>
            <a:r>
              <a:rPr lang="en-GB" b="1" i="1">
                <a:ea typeface="+mn-lt"/>
                <a:cs typeface="+mn-lt"/>
              </a:rPr>
              <a:t>(CIPD, 2025; Collings, </a:t>
            </a:r>
            <a:r>
              <a:rPr lang="en-GB" b="1" i="1" err="1">
                <a:ea typeface="+mn-lt"/>
                <a:cs typeface="+mn-lt"/>
              </a:rPr>
              <a:t>Mellahi</a:t>
            </a:r>
            <a:r>
              <a:rPr lang="en-GB" b="1" i="1">
                <a:ea typeface="+mn-lt"/>
                <a:cs typeface="+mn-lt"/>
              </a:rPr>
              <a:t> and Cascio, 2019)</a:t>
            </a:r>
            <a:endParaRPr lang="en-GB" b="1" i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419772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E12D-D2F2-6E50-8BF1-AAD3410C7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Performance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BDF57-8FA9-7952-A0B4-5BE968717FA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1714500"/>
            <a:ext cx="3321350" cy="43750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Continuous Performance Management </a:t>
            </a:r>
          </a:p>
          <a:p>
            <a:pPr marL="0" indent="0">
              <a:buNone/>
            </a:pPr>
            <a:r>
              <a:rPr lang="en-GB" b="1"/>
              <a:t>Set SMART Objectives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/>
              <a:t>Regular Check-ins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Feedback &amp; Coaching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Performance Review 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Recognition &amp; Development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178215-BB89-3393-F766-D10A385B98B8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Annual Appraisals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Provide formal performance review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Feedback may come too late </a:t>
            </a:r>
            <a:endParaRPr lang="en-GB"/>
          </a:p>
          <a:p>
            <a:pPr>
              <a:buNone/>
            </a:pPr>
            <a:r>
              <a:rPr lang="en-GB" b="1"/>
              <a:t>Continuous Feedback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Problem identified earlier 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Supports employee development 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✓Improves communication </a:t>
            </a:r>
            <a:endParaRPr lang="en-GB"/>
          </a:p>
          <a:p>
            <a:pPr>
              <a:buNone/>
            </a:pPr>
            <a:r>
              <a:rPr lang="en-GB"/>
              <a:t>Recommendation: Use continuous performance management</a:t>
            </a:r>
          </a:p>
          <a:p>
            <a:pPr>
              <a:buNone/>
            </a:pPr>
            <a:r>
              <a:rPr lang="en-GB"/>
              <a:t>alongside formal reviews.</a:t>
            </a:r>
          </a:p>
          <a:p>
            <a:pPr>
              <a:buNone/>
            </a:pPr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Aguinis</a:t>
            </a:r>
            <a:r>
              <a:rPr lang="en-GB" b="1" i="1">
                <a:ea typeface="+mn-lt"/>
                <a:cs typeface="+mn-lt"/>
              </a:rPr>
              <a:t>, 2019; CIPD, 2026)</a:t>
            </a:r>
            <a:endParaRPr lang="en-GB" b="1" i="1"/>
          </a:p>
          <a:p>
            <a:pPr>
              <a:buNone/>
            </a:pPr>
            <a:endParaRPr lang="en-GB" b="1" i="1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b="1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14FEA1-10B2-D24F-F23F-6B25B77D2FBB}"/>
              </a:ext>
            </a:extLst>
          </p:cNvPr>
          <p:cNvSpPr txBox="1"/>
          <p:nvPr/>
        </p:nvSpPr>
        <p:spPr>
          <a:xfrm>
            <a:off x="3533980" y="3912067"/>
            <a:ext cx="2558003" cy="2725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000" b="1" err="1"/>
              <a:t>HealthConnect</a:t>
            </a:r>
            <a:r>
              <a:rPr lang="en-GB" sz="1000" b="1"/>
              <a:t> Should Measure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Quality of healthcare services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 err="1"/>
              <a:t>Pantient</a:t>
            </a:r>
            <a:r>
              <a:rPr lang="en-GB" sz="1000"/>
              <a:t>/ customer outcomes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Digital service efficiency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Team collaboration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Employee development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Organisational values</a:t>
            </a:r>
            <a:endParaRPr lang="en-US" sz="100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endParaRPr lang="en-GB" sz="900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4945-52EC-DF89-4509-02A25771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Employee motivation &amp; reward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AB397-2B6F-6073-CA0B-CAF2018BF807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Herzberg's two-factor Theory </a:t>
            </a:r>
          </a:p>
          <a:p>
            <a:pPr marL="0" indent="0">
              <a:buNone/>
            </a:pPr>
            <a:r>
              <a:rPr lang="en-GB" b="1"/>
              <a:t>Hygiene factors</a:t>
            </a:r>
          </a:p>
          <a:p>
            <a:r>
              <a:rPr lang="en-GB"/>
              <a:t>Salary </a:t>
            </a:r>
          </a:p>
          <a:p>
            <a:r>
              <a:rPr lang="en-GB"/>
              <a:t>Job security </a:t>
            </a:r>
          </a:p>
          <a:p>
            <a:r>
              <a:rPr lang="en-GB"/>
              <a:t>Working conditions </a:t>
            </a:r>
          </a:p>
          <a:p>
            <a:r>
              <a:rPr lang="en-GB"/>
              <a:t>Company policies </a:t>
            </a:r>
          </a:p>
          <a:p>
            <a:r>
              <a:rPr lang="en-GB"/>
              <a:t>Management ​ </a:t>
            </a:r>
          </a:p>
          <a:p>
            <a:pPr marL="0" indent="0">
              <a:buNone/>
            </a:pPr>
            <a:r>
              <a:rPr lang="en-GB" b="1"/>
              <a:t>These can prevent dissatisfaction </a:t>
            </a:r>
          </a:p>
          <a:p>
            <a:pPr marL="0" indent="0">
              <a:buNone/>
            </a:pPr>
            <a:r>
              <a:rPr lang="en-GB" b="1"/>
              <a:t>Motivators </a:t>
            </a:r>
          </a:p>
          <a:p>
            <a:r>
              <a:rPr lang="en-GB"/>
              <a:t>Achievement </a:t>
            </a:r>
          </a:p>
          <a:p>
            <a:r>
              <a:rPr lang="en-GB"/>
              <a:t>Recognition </a:t>
            </a:r>
          </a:p>
          <a:p>
            <a:r>
              <a:rPr lang="en-GB"/>
              <a:t>Responsibility </a:t>
            </a:r>
          </a:p>
          <a:p>
            <a:r>
              <a:rPr lang="en-GB"/>
              <a:t>Carre progression </a:t>
            </a:r>
          </a:p>
          <a:p>
            <a:r>
              <a:rPr lang="en-GB"/>
              <a:t>Meaningful work</a:t>
            </a:r>
          </a:p>
          <a:p>
            <a:pPr marL="0" indent="0">
              <a:buNone/>
            </a:pPr>
            <a:r>
              <a:rPr lang="en-GB" b="1"/>
              <a:t>These can increase motivation.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BF2ADA-2C10-9364-DCCC-51BFE467FCED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Total Reward Strategy </a:t>
            </a:r>
          </a:p>
          <a:p>
            <a:pPr marL="0" indent="0">
              <a:buNone/>
            </a:pPr>
            <a:r>
              <a:rPr lang="en-GB" b="1"/>
              <a:t>Financial rewards </a:t>
            </a:r>
          </a:p>
          <a:p>
            <a:r>
              <a:rPr lang="en-GB"/>
              <a:t>Competitive salary </a:t>
            </a:r>
          </a:p>
          <a:p>
            <a:r>
              <a:rPr lang="en-GB"/>
              <a:t>Benefits </a:t>
            </a:r>
          </a:p>
          <a:p>
            <a:r>
              <a:rPr lang="en-GB"/>
              <a:t>Appropriate performance rewards </a:t>
            </a:r>
          </a:p>
          <a:p>
            <a:pPr marL="0" indent="0">
              <a:buNone/>
            </a:pPr>
            <a:r>
              <a:rPr lang="en-GB"/>
              <a:t>Non-Financial rewards </a:t>
            </a:r>
          </a:p>
          <a:p>
            <a:r>
              <a:rPr lang="en-GB"/>
              <a:t>Recognition </a:t>
            </a:r>
          </a:p>
          <a:p>
            <a:r>
              <a:rPr lang="en-GB"/>
              <a:t>Flexible working </a:t>
            </a:r>
          </a:p>
          <a:p>
            <a:r>
              <a:rPr lang="en-GB"/>
              <a:t>Carrer development </a:t>
            </a:r>
          </a:p>
          <a:p>
            <a:r>
              <a:rPr lang="en-GB"/>
              <a:t>Training opportunities </a:t>
            </a:r>
          </a:p>
          <a:p>
            <a:r>
              <a:rPr lang="en-GB"/>
              <a:t>Autonomy </a:t>
            </a:r>
          </a:p>
          <a:p>
            <a:r>
              <a:rPr lang="en-GB"/>
              <a:t>Meaningful work </a:t>
            </a:r>
          </a:p>
          <a:p>
            <a:pPr marL="0" indent="0">
              <a:buNone/>
            </a:pPr>
            <a:r>
              <a:rPr lang="en-GB"/>
              <a:t>Recommendation: Health Connect should combine financial and non-financial rewards ​ 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(Herzberg, Mausner and Snyderman, 1959; Armstrong and Taylor, 2023)</a:t>
            </a:r>
            <a:endParaRPr lang="en-GB" b="1" i="1"/>
          </a:p>
          <a:p>
            <a:pPr marL="0" indent="0">
              <a:buNone/>
            </a:pPr>
            <a:r>
              <a:rPr lang="en-GB"/>
              <a:t>​ </a:t>
            </a:r>
          </a:p>
        </p:txBody>
      </p:sp>
    </p:spTree>
    <p:extLst>
      <p:ext uri="{BB962C8B-B14F-4D97-AF65-F5344CB8AC3E}">
        <p14:creationId xmlns:p14="http://schemas.microsoft.com/office/powerpoint/2010/main" val="2953910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E274-8615-562B-F89F-6991F4985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Wellbeing, engagement &amp;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AF1C1-F63B-78EE-48FE-D6C4F75C8EE4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Reducing Employee Burnout </a:t>
            </a:r>
          </a:p>
          <a:p>
            <a:pPr marL="0" indent="0">
              <a:buNone/>
            </a:pPr>
            <a:r>
              <a:rPr lang="en-GB"/>
              <a:t>Health Connect should:</a:t>
            </a:r>
          </a:p>
          <a:p>
            <a:r>
              <a:rPr lang="en-GB"/>
              <a:t>Monitor workloads </a:t>
            </a:r>
          </a:p>
          <a:p>
            <a:r>
              <a:rPr lang="en-GB"/>
              <a:t>Provide flexible working where possible </a:t>
            </a:r>
          </a:p>
          <a:p>
            <a:r>
              <a:rPr lang="en-GB"/>
              <a:t>Offer wellbeing support </a:t>
            </a:r>
          </a:p>
          <a:p>
            <a:r>
              <a:rPr lang="en-GB"/>
              <a:t>Encourage appropriate breaks </a:t>
            </a:r>
          </a:p>
          <a:p>
            <a:r>
              <a:rPr lang="en-GB"/>
              <a:t>Conduct appropriate breaks </a:t>
            </a:r>
          </a:p>
          <a:p>
            <a:r>
              <a:rPr lang="en-GB"/>
              <a:t>Conduct regular wellbeing check-ins </a:t>
            </a:r>
          </a:p>
          <a:p>
            <a:r>
              <a:rPr lang="en-GB"/>
              <a:t>Promote psychological safety </a:t>
            </a:r>
          </a:p>
          <a:p>
            <a:r>
              <a:rPr lang="en-GB"/>
              <a:t>Train managers to recognise workplace stress 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53295-8D77-6A33-CFB5-BB88BA32F514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Transforming Leadership </a:t>
            </a:r>
          </a:p>
          <a:p>
            <a:pPr marL="0" indent="0">
              <a:buNone/>
            </a:pPr>
            <a:r>
              <a:rPr lang="en-GB"/>
              <a:t>Transformational leaders:</a:t>
            </a:r>
          </a:p>
          <a:p>
            <a:r>
              <a:rPr lang="en-GB"/>
              <a:t>Communicate a clear vision </a:t>
            </a:r>
          </a:p>
          <a:p>
            <a:r>
              <a:rPr lang="en-GB"/>
              <a:t>Motivate employees </a:t>
            </a:r>
          </a:p>
          <a:p>
            <a:r>
              <a:rPr lang="en-GB"/>
              <a:t>Support development </a:t>
            </a:r>
          </a:p>
          <a:p>
            <a:r>
              <a:rPr lang="en-GB"/>
              <a:t>Encourage innovation </a:t>
            </a:r>
          </a:p>
          <a:p>
            <a:r>
              <a:rPr lang="en-GB"/>
              <a:t>Empower teams </a:t>
            </a:r>
          </a:p>
          <a:p>
            <a:pPr marL="0" indent="0">
              <a:buNone/>
            </a:pPr>
            <a:r>
              <a:rPr lang="en-GB"/>
              <a:t>Multidisciplinary Teamwork</a:t>
            </a:r>
          </a:p>
          <a:p>
            <a:pPr marL="0" indent="0">
              <a:buNone/>
            </a:pPr>
            <a:r>
              <a:rPr lang="en-GB"/>
              <a:t>Healthcare + Technology + Management + Support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Communication + Shared Goals + Psychological safety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 b="1"/>
              <a:t>Better Collaboration 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(Bass and Riggio, 2006; CIPD, 2026) </a:t>
            </a:r>
            <a:endParaRPr lang="en-GB" b="1" i="1"/>
          </a:p>
        </p:txBody>
      </p:sp>
    </p:spTree>
    <p:extLst>
      <p:ext uri="{BB962C8B-B14F-4D97-AF65-F5344CB8AC3E}">
        <p14:creationId xmlns:p14="http://schemas.microsoft.com/office/powerpoint/2010/main" val="18339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9E7CA-BC77-A777-01DF-B36D0E4F7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recommendations &amp; Benefits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FDBF20A-F1EF-676A-8E79-CDB2B450FB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581058"/>
              </p:ext>
            </p:extLst>
          </p:nvPr>
        </p:nvGraphicFramePr>
        <p:xfrm>
          <a:off x="214510" y="1283093"/>
          <a:ext cx="9471485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9239">
                  <a:extLst>
                    <a:ext uri="{9D8B030D-6E8A-4147-A177-3AD203B41FA5}">
                      <a16:colId xmlns:a16="http://schemas.microsoft.com/office/drawing/2014/main" val="3605773349"/>
                    </a:ext>
                  </a:extLst>
                </a:gridCol>
                <a:gridCol w="3369239">
                  <a:extLst>
                    <a:ext uri="{9D8B030D-6E8A-4147-A177-3AD203B41FA5}">
                      <a16:colId xmlns:a16="http://schemas.microsoft.com/office/drawing/2014/main" val="503449877"/>
                    </a:ext>
                  </a:extLst>
                </a:gridCol>
                <a:gridCol w="2733007">
                  <a:extLst>
                    <a:ext uri="{9D8B030D-6E8A-4147-A177-3AD203B41FA5}">
                      <a16:colId xmlns:a16="http://schemas.microsoft.com/office/drawing/2014/main" val="3737550264"/>
                    </a:ext>
                  </a:extLst>
                </a:gridCol>
              </a:tblGrid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HR Area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Recommendation ​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Expected Benefit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837002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Workforce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Regular skills </a:t>
                      </a:r>
                      <a:r>
                        <a:rPr lang="en-GB" err="1"/>
                        <a:t>audi</a:t>
                      </a:r>
                      <a:r>
                        <a:rPr lang="en-GB"/>
                        <a:t>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Reduced skills gaps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46548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Blended recruitment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Larger talent pool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0133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Selection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Structured assessments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Better hiring decisions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964665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Digital &amp; Leadership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Improved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567321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Talent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Carrer &amp; succession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retention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345324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Continuous feedback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Better performance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63617"/>
                  </a:ext>
                </a:extLst>
              </a:tr>
              <a:tr h="500500">
                <a:tc>
                  <a:txBody>
                    <a:bodyPr/>
                    <a:lstStyle/>
                    <a:p>
                      <a:r>
                        <a:rPr lang="en-GB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reward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engagement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07898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Wellbeing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Workload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Reduced burnout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83609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Leadership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Leadership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Stronger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24851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010622E-442B-51A3-343D-73D6F96DD710}"/>
              </a:ext>
            </a:extLst>
          </p:cNvPr>
          <p:cNvSpPr txBox="1"/>
          <p:nvPr/>
        </p:nvSpPr>
        <p:spPr>
          <a:xfrm>
            <a:off x="2404612" y="5286246"/>
            <a:ext cx="851704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/>
              <a:t>Overall Impact </a:t>
            </a:r>
          </a:p>
          <a:p>
            <a:r>
              <a:rPr lang="en-GB" sz="1200"/>
              <a:t>Effective Hr Practices 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Skilled &amp; Engagement Employees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Higher Retention &amp; </a:t>
            </a:r>
            <a:r>
              <a:rPr lang="en-GB" sz="1200" err="1">
                <a:ea typeface="+mn-lt"/>
                <a:cs typeface="+mn-lt"/>
              </a:rPr>
              <a:t>Performan</a:t>
            </a:r>
            <a:r>
              <a:rPr lang="en-GB" sz="1200">
                <a:ea typeface="+mn-lt"/>
                <a:cs typeface="+mn-lt"/>
              </a:rPr>
              <a:t>ce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sustainable Organisational Growth 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8826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11F84-0393-7984-7BDE-E85229ADC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E3177-5B76-EFDC-4D8A-DC072AAC2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Conclusion </a:t>
            </a:r>
          </a:p>
          <a:p>
            <a:pPr marL="0" indent="0">
              <a:buNone/>
            </a:pPr>
            <a:r>
              <a:rPr lang="en-GB" b="1"/>
              <a:t>Health Connect UK  should:</a:t>
            </a:r>
          </a:p>
          <a:p>
            <a:r>
              <a:rPr lang="en-GB"/>
              <a:t>Improve strategic workforce planning</a:t>
            </a:r>
          </a:p>
          <a:p>
            <a:r>
              <a:rPr lang="en-GB"/>
              <a:t>Use blended recruitment methods </a:t>
            </a:r>
          </a:p>
          <a:p>
            <a:r>
              <a:rPr lang="en-GB"/>
              <a:t>Introduce structured  employee selection </a:t>
            </a:r>
          </a:p>
          <a:p>
            <a:r>
              <a:rPr lang="en-GB"/>
              <a:t>Invest in digital skills and leadership development </a:t>
            </a:r>
          </a:p>
          <a:p>
            <a:r>
              <a:rPr lang="en-GB"/>
              <a:t>Strengthen career progression and retention</a:t>
            </a:r>
          </a:p>
          <a:p>
            <a:r>
              <a:rPr lang="en-GB"/>
              <a:t>Use continuous performance management </a:t>
            </a:r>
          </a:p>
          <a:p>
            <a:r>
              <a:rPr lang="en-GB"/>
              <a:t>Combine financial and non-f financial rewards </a:t>
            </a:r>
          </a:p>
          <a:p>
            <a:r>
              <a:rPr lang="en-GB"/>
              <a:t>Prioritise employee wellbeing </a:t>
            </a:r>
          </a:p>
          <a:p>
            <a:r>
              <a:rPr lang="en-GB"/>
              <a:t>Develop effective leaders </a:t>
            </a:r>
          </a:p>
          <a:p>
            <a:pPr marL="0" indent="0">
              <a:buNone/>
            </a:pPr>
            <a:r>
              <a:rPr lang="en-GB" b="1"/>
              <a:t>Overall:</a:t>
            </a:r>
          </a:p>
          <a:p>
            <a:pPr marL="0" indent="0">
              <a:buNone/>
            </a:pPr>
            <a:r>
              <a:rPr lang="en-GB" b="1"/>
              <a:t>Strategic HRM </a:t>
            </a:r>
            <a:r>
              <a:rPr lang="en-GB" b="1">
                <a:ea typeface="+mn-lt"/>
                <a:cs typeface="+mn-lt"/>
              </a:rPr>
              <a:t>→ Employee Engagement &amp; Skills → Improved Performance → 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Sustainable Growth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247456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3DB26-293D-3B6E-CA58-026AB0AD8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693" y="-88"/>
            <a:ext cx="4136461" cy="2918754"/>
          </a:xfrm>
        </p:spPr>
        <p:txBody>
          <a:bodyPr/>
          <a:lstStyle/>
          <a:p>
            <a:r>
              <a:rPr lang="en-GB"/>
              <a:t>References ​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E650B-3C7C-672E-9083-10ED27A5F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358" y="540463"/>
            <a:ext cx="11042153" cy="43735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800" b="1" i="1">
                <a:solidFill>
                  <a:srgbClr val="0F0F0F"/>
                </a:solidFill>
              </a:rPr>
              <a:t>(Armstrong and Taylor,2023;Boxall and Purcell,2016)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</a:rPr>
              <a:t> </a:t>
            </a:r>
            <a:r>
              <a:rPr lang="en-GB" sz="800">
                <a:solidFill>
                  <a:srgbClr val="0F0F0F"/>
                </a:solidFill>
                <a:hlinkClick r:id="rId2"/>
              </a:rPr>
              <a:t>https://www.researchgate.net/publication/244957297_A_Handbook_of_Human_Resource_Management</a:t>
            </a:r>
            <a:endParaRPr lang="en-GB" sz="800">
              <a:solidFill>
                <a:srgbClr val="0F0F0F"/>
              </a:solidFill>
            </a:endParaRPr>
          </a:p>
          <a:p>
            <a:r>
              <a:rPr lang="en-GB" sz="800" b="1" i="1">
                <a:solidFill>
                  <a:srgbClr val="0F0F0F"/>
                </a:solidFill>
              </a:rPr>
              <a:t>(CIPD;2025 Armstrong and Taylor, 2023)</a:t>
            </a:r>
            <a:endParaRPr lang="en-GB" sz="800">
              <a:solidFill>
                <a:srgbClr val="000000"/>
              </a:solidFill>
            </a:endParaRPr>
          </a:p>
          <a:p>
            <a:pPr>
              <a:buNone/>
            </a:pPr>
            <a:r>
              <a:rPr lang="en-GB" sz="800">
                <a:solidFill>
                  <a:srgbClr val="0F0F0F"/>
                </a:solidFill>
                <a:hlinkClick r:id="rId3"/>
              </a:rPr>
              <a:t>https://www.perlego.com/paid/book/1589838/armstrongs-handbook-of-human-resource-management-practice-pdf?utm_source=google&amp;utm_medium=cpc&amp;campaignid=17551311347&amp;adgroupid=136714405606&amp;gad_source=1&amp;gad_campaignid=17551311347&amp;gbraid=0AAAAADN2nNI_pC42d8Kny9cSO5bRC66PB&amp;gclid=Cj0KCQjwuJLWBhD_ARIsAIBcRUwgRkblOODDy4Tf4gnnn6e6LTarU4Vgs0xUiCHZmYf7aC3cHM1l7DcaAs15EALw_wcB</a:t>
            </a:r>
            <a:endParaRPr lang="en-GB" sz="800">
              <a:solidFill>
                <a:srgbClr val="0F0F0F"/>
              </a:solidFill>
            </a:endParaRPr>
          </a:p>
          <a:p>
            <a:r>
              <a:rPr lang="en-GB" sz="800" b="1" i="1">
                <a:solidFill>
                  <a:srgbClr val="0F0F0F"/>
                </a:solidFill>
              </a:rPr>
              <a:t>(Breaugh,2017;CIPD,2026)</a:t>
            </a:r>
            <a:endParaRPr lang="en-GB" sz="8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  <a:hlinkClick r:id="rId4"/>
              </a:rPr>
              <a:t>https://www.cipd.org/uk/knowledge/reports/resourcing-surveys/</a:t>
            </a:r>
            <a:endParaRPr lang="en-GB" sz="800">
              <a:solidFill>
                <a:srgbClr val="0F0F0F"/>
              </a:solidFill>
            </a:endParaRPr>
          </a:p>
          <a:p>
            <a:pPr marL="285750" indent="-285750"/>
            <a:r>
              <a:rPr lang="en-GB" sz="800">
                <a:solidFill>
                  <a:srgbClr val="0F0F0F"/>
                </a:solidFill>
              </a:rPr>
              <a:t>Schmidt and Hunter, 1998; Armstrong and Taylor, 2023</a:t>
            </a: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  <a:hlinkClick r:id="rId5"/>
              </a:rPr>
              <a:t>https://www.researchgate.net/publication/232564809_The_Validity_and_Utility_of_Selection_Methods_in_Personnel_Psychology_Practical_and_Theoretical_Implications_of_85_Years_of_Research_Findings</a:t>
            </a:r>
            <a:r>
              <a:rPr lang="en-GB" sz="800">
                <a:solidFill>
                  <a:srgbClr val="0F0F0F"/>
                </a:solidFill>
              </a:rPr>
              <a:t> </a:t>
            </a:r>
          </a:p>
          <a:p>
            <a:pPr marL="285750" indent="-285750"/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Armstrong, L., Moir, C. and Taylor, P., 2023. How, and under what contexts, do academic–practice partnerships collaborate to implement healthcare improvement education into preregistration nursing curriculums: A realist review protocol.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BMJ open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(10), p.e077784.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6"/>
              </a:rPr>
              <a:t>https://bmjopen.bmj.com/content/13/10/e077784.abstract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CIPD, 2025; Collings,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Mellahi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and Cascio, 2019</a:t>
            </a:r>
            <a:endParaRPr lang="en-GB"/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https://www.cipd.org/en/knowledge/factsheets/talent-factsheet/</a:t>
            </a: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Aguinis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, H. (2019)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Performance Management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4th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Chicago: Chicago Business Press.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https://www.cipd.org/uk/knowledge/factsheets/performance-factsheet/</a:t>
            </a: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 sz="1200"/>
          </a:p>
          <a:p>
            <a:pPr>
              <a:buNone/>
            </a:pPr>
            <a:endParaRPr lang="en-GB" sz="12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45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AF976-4BE5-866B-C821-6BA451ABC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4D902-60F7-0500-370B-3E3BEFB63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Herzberg, F., Mausner, B. and Snyderman, B.B. (1959)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The Motivation to Work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2nd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New York: John Wiley &amp; Sons. ,Armstrong, M. and Taylor, S. (2023)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Armstrong's Handbook of Human Resource Management Practice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16th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Kogan Page.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2"/>
              </a:rPr>
              <a:t>https://books.google.co.uk/books?id=5ohNXlUWeXcC&amp;lpg=PP1&amp;pg=PR3#v=onepage&amp;q&amp;f=false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3"/>
              </a:rPr>
              <a:t>https://www.google.co.uk/books/edition/How_to_Manage_People/oviSDAAAQBAJ?hl=en&amp;gbpv=1</a:t>
            </a:r>
            <a:endParaRPr lang="en-GB" sz="800"/>
          </a:p>
          <a:p>
            <a:pPr marL="171450" indent="-171450"/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Bass, B.M. and Riggio, R.E. (2006)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Transformational Leadership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2nd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Psychology Press.,</a:t>
            </a:r>
            <a:endParaRPr lang="en-US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4"/>
              </a:rPr>
              <a:t>https://www.google.co.uk/books/edition/Introduction_to_Industrial_Organizationa/tq0IEQAAQBAJ?hl=id&amp;gbpv=1&amp;dq=inauthor:%22Ronald+E.+Riggio%22&amp;printsec=frontcover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 (2026)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Resourcing and Talent Planning Survey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Chartered Institute of Personnel and Development. </a:t>
            </a:r>
            <a:endParaRPr lang="en-US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5"/>
              </a:rPr>
              <a:t>https://www.cipd.org/uk/knowledge/reports/resourcing-surveys/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 (2026)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How AI is changing the application of HR skills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Chartered Institute of Personnel and Development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6"/>
              </a:rPr>
              <a:t>https://www.cipd.org/en/views-and-insights/thought-leadership/insight/futureproofing-skills-ai/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03059"/>
      </p:ext>
    </p:extLst>
  </p:cSld>
  <p:clrMapOvr>
    <a:masterClrMapping/>
  </p:clrMapOvr>
</p:sld>
</file>

<file path=ppt/theme/theme1.xml><?xml version="1.0" encoding="utf-8"?>
<a:theme xmlns:a="http://schemas.openxmlformats.org/drawingml/2006/main" name="Lines">
  <a:themeElements>
    <a:clrScheme name="Lines">
      <a:dk1>
        <a:srgbClr val="0F0F0F"/>
      </a:dk1>
      <a:lt1>
        <a:sysClr val="window" lastClr="FFFFFF"/>
      </a:lt1>
      <a:dk2>
        <a:srgbClr val="0A242A"/>
      </a:dk2>
      <a:lt2>
        <a:srgbClr val="F5F2ED"/>
      </a:lt2>
      <a:accent1>
        <a:srgbClr val="E45730"/>
      </a:accent1>
      <a:accent2>
        <a:srgbClr val="27717D"/>
      </a:accent2>
      <a:accent3>
        <a:srgbClr val="8CA8B5"/>
      </a:accent3>
      <a:accent4>
        <a:srgbClr val="607381"/>
      </a:accent4>
      <a:accent5>
        <a:srgbClr val="A39990"/>
      </a:accent5>
      <a:accent6>
        <a:srgbClr val="BA3106"/>
      </a:accent6>
      <a:hlink>
        <a:srgbClr val="E45730"/>
      </a:hlink>
      <a:folHlink>
        <a:srgbClr val="24717F"/>
      </a:folHlink>
    </a:clrScheme>
    <a:fontScheme name="Lines">
      <a:majorFont>
        <a:latin typeface="Univers Condensed"/>
        <a:ea typeface=""/>
        <a:cs typeface=""/>
      </a:majorFont>
      <a:minorFont>
        <a:latin typeface="Arial Nova Light"/>
        <a:ea typeface=""/>
        <a:cs typeface=""/>
      </a:minorFont>
    </a:fontScheme>
    <a:fmtScheme name="Line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Lines" id="{51CAA371-E88D-4E01-86F6-AE3DD8425690}" vid="{B6DABDBE-6C24-4EFA-BA25-B2D8AAE5910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Lines</vt:lpstr>
      <vt:lpstr>Human Resource Management Strategies  for HealthConnect UK </vt:lpstr>
      <vt:lpstr>Organisation overview</vt:lpstr>
      <vt:lpstr>Workforce Planning &amp; skills gaps </vt:lpstr>
      <vt:lpstr>Recruitment strategy </vt:lpstr>
      <vt:lpstr>Selection methods </vt:lpstr>
      <vt:lpstr>Learning &amp; Development</vt:lpstr>
      <vt:lpstr>Talent management &amp; retention</vt:lpstr>
      <vt:lpstr>Performance management </vt:lpstr>
      <vt:lpstr>Employee motivation &amp; reward</vt:lpstr>
      <vt:lpstr>Wellbeing, engagement &amp; Leadership</vt:lpstr>
      <vt:lpstr>Hr recommendations &amp; Benefits </vt:lpstr>
      <vt:lpstr>Conclusion </vt:lpstr>
      <vt:lpstr>References ​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2026-10-06T12:10:09Z</dcterms:created>
  <dcterms:modified xsi:type="dcterms:W3CDTF">2026-10-10T09:20:50Z</dcterms:modified>
</cp:coreProperties>
</file>