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9"/>
  </p:notesMasterIdLst>
  <p:sldIdLst>
    <p:sldId id="256" r:id="rId2"/>
    <p:sldId id="257" r:id="rId3"/>
    <p:sldId id="258" r:id="rId4"/>
    <p:sldId id="259" r:id="rId5"/>
    <p:sldId id="260" r:id="rId6"/>
    <p:sldId id="261" r:id="rId7"/>
    <p:sldId id="262" r:id="rId8"/>
    <p:sldId id="263" r:id="rId9"/>
    <p:sldId id="264" r:id="rId10"/>
    <p:sldId id="265" r:id="rId11"/>
    <p:sldId id="280" r:id="rId12"/>
    <p:sldId id="282"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1"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29" autoAdjust="0"/>
    <p:restoredTop sz="94660"/>
  </p:normalViewPr>
  <p:slideViewPr>
    <p:cSldViewPr snapToGrid="0">
      <p:cViewPr varScale="1">
        <p:scale>
          <a:sx n="80" d="100"/>
          <a:sy n="80" d="100"/>
        </p:scale>
        <p:origin x="33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1F5CAC-20B1-41FE-9ADC-9F5D77C67188}" type="datetimeFigureOut">
              <a:rPr lang="en-GB" smtClean="0"/>
              <a:t>23/04/2019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7B8B45-5974-4721-B8E1-AF0BEFFC4C1F}" type="slidenum">
              <a:rPr lang="en-GB" smtClean="0"/>
              <a:t>‹#›</a:t>
            </a:fld>
            <a:endParaRPr lang="en-GB"/>
          </a:p>
        </p:txBody>
      </p:sp>
    </p:spTree>
    <p:extLst>
      <p:ext uri="{BB962C8B-B14F-4D97-AF65-F5344CB8AC3E}">
        <p14:creationId xmlns:p14="http://schemas.microsoft.com/office/powerpoint/2010/main" val="32106195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7B8B45-5974-4721-B8E1-AF0BEFFC4C1F}" type="slidenum">
              <a:rPr lang="en-GB" smtClean="0"/>
              <a:t>19</a:t>
            </a:fld>
            <a:endParaRPr lang="en-GB"/>
          </a:p>
        </p:txBody>
      </p:sp>
    </p:spTree>
    <p:extLst>
      <p:ext uri="{BB962C8B-B14F-4D97-AF65-F5344CB8AC3E}">
        <p14:creationId xmlns:p14="http://schemas.microsoft.com/office/powerpoint/2010/main" val="317042851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F7AFFB9B-9FB8-469E-96F9-4D32314110B6}" type="datetimeFigureOut">
              <a:rPr lang="en-US" dirty="0"/>
              <a:t>4/23/2019</a:t>
            </a:fld>
            <a:endParaRPr lang="en-US" dirty="0"/>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US" dirty="0"/>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6D22F896-40B5-4ADD-8801-0D06FADFA095}" type="slidenum">
              <a:rPr lang="en-US" dirty="0"/>
              <a:pPr/>
              <a:t>‹#›</a:t>
            </a:fld>
            <a:endParaRPr lang="en-US" dirty="0"/>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dirty="0"/>
              <a:t>4/23/2019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F7F47CF-67C9-420C-80A5-E2069FF0C2DF}" type="datetimeFigureOut">
              <a:rPr lang="en-US" dirty="0"/>
              <a:t>4/23/2019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E22DC73-F065-42F5-A9F2-D90B2E42A0B3}" type="datetimeFigureOut">
              <a:rPr lang="en-US" dirty="0"/>
              <a:t>4/23/2019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BEA702-9B29-41CC-9BCC-3DF8A0D379FE}" type="datetimeFigureOut">
              <a:rPr lang="en-US" dirty="0"/>
              <a:t>4/23/2019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97649AC-CB8F-4FF1-9A34-5861C74DD0A7}" type="datetimeFigureOut">
              <a:rPr lang="en-US" dirty="0"/>
              <a:t>4/23/2019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C5CECA-2D3A-4680-9B49-752200DE467C}" type="datetimeFigureOut">
              <a:rPr lang="en-US" dirty="0"/>
              <a:t>4/23/2019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C3BFE2-83B7-4B0A-B9D3-AB28331082B3}" type="datetimeFigureOut">
              <a:rPr lang="en-US" dirty="0"/>
              <a:t>4/23/2019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2EF78E3-FDA3-4D28-AAA2-0B81F349A39D}" type="datetimeFigureOut">
              <a:rPr lang="en-US" dirty="0"/>
              <a:t>4/23/2019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41D2AC3-6A0B-4169-B1EA-E3AE8B351BDD}" type="datetimeFigureOut">
              <a:rPr lang="en-US" dirty="0"/>
              <a:t>4/23/2019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D4B9363-8B87-41B7-9F8E-64519CBB8F34}" type="datetimeFigureOut">
              <a:rPr lang="en-US" dirty="0"/>
              <a:t>4/23/2019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AEF5746-5284-4951-9F37-7AE924EDBCB7}" type="datetimeFigureOut">
              <a:rPr lang="en-US" dirty="0"/>
              <a:t>4/23/2019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398B29-7265-4A65-A2A4-6703C057B7C1}" type="datetimeFigureOut">
              <a:rPr lang="en-US" dirty="0"/>
              <a:t>4/23/2019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8FBA082-94DF-4C4B-A041-6624924AB0A8}" type="datetimeFigureOut">
              <a:rPr lang="en-US" dirty="0"/>
              <a:t>4/23/2019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27686C4-3AB5-4E0C-86CA-FB108C350AA9}" type="datetimeFigureOut">
              <a:rPr lang="en-US" dirty="0"/>
              <a:t>4/23/2019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FF1211-4E0C-4AB3-B04F-585959BDAFE8}" type="datetimeFigureOut">
              <a:rPr lang="en-US" dirty="0"/>
              <a:t>4/23/2019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BDECAF-D3BE-4069-9C78-642ECCD01477}" type="datetimeFigureOut">
              <a:rPr lang="en-US" dirty="0"/>
              <a:t>4/23/2019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C35BB1C6-BF8F-4481-8AB2-603A1C8A906A}" type="datetimeFigureOut">
              <a:rPr lang="en-US" dirty="0"/>
              <a:t>4/23/2019</a:t>
            </a:fld>
            <a:endParaRPr lang="en-US" dirty="0"/>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US" dirty="0"/>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1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39.png"/><Relationship Id="rId4" Type="http://schemas.openxmlformats.org/officeDocument/2006/relationships/image" Target="../media/image38.png"/></Relationships>
</file>

<file path=ppt/slides/_rels/slide2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2.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42.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hyperlink" Target="https://www.altontowers.com/tickets/" TargetMode="External"/><Relationship Id="rId3" Type="http://schemas.openxmlformats.org/officeDocument/2006/relationships/hyperlink" Target="https://news.sky.com/story/alton-towers-guilty-over-rollercoaster-crash-10253289" TargetMode="External"/><Relationship Id="rId7" Type="http://schemas.openxmlformats.org/officeDocument/2006/relationships/hyperlink" Target="https://www.leisurejobs.com/minisites/alton-towers-theme-park/" TargetMode="External"/><Relationship Id="rId2" Type="http://schemas.openxmlformats.org/officeDocument/2006/relationships/hyperlink" Target="https://www.bbc.co.uk/news/uk-england-stoke-staffordshire-45572981" TargetMode="External"/><Relationship Id="rId1" Type="http://schemas.openxmlformats.org/officeDocument/2006/relationships/slideLayout" Target="../slideLayouts/slideLayout2.xml"/><Relationship Id="rId6" Type="http://schemas.openxmlformats.org/officeDocument/2006/relationships/hyperlink" Target="https://www.theguardian.com/business/2016/sep/27/alton-towers-owner-fined-smiler-rollercaster-crash" TargetMode="External"/><Relationship Id="rId5" Type="http://schemas.openxmlformats.org/officeDocument/2006/relationships/hyperlink" Target="https://www.booking.com/hotel/gb/alton-towers.en-gb.html" TargetMode="External"/><Relationship Id="rId4" Type="http://schemas.openxmlformats.org/officeDocument/2006/relationships/hyperlink" Target="https://www.altontowers.com/"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s://www.booking.com/hotel/gb/enchanted-village.en-gb.html" TargetMode="External"/><Relationship Id="rId3" Type="http://schemas.openxmlformats.org/officeDocument/2006/relationships/hyperlink" Target="https://en.wikipedia.org/wiki/Alton_Towers" TargetMode="External"/><Relationship Id="rId7" Type="http://schemas.openxmlformats.org/officeDocument/2006/relationships/hyperlink" Target="https://www.economicshelp.org/blog/5843/economics/economic-growth-stats-2/" TargetMode="External"/><Relationship Id="rId2" Type="http://schemas.openxmlformats.org/officeDocument/2006/relationships/hyperlink" Target="https://www.gumtree.com/p/days-out-tickets/2x-alton-towers-thursday-26-april/1294151464" TargetMode="External"/><Relationship Id="rId1" Type="http://schemas.openxmlformats.org/officeDocument/2006/relationships/slideLayout" Target="../slideLayouts/slideLayout2.xml"/><Relationship Id="rId6" Type="http://schemas.openxmlformats.org/officeDocument/2006/relationships/hyperlink" Target="http://clipart-library.com/cartoon-money-cliparts.html" TargetMode="External"/><Relationship Id="rId5" Type="http://schemas.openxmlformats.org/officeDocument/2006/relationships/hyperlink" Target="https://webfoundation.org/2017/02/delivering-digital-equality-the-web-foundations-2017-2022-strategy/" TargetMode="External"/><Relationship Id="rId4" Type="http://schemas.openxmlformats.org/officeDocument/2006/relationships/hyperlink" Target="https://commons.wikimedia.org/wiki/File:The_village_sign,_Alton_-_geograph.org.uk_-_1600803.jpg"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s://www.tehrantimes.com/news/421181/Noise-pollution-in-Iran-s-megacities-20-times-above-standards" TargetMode="External"/><Relationship Id="rId3" Type="http://schemas.openxmlformats.org/officeDocument/2006/relationships/hyperlink" Target="https://news.sky.com/story/their-first-decision-was-to-go-on-holiday-eu-fears-uk-will-waste-brexit-delay-11695220" TargetMode="External"/><Relationship Id="rId7" Type="http://schemas.openxmlformats.org/officeDocument/2006/relationships/hyperlink" Target="https://www.birminghammail.co.uk/whats-on/whats-on-news/alton-towers-rides-and-attractions-13006368" TargetMode="External"/><Relationship Id="rId2" Type="http://schemas.openxmlformats.org/officeDocument/2006/relationships/hyperlink" Target="https://www.brainboxacademy.co.uk/Business-Skills/In-House/Equality-Diversity-In-The-Workplace.html" TargetMode="External"/><Relationship Id="rId1" Type="http://schemas.openxmlformats.org/officeDocument/2006/relationships/slideLayout" Target="../slideLayouts/slideLayout2.xml"/><Relationship Id="rId6" Type="http://schemas.openxmlformats.org/officeDocument/2006/relationships/hyperlink" Target="https://www.itv.com/news/central/topic/alton-towers/?page=11" TargetMode="External"/><Relationship Id="rId5" Type="http://schemas.openxmlformats.org/officeDocument/2006/relationships/hyperlink" Target="http://www.weawomenatwork.org.uk/4-ideas-to-improve-gender-equality-in-the-workplace/" TargetMode="External"/><Relationship Id="rId4" Type="http://schemas.openxmlformats.org/officeDocument/2006/relationships/hyperlink" Target="https://en.wikipedia.org/wiki/Galactica_(roller_coaster)" TargetMode="External"/></Relationships>
</file>

<file path=ppt/slides/_rels/slide26.xml.rels><?xml version="1.0" encoding="UTF-8" standalone="yes"?>
<Relationships xmlns="http://schemas.openxmlformats.org/package/2006/relationships"><Relationship Id="rId8" Type="http://schemas.openxmlformats.org/officeDocument/2006/relationships/hyperlink" Target="http://nexightgroup.com/using-swot-analysis-to-plan-an-uncertain-future-and-increase-organizational-effectiveness/" TargetMode="External"/><Relationship Id="rId3" Type="http://schemas.openxmlformats.org/officeDocument/2006/relationships/hyperlink" Target="https://hrmagazine.co.uk/article-details/hrds-pocket-guide-to-profit-and-loss" TargetMode="External"/><Relationship Id="rId7" Type="http://schemas.openxmlformats.org/officeDocument/2006/relationships/hyperlink" Target="https://content.wisestep.com/strategic-human-resource-management/" TargetMode="External"/><Relationship Id="rId2" Type="http://schemas.openxmlformats.org/officeDocument/2006/relationships/hyperlink" Target="https://www.business-to-you.com/scanning-the-environment-pestel-analysis/" TargetMode="External"/><Relationship Id="rId1" Type="http://schemas.openxmlformats.org/officeDocument/2006/relationships/slideLayout" Target="../slideLayouts/slideLayout2.xml"/><Relationship Id="rId6" Type="http://schemas.openxmlformats.org/officeDocument/2006/relationships/hyperlink" Target="https://www.projectsmart.co.uk/smart-goals.php" TargetMode="External"/><Relationship Id="rId5" Type="http://schemas.openxmlformats.org/officeDocument/2006/relationships/hyperlink" Target="https://www.tripadvisor.co.uk/Restaurant_Review-g504148-d10248405-Reviews-Rollercoaster_Restaurant-Alton_Staffordshire_England.html" TargetMode="External"/><Relationship Id="rId4" Type="http://schemas.openxmlformats.org/officeDocument/2006/relationships/hyperlink" Target="https://www.altontowers.com/media/6285/online-resort-access-guide-2019.pdf"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pngtree.com/freepng/vector-cartoon-pattern-thumbs-up_3156291.html" TargetMode="External"/><Relationship Id="rId2" Type="http://schemas.openxmlformats.org/officeDocument/2006/relationships/hyperlink" Target="https://www.dailypost.co.uk/news/uk-world-news/alton-towers-reveals-latest-attraction-15971235" TargetMode="External"/><Relationship Id="rId1" Type="http://schemas.openxmlformats.org/officeDocument/2006/relationships/slideLayout" Target="../slideLayouts/slideLayout2.xml"/><Relationship Id="rId6" Type="http://schemas.openxmlformats.org/officeDocument/2006/relationships/hyperlink" Target="https://www.telegraph.co.uk/news/uknews/11647755/The-Smiler-Why-did-the-Alton-Towers-ride-crash.html" TargetMode="External"/><Relationship Id="rId5" Type="http://schemas.openxmlformats.org/officeDocument/2006/relationships/hyperlink" Target="https://www.ons.gov.uk/employmentandlabourmarket/peoplenotinwork/unemployment/timeseries/ycne/lms" TargetMode="External"/><Relationship Id="rId4" Type="http://schemas.openxmlformats.org/officeDocument/2006/relationships/hyperlink" Target="https://inhabitat.com/traffic-jam-art-installation-staged-in-the-mountai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D144E-A457-4307-A5AC-847EF5D88E1A}"/>
              </a:ext>
            </a:extLst>
          </p:cNvPr>
          <p:cNvSpPr>
            <a:spLocks noGrp="1"/>
          </p:cNvSpPr>
          <p:nvPr>
            <p:ph type="ctrTitle"/>
          </p:nvPr>
        </p:nvSpPr>
        <p:spPr/>
        <p:txBody>
          <a:bodyPr/>
          <a:lstStyle/>
          <a:p>
            <a:pPr algn="ctr"/>
            <a:r>
              <a:rPr lang="en-GB" dirty="0"/>
              <a:t>Alton Towers Case Study Analysis</a:t>
            </a:r>
          </a:p>
        </p:txBody>
      </p:sp>
      <p:sp>
        <p:nvSpPr>
          <p:cNvPr id="3" name="Subtitle 2">
            <a:extLst>
              <a:ext uri="{FF2B5EF4-FFF2-40B4-BE49-F238E27FC236}">
                <a16:creationId xmlns:a16="http://schemas.microsoft.com/office/drawing/2014/main" id="{542B45F8-DD11-48C5-B18C-527D73EA739F}"/>
              </a:ext>
            </a:extLst>
          </p:cNvPr>
          <p:cNvSpPr>
            <a:spLocks noGrp="1"/>
          </p:cNvSpPr>
          <p:nvPr>
            <p:ph type="subTitle" idx="1"/>
          </p:nvPr>
        </p:nvSpPr>
        <p:spPr>
          <a:xfrm rot="21420000">
            <a:off x="1218406" y="3407395"/>
            <a:ext cx="9755187" cy="550333"/>
          </a:xfrm>
        </p:spPr>
        <p:txBody>
          <a:bodyPr/>
          <a:lstStyle/>
          <a:p>
            <a:r>
              <a:rPr lang="en-GB" dirty="0"/>
              <a:t>Bethan Mathews</a:t>
            </a:r>
          </a:p>
          <a:p>
            <a:r>
              <a:rPr lang="en-GB" dirty="0"/>
              <a:t>1700855</a:t>
            </a:r>
          </a:p>
        </p:txBody>
      </p:sp>
    </p:spTree>
    <p:extLst>
      <p:ext uri="{BB962C8B-B14F-4D97-AF65-F5344CB8AC3E}">
        <p14:creationId xmlns:p14="http://schemas.microsoft.com/office/powerpoint/2010/main" val="17401047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12B9A-AC7C-4536-99EF-50842D4530B8}"/>
              </a:ext>
            </a:extLst>
          </p:cNvPr>
          <p:cNvSpPr>
            <a:spLocks noGrp="1"/>
          </p:cNvSpPr>
          <p:nvPr>
            <p:ph type="title"/>
          </p:nvPr>
        </p:nvSpPr>
        <p:spPr>
          <a:xfrm>
            <a:off x="685800" y="0"/>
            <a:ext cx="10396882" cy="1151965"/>
          </a:xfrm>
        </p:spPr>
        <p:txBody>
          <a:bodyPr/>
          <a:lstStyle/>
          <a:p>
            <a:pPr algn="ctr"/>
            <a:r>
              <a:rPr lang="en-GB" dirty="0"/>
              <a:t>Introduction</a:t>
            </a:r>
          </a:p>
        </p:txBody>
      </p:sp>
      <p:pic>
        <p:nvPicPr>
          <p:cNvPr id="4" name="Content Placeholder 3">
            <a:extLst>
              <a:ext uri="{FF2B5EF4-FFF2-40B4-BE49-F238E27FC236}">
                <a16:creationId xmlns:a16="http://schemas.microsoft.com/office/drawing/2014/main" id="{DB39DFD7-C0B2-4F28-AC59-168077BDECF0}"/>
              </a:ext>
            </a:extLst>
          </p:cNvPr>
          <p:cNvPicPr>
            <a:picLocks noGrp="1" noChangeAspect="1"/>
          </p:cNvPicPr>
          <p:nvPr>
            <p:ph sz="quarter" idx="13"/>
          </p:nvPr>
        </p:nvPicPr>
        <p:blipFill>
          <a:blip r:embed="rId2"/>
          <a:stretch>
            <a:fillRect/>
          </a:stretch>
        </p:blipFill>
        <p:spPr>
          <a:xfrm>
            <a:off x="3778457" y="1573904"/>
            <a:ext cx="4211569" cy="3710192"/>
          </a:xfrm>
          <a:prstGeom prst="rect">
            <a:avLst/>
          </a:prstGeom>
        </p:spPr>
      </p:pic>
    </p:spTree>
    <p:extLst>
      <p:ext uri="{BB962C8B-B14F-4D97-AF65-F5344CB8AC3E}">
        <p14:creationId xmlns:p14="http://schemas.microsoft.com/office/powerpoint/2010/main" val="1576568761"/>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0A3C3-6F7D-47F0-9516-DA45DFBA53A7}"/>
              </a:ext>
            </a:extLst>
          </p:cNvPr>
          <p:cNvSpPr>
            <a:spLocks noGrp="1"/>
          </p:cNvSpPr>
          <p:nvPr>
            <p:ph type="title"/>
          </p:nvPr>
        </p:nvSpPr>
        <p:spPr>
          <a:xfrm>
            <a:off x="553279" y="-30653"/>
            <a:ext cx="10396882" cy="1151965"/>
          </a:xfrm>
        </p:spPr>
        <p:txBody>
          <a:bodyPr/>
          <a:lstStyle/>
          <a:p>
            <a:pPr algn="ctr"/>
            <a:r>
              <a:rPr lang="en-GB" dirty="0"/>
              <a:t>Introduction</a:t>
            </a:r>
          </a:p>
        </p:txBody>
      </p:sp>
      <p:pic>
        <p:nvPicPr>
          <p:cNvPr id="4" name="Picture 3">
            <a:extLst>
              <a:ext uri="{FF2B5EF4-FFF2-40B4-BE49-F238E27FC236}">
                <a16:creationId xmlns:a16="http://schemas.microsoft.com/office/drawing/2014/main" id="{5F928065-DB43-4A74-8486-0200237A0351}"/>
              </a:ext>
            </a:extLst>
          </p:cNvPr>
          <p:cNvPicPr>
            <a:picLocks noChangeAspect="1"/>
          </p:cNvPicPr>
          <p:nvPr/>
        </p:nvPicPr>
        <p:blipFill>
          <a:blip r:embed="rId2"/>
          <a:stretch>
            <a:fillRect/>
          </a:stretch>
        </p:blipFill>
        <p:spPr>
          <a:xfrm rot="20852902">
            <a:off x="831028" y="624530"/>
            <a:ext cx="1985752" cy="2792968"/>
          </a:xfrm>
          <a:prstGeom prst="rect">
            <a:avLst/>
          </a:prstGeom>
        </p:spPr>
      </p:pic>
      <p:pic>
        <p:nvPicPr>
          <p:cNvPr id="5" name="Picture 4">
            <a:extLst>
              <a:ext uri="{FF2B5EF4-FFF2-40B4-BE49-F238E27FC236}">
                <a16:creationId xmlns:a16="http://schemas.microsoft.com/office/drawing/2014/main" id="{E4331194-C52F-4EB4-9093-BA25E721D701}"/>
              </a:ext>
            </a:extLst>
          </p:cNvPr>
          <p:cNvPicPr>
            <a:picLocks noChangeAspect="1"/>
          </p:cNvPicPr>
          <p:nvPr/>
        </p:nvPicPr>
        <p:blipFill>
          <a:blip r:embed="rId3"/>
          <a:stretch>
            <a:fillRect/>
          </a:stretch>
        </p:blipFill>
        <p:spPr>
          <a:xfrm>
            <a:off x="4155123" y="940373"/>
            <a:ext cx="3193194" cy="2258459"/>
          </a:xfrm>
          <a:prstGeom prst="rect">
            <a:avLst/>
          </a:prstGeom>
        </p:spPr>
      </p:pic>
      <p:pic>
        <p:nvPicPr>
          <p:cNvPr id="6" name="Picture 5">
            <a:extLst>
              <a:ext uri="{FF2B5EF4-FFF2-40B4-BE49-F238E27FC236}">
                <a16:creationId xmlns:a16="http://schemas.microsoft.com/office/drawing/2014/main" id="{943FC42E-B7FD-419C-9055-778583A05BBA}"/>
              </a:ext>
            </a:extLst>
          </p:cNvPr>
          <p:cNvPicPr>
            <a:picLocks noChangeAspect="1"/>
          </p:cNvPicPr>
          <p:nvPr/>
        </p:nvPicPr>
        <p:blipFill>
          <a:blip r:embed="rId4"/>
          <a:stretch>
            <a:fillRect/>
          </a:stretch>
        </p:blipFill>
        <p:spPr>
          <a:xfrm rot="1228924">
            <a:off x="7811912" y="1046395"/>
            <a:ext cx="3465317" cy="1949241"/>
          </a:xfrm>
          <a:prstGeom prst="rect">
            <a:avLst/>
          </a:prstGeom>
        </p:spPr>
      </p:pic>
      <p:pic>
        <p:nvPicPr>
          <p:cNvPr id="7" name="Picture 6">
            <a:extLst>
              <a:ext uri="{FF2B5EF4-FFF2-40B4-BE49-F238E27FC236}">
                <a16:creationId xmlns:a16="http://schemas.microsoft.com/office/drawing/2014/main" id="{8D46516E-4AED-4750-B432-D2E59EF87B91}"/>
              </a:ext>
            </a:extLst>
          </p:cNvPr>
          <p:cNvPicPr>
            <a:picLocks noChangeAspect="1"/>
          </p:cNvPicPr>
          <p:nvPr/>
        </p:nvPicPr>
        <p:blipFill>
          <a:blip r:embed="rId5"/>
          <a:stretch>
            <a:fillRect/>
          </a:stretch>
        </p:blipFill>
        <p:spPr>
          <a:xfrm>
            <a:off x="980647" y="3687748"/>
            <a:ext cx="3564848" cy="2367282"/>
          </a:xfrm>
          <a:prstGeom prst="rect">
            <a:avLst/>
          </a:prstGeom>
        </p:spPr>
      </p:pic>
      <p:pic>
        <p:nvPicPr>
          <p:cNvPr id="8" name="Picture 7">
            <a:extLst>
              <a:ext uri="{FF2B5EF4-FFF2-40B4-BE49-F238E27FC236}">
                <a16:creationId xmlns:a16="http://schemas.microsoft.com/office/drawing/2014/main" id="{B360E6E0-0120-42A2-833E-9BE3C2C96837}"/>
              </a:ext>
            </a:extLst>
          </p:cNvPr>
          <p:cNvPicPr>
            <a:picLocks noChangeAspect="1"/>
          </p:cNvPicPr>
          <p:nvPr/>
        </p:nvPicPr>
        <p:blipFill>
          <a:blip r:embed="rId6"/>
          <a:stretch>
            <a:fillRect/>
          </a:stretch>
        </p:blipFill>
        <p:spPr>
          <a:xfrm>
            <a:off x="7348317" y="3687749"/>
            <a:ext cx="3590188" cy="2367281"/>
          </a:xfrm>
          <a:prstGeom prst="rect">
            <a:avLst/>
          </a:prstGeom>
        </p:spPr>
      </p:pic>
    </p:spTree>
    <p:extLst>
      <p:ext uri="{BB962C8B-B14F-4D97-AF65-F5344CB8AC3E}">
        <p14:creationId xmlns:p14="http://schemas.microsoft.com/office/powerpoint/2010/main" val="41372145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791A4-F199-4CE1-A221-29C135764ACC}"/>
              </a:ext>
            </a:extLst>
          </p:cNvPr>
          <p:cNvSpPr>
            <a:spLocks noGrp="1"/>
          </p:cNvSpPr>
          <p:nvPr>
            <p:ph type="title"/>
          </p:nvPr>
        </p:nvSpPr>
        <p:spPr>
          <a:xfrm>
            <a:off x="683625" y="0"/>
            <a:ext cx="10396882" cy="1151965"/>
          </a:xfrm>
        </p:spPr>
        <p:txBody>
          <a:bodyPr/>
          <a:lstStyle/>
          <a:p>
            <a:pPr algn="ctr"/>
            <a:r>
              <a:rPr lang="en-GB" dirty="0"/>
              <a:t>PESTLE and Swot analysis</a:t>
            </a:r>
          </a:p>
        </p:txBody>
      </p:sp>
      <p:pic>
        <p:nvPicPr>
          <p:cNvPr id="4" name="Picture 3">
            <a:extLst>
              <a:ext uri="{FF2B5EF4-FFF2-40B4-BE49-F238E27FC236}">
                <a16:creationId xmlns:a16="http://schemas.microsoft.com/office/drawing/2014/main" id="{A07F882A-0383-4BB4-B93B-CD8D62447860}"/>
              </a:ext>
            </a:extLst>
          </p:cNvPr>
          <p:cNvPicPr>
            <a:picLocks noChangeAspect="1"/>
          </p:cNvPicPr>
          <p:nvPr/>
        </p:nvPicPr>
        <p:blipFill>
          <a:blip r:embed="rId2"/>
          <a:stretch>
            <a:fillRect/>
          </a:stretch>
        </p:blipFill>
        <p:spPr>
          <a:xfrm>
            <a:off x="893760" y="2067038"/>
            <a:ext cx="4842532" cy="2723924"/>
          </a:xfrm>
          <a:prstGeom prst="rect">
            <a:avLst/>
          </a:prstGeom>
        </p:spPr>
      </p:pic>
      <p:pic>
        <p:nvPicPr>
          <p:cNvPr id="5" name="Picture 4">
            <a:extLst>
              <a:ext uri="{FF2B5EF4-FFF2-40B4-BE49-F238E27FC236}">
                <a16:creationId xmlns:a16="http://schemas.microsoft.com/office/drawing/2014/main" id="{9AC29650-71CD-4DC0-AFE3-6AB66DC150BE}"/>
              </a:ext>
            </a:extLst>
          </p:cNvPr>
          <p:cNvPicPr>
            <a:picLocks noChangeAspect="1"/>
          </p:cNvPicPr>
          <p:nvPr/>
        </p:nvPicPr>
        <p:blipFill>
          <a:blip r:embed="rId3"/>
          <a:stretch>
            <a:fillRect/>
          </a:stretch>
        </p:blipFill>
        <p:spPr>
          <a:xfrm>
            <a:off x="7724187" y="2013628"/>
            <a:ext cx="3356320" cy="2760769"/>
          </a:xfrm>
          <a:prstGeom prst="rect">
            <a:avLst/>
          </a:prstGeom>
        </p:spPr>
      </p:pic>
    </p:spTree>
    <p:extLst>
      <p:ext uri="{BB962C8B-B14F-4D97-AF65-F5344CB8AC3E}">
        <p14:creationId xmlns:p14="http://schemas.microsoft.com/office/powerpoint/2010/main" val="41781609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1A9B4-CC4A-495E-81EE-C2FF2C2B25ED}"/>
              </a:ext>
            </a:extLst>
          </p:cNvPr>
          <p:cNvSpPr>
            <a:spLocks noGrp="1"/>
          </p:cNvSpPr>
          <p:nvPr>
            <p:ph type="title"/>
          </p:nvPr>
        </p:nvSpPr>
        <p:spPr>
          <a:xfrm>
            <a:off x="685801" y="0"/>
            <a:ext cx="10396882" cy="1151965"/>
          </a:xfrm>
        </p:spPr>
        <p:txBody>
          <a:bodyPr/>
          <a:lstStyle/>
          <a:p>
            <a:pPr algn="ctr"/>
            <a:r>
              <a:rPr lang="en-GB" dirty="0"/>
              <a:t>political</a:t>
            </a:r>
          </a:p>
        </p:txBody>
      </p:sp>
      <p:pic>
        <p:nvPicPr>
          <p:cNvPr id="4" name="Picture 3">
            <a:extLst>
              <a:ext uri="{FF2B5EF4-FFF2-40B4-BE49-F238E27FC236}">
                <a16:creationId xmlns:a16="http://schemas.microsoft.com/office/drawing/2014/main" id="{D0BE96F5-3F79-4FA9-A1D7-4B8915BDCD65}"/>
              </a:ext>
            </a:extLst>
          </p:cNvPr>
          <p:cNvPicPr>
            <a:picLocks noChangeAspect="1"/>
          </p:cNvPicPr>
          <p:nvPr/>
        </p:nvPicPr>
        <p:blipFill>
          <a:blip r:embed="rId2"/>
          <a:stretch>
            <a:fillRect/>
          </a:stretch>
        </p:blipFill>
        <p:spPr>
          <a:xfrm>
            <a:off x="685801" y="1837765"/>
            <a:ext cx="4726609" cy="2658717"/>
          </a:xfrm>
          <a:prstGeom prst="rect">
            <a:avLst/>
          </a:prstGeom>
        </p:spPr>
      </p:pic>
      <p:pic>
        <p:nvPicPr>
          <p:cNvPr id="6" name="Picture 5">
            <a:extLst>
              <a:ext uri="{FF2B5EF4-FFF2-40B4-BE49-F238E27FC236}">
                <a16:creationId xmlns:a16="http://schemas.microsoft.com/office/drawing/2014/main" id="{077C7D57-AA4C-4E36-ABBF-3A515108913D}"/>
              </a:ext>
            </a:extLst>
          </p:cNvPr>
          <p:cNvPicPr>
            <a:picLocks noChangeAspect="1"/>
          </p:cNvPicPr>
          <p:nvPr/>
        </p:nvPicPr>
        <p:blipFill>
          <a:blip r:embed="rId3"/>
          <a:stretch>
            <a:fillRect/>
          </a:stretch>
        </p:blipFill>
        <p:spPr>
          <a:xfrm>
            <a:off x="6779591" y="1837765"/>
            <a:ext cx="4303091" cy="2584813"/>
          </a:xfrm>
          <a:prstGeom prst="rect">
            <a:avLst/>
          </a:prstGeom>
        </p:spPr>
      </p:pic>
    </p:spTree>
    <p:extLst>
      <p:ext uri="{BB962C8B-B14F-4D97-AF65-F5344CB8AC3E}">
        <p14:creationId xmlns:p14="http://schemas.microsoft.com/office/powerpoint/2010/main" val="19343677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985E8-9BBB-433C-BCA8-881168AE31E4}"/>
              </a:ext>
            </a:extLst>
          </p:cNvPr>
          <p:cNvSpPr>
            <a:spLocks noGrp="1"/>
          </p:cNvSpPr>
          <p:nvPr>
            <p:ph type="title"/>
          </p:nvPr>
        </p:nvSpPr>
        <p:spPr>
          <a:xfrm>
            <a:off x="683625" y="0"/>
            <a:ext cx="10396882" cy="1151965"/>
          </a:xfrm>
        </p:spPr>
        <p:txBody>
          <a:bodyPr/>
          <a:lstStyle/>
          <a:p>
            <a:pPr algn="ctr"/>
            <a:r>
              <a:rPr lang="en-GB" dirty="0"/>
              <a:t>economic</a:t>
            </a:r>
          </a:p>
        </p:txBody>
      </p:sp>
      <p:pic>
        <p:nvPicPr>
          <p:cNvPr id="4" name="Picture 3">
            <a:extLst>
              <a:ext uri="{FF2B5EF4-FFF2-40B4-BE49-F238E27FC236}">
                <a16:creationId xmlns:a16="http://schemas.microsoft.com/office/drawing/2014/main" id="{AA2FBA3D-25F7-4565-852C-608EB3C7B304}"/>
              </a:ext>
            </a:extLst>
          </p:cNvPr>
          <p:cNvPicPr>
            <a:picLocks noChangeAspect="1"/>
          </p:cNvPicPr>
          <p:nvPr/>
        </p:nvPicPr>
        <p:blipFill>
          <a:blip r:embed="rId2"/>
          <a:stretch>
            <a:fillRect/>
          </a:stretch>
        </p:blipFill>
        <p:spPr>
          <a:xfrm>
            <a:off x="581681" y="1145047"/>
            <a:ext cx="4268614" cy="3623850"/>
          </a:xfrm>
          <a:prstGeom prst="rect">
            <a:avLst/>
          </a:prstGeom>
        </p:spPr>
      </p:pic>
      <p:pic>
        <p:nvPicPr>
          <p:cNvPr id="5" name="Picture 4">
            <a:extLst>
              <a:ext uri="{FF2B5EF4-FFF2-40B4-BE49-F238E27FC236}">
                <a16:creationId xmlns:a16="http://schemas.microsoft.com/office/drawing/2014/main" id="{6334A9AF-B9A2-45D4-B020-AD6C19B5AD45}"/>
              </a:ext>
            </a:extLst>
          </p:cNvPr>
          <p:cNvPicPr>
            <a:picLocks noChangeAspect="1"/>
          </p:cNvPicPr>
          <p:nvPr/>
        </p:nvPicPr>
        <p:blipFill>
          <a:blip r:embed="rId3"/>
          <a:stretch>
            <a:fillRect/>
          </a:stretch>
        </p:blipFill>
        <p:spPr>
          <a:xfrm>
            <a:off x="6440556" y="1322066"/>
            <a:ext cx="4904718" cy="3269812"/>
          </a:xfrm>
          <a:prstGeom prst="rect">
            <a:avLst/>
          </a:prstGeom>
        </p:spPr>
      </p:pic>
    </p:spTree>
    <p:extLst>
      <p:ext uri="{BB962C8B-B14F-4D97-AF65-F5344CB8AC3E}">
        <p14:creationId xmlns:p14="http://schemas.microsoft.com/office/powerpoint/2010/main" val="14136196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460DD-5056-4EC6-9B37-42B0D3BCD889}"/>
              </a:ext>
            </a:extLst>
          </p:cNvPr>
          <p:cNvSpPr>
            <a:spLocks noGrp="1"/>
          </p:cNvSpPr>
          <p:nvPr>
            <p:ph type="title"/>
          </p:nvPr>
        </p:nvSpPr>
        <p:spPr>
          <a:xfrm>
            <a:off x="897559" y="0"/>
            <a:ext cx="10396882" cy="1151965"/>
          </a:xfrm>
        </p:spPr>
        <p:txBody>
          <a:bodyPr/>
          <a:lstStyle/>
          <a:p>
            <a:pPr algn="ctr"/>
            <a:r>
              <a:rPr lang="en-GB" dirty="0"/>
              <a:t>social</a:t>
            </a:r>
          </a:p>
        </p:txBody>
      </p:sp>
      <p:pic>
        <p:nvPicPr>
          <p:cNvPr id="4" name="Picture 3">
            <a:extLst>
              <a:ext uri="{FF2B5EF4-FFF2-40B4-BE49-F238E27FC236}">
                <a16:creationId xmlns:a16="http://schemas.microsoft.com/office/drawing/2014/main" id="{58BD85DD-00E2-4341-A4E9-A70A9FB5897E}"/>
              </a:ext>
            </a:extLst>
          </p:cNvPr>
          <p:cNvPicPr>
            <a:picLocks noChangeAspect="1"/>
          </p:cNvPicPr>
          <p:nvPr/>
        </p:nvPicPr>
        <p:blipFill>
          <a:blip r:embed="rId2"/>
          <a:stretch>
            <a:fillRect/>
          </a:stretch>
        </p:blipFill>
        <p:spPr>
          <a:xfrm rot="20374992">
            <a:off x="1618185" y="649229"/>
            <a:ext cx="2975418" cy="2394282"/>
          </a:xfrm>
          <a:prstGeom prst="rect">
            <a:avLst/>
          </a:prstGeom>
        </p:spPr>
      </p:pic>
      <p:pic>
        <p:nvPicPr>
          <p:cNvPr id="5" name="Picture 4">
            <a:extLst>
              <a:ext uri="{FF2B5EF4-FFF2-40B4-BE49-F238E27FC236}">
                <a16:creationId xmlns:a16="http://schemas.microsoft.com/office/drawing/2014/main" id="{AE7221EA-AC89-4DB2-8E24-597FDDA95B4C}"/>
              </a:ext>
            </a:extLst>
          </p:cNvPr>
          <p:cNvPicPr>
            <a:picLocks noChangeAspect="1"/>
          </p:cNvPicPr>
          <p:nvPr/>
        </p:nvPicPr>
        <p:blipFill>
          <a:blip r:embed="rId3"/>
          <a:stretch>
            <a:fillRect/>
          </a:stretch>
        </p:blipFill>
        <p:spPr>
          <a:xfrm rot="1771511">
            <a:off x="7538668" y="514194"/>
            <a:ext cx="2568037" cy="2502833"/>
          </a:xfrm>
          <a:prstGeom prst="rect">
            <a:avLst/>
          </a:prstGeom>
        </p:spPr>
      </p:pic>
      <p:pic>
        <p:nvPicPr>
          <p:cNvPr id="9" name="Picture 8">
            <a:extLst>
              <a:ext uri="{FF2B5EF4-FFF2-40B4-BE49-F238E27FC236}">
                <a16:creationId xmlns:a16="http://schemas.microsoft.com/office/drawing/2014/main" id="{5792FBB4-8E70-46C3-9B29-0E963B59D54D}"/>
              </a:ext>
            </a:extLst>
          </p:cNvPr>
          <p:cNvPicPr>
            <a:picLocks noChangeAspect="1"/>
          </p:cNvPicPr>
          <p:nvPr/>
        </p:nvPicPr>
        <p:blipFill>
          <a:blip r:embed="rId4"/>
          <a:stretch>
            <a:fillRect/>
          </a:stretch>
        </p:blipFill>
        <p:spPr>
          <a:xfrm>
            <a:off x="2078673" y="3568050"/>
            <a:ext cx="7322266" cy="2569511"/>
          </a:xfrm>
          <a:prstGeom prst="rect">
            <a:avLst/>
          </a:prstGeom>
        </p:spPr>
      </p:pic>
    </p:spTree>
    <p:extLst>
      <p:ext uri="{BB962C8B-B14F-4D97-AF65-F5344CB8AC3E}">
        <p14:creationId xmlns:p14="http://schemas.microsoft.com/office/powerpoint/2010/main" val="17587275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719E9-ACB9-4FC3-822A-B28E9B02DE2A}"/>
              </a:ext>
            </a:extLst>
          </p:cNvPr>
          <p:cNvSpPr>
            <a:spLocks noGrp="1"/>
          </p:cNvSpPr>
          <p:nvPr>
            <p:ph type="title"/>
          </p:nvPr>
        </p:nvSpPr>
        <p:spPr>
          <a:xfrm>
            <a:off x="897559" y="-4259"/>
            <a:ext cx="10396882" cy="1151965"/>
          </a:xfrm>
        </p:spPr>
        <p:txBody>
          <a:bodyPr/>
          <a:lstStyle/>
          <a:p>
            <a:pPr algn="ctr"/>
            <a:r>
              <a:rPr lang="en-GB" dirty="0"/>
              <a:t>technological</a:t>
            </a:r>
          </a:p>
        </p:txBody>
      </p:sp>
      <p:pic>
        <p:nvPicPr>
          <p:cNvPr id="4" name="Picture 3">
            <a:extLst>
              <a:ext uri="{FF2B5EF4-FFF2-40B4-BE49-F238E27FC236}">
                <a16:creationId xmlns:a16="http://schemas.microsoft.com/office/drawing/2014/main" id="{61DE29BB-B772-4D51-8091-3ADA40ED2436}"/>
              </a:ext>
            </a:extLst>
          </p:cNvPr>
          <p:cNvPicPr>
            <a:picLocks noChangeAspect="1"/>
          </p:cNvPicPr>
          <p:nvPr/>
        </p:nvPicPr>
        <p:blipFill>
          <a:blip r:embed="rId2"/>
          <a:stretch>
            <a:fillRect/>
          </a:stretch>
        </p:blipFill>
        <p:spPr>
          <a:xfrm>
            <a:off x="334382" y="1010314"/>
            <a:ext cx="5366508" cy="2576155"/>
          </a:xfrm>
          <a:prstGeom prst="rect">
            <a:avLst/>
          </a:prstGeom>
        </p:spPr>
      </p:pic>
      <p:pic>
        <p:nvPicPr>
          <p:cNvPr id="5" name="Picture 4">
            <a:extLst>
              <a:ext uri="{FF2B5EF4-FFF2-40B4-BE49-F238E27FC236}">
                <a16:creationId xmlns:a16="http://schemas.microsoft.com/office/drawing/2014/main" id="{4A51F78F-344C-435D-9465-9C0033A74A6B}"/>
              </a:ext>
            </a:extLst>
          </p:cNvPr>
          <p:cNvPicPr>
            <a:picLocks noChangeAspect="1"/>
          </p:cNvPicPr>
          <p:nvPr/>
        </p:nvPicPr>
        <p:blipFill>
          <a:blip r:embed="rId3"/>
          <a:stretch>
            <a:fillRect/>
          </a:stretch>
        </p:blipFill>
        <p:spPr>
          <a:xfrm>
            <a:off x="6126583" y="1010313"/>
            <a:ext cx="5379617" cy="2576155"/>
          </a:xfrm>
          <a:prstGeom prst="rect">
            <a:avLst/>
          </a:prstGeom>
        </p:spPr>
      </p:pic>
      <p:pic>
        <p:nvPicPr>
          <p:cNvPr id="6" name="Picture 5">
            <a:extLst>
              <a:ext uri="{FF2B5EF4-FFF2-40B4-BE49-F238E27FC236}">
                <a16:creationId xmlns:a16="http://schemas.microsoft.com/office/drawing/2014/main" id="{D977BA38-6F19-44AB-A5D3-9BB58C6119B4}"/>
              </a:ext>
            </a:extLst>
          </p:cNvPr>
          <p:cNvPicPr>
            <a:picLocks noChangeAspect="1"/>
          </p:cNvPicPr>
          <p:nvPr/>
        </p:nvPicPr>
        <p:blipFill>
          <a:blip r:embed="rId4"/>
          <a:stretch>
            <a:fillRect/>
          </a:stretch>
        </p:blipFill>
        <p:spPr>
          <a:xfrm>
            <a:off x="4510265" y="3819525"/>
            <a:ext cx="2381250" cy="2266950"/>
          </a:xfrm>
          <a:prstGeom prst="rect">
            <a:avLst/>
          </a:prstGeom>
        </p:spPr>
      </p:pic>
    </p:spTree>
    <p:extLst>
      <p:ext uri="{BB962C8B-B14F-4D97-AF65-F5344CB8AC3E}">
        <p14:creationId xmlns:p14="http://schemas.microsoft.com/office/powerpoint/2010/main" val="7993438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9E22D-1B7B-4335-9424-EC9A5C467515}"/>
              </a:ext>
            </a:extLst>
          </p:cNvPr>
          <p:cNvSpPr>
            <a:spLocks noGrp="1"/>
          </p:cNvSpPr>
          <p:nvPr>
            <p:ph type="title"/>
          </p:nvPr>
        </p:nvSpPr>
        <p:spPr>
          <a:xfrm>
            <a:off x="685801" y="0"/>
            <a:ext cx="10396882" cy="1151965"/>
          </a:xfrm>
        </p:spPr>
        <p:txBody>
          <a:bodyPr/>
          <a:lstStyle/>
          <a:p>
            <a:pPr algn="ctr"/>
            <a:r>
              <a:rPr lang="en-GB" dirty="0"/>
              <a:t>legal</a:t>
            </a:r>
          </a:p>
        </p:txBody>
      </p:sp>
      <p:pic>
        <p:nvPicPr>
          <p:cNvPr id="4" name="Picture 3">
            <a:extLst>
              <a:ext uri="{FF2B5EF4-FFF2-40B4-BE49-F238E27FC236}">
                <a16:creationId xmlns:a16="http://schemas.microsoft.com/office/drawing/2014/main" id="{BF02DF64-070A-4CA6-BE99-B53401623C35}"/>
              </a:ext>
            </a:extLst>
          </p:cNvPr>
          <p:cNvPicPr>
            <a:picLocks noChangeAspect="1"/>
          </p:cNvPicPr>
          <p:nvPr/>
        </p:nvPicPr>
        <p:blipFill>
          <a:blip r:embed="rId2"/>
          <a:stretch>
            <a:fillRect/>
          </a:stretch>
        </p:blipFill>
        <p:spPr>
          <a:xfrm rot="20032082">
            <a:off x="565501" y="586444"/>
            <a:ext cx="2709468" cy="2571637"/>
          </a:xfrm>
          <a:prstGeom prst="rect">
            <a:avLst/>
          </a:prstGeom>
        </p:spPr>
      </p:pic>
      <p:pic>
        <p:nvPicPr>
          <p:cNvPr id="5" name="Picture 4">
            <a:extLst>
              <a:ext uri="{FF2B5EF4-FFF2-40B4-BE49-F238E27FC236}">
                <a16:creationId xmlns:a16="http://schemas.microsoft.com/office/drawing/2014/main" id="{34652FD5-3F7A-466C-9A5A-911AC9C98521}"/>
              </a:ext>
            </a:extLst>
          </p:cNvPr>
          <p:cNvPicPr>
            <a:picLocks noChangeAspect="1"/>
          </p:cNvPicPr>
          <p:nvPr/>
        </p:nvPicPr>
        <p:blipFill>
          <a:blip r:embed="rId3"/>
          <a:stretch>
            <a:fillRect/>
          </a:stretch>
        </p:blipFill>
        <p:spPr>
          <a:xfrm rot="1210188">
            <a:off x="1828801" y="3619178"/>
            <a:ext cx="2899594" cy="2368254"/>
          </a:xfrm>
          <a:prstGeom prst="rect">
            <a:avLst/>
          </a:prstGeom>
        </p:spPr>
      </p:pic>
      <p:pic>
        <p:nvPicPr>
          <p:cNvPr id="6" name="Picture 5">
            <a:extLst>
              <a:ext uri="{FF2B5EF4-FFF2-40B4-BE49-F238E27FC236}">
                <a16:creationId xmlns:a16="http://schemas.microsoft.com/office/drawing/2014/main" id="{398A5B5A-0557-422F-9728-38372F50897E}"/>
              </a:ext>
            </a:extLst>
          </p:cNvPr>
          <p:cNvPicPr>
            <a:picLocks noChangeAspect="1"/>
          </p:cNvPicPr>
          <p:nvPr/>
        </p:nvPicPr>
        <p:blipFill>
          <a:blip r:embed="rId4"/>
          <a:stretch>
            <a:fillRect/>
          </a:stretch>
        </p:blipFill>
        <p:spPr>
          <a:xfrm>
            <a:off x="4405378" y="908783"/>
            <a:ext cx="2957727" cy="2957727"/>
          </a:xfrm>
          <a:prstGeom prst="rect">
            <a:avLst/>
          </a:prstGeom>
        </p:spPr>
      </p:pic>
      <p:pic>
        <p:nvPicPr>
          <p:cNvPr id="7" name="Picture 6">
            <a:extLst>
              <a:ext uri="{FF2B5EF4-FFF2-40B4-BE49-F238E27FC236}">
                <a16:creationId xmlns:a16="http://schemas.microsoft.com/office/drawing/2014/main" id="{213098CC-73DC-4794-B5A0-37A79ECC90A1}"/>
              </a:ext>
            </a:extLst>
          </p:cNvPr>
          <p:cNvPicPr>
            <a:picLocks noChangeAspect="1"/>
          </p:cNvPicPr>
          <p:nvPr/>
        </p:nvPicPr>
        <p:blipFill>
          <a:blip r:embed="rId5"/>
          <a:stretch>
            <a:fillRect/>
          </a:stretch>
        </p:blipFill>
        <p:spPr>
          <a:xfrm rot="1990203">
            <a:off x="8198369" y="713328"/>
            <a:ext cx="2950720" cy="2639797"/>
          </a:xfrm>
          <a:prstGeom prst="rect">
            <a:avLst/>
          </a:prstGeom>
        </p:spPr>
      </p:pic>
      <p:pic>
        <p:nvPicPr>
          <p:cNvPr id="8" name="Picture 7">
            <a:extLst>
              <a:ext uri="{FF2B5EF4-FFF2-40B4-BE49-F238E27FC236}">
                <a16:creationId xmlns:a16="http://schemas.microsoft.com/office/drawing/2014/main" id="{A91A9097-96C5-4283-AEBA-C03A602E3DB6}"/>
              </a:ext>
            </a:extLst>
          </p:cNvPr>
          <p:cNvPicPr>
            <a:picLocks noChangeAspect="1"/>
          </p:cNvPicPr>
          <p:nvPr/>
        </p:nvPicPr>
        <p:blipFill>
          <a:blip r:embed="rId6"/>
          <a:stretch>
            <a:fillRect/>
          </a:stretch>
        </p:blipFill>
        <p:spPr>
          <a:xfrm rot="20256830">
            <a:off x="6949749" y="3658318"/>
            <a:ext cx="2771035" cy="2391441"/>
          </a:xfrm>
          <a:prstGeom prst="rect">
            <a:avLst/>
          </a:prstGeom>
        </p:spPr>
      </p:pic>
    </p:spTree>
    <p:extLst>
      <p:ext uri="{BB962C8B-B14F-4D97-AF65-F5344CB8AC3E}">
        <p14:creationId xmlns:p14="http://schemas.microsoft.com/office/powerpoint/2010/main" val="13412103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7D9A2-9544-45F0-9A57-2DC13366B4D4}"/>
              </a:ext>
            </a:extLst>
          </p:cNvPr>
          <p:cNvSpPr>
            <a:spLocks noGrp="1"/>
          </p:cNvSpPr>
          <p:nvPr>
            <p:ph type="title"/>
          </p:nvPr>
        </p:nvSpPr>
        <p:spPr>
          <a:xfrm>
            <a:off x="897559" y="136701"/>
            <a:ext cx="10396882" cy="1151965"/>
          </a:xfrm>
        </p:spPr>
        <p:txBody>
          <a:bodyPr/>
          <a:lstStyle/>
          <a:p>
            <a:pPr algn="ctr"/>
            <a:r>
              <a:rPr lang="en-GB" dirty="0"/>
              <a:t>environmental</a:t>
            </a:r>
          </a:p>
        </p:txBody>
      </p:sp>
      <p:sp>
        <p:nvSpPr>
          <p:cNvPr id="3" name="Content Placeholder 2">
            <a:extLst>
              <a:ext uri="{FF2B5EF4-FFF2-40B4-BE49-F238E27FC236}">
                <a16:creationId xmlns:a16="http://schemas.microsoft.com/office/drawing/2014/main" id="{31378317-2874-484E-8FDA-016FAB7F2E5E}"/>
              </a:ext>
            </a:extLst>
          </p:cNvPr>
          <p:cNvSpPr>
            <a:spLocks noGrp="1"/>
          </p:cNvSpPr>
          <p:nvPr>
            <p:ph sz="quarter" idx="13"/>
          </p:nvPr>
        </p:nvSpPr>
        <p:spPr/>
        <p:txBody>
          <a:bodyPr>
            <a:normAutofit/>
          </a:bodyPr>
          <a:lstStyle/>
          <a:p>
            <a:pPr algn="ctr"/>
            <a:r>
              <a:rPr lang="en-GB" sz="2400" dirty="0"/>
              <a:t>Noise pollution affecting the locals day to day lives</a:t>
            </a:r>
          </a:p>
          <a:p>
            <a:pPr algn="ctr"/>
            <a:r>
              <a:rPr lang="en-GB" sz="2400" dirty="0"/>
              <a:t>It does not cause visual pollution due to the forestry surrounding it</a:t>
            </a:r>
          </a:p>
          <a:p>
            <a:pPr algn="ctr"/>
            <a:r>
              <a:rPr lang="en-GB" sz="2400" dirty="0"/>
              <a:t>Alton Towers are Trying to decrease congestion at peak times</a:t>
            </a:r>
          </a:p>
        </p:txBody>
      </p:sp>
      <p:pic>
        <p:nvPicPr>
          <p:cNvPr id="4" name="Picture 3">
            <a:extLst>
              <a:ext uri="{FF2B5EF4-FFF2-40B4-BE49-F238E27FC236}">
                <a16:creationId xmlns:a16="http://schemas.microsoft.com/office/drawing/2014/main" id="{D912B96B-07D1-4AD1-B051-D9E005FC9C91}"/>
              </a:ext>
            </a:extLst>
          </p:cNvPr>
          <p:cNvPicPr>
            <a:picLocks noChangeAspect="1"/>
          </p:cNvPicPr>
          <p:nvPr/>
        </p:nvPicPr>
        <p:blipFill>
          <a:blip r:embed="rId2"/>
          <a:stretch>
            <a:fillRect/>
          </a:stretch>
        </p:blipFill>
        <p:spPr>
          <a:xfrm rot="20468449">
            <a:off x="332666" y="458871"/>
            <a:ext cx="3344170" cy="1957733"/>
          </a:xfrm>
          <a:prstGeom prst="rect">
            <a:avLst/>
          </a:prstGeom>
        </p:spPr>
      </p:pic>
      <p:pic>
        <p:nvPicPr>
          <p:cNvPr id="5" name="Picture 4">
            <a:extLst>
              <a:ext uri="{FF2B5EF4-FFF2-40B4-BE49-F238E27FC236}">
                <a16:creationId xmlns:a16="http://schemas.microsoft.com/office/drawing/2014/main" id="{45941893-6F2E-4880-BCAA-DC2A07BA51CE}"/>
              </a:ext>
            </a:extLst>
          </p:cNvPr>
          <p:cNvPicPr>
            <a:picLocks noChangeAspect="1"/>
          </p:cNvPicPr>
          <p:nvPr/>
        </p:nvPicPr>
        <p:blipFill>
          <a:blip r:embed="rId3"/>
          <a:stretch>
            <a:fillRect/>
          </a:stretch>
        </p:blipFill>
        <p:spPr>
          <a:xfrm rot="1142904">
            <a:off x="8283564" y="631057"/>
            <a:ext cx="3359474" cy="1967030"/>
          </a:xfrm>
          <a:prstGeom prst="rect">
            <a:avLst/>
          </a:prstGeom>
        </p:spPr>
      </p:pic>
    </p:spTree>
    <p:extLst>
      <p:ext uri="{BB962C8B-B14F-4D97-AF65-F5344CB8AC3E}">
        <p14:creationId xmlns:p14="http://schemas.microsoft.com/office/powerpoint/2010/main" val="11121538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B0DFE-DC85-450E-885B-731594534112}"/>
              </a:ext>
            </a:extLst>
          </p:cNvPr>
          <p:cNvSpPr>
            <a:spLocks noGrp="1"/>
          </p:cNvSpPr>
          <p:nvPr>
            <p:ph type="title"/>
          </p:nvPr>
        </p:nvSpPr>
        <p:spPr>
          <a:xfrm>
            <a:off x="897559" y="12032"/>
            <a:ext cx="10396882" cy="1151965"/>
          </a:xfrm>
        </p:spPr>
        <p:txBody>
          <a:bodyPr/>
          <a:lstStyle/>
          <a:p>
            <a:pPr algn="ctr"/>
            <a:r>
              <a:rPr lang="en-GB" dirty="0"/>
              <a:t>SWOT</a:t>
            </a:r>
          </a:p>
        </p:txBody>
      </p:sp>
      <p:graphicFrame>
        <p:nvGraphicFramePr>
          <p:cNvPr id="4" name="Table 3">
            <a:extLst>
              <a:ext uri="{FF2B5EF4-FFF2-40B4-BE49-F238E27FC236}">
                <a16:creationId xmlns:a16="http://schemas.microsoft.com/office/drawing/2014/main" id="{A746E5AD-2492-45FD-B1D6-D5224365015B}"/>
              </a:ext>
            </a:extLst>
          </p:cNvPr>
          <p:cNvGraphicFramePr>
            <a:graphicFrameLocks noGrp="1"/>
          </p:cNvGraphicFramePr>
          <p:nvPr>
            <p:extLst>
              <p:ext uri="{D42A27DB-BD31-4B8C-83A1-F6EECF244321}">
                <p14:modId xmlns:p14="http://schemas.microsoft.com/office/powerpoint/2010/main" val="1322907315"/>
              </p:ext>
            </p:extLst>
          </p:nvPr>
        </p:nvGraphicFramePr>
        <p:xfrm>
          <a:off x="2117439" y="1172962"/>
          <a:ext cx="7957122" cy="3860938"/>
        </p:xfrm>
        <a:graphic>
          <a:graphicData uri="http://schemas.openxmlformats.org/drawingml/2006/table">
            <a:tbl>
              <a:tblPr firstRow="1" firstCol="1" bandRow="1">
                <a:tableStyleId>{5C22544A-7EE6-4342-B048-85BDC9FD1C3A}</a:tableStyleId>
              </a:tblPr>
              <a:tblGrid>
                <a:gridCol w="3978561">
                  <a:extLst>
                    <a:ext uri="{9D8B030D-6E8A-4147-A177-3AD203B41FA5}">
                      <a16:colId xmlns:a16="http://schemas.microsoft.com/office/drawing/2014/main" val="1847303206"/>
                    </a:ext>
                  </a:extLst>
                </a:gridCol>
                <a:gridCol w="3978561">
                  <a:extLst>
                    <a:ext uri="{9D8B030D-6E8A-4147-A177-3AD203B41FA5}">
                      <a16:colId xmlns:a16="http://schemas.microsoft.com/office/drawing/2014/main" val="3923989546"/>
                    </a:ext>
                  </a:extLst>
                </a:gridCol>
              </a:tblGrid>
              <a:tr h="313353">
                <a:tc>
                  <a:txBody>
                    <a:bodyPr/>
                    <a:lstStyle/>
                    <a:p>
                      <a:pPr algn="ctr">
                        <a:lnSpc>
                          <a:spcPct val="107000"/>
                        </a:lnSpc>
                        <a:spcAft>
                          <a:spcPts val="0"/>
                        </a:spcAft>
                      </a:pPr>
                      <a:r>
                        <a:rPr lang="en-GB" sz="1400" dirty="0">
                          <a:effectLst/>
                          <a:latin typeface="Arial" panose="020B0604020202020204" pitchFamily="34" charset="0"/>
                          <a:cs typeface="Arial" panose="020B0604020202020204" pitchFamily="34" charset="0"/>
                        </a:rPr>
                        <a:t>Strengths</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0"/>
                        </a:spcAft>
                      </a:pPr>
                      <a:r>
                        <a:rPr lang="en-GB" sz="1400" dirty="0">
                          <a:effectLst/>
                          <a:latin typeface="Arial" panose="020B0604020202020204" pitchFamily="34" charset="0"/>
                          <a:cs typeface="Arial" panose="020B0604020202020204" pitchFamily="34" charset="0"/>
                        </a:rPr>
                        <a:t>Weaknesses</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574893728"/>
                  </a:ext>
                </a:extLst>
              </a:tr>
              <a:tr h="3547585">
                <a:tc>
                  <a:txBody>
                    <a:bodyPr/>
                    <a:lstStyle/>
                    <a:p>
                      <a:pPr marL="342900" lvl="0" indent="-342900">
                        <a:lnSpc>
                          <a:spcPct val="107000"/>
                        </a:lnSpc>
                        <a:spcAft>
                          <a:spcPts val="0"/>
                        </a:spcAft>
                        <a:buFont typeface="Symbol" panose="05050102010706020507" pitchFamily="18" charset="2"/>
                        <a:buChar char=""/>
                      </a:pPr>
                      <a:r>
                        <a:rPr lang="en-GB" sz="1400" dirty="0">
                          <a:effectLst/>
                          <a:latin typeface="Arial" panose="020B0604020202020204" pitchFamily="34" charset="0"/>
                          <a:cs typeface="Arial" panose="020B0604020202020204" pitchFamily="34" charset="0"/>
                        </a:rPr>
                        <a:t>Appeals to all ages.</a:t>
                      </a:r>
                    </a:p>
                    <a:p>
                      <a:pPr marL="342900" lvl="0" indent="-342900">
                        <a:lnSpc>
                          <a:spcPct val="107000"/>
                        </a:lnSpc>
                        <a:spcAft>
                          <a:spcPts val="0"/>
                        </a:spcAft>
                        <a:buFont typeface="Symbol" panose="05050102010706020507" pitchFamily="18" charset="2"/>
                        <a:buChar char=""/>
                      </a:pPr>
                      <a:r>
                        <a:rPr lang="en-GB" sz="1400" dirty="0">
                          <a:effectLst/>
                          <a:latin typeface="Arial" panose="020B0604020202020204" pitchFamily="34" charset="0"/>
                          <a:cs typeface="Arial" panose="020B0604020202020204" pitchFamily="34" charset="0"/>
                        </a:rPr>
                        <a:t>Continues to attract visitors by adding new rides and attractions.</a:t>
                      </a:r>
                    </a:p>
                    <a:p>
                      <a:pPr marL="342900" lvl="0" indent="-342900">
                        <a:lnSpc>
                          <a:spcPct val="107000"/>
                        </a:lnSpc>
                        <a:spcAft>
                          <a:spcPts val="0"/>
                        </a:spcAft>
                        <a:buFont typeface="Symbol" panose="05050102010706020507" pitchFamily="18" charset="2"/>
                        <a:buChar char=""/>
                      </a:pPr>
                      <a:r>
                        <a:rPr lang="en-GB" sz="1400" dirty="0">
                          <a:effectLst/>
                          <a:latin typeface="Arial" panose="020B0604020202020204" pitchFamily="34" charset="0"/>
                          <a:cs typeface="Arial" panose="020B0604020202020204" pitchFamily="34" charset="0"/>
                        </a:rPr>
                        <a:t>Experienced a major accident and overcame it quickly and efficiently. </a:t>
                      </a:r>
                    </a:p>
                    <a:p>
                      <a:pPr marL="342900" lvl="0" indent="-342900">
                        <a:lnSpc>
                          <a:spcPct val="107000"/>
                        </a:lnSpc>
                        <a:spcAft>
                          <a:spcPts val="0"/>
                        </a:spcAft>
                        <a:buFont typeface="Symbol" panose="05050102010706020507" pitchFamily="18" charset="2"/>
                        <a:buChar char=""/>
                      </a:pPr>
                      <a:r>
                        <a:rPr lang="en-GB" sz="1400" dirty="0">
                          <a:effectLst/>
                          <a:latin typeface="Arial" panose="020B0604020202020204" pitchFamily="34" charset="0"/>
                          <a:cs typeface="Arial" panose="020B0604020202020204" pitchFamily="34" charset="0"/>
                        </a:rPr>
                        <a:t>Has a large number of food outlets.</a:t>
                      </a:r>
                    </a:p>
                    <a:p>
                      <a:pPr marL="342900" lvl="0" indent="-342900">
                        <a:lnSpc>
                          <a:spcPct val="107000"/>
                        </a:lnSpc>
                        <a:spcAft>
                          <a:spcPts val="0"/>
                        </a:spcAft>
                        <a:buFont typeface="Symbol" panose="05050102010706020507" pitchFamily="18" charset="2"/>
                        <a:buChar char=""/>
                      </a:pPr>
                      <a:r>
                        <a:rPr lang="en-GB" sz="1400" dirty="0">
                          <a:effectLst/>
                          <a:latin typeface="Arial" panose="020B0604020202020204" pitchFamily="34" charset="0"/>
                          <a:cs typeface="Arial" panose="020B0604020202020204" pitchFamily="34" charset="0"/>
                        </a:rPr>
                        <a:t>Has developed e-tickets.</a:t>
                      </a:r>
                    </a:p>
                    <a:p>
                      <a:pPr marL="342900" lvl="0" indent="-342900">
                        <a:lnSpc>
                          <a:spcPct val="107000"/>
                        </a:lnSpc>
                        <a:spcAft>
                          <a:spcPts val="0"/>
                        </a:spcAft>
                        <a:buFont typeface="Symbol" panose="05050102010706020507" pitchFamily="18" charset="2"/>
                        <a:buChar char=""/>
                      </a:pPr>
                      <a:r>
                        <a:rPr lang="en-GB" sz="1400" dirty="0">
                          <a:effectLst/>
                          <a:latin typeface="Arial" panose="020B0604020202020204" pitchFamily="34" charset="0"/>
                          <a:cs typeface="Arial" panose="020B0604020202020204" pitchFamily="34" charset="0"/>
                        </a:rPr>
                        <a:t>Offers group discounts.</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342900" lvl="0" indent="-342900">
                        <a:lnSpc>
                          <a:spcPct val="107000"/>
                        </a:lnSpc>
                        <a:spcAft>
                          <a:spcPts val="0"/>
                        </a:spcAft>
                        <a:buFont typeface="Symbol" panose="05050102010706020507" pitchFamily="18" charset="2"/>
                        <a:buChar char=""/>
                      </a:pPr>
                      <a:r>
                        <a:rPr lang="en-GB" sz="1400" dirty="0">
                          <a:effectLst/>
                          <a:latin typeface="Arial" panose="020B0604020202020204" pitchFamily="34" charset="0"/>
                          <a:cs typeface="Arial" panose="020B0604020202020204" pitchFamily="34" charset="0"/>
                        </a:rPr>
                        <a:t>One of the most expensive parks in the UK.</a:t>
                      </a:r>
                    </a:p>
                    <a:p>
                      <a:pPr marL="342900" lvl="0" indent="-342900">
                        <a:lnSpc>
                          <a:spcPct val="107000"/>
                        </a:lnSpc>
                        <a:spcAft>
                          <a:spcPts val="0"/>
                        </a:spcAft>
                        <a:buFont typeface="Symbol" panose="05050102010706020507" pitchFamily="18" charset="2"/>
                        <a:buChar char=""/>
                      </a:pPr>
                      <a:r>
                        <a:rPr lang="en-GB" sz="1400" dirty="0">
                          <a:effectLst/>
                          <a:latin typeface="Arial" panose="020B0604020202020204" pitchFamily="34" charset="0"/>
                          <a:cs typeface="Arial" panose="020B0604020202020204" pitchFamily="34" charset="0"/>
                        </a:rPr>
                        <a:t>Location.</a:t>
                      </a:r>
                    </a:p>
                    <a:p>
                      <a:pPr marL="342900" lvl="0" indent="-342900">
                        <a:lnSpc>
                          <a:spcPct val="107000"/>
                        </a:lnSpc>
                        <a:spcAft>
                          <a:spcPts val="0"/>
                        </a:spcAft>
                        <a:buFont typeface="Symbol" panose="05050102010706020507" pitchFamily="18" charset="2"/>
                        <a:buChar char=""/>
                      </a:pPr>
                      <a:r>
                        <a:rPr lang="en-GB" sz="1400" dirty="0">
                          <a:effectLst/>
                          <a:latin typeface="Arial" panose="020B0604020202020204" pitchFamily="34" charset="0"/>
                          <a:cs typeface="Arial" panose="020B0604020202020204" pitchFamily="34" charset="0"/>
                        </a:rPr>
                        <a:t>Planning permission required if they want to expand due to not being able to build above tree level.</a:t>
                      </a:r>
                    </a:p>
                    <a:p>
                      <a:pPr marL="342900" marR="0" lvl="0" indent="-342900" algn="l" defTabSz="914400" rtl="0" eaLnBrk="1" fontAlgn="auto" latinLnBrk="0" hangingPunct="1">
                        <a:lnSpc>
                          <a:spcPct val="107000"/>
                        </a:lnSpc>
                        <a:spcBef>
                          <a:spcPts val="0"/>
                        </a:spcBef>
                        <a:spcAft>
                          <a:spcPts val="0"/>
                        </a:spcAft>
                        <a:buClrTx/>
                        <a:buSzTx/>
                        <a:buFont typeface="Symbol" panose="05050102010706020507" pitchFamily="18" charset="2"/>
                        <a:buChar char=""/>
                        <a:tabLst/>
                        <a:defRPr/>
                      </a:pPr>
                      <a:r>
                        <a:rPr lang="en-GB" sz="1400" dirty="0">
                          <a:effectLst/>
                          <a:latin typeface="Arial" panose="020B0604020202020204" pitchFamily="34" charset="0"/>
                          <a:ea typeface="Calibri" panose="020F0502020204030204" pitchFamily="34" charset="0"/>
                          <a:cs typeface="Arial" panose="020B0604020202020204" pitchFamily="34" charset="0"/>
                        </a:rPr>
                        <a:t>Majority of food outlets serve ‘junk’ food.</a:t>
                      </a:r>
                    </a:p>
                    <a:p>
                      <a:pPr marL="342900" marR="0" lvl="0" indent="-342900" algn="l" defTabSz="914400" rtl="0" eaLnBrk="1" fontAlgn="auto" latinLnBrk="0" hangingPunct="1">
                        <a:lnSpc>
                          <a:spcPct val="107000"/>
                        </a:lnSpc>
                        <a:spcBef>
                          <a:spcPts val="0"/>
                        </a:spcBef>
                        <a:spcAft>
                          <a:spcPts val="0"/>
                        </a:spcAft>
                        <a:buClrTx/>
                        <a:buSzTx/>
                        <a:buFont typeface="Symbol" panose="05050102010706020507" pitchFamily="18" charset="2"/>
                        <a:buChar char=""/>
                        <a:tabLst/>
                        <a:defRPr/>
                      </a:pPr>
                      <a:r>
                        <a:rPr lang="en-GB" sz="1400" dirty="0">
                          <a:effectLst/>
                          <a:latin typeface="Arial" panose="020B0604020202020204" pitchFamily="34" charset="0"/>
                          <a:cs typeface="Arial" panose="020B0604020202020204" pitchFamily="34" charset="0"/>
                        </a:rPr>
                        <a:t>Poor transport links.</a:t>
                      </a:r>
                    </a:p>
                    <a:p>
                      <a:pPr marL="342900" lvl="0" indent="-342900">
                        <a:lnSpc>
                          <a:spcPct val="107000"/>
                        </a:lnSpc>
                        <a:spcAft>
                          <a:spcPts val="0"/>
                        </a:spcAft>
                        <a:buFont typeface="Symbol" panose="05050102010706020507" pitchFamily="18" charset="2"/>
                        <a:buChar char=""/>
                      </a:pPr>
                      <a:r>
                        <a:rPr lang="en-GB" sz="1400" dirty="0">
                          <a:effectLst/>
                          <a:latin typeface="Arial" panose="020B0604020202020204" pitchFamily="34" charset="0"/>
                          <a:cs typeface="Arial" panose="020B0604020202020204" pitchFamily="34" charset="0"/>
                        </a:rPr>
                        <a:t>The park is spread out, long walks from one area to another.</a:t>
                      </a:r>
                    </a:p>
                  </a:txBody>
                  <a:tcPr marL="68580" marR="68580" marT="0" marB="0"/>
                </a:tc>
                <a:extLst>
                  <a:ext uri="{0D108BD9-81ED-4DB2-BD59-A6C34878D82A}">
                    <a16:rowId xmlns:a16="http://schemas.microsoft.com/office/drawing/2014/main" val="1337932363"/>
                  </a:ext>
                </a:extLst>
              </a:tr>
            </a:tbl>
          </a:graphicData>
        </a:graphic>
      </p:graphicFrame>
    </p:spTree>
    <p:extLst>
      <p:ext uri="{BB962C8B-B14F-4D97-AF65-F5344CB8AC3E}">
        <p14:creationId xmlns:p14="http://schemas.microsoft.com/office/powerpoint/2010/main" val="28123032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34723F3A-A58B-4298-975C-79F91E7470F6}"/>
              </a:ext>
            </a:extLst>
          </p:cNvPr>
          <p:cNvGraphicFramePr>
            <a:graphicFrameLocks noGrp="1"/>
          </p:cNvGraphicFramePr>
          <p:nvPr>
            <p:extLst>
              <p:ext uri="{D42A27DB-BD31-4B8C-83A1-F6EECF244321}">
                <p14:modId xmlns:p14="http://schemas.microsoft.com/office/powerpoint/2010/main" val="3823452870"/>
              </p:ext>
            </p:extLst>
          </p:nvPr>
        </p:nvGraphicFramePr>
        <p:xfrm>
          <a:off x="2623964" y="914400"/>
          <a:ext cx="6944072" cy="4278808"/>
        </p:xfrm>
        <a:graphic>
          <a:graphicData uri="http://schemas.openxmlformats.org/drawingml/2006/table">
            <a:tbl>
              <a:tblPr firstRow="1" firstCol="1" bandRow="1">
                <a:tableStyleId>{5C22544A-7EE6-4342-B048-85BDC9FD1C3A}</a:tableStyleId>
              </a:tblPr>
              <a:tblGrid>
                <a:gridCol w="3472036">
                  <a:extLst>
                    <a:ext uri="{9D8B030D-6E8A-4147-A177-3AD203B41FA5}">
                      <a16:colId xmlns:a16="http://schemas.microsoft.com/office/drawing/2014/main" val="1670482752"/>
                    </a:ext>
                  </a:extLst>
                </a:gridCol>
                <a:gridCol w="3472036">
                  <a:extLst>
                    <a:ext uri="{9D8B030D-6E8A-4147-A177-3AD203B41FA5}">
                      <a16:colId xmlns:a16="http://schemas.microsoft.com/office/drawing/2014/main" val="733574760"/>
                    </a:ext>
                  </a:extLst>
                </a:gridCol>
              </a:tblGrid>
              <a:tr h="235432">
                <a:tc>
                  <a:txBody>
                    <a:bodyPr/>
                    <a:lstStyle/>
                    <a:p>
                      <a:pPr algn="ctr">
                        <a:lnSpc>
                          <a:spcPct val="107000"/>
                        </a:lnSpc>
                        <a:spcAft>
                          <a:spcPts val="0"/>
                        </a:spcAft>
                      </a:pPr>
                      <a:r>
                        <a:rPr lang="en-GB" sz="1400" dirty="0">
                          <a:effectLst/>
                          <a:latin typeface="Arial" panose="020B0604020202020204" pitchFamily="34" charset="0"/>
                          <a:cs typeface="Arial" panose="020B0604020202020204" pitchFamily="34" charset="0"/>
                        </a:rPr>
                        <a:t>Opportunities</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0"/>
                        </a:spcAft>
                      </a:pPr>
                      <a:r>
                        <a:rPr lang="en-GB" sz="1400" dirty="0">
                          <a:effectLst/>
                          <a:latin typeface="Arial" panose="020B0604020202020204" pitchFamily="34" charset="0"/>
                          <a:cs typeface="Arial" panose="020B0604020202020204" pitchFamily="34" charset="0"/>
                        </a:rPr>
                        <a:t>Threats</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060787193"/>
                  </a:ext>
                </a:extLst>
              </a:tr>
              <a:tr h="4043376">
                <a:tc>
                  <a:txBody>
                    <a:bodyPr/>
                    <a:lstStyle/>
                    <a:p>
                      <a:pPr marL="342900" lvl="0" indent="-342900">
                        <a:lnSpc>
                          <a:spcPct val="107000"/>
                        </a:lnSpc>
                        <a:spcAft>
                          <a:spcPts val="0"/>
                        </a:spcAft>
                        <a:buFont typeface="Symbol" panose="05050102010706020507" pitchFamily="18" charset="2"/>
                        <a:buChar char=""/>
                      </a:pPr>
                      <a:r>
                        <a:rPr lang="en-GB" sz="1400" dirty="0">
                          <a:effectLst/>
                          <a:latin typeface="Arial" panose="020B0604020202020204" pitchFamily="34" charset="0"/>
                          <a:cs typeface="Arial" panose="020B0604020202020204" pitchFamily="34" charset="0"/>
                        </a:rPr>
                        <a:t>Possibility for expansion due to location.</a:t>
                      </a:r>
                    </a:p>
                    <a:p>
                      <a:pPr marL="342900" lvl="0" indent="-342900">
                        <a:lnSpc>
                          <a:spcPct val="107000"/>
                        </a:lnSpc>
                        <a:spcAft>
                          <a:spcPts val="0"/>
                        </a:spcAft>
                        <a:buFont typeface="Symbol" panose="05050102010706020507" pitchFamily="18" charset="2"/>
                        <a:buChar char=""/>
                      </a:pPr>
                      <a:r>
                        <a:rPr lang="en-GB" sz="1400" dirty="0">
                          <a:effectLst/>
                          <a:latin typeface="Arial" panose="020B0604020202020204" pitchFamily="34" charset="0"/>
                          <a:cs typeface="Arial" panose="020B0604020202020204" pitchFamily="34" charset="0"/>
                        </a:rPr>
                        <a:t>Exercise when walking to different areas in the park.</a:t>
                      </a:r>
                    </a:p>
                    <a:p>
                      <a:pPr marL="342900" lvl="0" indent="-342900">
                        <a:lnSpc>
                          <a:spcPct val="107000"/>
                        </a:lnSpc>
                        <a:spcAft>
                          <a:spcPts val="0"/>
                        </a:spcAft>
                        <a:buFont typeface="Symbol" panose="05050102010706020507" pitchFamily="18" charset="2"/>
                        <a:buChar char=""/>
                      </a:pPr>
                      <a:r>
                        <a:rPr lang="en-GB" sz="1400" dirty="0">
                          <a:effectLst/>
                          <a:latin typeface="Arial" panose="020B0604020202020204" pitchFamily="34" charset="0"/>
                          <a:cs typeface="Arial" panose="020B0604020202020204" pitchFamily="34" charset="0"/>
                        </a:rPr>
                        <a:t>Could support local farmers by using their produce.</a:t>
                      </a:r>
                    </a:p>
                    <a:p>
                      <a:pPr marL="342900" lvl="0" indent="-342900">
                        <a:lnSpc>
                          <a:spcPct val="107000"/>
                        </a:lnSpc>
                        <a:spcAft>
                          <a:spcPts val="0"/>
                        </a:spcAft>
                        <a:buFont typeface="Symbol" panose="05050102010706020507" pitchFamily="18" charset="2"/>
                        <a:buChar char=""/>
                      </a:pPr>
                      <a:r>
                        <a:rPr lang="en-GB" sz="1400" dirty="0">
                          <a:effectLst/>
                          <a:latin typeface="Arial" panose="020B0604020202020204" pitchFamily="34" charset="0"/>
                          <a:cs typeface="Arial" panose="020B0604020202020204" pitchFamily="34" charset="0"/>
                        </a:rPr>
                        <a:t>Could introduce more healthy food, e.g. vegan friendly restaurants.</a:t>
                      </a:r>
                    </a:p>
                    <a:p>
                      <a:pPr marL="342900" lvl="0" indent="-342900">
                        <a:lnSpc>
                          <a:spcPct val="107000"/>
                        </a:lnSpc>
                        <a:spcAft>
                          <a:spcPts val="0"/>
                        </a:spcAft>
                        <a:buFont typeface="Symbol" panose="05050102010706020507" pitchFamily="18" charset="2"/>
                        <a:buChar char=""/>
                      </a:pPr>
                      <a:r>
                        <a:rPr lang="en-GB" sz="1400" dirty="0">
                          <a:effectLst/>
                          <a:latin typeface="Arial" panose="020B0604020202020204" pitchFamily="34" charset="0"/>
                          <a:cs typeface="Arial" panose="020B0604020202020204" pitchFamily="34" charset="0"/>
                        </a:rPr>
                        <a:t>Could become greener and more eco-friendly to have a competitive advantage.</a:t>
                      </a:r>
                    </a:p>
                    <a:p>
                      <a:pPr marL="342900" lvl="0" indent="-342900">
                        <a:lnSpc>
                          <a:spcPct val="107000"/>
                        </a:lnSpc>
                        <a:spcAft>
                          <a:spcPts val="0"/>
                        </a:spcAft>
                        <a:buFont typeface="Symbol" panose="05050102010706020507" pitchFamily="18" charset="2"/>
                        <a:buChar char=""/>
                      </a:pPr>
                      <a:r>
                        <a:rPr lang="en-GB" sz="1400" dirty="0">
                          <a:effectLst/>
                          <a:latin typeface="Arial" panose="020B0604020202020204" pitchFamily="34" charset="0"/>
                          <a:cs typeface="Arial" panose="020B0604020202020204" pitchFamily="34" charset="0"/>
                        </a:rPr>
                        <a:t>Further development of technology.</a:t>
                      </a:r>
                    </a:p>
                    <a:p>
                      <a:pPr marL="342900" lvl="0" indent="-342900">
                        <a:lnSpc>
                          <a:spcPct val="107000"/>
                        </a:lnSpc>
                        <a:spcAft>
                          <a:spcPts val="0"/>
                        </a:spcAft>
                        <a:buFont typeface="Symbol" panose="05050102010706020507" pitchFamily="18" charset="2"/>
                        <a:buChar char=""/>
                      </a:pPr>
                      <a:r>
                        <a:rPr lang="en-GB" sz="1400" dirty="0">
                          <a:effectLst/>
                          <a:latin typeface="Arial" panose="020B0604020202020204" pitchFamily="34" charset="0"/>
                          <a:cs typeface="Arial" panose="020B0604020202020204" pitchFamily="34" charset="0"/>
                        </a:rPr>
                        <a:t>Staycations due to Brexit.</a:t>
                      </a:r>
                    </a:p>
                    <a:p>
                      <a:pPr marL="342900" lvl="0" indent="-342900">
                        <a:lnSpc>
                          <a:spcPct val="107000"/>
                        </a:lnSpc>
                        <a:spcAft>
                          <a:spcPts val="0"/>
                        </a:spcAft>
                        <a:buFont typeface="Symbol" panose="05050102010706020507" pitchFamily="18" charset="2"/>
                        <a:buChar char=""/>
                      </a:pPr>
                      <a:r>
                        <a:rPr lang="en-GB" sz="1400" dirty="0">
                          <a:effectLst/>
                          <a:latin typeface="Arial" panose="020B0604020202020204" pitchFamily="34" charset="0"/>
                          <a:cs typeface="Arial" panose="020B0604020202020204" pitchFamily="34" charset="0"/>
                        </a:rPr>
                        <a:t>People from abroad staying for longer due to visas. </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342900" lvl="0" indent="-342900">
                        <a:lnSpc>
                          <a:spcPct val="107000"/>
                        </a:lnSpc>
                        <a:spcAft>
                          <a:spcPts val="0"/>
                        </a:spcAft>
                        <a:buFont typeface="Symbol" panose="05050102010706020507" pitchFamily="18" charset="2"/>
                        <a:buChar char=""/>
                      </a:pPr>
                      <a:r>
                        <a:rPr lang="en-GB" sz="1400" dirty="0">
                          <a:effectLst/>
                          <a:latin typeface="Arial" panose="020B0604020202020204" pitchFamily="34" charset="0"/>
                          <a:cs typeface="Arial" panose="020B0604020202020204" pitchFamily="34" charset="0"/>
                        </a:rPr>
                        <a:t>Brexit – possible delays on people coming on holiday.</a:t>
                      </a:r>
                    </a:p>
                    <a:p>
                      <a:pPr marL="342900" lvl="0" indent="-342900">
                        <a:lnSpc>
                          <a:spcPct val="107000"/>
                        </a:lnSpc>
                        <a:spcAft>
                          <a:spcPts val="0"/>
                        </a:spcAft>
                        <a:buFont typeface="Symbol" panose="05050102010706020507" pitchFamily="18" charset="2"/>
                        <a:buChar char=""/>
                      </a:pPr>
                      <a:r>
                        <a:rPr lang="en-GB" sz="1400" dirty="0">
                          <a:effectLst/>
                          <a:latin typeface="Arial" panose="020B0604020202020204" pitchFamily="34" charset="0"/>
                          <a:cs typeface="Arial" panose="020B0604020202020204" pitchFamily="34" charset="0"/>
                        </a:rPr>
                        <a:t>Competition from other theme parks.</a:t>
                      </a:r>
                    </a:p>
                    <a:p>
                      <a:pPr marL="342900" lvl="0" indent="-342900">
                        <a:lnSpc>
                          <a:spcPct val="107000"/>
                        </a:lnSpc>
                        <a:spcAft>
                          <a:spcPts val="0"/>
                        </a:spcAft>
                        <a:buFont typeface="Symbol" panose="05050102010706020507" pitchFamily="18" charset="2"/>
                        <a:buChar char=""/>
                      </a:pPr>
                      <a:r>
                        <a:rPr lang="en-GB" sz="1400" dirty="0">
                          <a:effectLst/>
                          <a:latin typeface="Arial" panose="020B0604020202020204" pitchFamily="34" charset="0"/>
                          <a:cs typeface="Arial" panose="020B0604020202020204" pitchFamily="34" charset="0"/>
                        </a:rPr>
                        <a:t>Weather.</a:t>
                      </a:r>
                    </a:p>
                    <a:p>
                      <a:pPr marL="342900" lvl="0" indent="-342900">
                        <a:lnSpc>
                          <a:spcPct val="107000"/>
                        </a:lnSpc>
                        <a:spcAft>
                          <a:spcPts val="0"/>
                        </a:spcAft>
                        <a:buFont typeface="Symbol" panose="05050102010706020507" pitchFamily="18" charset="2"/>
                        <a:buChar char=""/>
                      </a:pPr>
                      <a:r>
                        <a:rPr lang="en-GB" sz="1400" dirty="0">
                          <a:effectLst/>
                          <a:latin typeface="Arial" panose="020B0604020202020204" pitchFamily="34" charset="0"/>
                          <a:cs typeface="Arial" panose="020B0604020202020204" pitchFamily="34" charset="0"/>
                        </a:rPr>
                        <a:t>Instant media coverage.</a:t>
                      </a:r>
                    </a:p>
                    <a:p>
                      <a:pPr marL="342900" lvl="0" indent="-342900">
                        <a:lnSpc>
                          <a:spcPct val="107000"/>
                        </a:lnSpc>
                        <a:spcAft>
                          <a:spcPts val="0"/>
                        </a:spcAft>
                        <a:buFont typeface="Symbol" panose="05050102010706020507" pitchFamily="18" charset="2"/>
                        <a:buChar char=""/>
                      </a:pPr>
                      <a:r>
                        <a:rPr lang="en-GB" sz="1400" dirty="0">
                          <a:effectLst/>
                          <a:latin typeface="Arial" panose="020B0604020202020204" pitchFamily="34" charset="0"/>
                          <a:cs typeface="Arial" panose="020B0604020202020204" pitchFamily="34" charset="0"/>
                        </a:rPr>
                        <a:t>Social media highlighting articles from years ago.</a:t>
                      </a:r>
                    </a:p>
                    <a:p>
                      <a:pPr marL="342900" lvl="0" indent="-342900">
                        <a:lnSpc>
                          <a:spcPct val="107000"/>
                        </a:lnSpc>
                        <a:spcAft>
                          <a:spcPts val="0"/>
                        </a:spcAft>
                        <a:buFont typeface="Symbol" panose="05050102010706020507" pitchFamily="18" charset="2"/>
                        <a:buChar char=""/>
                      </a:pPr>
                      <a:r>
                        <a:rPr lang="en-GB" sz="1400" dirty="0">
                          <a:effectLst/>
                          <a:latin typeface="Arial" panose="020B0604020202020204" pitchFamily="34" charset="0"/>
                          <a:cs typeface="Arial" panose="020B0604020202020204" pitchFamily="34" charset="0"/>
                        </a:rPr>
                        <a:t>Terrorism.</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207883931"/>
                  </a:ext>
                </a:extLst>
              </a:tr>
            </a:tbl>
          </a:graphicData>
        </a:graphic>
      </p:graphicFrame>
    </p:spTree>
    <p:extLst>
      <p:ext uri="{BB962C8B-B14F-4D97-AF65-F5344CB8AC3E}">
        <p14:creationId xmlns:p14="http://schemas.microsoft.com/office/powerpoint/2010/main" val="14417202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D9B5A-0B9C-4A36-9FC4-7D1624606D04}"/>
              </a:ext>
            </a:extLst>
          </p:cNvPr>
          <p:cNvSpPr>
            <a:spLocks noGrp="1"/>
          </p:cNvSpPr>
          <p:nvPr>
            <p:ph type="title"/>
          </p:nvPr>
        </p:nvSpPr>
        <p:spPr>
          <a:xfrm>
            <a:off x="683625" y="0"/>
            <a:ext cx="10396882" cy="1151965"/>
          </a:xfrm>
        </p:spPr>
        <p:txBody>
          <a:bodyPr/>
          <a:lstStyle/>
          <a:p>
            <a:pPr algn="ctr"/>
            <a:r>
              <a:rPr lang="en-GB" dirty="0"/>
              <a:t>Figures</a:t>
            </a:r>
          </a:p>
        </p:txBody>
      </p:sp>
      <p:sp>
        <p:nvSpPr>
          <p:cNvPr id="3" name="Content Placeholder 2">
            <a:extLst>
              <a:ext uri="{FF2B5EF4-FFF2-40B4-BE49-F238E27FC236}">
                <a16:creationId xmlns:a16="http://schemas.microsoft.com/office/drawing/2014/main" id="{AB4A8A73-EC6F-4729-B8E5-60CBA477203E}"/>
              </a:ext>
            </a:extLst>
          </p:cNvPr>
          <p:cNvSpPr>
            <a:spLocks noGrp="1"/>
          </p:cNvSpPr>
          <p:nvPr>
            <p:ph sz="quarter" idx="13"/>
          </p:nvPr>
        </p:nvSpPr>
        <p:spPr>
          <a:xfrm>
            <a:off x="685800" y="1618227"/>
            <a:ext cx="10394707" cy="3311189"/>
          </a:xfrm>
        </p:spPr>
        <p:txBody>
          <a:bodyPr/>
          <a:lstStyle/>
          <a:p>
            <a:r>
              <a:rPr lang="en-GB" dirty="0"/>
              <a:t>Gross Profit Margin – is a key performance indicator.</a:t>
            </a:r>
          </a:p>
          <a:p>
            <a:r>
              <a:rPr lang="en-GB" dirty="0"/>
              <a:t>ROCE should be consistent throughout the years but unfortunately is not for Merlin.</a:t>
            </a:r>
          </a:p>
          <a:p>
            <a:r>
              <a:rPr lang="en-GB" dirty="0"/>
              <a:t>Debtor days have stayed the same showing the number of days are working positively for the organisation.</a:t>
            </a:r>
          </a:p>
          <a:p>
            <a:r>
              <a:rPr lang="en-GB" dirty="0"/>
              <a:t>Creditor days benchmark needs to be increased in order to prevent going above the number of set days.</a:t>
            </a:r>
          </a:p>
        </p:txBody>
      </p:sp>
      <p:pic>
        <p:nvPicPr>
          <p:cNvPr id="4" name="Picture 3">
            <a:extLst>
              <a:ext uri="{FF2B5EF4-FFF2-40B4-BE49-F238E27FC236}">
                <a16:creationId xmlns:a16="http://schemas.microsoft.com/office/drawing/2014/main" id="{28C022C9-9B72-4AAE-BE27-DE429E23B6E8}"/>
              </a:ext>
            </a:extLst>
          </p:cNvPr>
          <p:cNvPicPr>
            <a:picLocks noChangeAspect="1"/>
          </p:cNvPicPr>
          <p:nvPr/>
        </p:nvPicPr>
        <p:blipFill>
          <a:blip r:embed="rId2"/>
          <a:stretch>
            <a:fillRect/>
          </a:stretch>
        </p:blipFill>
        <p:spPr>
          <a:xfrm>
            <a:off x="2723147" y="122334"/>
            <a:ext cx="1586987" cy="1618227"/>
          </a:xfrm>
          <a:prstGeom prst="rect">
            <a:avLst/>
          </a:prstGeom>
        </p:spPr>
      </p:pic>
      <p:pic>
        <p:nvPicPr>
          <p:cNvPr id="5" name="Picture 4">
            <a:extLst>
              <a:ext uri="{FF2B5EF4-FFF2-40B4-BE49-F238E27FC236}">
                <a16:creationId xmlns:a16="http://schemas.microsoft.com/office/drawing/2014/main" id="{72C46DE1-ABA5-4570-B05E-416BB4CE27E1}"/>
              </a:ext>
            </a:extLst>
          </p:cNvPr>
          <p:cNvPicPr>
            <a:picLocks noChangeAspect="1"/>
          </p:cNvPicPr>
          <p:nvPr/>
        </p:nvPicPr>
        <p:blipFill>
          <a:blip r:embed="rId3"/>
          <a:stretch>
            <a:fillRect/>
          </a:stretch>
        </p:blipFill>
        <p:spPr>
          <a:xfrm>
            <a:off x="7189989" y="122334"/>
            <a:ext cx="2577234" cy="1720304"/>
          </a:xfrm>
          <a:prstGeom prst="rect">
            <a:avLst/>
          </a:prstGeom>
        </p:spPr>
      </p:pic>
    </p:spTree>
    <p:extLst>
      <p:ext uri="{BB962C8B-B14F-4D97-AF65-F5344CB8AC3E}">
        <p14:creationId xmlns:p14="http://schemas.microsoft.com/office/powerpoint/2010/main" val="11574507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BA167-388E-4DDD-B140-7C8A791C06CD}"/>
              </a:ext>
            </a:extLst>
          </p:cNvPr>
          <p:cNvSpPr>
            <a:spLocks noGrp="1"/>
          </p:cNvSpPr>
          <p:nvPr>
            <p:ph type="title"/>
          </p:nvPr>
        </p:nvSpPr>
        <p:spPr>
          <a:xfrm>
            <a:off x="685801" y="685800"/>
            <a:ext cx="10396882" cy="1151965"/>
          </a:xfrm>
        </p:spPr>
        <p:txBody>
          <a:bodyPr/>
          <a:lstStyle/>
          <a:p>
            <a:pPr algn="ctr"/>
            <a:r>
              <a:rPr lang="en-GB" dirty="0"/>
              <a:t>Smart objective</a:t>
            </a:r>
          </a:p>
        </p:txBody>
      </p:sp>
      <p:sp>
        <p:nvSpPr>
          <p:cNvPr id="3" name="Content Placeholder 2">
            <a:extLst>
              <a:ext uri="{FF2B5EF4-FFF2-40B4-BE49-F238E27FC236}">
                <a16:creationId xmlns:a16="http://schemas.microsoft.com/office/drawing/2014/main" id="{3F2987D0-4ECE-4DBC-BDF8-85B2469B26BB}"/>
              </a:ext>
            </a:extLst>
          </p:cNvPr>
          <p:cNvSpPr>
            <a:spLocks noGrp="1"/>
          </p:cNvSpPr>
          <p:nvPr>
            <p:ph sz="quarter" idx="13"/>
          </p:nvPr>
        </p:nvSpPr>
        <p:spPr>
          <a:xfrm>
            <a:off x="1176898" y="2217705"/>
            <a:ext cx="8814987" cy="2339983"/>
          </a:xfrm>
        </p:spPr>
        <p:txBody>
          <a:bodyPr/>
          <a:lstStyle/>
          <a:p>
            <a:pPr marL="0" indent="0" algn="ctr">
              <a:buNone/>
            </a:pPr>
            <a:r>
              <a:rPr lang="en-GB" dirty="0"/>
              <a:t>A smart objective for the organisation is to endeavour to maintain the current ratios, however, consideration should be given to increasing the benchmark for the number of days given to pay back creditors, in order to prevent this from climbing every year. </a:t>
            </a:r>
          </a:p>
        </p:txBody>
      </p:sp>
      <p:pic>
        <p:nvPicPr>
          <p:cNvPr id="4" name="Picture 3">
            <a:extLst>
              <a:ext uri="{FF2B5EF4-FFF2-40B4-BE49-F238E27FC236}">
                <a16:creationId xmlns:a16="http://schemas.microsoft.com/office/drawing/2014/main" id="{1CA00032-5457-460F-9D48-6AD8FE1AAA2B}"/>
              </a:ext>
            </a:extLst>
          </p:cNvPr>
          <p:cNvPicPr>
            <a:picLocks noChangeAspect="1"/>
          </p:cNvPicPr>
          <p:nvPr/>
        </p:nvPicPr>
        <p:blipFill>
          <a:blip r:embed="rId2"/>
          <a:stretch>
            <a:fillRect/>
          </a:stretch>
        </p:blipFill>
        <p:spPr>
          <a:xfrm rot="19979960">
            <a:off x="542727" y="284897"/>
            <a:ext cx="1731748" cy="2150031"/>
          </a:xfrm>
          <a:prstGeom prst="rect">
            <a:avLst/>
          </a:prstGeom>
        </p:spPr>
      </p:pic>
      <p:pic>
        <p:nvPicPr>
          <p:cNvPr id="5" name="Picture 4">
            <a:extLst>
              <a:ext uri="{FF2B5EF4-FFF2-40B4-BE49-F238E27FC236}">
                <a16:creationId xmlns:a16="http://schemas.microsoft.com/office/drawing/2014/main" id="{CE5C42B6-069B-4780-B117-ADC76D25C46E}"/>
              </a:ext>
            </a:extLst>
          </p:cNvPr>
          <p:cNvPicPr>
            <a:picLocks noChangeAspect="1"/>
          </p:cNvPicPr>
          <p:nvPr/>
        </p:nvPicPr>
        <p:blipFill>
          <a:blip r:embed="rId3"/>
          <a:stretch>
            <a:fillRect/>
          </a:stretch>
        </p:blipFill>
        <p:spPr>
          <a:xfrm rot="1169591">
            <a:off x="9388601" y="3534473"/>
            <a:ext cx="1876288" cy="2570515"/>
          </a:xfrm>
          <a:prstGeom prst="rect">
            <a:avLst/>
          </a:prstGeom>
        </p:spPr>
      </p:pic>
    </p:spTree>
    <p:extLst>
      <p:ext uri="{BB962C8B-B14F-4D97-AF65-F5344CB8AC3E}">
        <p14:creationId xmlns:p14="http://schemas.microsoft.com/office/powerpoint/2010/main" val="27623092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540AB-A822-4599-80AA-FFD2FFCA11A1}"/>
              </a:ext>
            </a:extLst>
          </p:cNvPr>
          <p:cNvSpPr>
            <a:spLocks noGrp="1"/>
          </p:cNvSpPr>
          <p:nvPr>
            <p:ph type="title"/>
          </p:nvPr>
        </p:nvSpPr>
        <p:spPr>
          <a:xfrm>
            <a:off x="685800" y="0"/>
            <a:ext cx="10396882" cy="1151965"/>
          </a:xfrm>
        </p:spPr>
        <p:txBody>
          <a:bodyPr/>
          <a:lstStyle/>
          <a:p>
            <a:pPr algn="ctr"/>
            <a:r>
              <a:rPr lang="en-GB" dirty="0"/>
              <a:t>Human resource management </a:t>
            </a:r>
          </a:p>
        </p:txBody>
      </p:sp>
      <p:sp>
        <p:nvSpPr>
          <p:cNvPr id="3" name="Content Placeholder 2">
            <a:extLst>
              <a:ext uri="{FF2B5EF4-FFF2-40B4-BE49-F238E27FC236}">
                <a16:creationId xmlns:a16="http://schemas.microsoft.com/office/drawing/2014/main" id="{A3F0D248-1417-4FFC-B4E8-3C909392FE99}"/>
              </a:ext>
            </a:extLst>
          </p:cNvPr>
          <p:cNvSpPr>
            <a:spLocks noGrp="1"/>
          </p:cNvSpPr>
          <p:nvPr>
            <p:ph sz="quarter" idx="13"/>
          </p:nvPr>
        </p:nvSpPr>
        <p:spPr>
          <a:xfrm>
            <a:off x="898646" y="282721"/>
            <a:ext cx="10394707" cy="3311189"/>
          </a:xfrm>
        </p:spPr>
        <p:txBody>
          <a:bodyPr>
            <a:normAutofit/>
          </a:bodyPr>
          <a:lstStyle/>
          <a:p>
            <a:pPr algn="ctr"/>
            <a:r>
              <a:rPr lang="en-GB" sz="2400" dirty="0"/>
              <a:t>Human resource management is defined as a strategic and coherent approach to the management of an organisation’s most valued assets. The people working there who individually and collectively contribute to the achievement of its objectives.</a:t>
            </a:r>
          </a:p>
        </p:txBody>
      </p:sp>
      <p:pic>
        <p:nvPicPr>
          <p:cNvPr id="4" name="Picture 3">
            <a:extLst>
              <a:ext uri="{FF2B5EF4-FFF2-40B4-BE49-F238E27FC236}">
                <a16:creationId xmlns:a16="http://schemas.microsoft.com/office/drawing/2014/main" id="{809CC800-EF4C-400D-9196-04AD738E67BF}"/>
              </a:ext>
            </a:extLst>
          </p:cNvPr>
          <p:cNvPicPr>
            <a:picLocks noChangeAspect="1"/>
          </p:cNvPicPr>
          <p:nvPr/>
        </p:nvPicPr>
        <p:blipFill>
          <a:blip r:embed="rId2"/>
          <a:stretch>
            <a:fillRect/>
          </a:stretch>
        </p:blipFill>
        <p:spPr>
          <a:xfrm>
            <a:off x="3844888" y="2895600"/>
            <a:ext cx="4078705" cy="2549191"/>
          </a:xfrm>
          <a:prstGeom prst="rect">
            <a:avLst/>
          </a:prstGeom>
        </p:spPr>
      </p:pic>
    </p:spTree>
    <p:extLst>
      <p:ext uri="{BB962C8B-B14F-4D97-AF65-F5344CB8AC3E}">
        <p14:creationId xmlns:p14="http://schemas.microsoft.com/office/powerpoint/2010/main" val="5184322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C00BC8-B064-4FCC-86E5-486158D2416E}"/>
              </a:ext>
            </a:extLst>
          </p:cNvPr>
          <p:cNvSpPr>
            <a:spLocks noGrp="1"/>
          </p:cNvSpPr>
          <p:nvPr>
            <p:ph sz="quarter" idx="13"/>
          </p:nvPr>
        </p:nvSpPr>
        <p:spPr/>
        <p:txBody>
          <a:bodyPr/>
          <a:lstStyle/>
          <a:p>
            <a:pPr algn="ctr"/>
            <a:r>
              <a:rPr lang="en-GB" dirty="0"/>
              <a:t>Recruitment and selection are ‘terms that refer to the process of attracting and choosing candidates for employment. The personnel department of a larger business will often have detailed recruitment and selection policies that need to be followed by those responsible for hiring new employees.’ </a:t>
            </a:r>
          </a:p>
          <a:p>
            <a:pPr algn="ctr"/>
            <a:r>
              <a:rPr lang="en-GB" dirty="0"/>
              <a:t>Stage 1 – Online application</a:t>
            </a:r>
          </a:p>
          <a:p>
            <a:pPr algn="ctr"/>
            <a:r>
              <a:rPr lang="en-GB" dirty="0"/>
              <a:t>Stage 2 – group activity/interview</a:t>
            </a:r>
          </a:p>
          <a:p>
            <a:pPr algn="ctr"/>
            <a:r>
              <a:rPr lang="en-GB" dirty="0"/>
              <a:t>Stage 3 – individual interview questions</a:t>
            </a:r>
          </a:p>
        </p:txBody>
      </p:sp>
      <p:pic>
        <p:nvPicPr>
          <p:cNvPr id="6" name="Picture 5">
            <a:extLst>
              <a:ext uri="{FF2B5EF4-FFF2-40B4-BE49-F238E27FC236}">
                <a16:creationId xmlns:a16="http://schemas.microsoft.com/office/drawing/2014/main" id="{3426A37C-3CDD-4E08-98C9-B13BE09FB284}"/>
              </a:ext>
            </a:extLst>
          </p:cNvPr>
          <p:cNvPicPr>
            <a:picLocks noChangeAspect="1"/>
          </p:cNvPicPr>
          <p:nvPr/>
        </p:nvPicPr>
        <p:blipFill>
          <a:blip r:embed="rId2"/>
          <a:stretch>
            <a:fillRect/>
          </a:stretch>
        </p:blipFill>
        <p:spPr>
          <a:xfrm>
            <a:off x="3338735" y="112542"/>
            <a:ext cx="5088835" cy="1828800"/>
          </a:xfrm>
          <a:prstGeom prst="rect">
            <a:avLst/>
          </a:prstGeom>
        </p:spPr>
      </p:pic>
    </p:spTree>
    <p:extLst>
      <p:ext uri="{BB962C8B-B14F-4D97-AF65-F5344CB8AC3E}">
        <p14:creationId xmlns:p14="http://schemas.microsoft.com/office/powerpoint/2010/main" val="36651766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4B068-C456-4114-A83E-C9FB42465BD0}"/>
              </a:ext>
            </a:extLst>
          </p:cNvPr>
          <p:cNvSpPr>
            <a:spLocks noGrp="1"/>
          </p:cNvSpPr>
          <p:nvPr>
            <p:ph type="title"/>
          </p:nvPr>
        </p:nvSpPr>
        <p:spPr>
          <a:xfrm>
            <a:off x="683625" y="0"/>
            <a:ext cx="10396882" cy="1151965"/>
          </a:xfrm>
        </p:spPr>
        <p:txBody>
          <a:bodyPr/>
          <a:lstStyle/>
          <a:p>
            <a:pPr algn="ctr"/>
            <a:r>
              <a:rPr lang="en-GB" dirty="0"/>
              <a:t>Equality and diversity </a:t>
            </a:r>
          </a:p>
        </p:txBody>
      </p:sp>
      <p:sp>
        <p:nvSpPr>
          <p:cNvPr id="3" name="Content Placeholder 2">
            <a:extLst>
              <a:ext uri="{FF2B5EF4-FFF2-40B4-BE49-F238E27FC236}">
                <a16:creationId xmlns:a16="http://schemas.microsoft.com/office/drawing/2014/main" id="{D1645F3B-215C-4B84-BB37-41F9DA610B4B}"/>
              </a:ext>
            </a:extLst>
          </p:cNvPr>
          <p:cNvSpPr>
            <a:spLocks noGrp="1"/>
          </p:cNvSpPr>
          <p:nvPr>
            <p:ph sz="quarter" idx="13"/>
          </p:nvPr>
        </p:nvSpPr>
        <p:spPr>
          <a:xfrm>
            <a:off x="685800" y="2785290"/>
            <a:ext cx="10394707" cy="3311189"/>
          </a:xfrm>
        </p:spPr>
        <p:txBody>
          <a:bodyPr/>
          <a:lstStyle/>
          <a:p>
            <a:pPr algn="ctr"/>
            <a:r>
              <a:rPr lang="en-GB" dirty="0"/>
              <a:t>Equality ensures that individuals are not treated differently or less favourably to others, with regard to race, gender, disability, religion, sexual orientation, age, etc. </a:t>
            </a:r>
          </a:p>
          <a:p>
            <a:pPr algn="ctr"/>
            <a:r>
              <a:rPr lang="en-GB" dirty="0"/>
              <a:t>Diversity aims to recognise people’s uniqueness and individuality and celebrates this by recognising and accepting the many different cultures around the world.  </a:t>
            </a:r>
          </a:p>
        </p:txBody>
      </p:sp>
      <p:pic>
        <p:nvPicPr>
          <p:cNvPr id="4" name="Picture 3">
            <a:extLst>
              <a:ext uri="{FF2B5EF4-FFF2-40B4-BE49-F238E27FC236}">
                <a16:creationId xmlns:a16="http://schemas.microsoft.com/office/drawing/2014/main" id="{E5F2C808-EC55-4729-B9CE-10D3BAAA4817}"/>
              </a:ext>
            </a:extLst>
          </p:cNvPr>
          <p:cNvPicPr>
            <a:picLocks noChangeAspect="1"/>
          </p:cNvPicPr>
          <p:nvPr/>
        </p:nvPicPr>
        <p:blipFill>
          <a:blip r:embed="rId2"/>
          <a:stretch>
            <a:fillRect/>
          </a:stretch>
        </p:blipFill>
        <p:spPr>
          <a:xfrm>
            <a:off x="3748327" y="863168"/>
            <a:ext cx="4267477" cy="2400456"/>
          </a:xfrm>
          <a:prstGeom prst="rect">
            <a:avLst/>
          </a:prstGeom>
        </p:spPr>
      </p:pic>
    </p:spTree>
    <p:extLst>
      <p:ext uri="{BB962C8B-B14F-4D97-AF65-F5344CB8AC3E}">
        <p14:creationId xmlns:p14="http://schemas.microsoft.com/office/powerpoint/2010/main" val="23912599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FE25F50-EA33-41B0-BC41-115769E2C56E}"/>
              </a:ext>
            </a:extLst>
          </p:cNvPr>
          <p:cNvSpPr>
            <a:spLocks noGrp="1"/>
          </p:cNvSpPr>
          <p:nvPr>
            <p:ph sz="quarter" idx="13"/>
          </p:nvPr>
        </p:nvSpPr>
        <p:spPr/>
        <p:txBody>
          <a:bodyPr/>
          <a:lstStyle/>
          <a:p>
            <a:pPr algn="ctr"/>
            <a:r>
              <a:rPr lang="en-GB" dirty="0"/>
              <a:t>Merlin’s Mean gender pay gap is 16.55%, this is below the UK average.</a:t>
            </a:r>
          </a:p>
          <a:p>
            <a:pPr algn="ctr"/>
            <a:r>
              <a:rPr lang="en-GB" dirty="0"/>
              <a:t>Compared to Disneyland with 22%, where staff are starting to protest against this issue.</a:t>
            </a:r>
          </a:p>
        </p:txBody>
      </p:sp>
      <p:pic>
        <p:nvPicPr>
          <p:cNvPr id="4" name="Picture 3">
            <a:extLst>
              <a:ext uri="{FF2B5EF4-FFF2-40B4-BE49-F238E27FC236}">
                <a16:creationId xmlns:a16="http://schemas.microsoft.com/office/drawing/2014/main" id="{0E7CF120-BA99-4373-AA53-7DF7C5421B96}"/>
              </a:ext>
            </a:extLst>
          </p:cNvPr>
          <p:cNvPicPr>
            <a:picLocks noChangeAspect="1"/>
          </p:cNvPicPr>
          <p:nvPr/>
        </p:nvPicPr>
        <p:blipFill>
          <a:blip r:embed="rId2"/>
          <a:stretch>
            <a:fillRect/>
          </a:stretch>
        </p:blipFill>
        <p:spPr>
          <a:xfrm>
            <a:off x="3896799" y="136122"/>
            <a:ext cx="3972708" cy="2234648"/>
          </a:xfrm>
          <a:prstGeom prst="rect">
            <a:avLst/>
          </a:prstGeom>
        </p:spPr>
      </p:pic>
    </p:spTree>
    <p:extLst>
      <p:ext uri="{BB962C8B-B14F-4D97-AF65-F5344CB8AC3E}">
        <p14:creationId xmlns:p14="http://schemas.microsoft.com/office/powerpoint/2010/main" val="11124809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57C95-4A51-448F-98D0-DD5560370A34}"/>
              </a:ext>
            </a:extLst>
          </p:cNvPr>
          <p:cNvSpPr>
            <a:spLocks noGrp="1"/>
          </p:cNvSpPr>
          <p:nvPr>
            <p:ph type="title"/>
          </p:nvPr>
        </p:nvSpPr>
        <p:spPr>
          <a:xfrm>
            <a:off x="683625" y="0"/>
            <a:ext cx="10396882" cy="1151965"/>
          </a:xfrm>
        </p:spPr>
        <p:txBody>
          <a:bodyPr/>
          <a:lstStyle/>
          <a:p>
            <a:pPr algn="ctr"/>
            <a:r>
              <a:rPr lang="en-GB" dirty="0"/>
              <a:t>disability</a:t>
            </a:r>
          </a:p>
        </p:txBody>
      </p:sp>
      <p:pic>
        <p:nvPicPr>
          <p:cNvPr id="5" name="Picture 4">
            <a:extLst>
              <a:ext uri="{FF2B5EF4-FFF2-40B4-BE49-F238E27FC236}">
                <a16:creationId xmlns:a16="http://schemas.microsoft.com/office/drawing/2014/main" id="{D6173B4A-3F12-47FC-B09E-2BAA5EF9027D}"/>
              </a:ext>
            </a:extLst>
          </p:cNvPr>
          <p:cNvPicPr>
            <a:picLocks noChangeAspect="1"/>
          </p:cNvPicPr>
          <p:nvPr/>
        </p:nvPicPr>
        <p:blipFill>
          <a:blip r:embed="rId3"/>
          <a:stretch>
            <a:fillRect/>
          </a:stretch>
        </p:blipFill>
        <p:spPr>
          <a:xfrm>
            <a:off x="4492486" y="2130402"/>
            <a:ext cx="2788926" cy="1992090"/>
          </a:xfrm>
          <a:prstGeom prst="rect">
            <a:avLst/>
          </a:prstGeom>
        </p:spPr>
      </p:pic>
      <p:pic>
        <p:nvPicPr>
          <p:cNvPr id="6" name="Picture 5">
            <a:extLst>
              <a:ext uri="{FF2B5EF4-FFF2-40B4-BE49-F238E27FC236}">
                <a16:creationId xmlns:a16="http://schemas.microsoft.com/office/drawing/2014/main" id="{D5CD69AC-BE66-46A8-A771-4514D61774C1}"/>
              </a:ext>
            </a:extLst>
          </p:cNvPr>
          <p:cNvPicPr>
            <a:picLocks noChangeAspect="1"/>
          </p:cNvPicPr>
          <p:nvPr/>
        </p:nvPicPr>
        <p:blipFill>
          <a:blip r:embed="rId4"/>
          <a:stretch>
            <a:fillRect/>
          </a:stretch>
        </p:blipFill>
        <p:spPr>
          <a:xfrm>
            <a:off x="683625" y="867603"/>
            <a:ext cx="3201788" cy="4517688"/>
          </a:xfrm>
          <a:prstGeom prst="rect">
            <a:avLst/>
          </a:prstGeom>
        </p:spPr>
      </p:pic>
      <p:pic>
        <p:nvPicPr>
          <p:cNvPr id="7" name="Picture 6">
            <a:extLst>
              <a:ext uri="{FF2B5EF4-FFF2-40B4-BE49-F238E27FC236}">
                <a16:creationId xmlns:a16="http://schemas.microsoft.com/office/drawing/2014/main" id="{A5888541-EDE7-4532-969C-7378E17D6924}"/>
              </a:ext>
            </a:extLst>
          </p:cNvPr>
          <p:cNvPicPr>
            <a:picLocks noChangeAspect="1"/>
          </p:cNvPicPr>
          <p:nvPr/>
        </p:nvPicPr>
        <p:blipFill>
          <a:blip r:embed="rId5"/>
          <a:stretch>
            <a:fillRect/>
          </a:stretch>
        </p:blipFill>
        <p:spPr>
          <a:xfrm>
            <a:off x="7888485" y="867603"/>
            <a:ext cx="3201788" cy="4517688"/>
          </a:xfrm>
          <a:prstGeom prst="rect">
            <a:avLst/>
          </a:prstGeom>
        </p:spPr>
      </p:pic>
    </p:spTree>
    <p:extLst>
      <p:ext uri="{BB962C8B-B14F-4D97-AF65-F5344CB8AC3E}">
        <p14:creationId xmlns:p14="http://schemas.microsoft.com/office/powerpoint/2010/main" val="34306105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D038A-BD2F-4ED8-B3CA-5F4E606272A0}"/>
              </a:ext>
            </a:extLst>
          </p:cNvPr>
          <p:cNvSpPr>
            <a:spLocks noGrp="1"/>
          </p:cNvSpPr>
          <p:nvPr>
            <p:ph type="title"/>
          </p:nvPr>
        </p:nvSpPr>
        <p:spPr>
          <a:xfrm>
            <a:off x="685800" y="0"/>
            <a:ext cx="10396882" cy="1151965"/>
          </a:xfrm>
        </p:spPr>
        <p:txBody>
          <a:bodyPr/>
          <a:lstStyle/>
          <a:p>
            <a:pPr algn="ctr"/>
            <a:r>
              <a:rPr lang="en-GB" dirty="0"/>
              <a:t>Performance management </a:t>
            </a:r>
          </a:p>
        </p:txBody>
      </p:sp>
      <p:pic>
        <p:nvPicPr>
          <p:cNvPr id="4" name="Picture 3">
            <a:extLst>
              <a:ext uri="{FF2B5EF4-FFF2-40B4-BE49-F238E27FC236}">
                <a16:creationId xmlns:a16="http://schemas.microsoft.com/office/drawing/2014/main" id="{145A36BF-4E9F-4F1B-94C1-41FDC8776D09}"/>
              </a:ext>
            </a:extLst>
          </p:cNvPr>
          <p:cNvPicPr>
            <a:picLocks noChangeAspect="1"/>
          </p:cNvPicPr>
          <p:nvPr/>
        </p:nvPicPr>
        <p:blipFill>
          <a:blip r:embed="rId2"/>
          <a:stretch>
            <a:fillRect/>
          </a:stretch>
        </p:blipFill>
        <p:spPr>
          <a:xfrm>
            <a:off x="1588475" y="1103177"/>
            <a:ext cx="4507525" cy="1040198"/>
          </a:xfrm>
          <a:prstGeom prst="rect">
            <a:avLst/>
          </a:prstGeom>
        </p:spPr>
      </p:pic>
      <p:pic>
        <p:nvPicPr>
          <p:cNvPr id="5" name="Picture 4">
            <a:extLst>
              <a:ext uri="{FF2B5EF4-FFF2-40B4-BE49-F238E27FC236}">
                <a16:creationId xmlns:a16="http://schemas.microsoft.com/office/drawing/2014/main" id="{6BC0C846-0670-403D-9B8A-36BAF11369A0}"/>
              </a:ext>
            </a:extLst>
          </p:cNvPr>
          <p:cNvPicPr>
            <a:picLocks noChangeAspect="1"/>
          </p:cNvPicPr>
          <p:nvPr/>
        </p:nvPicPr>
        <p:blipFill>
          <a:blip r:embed="rId3"/>
          <a:stretch>
            <a:fillRect/>
          </a:stretch>
        </p:blipFill>
        <p:spPr>
          <a:xfrm>
            <a:off x="2226384" y="2143375"/>
            <a:ext cx="4968096" cy="1064592"/>
          </a:xfrm>
          <a:prstGeom prst="rect">
            <a:avLst/>
          </a:prstGeom>
        </p:spPr>
      </p:pic>
      <p:pic>
        <p:nvPicPr>
          <p:cNvPr id="6" name="Picture 5">
            <a:extLst>
              <a:ext uri="{FF2B5EF4-FFF2-40B4-BE49-F238E27FC236}">
                <a16:creationId xmlns:a16="http://schemas.microsoft.com/office/drawing/2014/main" id="{0E6F8103-B39B-4756-897B-C571B359DB3D}"/>
              </a:ext>
            </a:extLst>
          </p:cNvPr>
          <p:cNvPicPr>
            <a:picLocks noChangeAspect="1"/>
          </p:cNvPicPr>
          <p:nvPr/>
        </p:nvPicPr>
        <p:blipFill>
          <a:blip r:embed="rId4"/>
          <a:stretch>
            <a:fillRect/>
          </a:stretch>
        </p:blipFill>
        <p:spPr>
          <a:xfrm>
            <a:off x="2952443" y="3207967"/>
            <a:ext cx="4398448" cy="1064592"/>
          </a:xfrm>
          <a:prstGeom prst="rect">
            <a:avLst/>
          </a:prstGeom>
        </p:spPr>
      </p:pic>
      <p:pic>
        <p:nvPicPr>
          <p:cNvPr id="7" name="Picture 6">
            <a:extLst>
              <a:ext uri="{FF2B5EF4-FFF2-40B4-BE49-F238E27FC236}">
                <a16:creationId xmlns:a16="http://schemas.microsoft.com/office/drawing/2014/main" id="{02CFA719-2B94-4410-B696-5EA4B10EA892}"/>
              </a:ext>
            </a:extLst>
          </p:cNvPr>
          <p:cNvPicPr>
            <a:picLocks noChangeAspect="1"/>
          </p:cNvPicPr>
          <p:nvPr/>
        </p:nvPicPr>
        <p:blipFill>
          <a:blip r:embed="rId5"/>
          <a:stretch>
            <a:fillRect/>
          </a:stretch>
        </p:blipFill>
        <p:spPr>
          <a:xfrm>
            <a:off x="3625947" y="4272559"/>
            <a:ext cx="4516587" cy="963448"/>
          </a:xfrm>
          <a:prstGeom prst="rect">
            <a:avLst/>
          </a:prstGeom>
        </p:spPr>
      </p:pic>
      <p:pic>
        <p:nvPicPr>
          <p:cNvPr id="8" name="Picture 7">
            <a:extLst>
              <a:ext uri="{FF2B5EF4-FFF2-40B4-BE49-F238E27FC236}">
                <a16:creationId xmlns:a16="http://schemas.microsoft.com/office/drawing/2014/main" id="{4F955F4F-FAF3-4CA6-BC01-0E28C78450D2}"/>
              </a:ext>
            </a:extLst>
          </p:cNvPr>
          <p:cNvPicPr>
            <a:picLocks noChangeAspect="1"/>
          </p:cNvPicPr>
          <p:nvPr/>
        </p:nvPicPr>
        <p:blipFill>
          <a:blip r:embed="rId6"/>
          <a:stretch>
            <a:fillRect/>
          </a:stretch>
        </p:blipFill>
        <p:spPr>
          <a:xfrm>
            <a:off x="7513366" y="1865042"/>
            <a:ext cx="3936427" cy="1872314"/>
          </a:xfrm>
          <a:prstGeom prst="rect">
            <a:avLst/>
          </a:prstGeom>
        </p:spPr>
      </p:pic>
    </p:spTree>
    <p:extLst>
      <p:ext uri="{BB962C8B-B14F-4D97-AF65-F5344CB8AC3E}">
        <p14:creationId xmlns:p14="http://schemas.microsoft.com/office/powerpoint/2010/main" val="8999119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DECC5-087C-46CA-9095-15BBEA702DF3}"/>
              </a:ext>
            </a:extLst>
          </p:cNvPr>
          <p:cNvSpPr>
            <a:spLocks noGrp="1"/>
          </p:cNvSpPr>
          <p:nvPr>
            <p:ph type="title"/>
          </p:nvPr>
        </p:nvSpPr>
        <p:spPr/>
        <p:txBody>
          <a:bodyPr/>
          <a:lstStyle/>
          <a:p>
            <a:pPr algn="ctr"/>
            <a:r>
              <a:rPr lang="en-GB" dirty="0"/>
              <a:t>recommendations</a:t>
            </a:r>
          </a:p>
        </p:txBody>
      </p:sp>
      <p:sp>
        <p:nvSpPr>
          <p:cNvPr id="3" name="Content Placeholder 2">
            <a:extLst>
              <a:ext uri="{FF2B5EF4-FFF2-40B4-BE49-F238E27FC236}">
                <a16:creationId xmlns:a16="http://schemas.microsoft.com/office/drawing/2014/main" id="{9497369F-DF1D-4B0E-A8E3-6DFE80BE4863}"/>
              </a:ext>
            </a:extLst>
          </p:cNvPr>
          <p:cNvSpPr>
            <a:spLocks noGrp="1"/>
          </p:cNvSpPr>
          <p:nvPr>
            <p:ph sz="quarter" idx="13"/>
          </p:nvPr>
        </p:nvSpPr>
        <p:spPr/>
        <p:txBody>
          <a:bodyPr>
            <a:normAutofit/>
          </a:bodyPr>
          <a:lstStyle/>
          <a:p>
            <a:r>
              <a:rPr lang="en-GB" dirty="0"/>
              <a:t>Having read past employee reviews a recommendation for the management team at Alton Towers could be to have specific managers allocated to various sectors of the workforce. Managers would oversee a smaller group of employees and aim to communicate with them on a frequent basis, allowing employers and employees to share successes and problems/grievances regularly.</a:t>
            </a:r>
          </a:p>
          <a:p>
            <a:r>
              <a:rPr lang="en-GB" dirty="0"/>
              <a:t>A further recommendation for the company would be to display the age and height restrictions for every ride and attraction on their website, enabling visitors to be fully informed before visiting and preventing disappointments on the day.</a:t>
            </a:r>
          </a:p>
          <a:p>
            <a:pPr marL="0" indent="0">
              <a:buNone/>
            </a:pPr>
            <a:endParaRPr lang="en-GB" sz="1400" dirty="0"/>
          </a:p>
        </p:txBody>
      </p:sp>
    </p:spTree>
    <p:extLst>
      <p:ext uri="{BB962C8B-B14F-4D97-AF65-F5344CB8AC3E}">
        <p14:creationId xmlns:p14="http://schemas.microsoft.com/office/powerpoint/2010/main" val="34943299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2B2DB-C8B3-417F-8975-3BE35586A93F}"/>
              </a:ext>
            </a:extLst>
          </p:cNvPr>
          <p:cNvSpPr>
            <a:spLocks noGrp="1"/>
          </p:cNvSpPr>
          <p:nvPr>
            <p:ph type="title"/>
          </p:nvPr>
        </p:nvSpPr>
        <p:spPr/>
        <p:txBody>
          <a:bodyPr/>
          <a:lstStyle/>
          <a:p>
            <a:pPr algn="ctr"/>
            <a:r>
              <a:rPr lang="en-GB" dirty="0"/>
              <a:t>Conclusion</a:t>
            </a:r>
          </a:p>
        </p:txBody>
      </p:sp>
      <p:sp>
        <p:nvSpPr>
          <p:cNvPr id="3" name="Content Placeholder 2">
            <a:extLst>
              <a:ext uri="{FF2B5EF4-FFF2-40B4-BE49-F238E27FC236}">
                <a16:creationId xmlns:a16="http://schemas.microsoft.com/office/drawing/2014/main" id="{8BD0DEF1-4E33-4FA9-A316-C4A0D26D29BD}"/>
              </a:ext>
            </a:extLst>
          </p:cNvPr>
          <p:cNvSpPr>
            <a:spLocks noGrp="1"/>
          </p:cNvSpPr>
          <p:nvPr>
            <p:ph sz="quarter" idx="13"/>
          </p:nvPr>
        </p:nvSpPr>
        <p:spPr/>
        <p:txBody>
          <a:bodyPr/>
          <a:lstStyle/>
          <a:p>
            <a:r>
              <a:rPr lang="en-GB" dirty="0"/>
              <a:t>Very popular, highly recommended theme park.</a:t>
            </a:r>
          </a:p>
          <a:p>
            <a:r>
              <a:rPr lang="en-GB" dirty="0"/>
              <a:t>Attractions to suit all ages.</a:t>
            </a:r>
          </a:p>
          <a:p>
            <a:r>
              <a:rPr lang="en-GB" dirty="0"/>
              <a:t>Merlin entertainments manages its finances well, using profits to develop their many attractions including expansion within Alton towers.</a:t>
            </a:r>
          </a:p>
          <a:p>
            <a:r>
              <a:rPr lang="en-GB" dirty="0"/>
              <a:t>There is a robust recruitment process.</a:t>
            </a:r>
          </a:p>
          <a:p>
            <a:r>
              <a:rPr lang="en-GB" dirty="0"/>
              <a:t>Performance management could be improved.</a:t>
            </a:r>
          </a:p>
          <a:p>
            <a:r>
              <a:rPr lang="en-GB" dirty="0"/>
              <a:t>Alton towers is a sustainable asset for merlin and has a potentially rosy future.</a:t>
            </a:r>
          </a:p>
        </p:txBody>
      </p:sp>
    </p:spTree>
    <p:extLst>
      <p:ext uri="{BB962C8B-B14F-4D97-AF65-F5344CB8AC3E}">
        <p14:creationId xmlns:p14="http://schemas.microsoft.com/office/powerpoint/2010/main" val="8965757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A8DFB-1128-42BE-BAAE-99501000238D}"/>
              </a:ext>
            </a:extLst>
          </p:cNvPr>
          <p:cNvSpPr>
            <a:spLocks noGrp="1"/>
          </p:cNvSpPr>
          <p:nvPr>
            <p:ph type="title"/>
          </p:nvPr>
        </p:nvSpPr>
        <p:spPr>
          <a:xfrm>
            <a:off x="460514" y="0"/>
            <a:ext cx="10396882" cy="1151965"/>
          </a:xfrm>
        </p:spPr>
        <p:txBody>
          <a:bodyPr/>
          <a:lstStyle/>
          <a:p>
            <a:pPr algn="ctr"/>
            <a:r>
              <a:rPr lang="en-GB" dirty="0"/>
              <a:t>References</a:t>
            </a:r>
          </a:p>
        </p:txBody>
      </p:sp>
      <p:sp>
        <p:nvSpPr>
          <p:cNvPr id="3" name="Content Placeholder 2">
            <a:extLst>
              <a:ext uri="{FF2B5EF4-FFF2-40B4-BE49-F238E27FC236}">
                <a16:creationId xmlns:a16="http://schemas.microsoft.com/office/drawing/2014/main" id="{62861112-883A-49FC-965A-B568AA93597F}"/>
              </a:ext>
            </a:extLst>
          </p:cNvPr>
          <p:cNvSpPr>
            <a:spLocks noGrp="1"/>
          </p:cNvSpPr>
          <p:nvPr>
            <p:ph sz="quarter" idx="13"/>
          </p:nvPr>
        </p:nvSpPr>
        <p:spPr>
          <a:xfrm>
            <a:off x="619539" y="1798353"/>
            <a:ext cx="10394707" cy="4562691"/>
          </a:xfrm>
        </p:spPr>
        <p:txBody>
          <a:bodyPr>
            <a:normAutofit fontScale="85000" lnSpcReduction="10000"/>
          </a:bodyPr>
          <a:lstStyle/>
          <a:p>
            <a:pPr lvl="0"/>
            <a:r>
              <a:rPr lang="en-GB" sz="1900" dirty="0"/>
              <a:t> ‘Alton Towers crash’, [online], available at: </a:t>
            </a:r>
            <a:r>
              <a:rPr lang="en-GB" sz="1900" u="sng" dirty="0">
                <a:hlinkClick r:id="rId2"/>
              </a:rPr>
              <a:t>https://www.bbc.co.uk/news/uk-england-stoke-staffordshire-45572981</a:t>
            </a:r>
            <a:r>
              <a:rPr lang="en-GB" sz="1900" dirty="0"/>
              <a:t>, [accessed 18-04-19]</a:t>
            </a:r>
          </a:p>
          <a:p>
            <a:pPr lvl="0"/>
            <a:r>
              <a:rPr lang="en-GB" sz="1900" dirty="0"/>
              <a:t>‘Alton Towers guilty over rollercoaster crash’, [online], available at: </a:t>
            </a:r>
            <a:r>
              <a:rPr lang="en-GB" sz="1900" u="sng" dirty="0">
                <a:hlinkClick r:id="rId3"/>
              </a:rPr>
              <a:t>https://news.sky.com/story/alton-towers-guilty-over-rollercoaster-crash-10253289</a:t>
            </a:r>
            <a:r>
              <a:rPr lang="en-GB" sz="1900" dirty="0"/>
              <a:t>, [accessed 18-04-19]</a:t>
            </a:r>
          </a:p>
          <a:p>
            <a:pPr lvl="0"/>
            <a:r>
              <a:rPr lang="en-GB" sz="1900" dirty="0"/>
              <a:t>‘Alton towers home page’, [online], available at: </a:t>
            </a:r>
            <a:r>
              <a:rPr lang="en-GB" sz="1900" u="sng" dirty="0">
                <a:hlinkClick r:id="rId4"/>
              </a:rPr>
              <a:t>https://www.altontowers.com/</a:t>
            </a:r>
            <a:r>
              <a:rPr lang="en-GB" sz="1900" dirty="0"/>
              <a:t>, [accessed 18-04-19]</a:t>
            </a:r>
          </a:p>
          <a:p>
            <a:pPr lvl="0"/>
            <a:r>
              <a:rPr lang="en-GB" sz="1900" dirty="0"/>
              <a:t>‘</a:t>
            </a:r>
            <a:r>
              <a:rPr lang="en-GB" sz="1900" dirty="0" err="1"/>
              <a:t>alton</a:t>
            </a:r>
            <a:r>
              <a:rPr lang="en-GB" sz="1900" dirty="0"/>
              <a:t> towers hotel’, [online], available at: </a:t>
            </a:r>
            <a:r>
              <a:rPr lang="en-GB" sz="1900" u="sng" dirty="0">
                <a:hlinkClick r:id="rId5"/>
              </a:rPr>
              <a:t>https://www.booking.com/hotel/gb/alton-towers.en-gb.html</a:t>
            </a:r>
            <a:r>
              <a:rPr lang="en-GB" sz="1900" dirty="0"/>
              <a:t>, [accessed 18-04-19] picture 5</a:t>
            </a:r>
          </a:p>
          <a:p>
            <a:pPr lvl="0"/>
            <a:r>
              <a:rPr lang="en-GB" sz="1900" dirty="0"/>
              <a:t> ‘Alton Towers owner fined £5 million over smiler rollercoaster crash’, [Online], Available at: </a:t>
            </a:r>
            <a:r>
              <a:rPr lang="en-GB" sz="1900" u="sng" dirty="0">
                <a:hlinkClick r:id="rId6"/>
              </a:rPr>
              <a:t>https://www.theguardian.com/business/2016/sep/27/alton-towers-owner-fined-smiler-rollercaster-crash</a:t>
            </a:r>
            <a:r>
              <a:rPr lang="en-GB" sz="1900" dirty="0"/>
              <a:t>, [Accessed 18-04-19]</a:t>
            </a:r>
          </a:p>
          <a:p>
            <a:pPr lvl="0"/>
            <a:r>
              <a:rPr lang="en-GB" sz="1900" dirty="0"/>
              <a:t> ‘Alton Towers resort’, [online], available at: </a:t>
            </a:r>
            <a:r>
              <a:rPr lang="en-GB" sz="1900" u="sng" dirty="0">
                <a:hlinkClick r:id="rId7"/>
              </a:rPr>
              <a:t>https://www.leisurejobs.com/minisites/alton-towers-theme-park/</a:t>
            </a:r>
            <a:r>
              <a:rPr lang="en-GB" sz="1900" dirty="0"/>
              <a:t>, [accessed 18-04-19]</a:t>
            </a:r>
          </a:p>
          <a:p>
            <a:pPr lvl="0"/>
            <a:r>
              <a:rPr lang="en-GB" sz="1900" dirty="0"/>
              <a:t>‘Alton towers tickets’, [online], available at: </a:t>
            </a:r>
            <a:r>
              <a:rPr lang="en-GB" sz="1900" u="sng" dirty="0">
                <a:hlinkClick r:id="rId8"/>
              </a:rPr>
              <a:t>https://www.altontowers.com/tickets/</a:t>
            </a:r>
            <a:r>
              <a:rPr lang="en-GB" sz="1900" dirty="0"/>
              <a:t>, [accessed 18-04-19] </a:t>
            </a:r>
          </a:p>
          <a:p>
            <a:endParaRPr lang="en-GB" sz="1400" dirty="0"/>
          </a:p>
          <a:p>
            <a:endParaRPr lang="en-GB" sz="1400" dirty="0"/>
          </a:p>
          <a:p>
            <a:endParaRPr lang="en-GB" sz="1400" dirty="0"/>
          </a:p>
          <a:p>
            <a:endParaRPr lang="en-GB" sz="1400" dirty="0"/>
          </a:p>
        </p:txBody>
      </p:sp>
    </p:spTree>
    <p:extLst>
      <p:ext uri="{BB962C8B-B14F-4D97-AF65-F5344CB8AC3E}">
        <p14:creationId xmlns:p14="http://schemas.microsoft.com/office/powerpoint/2010/main" val="23799739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A1B5AAE-3BB6-4ECD-AD50-CE2D03E26E00}"/>
              </a:ext>
            </a:extLst>
          </p:cNvPr>
          <p:cNvSpPr>
            <a:spLocks noGrp="1"/>
          </p:cNvSpPr>
          <p:nvPr>
            <p:ph sz="quarter" idx="13"/>
          </p:nvPr>
        </p:nvSpPr>
        <p:spPr>
          <a:xfrm>
            <a:off x="738808" y="1505347"/>
            <a:ext cx="10394707" cy="4802688"/>
          </a:xfrm>
        </p:spPr>
        <p:txBody>
          <a:bodyPr>
            <a:normAutofit/>
          </a:bodyPr>
          <a:lstStyle/>
          <a:p>
            <a:pPr lvl="0"/>
            <a:r>
              <a:rPr lang="en-GB" sz="1600" dirty="0"/>
              <a:t>‘Alton towers tickets’, [online], available at: </a:t>
            </a:r>
            <a:r>
              <a:rPr lang="en-GB" sz="1600" u="sng" dirty="0">
                <a:hlinkClick r:id="rId2"/>
              </a:rPr>
              <a:t>https://www.gumtree.com/p/days-out-tickets/2x-alton-towers-thursday-26-april/1294151464</a:t>
            </a:r>
            <a:r>
              <a:rPr lang="en-GB" sz="1600" dirty="0"/>
              <a:t>, [accessed 18-04-19] </a:t>
            </a:r>
          </a:p>
          <a:p>
            <a:pPr lvl="0"/>
            <a:r>
              <a:rPr lang="en-GB" sz="1600" dirty="0"/>
              <a:t>‘Alton Towers’, [Online], Available at: </a:t>
            </a:r>
            <a:r>
              <a:rPr lang="en-GB" sz="1600" u="sng" dirty="0">
                <a:hlinkClick r:id="rId3"/>
              </a:rPr>
              <a:t>https://en.wikipedia.org/wiki/Alton_Towers</a:t>
            </a:r>
            <a:r>
              <a:rPr lang="en-GB" sz="1600" dirty="0"/>
              <a:t>, [Accessed 18-04-19] Picture 1 </a:t>
            </a:r>
          </a:p>
          <a:p>
            <a:pPr lvl="0"/>
            <a:r>
              <a:rPr lang="en-GB" sz="1600" dirty="0"/>
              <a:t>‘Alton’, [online], available at: </a:t>
            </a:r>
            <a:r>
              <a:rPr lang="en-GB" sz="1600" u="sng" dirty="0">
                <a:hlinkClick r:id="rId4"/>
              </a:rPr>
              <a:t>https://commons.wikimedia.org/wiki/File:The_village_sign,_Alton_-_geograph.org.uk_-_1600803.jpg</a:t>
            </a:r>
            <a:r>
              <a:rPr lang="en-GB" sz="1600" dirty="0"/>
              <a:t>, [accessed 18-04-19] </a:t>
            </a:r>
          </a:p>
          <a:p>
            <a:pPr lvl="0"/>
            <a:r>
              <a:rPr lang="en-GB" sz="1600" dirty="0"/>
              <a:t>‘delivering digital equality’, [online], available at: </a:t>
            </a:r>
            <a:r>
              <a:rPr lang="en-GB" sz="1600" u="sng" dirty="0">
                <a:hlinkClick r:id="rId5"/>
              </a:rPr>
              <a:t>https://webfoundation.org/2017/02/delivering-digital-equality-the-web-foundations-2017-2022-strategy/</a:t>
            </a:r>
            <a:r>
              <a:rPr lang="en-GB" sz="1600" dirty="0"/>
              <a:t>, [accessed 18-04-19]</a:t>
            </a:r>
          </a:p>
          <a:p>
            <a:pPr lvl="0"/>
            <a:r>
              <a:rPr lang="en-GB" sz="1600" dirty="0"/>
              <a:t>‘dollar sign’, [online], available at: </a:t>
            </a:r>
            <a:r>
              <a:rPr lang="en-GB" sz="1600" u="sng" dirty="0">
                <a:hlinkClick r:id="rId6"/>
              </a:rPr>
              <a:t>http://clipart-library.com/cartoon-money-cliparts.html</a:t>
            </a:r>
            <a:r>
              <a:rPr lang="en-GB" sz="1600" dirty="0"/>
              <a:t>, [accessed 18-04-19]</a:t>
            </a:r>
          </a:p>
          <a:p>
            <a:pPr lvl="0"/>
            <a:r>
              <a:rPr lang="en-GB" sz="1600" dirty="0"/>
              <a:t> ‘economic growth’, [online], available at: </a:t>
            </a:r>
            <a:r>
              <a:rPr lang="en-GB" sz="1600" u="sng" dirty="0">
                <a:hlinkClick r:id="rId7"/>
              </a:rPr>
              <a:t>https://www.economicshelp.org/blog/5843/economics/economic-growth-stats-2/</a:t>
            </a:r>
            <a:r>
              <a:rPr lang="en-GB" sz="1600" dirty="0"/>
              <a:t>, [accessed 18-04-19]</a:t>
            </a:r>
          </a:p>
          <a:p>
            <a:pPr lvl="0"/>
            <a:r>
              <a:rPr lang="en-GB" sz="1600" dirty="0"/>
              <a:t>‘Enchanted village’, [online], available at: </a:t>
            </a:r>
            <a:r>
              <a:rPr lang="en-GB" sz="1600" u="sng" dirty="0">
                <a:hlinkClick r:id="rId8"/>
              </a:rPr>
              <a:t>https://www.booking.com/hotel/gb/enchanted-village.en-gb.html</a:t>
            </a:r>
            <a:r>
              <a:rPr lang="en-GB" sz="1600" dirty="0"/>
              <a:t>, [accessed 18-04-19] picture 6</a:t>
            </a:r>
          </a:p>
          <a:p>
            <a:pPr marL="0" indent="0">
              <a:buNone/>
            </a:pPr>
            <a:endParaRPr lang="en-GB" sz="1400" dirty="0"/>
          </a:p>
          <a:p>
            <a:endParaRPr lang="en-GB" sz="1400" dirty="0"/>
          </a:p>
          <a:p>
            <a:endParaRPr lang="en-GB" sz="1400" dirty="0"/>
          </a:p>
          <a:p>
            <a:endParaRPr lang="en-GB" sz="1400" dirty="0"/>
          </a:p>
        </p:txBody>
      </p:sp>
    </p:spTree>
    <p:extLst>
      <p:ext uri="{BB962C8B-B14F-4D97-AF65-F5344CB8AC3E}">
        <p14:creationId xmlns:p14="http://schemas.microsoft.com/office/powerpoint/2010/main" val="17805155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B16AC0B-AB20-4094-9CEB-CBEA34775740}"/>
              </a:ext>
            </a:extLst>
          </p:cNvPr>
          <p:cNvSpPr>
            <a:spLocks noGrp="1"/>
          </p:cNvSpPr>
          <p:nvPr>
            <p:ph sz="quarter" idx="13"/>
          </p:nvPr>
        </p:nvSpPr>
        <p:spPr>
          <a:xfrm>
            <a:off x="685800" y="874644"/>
            <a:ext cx="10394707" cy="4499942"/>
          </a:xfrm>
        </p:spPr>
        <p:txBody>
          <a:bodyPr>
            <a:normAutofit fontScale="77500" lnSpcReduction="20000"/>
          </a:bodyPr>
          <a:lstStyle/>
          <a:p>
            <a:pPr lvl="0"/>
            <a:r>
              <a:rPr lang="en-GB" dirty="0"/>
              <a:t>‘Equality of diversity in the workplace’, [online], available at: </a:t>
            </a:r>
            <a:r>
              <a:rPr lang="en-GB" u="sng" dirty="0">
                <a:hlinkClick r:id="rId2"/>
              </a:rPr>
              <a:t>https://www.brainboxacademy.co.uk/Business-Skills/In-House/Equality-Diversity-In-The-Workplace.html</a:t>
            </a:r>
            <a:r>
              <a:rPr lang="en-GB" dirty="0"/>
              <a:t>, [accessed 18-04-19]</a:t>
            </a:r>
          </a:p>
          <a:p>
            <a:pPr lvl="0"/>
            <a:r>
              <a:rPr lang="en-GB" dirty="0"/>
              <a:t>‘EU fears </a:t>
            </a:r>
            <a:r>
              <a:rPr lang="en-GB" dirty="0" err="1"/>
              <a:t>uk</a:t>
            </a:r>
            <a:r>
              <a:rPr lang="en-GB" dirty="0"/>
              <a:t> waste Brexit delay’, [online], available at: </a:t>
            </a:r>
            <a:r>
              <a:rPr lang="en-GB" u="sng" dirty="0">
                <a:hlinkClick r:id="rId3"/>
              </a:rPr>
              <a:t>https://news.sky.com/story/their-first-decision-was-to-go-on-holiday-eu-fears-uk-will-waste-brexit-delay-11695220</a:t>
            </a:r>
            <a:r>
              <a:rPr lang="en-GB" dirty="0"/>
              <a:t>, [accessed 18-04-19]</a:t>
            </a:r>
          </a:p>
          <a:p>
            <a:pPr lvl="0"/>
            <a:r>
              <a:rPr lang="en-GB" dirty="0"/>
              <a:t>‘Galactica’, [online], available at: </a:t>
            </a:r>
            <a:r>
              <a:rPr lang="en-GB" u="sng" dirty="0">
                <a:hlinkClick r:id="rId4"/>
              </a:rPr>
              <a:t>https://en.wikipedia.org/wiki/Galactica_(roller_coaster)</a:t>
            </a:r>
            <a:r>
              <a:rPr lang="en-GB" dirty="0"/>
              <a:t>, [accessed 18-04-19]</a:t>
            </a:r>
          </a:p>
          <a:p>
            <a:pPr lvl="0"/>
            <a:r>
              <a:rPr lang="en-GB" dirty="0"/>
              <a:t>‘gender equality’, [online], available at: </a:t>
            </a:r>
            <a:r>
              <a:rPr lang="en-GB" u="sng" dirty="0">
                <a:hlinkClick r:id="rId5"/>
              </a:rPr>
              <a:t>http://www.weawomenatwork.org.uk/4-ideas-to-improve-gender-equality-in-the-workplace/</a:t>
            </a:r>
            <a:r>
              <a:rPr lang="en-GB" dirty="0"/>
              <a:t>, [accessed 18-04-19]</a:t>
            </a:r>
          </a:p>
          <a:p>
            <a:pPr lvl="0"/>
            <a:r>
              <a:rPr lang="en-GB" dirty="0"/>
              <a:t>‘Live updates of Alton towers crash’, [online], available at: </a:t>
            </a:r>
            <a:r>
              <a:rPr lang="en-GB" u="sng" dirty="0">
                <a:hlinkClick r:id="rId6"/>
              </a:rPr>
              <a:t>https://www.itv.com/news/central/topic/alton-towers/?page=11</a:t>
            </a:r>
            <a:r>
              <a:rPr lang="en-GB" dirty="0"/>
              <a:t>, [accessed 18-04-19]</a:t>
            </a:r>
          </a:p>
          <a:p>
            <a:pPr lvl="0"/>
            <a:r>
              <a:rPr lang="en-GB" dirty="0"/>
              <a:t>‘New rides 2019 review’, [online], available at: </a:t>
            </a:r>
            <a:r>
              <a:rPr lang="en-GB" u="sng" dirty="0">
                <a:hlinkClick r:id="rId7"/>
              </a:rPr>
              <a:t>https://www.birminghammail.co.uk/whats-on/whats-on-news/alton-towers-rides-and-attractions-13006368</a:t>
            </a:r>
            <a:r>
              <a:rPr lang="en-GB" dirty="0"/>
              <a:t>, [accessed 18-04-19] picture 2</a:t>
            </a:r>
          </a:p>
          <a:p>
            <a:pPr lvl="0"/>
            <a:r>
              <a:rPr lang="en-GB" dirty="0"/>
              <a:t>‘Noise pollution’, [online], available at: </a:t>
            </a:r>
            <a:r>
              <a:rPr lang="en-GB" u="sng" dirty="0">
                <a:hlinkClick r:id="rId8"/>
              </a:rPr>
              <a:t>https://www.tehrantimes.com/news/421181/Noise-pollution-in-Iran-s-megacities-20-times-above-standards</a:t>
            </a:r>
            <a:r>
              <a:rPr lang="en-GB" dirty="0"/>
              <a:t>, [accessed 18-04-19]</a:t>
            </a:r>
          </a:p>
          <a:p>
            <a:endParaRPr lang="en-GB" sz="1400" dirty="0"/>
          </a:p>
        </p:txBody>
      </p:sp>
    </p:spTree>
    <p:extLst>
      <p:ext uri="{BB962C8B-B14F-4D97-AF65-F5344CB8AC3E}">
        <p14:creationId xmlns:p14="http://schemas.microsoft.com/office/powerpoint/2010/main" val="40882177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9C4E9B-8FE8-476D-816D-E0405A714FD8}"/>
              </a:ext>
            </a:extLst>
          </p:cNvPr>
          <p:cNvSpPr>
            <a:spLocks noGrp="1"/>
          </p:cNvSpPr>
          <p:nvPr>
            <p:ph sz="quarter" idx="13"/>
          </p:nvPr>
        </p:nvSpPr>
        <p:spPr>
          <a:xfrm>
            <a:off x="685800" y="1202005"/>
            <a:ext cx="10394707" cy="4551681"/>
          </a:xfrm>
        </p:spPr>
        <p:txBody>
          <a:bodyPr>
            <a:normAutofit fontScale="85000" lnSpcReduction="10000"/>
          </a:bodyPr>
          <a:lstStyle/>
          <a:p>
            <a:pPr lvl="0"/>
            <a:r>
              <a:rPr lang="en-GB" sz="1900" dirty="0"/>
              <a:t>‘Pestle analysis’, [online], available at: </a:t>
            </a:r>
            <a:r>
              <a:rPr lang="en-GB" sz="1900" u="sng" dirty="0">
                <a:hlinkClick r:id="rId2"/>
              </a:rPr>
              <a:t>https://www.business-to-you.com/scanning-the-environment-pestel-analysis/</a:t>
            </a:r>
            <a:r>
              <a:rPr lang="en-GB" sz="1900" dirty="0"/>
              <a:t>, [accessed 18-04-19] picture 7</a:t>
            </a:r>
          </a:p>
          <a:p>
            <a:pPr lvl="0"/>
            <a:r>
              <a:rPr lang="en-GB" sz="1900" dirty="0"/>
              <a:t>‘profit and loss board, [online], available at: </a:t>
            </a:r>
            <a:r>
              <a:rPr lang="en-GB" sz="1900" u="sng" dirty="0">
                <a:hlinkClick r:id="rId3"/>
              </a:rPr>
              <a:t>https://hrmagazine.co.uk/article-details/hrds-pocket-guide-to-profit-and-loss</a:t>
            </a:r>
            <a:r>
              <a:rPr lang="en-GB" sz="1900" dirty="0"/>
              <a:t>, [accessed 18-04-19]</a:t>
            </a:r>
          </a:p>
          <a:p>
            <a:pPr lvl="0"/>
            <a:r>
              <a:rPr lang="en-GB" sz="1900" dirty="0"/>
              <a:t>‘Resort Access Guide 2019’, [Online], Available at: </a:t>
            </a:r>
            <a:r>
              <a:rPr lang="en-GB" sz="1900" u="sng" dirty="0">
                <a:hlinkClick r:id="rId4"/>
              </a:rPr>
              <a:t>https://www.altontowers.com/media/6285/online-resort-access-guide-2019.pdf</a:t>
            </a:r>
            <a:r>
              <a:rPr lang="en-GB" sz="1900" dirty="0"/>
              <a:t>, [Accessed 18-04-19]</a:t>
            </a:r>
          </a:p>
          <a:p>
            <a:pPr lvl="0"/>
            <a:r>
              <a:rPr lang="en-GB" sz="1900" dirty="0"/>
              <a:t>‘roller coaster restaurant’, [online], available at: </a:t>
            </a:r>
            <a:r>
              <a:rPr lang="en-GB" sz="1900" u="sng" dirty="0">
                <a:hlinkClick r:id="rId5"/>
              </a:rPr>
              <a:t>https://www.tripadvisor.co.uk/Restaurant_Review-g504148-d10248405-Reviews-Rollercoaster_Restaurant-Alton_Staffordshire_England.html</a:t>
            </a:r>
            <a:r>
              <a:rPr lang="en-GB" sz="1900" dirty="0"/>
              <a:t>, [accessed 18-04-19] picture 3</a:t>
            </a:r>
          </a:p>
          <a:p>
            <a:pPr lvl="0"/>
            <a:r>
              <a:rPr lang="en-GB" sz="1900" dirty="0"/>
              <a:t>‘smart goals’, [online], available at: </a:t>
            </a:r>
            <a:r>
              <a:rPr lang="en-GB" sz="1900" u="sng" dirty="0">
                <a:hlinkClick r:id="rId6"/>
              </a:rPr>
              <a:t>https://www.projectsmart.co.uk/smart-goals.php</a:t>
            </a:r>
            <a:r>
              <a:rPr lang="en-GB" sz="1900" dirty="0"/>
              <a:t>, [accessed 18-04-19]</a:t>
            </a:r>
          </a:p>
          <a:p>
            <a:pPr lvl="0"/>
            <a:r>
              <a:rPr lang="en-GB" sz="1900" dirty="0"/>
              <a:t>‘Strategic human resource management’, [online], available at: </a:t>
            </a:r>
            <a:r>
              <a:rPr lang="en-GB" sz="1900" u="sng" dirty="0">
                <a:hlinkClick r:id="rId7"/>
              </a:rPr>
              <a:t>https://content.wisestep.com/strategic-human-resource-management/</a:t>
            </a:r>
            <a:r>
              <a:rPr lang="en-GB" sz="1900" dirty="0"/>
              <a:t>, [accessed 18-04-19]</a:t>
            </a:r>
          </a:p>
          <a:p>
            <a:pPr lvl="0"/>
            <a:r>
              <a:rPr lang="en-GB" sz="1900" dirty="0"/>
              <a:t>‘swot analysis’, [online], available at: </a:t>
            </a:r>
            <a:r>
              <a:rPr lang="en-GB" sz="1900" u="sng" dirty="0">
                <a:hlinkClick r:id="rId8"/>
              </a:rPr>
              <a:t>http://nexightgroup.com/using-swot-analysis-to-plan-an-uncertain-future-and-increase-organizational-effectiveness/</a:t>
            </a:r>
            <a:r>
              <a:rPr lang="en-GB" sz="1900" dirty="0"/>
              <a:t>,  [accessed 18-04-19] picture 8</a:t>
            </a:r>
          </a:p>
          <a:p>
            <a:endParaRPr lang="en-GB" sz="1400" dirty="0"/>
          </a:p>
        </p:txBody>
      </p:sp>
    </p:spTree>
    <p:extLst>
      <p:ext uri="{BB962C8B-B14F-4D97-AF65-F5344CB8AC3E}">
        <p14:creationId xmlns:p14="http://schemas.microsoft.com/office/powerpoint/2010/main" val="6462609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3050CAC-947C-4396-88AB-C441A69EBF25}"/>
              </a:ext>
            </a:extLst>
          </p:cNvPr>
          <p:cNvSpPr>
            <a:spLocks noGrp="1"/>
          </p:cNvSpPr>
          <p:nvPr>
            <p:ph sz="quarter" idx="13"/>
          </p:nvPr>
        </p:nvSpPr>
        <p:spPr>
          <a:xfrm>
            <a:off x="529390" y="372980"/>
            <a:ext cx="10394707" cy="3311189"/>
          </a:xfrm>
        </p:spPr>
        <p:txBody>
          <a:bodyPr>
            <a:normAutofit fontScale="77500" lnSpcReduction="20000"/>
          </a:bodyPr>
          <a:lstStyle/>
          <a:p>
            <a:pPr lvl="0"/>
            <a:r>
              <a:rPr lang="en-GB" dirty="0"/>
              <a:t>‘The </a:t>
            </a:r>
            <a:r>
              <a:rPr lang="en-GB" dirty="0" err="1"/>
              <a:t>alton</a:t>
            </a:r>
            <a:r>
              <a:rPr lang="en-GB" dirty="0"/>
              <a:t> towers dungeon’, [online], available at: </a:t>
            </a:r>
            <a:r>
              <a:rPr lang="en-GB" u="sng" dirty="0">
                <a:hlinkClick r:id="rId2"/>
              </a:rPr>
              <a:t>https://www.dailypost.co.uk/news/uk-world-news/alton-towers-reveals-latest-attraction-15971235</a:t>
            </a:r>
            <a:r>
              <a:rPr lang="en-GB" dirty="0"/>
              <a:t>, [accessed 18-04-19] picture 4</a:t>
            </a:r>
          </a:p>
          <a:p>
            <a:pPr lvl="0"/>
            <a:r>
              <a:rPr lang="en-GB" dirty="0"/>
              <a:t>‘Thumbs up picture’, [online], available at: </a:t>
            </a:r>
            <a:r>
              <a:rPr lang="en-GB" u="sng" dirty="0">
                <a:hlinkClick r:id="rId3"/>
              </a:rPr>
              <a:t>https://pngtree.com/freepng/vector-cartoon-pattern-thumbs-up_3156291.html</a:t>
            </a:r>
            <a:r>
              <a:rPr lang="en-GB" dirty="0"/>
              <a:t>, [accessed 18-04-19]</a:t>
            </a:r>
          </a:p>
          <a:p>
            <a:pPr lvl="0"/>
            <a:r>
              <a:rPr lang="en-GB" dirty="0"/>
              <a:t> ‘Traffic jam art installation’, [online], available at: </a:t>
            </a:r>
            <a:r>
              <a:rPr lang="en-GB" u="sng" dirty="0">
                <a:hlinkClick r:id="rId4"/>
              </a:rPr>
              <a:t>https://inhabitat.com/traffic-jam-art-installation-staged-in-the-mountains/</a:t>
            </a:r>
            <a:r>
              <a:rPr lang="en-GB" dirty="0"/>
              <a:t>, [accessed 18-04-19]</a:t>
            </a:r>
          </a:p>
          <a:p>
            <a:pPr lvl="0"/>
            <a:r>
              <a:rPr lang="en-GB" dirty="0"/>
              <a:t> ‘unemployment in York and the </a:t>
            </a:r>
            <a:r>
              <a:rPr lang="en-GB" dirty="0" err="1"/>
              <a:t>humber</a:t>
            </a:r>
            <a:r>
              <a:rPr lang="en-GB" dirty="0"/>
              <a:t>’, [online], available at:  </a:t>
            </a:r>
            <a:r>
              <a:rPr lang="en-GB" u="sng" dirty="0">
                <a:hlinkClick r:id="rId5"/>
              </a:rPr>
              <a:t>https://www.ons.gov.uk/employmentandlabourmarket/peoplenotinwork/unemployment/timeseries/ycne/lms</a:t>
            </a:r>
            <a:r>
              <a:rPr lang="en-GB" dirty="0"/>
              <a:t>, [accessed 18-04-19] </a:t>
            </a:r>
          </a:p>
          <a:p>
            <a:pPr lvl="0"/>
            <a:r>
              <a:rPr lang="en-GB" dirty="0"/>
              <a:t>‘What happened on Tuesday’, [online], available at: </a:t>
            </a:r>
            <a:r>
              <a:rPr lang="en-GB" u="sng" dirty="0">
                <a:hlinkClick r:id="rId6"/>
              </a:rPr>
              <a:t>https://www.telegraph.co.uk/news/uknews/11647755/The-Smiler-Why-did-the-Alton-Towers-ride-crash.html</a:t>
            </a:r>
            <a:r>
              <a:rPr lang="en-GB" dirty="0"/>
              <a:t>, [accessed 18-04-19]</a:t>
            </a:r>
          </a:p>
          <a:p>
            <a:endParaRPr lang="en-GB" sz="1400" dirty="0"/>
          </a:p>
        </p:txBody>
      </p:sp>
    </p:spTree>
    <p:extLst>
      <p:ext uri="{BB962C8B-B14F-4D97-AF65-F5344CB8AC3E}">
        <p14:creationId xmlns:p14="http://schemas.microsoft.com/office/powerpoint/2010/main" val="308625810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TM04033927[[fn=Main Event]]</Template>
  <TotalTime>585</TotalTime>
  <Words>1755</Words>
  <Application>Microsoft Office PowerPoint</Application>
  <PresentationFormat>Widescreen</PresentationFormat>
  <Paragraphs>115</Paragraphs>
  <Slides>27</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Calibri</vt:lpstr>
      <vt:lpstr>Impact</vt:lpstr>
      <vt:lpstr>Symbol</vt:lpstr>
      <vt:lpstr>Main Event</vt:lpstr>
      <vt:lpstr>Alton Towers Case Study Analysis</vt:lpstr>
      <vt:lpstr>Introduction</vt:lpstr>
      <vt:lpstr>Introduction</vt:lpstr>
      <vt:lpstr>PESTLE and Swot analysis</vt:lpstr>
      <vt:lpstr>political</vt:lpstr>
      <vt:lpstr>economic</vt:lpstr>
      <vt:lpstr>social</vt:lpstr>
      <vt:lpstr>technological</vt:lpstr>
      <vt:lpstr>legal</vt:lpstr>
      <vt:lpstr>environmental</vt:lpstr>
      <vt:lpstr>SWOT</vt:lpstr>
      <vt:lpstr>PowerPoint Presentation</vt:lpstr>
      <vt:lpstr>Figures</vt:lpstr>
      <vt:lpstr>Smart objective</vt:lpstr>
      <vt:lpstr>Human resource management </vt:lpstr>
      <vt:lpstr>PowerPoint Presentation</vt:lpstr>
      <vt:lpstr>Equality and diversity </vt:lpstr>
      <vt:lpstr>PowerPoint Presentation</vt:lpstr>
      <vt:lpstr>disability</vt:lpstr>
      <vt:lpstr>Performance management </vt:lpstr>
      <vt:lpstr>recommendations</vt:lpstr>
      <vt:lpstr>Conclusion</vt:lpstr>
      <vt:lpstr>References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Alton Towers Case Study Analysis</dc:title>
  <dc:creator>bethan.mathews@virginmedia.com</dc:creator>
  <cp:lastModifiedBy>bethan.mathews@virginmedia.com</cp:lastModifiedBy>
  <cp:revision>52</cp:revision>
  <dcterms:created xsi:type="dcterms:W3CDTF">2019-04-17T12:35:02Z</dcterms:created>
  <dcterms:modified xsi:type="dcterms:W3CDTF">2019-04-23T17:29:59Z</dcterms:modified>
</cp:coreProperties>
</file>