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6.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82" r:id="rId3"/>
    <p:sldId id="267" r:id="rId4"/>
    <p:sldId id="270" r:id="rId5"/>
    <p:sldId id="268" r:id="rId6"/>
    <p:sldId id="296" r:id="rId7"/>
    <p:sldId id="297" r:id="rId8"/>
    <p:sldId id="298" r:id="rId9"/>
    <p:sldId id="304" r:id="rId10"/>
    <p:sldId id="303" r:id="rId11"/>
    <p:sldId id="306" r:id="rId12"/>
    <p:sldId id="300" r:id="rId13"/>
    <p:sldId id="323" r:id="rId14"/>
    <p:sldId id="307" r:id="rId15"/>
    <p:sldId id="308" r:id="rId16"/>
    <p:sldId id="314" r:id="rId17"/>
    <p:sldId id="309" r:id="rId18"/>
    <p:sldId id="311" r:id="rId19"/>
    <p:sldId id="312" r:id="rId20"/>
    <p:sldId id="310" r:id="rId21"/>
    <p:sldId id="320" r:id="rId22"/>
    <p:sldId id="321" r:id="rId23"/>
    <p:sldId id="318" r:id="rId24"/>
    <p:sldId id="319" r:id="rId25"/>
    <p:sldId id="313" r:id="rId26"/>
    <p:sldId id="315" r:id="rId27"/>
    <p:sldId id="316" r:id="rId28"/>
    <p:sldId id="317" r:id="rId29"/>
    <p:sldId id="324" r:id="rId30"/>
    <p:sldId id="326" r:id="rId31"/>
    <p:sldId id="327" r:id="rId32"/>
    <p:sldId id="325" r:id="rId33"/>
    <p:sldId id="328" r:id="rId34"/>
    <p:sldId id="329" r:id="rId35"/>
    <p:sldId id="330" r:id="rId36"/>
    <p:sldId id="331" r:id="rId37"/>
    <p:sldId id="332" r:id="rId38"/>
    <p:sldId id="333" r:id="rId39"/>
    <p:sldId id="334" r:id="rId40"/>
    <p:sldId id="343" r:id="rId41"/>
    <p:sldId id="335" r:id="rId42"/>
    <p:sldId id="339" r:id="rId43"/>
    <p:sldId id="336" r:id="rId44"/>
    <p:sldId id="342" r:id="rId45"/>
    <p:sldId id="340" r:id="rId46"/>
    <p:sldId id="341" r:id="rId47"/>
    <p:sldId id="337" r:id="rId48"/>
    <p:sldId id="344" r:id="rId49"/>
    <p:sldId id="338" r:id="rId50"/>
    <p:sldId id="322"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04" autoAdjust="0"/>
    <p:restoredTop sz="94660"/>
  </p:normalViewPr>
  <p:slideViewPr>
    <p:cSldViewPr snapToGrid="0">
      <p:cViewPr varScale="1">
        <p:scale>
          <a:sx n="86" d="100"/>
          <a:sy n="86" d="100"/>
        </p:scale>
        <p:origin x="55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58AB8-17AB-42C0-9594-178D0EAF09F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2CB5812-E84A-40A4-8C92-71E837D98E0F}">
      <dgm:prSet/>
      <dgm:spPr/>
      <dgm:t>
        <a:bodyPr/>
        <a:lstStyle/>
        <a:p>
          <a:r>
            <a:rPr lang="en-GB"/>
            <a:t>Children</a:t>
          </a:r>
          <a:endParaRPr lang="en-US"/>
        </a:p>
      </dgm:t>
    </dgm:pt>
    <dgm:pt modelId="{7DF85DD2-D7B2-46C8-B25F-3C740A074B3A}" type="parTrans" cxnId="{0F6EA6EE-3CDA-442E-BD2C-0E8F1B08BCBF}">
      <dgm:prSet/>
      <dgm:spPr/>
      <dgm:t>
        <a:bodyPr/>
        <a:lstStyle/>
        <a:p>
          <a:endParaRPr lang="en-US"/>
        </a:p>
      </dgm:t>
    </dgm:pt>
    <dgm:pt modelId="{E75FB654-D7B4-4E13-A221-9032F2658C8C}" type="sibTrans" cxnId="{0F6EA6EE-3CDA-442E-BD2C-0E8F1B08BCBF}">
      <dgm:prSet/>
      <dgm:spPr/>
      <dgm:t>
        <a:bodyPr/>
        <a:lstStyle/>
        <a:p>
          <a:endParaRPr lang="en-US"/>
        </a:p>
      </dgm:t>
    </dgm:pt>
    <dgm:pt modelId="{CD952012-7CA7-4120-BA73-FC6A41A91ACA}">
      <dgm:prSet/>
      <dgm:spPr/>
      <dgm:t>
        <a:bodyPr/>
        <a:lstStyle/>
        <a:p>
          <a:r>
            <a:rPr lang="en-GB"/>
            <a:t>Women</a:t>
          </a:r>
          <a:endParaRPr lang="en-US"/>
        </a:p>
      </dgm:t>
    </dgm:pt>
    <dgm:pt modelId="{3A1C1B85-0329-4EB0-A7A0-337CAA960880}" type="parTrans" cxnId="{9FCB7544-105C-45FA-BEF7-175418D8A249}">
      <dgm:prSet/>
      <dgm:spPr/>
      <dgm:t>
        <a:bodyPr/>
        <a:lstStyle/>
        <a:p>
          <a:endParaRPr lang="en-US"/>
        </a:p>
      </dgm:t>
    </dgm:pt>
    <dgm:pt modelId="{AFBC0A98-0346-4FC3-AB8B-4890C0FD5264}" type="sibTrans" cxnId="{9FCB7544-105C-45FA-BEF7-175418D8A249}">
      <dgm:prSet/>
      <dgm:spPr/>
      <dgm:t>
        <a:bodyPr/>
        <a:lstStyle/>
        <a:p>
          <a:endParaRPr lang="en-US"/>
        </a:p>
      </dgm:t>
    </dgm:pt>
    <dgm:pt modelId="{AB608656-8248-42E8-BC6F-BBCF081629DB}">
      <dgm:prSet/>
      <dgm:spPr/>
      <dgm:t>
        <a:bodyPr/>
        <a:lstStyle/>
        <a:p>
          <a:r>
            <a:rPr lang="en-GB"/>
            <a:t>Young men</a:t>
          </a:r>
          <a:endParaRPr lang="en-US"/>
        </a:p>
      </dgm:t>
    </dgm:pt>
    <dgm:pt modelId="{CDEAC628-5F27-4CF8-A634-E44AD5CFB17F}" type="parTrans" cxnId="{73FA480A-6346-481D-9411-9E61583CA3DB}">
      <dgm:prSet/>
      <dgm:spPr/>
      <dgm:t>
        <a:bodyPr/>
        <a:lstStyle/>
        <a:p>
          <a:endParaRPr lang="en-US"/>
        </a:p>
      </dgm:t>
    </dgm:pt>
    <dgm:pt modelId="{EC8987D2-A4A5-4634-A15F-B246A148608E}" type="sibTrans" cxnId="{73FA480A-6346-481D-9411-9E61583CA3DB}">
      <dgm:prSet/>
      <dgm:spPr/>
      <dgm:t>
        <a:bodyPr/>
        <a:lstStyle/>
        <a:p>
          <a:endParaRPr lang="en-US"/>
        </a:p>
      </dgm:t>
    </dgm:pt>
    <dgm:pt modelId="{A914155C-F114-4901-88E6-C62BFA5D93FB}">
      <dgm:prSet/>
      <dgm:spPr/>
      <dgm:t>
        <a:bodyPr/>
        <a:lstStyle/>
        <a:p>
          <a:r>
            <a:rPr lang="en-GB"/>
            <a:t>Elderly</a:t>
          </a:r>
          <a:endParaRPr lang="en-US"/>
        </a:p>
      </dgm:t>
    </dgm:pt>
    <dgm:pt modelId="{2F7560A7-8AFF-4CF8-899B-C19BA1909B0A}" type="parTrans" cxnId="{262CCC89-B5B7-4775-ADA6-F7CDA823DC68}">
      <dgm:prSet/>
      <dgm:spPr/>
      <dgm:t>
        <a:bodyPr/>
        <a:lstStyle/>
        <a:p>
          <a:endParaRPr lang="en-US"/>
        </a:p>
      </dgm:t>
    </dgm:pt>
    <dgm:pt modelId="{8DB60503-38D9-4F78-BF56-FA061E9C8A08}" type="sibTrans" cxnId="{262CCC89-B5B7-4775-ADA6-F7CDA823DC68}">
      <dgm:prSet/>
      <dgm:spPr/>
      <dgm:t>
        <a:bodyPr/>
        <a:lstStyle/>
        <a:p>
          <a:endParaRPr lang="en-US"/>
        </a:p>
      </dgm:t>
    </dgm:pt>
    <dgm:pt modelId="{8DB15AA1-2ED1-4196-8AC7-1E14777F325A}">
      <dgm:prSet/>
      <dgm:spPr/>
      <dgm:t>
        <a:bodyPr/>
        <a:lstStyle/>
        <a:p>
          <a:r>
            <a:rPr lang="en-GB"/>
            <a:t>BME</a:t>
          </a:r>
          <a:endParaRPr lang="en-US"/>
        </a:p>
      </dgm:t>
    </dgm:pt>
    <dgm:pt modelId="{25C3A24C-80B0-45C6-B465-39E4334EA581}" type="parTrans" cxnId="{4513A93B-202E-45D6-A541-F7B06345ED59}">
      <dgm:prSet/>
      <dgm:spPr/>
      <dgm:t>
        <a:bodyPr/>
        <a:lstStyle/>
        <a:p>
          <a:endParaRPr lang="en-US"/>
        </a:p>
      </dgm:t>
    </dgm:pt>
    <dgm:pt modelId="{F64EE30A-16A8-4822-8560-D6E196EA7D7C}" type="sibTrans" cxnId="{4513A93B-202E-45D6-A541-F7B06345ED59}">
      <dgm:prSet/>
      <dgm:spPr/>
      <dgm:t>
        <a:bodyPr/>
        <a:lstStyle/>
        <a:p>
          <a:endParaRPr lang="en-US"/>
        </a:p>
      </dgm:t>
    </dgm:pt>
    <dgm:pt modelId="{37498FF9-E6C5-4026-9202-7AAA44EAB8F5}">
      <dgm:prSet/>
      <dgm:spPr/>
      <dgm:t>
        <a:bodyPr/>
        <a:lstStyle/>
        <a:p>
          <a:r>
            <a:rPr lang="en-GB"/>
            <a:t>LGBTQ+</a:t>
          </a:r>
          <a:endParaRPr lang="en-US"/>
        </a:p>
      </dgm:t>
    </dgm:pt>
    <dgm:pt modelId="{208FFC5E-E016-4FB9-B0E9-D3996CC824D1}" type="parTrans" cxnId="{761545F7-6505-49EB-8D09-F9BF4623112C}">
      <dgm:prSet/>
      <dgm:spPr/>
      <dgm:t>
        <a:bodyPr/>
        <a:lstStyle/>
        <a:p>
          <a:endParaRPr lang="en-US"/>
        </a:p>
      </dgm:t>
    </dgm:pt>
    <dgm:pt modelId="{7BF3185A-31CA-43D3-BD70-7579130D81A4}" type="sibTrans" cxnId="{761545F7-6505-49EB-8D09-F9BF4623112C}">
      <dgm:prSet/>
      <dgm:spPr/>
      <dgm:t>
        <a:bodyPr/>
        <a:lstStyle/>
        <a:p>
          <a:endParaRPr lang="en-US"/>
        </a:p>
      </dgm:t>
    </dgm:pt>
    <dgm:pt modelId="{326BD2D0-5A67-4932-BFB3-D1ECDE780D4F}" type="pres">
      <dgm:prSet presAssocID="{7D058AB8-17AB-42C0-9594-178D0EAF09F9}" presName="linear" presStyleCnt="0">
        <dgm:presLayoutVars>
          <dgm:animLvl val="lvl"/>
          <dgm:resizeHandles val="exact"/>
        </dgm:presLayoutVars>
      </dgm:prSet>
      <dgm:spPr/>
    </dgm:pt>
    <dgm:pt modelId="{36F6003C-2E38-415B-95C1-E526EC459F5E}" type="pres">
      <dgm:prSet presAssocID="{A2CB5812-E84A-40A4-8C92-71E837D98E0F}" presName="parentText" presStyleLbl="node1" presStyleIdx="0" presStyleCnt="6">
        <dgm:presLayoutVars>
          <dgm:chMax val="0"/>
          <dgm:bulletEnabled val="1"/>
        </dgm:presLayoutVars>
      </dgm:prSet>
      <dgm:spPr/>
    </dgm:pt>
    <dgm:pt modelId="{88A17627-53BD-4055-B762-D628CAAAB39E}" type="pres">
      <dgm:prSet presAssocID="{E75FB654-D7B4-4E13-A221-9032F2658C8C}" presName="spacer" presStyleCnt="0"/>
      <dgm:spPr/>
    </dgm:pt>
    <dgm:pt modelId="{8EC2229A-1489-4AED-913D-38733A2AC0A3}" type="pres">
      <dgm:prSet presAssocID="{CD952012-7CA7-4120-BA73-FC6A41A91ACA}" presName="parentText" presStyleLbl="node1" presStyleIdx="1" presStyleCnt="6">
        <dgm:presLayoutVars>
          <dgm:chMax val="0"/>
          <dgm:bulletEnabled val="1"/>
        </dgm:presLayoutVars>
      </dgm:prSet>
      <dgm:spPr/>
    </dgm:pt>
    <dgm:pt modelId="{6841C4EE-4843-46D8-AC46-CA94EE0B0BCD}" type="pres">
      <dgm:prSet presAssocID="{AFBC0A98-0346-4FC3-AB8B-4890C0FD5264}" presName="spacer" presStyleCnt="0"/>
      <dgm:spPr/>
    </dgm:pt>
    <dgm:pt modelId="{D35C7D0A-5D98-4307-9224-E952DC00AC4B}" type="pres">
      <dgm:prSet presAssocID="{AB608656-8248-42E8-BC6F-BBCF081629DB}" presName="parentText" presStyleLbl="node1" presStyleIdx="2" presStyleCnt="6">
        <dgm:presLayoutVars>
          <dgm:chMax val="0"/>
          <dgm:bulletEnabled val="1"/>
        </dgm:presLayoutVars>
      </dgm:prSet>
      <dgm:spPr/>
    </dgm:pt>
    <dgm:pt modelId="{7117AD42-DA34-436C-8BCA-3EF41F0AEED1}" type="pres">
      <dgm:prSet presAssocID="{EC8987D2-A4A5-4634-A15F-B246A148608E}" presName="spacer" presStyleCnt="0"/>
      <dgm:spPr/>
    </dgm:pt>
    <dgm:pt modelId="{6B95D88D-F2BF-4B34-9534-32F9062999FF}" type="pres">
      <dgm:prSet presAssocID="{A914155C-F114-4901-88E6-C62BFA5D93FB}" presName="parentText" presStyleLbl="node1" presStyleIdx="3" presStyleCnt="6">
        <dgm:presLayoutVars>
          <dgm:chMax val="0"/>
          <dgm:bulletEnabled val="1"/>
        </dgm:presLayoutVars>
      </dgm:prSet>
      <dgm:spPr/>
    </dgm:pt>
    <dgm:pt modelId="{2758C76B-C88C-43FD-88E6-DCA4B7C5E5EC}" type="pres">
      <dgm:prSet presAssocID="{8DB60503-38D9-4F78-BF56-FA061E9C8A08}" presName="spacer" presStyleCnt="0"/>
      <dgm:spPr/>
    </dgm:pt>
    <dgm:pt modelId="{85C97D14-AB80-4187-A61D-235A44162745}" type="pres">
      <dgm:prSet presAssocID="{8DB15AA1-2ED1-4196-8AC7-1E14777F325A}" presName="parentText" presStyleLbl="node1" presStyleIdx="4" presStyleCnt="6">
        <dgm:presLayoutVars>
          <dgm:chMax val="0"/>
          <dgm:bulletEnabled val="1"/>
        </dgm:presLayoutVars>
      </dgm:prSet>
      <dgm:spPr/>
    </dgm:pt>
    <dgm:pt modelId="{5A535095-D301-4841-9311-2CAA925A5A76}" type="pres">
      <dgm:prSet presAssocID="{F64EE30A-16A8-4822-8560-D6E196EA7D7C}" presName="spacer" presStyleCnt="0"/>
      <dgm:spPr/>
    </dgm:pt>
    <dgm:pt modelId="{4A48452B-6AA8-4512-BB16-8708FD8C5E1A}" type="pres">
      <dgm:prSet presAssocID="{37498FF9-E6C5-4026-9202-7AAA44EAB8F5}" presName="parentText" presStyleLbl="node1" presStyleIdx="5" presStyleCnt="6">
        <dgm:presLayoutVars>
          <dgm:chMax val="0"/>
          <dgm:bulletEnabled val="1"/>
        </dgm:presLayoutVars>
      </dgm:prSet>
      <dgm:spPr/>
    </dgm:pt>
  </dgm:ptLst>
  <dgm:cxnLst>
    <dgm:cxn modelId="{C9F4FF01-CB4F-43E8-B150-FE526B7D0D17}" type="presOf" srcId="{8DB15AA1-2ED1-4196-8AC7-1E14777F325A}" destId="{85C97D14-AB80-4187-A61D-235A44162745}" srcOrd="0" destOrd="0" presId="urn:microsoft.com/office/officeart/2005/8/layout/vList2"/>
    <dgm:cxn modelId="{F04F2405-602D-4A5A-B972-16CCBA83674A}" type="presOf" srcId="{A2CB5812-E84A-40A4-8C92-71E837D98E0F}" destId="{36F6003C-2E38-415B-95C1-E526EC459F5E}" srcOrd="0" destOrd="0" presId="urn:microsoft.com/office/officeart/2005/8/layout/vList2"/>
    <dgm:cxn modelId="{73FA480A-6346-481D-9411-9E61583CA3DB}" srcId="{7D058AB8-17AB-42C0-9594-178D0EAF09F9}" destId="{AB608656-8248-42E8-BC6F-BBCF081629DB}" srcOrd="2" destOrd="0" parTransId="{CDEAC628-5F27-4CF8-A634-E44AD5CFB17F}" sibTransId="{EC8987D2-A4A5-4634-A15F-B246A148608E}"/>
    <dgm:cxn modelId="{BEB58C0D-3C61-49AD-98C8-1E7644DBDAFA}" type="presOf" srcId="{37498FF9-E6C5-4026-9202-7AAA44EAB8F5}" destId="{4A48452B-6AA8-4512-BB16-8708FD8C5E1A}" srcOrd="0" destOrd="0" presId="urn:microsoft.com/office/officeart/2005/8/layout/vList2"/>
    <dgm:cxn modelId="{8DE74D16-8AAF-4ACE-B53E-7997AB1A924A}" type="presOf" srcId="{7D058AB8-17AB-42C0-9594-178D0EAF09F9}" destId="{326BD2D0-5A67-4932-BFB3-D1ECDE780D4F}" srcOrd="0" destOrd="0" presId="urn:microsoft.com/office/officeart/2005/8/layout/vList2"/>
    <dgm:cxn modelId="{8B58B83A-262D-4BA2-AB51-DEAD7A729899}" type="presOf" srcId="{CD952012-7CA7-4120-BA73-FC6A41A91ACA}" destId="{8EC2229A-1489-4AED-913D-38733A2AC0A3}" srcOrd="0" destOrd="0" presId="urn:microsoft.com/office/officeart/2005/8/layout/vList2"/>
    <dgm:cxn modelId="{4513A93B-202E-45D6-A541-F7B06345ED59}" srcId="{7D058AB8-17AB-42C0-9594-178D0EAF09F9}" destId="{8DB15AA1-2ED1-4196-8AC7-1E14777F325A}" srcOrd="4" destOrd="0" parTransId="{25C3A24C-80B0-45C6-B465-39E4334EA581}" sibTransId="{F64EE30A-16A8-4822-8560-D6E196EA7D7C}"/>
    <dgm:cxn modelId="{9FCB7544-105C-45FA-BEF7-175418D8A249}" srcId="{7D058AB8-17AB-42C0-9594-178D0EAF09F9}" destId="{CD952012-7CA7-4120-BA73-FC6A41A91ACA}" srcOrd="1" destOrd="0" parTransId="{3A1C1B85-0329-4EB0-A7A0-337CAA960880}" sibTransId="{AFBC0A98-0346-4FC3-AB8B-4890C0FD5264}"/>
    <dgm:cxn modelId="{262CCC89-B5B7-4775-ADA6-F7CDA823DC68}" srcId="{7D058AB8-17AB-42C0-9594-178D0EAF09F9}" destId="{A914155C-F114-4901-88E6-C62BFA5D93FB}" srcOrd="3" destOrd="0" parTransId="{2F7560A7-8AFF-4CF8-899B-C19BA1909B0A}" sibTransId="{8DB60503-38D9-4F78-BF56-FA061E9C8A08}"/>
    <dgm:cxn modelId="{BB6F5BD2-286D-4A73-B1DF-AFB4ECAA1A50}" type="presOf" srcId="{AB608656-8248-42E8-BC6F-BBCF081629DB}" destId="{D35C7D0A-5D98-4307-9224-E952DC00AC4B}" srcOrd="0" destOrd="0" presId="urn:microsoft.com/office/officeart/2005/8/layout/vList2"/>
    <dgm:cxn modelId="{0F6EA6EE-3CDA-442E-BD2C-0E8F1B08BCBF}" srcId="{7D058AB8-17AB-42C0-9594-178D0EAF09F9}" destId="{A2CB5812-E84A-40A4-8C92-71E837D98E0F}" srcOrd="0" destOrd="0" parTransId="{7DF85DD2-D7B2-46C8-B25F-3C740A074B3A}" sibTransId="{E75FB654-D7B4-4E13-A221-9032F2658C8C}"/>
    <dgm:cxn modelId="{761545F7-6505-49EB-8D09-F9BF4623112C}" srcId="{7D058AB8-17AB-42C0-9594-178D0EAF09F9}" destId="{37498FF9-E6C5-4026-9202-7AAA44EAB8F5}" srcOrd="5" destOrd="0" parTransId="{208FFC5E-E016-4FB9-B0E9-D3996CC824D1}" sibTransId="{7BF3185A-31CA-43D3-BD70-7579130D81A4}"/>
    <dgm:cxn modelId="{C7675EFD-7B55-4D6E-BE20-9D6C5BA8B389}" type="presOf" srcId="{A914155C-F114-4901-88E6-C62BFA5D93FB}" destId="{6B95D88D-F2BF-4B34-9534-32F9062999FF}" srcOrd="0" destOrd="0" presId="urn:microsoft.com/office/officeart/2005/8/layout/vList2"/>
    <dgm:cxn modelId="{DB1DCC84-C36F-433B-8D60-DF3DF5AF25EF}" type="presParOf" srcId="{326BD2D0-5A67-4932-BFB3-D1ECDE780D4F}" destId="{36F6003C-2E38-415B-95C1-E526EC459F5E}" srcOrd="0" destOrd="0" presId="urn:microsoft.com/office/officeart/2005/8/layout/vList2"/>
    <dgm:cxn modelId="{8BF7394D-DA8A-43BA-BD8F-F3CD9BE24ECB}" type="presParOf" srcId="{326BD2D0-5A67-4932-BFB3-D1ECDE780D4F}" destId="{88A17627-53BD-4055-B762-D628CAAAB39E}" srcOrd="1" destOrd="0" presId="urn:microsoft.com/office/officeart/2005/8/layout/vList2"/>
    <dgm:cxn modelId="{B3C8182E-5CCD-4EE0-953C-7F11F6447291}" type="presParOf" srcId="{326BD2D0-5A67-4932-BFB3-D1ECDE780D4F}" destId="{8EC2229A-1489-4AED-913D-38733A2AC0A3}" srcOrd="2" destOrd="0" presId="urn:microsoft.com/office/officeart/2005/8/layout/vList2"/>
    <dgm:cxn modelId="{43D20C85-6316-4DA0-80D7-88117255898F}" type="presParOf" srcId="{326BD2D0-5A67-4932-BFB3-D1ECDE780D4F}" destId="{6841C4EE-4843-46D8-AC46-CA94EE0B0BCD}" srcOrd="3" destOrd="0" presId="urn:microsoft.com/office/officeart/2005/8/layout/vList2"/>
    <dgm:cxn modelId="{2947A5E2-322E-45A4-8A0C-1F8F8642D1F9}" type="presParOf" srcId="{326BD2D0-5A67-4932-BFB3-D1ECDE780D4F}" destId="{D35C7D0A-5D98-4307-9224-E952DC00AC4B}" srcOrd="4" destOrd="0" presId="urn:microsoft.com/office/officeart/2005/8/layout/vList2"/>
    <dgm:cxn modelId="{0BDA633C-F1F0-418A-BF1C-15506B2B58DE}" type="presParOf" srcId="{326BD2D0-5A67-4932-BFB3-D1ECDE780D4F}" destId="{7117AD42-DA34-436C-8BCA-3EF41F0AEED1}" srcOrd="5" destOrd="0" presId="urn:microsoft.com/office/officeart/2005/8/layout/vList2"/>
    <dgm:cxn modelId="{A994D072-8EF7-4921-9642-1E3714EE8A06}" type="presParOf" srcId="{326BD2D0-5A67-4932-BFB3-D1ECDE780D4F}" destId="{6B95D88D-F2BF-4B34-9534-32F9062999FF}" srcOrd="6" destOrd="0" presId="urn:microsoft.com/office/officeart/2005/8/layout/vList2"/>
    <dgm:cxn modelId="{90C916B5-AD7F-488F-AF6E-3E79D3962696}" type="presParOf" srcId="{326BD2D0-5A67-4932-BFB3-D1ECDE780D4F}" destId="{2758C76B-C88C-43FD-88E6-DCA4B7C5E5EC}" srcOrd="7" destOrd="0" presId="urn:microsoft.com/office/officeart/2005/8/layout/vList2"/>
    <dgm:cxn modelId="{2B4D1629-B05F-4B1D-BB2D-2FF6831BF9E3}" type="presParOf" srcId="{326BD2D0-5A67-4932-BFB3-D1ECDE780D4F}" destId="{85C97D14-AB80-4187-A61D-235A44162745}" srcOrd="8" destOrd="0" presId="urn:microsoft.com/office/officeart/2005/8/layout/vList2"/>
    <dgm:cxn modelId="{709E492A-3CC2-4BEB-87AA-63991D69A769}" type="presParOf" srcId="{326BD2D0-5A67-4932-BFB3-D1ECDE780D4F}" destId="{5A535095-D301-4841-9311-2CAA925A5A76}" srcOrd="9" destOrd="0" presId="urn:microsoft.com/office/officeart/2005/8/layout/vList2"/>
    <dgm:cxn modelId="{588D218F-8BBC-4F24-A8C2-35BBCF6B1579}" type="presParOf" srcId="{326BD2D0-5A67-4932-BFB3-D1ECDE780D4F}" destId="{4A48452B-6AA8-4512-BB16-8708FD8C5E1A}"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F6003C-2E38-415B-95C1-E526EC459F5E}">
      <dsp:nvSpPr>
        <dsp:cNvPr id="0" name=""/>
        <dsp:cNvSpPr/>
      </dsp:nvSpPr>
      <dsp:spPr>
        <a:xfrm>
          <a:off x="0" y="13977"/>
          <a:ext cx="6513603"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Children</a:t>
          </a:r>
          <a:endParaRPr lang="en-US" sz="3700" kern="1200"/>
        </a:p>
      </dsp:txBody>
      <dsp:txXfrm>
        <a:off x="43321" y="57298"/>
        <a:ext cx="6426961" cy="800803"/>
      </dsp:txXfrm>
    </dsp:sp>
    <dsp:sp modelId="{8EC2229A-1489-4AED-913D-38733A2AC0A3}">
      <dsp:nvSpPr>
        <dsp:cNvPr id="0" name=""/>
        <dsp:cNvSpPr/>
      </dsp:nvSpPr>
      <dsp:spPr>
        <a:xfrm>
          <a:off x="0" y="1007983"/>
          <a:ext cx="6513603" cy="88744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Women</a:t>
          </a:r>
          <a:endParaRPr lang="en-US" sz="3700" kern="1200"/>
        </a:p>
      </dsp:txBody>
      <dsp:txXfrm>
        <a:off x="43321" y="1051304"/>
        <a:ext cx="6426961" cy="800803"/>
      </dsp:txXfrm>
    </dsp:sp>
    <dsp:sp modelId="{D35C7D0A-5D98-4307-9224-E952DC00AC4B}">
      <dsp:nvSpPr>
        <dsp:cNvPr id="0" name=""/>
        <dsp:cNvSpPr/>
      </dsp:nvSpPr>
      <dsp:spPr>
        <a:xfrm>
          <a:off x="0" y="2001988"/>
          <a:ext cx="6513603" cy="88744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Young men</a:t>
          </a:r>
          <a:endParaRPr lang="en-US" sz="3700" kern="1200"/>
        </a:p>
      </dsp:txBody>
      <dsp:txXfrm>
        <a:off x="43321" y="2045309"/>
        <a:ext cx="6426961" cy="800803"/>
      </dsp:txXfrm>
    </dsp:sp>
    <dsp:sp modelId="{6B95D88D-F2BF-4B34-9534-32F9062999FF}">
      <dsp:nvSpPr>
        <dsp:cNvPr id="0" name=""/>
        <dsp:cNvSpPr/>
      </dsp:nvSpPr>
      <dsp:spPr>
        <a:xfrm>
          <a:off x="0" y="2995993"/>
          <a:ext cx="6513603" cy="88744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Elderly</a:t>
          </a:r>
          <a:endParaRPr lang="en-US" sz="3700" kern="1200"/>
        </a:p>
      </dsp:txBody>
      <dsp:txXfrm>
        <a:off x="43321" y="3039314"/>
        <a:ext cx="6426961" cy="800803"/>
      </dsp:txXfrm>
    </dsp:sp>
    <dsp:sp modelId="{85C97D14-AB80-4187-A61D-235A44162745}">
      <dsp:nvSpPr>
        <dsp:cNvPr id="0" name=""/>
        <dsp:cNvSpPr/>
      </dsp:nvSpPr>
      <dsp:spPr>
        <a:xfrm>
          <a:off x="0" y="3989998"/>
          <a:ext cx="6513603" cy="88744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BME</a:t>
          </a:r>
          <a:endParaRPr lang="en-US" sz="3700" kern="1200"/>
        </a:p>
      </dsp:txBody>
      <dsp:txXfrm>
        <a:off x="43321" y="4033319"/>
        <a:ext cx="6426961" cy="800803"/>
      </dsp:txXfrm>
    </dsp:sp>
    <dsp:sp modelId="{4A48452B-6AA8-4512-BB16-8708FD8C5E1A}">
      <dsp:nvSpPr>
        <dsp:cNvPr id="0" name=""/>
        <dsp:cNvSpPr/>
      </dsp:nvSpPr>
      <dsp:spPr>
        <a:xfrm>
          <a:off x="0" y="4984003"/>
          <a:ext cx="6513603"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LGBTQ+</a:t>
          </a:r>
          <a:endParaRPr lang="en-US" sz="3700" kern="1200"/>
        </a:p>
      </dsp:txBody>
      <dsp:txXfrm>
        <a:off x="43321" y="5027324"/>
        <a:ext cx="6426961" cy="8008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706F8-27C1-436B-A0CF-E110343BD5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0F9514-C054-4D4A-BD41-08AD3CBCF9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F672EB-7BD0-4D68-95A1-7E3D157B4019}"/>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5" name="Footer Placeholder 4">
            <a:extLst>
              <a:ext uri="{FF2B5EF4-FFF2-40B4-BE49-F238E27FC236}">
                <a16:creationId xmlns:a16="http://schemas.microsoft.com/office/drawing/2014/main" id="{09DA57BB-79FE-44DD-AE26-A8104894AE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AEA266-5B59-4797-BC03-E8DD90EE9E43}"/>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568360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2518-C779-41BB-BC5E-98882F80D1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0AB40E-257C-43B1-8A56-6C3F9F6545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50CB5-53E0-4ECA-8E52-DFAD234A1035}"/>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5" name="Footer Placeholder 4">
            <a:extLst>
              <a:ext uri="{FF2B5EF4-FFF2-40B4-BE49-F238E27FC236}">
                <a16:creationId xmlns:a16="http://schemas.microsoft.com/office/drawing/2014/main" id="{C69FACB3-C6B1-4290-B919-55F72A8A51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09469D-7057-43B4-BC7C-34C8945C2127}"/>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1974379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805F6-9F23-46EA-ADE8-276D044EE1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495325-62A9-451D-809D-62C3CF6392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27767A-A1E2-4B5C-8A80-79EE7840C405}"/>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5" name="Footer Placeholder 4">
            <a:extLst>
              <a:ext uri="{FF2B5EF4-FFF2-40B4-BE49-F238E27FC236}">
                <a16:creationId xmlns:a16="http://schemas.microsoft.com/office/drawing/2014/main" id="{E087634C-B7E2-4642-99E7-19DBCA2BC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E96974-357C-4E1E-AA34-58548AF81D5F}"/>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2337358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14307-5CD5-41FF-BD07-D6DFEF6156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CC4A66-51F9-4C4D-8D51-42EC50DCB2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78EBD2-43A0-4A11-9F94-DE1B975310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1771EE-6AC1-4291-B1D1-F18C37999B04}"/>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6" name="Footer Placeholder 5">
            <a:extLst>
              <a:ext uri="{FF2B5EF4-FFF2-40B4-BE49-F238E27FC236}">
                <a16:creationId xmlns:a16="http://schemas.microsoft.com/office/drawing/2014/main" id="{092AAF01-F235-487C-9214-8A4F0272FC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B370E5-DDC5-44B7-8BA8-918B05179745}"/>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3987963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A929A-F103-41C3-9A71-A64C04E526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325CB3-B529-4792-AFC9-CE2A8AFBC5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C1539-AB05-480A-BC0A-A9D97500B0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617914-78B8-409E-A35D-AE0EB488C6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C132D5-559D-4DFC-B49E-E738F4FDAD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E65E34-6CCA-4316-BA4A-4CDEEC76563D}"/>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8" name="Footer Placeholder 7">
            <a:extLst>
              <a:ext uri="{FF2B5EF4-FFF2-40B4-BE49-F238E27FC236}">
                <a16:creationId xmlns:a16="http://schemas.microsoft.com/office/drawing/2014/main" id="{3EC22292-9B46-4D64-BF18-0B995CF6D7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52CE97-4F92-486B-972A-7C4F74B016CB}"/>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3421809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ABA11-5BAE-46D6-A263-AACD8CD3C6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EFA0070-4CC8-404E-9331-2F5B62CD256C}"/>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4" name="Footer Placeholder 3">
            <a:extLst>
              <a:ext uri="{FF2B5EF4-FFF2-40B4-BE49-F238E27FC236}">
                <a16:creationId xmlns:a16="http://schemas.microsoft.com/office/drawing/2014/main" id="{69B6CFA5-8B53-4C66-8C62-EF4F25159B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9C0239-06B3-4F3C-B84F-2A03D1D8539D}"/>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1052372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256EFC-F8E6-4191-92ED-9AF041CDD67C}"/>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3" name="Footer Placeholder 2">
            <a:extLst>
              <a:ext uri="{FF2B5EF4-FFF2-40B4-BE49-F238E27FC236}">
                <a16:creationId xmlns:a16="http://schemas.microsoft.com/office/drawing/2014/main" id="{2D5749E2-DCF7-4CFD-B932-B89E1FBF53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DDDD5-FC53-4CD5-8EFE-7432D8C32DA9}"/>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2439157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1725-1B8E-4E52-B1D6-7E7098F90D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5C3484-17BD-4295-B395-3341A2EA34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6DA03D-C013-4A89-8242-37778059D8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2F221C-CB49-4798-B372-61D277E1D7A1}"/>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6" name="Footer Placeholder 5">
            <a:extLst>
              <a:ext uri="{FF2B5EF4-FFF2-40B4-BE49-F238E27FC236}">
                <a16:creationId xmlns:a16="http://schemas.microsoft.com/office/drawing/2014/main" id="{8141D2C5-70BB-461F-9608-FEC417714B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9311FA-A68E-49AB-9B20-3D28E72245A6}"/>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3316352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674BF-F2D8-4551-ACDC-79C533C1AC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81F72A-A085-41DA-9E8A-B41D7D50CF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553EDD-F131-4F70-BD50-949E729ADF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21CC4E-8275-4D75-AE2E-A47939D37288}"/>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6" name="Footer Placeholder 5">
            <a:extLst>
              <a:ext uri="{FF2B5EF4-FFF2-40B4-BE49-F238E27FC236}">
                <a16:creationId xmlns:a16="http://schemas.microsoft.com/office/drawing/2014/main" id="{9431BAC5-6503-44B9-B5EF-A0FBB87FDA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C5327B-C258-4A0D-890B-E6B6848F5E38}"/>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333564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8122D-3B10-48F2-BE23-00811FD554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00271C-2474-4B25-9673-7CC77607E8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D5B96A-5319-4084-9383-BCFE6A3150DA}"/>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5" name="Footer Placeholder 4">
            <a:extLst>
              <a:ext uri="{FF2B5EF4-FFF2-40B4-BE49-F238E27FC236}">
                <a16:creationId xmlns:a16="http://schemas.microsoft.com/office/drawing/2014/main" id="{14583587-A077-4C54-85AF-661BE8778A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C983E-C3CE-486C-B6D6-EA1FF9322AB4}"/>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3775909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5144A-66A2-4300-8D6E-6192D5636C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5C428D-E097-41D6-932F-4250302790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A9460-6060-4F35-953B-6C51B79AB321}"/>
              </a:ext>
            </a:extLst>
          </p:cNvPr>
          <p:cNvSpPr>
            <a:spLocks noGrp="1"/>
          </p:cNvSpPr>
          <p:nvPr>
            <p:ph type="dt" sz="half" idx="10"/>
          </p:nvPr>
        </p:nvSpPr>
        <p:spPr/>
        <p:txBody>
          <a:bodyPr/>
          <a:lstStyle/>
          <a:p>
            <a:fld id="{81EEB5B0-E7CE-48A6-A4B0-B219FAF11BDE}" type="datetimeFigureOut">
              <a:rPr lang="en-GB" smtClean="0"/>
              <a:t>05/11/2020</a:t>
            </a:fld>
            <a:endParaRPr lang="en-GB"/>
          </a:p>
        </p:txBody>
      </p:sp>
      <p:sp>
        <p:nvSpPr>
          <p:cNvPr id="5" name="Footer Placeholder 4">
            <a:extLst>
              <a:ext uri="{FF2B5EF4-FFF2-40B4-BE49-F238E27FC236}">
                <a16:creationId xmlns:a16="http://schemas.microsoft.com/office/drawing/2014/main" id="{53B68DCA-B20F-44F5-B9FA-0316502429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8AB93F-E6A2-4E92-9DF1-B0A4395378D8}"/>
              </a:ext>
            </a:extLst>
          </p:cNvPr>
          <p:cNvSpPr>
            <a:spLocks noGrp="1"/>
          </p:cNvSpPr>
          <p:nvPr>
            <p:ph type="sldNum" sz="quarter" idx="12"/>
          </p:nvPr>
        </p:nvSpPr>
        <p:spPr/>
        <p:txBody>
          <a:bodyPr/>
          <a:lstStyle/>
          <a:p>
            <a:fld id="{CC3AFB38-E732-414B-877C-9D13C5B5B7A1}" type="slidenum">
              <a:rPr lang="en-GB" smtClean="0"/>
              <a:t>‹#›</a:t>
            </a:fld>
            <a:endParaRPr lang="en-GB"/>
          </a:p>
        </p:txBody>
      </p:sp>
    </p:spTree>
    <p:extLst>
      <p:ext uri="{BB962C8B-B14F-4D97-AF65-F5344CB8AC3E}">
        <p14:creationId xmlns:p14="http://schemas.microsoft.com/office/powerpoint/2010/main" val="16722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2D5B51-8729-4969-9681-965B846EF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542F44-3C90-46D9-B526-603CBF08B6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590DC-7757-43FD-9D46-CFED0D31F8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EEB5B0-E7CE-48A6-A4B0-B219FAF11BDE}" type="datetimeFigureOut">
              <a:rPr lang="en-GB" smtClean="0"/>
              <a:t>05/11/2020</a:t>
            </a:fld>
            <a:endParaRPr lang="en-GB"/>
          </a:p>
        </p:txBody>
      </p:sp>
      <p:sp>
        <p:nvSpPr>
          <p:cNvPr id="5" name="Footer Placeholder 4">
            <a:extLst>
              <a:ext uri="{FF2B5EF4-FFF2-40B4-BE49-F238E27FC236}">
                <a16:creationId xmlns:a16="http://schemas.microsoft.com/office/drawing/2014/main" id="{8A948CFB-8230-4967-A449-465A4B600C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B09A2C-A2AD-4490-BE4B-E880A4D227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3AFB38-E732-414B-877C-9D13C5B5B7A1}" type="slidenum">
              <a:rPr lang="en-GB" smtClean="0"/>
              <a:t>‹#›</a:t>
            </a:fld>
            <a:endParaRPr lang="en-GB"/>
          </a:p>
        </p:txBody>
      </p:sp>
    </p:spTree>
    <p:extLst>
      <p:ext uri="{BB962C8B-B14F-4D97-AF65-F5344CB8AC3E}">
        <p14:creationId xmlns:p14="http://schemas.microsoft.com/office/powerpoint/2010/main" val="850394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hyperlink" Target="https://www.victimsupport.org.uk/" TargetMode="External"/><Relationship Id="rId2" Type="http://schemas.openxmlformats.org/officeDocument/2006/relationships/hyperlink" Target="https://www.gov.uk/government/organisations/criminal-injuries-compensation-authority" TargetMode="External"/><Relationship Id="rId1" Type="http://schemas.openxmlformats.org/officeDocument/2006/relationships/slideLayout" Target="../slideLayouts/slideLayout2.xml"/><Relationship Id="rId6" Type="http://schemas.openxmlformats.org/officeDocument/2006/relationships/hyperlink" Target="https://www.womensaid.org.uk/" TargetMode="External"/><Relationship Id="rId5" Type="http://schemas.openxmlformats.org/officeDocument/2006/relationships/hyperlink" Target="https://rapecrisis.org.uk/" TargetMode="External"/><Relationship Id="rId4" Type="http://schemas.openxmlformats.org/officeDocument/2006/relationships/hyperlink" Target="https://www.salvationarmy.org.uk/"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image" Target="../media/image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7.jp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8.jp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9.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image" Target="../media/image10.jpg"/></Relationships>
</file>

<file path=ppt/slides/_rels/slide24.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1.m4a"/><Relationship Id="rId7" Type="http://schemas.openxmlformats.org/officeDocument/2006/relationships/image" Target="../media/image13.jp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2.jpg"/><Relationship Id="rId5" Type="http://schemas.openxmlformats.org/officeDocument/2006/relationships/slideLayout" Target="../slideLayouts/slideLayout7.xml"/><Relationship Id="rId4" Type="http://schemas.openxmlformats.org/officeDocument/2006/relationships/audio" Target="../media/media21.m4a"/></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14.jp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16.jpg"/><Relationship Id="rId3" Type="http://schemas.microsoft.com/office/2007/relationships/media" Target="../media/media32.m4a"/><Relationship Id="rId7"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audio" Target="../media/media33.m4a"/><Relationship Id="rId5" Type="http://schemas.microsoft.com/office/2007/relationships/media" Target="../media/media33.m4a"/><Relationship Id="rId4" Type="http://schemas.openxmlformats.org/officeDocument/2006/relationships/audio" Target="../media/media32.m4a"/><Relationship Id="rId9"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microsoft.com/office/2007/relationships/media" Target="../media/media35.m4a"/><Relationship Id="rId7" Type="http://schemas.openxmlformats.org/officeDocument/2006/relationships/image" Target="../media/image2.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17.jpeg"/><Relationship Id="rId5" Type="http://schemas.openxmlformats.org/officeDocument/2006/relationships/slideLayout" Target="../slideLayouts/slideLayout2.xml"/><Relationship Id="rId4" Type="http://schemas.openxmlformats.org/officeDocument/2006/relationships/audio" Target="../media/media35.m4a"/></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image" Target="../media/image18.jp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2.png"/><Relationship Id="rId4" Type="http://schemas.openxmlformats.org/officeDocument/2006/relationships/image" Target="../media/image19.jp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openxmlformats.org/officeDocument/2006/relationships/hyperlink" Target="https://www.gov.uk/get-support-as-a-victim-of-crime" TargetMode="External"/><Relationship Id="rId2" Type="http://schemas.openxmlformats.org/officeDocument/2006/relationships/hyperlink" Target="https://www.cps.gov.uk/legal-guidance/victims-crime-code-practice-cps-legal-guidance" TargetMode="External"/><Relationship Id="rId1" Type="http://schemas.openxmlformats.org/officeDocument/2006/relationships/slideLayout" Target="../slideLayouts/slideLayout2.xml"/><Relationship Id="rId5" Type="http://schemas.openxmlformats.org/officeDocument/2006/relationships/hyperlink" Target="https://www.ageuk.org.uk/documents/en-gb/for-professionals/communities-and-inclusion/crime_and_fear_of_crime_2006_pro.pdf?dtrk=true" TargetMode="External"/><Relationship Id="rId4" Type="http://schemas.openxmlformats.org/officeDocument/2006/relationships/hyperlink" Target="https://www.gov.uk/claim-compensation-criminal-injury"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EF51F6-9238-45C8-A416-91342AFDB9D0}"/>
              </a:ext>
            </a:extLst>
          </p:cNvPr>
          <p:cNvSpPr>
            <a:spLocks noGrp="1"/>
          </p:cNvSpPr>
          <p:nvPr>
            <p:ph type="ctrTitle"/>
          </p:nvPr>
        </p:nvSpPr>
        <p:spPr>
          <a:xfrm>
            <a:off x="1524000" y="2776538"/>
            <a:ext cx="9144000" cy="1381188"/>
          </a:xfrm>
        </p:spPr>
        <p:txBody>
          <a:bodyPr anchor="ctr">
            <a:normAutofit/>
          </a:bodyPr>
          <a:lstStyle/>
          <a:p>
            <a:r>
              <a:rPr lang="en-GB" sz="4000">
                <a:solidFill>
                  <a:schemeClr val="bg2"/>
                </a:solidFill>
              </a:rPr>
              <a:t>Victims in the Criminal Justice System</a:t>
            </a:r>
          </a:p>
        </p:txBody>
      </p:sp>
      <p:sp>
        <p:nvSpPr>
          <p:cNvPr id="3" name="Subtitle 2">
            <a:extLst>
              <a:ext uri="{FF2B5EF4-FFF2-40B4-BE49-F238E27FC236}">
                <a16:creationId xmlns:a16="http://schemas.microsoft.com/office/drawing/2014/main" id="{29B8EF61-7A8D-4FFA-9ABA-EB3C76900B1F}"/>
              </a:ext>
            </a:extLst>
          </p:cNvPr>
          <p:cNvSpPr>
            <a:spLocks noGrp="1"/>
          </p:cNvSpPr>
          <p:nvPr>
            <p:ph type="subTitle" idx="1"/>
          </p:nvPr>
        </p:nvSpPr>
        <p:spPr>
          <a:xfrm>
            <a:off x="1524000" y="4495800"/>
            <a:ext cx="9144000" cy="762000"/>
          </a:xfrm>
        </p:spPr>
        <p:txBody>
          <a:bodyPr>
            <a:normAutofit/>
          </a:bodyPr>
          <a:lstStyle/>
          <a:p>
            <a:r>
              <a:rPr lang="en-GB" sz="1800"/>
              <a:t>Dr Claudine Young</a:t>
            </a:r>
          </a:p>
          <a:p>
            <a:r>
              <a:rPr lang="en-GB" sz="1800"/>
              <a:t>c.young@uwtsd.ac.uk</a:t>
            </a:r>
          </a:p>
        </p:txBody>
      </p:sp>
    </p:spTree>
    <p:extLst>
      <p:ext uri="{BB962C8B-B14F-4D97-AF65-F5344CB8AC3E}">
        <p14:creationId xmlns:p14="http://schemas.microsoft.com/office/powerpoint/2010/main" val="346777994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DDCDCD-BB31-4BB9-92A7-558FA3DD1529}"/>
              </a:ext>
            </a:extLst>
          </p:cNvPr>
          <p:cNvSpPr>
            <a:spLocks noGrp="1"/>
          </p:cNvSpPr>
          <p:nvPr>
            <p:ph type="title"/>
          </p:nvPr>
        </p:nvSpPr>
        <p:spPr>
          <a:xfrm>
            <a:off x="640079" y="2053641"/>
            <a:ext cx="3669161" cy="2760098"/>
          </a:xfrm>
        </p:spPr>
        <p:txBody>
          <a:bodyPr>
            <a:normAutofit/>
          </a:bodyPr>
          <a:lstStyle/>
          <a:p>
            <a:r>
              <a:rPr lang="en-GB">
                <a:solidFill>
                  <a:srgbClr val="FFFFFF"/>
                </a:solidFill>
              </a:rPr>
              <a:t>CJS &amp; victims</a:t>
            </a:r>
          </a:p>
        </p:txBody>
      </p:sp>
      <p:sp>
        <p:nvSpPr>
          <p:cNvPr id="3" name="Content Placeholder 2">
            <a:extLst>
              <a:ext uri="{FF2B5EF4-FFF2-40B4-BE49-F238E27FC236}">
                <a16:creationId xmlns:a16="http://schemas.microsoft.com/office/drawing/2014/main" id="{975C8AF9-EB6D-434A-8396-ABEA5E39D3DF}"/>
              </a:ext>
            </a:extLst>
          </p:cNvPr>
          <p:cNvSpPr>
            <a:spLocks noGrp="1"/>
          </p:cNvSpPr>
          <p:nvPr>
            <p:ph idx="1"/>
          </p:nvPr>
        </p:nvSpPr>
        <p:spPr>
          <a:xfrm>
            <a:off x="6090574" y="801866"/>
            <a:ext cx="5306084" cy="5230634"/>
          </a:xfrm>
        </p:spPr>
        <p:txBody>
          <a:bodyPr anchor="ctr">
            <a:normAutofit/>
          </a:bodyPr>
          <a:lstStyle/>
          <a:p>
            <a:pPr marL="566928" indent="-457200">
              <a:defRPr/>
            </a:pPr>
            <a:r>
              <a:rPr lang="en-GB" sz="2400" dirty="0">
                <a:solidFill>
                  <a:srgbClr val="000000"/>
                </a:solidFill>
              </a:rPr>
              <a:t>Historically victim held central role – no victim, no crime</a:t>
            </a:r>
          </a:p>
          <a:p>
            <a:pPr marL="566928" indent="-457200">
              <a:defRPr/>
            </a:pPr>
            <a:r>
              <a:rPr lang="en-GB" sz="2400" dirty="0">
                <a:solidFill>
                  <a:srgbClr val="000000"/>
                </a:solidFill>
              </a:rPr>
              <a:t>Victim got ‘lost’ as CJS developed (</a:t>
            </a:r>
            <a:r>
              <a:rPr lang="en-GB" sz="2400" dirty="0" err="1">
                <a:solidFill>
                  <a:srgbClr val="000000"/>
                </a:solidFill>
              </a:rPr>
              <a:t>Shapland</a:t>
            </a:r>
            <a:r>
              <a:rPr lang="en-GB" sz="2400" dirty="0">
                <a:solidFill>
                  <a:srgbClr val="000000"/>
                </a:solidFill>
              </a:rPr>
              <a:t>, Willmore &amp; Duff, 1985)</a:t>
            </a:r>
          </a:p>
          <a:p>
            <a:pPr marL="566928" indent="-457200">
              <a:defRPr/>
            </a:pPr>
            <a:r>
              <a:rPr lang="en-GB" sz="2400" dirty="0">
                <a:solidFill>
                  <a:srgbClr val="000000"/>
                </a:solidFill>
              </a:rPr>
              <a:t>Recent development - study of victimology and developing policy around victims </a:t>
            </a:r>
          </a:p>
          <a:p>
            <a:pPr marL="566928" indent="-457200">
              <a:defRPr/>
            </a:pPr>
            <a:r>
              <a:rPr lang="en-GB" sz="2400" dirty="0">
                <a:solidFill>
                  <a:srgbClr val="000000"/>
                </a:solidFill>
              </a:rPr>
              <a:t>Policy and practice now viewed as important in responding to victims needs </a:t>
            </a:r>
          </a:p>
          <a:p>
            <a:endParaRPr lang="en-GB" sz="2400" dirty="0">
              <a:solidFill>
                <a:srgbClr val="000000"/>
              </a:solidFill>
            </a:endParaRPr>
          </a:p>
        </p:txBody>
      </p:sp>
      <p:pic>
        <p:nvPicPr>
          <p:cNvPr id="4" name="Recorded Sound">
            <a:hlinkClick r:id="" action="ppaction://media"/>
            <a:extLst>
              <a:ext uri="{FF2B5EF4-FFF2-40B4-BE49-F238E27FC236}">
                <a16:creationId xmlns:a16="http://schemas.microsoft.com/office/drawing/2014/main" id="{22F6BC46-CEE4-4399-9A49-3BF5878078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81819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9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5EB6C9-AF7B-4F36-BFF8-7274513BF273}"/>
              </a:ext>
            </a:extLst>
          </p:cNvPr>
          <p:cNvSpPr/>
          <p:nvPr/>
        </p:nvSpPr>
        <p:spPr>
          <a:xfrm>
            <a:off x="322610" y="529038"/>
            <a:ext cx="11291887" cy="3108543"/>
          </a:xfrm>
          <a:prstGeom prst="rect">
            <a:avLst/>
          </a:prstGeom>
        </p:spPr>
        <p:txBody>
          <a:bodyPr wrap="square">
            <a:spAutoFit/>
          </a:bodyPr>
          <a:lstStyle/>
          <a:p>
            <a:pPr algn="just">
              <a:spcBef>
                <a:spcPct val="0"/>
              </a:spcBef>
            </a:pPr>
            <a:r>
              <a:rPr lang="en-GB" altLang="en-US" sz="2800" b="1" dirty="0">
                <a:latin typeface="Calibri" panose="020F0502020204030204" pitchFamily="34" charset="0"/>
              </a:rPr>
              <a:t>‘</a:t>
            </a:r>
            <a:r>
              <a:rPr lang="en-GB" altLang="en-US" sz="2800" b="1" i="1" dirty="0">
                <a:latin typeface="Calibri" panose="020F0502020204030204" pitchFamily="34" charset="0"/>
              </a:rPr>
              <a:t>The criminal justice process is not just a process by which the State brings wrongdoers to justice on behalf of the community. It is also, or should be, a recognition that a citizen has been the victim of a crime, and a process which helps the victim’s recovery, or at least does not hinder it...This is, moreover, in the interests of the criminal justice process, which depends on victims reporting crimes and giving evidence</a:t>
            </a:r>
            <a:r>
              <a:rPr lang="en-GB" altLang="en-US" sz="2800" b="1" dirty="0">
                <a:latin typeface="Calibri" panose="020F0502020204030204" pitchFamily="34" charset="0"/>
              </a:rPr>
              <a:t>.’ </a:t>
            </a:r>
          </a:p>
          <a:p>
            <a:pPr algn="just">
              <a:spcBef>
                <a:spcPct val="0"/>
              </a:spcBef>
            </a:pPr>
            <a:r>
              <a:rPr lang="en-GB" altLang="en-US" sz="2800" dirty="0">
                <a:latin typeface="Calibri" panose="020F0502020204030204" pitchFamily="34" charset="0"/>
              </a:rPr>
              <a:t>(Victim Support, 1991)</a:t>
            </a:r>
            <a:endParaRPr lang="en-GB" altLang="en-US" sz="2800" dirty="0">
              <a:latin typeface="Arial" panose="020B0604020202020204" pitchFamily="34" charset="0"/>
            </a:endParaRPr>
          </a:p>
        </p:txBody>
      </p:sp>
      <p:pic>
        <p:nvPicPr>
          <p:cNvPr id="5" name="Picture 4" descr="A picture containing object, red&#10;&#10;Description automatically generated">
            <a:extLst>
              <a:ext uri="{FF2B5EF4-FFF2-40B4-BE49-F238E27FC236}">
                <a16:creationId xmlns:a16="http://schemas.microsoft.com/office/drawing/2014/main" id="{994AF1A4-2354-4D66-A1C9-DE5A996478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53143" y="3637581"/>
            <a:ext cx="7885714" cy="3000000"/>
          </a:xfrm>
          <a:prstGeom prst="rect">
            <a:avLst/>
          </a:prstGeom>
        </p:spPr>
      </p:pic>
      <p:pic>
        <p:nvPicPr>
          <p:cNvPr id="2" name="Recorded Sound">
            <a:hlinkClick r:id="" action="ppaction://media"/>
            <a:extLst>
              <a:ext uri="{FF2B5EF4-FFF2-40B4-BE49-F238E27FC236}">
                <a16:creationId xmlns:a16="http://schemas.microsoft.com/office/drawing/2014/main" id="{F00DB68C-5CF7-4868-97A3-949AFF3A34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8977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2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25172786-3386-449F-979D-CAFA33241DD8}"/>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Is justice for victims universal?</a:t>
            </a:r>
          </a:p>
        </p:txBody>
      </p:sp>
      <p:sp>
        <p:nvSpPr>
          <p:cNvPr id="3" name="Content Placeholder 2">
            <a:extLst>
              <a:ext uri="{FF2B5EF4-FFF2-40B4-BE49-F238E27FC236}">
                <a16:creationId xmlns:a16="http://schemas.microsoft.com/office/drawing/2014/main" id="{D27DD47D-0361-43CB-861D-E05E66D8B8A2}"/>
              </a:ext>
            </a:extLst>
          </p:cNvPr>
          <p:cNvSpPr>
            <a:spLocks noGrp="1"/>
          </p:cNvSpPr>
          <p:nvPr>
            <p:ph idx="1"/>
          </p:nvPr>
        </p:nvSpPr>
        <p:spPr>
          <a:xfrm>
            <a:off x="5120640" y="804672"/>
            <a:ext cx="6281928" cy="5248656"/>
          </a:xfrm>
        </p:spPr>
        <p:txBody>
          <a:bodyPr anchor="ctr">
            <a:normAutofit/>
          </a:bodyPr>
          <a:lstStyle/>
          <a:p>
            <a:pPr lvl="1"/>
            <a:r>
              <a:rPr lang="en-GB" altLang="en-US" dirty="0"/>
              <a:t>Nature</a:t>
            </a:r>
            <a:r>
              <a:rPr lang="en-US" altLang="en-US" dirty="0"/>
              <a:t> of the victim e.g. gender, age and health status </a:t>
            </a:r>
          </a:p>
          <a:p>
            <a:pPr lvl="1"/>
            <a:r>
              <a:rPr lang="en-US" altLang="en-US" dirty="0"/>
              <a:t>Type of crime e.g. domestic abuse, property crime, sexual offences</a:t>
            </a:r>
          </a:p>
          <a:p>
            <a:pPr lvl="1"/>
            <a:r>
              <a:rPr lang="en-US" altLang="en-US" dirty="0"/>
              <a:t>The nature of the relationship between the victim and offender</a:t>
            </a:r>
          </a:p>
          <a:p>
            <a:pPr lvl="1"/>
            <a:r>
              <a:rPr lang="en-US" altLang="en-US" dirty="0"/>
              <a:t>Public or private space</a:t>
            </a:r>
          </a:p>
          <a:p>
            <a:pPr lvl="1"/>
            <a:r>
              <a:rPr lang="en-US" altLang="en-US" dirty="0"/>
              <a:t>Cultural issues in the community within which it occurs and the place where the offence occurred </a:t>
            </a:r>
          </a:p>
          <a:p>
            <a:pPr lvl="1"/>
            <a:r>
              <a:rPr lang="en-US" altLang="en-US" dirty="0"/>
              <a:t>Difference in judiciary decisions and between courts e.g. magistrates and crown (see lecture on the courts)</a:t>
            </a:r>
            <a:endParaRPr lang="en-GB" altLang="en-US" dirty="0"/>
          </a:p>
          <a:p>
            <a:endParaRPr lang="en-GB" sz="2000" dirty="0"/>
          </a:p>
        </p:txBody>
      </p:sp>
      <p:pic>
        <p:nvPicPr>
          <p:cNvPr id="4" name="Recorded Sound">
            <a:hlinkClick r:id="" action="ppaction://media"/>
            <a:extLst>
              <a:ext uri="{FF2B5EF4-FFF2-40B4-BE49-F238E27FC236}">
                <a16:creationId xmlns:a16="http://schemas.microsoft.com/office/drawing/2014/main" id="{7A7127AC-8B50-4C3E-A28B-8150B62656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295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2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539D962-FADC-4B7B-BBEF-57D3860145A7}"/>
              </a:ext>
            </a:extLst>
          </p:cNvPr>
          <p:cNvSpPr>
            <a:spLocks noGrp="1"/>
          </p:cNvSpPr>
          <p:nvPr>
            <p:ph type="title"/>
          </p:nvPr>
        </p:nvSpPr>
        <p:spPr>
          <a:xfrm>
            <a:off x="640079" y="2053641"/>
            <a:ext cx="3669161" cy="2760098"/>
          </a:xfrm>
        </p:spPr>
        <p:txBody>
          <a:bodyPr>
            <a:normAutofit/>
          </a:bodyPr>
          <a:lstStyle/>
          <a:p>
            <a:r>
              <a:rPr lang="en-GB">
                <a:solidFill>
                  <a:srgbClr val="FFFFFF"/>
                </a:solidFill>
              </a:rPr>
              <a:t>Adversarial system – issues for victims</a:t>
            </a:r>
          </a:p>
        </p:txBody>
      </p:sp>
      <p:sp>
        <p:nvSpPr>
          <p:cNvPr id="3" name="Content Placeholder 2">
            <a:extLst>
              <a:ext uri="{FF2B5EF4-FFF2-40B4-BE49-F238E27FC236}">
                <a16:creationId xmlns:a16="http://schemas.microsoft.com/office/drawing/2014/main" id="{C6BF40D0-B2D0-4EDD-A95D-5EFD39C0EBC4}"/>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Prosecution to provide proof of defendant’s guilt beyond reasonable doubt</a:t>
            </a:r>
          </a:p>
          <a:p>
            <a:r>
              <a:rPr lang="en-GB" sz="2400">
                <a:solidFill>
                  <a:srgbClr val="000000"/>
                </a:solidFill>
              </a:rPr>
              <a:t>Allows for cross-examination of prosecution witnesses by defence</a:t>
            </a:r>
          </a:p>
          <a:p>
            <a:r>
              <a:rPr lang="en-GB" sz="2400">
                <a:solidFill>
                  <a:srgbClr val="000000"/>
                </a:solidFill>
              </a:rPr>
              <a:t>Challenging for victims in adversarial system as victims feel manipulated by both defence and prosecution, lack agency and a voice. </a:t>
            </a:r>
          </a:p>
          <a:p>
            <a:endParaRPr lang="en-GB" sz="2400">
              <a:solidFill>
                <a:srgbClr val="000000"/>
              </a:solidFill>
            </a:endParaRPr>
          </a:p>
        </p:txBody>
      </p:sp>
      <p:pic>
        <p:nvPicPr>
          <p:cNvPr id="4" name="Recorded Sound">
            <a:hlinkClick r:id="" action="ppaction://media"/>
            <a:extLst>
              <a:ext uri="{FF2B5EF4-FFF2-40B4-BE49-F238E27FC236}">
                <a16:creationId xmlns:a16="http://schemas.microsoft.com/office/drawing/2014/main" id="{A634BD23-B178-4DB0-91E3-A6E0C00FD4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0870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7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635EC-EA68-488C-A19F-05E1A6E2F379}"/>
              </a:ext>
            </a:extLst>
          </p:cNvPr>
          <p:cNvSpPr>
            <a:spLocks noGrp="1"/>
          </p:cNvSpPr>
          <p:nvPr>
            <p:ph type="title"/>
          </p:nvPr>
        </p:nvSpPr>
        <p:spPr>
          <a:xfrm>
            <a:off x="838200" y="963877"/>
            <a:ext cx="3494362" cy="4930246"/>
          </a:xfrm>
        </p:spPr>
        <p:txBody>
          <a:bodyPr>
            <a:normAutofit/>
          </a:bodyPr>
          <a:lstStyle/>
          <a:p>
            <a:pPr algn="r"/>
            <a:r>
              <a:rPr lang="en-GB" altLang="en-US" sz="3700" b="1" dirty="0">
                <a:solidFill>
                  <a:schemeClr val="accent1"/>
                </a:solidFill>
              </a:rPr>
              <a:t>United Nations: </a:t>
            </a:r>
            <a:r>
              <a:rPr lang="en-GB" altLang="en-US" sz="3700" dirty="0">
                <a:solidFill>
                  <a:schemeClr val="accent1"/>
                </a:solidFill>
              </a:rPr>
              <a:t>Declaration of Basic Principles of Practice for Victims of Crime and the Abuse of Power (UN, 1985)</a:t>
            </a:r>
            <a:br>
              <a:rPr lang="en-GB" altLang="en-US" sz="3700" dirty="0">
                <a:solidFill>
                  <a:schemeClr val="accent1"/>
                </a:solidFill>
              </a:rPr>
            </a:br>
            <a:endParaRPr lang="en-GB" sz="3700"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B41FB6-C5D1-4416-A5BA-9272400CC976}"/>
              </a:ext>
            </a:extLst>
          </p:cNvPr>
          <p:cNvSpPr>
            <a:spLocks noGrp="1"/>
          </p:cNvSpPr>
          <p:nvPr>
            <p:ph idx="1"/>
          </p:nvPr>
        </p:nvSpPr>
        <p:spPr>
          <a:xfrm>
            <a:off x="4976031" y="963877"/>
            <a:ext cx="6377769" cy="4930246"/>
          </a:xfrm>
        </p:spPr>
        <p:txBody>
          <a:bodyPr anchor="ctr">
            <a:normAutofit/>
          </a:bodyPr>
          <a:lstStyle/>
          <a:p>
            <a:r>
              <a:rPr lang="en-GB" altLang="en-US" sz="4400" dirty="0"/>
              <a:t>Access to justice and fair treatment</a:t>
            </a:r>
          </a:p>
          <a:p>
            <a:r>
              <a:rPr lang="en-GB" altLang="en-US" sz="4400" dirty="0"/>
              <a:t>Restitution</a:t>
            </a:r>
          </a:p>
          <a:p>
            <a:r>
              <a:rPr lang="en-GB" altLang="en-US" sz="4400" dirty="0"/>
              <a:t>Compensation</a:t>
            </a:r>
          </a:p>
          <a:p>
            <a:r>
              <a:rPr lang="en-GB" altLang="en-US" sz="4400" dirty="0"/>
              <a:t>Assistance</a:t>
            </a:r>
          </a:p>
          <a:p>
            <a:endParaRPr lang="en-GB" sz="2400" dirty="0"/>
          </a:p>
        </p:txBody>
      </p:sp>
      <p:pic>
        <p:nvPicPr>
          <p:cNvPr id="4" name="Recorded Sound">
            <a:hlinkClick r:id="" action="ppaction://media"/>
            <a:extLst>
              <a:ext uri="{FF2B5EF4-FFF2-40B4-BE49-F238E27FC236}">
                <a16:creationId xmlns:a16="http://schemas.microsoft.com/office/drawing/2014/main" id="{95A14A73-CA6B-4DFA-8A0A-39AFF2A970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7906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3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5B3BFB-9BE6-4855-AEB3-EB8022729C00}"/>
              </a:ext>
            </a:extLst>
          </p:cNvPr>
          <p:cNvSpPr>
            <a:spLocks noGrp="1"/>
          </p:cNvSpPr>
          <p:nvPr>
            <p:ph type="title"/>
          </p:nvPr>
        </p:nvSpPr>
        <p:spPr>
          <a:xfrm>
            <a:off x="838200" y="963877"/>
            <a:ext cx="3494362" cy="4930246"/>
          </a:xfrm>
        </p:spPr>
        <p:txBody>
          <a:bodyPr>
            <a:normAutofit/>
          </a:bodyPr>
          <a:lstStyle/>
          <a:p>
            <a:pPr algn="r"/>
            <a:r>
              <a:rPr lang="en-GB" dirty="0">
                <a:latin typeface="+mn-lt"/>
              </a:rPr>
              <a:t>UK policy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62AFA9-1A9A-4746-A144-A687FD199CDD}"/>
              </a:ext>
            </a:extLst>
          </p:cNvPr>
          <p:cNvSpPr>
            <a:spLocks noGrp="1"/>
          </p:cNvSpPr>
          <p:nvPr>
            <p:ph idx="1"/>
          </p:nvPr>
        </p:nvSpPr>
        <p:spPr>
          <a:xfrm>
            <a:off x="5071872" y="830730"/>
            <a:ext cx="6377769" cy="5894123"/>
          </a:xfrm>
        </p:spPr>
        <p:txBody>
          <a:bodyPr anchor="ctr">
            <a:normAutofit/>
          </a:bodyPr>
          <a:lstStyle/>
          <a:p>
            <a:r>
              <a:rPr lang="en-GB" altLang="en-US" sz="1900" dirty="0"/>
              <a:t>Early 1990s increasing political popularity re: victims of crime </a:t>
            </a:r>
          </a:p>
          <a:p>
            <a:r>
              <a:rPr lang="en-GB" altLang="en-US" sz="1900" dirty="0"/>
              <a:t>Terminology of rights - synonymous with victims of crime</a:t>
            </a:r>
          </a:p>
          <a:p>
            <a:pPr lvl="1"/>
            <a:r>
              <a:rPr lang="en-GB" altLang="en-US" sz="1900" dirty="0"/>
              <a:t> Rights – service and procedural (Fenwick, 1997)</a:t>
            </a:r>
          </a:p>
          <a:p>
            <a:r>
              <a:rPr lang="en-GB" altLang="en-US" sz="1900" dirty="0"/>
              <a:t>Victim’s Charter: A Statement of the Rights for Victims of Crime (Home Office, 1990)</a:t>
            </a:r>
          </a:p>
          <a:p>
            <a:r>
              <a:rPr lang="en-GB" altLang="en-US" sz="1900" dirty="0"/>
              <a:t>Criticisms (</a:t>
            </a:r>
            <a:r>
              <a:rPr lang="en-GB" altLang="en-US" sz="1900" dirty="0" err="1"/>
              <a:t>Miers</a:t>
            </a:r>
            <a:r>
              <a:rPr lang="en-GB" altLang="en-US" sz="1900" dirty="0"/>
              <a:t>, 1992; </a:t>
            </a:r>
            <a:r>
              <a:rPr lang="en-GB" altLang="en-US" sz="1900" dirty="0" err="1"/>
              <a:t>Mawby</a:t>
            </a:r>
            <a:r>
              <a:rPr lang="en-GB" altLang="en-US" sz="1900" dirty="0"/>
              <a:t> and </a:t>
            </a:r>
            <a:r>
              <a:rPr lang="en-GB" altLang="en-US" sz="1900" dirty="0" err="1"/>
              <a:t>Walklate</a:t>
            </a:r>
            <a:r>
              <a:rPr lang="en-GB" altLang="en-US" sz="1900" dirty="0"/>
              <a:t>, 1994; Fenwick, 1997) </a:t>
            </a:r>
          </a:p>
          <a:p>
            <a:r>
              <a:rPr lang="en-GB" altLang="en-US" sz="1900" dirty="0"/>
              <a:t>2000s New Labour - ‘rebalance’ Justice: </a:t>
            </a:r>
          </a:p>
          <a:p>
            <a:pPr lvl="1"/>
            <a:r>
              <a:rPr lang="en-GB" altLang="en-US" sz="1900" dirty="0"/>
              <a:t>Guaranteed justice for victims </a:t>
            </a:r>
          </a:p>
          <a:p>
            <a:pPr lvl="1"/>
            <a:r>
              <a:rPr lang="en-GB" altLang="en-US" sz="1900" dirty="0"/>
              <a:t>Victims should be central to CJS</a:t>
            </a:r>
          </a:p>
          <a:p>
            <a:pPr lvl="1"/>
            <a:r>
              <a:rPr lang="en-GB" altLang="en-US" sz="1900" dirty="0"/>
              <a:t>Code of Practice for Victims of Crime statutory rights  (and new Witness Charter)</a:t>
            </a:r>
          </a:p>
          <a:p>
            <a:pPr lvl="1"/>
            <a:r>
              <a:rPr lang="en-GB" altLang="en-US" sz="1900" dirty="0"/>
              <a:t>Victims’ Champion (2008-9)/Victims’ Commissioner (from 2010)</a:t>
            </a:r>
          </a:p>
          <a:p>
            <a:endParaRPr lang="en-GB" altLang="en-US" sz="1900" dirty="0"/>
          </a:p>
          <a:p>
            <a:endParaRPr lang="en-GB" altLang="en-US" sz="1900" dirty="0"/>
          </a:p>
          <a:p>
            <a:endParaRPr lang="en-GB" sz="1900" dirty="0"/>
          </a:p>
        </p:txBody>
      </p:sp>
      <p:pic>
        <p:nvPicPr>
          <p:cNvPr id="4" name="Recorded Sound">
            <a:hlinkClick r:id="" action="ppaction://media"/>
            <a:extLst>
              <a:ext uri="{FF2B5EF4-FFF2-40B4-BE49-F238E27FC236}">
                <a16:creationId xmlns:a16="http://schemas.microsoft.com/office/drawing/2014/main" id="{E24C17A1-6760-4838-89F1-EE0CC43634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831369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8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D6D13-3AA4-4A15-95AA-E717067CB193}"/>
              </a:ext>
            </a:extLst>
          </p:cNvPr>
          <p:cNvSpPr>
            <a:spLocks noGrp="1"/>
          </p:cNvSpPr>
          <p:nvPr>
            <p:ph type="title"/>
          </p:nvPr>
        </p:nvSpPr>
        <p:spPr>
          <a:xfrm>
            <a:off x="838200" y="963877"/>
            <a:ext cx="3494362" cy="4930246"/>
          </a:xfrm>
        </p:spPr>
        <p:txBody>
          <a:bodyPr>
            <a:normAutofit/>
          </a:bodyPr>
          <a:lstStyle/>
          <a:p>
            <a:pPr algn="r"/>
            <a:r>
              <a:rPr lang="en-GB" dirty="0">
                <a:latin typeface="+mn-lt"/>
              </a:rPr>
              <a:t>UK policy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CA2623-66FA-4421-A12E-71E03FF142CC}"/>
              </a:ext>
            </a:extLst>
          </p:cNvPr>
          <p:cNvSpPr>
            <a:spLocks noGrp="1"/>
          </p:cNvSpPr>
          <p:nvPr>
            <p:ph idx="1"/>
          </p:nvPr>
        </p:nvSpPr>
        <p:spPr>
          <a:xfrm>
            <a:off x="4976031" y="963877"/>
            <a:ext cx="6377769" cy="4930246"/>
          </a:xfrm>
        </p:spPr>
        <p:txBody>
          <a:bodyPr anchor="ctr">
            <a:normAutofit/>
          </a:bodyPr>
          <a:lstStyle/>
          <a:p>
            <a:r>
              <a:rPr lang="en-GB" sz="2400"/>
              <a:t>2010 -&gt; coalition government</a:t>
            </a:r>
          </a:p>
          <a:p>
            <a:r>
              <a:rPr lang="en-GB" sz="2400"/>
              <a:t>2015 -&gt; Conservative government</a:t>
            </a:r>
          </a:p>
          <a:p>
            <a:r>
              <a:rPr lang="en-GB" altLang="en-US" sz="2400"/>
              <a:t>Victims’ Right to Review (2013) </a:t>
            </a:r>
          </a:p>
          <a:p>
            <a:r>
              <a:rPr lang="en-GB" altLang="en-US" sz="2400"/>
              <a:t>ASB, Crime and Policing Act (2014) </a:t>
            </a:r>
          </a:p>
          <a:p>
            <a:r>
              <a:rPr lang="en-GB" altLang="en-US" sz="2400"/>
              <a:t>Code of Practice for Victims (2013/2015) (MoJ, 2015)</a:t>
            </a:r>
          </a:p>
          <a:p>
            <a:r>
              <a:rPr lang="en-GB" altLang="en-US" sz="2400"/>
              <a:t>Recently – Victims Strategy (2018)</a:t>
            </a:r>
            <a:endParaRPr lang="en-GB" sz="2400"/>
          </a:p>
        </p:txBody>
      </p:sp>
      <p:pic>
        <p:nvPicPr>
          <p:cNvPr id="4" name="Recorded Sound">
            <a:hlinkClick r:id="" action="ppaction://media"/>
            <a:extLst>
              <a:ext uri="{FF2B5EF4-FFF2-40B4-BE49-F238E27FC236}">
                <a16:creationId xmlns:a16="http://schemas.microsoft.com/office/drawing/2014/main" id="{3B376DA5-4E09-4A4B-ACE1-3DCB4E2027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502849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7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31340F8-88EB-43AC-AE54-82A1311873AC}"/>
              </a:ext>
            </a:extLst>
          </p:cNvPr>
          <p:cNvSpPr>
            <a:spLocks noGrp="1"/>
          </p:cNvSpPr>
          <p:nvPr>
            <p:ph type="title"/>
          </p:nvPr>
        </p:nvSpPr>
        <p:spPr>
          <a:xfrm>
            <a:off x="640079" y="2053641"/>
            <a:ext cx="3669161" cy="2760098"/>
          </a:xfrm>
        </p:spPr>
        <p:txBody>
          <a:bodyPr>
            <a:normAutofit/>
          </a:bodyPr>
          <a:lstStyle/>
          <a:p>
            <a:r>
              <a:rPr lang="en-GB">
                <a:solidFill>
                  <a:srgbClr val="FFFFFF"/>
                </a:solidFill>
              </a:rPr>
              <a:t>Crown Prosecution Service (CPS)</a:t>
            </a:r>
          </a:p>
        </p:txBody>
      </p:sp>
      <p:sp>
        <p:nvSpPr>
          <p:cNvPr id="3" name="Content Placeholder 2">
            <a:extLst>
              <a:ext uri="{FF2B5EF4-FFF2-40B4-BE49-F238E27FC236}">
                <a16:creationId xmlns:a16="http://schemas.microsoft.com/office/drawing/2014/main" id="{0416321F-4386-465F-BAC6-80106FFBF789}"/>
              </a:ext>
            </a:extLst>
          </p:cNvPr>
          <p:cNvSpPr>
            <a:spLocks noGrp="1"/>
          </p:cNvSpPr>
          <p:nvPr>
            <p:ph idx="1"/>
          </p:nvPr>
        </p:nvSpPr>
        <p:spPr>
          <a:xfrm>
            <a:off x="6090574" y="801866"/>
            <a:ext cx="5306084" cy="5230634"/>
          </a:xfrm>
        </p:spPr>
        <p:txBody>
          <a:bodyPr anchor="ctr">
            <a:normAutofit/>
          </a:bodyPr>
          <a:lstStyle/>
          <a:p>
            <a:r>
              <a:rPr lang="en-GB" sz="2200" dirty="0">
                <a:solidFill>
                  <a:srgbClr val="000000"/>
                </a:solidFill>
              </a:rPr>
              <a:t>Public interest</a:t>
            </a:r>
          </a:p>
          <a:p>
            <a:r>
              <a:rPr lang="en-GB" sz="2200" dirty="0">
                <a:solidFill>
                  <a:srgbClr val="000000"/>
                </a:solidFill>
              </a:rPr>
              <a:t>After Glidewell Review 1998, </a:t>
            </a:r>
            <a:r>
              <a:rPr lang="en-GB" altLang="en-US" sz="2200" dirty="0">
                <a:solidFill>
                  <a:srgbClr val="000000"/>
                </a:solidFill>
              </a:rPr>
              <a:t>CPS took over direct communication with victims from police in 2001.</a:t>
            </a:r>
          </a:p>
          <a:p>
            <a:r>
              <a:rPr lang="en-GB" sz="2200" dirty="0">
                <a:solidFill>
                  <a:srgbClr val="000000"/>
                </a:solidFill>
              </a:rPr>
              <a:t>Prosecutor’s Pledge (2006)</a:t>
            </a:r>
          </a:p>
          <a:p>
            <a:r>
              <a:rPr lang="en-GB" sz="2200" dirty="0">
                <a:solidFill>
                  <a:srgbClr val="000000"/>
                </a:solidFill>
              </a:rPr>
              <a:t>Sara Payne report (2009) criticised the system</a:t>
            </a:r>
          </a:p>
          <a:p>
            <a:r>
              <a:rPr lang="en-GB" sz="2200" dirty="0">
                <a:solidFill>
                  <a:srgbClr val="000000"/>
                </a:solidFill>
              </a:rPr>
              <a:t>Victim </a:t>
            </a:r>
            <a:r>
              <a:rPr lang="en-GB" sz="2200" dirty="0" err="1">
                <a:solidFill>
                  <a:srgbClr val="000000"/>
                </a:solidFill>
              </a:rPr>
              <a:t>Liasion</a:t>
            </a:r>
            <a:r>
              <a:rPr lang="en-GB" sz="2200" dirty="0">
                <a:solidFill>
                  <a:srgbClr val="000000"/>
                </a:solidFill>
              </a:rPr>
              <a:t> Units (VLUs) (2014)</a:t>
            </a:r>
          </a:p>
          <a:p>
            <a:r>
              <a:rPr lang="en-GB" sz="2200" dirty="0">
                <a:solidFill>
                  <a:srgbClr val="000000"/>
                </a:solidFill>
              </a:rPr>
              <a:t>Magistrates – Transforming Summary Justice (2015)</a:t>
            </a:r>
          </a:p>
          <a:p>
            <a:r>
              <a:rPr lang="en-GB" sz="2200" dirty="0">
                <a:solidFill>
                  <a:srgbClr val="000000"/>
                </a:solidFill>
              </a:rPr>
              <a:t>Inspections (2016/2017)</a:t>
            </a:r>
          </a:p>
          <a:p>
            <a:r>
              <a:rPr lang="en-GB" sz="2200" dirty="0">
                <a:solidFill>
                  <a:srgbClr val="000000"/>
                </a:solidFill>
              </a:rPr>
              <a:t>Inspection of VLUs correspondence (2018)</a:t>
            </a:r>
          </a:p>
        </p:txBody>
      </p:sp>
    </p:spTree>
    <p:extLst>
      <p:ext uri="{BB962C8B-B14F-4D97-AF65-F5344CB8AC3E}">
        <p14:creationId xmlns:p14="http://schemas.microsoft.com/office/powerpoint/2010/main" val="1952393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2FC4D-8FB5-4E29-AF2A-2599DBFA8A7E}"/>
              </a:ext>
            </a:extLst>
          </p:cNvPr>
          <p:cNvSpPr>
            <a:spLocks noGrp="1"/>
          </p:cNvSpPr>
          <p:nvPr>
            <p:ph type="title"/>
          </p:nvPr>
        </p:nvSpPr>
        <p:spPr>
          <a:solidFill>
            <a:schemeClr val="bg1">
              <a:lumMod val="75000"/>
            </a:schemeClr>
          </a:solidFill>
        </p:spPr>
        <p:txBody>
          <a:bodyPr/>
          <a:lstStyle/>
          <a:p>
            <a:r>
              <a:rPr lang="en-GB" dirty="0">
                <a:latin typeface="+mn-lt"/>
              </a:rPr>
              <a:t>VPS &amp; FIS</a:t>
            </a:r>
          </a:p>
        </p:txBody>
      </p:sp>
      <p:sp>
        <p:nvSpPr>
          <p:cNvPr id="3" name="Text Placeholder 2">
            <a:extLst>
              <a:ext uri="{FF2B5EF4-FFF2-40B4-BE49-F238E27FC236}">
                <a16:creationId xmlns:a16="http://schemas.microsoft.com/office/drawing/2014/main" id="{D1435044-E125-4FA3-875F-610B3E003185}"/>
              </a:ext>
            </a:extLst>
          </p:cNvPr>
          <p:cNvSpPr>
            <a:spLocks noGrp="1"/>
          </p:cNvSpPr>
          <p:nvPr>
            <p:ph type="body" idx="1"/>
          </p:nvPr>
        </p:nvSpPr>
        <p:spPr>
          <a:solidFill>
            <a:schemeClr val="bg1">
              <a:lumMod val="65000"/>
            </a:schemeClr>
          </a:solidFill>
        </p:spPr>
        <p:txBody>
          <a:bodyPr/>
          <a:lstStyle/>
          <a:p>
            <a:r>
              <a:rPr lang="en-GB" dirty="0"/>
              <a:t> Victim personal statements (VPS)</a:t>
            </a:r>
          </a:p>
        </p:txBody>
      </p:sp>
      <p:sp>
        <p:nvSpPr>
          <p:cNvPr id="4" name="Content Placeholder 3">
            <a:extLst>
              <a:ext uri="{FF2B5EF4-FFF2-40B4-BE49-F238E27FC236}">
                <a16:creationId xmlns:a16="http://schemas.microsoft.com/office/drawing/2014/main" id="{4268E174-1128-42E4-BA51-DF41C013541B}"/>
              </a:ext>
            </a:extLst>
          </p:cNvPr>
          <p:cNvSpPr>
            <a:spLocks noGrp="1"/>
          </p:cNvSpPr>
          <p:nvPr>
            <p:ph sz="half" idx="2"/>
          </p:nvPr>
        </p:nvSpPr>
        <p:spPr>
          <a:solidFill>
            <a:schemeClr val="bg1">
              <a:lumMod val="85000"/>
            </a:schemeClr>
          </a:solidFill>
        </p:spPr>
        <p:txBody>
          <a:bodyPr/>
          <a:lstStyle/>
          <a:p>
            <a:r>
              <a:rPr lang="en-GB" dirty="0"/>
              <a:t>Victims charter 1996</a:t>
            </a:r>
          </a:p>
          <a:p>
            <a:r>
              <a:rPr lang="en-GB" dirty="0"/>
              <a:t>Victims Commissioner (2015) reported a mixture of conflicting experiences and generally low usage</a:t>
            </a:r>
          </a:p>
          <a:p>
            <a:endParaRPr lang="en-GB" dirty="0"/>
          </a:p>
        </p:txBody>
      </p:sp>
      <p:sp>
        <p:nvSpPr>
          <p:cNvPr id="5" name="Text Placeholder 4">
            <a:extLst>
              <a:ext uri="{FF2B5EF4-FFF2-40B4-BE49-F238E27FC236}">
                <a16:creationId xmlns:a16="http://schemas.microsoft.com/office/drawing/2014/main" id="{FC12A132-54FE-46B9-B3DE-B901127757E9}"/>
              </a:ext>
            </a:extLst>
          </p:cNvPr>
          <p:cNvSpPr>
            <a:spLocks noGrp="1"/>
          </p:cNvSpPr>
          <p:nvPr>
            <p:ph type="body" sz="quarter" idx="3"/>
          </p:nvPr>
        </p:nvSpPr>
        <p:spPr>
          <a:solidFill>
            <a:schemeClr val="bg1">
              <a:lumMod val="65000"/>
            </a:schemeClr>
          </a:solidFill>
        </p:spPr>
        <p:txBody>
          <a:bodyPr/>
          <a:lstStyle/>
          <a:p>
            <a:r>
              <a:rPr lang="en-GB" dirty="0"/>
              <a:t>Family Impact Statements (FIS)</a:t>
            </a:r>
          </a:p>
        </p:txBody>
      </p:sp>
      <p:sp>
        <p:nvSpPr>
          <p:cNvPr id="6" name="Content Placeholder 5">
            <a:extLst>
              <a:ext uri="{FF2B5EF4-FFF2-40B4-BE49-F238E27FC236}">
                <a16:creationId xmlns:a16="http://schemas.microsoft.com/office/drawing/2014/main" id="{C0AD413D-FC6B-42F3-8732-84B1C9C783C4}"/>
              </a:ext>
            </a:extLst>
          </p:cNvPr>
          <p:cNvSpPr>
            <a:spLocks noGrp="1"/>
          </p:cNvSpPr>
          <p:nvPr>
            <p:ph sz="quarter" idx="4"/>
          </p:nvPr>
        </p:nvSpPr>
        <p:spPr>
          <a:solidFill>
            <a:schemeClr val="bg1">
              <a:lumMod val="85000"/>
            </a:schemeClr>
          </a:solidFill>
        </p:spPr>
        <p:txBody>
          <a:bodyPr/>
          <a:lstStyle/>
          <a:p>
            <a:r>
              <a:rPr lang="en-GB" dirty="0"/>
              <a:t>2006 – murder/manslaughter</a:t>
            </a:r>
          </a:p>
          <a:p>
            <a:r>
              <a:rPr lang="en-GB" dirty="0"/>
              <a:t>E.g. Jo Cox murder – family wrote statement describing how her loss had impacted on them</a:t>
            </a:r>
          </a:p>
        </p:txBody>
      </p:sp>
      <p:pic>
        <p:nvPicPr>
          <p:cNvPr id="7" name="Recorded Sound">
            <a:hlinkClick r:id="" action="ppaction://media"/>
            <a:extLst>
              <a:ext uri="{FF2B5EF4-FFF2-40B4-BE49-F238E27FC236}">
                <a16:creationId xmlns:a16="http://schemas.microsoft.com/office/drawing/2014/main" id="{C5D3FAFD-A213-4143-9E91-2B44D281D1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23348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17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9A7247-8E5A-4AA7-9A21-0A9096FAE60F}"/>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3600">
                <a:solidFill>
                  <a:srgbClr val="3F3F3F"/>
                </a:solidFill>
              </a:rPr>
              <a:t>Pros and cons of VPS</a:t>
            </a:r>
          </a:p>
        </p:txBody>
      </p:sp>
      <p:sp>
        <p:nvSpPr>
          <p:cNvPr id="3" name="Content Placeholder 2">
            <a:extLst>
              <a:ext uri="{FF2B5EF4-FFF2-40B4-BE49-F238E27FC236}">
                <a16:creationId xmlns:a16="http://schemas.microsoft.com/office/drawing/2014/main" id="{30D8C4CC-3476-4217-8394-10F9F9841CAB}"/>
              </a:ext>
            </a:extLst>
          </p:cNvPr>
          <p:cNvSpPr>
            <a:spLocks noGrp="1"/>
          </p:cNvSpPr>
          <p:nvPr>
            <p:ph sz="half" idx="1"/>
          </p:nvPr>
        </p:nvSpPr>
        <p:spPr>
          <a:xfrm>
            <a:off x="1476915" y="2888250"/>
            <a:ext cx="4297351" cy="2959777"/>
          </a:xfrm>
        </p:spPr>
        <p:txBody>
          <a:bodyPr anchor="t">
            <a:normAutofit/>
          </a:bodyPr>
          <a:lstStyle/>
          <a:p>
            <a:r>
              <a:rPr lang="en-GB" sz="2000"/>
              <a:t>Cathartic for victim</a:t>
            </a:r>
          </a:p>
          <a:p>
            <a:r>
              <a:rPr lang="en-GB" sz="2000"/>
              <a:t>Victims feel more supported by CPS</a:t>
            </a:r>
          </a:p>
          <a:p>
            <a:r>
              <a:rPr lang="en-GB" sz="2000"/>
              <a:t>Informed sentencing decisions</a:t>
            </a:r>
          </a:p>
          <a:p>
            <a:r>
              <a:rPr lang="en-GB" sz="2000"/>
              <a:t>Harm is fully witnessed and recognised</a:t>
            </a:r>
          </a:p>
          <a:p>
            <a:endParaRPr lang="en-GB" sz="200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4B88A06-B094-4B45-A1A2-E8D8B0FC1323}"/>
              </a:ext>
            </a:extLst>
          </p:cNvPr>
          <p:cNvSpPr>
            <a:spLocks noGrp="1"/>
          </p:cNvSpPr>
          <p:nvPr>
            <p:ph sz="half" idx="2"/>
          </p:nvPr>
        </p:nvSpPr>
        <p:spPr>
          <a:xfrm>
            <a:off x="6417731" y="2888250"/>
            <a:ext cx="4292594" cy="2959778"/>
          </a:xfrm>
        </p:spPr>
        <p:txBody>
          <a:bodyPr anchor="t">
            <a:normAutofit/>
          </a:bodyPr>
          <a:lstStyle/>
          <a:p>
            <a:r>
              <a:rPr lang="en-GB" sz="2000"/>
              <a:t>Burden and difficult for victim</a:t>
            </a:r>
          </a:p>
          <a:p>
            <a:r>
              <a:rPr lang="en-GB" sz="2000"/>
              <a:t>Differentiation in sentencing decisions</a:t>
            </a:r>
          </a:p>
          <a:p>
            <a:r>
              <a:rPr lang="en-GB" sz="2000"/>
              <a:t>Can influence court’s ‘objectivity’</a:t>
            </a:r>
          </a:p>
          <a:p>
            <a:r>
              <a:rPr lang="en-GB" sz="2000"/>
              <a:t>Prosecution should be in public, not private interests</a:t>
            </a:r>
          </a:p>
          <a:p>
            <a:endParaRPr lang="en-GB" sz="2000"/>
          </a:p>
        </p:txBody>
      </p:sp>
      <p:pic>
        <p:nvPicPr>
          <p:cNvPr id="5" name="Recorded Sound">
            <a:hlinkClick r:id="" action="ppaction://media"/>
            <a:extLst>
              <a:ext uri="{FF2B5EF4-FFF2-40B4-BE49-F238E27FC236}">
                <a16:creationId xmlns:a16="http://schemas.microsoft.com/office/drawing/2014/main" id="{D31DFA93-AF79-4772-985B-0B1FD2EA42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727666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6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EFCD8E-8ED6-40AD-AF3C-AE873C204829}"/>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Support for victims</a:t>
            </a:r>
            <a:br>
              <a:rPr lang="en-US" sz="3600" kern="1200">
                <a:solidFill>
                  <a:srgbClr val="FFFFFF"/>
                </a:solidFill>
                <a:latin typeface="+mj-lt"/>
                <a:ea typeface="+mj-ea"/>
                <a:cs typeface="+mj-cs"/>
              </a:rPr>
            </a:br>
            <a:endParaRPr lang="en-US" sz="36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B6BC8274-0A9C-466C-A98D-80BF4DD62EF5}"/>
              </a:ext>
            </a:extLst>
          </p:cNvPr>
          <p:cNvSpPr>
            <a:spLocks noGrp="1"/>
          </p:cNvSpPr>
          <p:nvPr>
            <p:ph idx="1"/>
          </p:nvPr>
        </p:nvSpPr>
        <p:spPr>
          <a:xfrm>
            <a:off x="5198992" y="1412489"/>
            <a:ext cx="6040507" cy="4363844"/>
          </a:xfrm>
        </p:spPr>
        <p:txBody>
          <a:bodyPr vert="horz" lIns="91440" tIns="45720" rIns="91440" bIns="45720" rtlCol="0">
            <a:normAutofit/>
          </a:bodyPr>
          <a:lstStyle/>
          <a:p>
            <a:r>
              <a:rPr lang="en-US" sz="2400" dirty="0"/>
              <a:t>Criminal Injuries Compensation Authority </a:t>
            </a:r>
            <a:r>
              <a:rPr lang="en-US" sz="2400" dirty="0">
                <a:hlinkClick r:id="rId2"/>
              </a:rPr>
              <a:t>https://www.gov.uk/government/organisations/criminal-injuries-compensation-authority</a:t>
            </a:r>
            <a:endParaRPr lang="en-US" sz="2400" dirty="0"/>
          </a:p>
          <a:p>
            <a:r>
              <a:rPr lang="en-US" sz="2400" dirty="0"/>
              <a:t>Victim Support </a:t>
            </a:r>
            <a:r>
              <a:rPr lang="en-US" sz="2400" dirty="0">
                <a:hlinkClick r:id="rId3"/>
              </a:rPr>
              <a:t>https://www.victimsupport.org.uk</a:t>
            </a:r>
            <a:endParaRPr lang="en-US" sz="2400" dirty="0"/>
          </a:p>
          <a:p>
            <a:r>
              <a:rPr lang="en-US" sz="2400" dirty="0"/>
              <a:t>Salvation Army </a:t>
            </a:r>
            <a:r>
              <a:rPr lang="en-US" sz="2400" dirty="0">
                <a:hlinkClick r:id="rId4"/>
              </a:rPr>
              <a:t>https://www.salvationarmy.org.uk/</a:t>
            </a:r>
            <a:endParaRPr lang="en-US" sz="2400" dirty="0"/>
          </a:p>
          <a:p>
            <a:r>
              <a:rPr lang="en-US" sz="2400" dirty="0"/>
              <a:t>Crime specific </a:t>
            </a:r>
            <a:r>
              <a:rPr lang="en-US" sz="2400" dirty="0" err="1"/>
              <a:t>organisations</a:t>
            </a:r>
            <a:r>
              <a:rPr lang="en-US" sz="2400" dirty="0"/>
              <a:t>, e.g. sexual assault </a:t>
            </a:r>
            <a:r>
              <a:rPr lang="en-US" sz="2400" dirty="0">
                <a:hlinkClick r:id="rId5"/>
              </a:rPr>
              <a:t>https://rapecrisis.org.uk/</a:t>
            </a:r>
            <a:r>
              <a:rPr lang="en-US" sz="2400" dirty="0"/>
              <a:t>, domestic abuse </a:t>
            </a:r>
            <a:r>
              <a:rPr lang="en-US" sz="2400" dirty="0">
                <a:hlinkClick r:id="rId6"/>
              </a:rPr>
              <a:t>https://www.womensaid.org.uk/</a:t>
            </a:r>
            <a:endParaRPr lang="en-US" sz="2400" dirty="0"/>
          </a:p>
          <a:p>
            <a:r>
              <a:rPr lang="en-US" sz="2400" dirty="0"/>
              <a:t>Other NGOs   </a:t>
            </a:r>
          </a:p>
          <a:p>
            <a:endParaRPr lang="en-US" sz="1400" dirty="0"/>
          </a:p>
        </p:txBody>
      </p:sp>
      <p:sp>
        <p:nvSpPr>
          <p:cNvPr id="4" name="TextBox 3">
            <a:extLst>
              <a:ext uri="{FF2B5EF4-FFF2-40B4-BE49-F238E27FC236}">
                <a16:creationId xmlns:a16="http://schemas.microsoft.com/office/drawing/2014/main" id="{4FB24D5E-808A-43CE-8A63-BB647506E846}"/>
              </a:ext>
            </a:extLst>
          </p:cNvPr>
          <p:cNvSpPr txBox="1"/>
          <p:nvPr/>
        </p:nvSpPr>
        <p:spPr>
          <a:xfrm>
            <a:off x="8451604" y="1412489"/>
            <a:ext cx="2926080"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494985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D0B19B-4417-49CA-9678-EE095CA734D6}"/>
              </a:ext>
            </a:extLst>
          </p:cNvPr>
          <p:cNvSpPr>
            <a:spLocks noGrp="1"/>
          </p:cNvSpPr>
          <p:nvPr>
            <p:ph type="title"/>
          </p:nvPr>
        </p:nvSpPr>
        <p:spPr>
          <a:xfrm>
            <a:off x="863029" y="1012004"/>
            <a:ext cx="3416158" cy="4795408"/>
          </a:xfrm>
        </p:spPr>
        <p:txBody>
          <a:bodyPr>
            <a:normAutofit/>
          </a:bodyPr>
          <a:lstStyle/>
          <a:p>
            <a:r>
              <a:rPr lang="en-GB">
                <a:solidFill>
                  <a:srgbClr val="FFFFFF"/>
                </a:solidFill>
              </a:rPr>
              <a:t>Who are the victims of crime in England &amp; Wales?</a:t>
            </a:r>
          </a:p>
        </p:txBody>
      </p:sp>
      <p:graphicFrame>
        <p:nvGraphicFramePr>
          <p:cNvPr id="5" name="Content Placeholder 2">
            <a:extLst>
              <a:ext uri="{FF2B5EF4-FFF2-40B4-BE49-F238E27FC236}">
                <a16:creationId xmlns:a16="http://schemas.microsoft.com/office/drawing/2014/main" id="{ECC70D1D-EC36-423D-B490-3CBD30290F83}"/>
              </a:ext>
            </a:extLst>
          </p:cNvPr>
          <p:cNvGraphicFramePr>
            <a:graphicFrameLocks noGrp="1"/>
          </p:cNvGraphicFramePr>
          <p:nvPr>
            <p:ph idx="1"/>
            <p:extLst>
              <p:ext uri="{D42A27DB-BD31-4B8C-83A1-F6EECF244321}">
                <p14:modId xmlns:p14="http://schemas.microsoft.com/office/powerpoint/2010/main" val="65994398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9448319-E266-4B2B-8940-DD710C96E1E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73575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2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1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AF6D5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E489A1-830D-4D00-A354-79C5EB72DA74}"/>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Child victims</a:t>
            </a:r>
          </a:p>
        </p:txBody>
      </p:sp>
      <p:pic>
        <p:nvPicPr>
          <p:cNvPr id="1026" name="Picture 2" descr="Image result for child victim">
            <a:extLst>
              <a:ext uri="{FF2B5EF4-FFF2-40B4-BE49-F238E27FC236}">
                <a16:creationId xmlns:a16="http://schemas.microsoft.com/office/drawing/2014/main" id="{8D21C92A-B4DE-404D-AEDE-EAC4BC9BE5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197" r="1"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9D84B0-6312-4A61-821A-8BB6AF487EC2}"/>
              </a:ext>
            </a:extLst>
          </p:cNvPr>
          <p:cNvSpPr>
            <a:spLocks noGrp="1"/>
          </p:cNvSpPr>
          <p:nvPr>
            <p:ph idx="1"/>
          </p:nvPr>
        </p:nvSpPr>
        <p:spPr>
          <a:xfrm>
            <a:off x="8029319" y="917725"/>
            <a:ext cx="3424739" cy="4852362"/>
          </a:xfrm>
        </p:spPr>
        <p:txBody>
          <a:bodyPr anchor="ctr">
            <a:normAutofit/>
          </a:bodyPr>
          <a:lstStyle/>
          <a:p>
            <a:r>
              <a:rPr lang="en-US" sz="3600" dirty="0">
                <a:solidFill>
                  <a:srgbClr val="FFFFFF"/>
                </a:solidFill>
              </a:rPr>
              <a:t>Definitions</a:t>
            </a:r>
          </a:p>
          <a:p>
            <a:r>
              <a:rPr lang="en-US" sz="3600" dirty="0">
                <a:solidFill>
                  <a:srgbClr val="FFFFFF"/>
                </a:solidFill>
              </a:rPr>
              <a:t>Typologies</a:t>
            </a:r>
          </a:p>
          <a:p>
            <a:r>
              <a:rPr lang="en-US" sz="3600" dirty="0">
                <a:solidFill>
                  <a:srgbClr val="FFFFFF"/>
                </a:solidFill>
              </a:rPr>
              <a:t>Specifics of child victimisation</a:t>
            </a:r>
          </a:p>
          <a:p>
            <a:r>
              <a:rPr lang="en-US" sz="3600" dirty="0">
                <a:solidFill>
                  <a:srgbClr val="FFFFFF"/>
                </a:solidFill>
              </a:rPr>
              <a:t>Prevalence</a:t>
            </a:r>
          </a:p>
          <a:p>
            <a:r>
              <a:rPr lang="en-US" sz="3600" dirty="0">
                <a:solidFill>
                  <a:srgbClr val="FFFFFF"/>
                </a:solidFill>
              </a:rPr>
              <a:t>Impact</a:t>
            </a:r>
          </a:p>
          <a:p>
            <a:endParaRPr lang="en-GB" sz="2000" dirty="0">
              <a:solidFill>
                <a:srgbClr val="FFFFFF"/>
              </a:solidFill>
            </a:endParaRPr>
          </a:p>
        </p:txBody>
      </p:sp>
      <p:pic>
        <p:nvPicPr>
          <p:cNvPr id="4" name="Recorded Sound">
            <a:hlinkClick r:id="" action="ppaction://media"/>
            <a:extLst>
              <a:ext uri="{FF2B5EF4-FFF2-40B4-BE49-F238E27FC236}">
                <a16:creationId xmlns:a16="http://schemas.microsoft.com/office/drawing/2014/main" id="{22DAC582-1178-4922-86B2-06FDC01FCB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49621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B6586-0BB1-4866-B594-0C5BEB43C3C5}"/>
              </a:ext>
            </a:extLst>
          </p:cNvPr>
          <p:cNvSpPr>
            <a:spLocks noGrp="1"/>
          </p:cNvSpPr>
          <p:nvPr>
            <p:ph type="title"/>
          </p:nvPr>
        </p:nvSpPr>
        <p:spPr>
          <a:xfrm>
            <a:off x="762000" y="240402"/>
            <a:ext cx="5314536" cy="1325563"/>
          </a:xfrm>
        </p:spPr>
        <p:txBody>
          <a:bodyPr>
            <a:normAutofit/>
          </a:bodyPr>
          <a:lstStyle/>
          <a:p>
            <a:r>
              <a:rPr lang="en-GB" dirty="0">
                <a:latin typeface="+mn-lt"/>
              </a:rPr>
              <a:t>What is a child?</a:t>
            </a:r>
          </a:p>
        </p:txBody>
      </p:sp>
      <p:sp>
        <p:nvSpPr>
          <p:cNvPr id="3" name="Content Placeholder 2">
            <a:extLst>
              <a:ext uri="{FF2B5EF4-FFF2-40B4-BE49-F238E27FC236}">
                <a16:creationId xmlns:a16="http://schemas.microsoft.com/office/drawing/2014/main" id="{835F5C6C-6CE1-4B92-A20C-8645EE110F50}"/>
              </a:ext>
            </a:extLst>
          </p:cNvPr>
          <p:cNvSpPr>
            <a:spLocks noGrp="1"/>
          </p:cNvSpPr>
          <p:nvPr>
            <p:ph idx="1"/>
          </p:nvPr>
        </p:nvSpPr>
        <p:spPr>
          <a:xfrm>
            <a:off x="502508" y="1565965"/>
            <a:ext cx="5314543" cy="3375920"/>
          </a:xfrm>
        </p:spPr>
        <p:txBody>
          <a:bodyPr anchor="t">
            <a:normAutofit/>
          </a:bodyPr>
          <a:lstStyle/>
          <a:p>
            <a:pPr marL="0" indent="0">
              <a:buNone/>
            </a:pPr>
            <a:r>
              <a:rPr lang="en-GB" sz="3200" dirty="0"/>
              <a:t>A child is:</a:t>
            </a:r>
          </a:p>
          <a:p>
            <a:pPr marL="0" indent="0">
              <a:buNone/>
            </a:pPr>
            <a:r>
              <a:rPr lang="en-GB" sz="3200" i="1" dirty="0"/>
              <a:t>‘a  person  below  the age  of  18’ </a:t>
            </a:r>
            <a:r>
              <a:rPr lang="en-GB" sz="3200" dirty="0"/>
              <a:t>(UNCRC)</a:t>
            </a:r>
          </a:p>
          <a:p>
            <a:pPr marL="0" indent="0">
              <a:buNone/>
            </a:pPr>
            <a:r>
              <a:rPr lang="en-GB" sz="3200" dirty="0"/>
              <a:t>Note difference to age of criminal responsibility in England &amp; Wales -  10</a:t>
            </a:r>
          </a:p>
          <a:p>
            <a:endParaRPr lang="en-GB" sz="18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standing in front of a brick building&#10;&#10;Description automatically generated">
            <a:extLst>
              <a:ext uri="{FF2B5EF4-FFF2-40B4-BE49-F238E27FC236}">
                <a16:creationId xmlns:a16="http://schemas.microsoft.com/office/drawing/2014/main" id="{8394AB4A-A855-4338-A269-20F1A65358E9}"/>
              </a:ext>
            </a:extLst>
          </p:cNvPr>
          <p:cNvPicPr>
            <a:picLocks noChangeAspect="1"/>
          </p:cNvPicPr>
          <p:nvPr/>
        </p:nvPicPr>
        <p:blipFill rotWithShape="1">
          <a:blip r:embed="rId4">
            <a:extLst>
              <a:ext uri="{28A0092B-C50C-407E-A947-70E740481C1C}">
                <a14:useLocalDpi xmlns:a14="http://schemas.microsoft.com/office/drawing/2010/main" val="0"/>
              </a:ext>
            </a:extLst>
          </a:blip>
          <a:srcRect l="21656" r="14104"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6" name="Picture 5" descr="A screenshot of a cell phone&#10;&#10;Description automatically generated">
            <a:extLst>
              <a:ext uri="{FF2B5EF4-FFF2-40B4-BE49-F238E27FC236}">
                <a16:creationId xmlns:a16="http://schemas.microsoft.com/office/drawing/2014/main" id="{65E7902A-A741-4824-A75D-17A9A166611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2539" y="5077042"/>
            <a:ext cx="5181600" cy="1762125"/>
          </a:xfrm>
          <a:prstGeom prst="rect">
            <a:avLst/>
          </a:prstGeom>
        </p:spPr>
      </p:pic>
      <p:pic>
        <p:nvPicPr>
          <p:cNvPr id="4" name="Recorded Sound">
            <a:hlinkClick r:id="" action="ppaction://media"/>
            <a:extLst>
              <a:ext uri="{FF2B5EF4-FFF2-40B4-BE49-F238E27FC236}">
                <a16:creationId xmlns:a16="http://schemas.microsoft.com/office/drawing/2014/main" id="{634B52A2-8CF7-4495-BE85-D976A51CC7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765839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2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D14B0-CF63-4320-B6B6-1320920FF632}"/>
              </a:ext>
            </a:extLst>
          </p:cNvPr>
          <p:cNvSpPr>
            <a:spLocks noGrp="1"/>
          </p:cNvSpPr>
          <p:nvPr>
            <p:ph type="title"/>
          </p:nvPr>
        </p:nvSpPr>
        <p:spPr>
          <a:xfrm>
            <a:off x="857250" y="1384916"/>
            <a:ext cx="10515600" cy="1170882"/>
          </a:xfrm>
        </p:spPr>
        <p:txBody>
          <a:bodyPr>
            <a:normAutofit fontScale="90000"/>
          </a:bodyPr>
          <a:lstStyle/>
          <a:p>
            <a:pPr algn="ctr"/>
            <a:r>
              <a:rPr lang="en-GB" sz="4000" dirty="0"/>
              <a:t>Declaration of Basic Principles of Justice for Victims of Crime and Abuse of Power </a:t>
            </a:r>
            <a:br>
              <a:rPr lang="en-GB" sz="4000" dirty="0"/>
            </a:br>
            <a:r>
              <a:rPr lang="en-GB" sz="4000" dirty="0"/>
              <a:t>Adopted by General Assembly resolution 40/34 of 29 November 1985 </a:t>
            </a:r>
            <a:br>
              <a:rPr lang="en-GB" dirty="0"/>
            </a:br>
            <a:endParaRPr lang="en-GB" dirty="0"/>
          </a:p>
        </p:txBody>
      </p:sp>
      <p:sp>
        <p:nvSpPr>
          <p:cNvPr id="3" name="Content Placeholder 2">
            <a:extLst>
              <a:ext uri="{FF2B5EF4-FFF2-40B4-BE49-F238E27FC236}">
                <a16:creationId xmlns:a16="http://schemas.microsoft.com/office/drawing/2014/main" id="{472EF472-9253-4450-9218-3D0FD7A645F9}"/>
              </a:ext>
            </a:extLst>
          </p:cNvPr>
          <p:cNvSpPr>
            <a:spLocks noGrp="1"/>
          </p:cNvSpPr>
          <p:nvPr>
            <p:ph idx="1"/>
          </p:nvPr>
        </p:nvSpPr>
        <p:spPr>
          <a:xfrm>
            <a:off x="857250" y="2724944"/>
            <a:ext cx="10515600" cy="3722688"/>
          </a:xfrm>
        </p:spPr>
        <p:txBody>
          <a:bodyPr>
            <a:normAutofit fontScale="70000" lnSpcReduction="20000"/>
          </a:bodyPr>
          <a:lstStyle/>
          <a:p>
            <a:r>
              <a:rPr lang="en-GB" b="1" dirty="0"/>
              <a:t>A. Victims of crime</a:t>
            </a:r>
            <a:endParaRPr lang="en-GB" dirty="0"/>
          </a:p>
          <a:p>
            <a:r>
              <a:rPr lang="en-GB" dirty="0"/>
              <a:t>1. "Victims" means persons who, individually or collectively, have suffered harm, including physical or mental injury, emotional suffering, economic loss or substantial impairment of their fundamental rights, through acts or omissions that are in violation of criminal laws operative within Member States, including those laws proscribing criminal abuse of power. </a:t>
            </a:r>
          </a:p>
          <a:p>
            <a:r>
              <a:rPr lang="en-GB" dirty="0"/>
              <a:t>2. A person may be considered a victim, under this Declaration, regardless of whether the perpetrator is identified, apprehended, prosecuted or convicted and regardless of the familial relationship between the perpetrator and the victim. The term "victim" also includes, where appropriate, the immediate family or dependants of the direct victim and persons who have suffered harm in intervening to assist victims in distress or to prevent victimization. </a:t>
            </a:r>
          </a:p>
          <a:p>
            <a:r>
              <a:rPr lang="en-GB" dirty="0"/>
              <a:t>3. The provisions contained herein shall be applicable to all, without distinction of any kind, such as race, colour, sex, age, language, religion, nationality, political or other opinion, cultural beliefs or practices, property, birth or family status, ethnic or social origin, and disability. </a:t>
            </a:r>
          </a:p>
          <a:p>
            <a:r>
              <a:rPr lang="en-GB" dirty="0"/>
              <a:t>https://www.ohchr.org</a:t>
            </a:r>
          </a:p>
          <a:p>
            <a:endParaRPr lang="en-GB" dirty="0"/>
          </a:p>
        </p:txBody>
      </p:sp>
    </p:spTree>
    <p:extLst>
      <p:ext uri="{BB962C8B-B14F-4D97-AF65-F5344CB8AC3E}">
        <p14:creationId xmlns:p14="http://schemas.microsoft.com/office/powerpoint/2010/main" val="116960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64B3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9E91A9-FAB0-41E8-9241-84E603C85B17}"/>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What is a child victim?</a:t>
            </a:r>
          </a:p>
        </p:txBody>
      </p:sp>
      <p:pic>
        <p:nvPicPr>
          <p:cNvPr id="5" name="Picture 4" descr="A close up of a person&#10;&#10;Description automatically generated">
            <a:extLst>
              <a:ext uri="{FF2B5EF4-FFF2-40B4-BE49-F238E27FC236}">
                <a16:creationId xmlns:a16="http://schemas.microsoft.com/office/drawing/2014/main" id="{27047D0B-E9F8-4ECD-8D9A-EE635633D8C4}"/>
              </a:ext>
            </a:extLst>
          </p:cNvPr>
          <p:cNvPicPr>
            <a:picLocks noChangeAspect="1"/>
          </p:cNvPicPr>
          <p:nvPr/>
        </p:nvPicPr>
        <p:blipFill rotWithShape="1">
          <a:blip r:embed="rId4">
            <a:extLst>
              <a:ext uri="{28A0092B-C50C-407E-A947-70E740481C1C}">
                <a14:useLocalDpi xmlns:a14="http://schemas.microsoft.com/office/drawing/2010/main" val="0"/>
              </a:ext>
            </a:extLst>
          </a:blip>
          <a:srcRect t="6518"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DE968FF-245C-4374-AA03-28D56E02EC97}"/>
              </a:ext>
            </a:extLst>
          </p:cNvPr>
          <p:cNvSpPr>
            <a:spLocks noGrp="1"/>
          </p:cNvSpPr>
          <p:nvPr>
            <p:ph idx="1"/>
          </p:nvPr>
        </p:nvSpPr>
        <p:spPr>
          <a:xfrm>
            <a:off x="8029319" y="917725"/>
            <a:ext cx="3424739" cy="4852362"/>
          </a:xfrm>
        </p:spPr>
        <p:txBody>
          <a:bodyPr anchor="ctr">
            <a:normAutofit/>
          </a:bodyPr>
          <a:lstStyle/>
          <a:p>
            <a:pPr marL="0" indent="0">
              <a:spcAft>
                <a:spcPts val="1200"/>
              </a:spcAft>
              <a:buNone/>
            </a:pPr>
            <a:r>
              <a:rPr lang="en-GB" sz="2000" dirty="0">
                <a:solidFill>
                  <a:srgbClr val="FFFFFF"/>
                </a:solidFill>
              </a:rPr>
              <a:t> The sum of these two parts? Child + Victim? </a:t>
            </a:r>
          </a:p>
          <a:p>
            <a:pPr marL="742950" indent="-742950">
              <a:buFont typeface="+mj-lt"/>
              <a:buAutoNum type="arabicPeriod"/>
            </a:pPr>
            <a:r>
              <a:rPr lang="en-GB" sz="2000" dirty="0">
                <a:solidFill>
                  <a:srgbClr val="FFFFFF"/>
                </a:solidFill>
              </a:rPr>
              <a:t>Conventional crimes with children as victims</a:t>
            </a:r>
          </a:p>
          <a:p>
            <a:pPr marL="742950" indent="-742950">
              <a:buFont typeface="+mj-lt"/>
              <a:buAutoNum type="arabicPeriod"/>
            </a:pPr>
            <a:r>
              <a:rPr lang="en-GB" sz="2000" dirty="0">
                <a:solidFill>
                  <a:srgbClr val="FFFFFF"/>
                </a:solidFill>
              </a:rPr>
              <a:t>Acts which violate child welfare</a:t>
            </a:r>
          </a:p>
          <a:p>
            <a:pPr marL="742950" indent="-742950">
              <a:spcAft>
                <a:spcPts val="1200"/>
              </a:spcAft>
              <a:buFont typeface="+mj-lt"/>
              <a:buAutoNum type="arabicPeriod"/>
            </a:pPr>
            <a:r>
              <a:rPr lang="en-GB" sz="2000" dirty="0">
                <a:solidFill>
                  <a:srgbClr val="FFFFFF"/>
                </a:solidFill>
              </a:rPr>
              <a:t>Acts which would be crimes if perpetrated by adults on adults, but often ignored for children</a:t>
            </a:r>
          </a:p>
          <a:p>
            <a:endParaRPr lang="en-GB" sz="2000" dirty="0">
              <a:solidFill>
                <a:srgbClr val="FFFFFF"/>
              </a:solidFill>
            </a:endParaRPr>
          </a:p>
        </p:txBody>
      </p:sp>
      <p:pic>
        <p:nvPicPr>
          <p:cNvPr id="4" name="Recorded Sound">
            <a:hlinkClick r:id="" action="ppaction://media"/>
            <a:extLst>
              <a:ext uri="{FF2B5EF4-FFF2-40B4-BE49-F238E27FC236}">
                <a16:creationId xmlns:a16="http://schemas.microsoft.com/office/drawing/2014/main" id="{1A972F66-5A5D-4ECD-9DC2-470624E95A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61934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D161-9186-4B75-B78E-331CF6B89587}"/>
              </a:ext>
            </a:extLst>
          </p:cNvPr>
          <p:cNvSpPr>
            <a:spLocks noGrp="1"/>
          </p:cNvSpPr>
          <p:nvPr>
            <p:ph type="title"/>
          </p:nvPr>
        </p:nvSpPr>
        <p:spPr>
          <a:xfrm>
            <a:off x="804673" y="1445494"/>
            <a:ext cx="3616856" cy="4376572"/>
          </a:xfrm>
        </p:spPr>
        <p:txBody>
          <a:bodyPr anchor="ctr">
            <a:normAutofit/>
          </a:bodyPr>
          <a:lstStyle/>
          <a:p>
            <a:r>
              <a:rPr lang="en-GB" sz="4800"/>
              <a:t>The social construction of the victimisation of children</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684D44-3665-4F32-8494-676B481B5BC9}"/>
              </a:ext>
            </a:extLst>
          </p:cNvPr>
          <p:cNvSpPr>
            <a:spLocks noGrp="1"/>
          </p:cNvSpPr>
          <p:nvPr>
            <p:ph idx="1"/>
          </p:nvPr>
        </p:nvSpPr>
        <p:spPr>
          <a:xfrm>
            <a:off x="6096000" y="1399032"/>
            <a:ext cx="5501834" cy="4471416"/>
          </a:xfrm>
        </p:spPr>
        <p:txBody>
          <a:bodyPr anchor="ctr">
            <a:normAutofit/>
          </a:bodyPr>
          <a:lstStyle/>
          <a:p>
            <a:pPr>
              <a:spcAft>
                <a:spcPts val="1200"/>
              </a:spcAft>
            </a:pPr>
            <a:r>
              <a:rPr lang="en-GB" sz="2200" dirty="0"/>
              <a:t>Shifting views in society have influenced the perception of children, e.g. pop star ‘groupies’, corporal punishment in schools, smacking in families and households</a:t>
            </a:r>
          </a:p>
          <a:p>
            <a:pPr>
              <a:spcAft>
                <a:spcPts val="1200"/>
              </a:spcAft>
            </a:pPr>
            <a:r>
              <a:rPr lang="en-GB" sz="2200" dirty="0"/>
              <a:t>Child peer victimisation and violence is not dissimilar to adult on adult victimisation but often not taken as seriously (see </a:t>
            </a:r>
            <a:r>
              <a:rPr lang="en-GB" sz="2200" dirty="0" err="1"/>
              <a:t>Finkelhor</a:t>
            </a:r>
            <a:r>
              <a:rPr lang="en-GB" sz="2200" dirty="0"/>
              <a:t>, 2007)</a:t>
            </a:r>
          </a:p>
          <a:p>
            <a:pPr>
              <a:spcAft>
                <a:spcPts val="1200"/>
              </a:spcAft>
            </a:pPr>
            <a:r>
              <a:rPr lang="en-GB" sz="2200" dirty="0"/>
              <a:t>Mistreating children is understood in different ways</a:t>
            </a:r>
          </a:p>
          <a:p>
            <a:endParaRPr lang="en-GB" sz="2200" dirty="0"/>
          </a:p>
        </p:txBody>
      </p:sp>
      <p:pic>
        <p:nvPicPr>
          <p:cNvPr id="4" name="Recorded Sound">
            <a:hlinkClick r:id="" action="ppaction://media"/>
            <a:extLst>
              <a:ext uri="{FF2B5EF4-FFF2-40B4-BE49-F238E27FC236}">
                <a16:creationId xmlns:a16="http://schemas.microsoft.com/office/drawing/2014/main" id="{FAB8A473-660A-494B-9173-58CEF93544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872895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3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69F05F-51F9-4642-B7F6-DB050035ACA3}"/>
              </a:ext>
            </a:extLst>
          </p:cNvPr>
          <p:cNvSpPr>
            <a:spLocks noGrp="1"/>
          </p:cNvSpPr>
          <p:nvPr>
            <p:ph type="title"/>
          </p:nvPr>
        </p:nvSpPr>
        <p:spPr>
          <a:xfrm>
            <a:off x="833002" y="365125"/>
            <a:ext cx="10520702" cy="1325563"/>
          </a:xfrm>
        </p:spPr>
        <p:txBody>
          <a:bodyPr>
            <a:normAutofit/>
          </a:bodyPr>
          <a:lstStyle/>
          <a:p>
            <a:r>
              <a:rPr lang="en-GB">
                <a:solidFill>
                  <a:srgbClr val="FFFFFF"/>
                </a:solidFill>
              </a:rPr>
              <a:t>The character of victimisation of children</a:t>
            </a:r>
          </a:p>
        </p:txBody>
      </p:sp>
      <p:sp>
        <p:nvSpPr>
          <p:cNvPr id="3" name="Content Placeholder 2">
            <a:extLst>
              <a:ext uri="{FF2B5EF4-FFF2-40B4-BE49-F238E27FC236}">
                <a16:creationId xmlns:a16="http://schemas.microsoft.com/office/drawing/2014/main" id="{9AD1EBCD-E692-4FB9-84D1-95E87E4F023A}"/>
              </a:ext>
            </a:extLst>
          </p:cNvPr>
          <p:cNvSpPr>
            <a:spLocks noGrp="1"/>
          </p:cNvSpPr>
          <p:nvPr>
            <p:ph idx="1"/>
          </p:nvPr>
        </p:nvSpPr>
        <p:spPr>
          <a:xfrm>
            <a:off x="833002" y="1565401"/>
            <a:ext cx="10515598" cy="5199383"/>
          </a:xfrm>
        </p:spPr>
        <p:txBody>
          <a:bodyPr>
            <a:noAutofit/>
          </a:bodyPr>
          <a:lstStyle/>
          <a:p>
            <a:r>
              <a:rPr lang="en-GB" sz="2400" dirty="0">
                <a:solidFill>
                  <a:srgbClr val="FFFFFF"/>
                </a:solidFill>
              </a:rPr>
              <a:t>Dependency</a:t>
            </a:r>
          </a:p>
          <a:p>
            <a:r>
              <a:rPr lang="en-GB" sz="2400" dirty="0">
                <a:solidFill>
                  <a:srgbClr val="FFFFFF"/>
                </a:solidFill>
              </a:rPr>
              <a:t>Acts common to adult victimisation have a different effect because of children’s vulnerability and state of development</a:t>
            </a:r>
          </a:p>
          <a:p>
            <a:r>
              <a:rPr lang="en-GB" sz="2400" dirty="0">
                <a:solidFill>
                  <a:srgbClr val="FFFFFF"/>
                </a:solidFill>
              </a:rPr>
              <a:t>Some abuses in childhood acceptable in adulthood</a:t>
            </a:r>
          </a:p>
          <a:p>
            <a:r>
              <a:rPr lang="en-GB" sz="2400" dirty="0">
                <a:solidFill>
                  <a:srgbClr val="FFFFFF"/>
                </a:solidFill>
              </a:rPr>
              <a:t>Some abuses never acceptable </a:t>
            </a:r>
          </a:p>
          <a:p>
            <a:r>
              <a:rPr lang="en-GB" sz="2400" dirty="0">
                <a:solidFill>
                  <a:srgbClr val="FFFFFF"/>
                </a:solidFill>
              </a:rPr>
              <a:t>Size differential</a:t>
            </a:r>
          </a:p>
          <a:p>
            <a:pPr marL="0" indent="0">
              <a:buNone/>
            </a:pPr>
            <a:r>
              <a:rPr lang="en-GB" sz="2400" dirty="0">
                <a:solidFill>
                  <a:srgbClr val="FFFFFF"/>
                </a:solidFill>
              </a:rPr>
              <a:t>Indirect victimisation affects children more than adults:</a:t>
            </a:r>
          </a:p>
          <a:p>
            <a:pPr lvl="1"/>
            <a:r>
              <a:rPr lang="en-GB" i="1" dirty="0">
                <a:solidFill>
                  <a:srgbClr val="FFFFFF"/>
                </a:solidFill>
              </a:rPr>
              <a:t>Witness</a:t>
            </a:r>
            <a:r>
              <a:rPr lang="en-GB" dirty="0">
                <a:solidFill>
                  <a:srgbClr val="FFFFFF"/>
                </a:solidFill>
              </a:rPr>
              <a:t> to crime – dependent relationships</a:t>
            </a:r>
          </a:p>
          <a:p>
            <a:pPr marL="0" indent="0">
              <a:buNone/>
            </a:pPr>
            <a:r>
              <a:rPr lang="en-GB" sz="2400" dirty="0">
                <a:solidFill>
                  <a:srgbClr val="FFFFFF"/>
                </a:solidFill>
              </a:rPr>
              <a:t>More likely to be victimised through the internet:</a:t>
            </a:r>
          </a:p>
          <a:p>
            <a:pPr lvl="1"/>
            <a:r>
              <a:rPr lang="en-GB" dirty="0">
                <a:solidFill>
                  <a:srgbClr val="FFFFFF"/>
                </a:solidFill>
              </a:rPr>
              <a:t>Sex crimes and grooming</a:t>
            </a:r>
          </a:p>
          <a:p>
            <a:pPr lvl="1"/>
            <a:r>
              <a:rPr lang="en-GB" dirty="0">
                <a:solidFill>
                  <a:srgbClr val="FFFFFF"/>
                </a:solidFill>
              </a:rPr>
              <a:t>Unwanted exposure to pornography</a:t>
            </a:r>
          </a:p>
          <a:p>
            <a:pPr lvl="1"/>
            <a:r>
              <a:rPr lang="en-GB" dirty="0">
                <a:solidFill>
                  <a:srgbClr val="FFFFFF"/>
                </a:solidFill>
              </a:rPr>
              <a:t>Harassment and cyberbullying</a:t>
            </a:r>
          </a:p>
        </p:txBody>
      </p:sp>
      <p:pic>
        <p:nvPicPr>
          <p:cNvPr id="4" name="Recorded Sound">
            <a:hlinkClick r:id="" action="ppaction://media"/>
            <a:extLst>
              <a:ext uri="{FF2B5EF4-FFF2-40B4-BE49-F238E27FC236}">
                <a16:creationId xmlns:a16="http://schemas.microsoft.com/office/drawing/2014/main" id="{CE633E2A-2835-4CB8-95BC-D09245AD60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750296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8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14721D-D098-4BFF-8509-29AD1DA226E8}"/>
              </a:ext>
            </a:extLst>
          </p:cNvPr>
          <p:cNvSpPr>
            <a:spLocks noGrp="1"/>
          </p:cNvSpPr>
          <p:nvPr>
            <p:ph type="title"/>
          </p:nvPr>
        </p:nvSpPr>
        <p:spPr>
          <a:xfrm>
            <a:off x="833002" y="365125"/>
            <a:ext cx="3973667" cy="5811837"/>
          </a:xfrm>
        </p:spPr>
        <p:txBody>
          <a:bodyPr>
            <a:normAutofit/>
          </a:bodyPr>
          <a:lstStyle/>
          <a:p>
            <a:r>
              <a:rPr lang="en-GB" sz="5400" dirty="0">
                <a:solidFill>
                  <a:srgbClr val="FFFFFF"/>
                </a:solidFill>
                <a:latin typeface="+mn-lt"/>
              </a:rPr>
              <a:t>Typology of child victims</a:t>
            </a:r>
          </a:p>
        </p:txBody>
      </p:sp>
      <p:sp>
        <p:nvSpPr>
          <p:cNvPr id="3" name="Content Placeholder 2">
            <a:extLst>
              <a:ext uri="{FF2B5EF4-FFF2-40B4-BE49-F238E27FC236}">
                <a16:creationId xmlns:a16="http://schemas.microsoft.com/office/drawing/2014/main" id="{B7DC7C3D-0897-4ABB-A654-A7F54F3338A3}"/>
              </a:ext>
            </a:extLst>
          </p:cNvPr>
          <p:cNvSpPr>
            <a:spLocks noGrp="1"/>
          </p:cNvSpPr>
          <p:nvPr>
            <p:ph idx="1"/>
          </p:nvPr>
        </p:nvSpPr>
        <p:spPr>
          <a:xfrm>
            <a:off x="5356927" y="365125"/>
            <a:ext cx="5996871" cy="5811837"/>
          </a:xfrm>
        </p:spPr>
        <p:txBody>
          <a:bodyPr anchor="ctr">
            <a:normAutofit/>
          </a:bodyPr>
          <a:lstStyle/>
          <a:p>
            <a:pPr marL="514350" indent="-514350">
              <a:buFont typeface="+mj-lt"/>
              <a:buAutoNum type="arabicPeriod"/>
            </a:pPr>
            <a:r>
              <a:rPr lang="en-GB" sz="4000" b="1" dirty="0">
                <a:solidFill>
                  <a:srgbClr val="FFFFFF"/>
                </a:solidFill>
              </a:rPr>
              <a:t>Pandemic victims</a:t>
            </a:r>
            <a:endParaRPr lang="en-GB" sz="4000" dirty="0">
              <a:solidFill>
                <a:srgbClr val="FFFFFF"/>
              </a:solidFill>
            </a:endParaRPr>
          </a:p>
          <a:p>
            <a:pPr marL="514350" indent="-514350">
              <a:buFont typeface="+mj-lt"/>
              <a:buAutoNum type="arabicPeriod"/>
            </a:pPr>
            <a:r>
              <a:rPr lang="en-GB" sz="4000" b="1" dirty="0">
                <a:solidFill>
                  <a:srgbClr val="FFFFFF"/>
                </a:solidFill>
              </a:rPr>
              <a:t>Acute victims </a:t>
            </a:r>
          </a:p>
          <a:p>
            <a:pPr marL="514350" indent="-514350">
              <a:spcAft>
                <a:spcPts val="1200"/>
              </a:spcAft>
              <a:buFont typeface="+mj-lt"/>
              <a:buAutoNum type="arabicPeriod"/>
            </a:pPr>
            <a:r>
              <a:rPr lang="en-GB" sz="4000" b="1" dirty="0">
                <a:solidFill>
                  <a:srgbClr val="FFFFFF"/>
                </a:solidFill>
              </a:rPr>
              <a:t>Extraordinary victims </a:t>
            </a:r>
          </a:p>
          <a:p>
            <a:pPr marL="0" indent="0">
              <a:spcAft>
                <a:spcPts val="1200"/>
              </a:spcAft>
              <a:buNone/>
            </a:pPr>
            <a:r>
              <a:rPr lang="en-GB" sz="2400" dirty="0">
                <a:solidFill>
                  <a:srgbClr val="FFFFFF"/>
                </a:solidFill>
              </a:rPr>
              <a:t>Many cases of pandemic victims</a:t>
            </a:r>
          </a:p>
          <a:p>
            <a:pPr marL="0" indent="0">
              <a:spcAft>
                <a:spcPts val="1200"/>
              </a:spcAft>
              <a:buNone/>
            </a:pPr>
            <a:r>
              <a:rPr lang="en-GB" sz="2400" dirty="0">
                <a:solidFill>
                  <a:srgbClr val="FFFFFF"/>
                </a:solidFill>
              </a:rPr>
              <a:t>Media and public interest focuses on extraordinary victims</a:t>
            </a:r>
          </a:p>
          <a:p>
            <a:pPr marL="0" indent="0">
              <a:spcAft>
                <a:spcPts val="1200"/>
              </a:spcAft>
              <a:buNone/>
            </a:pPr>
            <a:r>
              <a:rPr lang="en-GB" sz="2400" dirty="0">
                <a:solidFill>
                  <a:srgbClr val="FFFFFF"/>
                </a:solidFill>
              </a:rPr>
              <a:t>Every day child victimisation has a huge impact on the population.</a:t>
            </a:r>
          </a:p>
          <a:p>
            <a:pPr marL="0" indent="0">
              <a:spcAft>
                <a:spcPts val="1200"/>
              </a:spcAft>
              <a:buNone/>
            </a:pPr>
            <a:r>
              <a:rPr lang="en-GB" sz="2400" dirty="0">
                <a:solidFill>
                  <a:srgbClr val="FFFFFF"/>
                </a:solidFill>
              </a:rPr>
              <a:t>(</a:t>
            </a:r>
            <a:r>
              <a:rPr lang="en-GB" sz="2400" dirty="0" err="1">
                <a:solidFill>
                  <a:srgbClr val="FFFFFF"/>
                </a:solidFill>
              </a:rPr>
              <a:t>Finkelhor</a:t>
            </a:r>
            <a:r>
              <a:rPr lang="en-GB" sz="2400" dirty="0">
                <a:solidFill>
                  <a:srgbClr val="FFFFFF"/>
                </a:solidFill>
              </a:rPr>
              <a:t>, D. &amp; </a:t>
            </a:r>
            <a:r>
              <a:rPr lang="en-GB" sz="2400" dirty="0" err="1">
                <a:solidFill>
                  <a:srgbClr val="FFFFFF"/>
                </a:solidFill>
              </a:rPr>
              <a:t>Dziuba</a:t>
            </a:r>
            <a:r>
              <a:rPr lang="en-GB" sz="2400" dirty="0">
                <a:solidFill>
                  <a:srgbClr val="FFFFFF"/>
                </a:solidFill>
              </a:rPr>
              <a:t>-Leatherman, 1994)</a:t>
            </a:r>
          </a:p>
        </p:txBody>
      </p:sp>
      <p:pic>
        <p:nvPicPr>
          <p:cNvPr id="4" name="Recorded Sound">
            <a:hlinkClick r:id="" action="ppaction://media"/>
            <a:extLst>
              <a:ext uri="{FF2B5EF4-FFF2-40B4-BE49-F238E27FC236}">
                <a16:creationId xmlns:a16="http://schemas.microsoft.com/office/drawing/2014/main" id="{D32B87D1-B54C-48FA-B35E-EC47273036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845923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51BFA1-7123-4755-8C2B-84B58895D4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64268" y="1462475"/>
            <a:ext cx="7290841" cy="4856442"/>
          </a:xfrm>
          <a:prstGeom prst="rect">
            <a:avLst/>
          </a:prstGeom>
        </p:spPr>
      </p:pic>
      <p:sp>
        <p:nvSpPr>
          <p:cNvPr id="4" name="TextBox 3">
            <a:extLst>
              <a:ext uri="{FF2B5EF4-FFF2-40B4-BE49-F238E27FC236}">
                <a16:creationId xmlns:a16="http://schemas.microsoft.com/office/drawing/2014/main" id="{70331DBF-CE21-4B02-87A9-5BEBBCA0F210}"/>
              </a:ext>
            </a:extLst>
          </p:cNvPr>
          <p:cNvSpPr txBox="1"/>
          <p:nvPr/>
        </p:nvSpPr>
        <p:spPr>
          <a:xfrm>
            <a:off x="2859965" y="254909"/>
            <a:ext cx="7531810" cy="923330"/>
          </a:xfrm>
          <a:prstGeom prst="rect">
            <a:avLst/>
          </a:prstGeom>
          <a:noFill/>
        </p:spPr>
        <p:txBody>
          <a:bodyPr wrap="square" rtlCol="0">
            <a:spAutoFit/>
          </a:bodyPr>
          <a:lstStyle/>
          <a:p>
            <a:r>
              <a:rPr lang="en-GB" sz="5400" dirty="0">
                <a:solidFill>
                  <a:schemeClr val="bg1"/>
                </a:solidFill>
              </a:rPr>
              <a:t>Pandemic victimisation </a:t>
            </a:r>
          </a:p>
        </p:txBody>
      </p:sp>
      <p:sp>
        <p:nvSpPr>
          <p:cNvPr id="5" name="TextBox 4">
            <a:extLst>
              <a:ext uri="{FF2B5EF4-FFF2-40B4-BE49-F238E27FC236}">
                <a16:creationId xmlns:a16="http://schemas.microsoft.com/office/drawing/2014/main" id="{A0AF6294-200B-4BC6-BEFE-13F23CAD2252}"/>
              </a:ext>
            </a:extLst>
          </p:cNvPr>
          <p:cNvSpPr txBox="1"/>
          <p:nvPr/>
        </p:nvSpPr>
        <p:spPr>
          <a:xfrm>
            <a:off x="8791575" y="2613424"/>
            <a:ext cx="2541080" cy="2554545"/>
          </a:xfrm>
          <a:prstGeom prst="rect">
            <a:avLst/>
          </a:prstGeom>
          <a:noFill/>
        </p:spPr>
        <p:txBody>
          <a:bodyPr wrap="none" rtlCol="0">
            <a:spAutoFit/>
          </a:bodyPr>
          <a:lstStyle/>
          <a:p>
            <a:r>
              <a:rPr lang="en-GB" sz="3200" dirty="0">
                <a:solidFill>
                  <a:schemeClr val="bg1"/>
                </a:solidFill>
              </a:rPr>
              <a:t>Sibling assault</a:t>
            </a:r>
          </a:p>
          <a:p>
            <a:endParaRPr lang="en-GB" sz="3200" dirty="0">
              <a:solidFill>
                <a:schemeClr val="bg1"/>
              </a:solidFill>
            </a:endParaRPr>
          </a:p>
          <a:p>
            <a:r>
              <a:rPr lang="en-GB" sz="3200" dirty="0">
                <a:solidFill>
                  <a:schemeClr val="bg1"/>
                </a:solidFill>
              </a:rPr>
              <a:t>Theft</a:t>
            </a:r>
          </a:p>
          <a:p>
            <a:endParaRPr lang="en-GB" sz="3200" dirty="0">
              <a:solidFill>
                <a:schemeClr val="bg1"/>
              </a:solidFill>
            </a:endParaRPr>
          </a:p>
          <a:p>
            <a:r>
              <a:rPr lang="en-GB" sz="3200" dirty="0">
                <a:solidFill>
                  <a:schemeClr val="bg1"/>
                </a:solidFill>
              </a:rPr>
              <a:t>Vandalism</a:t>
            </a:r>
          </a:p>
        </p:txBody>
      </p:sp>
      <p:pic>
        <p:nvPicPr>
          <p:cNvPr id="2" name="Recorded Sound">
            <a:hlinkClick r:id="" action="ppaction://media"/>
            <a:extLst>
              <a:ext uri="{FF2B5EF4-FFF2-40B4-BE49-F238E27FC236}">
                <a16:creationId xmlns:a16="http://schemas.microsoft.com/office/drawing/2014/main" id="{2CA8D1FC-032E-4B1A-8EE4-AB57EBBC78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48075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6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building, outdoor, person, sitting&#10;&#10;Description automatically generated">
            <a:extLst>
              <a:ext uri="{FF2B5EF4-FFF2-40B4-BE49-F238E27FC236}">
                <a16:creationId xmlns:a16="http://schemas.microsoft.com/office/drawing/2014/main" id="{8A2FD8F3-5534-4782-B632-12490974CB1F}"/>
              </a:ext>
            </a:extLst>
          </p:cNvPr>
          <p:cNvPicPr>
            <a:picLocks noChangeAspect="1"/>
          </p:cNvPicPr>
          <p:nvPr/>
        </p:nvPicPr>
        <p:blipFill rotWithShape="1">
          <a:blip r:embed="rId4">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extBox 1">
            <a:extLst>
              <a:ext uri="{FF2B5EF4-FFF2-40B4-BE49-F238E27FC236}">
                <a16:creationId xmlns:a16="http://schemas.microsoft.com/office/drawing/2014/main" id="{676ED126-FD78-4F58-9935-1C0F1DA4298F}"/>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dirty="0">
                <a:solidFill>
                  <a:srgbClr val="FFFFFF"/>
                </a:solidFill>
                <a:ea typeface="+mj-ea"/>
                <a:cs typeface="+mj-cs"/>
              </a:rPr>
              <a:t>Acute victimisation</a:t>
            </a:r>
          </a:p>
        </p:txBody>
      </p:sp>
      <p:sp>
        <p:nvSpPr>
          <p:cNvPr id="3" name="TextBox 2">
            <a:extLst>
              <a:ext uri="{FF2B5EF4-FFF2-40B4-BE49-F238E27FC236}">
                <a16:creationId xmlns:a16="http://schemas.microsoft.com/office/drawing/2014/main" id="{017C0506-C330-4A79-930A-E12B2D781B17}"/>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4800" dirty="0">
                <a:solidFill>
                  <a:srgbClr val="FFFFFF"/>
                </a:solidFill>
              </a:rPr>
              <a:t>Neglect of needs:</a:t>
            </a:r>
          </a:p>
          <a:p>
            <a:pPr indent="-228600">
              <a:lnSpc>
                <a:spcPct val="90000"/>
              </a:lnSpc>
              <a:spcAft>
                <a:spcPts val="600"/>
              </a:spcAft>
              <a:buFont typeface="Arial" panose="020B0604020202020204" pitchFamily="34" charset="0"/>
              <a:buChar char="•"/>
            </a:pPr>
            <a:r>
              <a:rPr lang="en-US" sz="4800" dirty="0">
                <a:solidFill>
                  <a:srgbClr val="FFFFFF"/>
                </a:solidFill>
              </a:rPr>
              <a:t>Physical</a:t>
            </a:r>
          </a:p>
          <a:p>
            <a:pPr indent="-228600">
              <a:lnSpc>
                <a:spcPct val="90000"/>
              </a:lnSpc>
              <a:spcAft>
                <a:spcPts val="600"/>
              </a:spcAft>
              <a:buFont typeface="Arial" panose="020B0604020202020204" pitchFamily="34" charset="0"/>
              <a:buChar char="•"/>
            </a:pPr>
            <a:r>
              <a:rPr lang="en-US" sz="4800" dirty="0">
                <a:solidFill>
                  <a:srgbClr val="FFFFFF"/>
                </a:solidFill>
              </a:rPr>
              <a:t>Emotional</a:t>
            </a:r>
          </a:p>
          <a:p>
            <a:pPr indent="-228600">
              <a:lnSpc>
                <a:spcPct val="90000"/>
              </a:lnSpc>
              <a:spcAft>
                <a:spcPts val="600"/>
              </a:spcAft>
              <a:buFont typeface="Arial" panose="020B0604020202020204" pitchFamily="34" charset="0"/>
              <a:buChar char="•"/>
            </a:pPr>
            <a:r>
              <a:rPr lang="en-US" sz="4800" dirty="0">
                <a:solidFill>
                  <a:srgbClr val="FFFFFF"/>
                </a:solidFill>
              </a:rPr>
              <a:t>Educational </a:t>
            </a:r>
          </a:p>
          <a:p>
            <a:pPr indent="-228600">
              <a:lnSpc>
                <a:spcPct val="90000"/>
              </a:lnSpc>
              <a:spcAft>
                <a:spcPts val="600"/>
              </a:spcAft>
              <a:buFont typeface="Arial" panose="020B0604020202020204" pitchFamily="34" charset="0"/>
              <a:buChar char="•"/>
            </a:pPr>
            <a:r>
              <a:rPr lang="en-US" sz="4800" dirty="0">
                <a:solidFill>
                  <a:srgbClr val="FFFFFF"/>
                </a:solidFill>
              </a:rPr>
              <a:t>Medical</a:t>
            </a:r>
          </a:p>
        </p:txBody>
      </p:sp>
      <p:pic>
        <p:nvPicPr>
          <p:cNvPr id="4" name="Recorded Sound">
            <a:hlinkClick r:id="" action="ppaction://media"/>
            <a:extLst>
              <a:ext uri="{FF2B5EF4-FFF2-40B4-BE49-F238E27FC236}">
                <a16:creationId xmlns:a16="http://schemas.microsoft.com/office/drawing/2014/main" id="{3730C9E2-5287-4B21-8B3F-87E9BC5075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426062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1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732FCE-5807-4F13-AF8F-FA5065BCC04D}"/>
              </a:ext>
            </a:extLst>
          </p:cNvPr>
          <p:cNvSpPr txBox="1"/>
          <p:nvPr/>
        </p:nvSpPr>
        <p:spPr>
          <a:xfrm>
            <a:off x="333375" y="501315"/>
            <a:ext cx="5841128" cy="1569660"/>
          </a:xfrm>
          <a:prstGeom prst="rect">
            <a:avLst/>
          </a:prstGeom>
          <a:noFill/>
        </p:spPr>
        <p:txBody>
          <a:bodyPr wrap="square" rtlCol="0">
            <a:spAutoFit/>
          </a:bodyPr>
          <a:lstStyle/>
          <a:p>
            <a:r>
              <a:rPr lang="en-GB" sz="4800" dirty="0">
                <a:solidFill>
                  <a:schemeClr val="bg1"/>
                </a:solidFill>
              </a:rPr>
              <a:t>Moors Murders – extraordinary victims</a:t>
            </a:r>
          </a:p>
        </p:txBody>
      </p:sp>
      <p:pic>
        <p:nvPicPr>
          <p:cNvPr id="4" name="Picture 3" descr="A group of people posing for a photo&#10;&#10;Description automatically generated">
            <a:extLst>
              <a:ext uri="{FF2B5EF4-FFF2-40B4-BE49-F238E27FC236}">
                <a16:creationId xmlns:a16="http://schemas.microsoft.com/office/drawing/2014/main" id="{4AF1E5E7-3FEE-48FA-804A-F1A07F3490D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3120" y="2433180"/>
            <a:ext cx="6711118" cy="3523337"/>
          </a:xfrm>
          <a:prstGeom prst="rect">
            <a:avLst/>
          </a:prstGeom>
        </p:spPr>
      </p:pic>
      <p:pic>
        <p:nvPicPr>
          <p:cNvPr id="6" name="Picture 5" descr="A couple of people posing for the camera&#10;&#10;Description automatically generated">
            <a:extLst>
              <a:ext uri="{FF2B5EF4-FFF2-40B4-BE49-F238E27FC236}">
                <a16:creationId xmlns:a16="http://schemas.microsoft.com/office/drawing/2014/main" id="{81208C0C-C32B-44EA-9D5B-06409D4865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16294" y="271005"/>
            <a:ext cx="3486150" cy="2162175"/>
          </a:xfrm>
          <a:prstGeom prst="rect">
            <a:avLst/>
          </a:prstGeom>
        </p:spPr>
      </p:pic>
      <p:sp>
        <p:nvSpPr>
          <p:cNvPr id="7" name="TextBox 6">
            <a:extLst>
              <a:ext uri="{FF2B5EF4-FFF2-40B4-BE49-F238E27FC236}">
                <a16:creationId xmlns:a16="http://schemas.microsoft.com/office/drawing/2014/main" id="{CDB9F0DF-2A0D-41C0-B699-65D1B037E511}"/>
              </a:ext>
            </a:extLst>
          </p:cNvPr>
          <p:cNvSpPr txBox="1"/>
          <p:nvPr/>
        </p:nvSpPr>
        <p:spPr>
          <a:xfrm>
            <a:off x="8112576" y="2548981"/>
            <a:ext cx="2879274" cy="369332"/>
          </a:xfrm>
          <a:prstGeom prst="rect">
            <a:avLst/>
          </a:prstGeom>
          <a:noFill/>
        </p:spPr>
        <p:txBody>
          <a:bodyPr wrap="square" rtlCol="0">
            <a:spAutoFit/>
          </a:bodyPr>
          <a:lstStyle/>
          <a:p>
            <a:r>
              <a:rPr lang="en-GB" dirty="0">
                <a:solidFill>
                  <a:schemeClr val="bg1"/>
                </a:solidFill>
              </a:rPr>
              <a:t>Ian Brady and Myra Hindley</a:t>
            </a:r>
          </a:p>
        </p:txBody>
      </p:sp>
      <p:sp>
        <p:nvSpPr>
          <p:cNvPr id="8" name="TextBox 7">
            <a:extLst>
              <a:ext uri="{FF2B5EF4-FFF2-40B4-BE49-F238E27FC236}">
                <a16:creationId xmlns:a16="http://schemas.microsoft.com/office/drawing/2014/main" id="{8EC49BC2-7FCD-4477-B078-A12BF1EA9605}"/>
              </a:ext>
            </a:extLst>
          </p:cNvPr>
          <p:cNvSpPr txBox="1"/>
          <p:nvPr/>
        </p:nvSpPr>
        <p:spPr>
          <a:xfrm>
            <a:off x="7716294" y="3343275"/>
            <a:ext cx="3015954" cy="2523768"/>
          </a:xfrm>
          <a:prstGeom prst="rect">
            <a:avLst/>
          </a:prstGeom>
          <a:noFill/>
        </p:spPr>
        <p:txBody>
          <a:bodyPr wrap="none" rtlCol="0">
            <a:spAutoFit/>
          </a:bodyPr>
          <a:lstStyle/>
          <a:p>
            <a:r>
              <a:rPr lang="en-GB" sz="2800" dirty="0">
                <a:solidFill>
                  <a:schemeClr val="bg1"/>
                </a:solidFill>
              </a:rPr>
              <a:t>Pauline Reade</a:t>
            </a:r>
          </a:p>
          <a:p>
            <a:r>
              <a:rPr lang="en-GB" sz="2800" dirty="0">
                <a:solidFill>
                  <a:schemeClr val="bg1"/>
                </a:solidFill>
              </a:rPr>
              <a:t>John Kilbride</a:t>
            </a:r>
          </a:p>
          <a:p>
            <a:r>
              <a:rPr lang="en-GB" sz="2800" dirty="0">
                <a:solidFill>
                  <a:schemeClr val="bg1"/>
                </a:solidFill>
              </a:rPr>
              <a:t>Keith Bennett</a:t>
            </a:r>
          </a:p>
          <a:p>
            <a:r>
              <a:rPr lang="en-GB" sz="2800" dirty="0">
                <a:solidFill>
                  <a:schemeClr val="bg1"/>
                </a:solidFill>
              </a:rPr>
              <a:t>Lesley Ann Downey</a:t>
            </a:r>
          </a:p>
          <a:p>
            <a:r>
              <a:rPr lang="en-GB" sz="2800" dirty="0">
                <a:solidFill>
                  <a:schemeClr val="bg1"/>
                </a:solidFill>
              </a:rPr>
              <a:t>Edward Evans</a:t>
            </a:r>
          </a:p>
          <a:p>
            <a:endParaRPr lang="en-GB" dirty="0">
              <a:solidFill>
                <a:schemeClr val="bg1"/>
              </a:solidFill>
            </a:endParaRPr>
          </a:p>
        </p:txBody>
      </p:sp>
      <p:pic>
        <p:nvPicPr>
          <p:cNvPr id="3" name="Recorded Sound">
            <a:hlinkClick r:id="" action="ppaction://media"/>
            <a:extLst>
              <a:ext uri="{FF2B5EF4-FFF2-40B4-BE49-F238E27FC236}">
                <a16:creationId xmlns:a16="http://schemas.microsoft.com/office/drawing/2014/main" id="{8B99BF46-1855-492A-B5A1-BF5B2E75F0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60728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8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66FF"/>
        </a:solidFill>
        <a:effectLst/>
      </p:bgPr>
    </p:bg>
    <p:spTree>
      <p:nvGrpSpPr>
        <p:cNvPr id="1" name=""/>
        <p:cNvGrpSpPr/>
        <p:nvPr/>
      </p:nvGrpSpPr>
      <p:grpSpPr>
        <a:xfrm>
          <a:off x="0" y="0"/>
          <a:ext cx="0" cy="0"/>
          <a:chOff x="0" y="0"/>
          <a:chExt cx="0" cy="0"/>
        </a:xfrm>
      </p:grpSpPr>
      <p:pic>
        <p:nvPicPr>
          <p:cNvPr id="3" name="Picture 2" descr="A person smiling for the camera&#10;&#10;Description automatically generated">
            <a:extLst>
              <a:ext uri="{FF2B5EF4-FFF2-40B4-BE49-F238E27FC236}">
                <a16:creationId xmlns:a16="http://schemas.microsoft.com/office/drawing/2014/main" id="{55DBFD38-688D-4CA1-8E1D-DC6E44C2E5E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19375" y="2038265"/>
            <a:ext cx="4478448" cy="4581740"/>
          </a:xfrm>
          <a:prstGeom prst="rect">
            <a:avLst/>
          </a:prstGeom>
        </p:spPr>
      </p:pic>
      <p:pic>
        <p:nvPicPr>
          <p:cNvPr id="5" name="Picture 4" descr="A picture containing indoor, person, boy, young&#10;&#10;Description automatically generated">
            <a:extLst>
              <a:ext uri="{FF2B5EF4-FFF2-40B4-BE49-F238E27FC236}">
                <a16:creationId xmlns:a16="http://schemas.microsoft.com/office/drawing/2014/main" id="{469C4F1B-D250-43F6-9D3C-24B1759C5E4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3655" y="797162"/>
            <a:ext cx="5857875" cy="3895725"/>
          </a:xfrm>
          <a:prstGeom prst="rect">
            <a:avLst/>
          </a:prstGeom>
        </p:spPr>
      </p:pic>
      <p:sp>
        <p:nvSpPr>
          <p:cNvPr id="6" name="TextBox 5">
            <a:extLst>
              <a:ext uri="{FF2B5EF4-FFF2-40B4-BE49-F238E27FC236}">
                <a16:creationId xmlns:a16="http://schemas.microsoft.com/office/drawing/2014/main" id="{3E4A6F03-75A1-4DF1-A9BD-1F91A511D7C1}"/>
              </a:ext>
            </a:extLst>
          </p:cNvPr>
          <p:cNvSpPr txBox="1"/>
          <p:nvPr/>
        </p:nvSpPr>
        <p:spPr>
          <a:xfrm>
            <a:off x="1682204" y="4847574"/>
            <a:ext cx="3081403" cy="769441"/>
          </a:xfrm>
          <a:prstGeom prst="rect">
            <a:avLst/>
          </a:prstGeom>
          <a:noFill/>
        </p:spPr>
        <p:txBody>
          <a:bodyPr wrap="square" rtlCol="0">
            <a:spAutoFit/>
          </a:bodyPr>
          <a:lstStyle/>
          <a:p>
            <a:r>
              <a:rPr lang="en-GB" sz="4400" dirty="0"/>
              <a:t>April Jones</a:t>
            </a:r>
          </a:p>
        </p:txBody>
      </p:sp>
      <p:sp>
        <p:nvSpPr>
          <p:cNvPr id="7" name="TextBox 6">
            <a:extLst>
              <a:ext uri="{FF2B5EF4-FFF2-40B4-BE49-F238E27FC236}">
                <a16:creationId xmlns:a16="http://schemas.microsoft.com/office/drawing/2014/main" id="{E7EAE356-9D42-4A60-885B-FB50A85D7C34}"/>
              </a:ext>
            </a:extLst>
          </p:cNvPr>
          <p:cNvSpPr txBox="1"/>
          <p:nvPr/>
        </p:nvSpPr>
        <p:spPr>
          <a:xfrm>
            <a:off x="8242126" y="797162"/>
            <a:ext cx="2913555" cy="707886"/>
          </a:xfrm>
          <a:prstGeom prst="rect">
            <a:avLst/>
          </a:prstGeom>
          <a:noFill/>
        </p:spPr>
        <p:txBody>
          <a:bodyPr wrap="none" rtlCol="0">
            <a:spAutoFit/>
          </a:bodyPr>
          <a:lstStyle/>
          <a:p>
            <a:r>
              <a:rPr lang="en-GB" sz="4000" dirty="0"/>
              <a:t>Mark Bridger</a:t>
            </a:r>
          </a:p>
        </p:txBody>
      </p:sp>
      <p:sp>
        <p:nvSpPr>
          <p:cNvPr id="8" name="TextBox 7">
            <a:extLst>
              <a:ext uri="{FF2B5EF4-FFF2-40B4-BE49-F238E27FC236}">
                <a16:creationId xmlns:a16="http://schemas.microsoft.com/office/drawing/2014/main" id="{2D259083-F1FB-4EB1-9C34-F4291880558C}"/>
              </a:ext>
            </a:extLst>
          </p:cNvPr>
          <p:cNvSpPr txBox="1"/>
          <p:nvPr/>
        </p:nvSpPr>
        <p:spPr>
          <a:xfrm>
            <a:off x="1252318" y="5694787"/>
            <a:ext cx="3640548" cy="646331"/>
          </a:xfrm>
          <a:prstGeom prst="rect">
            <a:avLst/>
          </a:prstGeom>
          <a:noFill/>
        </p:spPr>
        <p:txBody>
          <a:bodyPr wrap="none" rtlCol="0">
            <a:spAutoFit/>
          </a:bodyPr>
          <a:lstStyle/>
          <a:p>
            <a:r>
              <a:rPr lang="en-GB" sz="3600" dirty="0"/>
              <a:t>Murdered, aged 5 </a:t>
            </a:r>
          </a:p>
        </p:txBody>
      </p:sp>
      <p:pic>
        <p:nvPicPr>
          <p:cNvPr id="2" name="Recorded Sound">
            <a:hlinkClick r:id="" action="ppaction://media"/>
            <a:extLst>
              <a:ext uri="{FF2B5EF4-FFF2-40B4-BE49-F238E27FC236}">
                <a16:creationId xmlns:a16="http://schemas.microsoft.com/office/drawing/2014/main" id="{88BE7F63-CE56-46CF-8B40-F38FA6B27F7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pic>
        <p:nvPicPr>
          <p:cNvPr id="4" name="Recorded Sound">
            <a:hlinkClick r:id="" action="ppaction://media"/>
            <a:extLst>
              <a:ext uri="{FF2B5EF4-FFF2-40B4-BE49-F238E27FC236}">
                <a16:creationId xmlns:a16="http://schemas.microsoft.com/office/drawing/2014/main" id="{F8C2D766-F220-4D1F-95AB-8F06145AF86A}"/>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53820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112"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02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7F19C5-8005-44F3-8B09-73F89F32F6B7}"/>
              </a:ext>
            </a:extLst>
          </p:cNvPr>
          <p:cNvSpPr>
            <a:spLocks noGrp="1"/>
          </p:cNvSpPr>
          <p:nvPr>
            <p:ph type="title"/>
          </p:nvPr>
        </p:nvSpPr>
        <p:spPr>
          <a:xfrm>
            <a:off x="833002" y="365125"/>
            <a:ext cx="3973667" cy="5811837"/>
          </a:xfrm>
        </p:spPr>
        <p:txBody>
          <a:bodyPr>
            <a:normAutofit/>
          </a:bodyPr>
          <a:lstStyle/>
          <a:p>
            <a:r>
              <a:rPr lang="en-GB">
                <a:solidFill>
                  <a:srgbClr val="FFFFFF"/>
                </a:solidFill>
              </a:rPr>
              <a:t>Child victimisation Figures</a:t>
            </a:r>
          </a:p>
        </p:txBody>
      </p:sp>
      <p:sp>
        <p:nvSpPr>
          <p:cNvPr id="3" name="Content Placeholder 2">
            <a:extLst>
              <a:ext uri="{FF2B5EF4-FFF2-40B4-BE49-F238E27FC236}">
                <a16:creationId xmlns:a16="http://schemas.microsoft.com/office/drawing/2014/main" id="{7A0EF877-31A5-44B2-BB76-21BCFD1DDE6E}"/>
              </a:ext>
            </a:extLst>
          </p:cNvPr>
          <p:cNvSpPr>
            <a:spLocks noGrp="1"/>
          </p:cNvSpPr>
          <p:nvPr>
            <p:ph idx="1"/>
          </p:nvPr>
        </p:nvSpPr>
        <p:spPr>
          <a:xfrm>
            <a:off x="3879400" y="478575"/>
            <a:ext cx="7993929" cy="6014300"/>
          </a:xfrm>
        </p:spPr>
        <p:txBody>
          <a:bodyPr anchor="ctr">
            <a:normAutofit/>
          </a:bodyPr>
          <a:lstStyle/>
          <a:p>
            <a:r>
              <a:rPr lang="en-GB" sz="2000" dirty="0">
                <a:solidFill>
                  <a:srgbClr val="FFFFFF"/>
                </a:solidFill>
              </a:rPr>
              <a:t>More than one source of information needed to get bigger picture (Radford et al, 2013)</a:t>
            </a:r>
          </a:p>
          <a:p>
            <a:r>
              <a:rPr lang="en-GB" sz="2000" dirty="0">
                <a:solidFill>
                  <a:srgbClr val="FFFFFF"/>
                </a:solidFill>
              </a:rPr>
              <a:t>Crime Survey for England and Wales (CSEW, 2018) 10-15 year olds:</a:t>
            </a:r>
          </a:p>
          <a:p>
            <a:pPr lvl="1"/>
            <a:r>
              <a:rPr lang="en-GB" sz="2000" dirty="0">
                <a:solidFill>
                  <a:srgbClr val="FFFFFF"/>
                </a:solidFill>
              </a:rPr>
              <a:t>Total of 727,000 crimes</a:t>
            </a:r>
          </a:p>
          <a:p>
            <a:pPr lvl="1"/>
            <a:r>
              <a:rPr lang="en-GB" sz="2000" dirty="0">
                <a:solidFill>
                  <a:srgbClr val="FFFFFF"/>
                </a:solidFill>
              </a:rPr>
              <a:t>1 in 10 children are victims of crime</a:t>
            </a:r>
          </a:p>
          <a:p>
            <a:pPr lvl="1"/>
            <a:r>
              <a:rPr lang="en-GB" sz="2000" dirty="0">
                <a:solidFill>
                  <a:srgbClr val="FFFFFF"/>
                </a:solidFill>
              </a:rPr>
              <a:t>57% violence</a:t>
            </a:r>
          </a:p>
          <a:p>
            <a:pPr lvl="1"/>
            <a:r>
              <a:rPr lang="en-GB" sz="2000" dirty="0">
                <a:solidFill>
                  <a:srgbClr val="FFFFFF"/>
                </a:solidFill>
              </a:rPr>
              <a:t>28% theft</a:t>
            </a:r>
          </a:p>
          <a:p>
            <a:pPr lvl="1"/>
            <a:r>
              <a:rPr lang="en-GB" sz="2000" dirty="0">
                <a:solidFill>
                  <a:srgbClr val="FFFFFF"/>
                </a:solidFill>
              </a:rPr>
              <a:t>This does NOT include sexual offences</a:t>
            </a:r>
          </a:p>
          <a:p>
            <a:r>
              <a:rPr lang="en-GB" sz="2000" dirty="0">
                <a:solidFill>
                  <a:srgbClr val="FFFFFF"/>
                </a:solidFill>
              </a:rPr>
              <a:t>CSEW (2015) found that 16-59 year olds reporting on childhood experiences of abuse:</a:t>
            </a:r>
          </a:p>
          <a:p>
            <a:pPr lvl="1"/>
            <a:r>
              <a:rPr lang="en-GB" sz="2000" dirty="0">
                <a:solidFill>
                  <a:srgbClr val="FFFFFF"/>
                </a:solidFill>
              </a:rPr>
              <a:t>9% reported psychological abuse</a:t>
            </a:r>
          </a:p>
          <a:p>
            <a:pPr lvl="1"/>
            <a:r>
              <a:rPr lang="en-GB" sz="2000" dirty="0">
                <a:solidFill>
                  <a:srgbClr val="FFFFFF"/>
                </a:solidFill>
              </a:rPr>
              <a:t>7% reported physical abuse</a:t>
            </a:r>
          </a:p>
          <a:p>
            <a:pPr lvl="1"/>
            <a:r>
              <a:rPr lang="en-GB" sz="2000" dirty="0">
                <a:solidFill>
                  <a:srgbClr val="FFFFFF"/>
                </a:solidFill>
              </a:rPr>
              <a:t>7% reported sexual abuse</a:t>
            </a:r>
          </a:p>
          <a:p>
            <a:pPr lvl="1"/>
            <a:r>
              <a:rPr lang="en-GB" sz="2000" dirty="0">
                <a:solidFill>
                  <a:srgbClr val="FFFFFF"/>
                </a:solidFill>
              </a:rPr>
              <a:t>8% reported having witnessed domestic abuse and violence in the home</a:t>
            </a:r>
          </a:p>
          <a:p>
            <a:r>
              <a:rPr lang="en-GB" sz="2000" dirty="0">
                <a:solidFill>
                  <a:srgbClr val="FFFFFF"/>
                </a:solidFill>
              </a:rPr>
              <a:t>CSEW (2018) Police flagged 55,061 crimes as involving child sexual abuse and 15,045 as involving child sexual exploitation</a:t>
            </a:r>
          </a:p>
          <a:p>
            <a:endParaRPr lang="en-GB" sz="2000" dirty="0">
              <a:solidFill>
                <a:srgbClr val="FFFFFF"/>
              </a:solidFill>
            </a:endParaRPr>
          </a:p>
          <a:p>
            <a:pPr marL="0" indent="0">
              <a:buNone/>
            </a:pPr>
            <a:endParaRPr lang="en-GB" sz="1600" dirty="0">
              <a:solidFill>
                <a:srgbClr val="FFFFFF"/>
              </a:solidFill>
            </a:endParaRPr>
          </a:p>
        </p:txBody>
      </p:sp>
    </p:spTree>
    <p:extLst>
      <p:ext uri="{BB962C8B-B14F-4D97-AF65-F5344CB8AC3E}">
        <p14:creationId xmlns:p14="http://schemas.microsoft.com/office/powerpoint/2010/main" val="340642657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2D936C-1CB2-4403-B47C-D10D961EA6E2}"/>
              </a:ext>
            </a:extLst>
          </p:cNvPr>
          <p:cNvSpPr/>
          <p:nvPr/>
        </p:nvSpPr>
        <p:spPr>
          <a:xfrm>
            <a:off x="1463457" y="389706"/>
            <a:ext cx="9265085" cy="5709255"/>
          </a:xfrm>
          <a:prstGeom prst="rect">
            <a:avLst/>
          </a:prstGeom>
        </p:spPr>
        <p:txBody>
          <a:bodyPr wrap="square">
            <a:spAutoFit/>
          </a:bodyPr>
          <a:lstStyle/>
          <a:p>
            <a:r>
              <a:rPr lang="en-GB" sz="2400" dirty="0">
                <a:solidFill>
                  <a:srgbClr val="FFFFFF"/>
                </a:solidFill>
              </a:rPr>
              <a:t>Radford et al studied self reported maltreatment and victimisation [</a:t>
            </a:r>
            <a:r>
              <a:rPr lang="en-GB" sz="2400" i="1" dirty="0">
                <a:solidFill>
                  <a:srgbClr val="FFFFFF"/>
                </a:solidFill>
              </a:rPr>
              <a:t>parents</a:t>
            </a:r>
            <a:r>
              <a:rPr lang="en-GB" sz="2400" dirty="0">
                <a:solidFill>
                  <a:srgbClr val="FFFFFF"/>
                </a:solidFill>
              </a:rPr>
              <a:t> of children under 11 were interviewed]:</a:t>
            </a:r>
          </a:p>
          <a:p>
            <a:pPr lvl="1"/>
            <a:r>
              <a:rPr lang="en-GB" sz="2000" dirty="0">
                <a:solidFill>
                  <a:srgbClr val="FFFFFF"/>
                </a:solidFill>
              </a:rPr>
              <a:t>2.5% of children aged under 11 years and 6% of young people aged 11–17 years had 1 or more experiences of physical, sexual, or emotional abuse, or neglect by a parent or caregiver in the past year, </a:t>
            </a:r>
          </a:p>
          <a:p>
            <a:pPr lvl="1"/>
            <a:r>
              <a:rPr lang="en-GB" sz="2000" dirty="0">
                <a:solidFill>
                  <a:srgbClr val="FFFFFF"/>
                </a:solidFill>
              </a:rPr>
              <a:t>8.9% of children under 11 years, 21.9% of young people aged 11–17 years, and 24.5% of young adults had experienced this at least once during childhood</a:t>
            </a:r>
          </a:p>
          <a:p>
            <a:pPr lvl="1"/>
            <a:r>
              <a:rPr lang="en-GB" sz="2000" dirty="0">
                <a:solidFill>
                  <a:srgbClr val="FFFFFF"/>
                </a:solidFill>
              </a:rPr>
              <a:t>7.2% of females aged 11–17 and 18.6% of females aged 18–24 reported childhood experiences of sexual victimization by any adult or peer involving physical contact</a:t>
            </a:r>
          </a:p>
          <a:p>
            <a:pPr lvl="1"/>
            <a:r>
              <a:rPr lang="en-GB" sz="2000" dirty="0">
                <a:solidFill>
                  <a:srgbClr val="FFFFFF"/>
                </a:solidFill>
              </a:rPr>
              <a:t>Victimization by peers or siblings was the most prevalent experience (see graph)</a:t>
            </a:r>
          </a:p>
          <a:p>
            <a:pPr lvl="1"/>
            <a:endParaRPr lang="en-GB" sz="1300" dirty="0">
              <a:solidFill>
                <a:srgbClr val="FFFFFF"/>
              </a:solidFill>
            </a:endParaRPr>
          </a:p>
          <a:p>
            <a:r>
              <a:rPr lang="en-GB" sz="2400" dirty="0">
                <a:solidFill>
                  <a:srgbClr val="FFFFFF"/>
                </a:solidFill>
              </a:rPr>
              <a:t>There’s a gap between reported child maltreatment and levels of prevalence (Radford et al, 2013)</a:t>
            </a:r>
          </a:p>
          <a:p>
            <a:r>
              <a:rPr lang="en-GB" sz="2400" dirty="0">
                <a:solidFill>
                  <a:srgbClr val="FFFFFF"/>
                </a:solidFill>
              </a:rPr>
              <a:t>Howard League survey (2007: 5) of 3000 10-15 year olds: </a:t>
            </a:r>
            <a:r>
              <a:rPr lang="en-GB" sz="2400" b="1" dirty="0">
                <a:solidFill>
                  <a:srgbClr val="FFFFFF"/>
                </a:solidFill>
              </a:rPr>
              <a:t>95%</a:t>
            </a:r>
            <a:r>
              <a:rPr lang="en-GB" sz="2400" dirty="0">
                <a:solidFill>
                  <a:srgbClr val="FFFFFF"/>
                </a:solidFill>
              </a:rPr>
              <a:t> had experienced being victims of crime (Howard League, 2007: 5) showing ‘hidden victims’ in society</a:t>
            </a:r>
          </a:p>
          <a:p>
            <a:r>
              <a:rPr lang="en-GB" sz="2400" b="1" dirty="0">
                <a:solidFill>
                  <a:srgbClr val="FF0000"/>
                </a:solidFill>
              </a:rPr>
              <a:t>Children are the most victimised group in our society </a:t>
            </a:r>
            <a:r>
              <a:rPr lang="en-GB" sz="2400" dirty="0">
                <a:solidFill>
                  <a:srgbClr val="FFFFFF"/>
                </a:solidFill>
              </a:rPr>
              <a:t>(Newburn, 2007) </a:t>
            </a:r>
          </a:p>
        </p:txBody>
      </p:sp>
    </p:spTree>
    <p:extLst>
      <p:ext uri="{BB962C8B-B14F-4D97-AF65-F5344CB8AC3E}">
        <p14:creationId xmlns:p14="http://schemas.microsoft.com/office/powerpoint/2010/main" val="29924182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30F368-BAFD-4C3D-A32B-A628B2824345}"/>
              </a:ext>
            </a:extLst>
          </p:cNvPr>
          <p:cNvSpPr>
            <a:spLocks noGrp="1"/>
          </p:cNvSpPr>
          <p:nvPr>
            <p:ph type="title"/>
          </p:nvPr>
        </p:nvSpPr>
        <p:spPr>
          <a:xfrm>
            <a:off x="833002" y="365125"/>
            <a:ext cx="10520702" cy="1325563"/>
          </a:xfrm>
        </p:spPr>
        <p:txBody>
          <a:bodyPr>
            <a:normAutofit/>
          </a:bodyPr>
          <a:lstStyle/>
          <a:p>
            <a:r>
              <a:rPr lang="en-GB">
                <a:solidFill>
                  <a:srgbClr val="FFFFFF"/>
                </a:solidFill>
              </a:rPr>
              <a:t>Impact (Radford et al 2013)</a:t>
            </a:r>
          </a:p>
        </p:txBody>
      </p:sp>
      <p:sp>
        <p:nvSpPr>
          <p:cNvPr id="3" name="Content Placeholder 2">
            <a:extLst>
              <a:ext uri="{FF2B5EF4-FFF2-40B4-BE49-F238E27FC236}">
                <a16:creationId xmlns:a16="http://schemas.microsoft.com/office/drawing/2014/main" id="{C733970B-36F5-4A6C-B662-A9D2151077E8}"/>
              </a:ext>
            </a:extLst>
          </p:cNvPr>
          <p:cNvSpPr>
            <a:spLocks noGrp="1"/>
          </p:cNvSpPr>
          <p:nvPr>
            <p:ph idx="1"/>
          </p:nvPr>
        </p:nvSpPr>
        <p:spPr>
          <a:xfrm>
            <a:off x="838201" y="2022601"/>
            <a:ext cx="10515598" cy="4154361"/>
          </a:xfrm>
        </p:spPr>
        <p:txBody>
          <a:bodyPr>
            <a:normAutofit/>
          </a:bodyPr>
          <a:lstStyle/>
          <a:p>
            <a:r>
              <a:rPr lang="en-GB" sz="2400" dirty="0">
                <a:solidFill>
                  <a:srgbClr val="FFFFFF"/>
                </a:solidFill>
              </a:rPr>
              <a:t>Higher trauma scores (all age groups) associated with maltreatment by caregiver and victimisation by peers</a:t>
            </a:r>
          </a:p>
          <a:p>
            <a:r>
              <a:rPr lang="en-GB" sz="2400" dirty="0">
                <a:solidFill>
                  <a:srgbClr val="FFFFFF"/>
                </a:solidFill>
              </a:rPr>
              <a:t>Sibling victimisation is relatively low (ages 3–10) to no impact on trauma symptoms (older children/young adults)</a:t>
            </a:r>
          </a:p>
          <a:p>
            <a:r>
              <a:rPr lang="en-GB" sz="2400" dirty="0">
                <a:solidFill>
                  <a:srgbClr val="FFFFFF"/>
                </a:solidFill>
              </a:rPr>
              <a:t>Exposure to domestic violence showed less impact on trauma scores for young people aged 11–17 than 3-10 year olds (and young adults)</a:t>
            </a:r>
          </a:p>
          <a:p>
            <a:r>
              <a:rPr lang="en-GB" sz="2400" dirty="0">
                <a:solidFill>
                  <a:srgbClr val="FFFFFF"/>
                </a:solidFill>
              </a:rPr>
              <a:t>Poly-victimisation has less significance for youngest age group than others</a:t>
            </a:r>
          </a:p>
          <a:p>
            <a:r>
              <a:rPr lang="en-GB" sz="2400" dirty="0">
                <a:solidFill>
                  <a:srgbClr val="FFFFFF"/>
                </a:solidFill>
              </a:rPr>
              <a:t>Serious effects - can continue into adulthood affecting mental health (Fisher et al, 2010)</a:t>
            </a:r>
          </a:p>
          <a:p>
            <a:endParaRPr lang="en-GB" sz="2000" dirty="0">
              <a:solidFill>
                <a:srgbClr val="FFFFFF"/>
              </a:solidFill>
            </a:endParaRPr>
          </a:p>
        </p:txBody>
      </p:sp>
    </p:spTree>
    <p:extLst>
      <p:ext uri="{BB962C8B-B14F-4D97-AF65-F5344CB8AC3E}">
        <p14:creationId xmlns:p14="http://schemas.microsoft.com/office/powerpoint/2010/main" val="394226500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ABD9EB-C36B-442C-ABA1-AB63F060CA34}"/>
              </a:ext>
            </a:extLst>
          </p:cNvPr>
          <p:cNvSpPr>
            <a:spLocks noGrp="1"/>
          </p:cNvSpPr>
          <p:nvPr>
            <p:ph type="title"/>
          </p:nvPr>
        </p:nvSpPr>
        <p:spPr>
          <a:xfrm>
            <a:off x="361426" y="365125"/>
            <a:ext cx="2131253" cy="5811837"/>
          </a:xfrm>
        </p:spPr>
        <p:txBody>
          <a:bodyPr>
            <a:normAutofit/>
          </a:bodyPr>
          <a:lstStyle/>
          <a:p>
            <a:r>
              <a:rPr lang="en-GB" dirty="0">
                <a:solidFill>
                  <a:srgbClr val="FFFFFF"/>
                </a:solidFill>
              </a:rPr>
              <a:t>Child victims - Issues</a:t>
            </a:r>
          </a:p>
        </p:txBody>
      </p:sp>
      <p:sp>
        <p:nvSpPr>
          <p:cNvPr id="13" name="Content Placeholder 2">
            <a:extLst>
              <a:ext uri="{FF2B5EF4-FFF2-40B4-BE49-F238E27FC236}">
                <a16:creationId xmlns:a16="http://schemas.microsoft.com/office/drawing/2014/main" id="{5ECD8A27-1C6C-445E-A6DF-31DFA91CD15F}"/>
              </a:ext>
            </a:extLst>
          </p:cNvPr>
          <p:cNvSpPr>
            <a:spLocks noGrp="1"/>
          </p:cNvSpPr>
          <p:nvPr>
            <p:ph idx="1"/>
          </p:nvPr>
        </p:nvSpPr>
        <p:spPr>
          <a:xfrm>
            <a:off x="2854105" y="627003"/>
            <a:ext cx="8757522" cy="5600669"/>
          </a:xfrm>
        </p:spPr>
        <p:txBody>
          <a:bodyPr anchor="ctr">
            <a:normAutofit/>
          </a:bodyPr>
          <a:lstStyle/>
          <a:p>
            <a:pPr>
              <a:spcAft>
                <a:spcPts val="1200"/>
              </a:spcAft>
            </a:pPr>
            <a:r>
              <a:rPr lang="en-GB" sz="2400" dirty="0">
                <a:solidFill>
                  <a:srgbClr val="FFFFFF"/>
                </a:solidFill>
              </a:rPr>
              <a:t>Studies about one type of victimisation rarely enquire about others (Radford et al, 2013)</a:t>
            </a:r>
          </a:p>
          <a:p>
            <a:pPr>
              <a:spcAft>
                <a:spcPts val="1200"/>
              </a:spcAft>
            </a:pPr>
            <a:r>
              <a:rPr lang="en-GB" sz="2400" dirty="0">
                <a:solidFill>
                  <a:srgbClr val="FFFFFF"/>
                </a:solidFill>
              </a:rPr>
              <a:t>Victims may experience different types of victimisation and/or multiple instances of the same type</a:t>
            </a:r>
          </a:p>
          <a:p>
            <a:pPr>
              <a:spcAft>
                <a:spcPts val="1200"/>
              </a:spcAft>
            </a:pPr>
            <a:r>
              <a:rPr lang="en-GB" sz="2400" dirty="0">
                <a:solidFill>
                  <a:srgbClr val="FFFFFF"/>
                </a:solidFill>
              </a:rPr>
              <a:t>Poly-victims are likely to experience more difficulties as a result (</a:t>
            </a:r>
            <a:r>
              <a:rPr lang="en-GB" sz="2400" dirty="0" err="1">
                <a:solidFill>
                  <a:srgbClr val="FFFFFF"/>
                </a:solidFill>
              </a:rPr>
              <a:t>Finkelhor</a:t>
            </a:r>
            <a:r>
              <a:rPr lang="en-GB" sz="2400" dirty="0">
                <a:solidFill>
                  <a:srgbClr val="FFFFFF"/>
                </a:solidFill>
              </a:rPr>
              <a:t> et al, 2007)</a:t>
            </a:r>
          </a:p>
          <a:p>
            <a:pPr>
              <a:spcAft>
                <a:spcPts val="1200"/>
              </a:spcAft>
            </a:pPr>
            <a:r>
              <a:rPr lang="en-GB" sz="2400" dirty="0">
                <a:solidFill>
                  <a:srgbClr val="FFFFFF"/>
                </a:solidFill>
              </a:rPr>
              <a:t>Most child victims experience poly-victimisation (Smith, 2004)</a:t>
            </a:r>
          </a:p>
          <a:p>
            <a:pPr>
              <a:spcAft>
                <a:spcPts val="1200"/>
              </a:spcAft>
            </a:pPr>
            <a:r>
              <a:rPr lang="en-GB" sz="2400" dirty="0">
                <a:solidFill>
                  <a:srgbClr val="FFFFFF"/>
                </a:solidFill>
              </a:rPr>
              <a:t>For some children, victimisation is a condition not an event (</a:t>
            </a:r>
            <a:r>
              <a:rPr lang="en-GB" sz="2400" dirty="0" err="1">
                <a:solidFill>
                  <a:srgbClr val="FFFFFF"/>
                </a:solidFill>
              </a:rPr>
              <a:t>Finkelhor</a:t>
            </a:r>
            <a:r>
              <a:rPr lang="en-GB" sz="2400" dirty="0">
                <a:solidFill>
                  <a:srgbClr val="FFFFFF"/>
                </a:solidFill>
              </a:rPr>
              <a:t>, 2007)</a:t>
            </a:r>
          </a:p>
          <a:p>
            <a:pPr>
              <a:spcAft>
                <a:spcPts val="1200"/>
              </a:spcAft>
            </a:pPr>
            <a:r>
              <a:rPr lang="en-GB" sz="2400" dirty="0">
                <a:solidFill>
                  <a:srgbClr val="FFFFFF"/>
                </a:solidFill>
              </a:rPr>
              <a:t>Boys experience more victimisation than girls, apart from sexual assaults (Smith, 2004)</a:t>
            </a:r>
          </a:p>
          <a:p>
            <a:pPr>
              <a:spcAft>
                <a:spcPts val="1200"/>
              </a:spcAft>
            </a:pPr>
            <a:endParaRPr lang="en-GB" sz="2000" dirty="0">
              <a:solidFill>
                <a:srgbClr val="FFFFFF"/>
              </a:solidFill>
            </a:endParaRPr>
          </a:p>
        </p:txBody>
      </p:sp>
    </p:spTree>
    <p:extLst>
      <p:ext uri="{BB962C8B-B14F-4D97-AF65-F5344CB8AC3E}">
        <p14:creationId xmlns:p14="http://schemas.microsoft.com/office/powerpoint/2010/main" val="59406534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sitting on a couch&#10;&#10;Description automatically generated">
            <a:extLst>
              <a:ext uri="{FF2B5EF4-FFF2-40B4-BE49-F238E27FC236}">
                <a16:creationId xmlns:a16="http://schemas.microsoft.com/office/drawing/2014/main" id="{FE6133A5-4540-4226-8D0C-97E038292B9E}"/>
              </a:ext>
            </a:extLst>
          </p:cNvPr>
          <p:cNvPicPr>
            <a:picLocks noChangeAspect="1"/>
          </p:cNvPicPr>
          <p:nvPr/>
        </p:nvPicPr>
        <p:blipFill rotWithShape="1">
          <a:blip r:embed="rId4">
            <a:extLst>
              <a:ext uri="{28A0092B-C50C-407E-A947-70E740481C1C}">
                <a14:useLocalDpi xmlns:a14="http://schemas.microsoft.com/office/drawing/2010/main" val="0"/>
              </a:ext>
            </a:extLst>
          </a:blip>
          <a:srcRect t="25000"/>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C15C2EB-4AD3-40E3-85CF-0C380716B3CD}"/>
              </a:ext>
            </a:extLst>
          </p:cNvPr>
          <p:cNvSpPr>
            <a:spLocks noGrp="1"/>
          </p:cNvSpPr>
          <p:nvPr>
            <p:ph type="title"/>
          </p:nvPr>
        </p:nvSpPr>
        <p:spPr>
          <a:xfrm>
            <a:off x="652692" y="1913952"/>
            <a:ext cx="4204137" cy="1342754"/>
          </a:xfrm>
        </p:spPr>
        <p:txBody>
          <a:bodyPr>
            <a:normAutofit/>
          </a:bodyPr>
          <a:lstStyle/>
          <a:p>
            <a:pPr algn="ctr"/>
            <a:r>
              <a:rPr lang="en-GB" dirty="0">
                <a:latin typeface="+mn-lt"/>
              </a:rPr>
              <a:t>Gendered victims </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7F3974-B6FB-4960-B58E-19ED28BC14F6}"/>
              </a:ext>
            </a:extLst>
          </p:cNvPr>
          <p:cNvSpPr>
            <a:spLocks noGrp="1"/>
          </p:cNvSpPr>
          <p:nvPr>
            <p:ph idx="1"/>
          </p:nvPr>
        </p:nvSpPr>
        <p:spPr>
          <a:xfrm>
            <a:off x="525516" y="3417573"/>
            <a:ext cx="4593021" cy="2619839"/>
          </a:xfrm>
        </p:spPr>
        <p:txBody>
          <a:bodyPr anchor="ctr">
            <a:normAutofit fontScale="92500" lnSpcReduction="10000"/>
          </a:bodyPr>
          <a:lstStyle/>
          <a:p>
            <a:r>
              <a:rPr lang="en-GB" sz="3600" dirty="0"/>
              <a:t>Domestic abuse/IPV</a:t>
            </a:r>
          </a:p>
          <a:p>
            <a:r>
              <a:rPr lang="en-GB" sz="3600" dirty="0"/>
              <a:t>Sex crimes</a:t>
            </a:r>
          </a:p>
          <a:p>
            <a:r>
              <a:rPr lang="en-GB" sz="3600" dirty="0"/>
              <a:t>Human trafficking</a:t>
            </a:r>
          </a:p>
          <a:p>
            <a:r>
              <a:rPr lang="en-GB" sz="3600" dirty="0"/>
              <a:t>On grounds of sexuality or transgender</a:t>
            </a:r>
          </a:p>
        </p:txBody>
      </p:sp>
      <p:pic>
        <p:nvPicPr>
          <p:cNvPr id="4" name="Recorded Sound">
            <a:hlinkClick r:id="" action="ppaction://media"/>
            <a:extLst>
              <a:ext uri="{FF2B5EF4-FFF2-40B4-BE49-F238E27FC236}">
                <a16:creationId xmlns:a16="http://schemas.microsoft.com/office/drawing/2014/main" id="{3599480A-90FF-4AD4-9DCC-BB406AD749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75400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5615A7-1A88-4D5B-BD1A-5DFFB0511DA1}"/>
              </a:ext>
            </a:extLst>
          </p:cNvPr>
          <p:cNvSpPr>
            <a:spLocks noGrp="1"/>
          </p:cNvSpPr>
          <p:nvPr>
            <p:ph type="title"/>
          </p:nvPr>
        </p:nvSpPr>
        <p:spPr>
          <a:xfrm>
            <a:off x="833002" y="365125"/>
            <a:ext cx="3973667" cy="5811837"/>
          </a:xfrm>
        </p:spPr>
        <p:txBody>
          <a:bodyPr>
            <a:normAutofit/>
          </a:bodyPr>
          <a:lstStyle/>
          <a:p>
            <a:r>
              <a:rPr lang="en-GB" sz="5400" dirty="0">
                <a:solidFill>
                  <a:srgbClr val="FFFFFF"/>
                </a:solidFill>
                <a:latin typeface="+mn-lt"/>
              </a:rPr>
              <a:t>Defining domestic abuse</a:t>
            </a:r>
          </a:p>
        </p:txBody>
      </p:sp>
      <p:sp>
        <p:nvSpPr>
          <p:cNvPr id="3" name="Content Placeholder 2">
            <a:extLst>
              <a:ext uri="{FF2B5EF4-FFF2-40B4-BE49-F238E27FC236}">
                <a16:creationId xmlns:a16="http://schemas.microsoft.com/office/drawing/2014/main" id="{31B92D70-ABEB-4CE9-B0F9-4F9BFDCD0723}"/>
              </a:ext>
            </a:extLst>
          </p:cNvPr>
          <p:cNvSpPr>
            <a:spLocks noGrp="1"/>
          </p:cNvSpPr>
          <p:nvPr>
            <p:ph idx="1"/>
          </p:nvPr>
        </p:nvSpPr>
        <p:spPr>
          <a:xfrm>
            <a:off x="5410123" y="475990"/>
            <a:ext cx="5948876" cy="6101806"/>
          </a:xfrm>
        </p:spPr>
        <p:txBody>
          <a:bodyPr anchor="ctr">
            <a:normAutofit/>
          </a:bodyPr>
          <a:lstStyle/>
          <a:p>
            <a:r>
              <a:rPr lang="en-GB" b="1" dirty="0">
                <a:solidFill>
                  <a:srgbClr val="FFFFFF"/>
                </a:solidFill>
              </a:rPr>
              <a:t>"Any incident of controlling, coercive, threatening </a:t>
            </a:r>
            <a:r>
              <a:rPr lang="en-GB" b="1" dirty="0" err="1">
                <a:solidFill>
                  <a:srgbClr val="FFFFFF"/>
                </a:solidFill>
              </a:rPr>
              <a:t>behavior</a:t>
            </a:r>
            <a:r>
              <a:rPr lang="en-GB" b="1" dirty="0">
                <a:solidFill>
                  <a:srgbClr val="FFFFFF"/>
                </a:solidFill>
              </a:rPr>
              <a:t>, violence or abuse between those aged 16 or over who are, or have been intimate partners or family members regardless of gender or sexuality. The abuse can encompass, but is not limited to:</a:t>
            </a:r>
            <a:endParaRPr lang="en-GB" dirty="0">
              <a:solidFill>
                <a:srgbClr val="FFFFFF"/>
              </a:solidFill>
            </a:endParaRPr>
          </a:p>
          <a:p>
            <a:r>
              <a:rPr lang="en-GB" b="1" dirty="0">
                <a:solidFill>
                  <a:srgbClr val="FFFFFF"/>
                </a:solidFill>
              </a:rPr>
              <a:t>psychological</a:t>
            </a:r>
            <a:endParaRPr lang="en-GB" dirty="0">
              <a:solidFill>
                <a:srgbClr val="FFFFFF"/>
              </a:solidFill>
            </a:endParaRPr>
          </a:p>
          <a:p>
            <a:r>
              <a:rPr lang="en-GB" b="1" dirty="0">
                <a:solidFill>
                  <a:srgbClr val="FFFFFF"/>
                </a:solidFill>
              </a:rPr>
              <a:t>physical</a:t>
            </a:r>
            <a:endParaRPr lang="en-GB" dirty="0">
              <a:solidFill>
                <a:srgbClr val="FFFFFF"/>
              </a:solidFill>
            </a:endParaRPr>
          </a:p>
          <a:p>
            <a:r>
              <a:rPr lang="en-GB" b="1" dirty="0">
                <a:solidFill>
                  <a:srgbClr val="FFFFFF"/>
                </a:solidFill>
              </a:rPr>
              <a:t>sexual</a:t>
            </a:r>
            <a:endParaRPr lang="en-GB" dirty="0">
              <a:solidFill>
                <a:srgbClr val="FFFFFF"/>
              </a:solidFill>
            </a:endParaRPr>
          </a:p>
          <a:p>
            <a:r>
              <a:rPr lang="en-GB" b="1" dirty="0">
                <a:solidFill>
                  <a:srgbClr val="FFFFFF"/>
                </a:solidFill>
              </a:rPr>
              <a:t>financial</a:t>
            </a:r>
            <a:endParaRPr lang="en-GB" dirty="0">
              <a:solidFill>
                <a:srgbClr val="FFFFFF"/>
              </a:solidFill>
            </a:endParaRPr>
          </a:p>
          <a:p>
            <a:r>
              <a:rPr lang="en-GB" b="1" dirty="0">
                <a:solidFill>
                  <a:srgbClr val="FFFFFF"/>
                </a:solidFill>
              </a:rPr>
              <a:t>emotional”</a:t>
            </a:r>
            <a:endParaRPr lang="en-GB" dirty="0">
              <a:solidFill>
                <a:srgbClr val="FFFFFF"/>
              </a:solidFill>
            </a:endParaRPr>
          </a:p>
          <a:p>
            <a:endParaRPr lang="en-GB" sz="2000" dirty="0">
              <a:solidFill>
                <a:srgbClr val="FFFFFF"/>
              </a:solidFill>
            </a:endParaRPr>
          </a:p>
        </p:txBody>
      </p:sp>
      <p:pic>
        <p:nvPicPr>
          <p:cNvPr id="4" name="Recorded Sound">
            <a:hlinkClick r:id="" action="ppaction://media"/>
            <a:extLst>
              <a:ext uri="{FF2B5EF4-FFF2-40B4-BE49-F238E27FC236}">
                <a16:creationId xmlns:a16="http://schemas.microsoft.com/office/drawing/2014/main" id="{0A2FD60F-1FF7-4527-A00A-8259198458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347081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2B68D0-2C4C-422C-88D2-72DF40E7FF5F}"/>
              </a:ext>
            </a:extLst>
          </p:cNvPr>
          <p:cNvSpPr>
            <a:spLocks noGrp="1"/>
          </p:cNvSpPr>
          <p:nvPr>
            <p:ph type="title"/>
          </p:nvPr>
        </p:nvSpPr>
        <p:spPr>
          <a:xfrm>
            <a:off x="833002" y="365125"/>
            <a:ext cx="3973667" cy="5811837"/>
          </a:xfrm>
        </p:spPr>
        <p:txBody>
          <a:bodyPr>
            <a:normAutofit/>
          </a:bodyPr>
          <a:lstStyle/>
          <a:p>
            <a:r>
              <a:rPr lang="en-GB" sz="5400" dirty="0">
                <a:solidFill>
                  <a:srgbClr val="FFFFFF"/>
                </a:solidFill>
              </a:rPr>
              <a:t>Coercive and controlling behaviour</a:t>
            </a:r>
          </a:p>
        </p:txBody>
      </p:sp>
      <p:sp>
        <p:nvSpPr>
          <p:cNvPr id="3" name="Content Placeholder 2">
            <a:extLst>
              <a:ext uri="{FF2B5EF4-FFF2-40B4-BE49-F238E27FC236}">
                <a16:creationId xmlns:a16="http://schemas.microsoft.com/office/drawing/2014/main" id="{2DB6B36C-1FBA-4DF6-BFF9-3BF370CF840E}"/>
              </a:ext>
            </a:extLst>
          </p:cNvPr>
          <p:cNvSpPr>
            <a:spLocks noGrp="1"/>
          </p:cNvSpPr>
          <p:nvPr>
            <p:ph idx="1"/>
          </p:nvPr>
        </p:nvSpPr>
        <p:spPr>
          <a:xfrm>
            <a:off x="5356927" y="365125"/>
            <a:ext cx="5996871" cy="5811837"/>
          </a:xfrm>
        </p:spPr>
        <p:txBody>
          <a:bodyPr anchor="ctr">
            <a:normAutofit/>
          </a:bodyPr>
          <a:lstStyle/>
          <a:p>
            <a:r>
              <a:rPr lang="en-GB" dirty="0">
                <a:solidFill>
                  <a:srgbClr val="FFFFFF"/>
                </a:solidFill>
              </a:rPr>
              <a:t>2015 - government created a new offence of Coercive or Controlling Behaviour</a:t>
            </a:r>
          </a:p>
          <a:p>
            <a:r>
              <a:rPr lang="en-GB" dirty="0">
                <a:solidFill>
                  <a:srgbClr val="FFFFFF"/>
                </a:solidFill>
              </a:rPr>
              <a:t>Coercive control is an act or a pattern of acts of assault, threats, humiliation and intimidation or other abuse that is used to harm, punish, or frighten their victim.</a:t>
            </a:r>
          </a:p>
          <a:p>
            <a:r>
              <a:rPr lang="en-GB" dirty="0">
                <a:solidFill>
                  <a:srgbClr val="FFFFFF"/>
                </a:solidFill>
              </a:rPr>
              <a:t>This controlling behaviour is designed to make a person dependent by isolating them from support, exploiting them, depriving them of independence and regulating their everyday behaviour.</a:t>
            </a:r>
          </a:p>
          <a:p>
            <a:endParaRPr lang="en-GB" sz="2000" dirty="0">
              <a:solidFill>
                <a:srgbClr val="FFFFFF"/>
              </a:solidFill>
            </a:endParaRPr>
          </a:p>
        </p:txBody>
      </p:sp>
      <p:pic>
        <p:nvPicPr>
          <p:cNvPr id="4" name="Recorded Sound">
            <a:hlinkClick r:id="" action="ppaction://media"/>
            <a:extLst>
              <a:ext uri="{FF2B5EF4-FFF2-40B4-BE49-F238E27FC236}">
                <a16:creationId xmlns:a16="http://schemas.microsoft.com/office/drawing/2014/main" id="{832C32AE-A39D-444C-AFE6-6752E48EB5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583000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7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CD9CC-6F27-4D65-A7C7-1FDBD0C81AB6}"/>
              </a:ext>
            </a:extLst>
          </p:cNvPr>
          <p:cNvSpPr>
            <a:spLocks noGrp="1"/>
          </p:cNvSpPr>
          <p:nvPr>
            <p:ph type="title"/>
          </p:nvPr>
        </p:nvSpPr>
        <p:spPr/>
        <p:txBody>
          <a:bodyPr/>
          <a:lstStyle/>
          <a:p>
            <a:r>
              <a:rPr lang="en-GB" dirty="0">
                <a:latin typeface="+mn-lt"/>
              </a:rPr>
              <a:t>Prevalence of domestic abuse</a:t>
            </a:r>
          </a:p>
        </p:txBody>
      </p:sp>
      <p:sp>
        <p:nvSpPr>
          <p:cNvPr id="3" name="Content Placeholder 2">
            <a:extLst>
              <a:ext uri="{FF2B5EF4-FFF2-40B4-BE49-F238E27FC236}">
                <a16:creationId xmlns:a16="http://schemas.microsoft.com/office/drawing/2014/main" id="{A941113F-0B45-4BEC-A614-06F60BFAE93A}"/>
              </a:ext>
            </a:extLst>
          </p:cNvPr>
          <p:cNvSpPr>
            <a:spLocks noGrp="1"/>
          </p:cNvSpPr>
          <p:nvPr>
            <p:ph idx="1"/>
          </p:nvPr>
        </p:nvSpPr>
        <p:spPr/>
        <p:txBody>
          <a:bodyPr>
            <a:normAutofit/>
          </a:bodyPr>
          <a:lstStyle/>
          <a:p>
            <a:r>
              <a:rPr lang="en-GB" dirty="0"/>
              <a:t>Year -&gt; March 2018 599,549 domestic abuse-related crimes reported by police, up 23% from the previous year. (Willingness of victims to report and improved identifying by police)   </a:t>
            </a:r>
          </a:p>
          <a:p>
            <a:r>
              <a:rPr lang="en-GB" dirty="0"/>
              <a:t>Approx. 2.0 million adults aged 16-59 years experienced domestic abuse in the year -&gt; March 2018</a:t>
            </a:r>
          </a:p>
          <a:p>
            <a:r>
              <a:rPr lang="en-GB" dirty="0"/>
              <a:t>Approx. 6% of adults impacted</a:t>
            </a:r>
          </a:p>
          <a:p>
            <a:r>
              <a:rPr lang="en-GB" dirty="0"/>
              <a:t>Women were around twice as likely to have experienced domestic abuse than men (7.9% compared with 4.2%). This equates to an estimated 1.3 million female victims and 695,000 male victims (Crime Survey, 2018)</a:t>
            </a:r>
            <a:endParaRPr lang="en-GB" b="1" dirty="0"/>
          </a:p>
          <a:p>
            <a:endParaRPr lang="en-GB" dirty="0"/>
          </a:p>
        </p:txBody>
      </p:sp>
      <p:pic>
        <p:nvPicPr>
          <p:cNvPr id="4" name="Recorded Sound">
            <a:hlinkClick r:id="" action="ppaction://media"/>
            <a:extLst>
              <a:ext uri="{FF2B5EF4-FFF2-40B4-BE49-F238E27FC236}">
                <a16:creationId xmlns:a16="http://schemas.microsoft.com/office/drawing/2014/main" id="{0C815A63-ECBA-452E-9B0A-A532E512B7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4972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1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6824E07E-E0CC-4584-BC2B-86B2EFA08E8E}"/>
              </a:ext>
            </a:extLst>
          </p:cNvPr>
          <p:cNvPicPr>
            <a:picLocks noChangeAspect="1"/>
          </p:cNvPicPr>
          <p:nvPr/>
        </p:nvPicPr>
        <p:blipFill rotWithShape="1">
          <a:blip r:embed="rId4"/>
          <a:srcRect l="44692" t="24393" r="30831" b="7649"/>
          <a:stretch/>
        </p:blipFill>
        <p:spPr>
          <a:xfrm>
            <a:off x="8475087" y="1027906"/>
            <a:ext cx="2731188" cy="4113708"/>
          </a:xfrm>
          <a:prstGeom prst="rect">
            <a:avLst/>
          </a:prstGeom>
        </p:spPr>
      </p:pic>
      <p:sp>
        <p:nvSpPr>
          <p:cNvPr id="11" name="Freeform: Shape 10">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BC7CD7-6D48-455E-831D-60CDA78D7B53}"/>
              </a:ext>
            </a:extLst>
          </p:cNvPr>
          <p:cNvSpPr>
            <a:spLocks noGrp="1"/>
          </p:cNvSpPr>
          <p:nvPr>
            <p:ph type="title"/>
          </p:nvPr>
        </p:nvSpPr>
        <p:spPr>
          <a:xfrm>
            <a:off x="804672" y="365125"/>
            <a:ext cx="4378881" cy="1325563"/>
          </a:xfrm>
        </p:spPr>
        <p:txBody>
          <a:bodyPr>
            <a:normAutofit/>
          </a:bodyPr>
          <a:lstStyle/>
          <a:p>
            <a:r>
              <a:rPr lang="en-GB" dirty="0"/>
              <a:t>Impact on the victim</a:t>
            </a:r>
          </a:p>
        </p:txBody>
      </p:sp>
      <p:sp>
        <p:nvSpPr>
          <p:cNvPr id="3" name="Content Placeholder 2">
            <a:extLst>
              <a:ext uri="{FF2B5EF4-FFF2-40B4-BE49-F238E27FC236}">
                <a16:creationId xmlns:a16="http://schemas.microsoft.com/office/drawing/2014/main" id="{630F1083-1FAC-4BB8-8BC5-774768539E0D}"/>
              </a:ext>
            </a:extLst>
          </p:cNvPr>
          <p:cNvSpPr>
            <a:spLocks noGrp="1"/>
          </p:cNvSpPr>
          <p:nvPr>
            <p:ph idx="1"/>
          </p:nvPr>
        </p:nvSpPr>
        <p:spPr>
          <a:xfrm>
            <a:off x="804672" y="2020824"/>
            <a:ext cx="5076090" cy="4151376"/>
          </a:xfrm>
        </p:spPr>
        <p:txBody>
          <a:bodyPr>
            <a:normAutofit/>
          </a:bodyPr>
          <a:lstStyle/>
          <a:p>
            <a:r>
              <a:rPr lang="en-US" sz="2400" dirty="0"/>
              <a:t>Battered Woman Syndrome  by Lenore Walker (1979)</a:t>
            </a:r>
          </a:p>
          <a:p>
            <a:r>
              <a:rPr lang="en-GB" sz="2400" dirty="0"/>
              <a:t>Describes the unique pattern of behaviour and emotions that might develop when a person experiences domestic abuse, and as they endeavour to survive their situation.</a:t>
            </a:r>
          </a:p>
          <a:p>
            <a:r>
              <a:rPr lang="en-GB" sz="2400" dirty="0"/>
              <a:t>Patterns of behaviour that result from abuse often resemble those of PTSD or a sub type of it. </a:t>
            </a:r>
            <a:endParaRPr lang="en-GB" sz="2000" dirty="0"/>
          </a:p>
        </p:txBody>
      </p:sp>
      <p:pic>
        <p:nvPicPr>
          <p:cNvPr id="5" name="Recorded Sound">
            <a:hlinkClick r:id="" action="ppaction://media"/>
            <a:extLst>
              <a:ext uri="{FF2B5EF4-FFF2-40B4-BE49-F238E27FC236}">
                <a16:creationId xmlns:a16="http://schemas.microsoft.com/office/drawing/2014/main" id="{2AF702E2-ECF1-4A50-A1F6-65B69BAE23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6412915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3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95FC6-90D3-4403-858A-8C885E982A51}"/>
              </a:ext>
            </a:extLst>
          </p:cNvPr>
          <p:cNvSpPr>
            <a:spLocks noGrp="1"/>
          </p:cNvSpPr>
          <p:nvPr>
            <p:ph type="title"/>
          </p:nvPr>
        </p:nvSpPr>
        <p:spPr>
          <a:xfrm>
            <a:off x="587680" y="18255"/>
            <a:ext cx="10515600" cy="1325563"/>
          </a:xfrm>
        </p:spPr>
        <p:txBody>
          <a:bodyPr/>
          <a:lstStyle/>
          <a:p>
            <a:r>
              <a:rPr lang="en-GB" dirty="0">
                <a:latin typeface="+mn-lt"/>
              </a:rPr>
              <a:t>Criminal &amp; civil remedies</a:t>
            </a:r>
          </a:p>
        </p:txBody>
      </p:sp>
      <p:sp>
        <p:nvSpPr>
          <p:cNvPr id="3" name="Content Placeholder 2">
            <a:extLst>
              <a:ext uri="{FF2B5EF4-FFF2-40B4-BE49-F238E27FC236}">
                <a16:creationId xmlns:a16="http://schemas.microsoft.com/office/drawing/2014/main" id="{17760EEE-2604-4755-A303-8DE96A1ABA01}"/>
              </a:ext>
            </a:extLst>
          </p:cNvPr>
          <p:cNvSpPr>
            <a:spLocks noGrp="1"/>
          </p:cNvSpPr>
          <p:nvPr>
            <p:ph idx="1"/>
          </p:nvPr>
        </p:nvSpPr>
        <p:spPr>
          <a:xfrm>
            <a:off x="838200" y="1164921"/>
            <a:ext cx="10515600" cy="5523978"/>
          </a:xfrm>
          <a:solidFill>
            <a:schemeClr val="bg2"/>
          </a:solidFill>
        </p:spPr>
        <p:txBody>
          <a:bodyPr>
            <a:normAutofit fontScale="32500" lnSpcReduction="20000"/>
          </a:bodyPr>
          <a:lstStyle/>
          <a:p>
            <a:r>
              <a:rPr lang="en-GB" sz="6200" dirty="0"/>
              <a:t>The Protection from Harassment Act 1997 (amended)  </a:t>
            </a:r>
            <a:r>
              <a:rPr lang="en-GB" sz="6200" dirty="0">
                <a:solidFill>
                  <a:srgbClr val="0070C0"/>
                </a:solidFill>
              </a:rPr>
              <a:t>*civil and criminal</a:t>
            </a:r>
            <a:r>
              <a:rPr lang="en-GB" sz="6200" dirty="0"/>
              <a:t>* remedies. These include non-harassment and restraining orders </a:t>
            </a:r>
          </a:p>
          <a:p>
            <a:r>
              <a:rPr lang="en-GB" sz="6200" dirty="0">
                <a:solidFill>
                  <a:srgbClr val="FF0000"/>
                </a:solidFill>
              </a:rPr>
              <a:t>Occupation orders </a:t>
            </a:r>
            <a:r>
              <a:rPr lang="en-GB" sz="6200" dirty="0"/>
              <a:t>are court orders that govern the occupation of a family home. They can be used to temporarily exclude abusers from the home and surrounding area yet give the victim the right to enter or remain. Sometimes, the court may attach a power of arrest to the occupation order. </a:t>
            </a:r>
          </a:p>
          <a:p>
            <a:r>
              <a:rPr lang="en-GB" sz="6200" dirty="0">
                <a:solidFill>
                  <a:srgbClr val="FF0000"/>
                </a:solidFill>
              </a:rPr>
              <a:t>Non-molestation order</a:t>
            </a:r>
            <a:r>
              <a:rPr lang="en-GB" sz="6200" dirty="0"/>
              <a:t> is a court order which prohibits an abuser from molesting another person they are associated with. Molestation is not defined precisely but has been interpreted to include violence, harassment and threatening behaviour. An order contains specific terms as to what conduct is prohibited and can last for however long is deemed appropriate by the court. Breach of a non-molestation order is a criminal offence.</a:t>
            </a:r>
          </a:p>
          <a:p>
            <a:r>
              <a:rPr lang="en-GB" sz="6200" dirty="0">
                <a:solidFill>
                  <a:srgbClr val="FF0000"/>
                </a:solidFill>
              </a:rPr>
              <a:t>Domestic violence protection orders </a:t>
            </a:r>
            <a:r>
              <a:rPr lang="en-GB" sz="6200" dirty="0"/>
              <a:t>(DVPOs) were rolled out across England and Wales from March 2014. 17 Under the DVPO scheme, the police and magistrates can (in the immediate aftermath of a domestic violence incident) ban a perpetrator from returning to their home and from having contact with the victim for up to 28 days. </a:t>
            </a:r>
          </a:p>
          <a:p>
            <a:r>
              <a:rPr lang="en-GB" sz="6200" dirty="0">
                <a:solidFill>
                  <a:srgbClr val="FF0000"/>
                </a:solidFill>
              </a:rPr>
              <a:t>The domestic violence disclosure scheme </a:t>
            </a:r>
            <a:r>
              <a:rPr lang="en-GB" sz="6200" dirty="0"/>
              <a:t>(DVDS), also known as Clare’s law, was rolled out across England and Wales from March 2014. The scheme means that an individual can ask the police to check whether a new or existing partner has a violent past (called “right to ask”). If police checks show that a person may be at risk of domestic violence from their partner, the police will consider disclosing the information (called “right to know”).</a:t>
            </a:r>
          </a:p>
          <a:p>
            <a:endParaRPr lang="en-GB" dirty="0"/>
          </a:p>
        </p:txBody>
      </p:sp>
    </p:spTree>
    <p:extLst>
      <p:ext uri="{BB962C8B-B14F-4D97-AF65-F5344CB8AC3E}">
        <p14:creationId xmlns:p14="http://schemas.microsoft.com/office/powerpoint/2010/main" val="1635877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23BF39-E151-46D9-9BE1-724B7669D534}"/>
              </a:ext>
            </a:extLst>
          </p:cNvPr>
          <p:cNvSpPr>
            <a:spLocks noGrp="1"/>
          </p:cNvSpPr>
          <p:nvPr>
            <p:ph type="title"/>
          </p:nvPr>
        </p:nvSpPr>
        <p:spPr>
          <a:xfrm>
            <a:off x="524256" y="583616"/>
            <a:ext cx="3722141" cy="5520579"/>
          </a:xfrm>
        </p:spPr>
        <p:txBody>
          <a:bodyPr>
            <a:normAutofit/>
          </a:bodyPr>
          <a:lstStyle/>
          <a:p>
            <a:r>
              <a:rPr lang="en-GB" sz="5000" dirty="0">
                <a:solidFill>
                  <a:srgbClr val="FFFFFF"/>
                </a:solidFill>
              </a:rPr>
              <a:t>Interventions</a:t>
            </a:r>
          </a:p>
        </p:txBody>
      </p:sp>
      <p:sp>
        <p:nvSpPr>
          <p:cNvPr id="10" name="Rectangle 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0C2CE0-7452-4394-8B9D-F9EF4A9E960B}"/>
              </a:ext>
            </a:extLst>
          </p:cNvPr>
          <p:cNvSpPr>
            <a:spLocks noGrp="1"/>
          </p:cNvSpPr>
          <p:nvPr>
            <p:ph idx="1"/>
          </p:nvPr>
        </p:nvSpPr>
        <p:spPr>
          <a:xfrm>
            <a:off x="4934269" y="583616"/>
            <a:ext cx="6594189" cy="5520579"/>
          </a:xfrm>
        </p:spPr>
        <p:txBody>
          <a:bodyPr anchor="ctr">
            <a:normAutofit/>
          </a:bodyPr>
          <a:lstStyle/>
          <a:p>
            <a:r>
              <a:rPr lang="en-GB" sz="3600" dirty="0">
                <a:solidFill>
                  <a:srgbClr val="FFFFFF"/>
                </a:solidFill>
              </a:rPr>
              <a:t>Victim Support</a:t>
            </a:r>
          </a:p>
          <a:p>
            <a:r>
              <a:rPr lang="en-GB" sz="3600" dirty="0">
                <a:solidFill>
                  <a:srgbClr val="FFFFFF"/>
                </a:solidFill>
              </a:rPr>
              <a:t>Women’s Aid</a:t>
            </a:r>
          </a:p>
          <a:p>
            <a:r>
              <a:rPr lang="en-GB" sz="3600" dirty="0">
                <a:solidFill>
                  <a:srgbClr val="FFFFFF"/>
                </a:solidFill>
              </a:rPr>
              <a:t>Psychological support for victims and offenders</a:t>
            </a:r>
          </a:p>
          <a:p>
            <a:r>
              <a:rPr lang="en-GB" sz="3600" dirty="0">
                <a:solidFill>
                  <a:srgbClr val="FFFFFF"/>
                </a:solidFill>
              </a:rPr>
              <a:t>Rehabilitation – for offender</a:t>
            </a:r>
          </a:p>
          <a:p>
            <a:r>
              <a:rPr lang="en-GB" sz="3600" dirty="0">
                <a:solidFill>
                  <a:srgbClr val="FFFFFF"/>
                </a:solidFill>
              </a:rPr>
              <a:t>Social Services (Families &amp; Children)</a:t>
            </a:r>
          </a:p>
          <a:p>
            <a:r>
              <a:rPr lang="en-GB" sz="3600" dirty="0">
                <a:solidFill>
                  <a:srgbClr val="FFFFFF"/>
                </a:solidFill>
              </a:rPr>
              <a:t>Youth offending services</a:t>
            </a:r>
          </a:p>
        </p:txBody>
      </p:sp>
    </p:spTree>
    <p:extLst>
      <p:ext uri="{BB962C8B-B14F-4D97-AF65-F5344CB8AC3E}">
        <p14:creationId xmlns:p14="http://schemas.microsoft.com/office/powerpoint/2010/main" val="17627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A306B-362B-47A4-8699-8DDC80AD2CA8}"/>
              </a:ext>
            </a:extLst>
          </p:cNvPr>
          <p:cNvSpPr>
            <a:spLocks noGrp="1"/>
          </p:cNvSpPr>
          <p:nvPr>
            <p:ph type="title"/>
          </p:nvPr>
        </p:nvSpPr>
        <p:spPr/>
        <p:txBody>
          <a:bodyPr/>
          <a:lstStyle/>
          <a:p>
            <a:r>
              <a:rPr lang="en-GB" dirty="0">
                <a:latin typeface="+mn-lt"/>
              </a:rPr>
              <a:t>Rape &amp; sexual violence</a:t>
            </a:r>
          </a:p>
        </p:txBody>
      </p:sp>
      <p:sp>
        <p:nvSpPr>
          <p:cNvPr id="3" name="Content Placeholder 2">
            <a:extLst>
              <a:ext uri="{FF2B5EF4-FFF2-40B4-BE49-F238E27FC236}">
                <a16:creationId xmlns:a16="http://schemas.microsoft.com/office/drawing/2014/main" id="{B77687BE-6511-4CB9-AEA9-4F97F445A72D}"/>
              </a:ext>
            </a:extLst>
          </p:cNvPr>
          <p:cNvSpPr>
            <a:spLocks noGrp="1"/>
          </p:cNvSpPr>
          <p:nvPr>
            <p:ph idx="1"/>
          </p:nvPr>
        </p:nvSpPr>
        <p:spPr/>
        <p:txBody>
          <a:bodyPr>
            <a:normAutofit/>
          </a:bodyPr>
          <a:lstStyle/>
          <a:p>
            <a:r>
              <a:rPr lang="en-US" dirty="0"/>
              <a:t>Rape is the exception to the more general pattern of victimisation</a:t>
            </a:r>
            <a:endParaRPr lang="en-GB" dirty="0"/>
          </a:p>
          <a:p>
            <a:r>
              <a:rPr lang="en-US" dirty="0"/>
              <a:t>Men are most at risk from violent crime. Yet looking at forms of violent crime:</a:t>
            </a:r>
          </a:p>
          <a:p>
            <a:pPr lvl="1"/>
            <a:r>
              <a:rPr lang="en-US" dirty="0"/>
              <a:t>Men suffer from violent victimization more frequently on streets and public places</a:t>
            </a:r>
          </a:p>
          <a:p>
            <a:pPr lvl="1"/>
            <a:r>
              <a:rPr lang="en-US" dirty="0"/>
              <a:t>Women 7x more likely to report sexual violence &amp; more likely committed by people known to victim</a:t>
            </a:r>
          </a:p>
          <a:p>
            <a:r>
              <a:rPr lang="en-US" dirty="0"/>
              <a:t>Geographies of crime – public &amp; private spaces</a:t>
            </a:r>
          </a:p>
          <a:p>
            <a:endParaRPr lang="en-GB" dirty="0"/>
          </a:p>
        </p:txBody>
      </p:sp>
      <p:pic>
        <p:nvPicPr>
          <p:cNvPr id="4" name="Recorded Sound">
            <a:hlinkClick r:id="" action="ppaction://media"/>
            <a:extLst>
              <a:ext uri="{FF2B5EF4-FFF2-40B4-BE49-F238E27FC236}">
                <a16:creationId xmlns:a16="http://schemas.microsoft.com/office/drawing/2014/main" id="{146B5195-36D4-4C61-8D60-81C53D98A5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2399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8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CD799-F987-48A0-B339-7A988EB248C0}"/>
              </a:ext>
            </a:extLst>
          </p:cNvPr>
          <p:cNvSpPr>
            <a:spLocks noGrp="1"/>
          </p:cNvSpPr>
          <p:nvPr>
            <p:ph type="title"/>
          </p:nvPr>
        </p:nvSpPr>
        <p:spPr>
          <a:solidFill>
            <a:schemeClr val="bg1">
              <a:lumMod val="95000"/>
            </a:schemeClr>
          </a:solidFill>
        </p:spPr>
        <p:txBody>
          <a:bodyPr/>
          <a:lstStyle/>
          <a:p>
            <a:r>
              <a:rPr lang="en-GB" dirty="0">
                <a:latin typeface="+mn-lt"/>
              </a:rPr>
              <a:t>Criminal justice responses to rape &amp; sexual assault</a:t>
            </a:r>
          </a:p>
        </p:txBody>
      </p:sp>
      <p:sp>
        <p:nvSpPr>
          <p:cNvPr id="3" name="Content Placeholder 2">
            <a:extLst>
              <a:ext uri="{FF2B5EF4-FFF2-40B4-BE49-F238E27FC236}">
                <a16:creationId xmlns:a16="http://schemas.microsoft.com/office/drawing/2014/main" id="{95F40BE2-58EC-44E1-9926-F4FF7571D2DF}"/>
              </a:ext>
            </a:extLst>
          </p:cNvPr>
          <p:cNvSpPr>
            <a:spLocks noGrp="1"/>
          </p:cNvSpPr>
          <p:nvPr>
            <p:ph idx="1"/>
          </p:nvPr>
        </p:nvSpPr>
        <p:spPr>
          <a:solidFill>
            <a:schemeClr val="bg1">
              <a:lumMod val="95000"/>
            </a:schemeClr>
          </a:solidFill>
        </p:spPr>
        <p:txBody>
          <a:bodyPr/>
          <a:lstStyle/>
          <a:p>
            <a:r>
              <a:rPr lang="en-GB" dirty="0"/>
              <a:t>Have long been criticised for treating victims with suspicion and subjecting them to aggressive questioning. </a:t>
            </a:r>
          </a:p>
          <a:p>
            <a:r>
              <a:rPr lang="en-GB" dirty="0"/>
              <a:t>Research has shown that stereotypes about rape, for example, that those who delay reporting an incident to the police are more likely to be lying, have impacted on court responses</a:t>
            </a:r>
          </a:p>
          <a:p>
            <a:r>
              <a:rPr lang="en-GB" dirty="0"/>
              <a:t>Legal professionals now receive training to counter stereotypes, new guidelines highlight the importance of considering a victim’s vulnerability during trial and ‘special measures’ have been introduced in an attempt to make giving evidence less traumatic.</a:t>
            </a:r>
          </a:p>
          <a:p>
            <a:endParaRPr lang="en-GB" dirty="0"/>
          </a:p>
        </p:txBody>
      </p:sp>
      <p:pic>
        <p:nvPicPr>
          <p:cNvPr id="4" name="Recorded Sound">
            <a:hlinkClick r:id="" action="ppaction://media"/>
            <a:extLst>
              <a:ext uri="{FF2B5EF4-FFF2-40B4-BE49-F238E27FC236}">
                <a16:creationId xmlns:a16="http://schemas.microsoft.com/office/drawing/2014/main" id="{3D3F8658-604C-4311-9E34-DAC7044DFF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5958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1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E042A-B898-447D-AB36-128AF6411A89}"/>
              </a:ext>
            </a:extLst>
          </p:cNvPr>
          <p:cNvSpPr>
            <a:spLocks noGrp="1"/>
          </p:cNvSpPr>
          <p:nvPr>
            <p:ph type="title"/>
          </p:nvPr>
        </p:nvSpPr>
        <p:spPr>
          <a:solidFill>
            <a:schemeClr val="bg1">
              <a:lumMod val="85000"/>
            </a:schemeClr>
          </a:solidFill>
        </p:spPr>
        <p:txBody>
          <a:bodyPr/>
          <a:lstStyle/>
          <a:p>
            <a:r>
              <a:rPr lang="en-GB" dirty="0">
                <a:latin typeface="+mn-lt"/>
              </a:rPr>
              <a:t>Rape myths</a:t>
            </a:r>
          </a:p>
        </p:txBody>
      </p:sp>
      <p:sp>
        <p:nvSpPr>
          <p:cNvPr id="3" name="Content Placeholder 2">
            <a:extLst>
              <a:ext uri="{FF2B5EF4-FFF2-40B4-BE49-F238E27FC236}">
                <a16:creationId xmlns:a16="http://schemas.microsoft.com/office/drawing/2014/main" id="{4099BF0D-14C7-4025-A804-FB602889097A}"/>
              </a:ext>
            </a:extLst>
          </p:cNvPr>
          <p:cNvSpPr>
            <a:spLocks noGrp="1"/>
          </p:cNvSpPr>
          <p:nvPr>
            <p:ph idx="1"/>
          </p:nvPr>
        </p:nvSpPr>
        <p:spPr/>
        <p:txBody>
          <a:bodyPr>
            <a:normAutofit fontScale="92500"/>
          </a:bodyPr>
          <a:lstStyle/>
          <a:p>
            <a:r>
              <a:rPr lang="en-US" dirty="0"/>
              <a:t>Women are more likely to be raped outside after dark and by a stranger.</a:t>
            </a:r>
          </a:p>
          <a:p>
            <a:pPr lvl="1"/>
            <a:r>
              <a:rPr lang="en-US" dirty="0">
                <a:solidFill>
                  <a:srgbClr val="FF0000"/>
                </a:solidFill>
              </a:rPr>
              <a:t>Approx. 10% of rapes are committed by strangers, whilst 90% by known men. </a:t>
            </a:r>
          </a:p>
          <a:p>
            <a:r>
              <a:rPr lang="en-GB" dirty="0"/>
              <a:t>A female was wearing revealing clothes – she was asking for it.</a:t>
            </a:r>
          </a:p>
          <a:p>
            <a:pPr lvl="1"/>
            <a:r>
              <a:rPr lang="en-GB" dirty="0">
                <a:solidFill>
                  <a:srgbClr val="FF0000"/>
                </a:solidFill>
              </a:rPr>
              <a:t>In Victorian times, when women were fully covered, they still got raped. Women can wear anything they choose to; it does not mean they are sexually available.</a:t>
            </a:r>
          </a:p>
          <a:p>
            <a:r>
              <a:rPr lang="en-US" dirty="0"/>
              <a:t>Regarding sex, females can play hard to get and no really means yes</a:t>
            </a:r>
          </a:p>
          <a:p>
            <a:pPr lvl="1"/>
            <a:r>
              <a:rPr lang="en-US" dirty="0">
                <a:solidFill>
                  <a:srgbClr val="FF0000"/>
                </a:solidFill>
              </a:rPr>
              <a:t>Everyone has legal right to say no and to change their mind.</a:t>
            </a:r>
            <a:endParaRPr lang="en-GB" dirty="0">
              <a:solidFill>
                <a:srgbClr val="FF0000"/>
              </a:solidFill>
            </a:endParaRPr>
          </a:p>
          <a:p>
            <a:r>
              <a:rPr lang="en-US" dirty="0"/>
              <a:t>Someone who has seemed ‘willing’ shouldn’t complain about being raped. </a:t>
            </a:r>
          </a:p>
          <a:p>
            <a:pPr lvl="1"/>
            <a:r>
              <a:rPr lang="en-US" dirty="0">
                <a:solidFill>
                  <a:srgbClr val="FF0000"/>
                </a:solidFill>
              </a:rPr>
              <a:t>In law consent must be fully and freely given with someone with capacity.</a:t>
            </a:r>
          </a:p>
          <a:p>
            <a:endParaRPr lang="en-GB" dirty="0"/>
          </a:p>
        </p:txBody>
      </p:sp>
      <p:pic>
        <p:nvPicPr>
          <p:cNvPr id="4" name="Recorded Sound">
            <a:hlinkClick r:id="" action="ppaction://media"/>
            <a:extLst>
              <a:ext uri="{FF2B5EF4-FFF2-40B4-BE49-F238E27FC236}">
                <a16:creationId xmlns:a16="http://schemas.microsoft.com/office/drawing/2014/main" id="{D7BF5E29-C937-402A-AE81-7759CE1AC98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8093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0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51C0B0-572E-44FC-B88D-CBF190EEADE5}"/>
              </a:ext>
            </a:extLst>
          </p:cNvPr>
          <p:cNvSpPr>
            <a:spLocks noGrp="1"/>
          </p:cNvSpPr>
          <p:nvPr>
            <p:ph type="title"/>
          </p:nvPr>
        </p:nvSpPr>
        <p:spPr>
          <a:xfrm>
            <a:off x="524256" y="583616"/>
            <a:ext cx="3722141" cy="5520579"/>
          </a:xfrm>
        </p:spPr>
        <p:txBody>
          <a:bodyPr>
            <a:normAutofit/>
          </a:bodyPr>
          <a:lstStyle/>
          <a:p>
            <a:r>
              <a:rPr lang="en-GB">
                <a:solidFill>
                  <a:srgbClr val="FFFFFF"/>
                </a:solidFill>
                <a:latin typeface="+mn-lt"/>
              </a:rPr>
              <a:t>Impact on victim</a:t>
            </a:r>
          </a:p>
        </p:txBody>
      </p:sp>
      <p:sp>
        <p:nvSpPr>
          <p:cNvPr id="10" name="Rectangle 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FC767E-E760-42CD-9DE1-AA4C447C55D5}"/>
              </a:ext>
            </a:extLst>
          </p:cNvPr>
          <p:cNvSpPr>
            <a:spLocks noGrp="1"/>
          </p:cNvSpPr>
          <p:nvPr>
            <p:ph idx="1"/>
          </p:nvPr>
        </p:nvSpPr>
        <p:spPr>
          <a:xfrm>
            <a:off x="4934269" y="583616"/>
            <a:ext cx="6594189" cy="5520579"/>
          </a:xfrm>
        </p:spPr>
        <p:txBody>
          <a:bodyPr anchor="ctr">
            <a:normAutofit/>
          </a:bodyPr>
          <a:lstStyle/>
          <a:p>
            <a:r>
              <a:rPr lang="en-GB" sz="2400" dirty="0">
                <a:solidFill>
                  <a:srgbClr val="FFFFFF"/>
                </a:solidFill>
              </a:rPr>
              <a:t>Rape Trauma Syndrome (RTS) is the medical term given to the response that most survivors have to rape. RTS is the natural response of a psychologically healthy person to the trauma of rape so these symptoms do not constitute a mental disorder or illness.</a:t>
            </a:r>
          </a:p>
          <a:p>
            <a:r>
              <a:rPr lang="en-GB" sz="2400" dirty="0">
                <a:solidFill>
                  <a:srgbClr val="FFFFFF"/>
                </a:solidFill>
              </a:rPr>
              <a:t>The most powerful factor in determining how people respond to rape is the nature of the traumatic event itself which considers: </a:t>
            </a:r>
          </a:p>
          <a:p>
            <a:pPr lvl="1"/>
            <a:r>
              <a:rPr lang="en-GB" sz="2000" dirty="0">
                <a:solidFill>
                  <a:srgbClr val="FFC000"/>
                </a:solidFill>
              </a:rPr>
              <a:t>Surprise</a:t>
            </a:r>
          </a:p>
          <a:p>
            <a:pPr lvl="1"/>
            <a:r>
              <a:rPr lang="en-GB" sz="2000" dirty="0">
                <a:solidFill>
                  <a:srgbClr val="FFC000"/>
                </a:solidFill>
              </a:rPr>
              <a:t>Threat of injury and death</a:t>
            </a:r>
          </a:p>
          <a:p>
            <a:pPr lvl="1"/>
            <a:r>
              <a:rPr lang="en-GB" sz="2000" dirty="0">
                <a:solidFill>
                  <a:srgbClr val="FFC000"/>
                </a:solidFill>
              </a:rPr>
              <a:t>Violation – physical, emotional, moral, privacy</a:t>
            </a:r>
          </a:p>
          <a:p>
            <a:endParaRPr lang="en-GB" sz="1700" dirty="0">
              <a:solidFill>
                <a:srgbClr val="FFFFFF"/>
              </a:solidFill>
            </a:endParaRPr>
          </a:p>
        </p:txBody>
      </p:sp>
      <p:pic>
        <p:nvPicPr>
          <p:cNvPr id="4" name="Recorded Sound">
            <a:hlinkClick r:id="" action="ppaction://media"/>
            <a:extLst>
              <a:ext uri="{FF2B5EF4-FFF2-40B4-BE49-F238E27FC236}">
                <a16:creationId xmlns:a16="http://schemas.microsoft.com/office/drawing/2014/main" id="{BFF6EEFA-A550-4BFB-83F2-E2B1FF5AA4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773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9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5E8A53-1D3E-4F62-890D-EE7B3D040313}"/>
              </a:ext>
            </a:extLst>
          </p:cNvPr>
          <p:cNvSpPr txBox="1"/>
          <p:nvPr/>
        </p:nvSpPr>
        <p:spPr>
          <a:xfrm>
            <a:off x="2648932" y="3013501"/>
            <a:ext cx="7422225" cy="830997"/>
          </a:xfrm>
          <a:prstGeom prst="rect">
            <a:avLst/>
          </a:prstGeom>
          <a:noFill/>
        </p:spPr>
        <p:txBody>
          <a:bodyPr wrap="none" rtlCol="0">
            <a:spAutoFit/>
          </a:bodyPr>
          <a:lstStyle/>
          <a:p>
            <a:r>
              <a:rPr lang="en-GB" sz="4800" dirty="0">
                <a:solidFill>
                  <a:srgbClr val="FF0000"/>
                </a:solidFill>
              </a:rPr>
              <a:t>https://femicidescensus.org/</a:t>
            </a:r>
          </a:p>
        </p:txBody>
      </p:sp>
    </p:spTree>
    <p:extLst>
      <p:ext uri="{BB962C8B-B14F-4D97-AF65-F5344CB8AC3E}">
        <p14:creationId xmlns:p14="http://schemas.microsoft.com/office/powerpoint/2010/main" val="3707283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D8D45-278D-4CF5-9D8E-BDB5E7D168CC}"/>
              </a:ext>
            </a:extLst>
          </p:cNvPr>
          <p:cNvSpPr>
            <a:spLocks noGrp="1"/>
          </p:cNvSpPr>
          <p:nvPr>
            <p:ph type="title"/>
          </p:nvPr>
        </p:nvSpPr>
        <p:spPr/>
        <p:txBody>
          <a:bodyPr/>
          <a:lstStyle/>
          <a:p>
            <a:r>
              <a:rPr lang="en-GB" dirty="0">
                <a:latin typeface="+mn-lt"/>
              </a:rPr>
              <a:t>Elderly victims </a:t>
            </a:r>
          </a:p>
        </p:txBody>
      </p:sp>
      <p:sp>
        <p:nvSpPr>
          <p:cNvPr id="3" name="Content Placeholder 2">
            <a:extLst>
              <a:ext uri="{FF2B5EF4-FFF2-40B4-BE49-F238E27FC236}">
                <a16:creationId xmlns:a16="http://schemas.microsoft.com/office/drawing/2014/main" id="{558C9B83-0F9F-49D9-A3F3-87842D9F7643}"/>
              </a:ext>
            </a:extLst>
          </p:cNvPr>
          <p:cNvSpPr>
            <a:spLocks noGrp="1"/>
          </p:cNvSpPr>
          <p:nvPr>
            <p:ph idx="1"/>
          </p:nvPr>
        </p:nvSpPr>
        <p:spPr>
          <a:xfrm>
            <a:off x="838200" y="1825625"/>
            <a:ext cx="3360938" cy="4351338"/>
          </a:xfrm>
        </p:spPr>
        <p:txBody>
          <a:bodyPr>
            <a:normAutofit fontScale="92500" lnSpcReduction="20000"/>
          </a:bodyPr>
          <a:lstStyle/>
          <a:p>
            <a:r>
              <a:rPr lang="en-GB" dirty="0"/>
              <a:t>Domestic abuse</a:t>
            </a:r>
          </a:p>
          <a:p>
            <a:r>
              <a:rPr lang="en-GB" dirty="0"/>
              <a:t>Scams</a:t>
            </a:r>
          </a:p>
          <a:p>
            <a:r>
              <a:rPr lang="en-GB" dirty="0"/>
              <a:t>Property theft</a:t>
            </a:r>
          </a:p>
          <a:p>
            <a:r>
              <a:rPr lang="en-GB" dirty="0"/>
              <a:t>Neglect</a:t>
            </a:r>
          </a:p>
          <a:p>
            <a:r>
              <a:rPr lang="en-GB" dirty="0"/>
              <a:t>Fraud</a:t>
            </a:r>
          </a:p>
          <a:p>
            <a:r>
              <a:rPr lang="en-GB" dirty="0"/>
              <a:t>Violence</a:t>
            </a:r>
          </a:p>
          <a:p>
            <a:r>
              <a:rPr lang="en-GB" dirty="0"/>
              <a:t>Harassment</a:t>
            </a:r>
          </a:p>
          <a:p>
            <a:r>
              <a:rPr lang="en-GB" dirty="0"/>
              <a:t>Misuse of medications</a:t>
            </a:r>
          </a:p>
          <a:p>
            <a:r>
              <a:rPr lang="en-GB" dirty="0"/>
              <a:t>False imprisonment</a:t>
            </a:r>
          </a:p>
          <a:p>
            <a:r>
              <a:rPr lang="en-GB" dirty="0"/>
              <a:t>Sexual abuse</a:t>
            </a:r>
          </a:p>
        </p:txBody>
      </p:sp>
      <p:sp>
        <p:nvSpPr>
          <p:cNvPr id="4" name="TextBox 3">
            <a:extLst>
              <a:ext uri="{FF2B5EF4-FFF2-40B4-BE49-F238E27FC236}">
                <a16:creationId xmlns:a16="http://schemas.microsoft.com/office/drawing/2014/main" id="{5A9F617E-664F-4377-A795-1CB02088133F}"/>
              </a:ext>
            </a:extLst>
          </p:cNvPr>
          <p:cNvSpPr txBox="1"/>
          <p:nvPr/>
        </p:nvSpPr>
        <p:spPr>
          <a:xfrm>
            <a:off x="4802454" y="3853249"/>
            <a:ext cx="3293616" cy="2308324"/>
          </a:xfrm>
          <a:prstGeom prst="rect">
            <a:avLst/>
          </a:prstGeom>
          <a:noFill/>
        </p:spPr>
        <p:txBody>
          <a:bodyPr wrap="square" rtlCol="0">
            <a:spAutoFit/>
          </a:bodyPr>
          <a:lstStyle/>
          <a:p>
            <a:r>
              <a:rPr lang="en-GB" sz="2400" dirty="0"/>
              <a:t>Home</a:t>
            </a:r>
          </a:p>
          <a:p>
            <a:r>
              <a:rPr lang="en-GB" sz="2400" dirty="0"/>
              <a:t>Family settings</a:t>
            </a:r>
          </a:p>
          <a:p>
            <a:r>
              <a:rPr lang="en-GB" sz="2400" dirty="0"/>
              <a:t>Carers</a:t>
            </a:r>
          </a:p>
          <a:p>
            <a:r>
              <a:rPr lang="en-GB" sz="2400" dirty="0"/>
              <a:t>Care homes</a:t>
            </a:r>
          </a:p>
          <a:p>
            <a:r>
              <a:rPr lang="en-GB" sz="2400" dirty="0"/>
              <a:t>Hospitals</a:t>
            </a:r>
          </a:p>
          <a:p>
            <a:r>
              <a:rPr lang="en-GB" sz="2400" dirty="0"/>
              <a:t>Public spaces</a:t>
            </a:r>
          </a:p>
        </p:txBody>
      </p:sp>
      <p:pic>
        <p:nvPicPr>
          <p:cNvPr id="6" name="Picture 5" descr="A group of people posing for the camera&#10;&#10;Description automatically generated">
            <a:extLst>
              <a:ext uri="{FF2B5EF4-FFF2-40B4-BE49-F238E27FC236}">
                <a16:creationId xmlns:a16="http://schemas.microsoft.com/office/drawing/2014/main" id="{B6171C43-8BAC-45DB-B976-A1C44B301B9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77002" y="539750"/>
            <a:ext cx="5715000" cy="3219450"/>
          </a:xfrm>
          <a:prstGeom prst="rect">
            <a:avLst/>
          </a:prstGeom>
        </p:spPr>
      </p:pic>
      <p:sp>
        <p:nvSpPr>
          <p:cNvPr id="7" name="TextBox 6">
            <a:extLst>
              <a:ext uri="{FF2B5EF4-FFF2-40B4-BE49-F238E27FC236}">
                <a16:creationId xmlns:a16="http://schemas.microsoft.com/office/drawing/2014/main" id="{B44DBCFB-5DED-4852-8C5F-AC3EEEB00A5E}"/>
              </a:ext>
            </a:extLst>
          </p:cNvPr>
          <p:cNvSpPr txBox="1"/>
          <p:nvPr/>
        </p:nvSpPr>
        <p:spPr>
          <a:xfrm>
            <a:off x="7886817" y="4791968"/>
            <a:ext cx="3894271" cy="430887"/>
          </a:xfrm>
          <a:prstGeom prst="rect">
            <a:avLst/>
          </a:prstGeom>
          <a:noFill/>
        </p:spPr>
        <p:txBody>
          <a:bodyPr wrap="none" rtlCol="0">
            <a:spAutoFit/>
          </a:bodyPr>
          <a:lstStyle/>
          <a:p>
            <a:r>
              <a:rPr lang="en-GB" sz="2200" dirty="0"/>
              <a:t>https://www.elderabuse.org.uk/</a:t>
            </a:r>
          </a:p>
        </p:txBody>
      </p:sp>
      <p:pic>
        <p:nvPicPr>
          <p:cNvPr id="5" name="Recorded Sound">
            <a:hlinkClick r:id="" action="ppaction://media"/>
            <a:extLst>
              <a:ext uri="{FF2B5EF4-FFF2-40B4-BE49-F238E27FC236}">
                <a16:creationId xmlns:a16="http://schemas.microsoft.com/office/drawing/2014/main" id="{96E46FD6-7366-4605-B5B9-37E647C3FD1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pic>
        <p:nvPicPr>
          <p:cNvPr id="8" name="Recorded Sound">
            <a:hlinkClick r:id="" action="ppaction://media"/>
            <a:extLst>
              <a:ext uri="{FF2B5EF4-FFF2-40B4-BE49-F238E27FC236}">
                <a16:creationId xmlns:a16="http://schemas.microsoft.com/office/drawing/2014/main" id="{FDC94D40-C6A0-4886-9E58-2A76E61CA75B}"/>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851525" y="3184525"/>
            <a:ext cx="487363" cy="487363"/>
          </a:xfrm>
          <a:prstGeom prst="rect">
            <a:avLst/>
          </a:prstGeom>
        </p:spPr>
      </p:pic>
      <p:pic>
        <p:nvPicPr>
          <p:cNvPr id="9" name="Recorded Sound">
            <a:hlinkClick r:id="" action="ppaction://media"/>
            <a:extLst>
              <a:ext uri="{FF2B5EF4-FFF2-40B4-BE49-F238E27FC236}">
                <a16:creationId xmlns:a16="http://schemas.microsoft.com/office/drawing/2014/main" id="{A64FEE6A-FA80-48B7-B690-40B43603BC79}"/>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8724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71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9963"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630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5"/>
                </p:tgtEl>
              </p:cMediaNode>
            </p:audio>
            <p:audio>
              <p:cMediaNode vol="80000">
                <p:cTn id="16" fill="hold" display="0">
                  <p:stCondLst>
                    <p:cond delay="indefinite"/>
                  </p:stCondLst>
                  <p:endCondLst>
                    <p:cond evt="onStopAudio" delay="0">
                      <p:tgtEl>
                        <p:sldTgt/>
                      </p:tgtEl>
                    </p:cond>
                  </p:endCondLst>
                </p:cTn>
                <p:tgtEl>
                  <p:spTgt spid="8"/>
                </p:tgtEl>
              </p:cMediaNode>
            </p:audio>
            <p:audio>
              <p:cMediaNode vol="80000">
                <p:cTn id="17" fill="hold" display="0">
                  <p:stCondLst>
                    <p:cond delay="indefinite"/>
                  </p:stCondLst>
                  <p:endCondLst>
                    <p:cond evt="onStopAudio" delay="0">
                      <p:tgtEl>
                        <p:sldTgt/>
                      </p:tgtEl>
                    </p:cond>
                  </p:endCondLst>
                </p:cTn>
                <p:tgtEl>
                  <p:spTgt spid="9"/>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Image result for King Theoden Old">
            <a:extLst>
              <a:ext uri="{FF2B5EF4-FFF2-40B4-BE49-F238E27FC236}">
                <a16:creationId xmlns:a16="http://schemas.microsoft.com/office/drawing/2014/main" id="{1846D29C-5EDB-4049-BF50-515D0F1B9AA8}"/>
              </a:ext>
            </a:extLst>
          </p:cNvPr>
          <p:cNvPicPr>
            <a:picLocks noChangeAspect="1" noChangeArrowheads="1"/>
          </p:cNvPicPr>
          <p:nvPr/>
        </p:nvPicPr>
        <p:blipFill rotWithShape="1">
          <a:blip r:embed="rId6">
            <a:alphaModFix amt="35000"/>
            <a:extLst>
              <a:ext uri="{28A0092B-C50C-407E-A947-70E740481C1C}">
                <a14:useLocalDpi xmlns:a14="http://schemas.microsoft.com/office/drawing/2010/main" val="0"/>
              </a:ext>
            </a:extLst>
          </a:blip>
          <a:srcRect l="854" r="-1" b="-1"/>
          <a:stretch/>
        </p:blipFill>
        <p:spPr bwMode="auto">
          <a:xfrm>
            <a:off x="-4243" y="10"/>
            <a:ext cx="12196243"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8430D19-6B05-4C5D-B491-37C8192D0519}"/>
              </a:ext>
            </a:extLst>
          </p:cNvPr>
          <p:cNvSpPr>
            <a:spLocks noGrp="1"/>
          </p:cNvSpPr>
          <p:nvPr>
            <p:ph type="title"/>
          </p:nvPr>
        </p:nvSpPr>
        <p:spPr>
          <a:xfrm>
            <a:off x="643467" y="321734"/>
            <a:ext cx="10905066" cy="1135737"/>
          </a:xfrm>
        </p:spPr>
        <p:txBody>
          <a:bodyPr>
            <a:normAutofit/>
          </a:bodyPr>
          <a:lstStyle/>
          <a:p>
            <a:r>
              <a:rPr lang="en-GB" sz="5400" dirty="0"/>
              <a:t>What is old age?</a:t>
            </a:r>
          </a:p>
        </p:txBody>
      </p:sp>
      <p:sp>
        <p:nvSpPr>
          <p:cNvPr id="3" name="Content Placeholder 2">
            <a:extLst>
              <a:ext uri="{FF2B5EF4-FFF2-40B4-BE49-F238E27FC236}">
                <a16:creationId xmlns:a16="http://schemas.microsoft.com/office/drawing/2014/main" id="{A944A0E0-AC2D-4BC1-9CBF-DAB30D85B307}"/>
              </a:ext>
            </a:extLst>
          </p:cNvPr>
          <p:cNvSpPr>
            <a:spLocks noGrp="1"/>
          </p:cNvSpPr>
          <p:nvPr>
            <p:ph idx="1"/>
          </p:nvPr>
        </p:nvSpPr>
        <p:spPr>
          <a:xfrm>
            <a:off x="643467" y="1782981"/>
            <a:ext cx="10905066" cy="4393982"/>
          </a:xfrm>
        </p:spPr>
        <p:txBody>
          <a:bodyPr>
            <a:normAutofit/>
          </a:bodyPr>
          <a:lstStyle/>
          <a:p>
            <a:r>
              <a:rPr lang="en-GB" sz="3200" dirty="0"/>
              <a:t>60+ (UN)</a:t>
            </a:r>
          </a:p>
          <a:p>
            <a:r>
              <a:rPr lang="en-GB" sz="3200" dirty="0"/>
              <a:t>60+ Commissioner for Older People (Wales) Act 2006</a:t>
            </a:r>
          </a:p>
          <a:p>
            <a:r>
              <a:rPr lang="en-GB" sz="3200" dirty="0"/>
              <a:t>CPS – 68+ (retirement age)</a:t>
            </a:r>
          </a:p>
          <a:p>
            <a:endParaRPr lang="en-GB" sz="3200" dirty="0"/>
          </a:p>
          <a:p>
            <a:r>
              <a:rPr lang="en-GB" sz="3200" dirty="0"/>
              <a:t>Some older people carry on working</a:t>
            </a:r>
          </a:p>
          <a:p>
            <a:r>
              <a:rPr lang="en-GB" sz="3200" dirty="0"/>
              <a:t>Some do not consider themselves old – ‘age is just a number’.</a:t>
            </a:r>
            <a:endParaRPr lang="en-GB" sz="2000" dirty="0"/>
          </a:p>
        </p:txBody>
      </p:sp>
      <p:sp>
        <p:nvSpPr>
          <p:cNvPr id="73" name="Rectangle 7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Isosceles Triangle 7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E961BD36-6A51-435B-8215-A1C28A92578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7" name="Recorded Sound">
            <a:hlinkClick r:id="" action="ppaction://media"/>
            <a:extLst>
              <a:ext uri="{FF2B5EF4-FFF2-40B4-BE49-F238E27FC236}">
                <a16:creationId xmlns:a16="http://schemas.microsoft.com/office/drawing/2014/main" id="{992A5719-F213-46E1-86A3-39C4FC607D1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778581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855"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069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9FE544-CD7D-4E8E-9426-48180A346D4C}"/>
              </a:ext>
            </a:extLst>
          </p:cNvPr>
          <p:cNvSpPr>
            <a:spLocks noGrp="1"/>
          </p:cNvSpPr>
          <p:nvPr>
            <p:ph type="title"/>
          </p:nvPr>
        </p:nvSpPr>
        <p:spPr>
          <a:xfrm>
            <a:off x="833002" y="365125"/>
            <a:ext cx="3973667" cy="5811837"/>
          </a:xfrm>
        </p:spPr>
        <p:txBody>
          <a:bodyPr>
            <a:normAutofit/>
          </a:bodyPr>
          <a:lstStyle/>
          <a:p>
            <a:r>
              <a:rPr lang="en-GB">
                <a:solidFill>
                  <a:srgbClr val="FFFFFF"/>
                </a:solidFill>
              </a:rPr>
              <a:t>Operation Jasmine</a:t>
            </a:r>
          </a:p>
        </p:txBody>
      </p:sp>
      <p:sp>
        <p:nvSpPr>
          <p:cNvPr id="3" name="Content Placeholder 2">
            <a:extLst>
              <a:ext uri="{FF2B5EF4-FFF2-40B4-BE49-F238E27FC236}">
                <a16:creationId xmlns:a16="http://schemas.microsoft.com/office/drawing/2014/main" id="{96E586FA-85E6-4F66-82F2-574F40E04864}"/>
              </a:ext>
            </a:extLst>
          </p:cNvPr>
          <p:cNvSpPr>
            <a:spLocks noGrp="1"/>
          </p:cNvSpPr>
          <p:nvPr>
            <p:ph idx="1"/>
          </p:nvPr>
        </p:nvSpPr>
        <p:spPr>
          <a:xfrm>
            <a:off x="3920647" y="365125"/>
            <a:ext cx="7433151" cy="5811837"/>
          </a:xfrm>
        </p:spPr>
        <p:txBody>
          <a:bodyPr anchor="ctr">
            <a:normAutofit/>
          </a:bodyPr>
          <a:lstStyle/>
          <a:p>
            <a:r>
              <a:rPr lang="en-GB" dirty="0">
                <a:solidFill>
                  <a:srgbClr val="FFFFFF"/>
                </a:solidFill>
              </a:rPr>
              <a:t>Reviewed neglect of older people living in care homes</a:t>
            </a:r>
          </a:p>
          <a:p>
            <a:r>
              <a:rPr lang="en-GB" dirty="0">
                <a:solidFill>
                  <a:srgbClr val="FFFFFF"/>
                </a:solidFill>
              </a:rPr>
              <a:t>Report produced by Margaret Flynn</a:t>
            </a:r>
          </a:p>
          <a:p>
            <a:r>
              <a:rPr lang="en-GB" dirty="0">
                <a:solidFill>
                  <a:srgbClr val="FFFFFF"/>
                </a:solidFill>
              </a:rPr>
              <a:t>Catalogue of neglect and harms</a:t>
            </a:r>
          </a:p>
          <a:p>
            <a:r>
              <a:rPr lang="en-GB" dirty="0">
                <a:solidFill>
                  <a:srgbClr val="FFFFFF"/>
                </a:solidFill>
              </a:rPr>
              <a:t>“Older people’s pain, and life threatening deep pressure wounds were unobserved, unreported, reported inaccurately and/or reported belatedly – and yet in this case, no crimes were identified by the CPS.”</a:t>
            </a:r>
          </a:p>
        </p:txBody>
      </p:sp>
    </p:spTree>
    <p:extLst>
      <p:ext uri="{BB962C8B-B14F-4D97-AF65-F5344CB8AC3E}">
        <p14:creationId xmlns:p14="http://schemas.microsoft.com/office/powerpoint/2010/main" val="3626479631"/>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32E75C-263C-45CD-B470-EFD37233ABD6}"/>
              </a:ext>
            </a:extLst>
          </p:cNvPr>
          <p:cNvSpPr>
            <a:spLocks noGrp="1"/>
          </p:cNvSpPr>
          <p:nvPr>
            <p:ph type="title"/>
          </p:nvPr>
        </p:nvSpPr>
        <p:spPr>
          <a:xfrm>
            <a:off x="833002" y="365125"/>
            <a:ext cx="3973667" cy="5811837"/>
          </a:xfrm>
        </p:spPr>
        <p:txBody>
          <a:bodyPr>
            <a:normAutofit/>
          </a:bodyPr>
          <a:lstStyle/>
          <a:p>
            <a:r>
              <a:rPr lang="en-GB" dirty="0">
                <a:solidFill>
                  <a:srgbClr val="FFFFFF"/>
                </a:solidFill>
              </a:rPr>
              <a:t>Impacts (Mowlam et al, 2007)</a:t>
            </a:r>
          </a:p>
        </p:txBody>
      </p:sp>
      <p:sp>
        <p:nvSpPr>
          <p:cNvPr id="3" name="Content Placeholder 2">
            <a:extLst>
              <a:ext uri="{FF2B5EF4-FFF2-40B4-BE49-F238E27FC236}">
                <a16:creationId xmlns:a16="http://schemas.microsoft.com/office/drawing/2014/main" id="{BC95634D-4351-4C57-A1EB-57B40E3411F9}"/>
              </a:ext>
            </a:extLst>
          </p:cNvPr>
          <p:cNvSpPr>
            <a:spLocks noGrp="1"/>
          </p:cNvSpPr>
          <p:nvPr>
            <p:ph idx="1"/>
          </p:nvPr>
        </p:nvSpPr>
        <p:spPr>
          <a:xfrm>
            <a:off x="5356927" y="365125"/>
            <a:ext cx="5996871" cy="5811837"/>
          </a:xfrm>
        </p:spPr>
        <p:txBody>
          <a:bodyPr anchor="ctr">
            <a:normAutofit/>
          </a:bodyPr>
          <a:lstStyle/>
          <a:p>
            <a:r>
              <a:rPr lang="en-GB" dirty="0">
                <a:solidFill>
                  <a:srgbClr val="FFFFFF"/>
                </a:solidFill>
              </a:rPr>
              <a:t>Isolation</a:t>
            </a:r>
          </a:p>
          <a:p>
            <a:r>
              <a:rPr lang="en-GB" dirty="0">
                <a:solidFill>
                  <a:srgbClr val="FFFFFF"/>
                </a:solidFill>
              </a:rPr>
              <a:t>Emotional distress</a:t>
            </a:r>
          </a:p>
          <a:p>
            <a:r>
              <a:rPr lang="en-GB" dirty="0">
                <a:solidFill>
                  <a:srgbClr val="FFFFFF"/>
                </a:solidFill>
              </a:rPr>
              <a:t>Depression</a:t>
            </a:r>
          </a:p>
          <a:p>
            <a:r>
              <a:rPr lang="en-GB" dirty="0">
                <a:solidFill>
                  <a:srgbClr val="FFFFFF"/>
                </a:solidFill>
              </a:rPr>
              <a:t>Loss of self esteem &amp; self confidence</a:t>
            </a:r>
          </a:p>
          <a:p>
            <a:r>
              <a:rPr lang="en-GB" dirty="0">
                <a:solidFill>
                  <a:srgbClr val="FFFFFF"/>
                </a:solidFill>
              </a:rPr>
              <a:t>Loss of independence</a:t>
            </a:r>
          </a:p>
          <a:p>
            <a:r>
              <a:rPr lang="en-GB" dirty="0">
                <a:solidFill>
                  <a:srgbClr val="FFFFFF"/>
                </a:solidFill>
              </a:rPr>
              <a:t>Suicide ideation/actual suicide</a:t>
            </a:r>
          </a:p>
          <a:p>
            <a:r>
              <a:rPr lang="en-GB" dirty="0">
                <a:solidFill>
                  <a:srgbClr val="FFFFFF"/>
                </a:solidFill>
              </a:rPr>
              <a:t>Retaliation</a:t>
            </a:r>
          </a:p>
          <a:p>
            <a:endParaRPr lang="en-GB" sz="2000" dirty="0">
              <a:solidFill>
                <a:srgbClr val="FFFFFF"/>
              </a:solidFill>
            </a:endParaRPr>
          </a:p>
        </p:txBody>
      </p:sp>
      <p:pic>
        <p:nvPicPr>
          <p:cNvPr id="4" name="Recorded Sound">
            <a:hlinkClick r:id="" action="ppaction://media"/>
            <a:extLst>
              <a:ext uri="{FF2B5EF4-FFF2-40B4-BE49-F238E27FC236}">
                <a16:creationId xmlns:a16="http://schemas.microsoft.com/office/drawing/2014/main" id="{99F7DA12-151C-4386-9E3F-4379C0CD1F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360919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4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15A57-68F7-4079-99E3-E7B2FB365856}"/>
              </a:ext>
            </a:extLst>
          </p:cNvPr>
          <p:cNvSpPr>
            <a:spLocks noGrp="1"/>
          </p:cNvSpPr>
          <p:nvPr>
            <p:ph type="title"/>
          </p:nvPr>
        </p:nvSpPr>
        <p:spPr>
          <a:xfrm>
            <a:off x="841248" y="474146"/>
            <a:ext cx="5460698" cy="1197864"/>
          </a:xfrm>
        </p:spPr>
        <p:txBody>
          <a:bodyPr>
            <a:normAutofit/>
          </a:bodyPr>
          <a:lstStyle/>
          <a:p>
            <a:r>
              <a:rPr lang="en-GB" dirty="0">
                <a:latin typeface="+mn-lt"/>
              </a:rPr>
              <a:t>Fear of crime</a:t>
            </a:r>
          </a:p>
        </p:txBody>
      </p:sp>
      <p:cxnSp>
        <p:nvCxnSpPr>
          <p:cNvPr id="16" name="Straight Connector 15">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A person standing in front of a building&#10;&#10;Description automatically generated">
            <a:extLst>
              <a:ext uri="{FF2B5EF4-FFF2-40B4-BE49-F238E27FC236}">
                <a16:creationId xmlns:a16="http://schemas.microsoft.com/office/drawing/2014/main" id="{94552B37-EA02-4106-87B9-74FD404D38B9}"/>
              </a:ext>
            </a:extLst>
          </p:cNvPr>
          <p:cNvPicPr>
            <a:picLocks noChangeAspect="1"/>
          </p:cNvPicPr>
          <p:nvPr/>
        </p:nvPicPr>
        <p:blipFill rotWithShape="1">
          <a:blip r:embed="rId4">
            <a:extLst>
              <a:ext uri="{28A0092B-C50C-407E-A947-70E740481C1C}">
                <a14:useLocalDpi xmlns:a14="http://schemas.microsoft.com/office/drawing/2010/main" val="0"/>
              </a:ext>
            </a:extLst>
          </a:blip>
          <a:srcRect r="20794" b="-1"/>
          <a:stretch/>
        </p:blipFill>
        <p:spPr>
          <a:xfrm>
            <a:off x="835153" y="2002117"/>
            <a:ext cx="6215794" cy="4171569"/>
          </a:xfrm>
          <a:prstGeom prst="rect">
            <a:avLst/>
          </a:prstGeom>
        </p:spPr>
      </p:pic>
      <p:sp>
        <p:nvSpPr>
          <p:cNvPr id="7" name="Content Placeholder 6">
            <a:extLst>
              <a:ext uri="{FF2B5EF4-FFF2-40B4-BE49-F238E27FC236}">
                <a16:creationId xmlns:a16="http://schemas.microsoft.com/office/drawing/2014/main" id="{BB7E72F9-ED43-41A9-993E-103064AE3C7C}"/>
              </a:ext>
            </a:extLst>
          </p:cNvPr>
          <p:cNvSpPr>
            <a:spLocks noGrp="1"/>
          </p:cNvSpPr>
          <p:nvPr>
            <p:ph idx="1"/>
          </p:nvPr>
        </p:nvSpPr>
        <p:spPr>
          <a:xfrm>
            <a:off x="7050948" y="172995"/>
            <a:ext cx="4665564" cy="6339016"/>
          </a:xfrm>
        </p:spPr>
        <p:txBody>
          <a:bodyPr anchor="ctr">
            <a:noAutofit/>
          </a:bodyPr>
          <a:lstStyle/>
          <a:p>
            <a:r>
              <a:rPr lang="en-GB" sz="2400" dirty="0"/>
              <a:t>Loss of money – cannot recover/earn again</a:t>
            </a:r>
          </a:p>
          <a:p>
            <a:r>
              <a:rPr lang="en-GB" sz="2400" dirty="0"/>
              <a:t>Loss of independence </a:t>
            </a:r>
          </a:p>
          <a:p>
            <a:r>
              <a:rPr lang="en-GB" sz="2400" dirty="0"/>
              <a:t>Recovery time from injuries slower</a:t>
            </a:r>
          </a:p>
          <a:p>
            <a:r>
              <a:rPr lang="en-GB" sz="2400" dirty="0"/>
              <a:t>Media portrayal of elderly as vulnerable and frail</a:t>
            </a:r>
          </a:p>
          <a:p>
            <a:r>
              <a:rPr lang="en-GB" sz="2400" dirty="0"/>
              <a:t>Women’s fear of crime closely allied to women’s fear of men</a:t>
            </a:r>
          </a:p>
          <a:p>
            <a:r>
              <a:rPr lang="en-GB" sz="2400" dirty="0"/>
              <a:t>Health &amp; wealth status impacts on fear</a:t>
            </a:r>
          </a:p>
          <a:p>
            <a:endParaRPr lang="en-GB" sz="2400" dirty="0"/>
          </a:p>
          <a:p>
            <a:r>
              <a:rPr lang="en-GB" sz="2400" b="1" dirty="0"/>
              <a:t>Results in</a:t>
            </a:r>
            <a:r>
              <a:rPr lang="en-GB" sz="2400" dirty="0"/>
              <a:t>:</a:t>
            </a:r>
          </a:p>
          <a:p>
            <a:r>
              <a:rPr lang="en-GB" sz="2400" dirty="0"/>
              <a:t>Isolation</a:t>
            </a:r>
          </a:p>
          <a:p>
            <a:r>
              <a:rPr lang="en-GB" sz="2400" dirty="0"/>
              <a:t>Vulnerability</a:t>
            </a:r>
          </a:p>
        </p:txBody>
      </p:sp>
      <p:pic>
        <p:nvPicPr>
          <p:cNvPr id="3" name="Recorded Sound">
            <a:hlinkClick r:id="" action="ppaction://media"/>
            <a:extLst>
              <a:ext uri="{FF2B5EF4-FFF2-40B4-BE49-F238E27FC236}">
                <a16:creationId xmlns:a16="http://schemas.microsoft.com/office/drawing/2014/main" id="{ABA9B5A8-AD41-4503-B3B0-9E5E77E59B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630413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5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7453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8F3F2A-DAA5-4E1E-A16C-9B94B5659012}"/>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latin typeface="+mn-lt"/>
              </a:rPr>
              <a:t>The reality</a:t>
            </a:r>
          </a:p>
        </p:txBody>
      </p:sp>
      <p:pic>
        <p:nvPicPr>
          <p:cNvPr id="5" name="Picture 4" descr="A picture containing indoor, person, table, red&#10;&#10;Description automatically generated">
            <a:extLst>
              <a:ext uri="{FF2B5EF4-FFF2-40B4-BE49-F238E27FC236}">
                <a16:creationId xmlns:a16="http://schemas.microsoft.com/office/drawing/2014/main" id="{96BAC3FB-F69E-4714-8D77-46F88542EB9C}"/>
              </a:ext>
            </a:extLst>
          </p:cNvPr>
          <p:cNvPicPr>
            <a:picLocks noChangeAspect="1"/>
          </p:cNvPicPr>
          <p:nvPr/>
        </p:nvPicPr>
        <p:blipFill rotWithShape="1">
          <a:blip r:embed="rId4">
            <a:extLst>
              <a:ext uri="{28A0092B-C50C-407E-A947-70E740481C1C}">
                <a14:useLocalDpi xmlns:a14="http://schemas.microsoft.com/office/drawing/2010/main" val="0"/>
              </a:ext>
            </a:extLst>
          </a:blip>
          <a:srcRect t="2097" r="1" b="1"/>
          <a:stretch/>
        </p:blipFill>
        <p:spPr>
          <a:xfrm>
            <a:off x="327547" y="321733"/>
            <a:ext cx="7058306" cy="4107392"/>
          </a:xfrm>
          <a:prstGeom prst="rect">
            <a:avLst/>
          </a:prstGeom>
        </p:spPr>
      </p:pic>
      <p:sp>
        <p:nvSpPr>
          <p:cNvPr id="41"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8B816B3-4930-403E-97C7-E35CFD58FE5C}"/>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Most crimes against the elderly take place in their own homes and are perpetrated by spouses and family members, with care workers and close friends also contributing to the overall data.</a:t>
            </a:r>
          </a:p>
          <a:p>
            <a:r>
              <a:rPr lang="en-GB" sz="2000">
                <a:solidFill>
                  <a:srgbClr val="FFFFFF"/>
                </a:solidFill>
              </a:rPr>
              <a:t>Crimes include:</a:t>
            </a:r>
          </a:p>
          <a:p>
            <a:r>
              <a:rPr lang="en-GB" sz="2000">
                <a:solidFill>
                  <a:srgbClr val="FFFFFF"/>
                </a:solidFill>
              </a:rPr>
              <a:t>Neglect</a:t>
            </a:r>
          </a:p>
          <a:p>
            <a:r>
              <a:rPr lang="en-GB" sz="2000">
                <a:solidFill>
                  <a:srgbClr val="FFFFFF"/>
                </a:solidFill>
              </a:rPr>
              <a:t>Physical abuse</a:t>
            </a:r>
          </a:p>
          <a:p>
            <a:r>
              <a:rPr lang="en-GB" sz="2000">
                <a:solidFill>
                  <a:srgbClr val="FFFFFF"/>
                </a:solidFill>
              </a:rPr>
              <a:t>Financial abuse</a:t>
            </a:r>
          </a:p>
          <a:p>
            <a:r>
              <a:rPr lang="en-GB" sz="2000">
                <a:solidFill>
                  <a:srgbClr val="FFFFFF"/>
                </a:solidFill>
              </a:rPr>
              <a:t>Psychological abuse</a:t>
            </a:r>
          </a:p>
          <a:p>
            <a:r>
              <a:rPr lang="en-GB" sz="2000">
                <a:solidFill>
                  <a:srgbClr val="FFFFFF"/>
                </a:solidFill>
              </a:rPr>
              <a:t>Sexual abuse </a:t>
            </a:r>
          </a:p>
        </p:txBody>
      </p:sp>
      <p:pic>
        <p:nvPicPr>
          <p:cNvPr id="4" name="Recorded Sound">
            <a:hlinkClick r:id="" action="ppaction://media"/>
            <a:extLst>
              <a:ext uri="{FF2B5EF4-FFF2-40B4-BE49-F238E27FC236}">
                <a16:creationId xmlns:a16="http://schemas.microsoft.com/office/drawing/2014/main" id="{76083F7C-65D4-4156-B7A2-5561288454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01679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3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7C37C2-293C-4406-9D88-1351709666FC}"/>
              </a:ext>
            </a:extLst>
          </p:cNvPr>
          <p:cNvSpPr>
            <a:spLocks noGrp="1"/>
          </p:cNvSpPr>
          <p:nvPr>
            <p:ph type="title"/>
          </p:nvPr>
        </p:nvSpPr>
        <p:spPr>
          <a:xfrm>
            <a:off x="833002" y="365125"/>
            <a:ext cx="3973667" cy="5811837"/>
          </a:xfrm>
        </p:spPr>
        <p:txBody>
          <a:bodyPr>
            <a:normAutofit/>
          </a:bodyPr>
          <a:lstStyle/>
          <a:p>
            <a:r>
              <a:rPr lang="en-GB" dirty="0">
                <a:solidFill>
                  <a:srgbClr val="FFFFFF"/>
                </a:solidFill>
              </a:rPr>
              <a:t>Are crimes against the elderly ignored?</a:t>
            </a:r>
          </a:p>
        </p:txBody>
      </p:sp>
      <p:sp>
        <p:nvSpPr>
          <p:cNvPr id="3" name="Content Placeholder 2">
            <a:extLst>
              <a:ext uri="{FF2B5EF4-FFF2-40B4-BE49-F238E27FC236}">
                <a16:creationId xmlns:a16="http://schemas.microsoft.com/office/drawing/2014/main" id="{FC6A331F-FE8C-491D-A7B5-5F84E6D80A41}"/>
              </a:ext>
            </a:extLst>
          </p:cNvPr>
          <p:cNvSpPr>
            <a:spLocks noGrp="1"/>
          </p:cNvSpPr>
          <p:nvPr>
            <p:ph idx="1"/>
          </p:nvPr>
        </p:nvSpPr>
        <p:spPr>
          <a:xfrm>
            <a:off x="5356927" y="365125"/>
            <a:ext cx="5996871" cy="5811837"/>
          </a:xfrm>
        </p:spPr>
        <p:txBody>
          <a:bodyPr anchor="ctr">
            <a:normAutofit/>
          </a:bodyPr>
          <a:lstStyle/>
          <a:p>
            <a:r>
              <a:rPr lang="en-GB" sz="3200" dirty="0">
                <a:solidFill>
                  <a:srgbClr val="FFFFFF"/>
                </a:solidFill>
              </a:rPr>
              <a:t>In Wales, approx. 35,000 crimes prosecuted, 250 were crimes against elderly</a:t>
            </a:r>
          </a:p>
          <a:p>
            <a:r>
              <a:rPr lang="en-GB" sz="3200" dirty="0">
                <a:solidFill>
                  <a:srgbClr val="FFFFFF"/>
                </a:solidFill>
              </a:rPr>
              <a:t>Reasons?</a:t>
            </a:r>
          </a:p>
          <a:p>
            <a:r>
              <a:rPr lang="en-GB" sz="3200" dirty="0">
                <a:solidFill>
                  <a:srgbClr val="FFFFFF"/>
                </a:solidFill>
              </a:rPr>
              <a:t>Not reporting </a:t>
            </a:r>
          </a:p>
          <a:p>
            <a:pPr lvl="1"/>
            <a:r>
              <a:rPr lang="en-GB" sz="3200" dirty="0">
                <a:solidFill>
                  <a:srgbClr val="FFFFFF"/>
                </a:solidFill>
              </a:rPr>
              <a:t>fear </a:t>
            </a:r>
          </a:p>
          <a:p>
            <a:pPr lvl="1"/>
            <a:r>
              <a:rPr lang="en-GB" sz="3200" dirty="0">
                <a:solidFill>
                  <a:srgbClr val="FFFFFF"/>
                </a:solidFill>
              </a:rPr>
              <a:t>lack of access to services</a:t>
            </a:r>
          </a:p>
          <a:p>
            <a:pPr lvl="1"/>
            <a:r>
              <a:rPr lang="en-GB" sz="3200" dirty="0">
                <a:solidFill>
                  <a:srgbClr val="FFFFFF"/>
                </a:solidFill>
              </a:rPr>
              <a:t>unable to communicate</a:t>
            </a:r>
          </a:p>
        </p:txBody>
      </p:sp>
      <p:pic>
        <p:nvPicPr>
          <p:cNvPr id="4" name="Recorded Sound">
            <a:hlinkClick r:id="" action="ppaction://media"/>
            <a:extLst>
              <a:ext uri="{FF2B5EF4-FFF2-40B4-BE49-F238E27FC236}">
                <a16:creationId xmlns:a16="http://schemas.microsoft.com/office/drawing/2014/main" id="{C47A81C9-835A-4320-BB92-79E6AE98CE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91714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6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E6D73-A97F-47CF-B711-61557C482B5E}"/>
              </a:ext>
            </a:extLst>
          </p:cNvPr>
          <p:cNvSpPr>
            <a:spLocks noGrp="1"/>
          </p:cNvSpPr>
          <p:nvPr>
            <p:ph type="title"/>
          </p:nvPr>
        </p:nvSpPr>
        <p:spPr/>
        <p:txBody>
          <a:bodyPr/>
          <a:lstStyle/>
          <a:p>
            <a:r>
              <a:rPr lang="en-GB" dirty="0">
                <a:latin typeface="+mn-lt"/>
              </a:rPr>
              <a:t>Justice?</a:t>
            </a:r>
          </a:p>
        </p:txBody>
      </p:sp>
      <p:sp>
        <p:nvSpPr>
          <p:cNvPr id="3" name="Content Placeholder 2">
            <a:extLst>
              <a:ext uri="{FF2B5EF4-FFF2-40B4-BE49-F238E27FC236}">
                <a16:creationId xmlns:a16="http://schemas.microsoft.com/office/drawing/2014/main" id="{BB24DD5C-FDA4-408B-97B1-8743D47C198D}"/>
              </a:ext>
            </a:extLst>
          </p:cNvPr>
          <p:cNvSpPr>
            <a:spLocks noGrp="1"/>
          </p:cNvSpPr>
          <p:nvPr>
            <p:ph idx="1"/>
          </p:nvPr>
        </p:nvSpPr>
        <p:spPr/>
        <p:txBody>
          <a:bodyPr/>
          <a:lstStyle/>
          <a:p>
            <a:r>
              <a:rPr lang="en-GB" dirty="0"/>
              <a:t>Brown &amp; Gordon 2018</a:t>
            </a:r>
          </a:p>
          <a:p>
            <a:pPr lvl="0"/>
            <a:r>
              <a:rPr lang="en-US" dirty="0"/>
              <a:t>Elderly victims less likely to have a successful crime outcome to their case compared to other adults. </a:t>
            </a:r>
            <a:endParaRPr lang="en-GB" dirty="0"/>
          </a:p>
          <a:p>
            <a:pPr lvl="0"/>
            <a:r>
              <a:rPr lang="en-US" dirty="0"/>
              <a:t>Results demonstrate the system is not adequately considering additional vulnerabilities that disproportionately impact on older victims’ ability to engage with the justice process. </a:t>
            </a:r>
          </a:p>
          <a:p>
            <a:pPr lvl="0"/>
            <a:r>
              <a:rPr lang="en-US" dirty="0"/>
              <a:t>Current understandings of vulnerability in relation to the elderly within the CJS is challenged. </a:t>
            </a:r>
            <a:endParaRPr lang="en-GB" dirty="0"/>
          </a:p>
          <a:p>
            <a:endParaRPr lang="en-GB" dirty="0"/>
          </a:p>
        </p:txBody>
      </p:sp>
      <p:pic>
        <p:nvPicPr>
          <p:cNvPr id="4" name="Recorded Sound">
            <a:hlinkClick r:id="" action="ppaction://media"/>
            <a:extLst>
              <a:ext uri="{FF2B5EF4-FFF2-40B4-BE49-F238E27FC236}">
                <a16:creationId xmlns:a16="http://schemas.microsoft.com/office/drawing/2014/main" id="{4E781190-2FF6-4ED4-8043-C8B5F02D22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6206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7282D-C7A0-4B72-95CA-16090ED3A381}"/>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7BD1AB30-0FD9-4612-A7A6-6EDE9B08E62E}"/>
              </a:ext>
            </a:extLst>
          </p:cNvPr>
          <p:cNvSpPr>
            <a:spLocks noGrp="1"/>
          </p:cNvSpPr>
          <p:nvPr>
            <p:ph idx="1"/>
          </p:nvPr>
        </p:nvSpPr>
        <p:spPr/>
        <p:txBody>
          <a:bodyPr>
            <a:normAutofit/>
          </a:bodyPr>
          <a:lstStyle/>
          <a:p>
            <a:r>
              <a:rPr lang="en-GB" dirty="0">
                <a:hlinkClick r:id="rId2"/>
              </a:rPr>
              <a:t>https://www.cps.gov.uk/legal-guidance/victims-crime-code-practice-cps-legal-guidance</a:t>
            </a:r>
            <a:endParaRPr lang="en-GB" dirty="0"/>
          </a:p>
          <a:p>
            <a:r>
              <a:rPr lang="en-GB" dirty="0">
                <a:hlinkClick r:id="rId3"/>
              </a:rPr>
              <a:t>https://www.gov.uk/get-support-as-a-victim-of-crime</a:t>
            </a:r>
            <a:endParaRPr lang="en-GB" dirty="0"/>
          </a:p>
          <a:p>
            <a:r>
              <a:rPr lang="en-GB" dirty="0">
                <a:hlinkClick r:id="rId4"/>
              </a:rPr>
              <a:t>https://www.gov.uk/claim-compensation-criminal-injury</a:t>
            </a:r>
            <a:endParaRPr lang="en-GB" dirty="0"/>
          </a:p>
          <a:p>
            <a:r>
              <a:rPr lang="en-GB" dirty="0">
                <a:hlinkClick r:id="rId5"/>
              </a:rPr>
              <a:t>https://www.ageuk.org.uk/documents/en-gb/for-professionals/communities-and-inclusion/crime_and_fear_of_crime_2006_pro.pdf?dtrk=true</a:t>
            </a:r>
            <a:endParaRPr lang="en-GB" dirty="0"/>
          </a:p>
          <a:p>
            <a:endParaRPr lang="en-GB" dirty="0"/>
          </a:p>
          <a:p>
            <a:endParaRPr lang="en-GB" dirty="0"/>
          </a:p>
        </p:txBody>
      </p:sp>
    </p:spTree>
    <p:extLst>
      <p:ext uri="{BB962C8B-B14F-4D97-AF65-F5344CB8AC3E}">
        <p14:creationId xmlns:p14="http://schemas.microsoft.com/office/powerpoint/2010/main" val="919164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C71BC-67A6-4F94-AA18-2F7272E44441}"/>
              </a:ext>
            </a:extLst>
          </p:cNvPr>
          <p:cNvSpPr>
            <a:spLocks noGrp="1"/>
          </p:cNvSpPr>
          <p:nvPr>
            <p:ph type="title"/>
          </p:nvPr>
        </p:nvSpPr>
        <p:spPr>
          <a:xfrm>
            <a:off x="777446" y="-247135"/>
            <a:ext cx="10515600" cy="1325563"/>
          </a:xfrm>
        </p:spPr>
        <p:txBody>
          <a:bodyPr/>
          <a:lstStyle/>
          <a:p>
            <a:r>
              <a:rPr lang="en-GB" dirty="0">
                <a:latin typeface="+mn-lt"/>
              </a:rPr>
              <a:t>References</a:t>
            </a:r>
          </a:p>
        </p:txBody>
      </p:sp>
      <p:sp>
        <p:nvSpPr>
          <p:cNvPr id="3" name="Content Placeholder 2">
            <a:extLst>
              <a:ext uri="{FF2B5EF4-FFF2-40B4-BE49-F238E27FC236}">
                <a16:creationId xmlns:a16="http://schemas.microsoft.com/office/drawing/2014/main" id="{B6E4C8B2-24F0-4478-AF8E-CA39A3AC2A2B}"/>
              </a:ext>
            </a:extLst>
          </p:cNvPr>
          <p:cNvSpPr>
            <a:spLocks noGrp="1"/>
          </p:cNvSpPr>
          <p:nvPr>
            <p:ph idx="1"/>
          </p:nvPr>
        </p:nvSpPr>
        <p:spPr>
          <a:xfrm>
            <a:off x="632106" y="607455"/>
            <a:ext cx="10637108" cy="6113856"/>
          </a:xfrm>
        </p:spPr>
        <p:txBody>
          <a:bodyPr>
            <a:normAutofit fontScale="25000" lnSpcReduction="20000"/>
          </a:bodyPr>
          <a:lstStyle/>
          <a:p>
            <a:pPr marL="0" indent="0">
              <a:buNone/>
            </a:pPr>
            <a:r>
              <a:rPr lang="en-US" sz="5600" dirty="0"/>
              <a:t>Brown, K. J., &amp; Gordon, F. (2018). Older victims of crime: Vulnerability, resilience and access to procedural justice. </a:t>
            </a:r>
            <a:r>
              <a:rPr lang="en-US" sz="5600" i="1" dirty="0"/>
              <a:t>International Review of Victimology</a:t>
            </a:r>
            <a:r>
              <a:rPr lang="en-US" sz="5600" dirty="0"/>
              <a:t>. </a:t>
            </a:r>
            <a:endParaRPr lang="en-GB" sz="5600" dirty="0"/>
          </a:p>
          <a:p>
            <a:pPr marL="0" indent="0">
              <a:buNone/>
            </a:pPr>
            <a:r>
              <a:rPr lang="en-GB" sz="5600" dirty="0" err="1"/>
              <a:t>Cawson</a:t>
            </a:r>
            <a:r>
              <a:rPr lang="en-GB" sz="5600" dirty="0"/>
              <a:t>, P. et al (2000) </a:t>
            </a:r>
            <a:r>
              <a:rPr lang="en-GB" sz="5600" i="1" dirty="0"/>
              <a:t>Child maltreatment in the United Kingdom: a study of the prevalence of child abuse and neglect</a:t>
            </a:r>
            <a:r>
              <a:rPr lang="en-GB" sz="5600" dirty="0"/>
              <a:t>. London: NSPCC.</a:t>
            </a:r>
          </a:p>
          <a:p>
            <a:pPr marL="0" indent="0">
              <a:buNone/>
            </a:pPr>
            <a:r>
              <a:rPr lang="en-GB" altLang="en-US" sz="5600" dirty="0"/>
              <a:t>Fenwick H. (1997) ‘Procedural 'Rights' of Victims of Crime: Public or Private Ordering of the Criminal Justice Process?’ </a:t>
            </a:r>
            <a:r>
              <a:rPr lang="en-GB" altLang="en-US" sz="5600" i="1" dirty="0"/>
              <a:t>The Modern Law Review</a:t>
            </a:r>
            <a:r>
              <a:rPr lang="en-GB" altLang="en-US" sz="5600" dirty="0"/>
              <a:t>, Vol. 60(3): 317-333</a:t>
            </a:r>
          </a:p>
          <a:p>
            <a:pPr marL="0" indent="0">
              <a:buNone/>
            </a:pPr>
            <a:r>
              <a:rPr lang="en-GB" sz="5600" dirty="0" err="1"/>
              <a:t>Finkelhor</a:t>
            </a:r>
            <a:r>
              <a:rPr lang="en-GB" sz="5600" dirty="0"/>
              <a:t> D. (2007) ‘Developmental victimology’. In, Davis, R.C., </a:t>
            </a:r>
            <a:r>
              <a:rPr lang="en-GB" sz="5600" dirty="0" err="1"/>
              <a:t>Luirigio</a:t>
            </a:r>
            <a:r>
              <a:rPr lang="en-GB" sz="5600" dirty="0"/>
              <a:t>, A.J., &amp; Herman, S. (Eds.), </a:t>
            </a:r>
            <a:r>
              <a:rPr lang="en-GB" sz="5600" i="1" dirty="0"/>
              <a:t>Victims of crime </a:t>
            </a:r>
            <a:r>
              <a:rPr lang="en-GB" sz="5600" dirty="0"/>
              <a:t>(3rd ed) (pgs. 9-34). Thousand Oaks, CA: Sage Publications</a:t>
            </a:r>
          </a:p>
          <a:p>
            <a:pPr marL="0" indent="0">
              <a:buNone/>
            </a:pPr>
            <a:r>
              <a:rPr lang="en-GB" sz="5600" dirty="0" err="1"/>
              <a:t>Finkelhor</a:t>
            </a:r>
            <a:r>
              <a:rPr lang="en-GB" sz="5600" dirty="0"/>
              <a:t>, D., and </a:t>
            </a:r>
            <a:r>
              <a:rPr lang="en-GB" sz="5600" dirty="0" err="1"/>
              <a:t>Dziuba</a:t>
            </a:r>
            <a:r>
              <a:rPr lang="en-GB" sz="5600" dirty="0"/>
              <a:t>-Leatherman, J. (1994). ‘Victimization of children’, </a:t>
            </a:r>
            <a:r>
              <a:rPr lang="en-GB" sz="5600" i="1" dirty="0"/>
              <a:t>American Psychologist</a:t>
            </a:r>
            <a:r>
              <a:rPr lang="en-GB" sz="5600" dirty="0"/>
              <a:t>, 49(3), 173-181</a:t>
            </a:r>
          </a:p>
          <a:p>
            <a:pPr marL="0" indent="0">
              <a:buNone/>
            </a:pPr>
            <a:r>
              <a:rPr lang="en-GB" sz="5600" dirty="0" err="1"/>
              <a:t>Finkelhor</a:t>
            </a:r>
            <a:r>
              <a:rPr lang="en-GB" sz="5600" dirty="0"/>
              <a:t>, D., Ormrod,  R.K., and Turner,  H.A.  (2007) Poly-victimization: a neglected component in child victimization, </a:t>
            </a:r>
            <a:r>
              <a:rPr lang="en-GB" sz="5600" i="1" dirty="0"/>
              <a:t>Child Abuse and Neglect</a:t>
            </a:r>
            <a:r>
              <a:rPr lang="en-GB" sz="5600" dirty="0"/>
              <a:t>, 31 (1): 7–26 </a:t>
            </a:r>
          </a:p>
          <a:p>
            <a:pPr marL="0" indent="0">
              <a:buNone/>
            </a:pPr>
            <a:r>
              <a:rPr lang="en-GB" sz="5600" dirty="0" err="1"/>
              <a:t>Finkelhor</a:t>
            </a:r>
            <a:r>
              <a:rPr lang="en-GB" sz="5600" dirty="0"/>
              <a:t>, D., and </a:t>
            </a:r>
            <a:r>
              <a:rPr lang="en-GB" sz="5600" dirty="0" err="1"/>
              <a:t>Dziuba</a:t>
            </a:r>
            <a:r>
              <a:rPr lang="en-GB" sz="5600" dirty="0"/>
              <a:t>-Leatherman, J. (1994). ‘Victimization of children’, </a:t>
            </a:r>
            <a:r>
              <a:rPr lang="en-GB" sz="5600" i="1" dirty="0"/>
              <a:t>American Psychologist</a:t>
            </a:r>
            <a:r>
              <a:rPr lang="en-GB" sz="5600" dirty="0"/>
              <a:t>, 49(3), 173-181</a:t>
            </a:r>
          </a:p>
          <a:p>
            <a:pPr marL="0" indent="0">
              <a:buNone/>
            </a:pPr>
            <a:r>
              <a:rPr lang="en-GB" sz="5600" dirty="0"/>
              <a:t>Fisher, H. L., Jones, P. B., Fearon, P., Craig, T. K., </a:t>
            </a:r>
            <a:r>
              <a:rPr lang="en-GB" sz="5600" dirty="0" err="1"/>
              <a:t>Dazzan</a:t>
            </a:r>
            <a:r>
              <a:rPr lang="en-GB" sz="5600" dirty="0"/>
              <a:t>, P., Morgan, K., Hutchinson, G., Doody,  G.A.,  McGuffin, P., </a:t>
            </a:r>
            <a:r>
              <a:rPr lang="en-GB" sz="5600" dirty="0" err="1"/>
              <a:t>Leff</a:t>
            </a:r>
            <a:r>
              <a:rPr lang="en-GB" sz="5600" dirty="0"/>
              <a:t>, J., Murray,  R.M., &amp; Morgan, C. (2010). The varying impact of type, timing and frequency of exposure to childhood adversity on its association with adult psychotic disorder, </a:t>
            </a:r>
            <a:r>
              <a:rPr lang="en-GB" sz="5600" i="1" dirty="0"/>
              <a:t>Psychological Medicine</a:t>
            </a:r>
            <a:r>
              <a:rPr lang="en-GB" sz="5600" dirty="0"/>
              <a:t>, 40 (12), 1967-1978</a:t>
            </a:r>
          </a:p>
          <a:p>
            <a:pPr marL="0" indent="0">
              <a:buNone/>
            </a:pPr>
            <a:r>
              <a:rPr lang="en-GB" altLang="en-US" sz="5600" dirty="0" err="1"/>
              <a:t>Mawby</a:t>
            </a:r>
            <a:r>
              <a:rPr lang="en-GB" altLang="en-US" sz="5600" dirty="0"/>
              <a:t>, R.I. and </a:t>
            </a:r>
            <a:r>
              <a:rPr lang="en-GB" altLang="en-US" sz="5600" dirty="0" err="1"/>
              <a:t>Walklate,S</a:t>
            </a:r>
            <a:r>
              <a:rPr lang="en-GB" altLang="en-US" sz="5600" dirty="0"/>
              <a:t>. (1994) </a:t>
            </a:r>
            <a:r>
              <a:rPr lang="en-GB" altLang="en-US" sz="5600" i="1" dirty="0"/>
              <a:t>Critical Victimology. </a:t>
            </a:r>
            <a:r>
              <a:rPr lang="en-GB" altLang="en-US" sz="5600" dirty="0"/>
              <a:t>London: Sage </a:t>
            </a:r>
          </a:p>
          <a:p>
            <a:pPr marL="0" indent="0">
              <a:buNone/>
            </a:pPr>
            <a:r>
              <a:rPr lang="en-GB" altLang="en-US" sz="5600" dirty="0" err="1"/>
              <a:t>Miers</a:t>
            </a:r>
            <a:r>
              <a:rPr lang="en-GB" altLang="en-US" sz="5600" dirty="0"/>
              <a:t>, D. (1982) ‘The Responsibilities and the Rights of Victims of Crime’, </a:t>
            </a:r>
            <a:r>
              <a:rPr lang="en-GB" altLang="en-US" sz="5600" i="1" dirty="0"/>
              <a:t>The Modern Law Review</a:t>
            </a:r>
            <a:r>
              <a:rPr lang="en-GB" altLang="en-US" sz="5600" dirty="0"/>
              <a:t>, 55(4): 482-505 </a:t>
            </a:r>
          </a:p>
          <a:p>
            <a:pPr marL="0" indent="0">
              <a:buNone/>
            </a:pPr>
            <a:r>
              <a:rPr lang="en-GB" altLang="en-US" sz="5600" dirty="0"/>
              <a:t>Mowlam, A., Tennant, R., Dixon, J., and </a:t>
            </a:r>
            <a:r>
              <a:rPr lang="en-GB" altLang="en-US" sz="5600" dirty="0" err="1"/>
              <a:t>McCreadie</a:t>
            </a:r>
            <a:r>
              <a:rPr lang="en-GB" altLang="en-US" sz="5600" dirty="0"/>
              <a:t>, C. (2007), “Mistreatment and abuse of older people: Qualitative findings”. Comic Relief and Department of Health, London.</a:t>
            </a:r>
          </a:p>
          <a:p>
            <a:pPr marL="0" indent="0">
              <a:buNone/>
            </a:pPr>
            <a:r>
              <a:rPr lang="en-GB" sz="5600" dirty="0"/>
              <a:t>Newburn, T. (2007) ‘Youth crime and youth culture’. In Maguire M., Morgan R. &amp; Reiner R. (eds), </a:t>
            </a:r>
            <a:r>
              <a:rPr lang="en-GB" sz="5600" i="1" dirty="0"/>
              <a:t>The Oxford Handbook of Criminology</a:t>
            </a:r>
            <a:r>
              <a:rPr lang="en-GB" sz="5600" dirty="0"/>
              <a:t>. 4th Edition. Oxford: Oxford University Press</a:t>
            </a:r>
          </a:p>
          <a:p>
            <a:pPr marL="0" indent="0">
              <a:buNone/>
            </a:pPr>
            <a:r>
              <a:rPr lang="en-GB" sz="5600" dirty="0"/>
              <a:t>Office for National Statistics (ONS) (2019) Improving crime statistics for England and Wales: progress update July 2019. [Newport]: Office for National Statistics (ONS)</a:t>
            </a:r>
          </a:p>
          <a:p>
            <a:pPr marL="0" indent="0">
              <a:buNone/>
            </a:pPr>
            <a:r>
              <a:rPr lang="en-GB" sz="5600" dirty="0" err="1"/>
              <a:t>Pantazis</a:t>
            </a:r>
            <a:r>
              <a:rPr lang="en-GB" sz="5600" dirty="0"/>
              <a:t>, C. (2000) </a:t>
            </a:r>
            <a:r>
              <a:rPr lang="en-GB" sz="5600" i="1" dirty="0"/>
              <a:t>‘Fear of Crime’, Vulnerability and Poverty </a:t>
            </a:r>
            <a:r>
              <a:rPr lang="en-GB" sz="5600" dirty="0"/>
              <a:t>British Journal of Criminology, 40, 414-436</a:t>
            </a:r>
          </a:p>
          <a:p>
            <a:pPr marL="0" indent="0">
              <a:buNone/>
            </a:pPr>
            <a:r>
              <a:rPr lang="en-GB" sz="5600" dirty="0"/>
              <a:t>Radford, L. et al. (2011) </a:t>
            </a:r>
            <a:r>
              <a:rPr lang="en-GB" sz="5600" i="1" dirty="0"/>
              <a:t>Child abuse and neglect in the UK today. </a:t>
            </a:r>
            <a:r>
              <a:rPr lang="en-GB" sz="5600" dirty="0"/>
              <a:t>London: NSPCC.</a:t>
            </a:r>
          </a:p>
          <a:p>
            <a:pPr marL="0" indent="0">
              <a:buNone/>
            </a:pPr>
            <a:r>
              <a:rPr lang="en-GB" altLang="en-US" sz="5600" dirty="0" err="1"/>
              <a:t>Shapland</a:t>
            </a:r>
            <a:r>
              <a:rPr lang="en-GB" altLang="en-US" sz="5600" dirty="0"/>
              <a:t>, J., Willmore, J., and Duff, P. (1985) </a:t>
            </a:r>
            <a:r>
              <a:rPr lang="en-GB" altLang="en-US" sz="5600" i="1" dirty="0"/>
              <a:t>Victims in the criminal justice system</a:t>
            </a:r>
            <a:r>
              <a:rPr lang="en-GB" altLang="en-US" sz="5600" dirty="0"/>
              <a:t>. Aldershot: Gower</a:t>
            </a:r>
          </a:p>
          <a:p>
            <a:pPr marL="0" indent="0">
              <a:buNone/>
            </a:pPr>
            <a:r>
              <a:rPr lang="en-GB" sz="5600" dirty="0"/>
              <a:t>Smith, D. (2004) </a:t>
            </a:r>
            <a:r>
              <a:rPr lang="en-GB" sz="5600" i="1" dirty="0"/>
              <a:t>The Links Between Victimisation and Offending</a:t>
            </a:r>
            <a:r>
              <a:rPr lang="en-GB" sz="5600" dirty="0"/>
              <a:t>. Edinburgh: Centre for Law and Society</a:t>
            </a:r>
          </a:p>
          <a:p>
            <a:pPr marL="0" indent="0">
              <a:buNone/>
            </a:pPr>
            <a:endParaRPr lang="en-GB" sz="3500" dirty="0"/>
          </a:p>
          <a:p>
            <a:endParaRPr lang="en-GB" dirty="0"/>
          </a:p>
        </p:txBody>
      </p:sp>
    </p:spTree>
    <p:extLst>
      <p:ext uri="{BB962C8B-B14F-4D97-AF65-F5344CB8AC3E}">
        <p14:creationId xmlns:p14="http://schemas.microsoft.com/office/powerpoint/2010/main" val="561288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575</TotalTime>
  <Words>3877</Words>
  <Application>Microsoft Office PowerPoint</Application>
  <PresentationFormat>Widescreen</PresentationFormat>
  <Paragraphs>342</Paragraphs>
  <Slides>50</Slides>
  <Notes>0</Notes>
  <HiddenSlides>0</HiddenSlides>
  <MMClips>40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Calibri</vt:lpstr>
      <vt:lpstr>Calibri Light</vt:lpstr>
      <vt:lpstr>Office Theme</vt:lpstr>
      <vt:lpstr>Victims in the Criminal Justice System</vt:lpstr>
      <vt:lpstr>CJS &amp; victims</vt:lpstr>
      <vt:lpstr>PowerPoint Presentation</vt:lpstr>
      <vt:lpstr>Is justice for victims universal?</vt:lpstr>
      <vt:lpstr>Adversarial system – issues for victims</vt:lpstr>
      <vt:lpstr>United Nations: Declaration of Basic Principles of Practice for Victims of Crime and the Abuse of Power (UN, 1985) </vt:lpstr>
      <vt:lpstr>UK policy</vt:lpstr>
      <vt:lpstr>UK policy</vt:lpstr>
      <vt:lpstr>Crown Prosecution Service (CPS)</vt:lpstr>
      <vt:lpstr>VPS &amp; FIS</vt:lpstr>
      <vt:lpstr>Pros and cons of VPS</vt:lpstr>
      <vt:lpstr>Support for victims </vt:lpstr>
      <vt:lpstr>Who are the victims of crime in England &amp; Wales?</vt:lpstr>
      <vt:lpstr>Child victims</vt:lpstr>
      <vt:lpstr>What is a child?</vt:lpstr>
      <vt:lpstr>Declaration of Basic Principles of Justice for Victims of Crime and Abuse of Power  Adopted by General Assembly resolution 40/34 of 29 November 1985  </vt:lpstr>
      <vt:lpstr>What is a child victim?</vt:lpstr>
      <vt:lpstr>The social construction of the victimisation of children</vt:lpstr>
      <vt:lpstr>The character of victimisation of children</vt:lpstr>
      <vt:lpstr>Typology of child victims</vt:lpstr>
      <vt:lpstr>PowerPoint Presentation</vt:lpstr>
      <vt:lpstr>PowerPoint Presentation</vt:lpstr>
      <vt:lpstr>PowerPoint Presentation</vt:lpstr>
      <vt:lpstr>PowerPoint Presentation</vt:lpstr>
      <vt:lpstr>Child victimisation Figures</vt:lpstr>
      <vt:lpstr>PowerPoint Presentation</vt:lpstr>
      <vt:lpstr>Impact (Radford et al 2013)</vt:lpstr>
      <vt:lpstr>Child victims - Issues</vt:lpstr>
      <vt:lpstr>Gendered victims </vt:lpstr>
      <vt:lpstr>Defining domestic abuse</vt:lpstr>
      <vt:lpstr>Coercive and controlling behaviour</vt:lpstr>
      <vt:lpstr>Prevalence of domestic abuse</vt:lpstr>
      <vt:lpstr>Impact on the victim</vt:lpstr>
      <vt:lpstr>Criminal &amp; civil remedies</vt:lpstr>
      <vt:lpstr>Interventions</vt:lpstr>
      <vt:lpstr>Rape &amp; sexual violence</vt:lpstr>
      <vt:lpstr>Criminal justice responses to rape &amp; sexual assault</vt:lpstr>
      <vt:lpstr>Rape myths</vt:lpstr>
      <vt:lpstr>Impact on victim</vt:lpstr>
      <vt:lpstr>PowerPoint Presentation</vt:lpstr>
      <vt:lpstr>Elderly victims </vt:lpstr>
      <vt:lpstr>What is old age?</vt:lpstr>
      <vt:lpstr>Operation Jasmine</vt:lpstr>
      <vt:lpstr>Impacts (Mowlam et al, 2007)</vt:lpstr>
      <vt:lpstr>Fear of crime</vt:lpstr>
      <vt:lpstr>The reality</vt:lpstr>
      <vt:lpstr>Are crimes against the elderly ignored?</vt:lpstr>
      <vt:lpstr>Justice?</vt:lpstr>
      <vt:lpstr>Sources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in the Criminal Justice System</dc:title>
  <dc:creator>Claudine Young</dc:creator>
  <cp:lastModifiedBy>Gerald Schaefer [gas]</cp:lastModifiedBy>
  <cp:revision>54</cp:revision>
  <dcterms:created xsi:type="dcterms:W3CDTF">2020-02-27T23:00:19Z</dcterms:created>
  <dcterms:modified xsi:type="dcterms:W3CDTF">2020-11-05T01:32:28Z</dcterms:modified>
</cp:coreProperties>
</file>