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3"/>
  </p:notesMasterIdLst>
  <p:sldIdLst>
    <p:sldId id="256" r:id="rId2"/>
    <p:sldId id="257" r:id="rId3"/>
    <p:sldId id="258" r:id="rId4"/>
    <p:sldId id="278" r:id="rId5"/>
    <p:sldId id="279" r:id="rId6"/>
    <p:sldId id="259" r:id="rId7"/>
    <p:sldId id="268" r:id="rId8"/>
    <p:sldId id="282" r:id="rId9"/>
    <p:sldId id="283" r:id="rId10"/>
    <p:sldId id="269" r:id="rId11"/>
    <p:sldId id="289" r:id="rId12"/>
    <p:sldId id="285" r:id="rId13"/>
    <p:sldId id="286" r:id="rId14"/>
    <p:sldId id="270" r:id="rId15"/>
    <p:sldId id="288" r:id="rId16"/>
    <p:sldId id="264" r:id="rId17"/>
    <p:sldId id="267" r:id="rId18"/>
    <p:sldId id="271" r:id="rId19"/>
    <p:sldId id="281" r:id="rId20"/>
    <p:sldId id="272" r:id="rId21"/>
    <p:sldId id="260" r:id="rId22"/>
    <p:sldId id="273" r:id="rId23"/>
    <p:sldId id="265" r:id="rId24"/>
    <p:sldId id="261" r:id="rId25"/>
    <p:sldId id="275" r:id="rId26"/>
    <p:sldId id="287" r:id="rId27"/>
    <p:sldId id="276" r:id="rId28"/>
    <p:sldId id="266" r:id="rId29"/>
    <p:sldId id="280" r:id="rId30"/>
    <p:sldId id="263" r:id="rId31"/>
    <p:sldId id="277"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1FEC90-5DD0-4DC5-83D4-2DBBC76DAB0D}" v="756" dt="2026-10-04T17:20:46.592"/>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92" autoAdjust="0"/>
    <p:restoredTop sz="94648"/>
  </p:normalViewPr>
  <p:slideViewPr>
    <p:cSldViewPr snapToGrid="0" snapToObjects="1">
      <p:cViewPr varScale="1">
        <p:scale>
          <a:sx n="59" d="100"/>
          <a:sy n="59" d="100"/>
        </p:scale>
        <p:origin x="1468"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Langford" userId="dbf6bd372a34722a" providerId="LiveId" clId="{86DFC2D2-394A-4CF8-8549-A21512DC8E0E}"/>
    <pc:docChg chg="modSld">
      <pc:chgData name="sharon Langford" userId="dbf6bd372a34722a" providerId="LiveId" clId="{86DFC2D2-394A-4CF8-8549-A21512DC8E0E}" dt="2026-10-04T17:20:46.592" v="755" actId="33524"/>
      <pc:docMkLst>
        <pc:docMk/>
      </pc:docMkLst>
      <pc:sldChg chg="modSp modAnim">
        <pc:chgData name="sharon Langford" userId="dbf6bd372a34722a" providerId="LiveId" clId="{86DFC2D2-394A-4CF8-8549-A21512DC8E0E}" dt="2026-10-04T16:23:21.889" v="331" actId="2710"/>
        <pc:sldMkLst>
          <pc:docMk/>
          <pc:sldMk cId="0" sldId="257"/>
        </pc:sldMkLst>
        <pc:spChg chg="mod">
          <ac:chgData name="sharon Langford" userId="dbf6bd372a34722a" providerId="LiveId" clId="{86DFC2D2-394A-4CF8-8549-A21512DC8E0E}" dt="2026-10-04T16:23:21.889" v="331" actId="2710"/>
          <ac:spMkLst>
            <pc:docMk/>
            <pc:sldMk cId="0" sldId="257"/>
            <ac:spMk id="3" creationId="{00000000-0000-0000-0000-000000000000}"/>
          </ac:spMkLst>
        </pc:spChg>
      </pc:sldChg>
      <pc:sldChg chg="modSp">
        <pc:chgData name="sharon Langford" userId="dbf6bd372a34722a" providerId="LiveId" clId="{86DFC2D2-394A-4CF8-8549-A21512DC8E0E}" dt="2026-10-04T14:30:14.087" v="5" actId="255"/>
        <pc:sldMkLst>
          <pc:docMk/>
          <pc:sldMk cId="0" sldId="258"/>
        </pc:sldMkLst>
        <pc:spChg chg="mod">
          <ac:chgData name="sharon Langford" userId="dbf6bd372a34722a" providerId="LiveId" clId="{86DFC2D2-394A-4CF8-8549-A21512DC8E0E}" dt="2026-10-04T14:30:14.087" v="5" actId="255"/>
          <ac:spMkLst>
            <pc:docMk/>
            <pc:sldMk cId="0" sldId="258"/>
            <ac:spMk id="3" creationId="{00000000-0000-0000-0000-000000000000}"/>
          </ac:spMkLst>
        </pc:spChg>
      </pc:sldChg>
      <pc:sldChg chg="modSp">
        <pc:chgData name="sharon Langford" userId="dbf6bd372a34722a" providerId="LiveId" clId="{86DFC2D2-394A-4CF8-8549-A21512DC8E0E}" dt="2026-10-04T14:31:54.556" v="7" actId="255"/>
        <pc:sldMkLst>
          <pc:docMk/>
          <pc:sldMk cId="0" sldId="259"/>
        </pc:sldMkLst>
        <pc:spChg chg="mod">
          <ac:chgData name="sharon Langford" userId="dbf6bd372a34722a" providerId="LiveId" clId="{86DFC2D2-394A-4CF8-8549-A21512DC8E0E}" dt="2026-10-04T14:31:54.556" v="7" actId="255"/>
          <ac:spMkLst>
            <pc:docMk/>
            <pc:sldMk cId="0" sldId="259"/>
            <ac:spMk id="3" creationId="{00000000-0000-0000-0000-000000000000}"/>
          </ac:spMkLst>
        </pc:spChg>
      </pc:sldChg>
      <pc:sldChg chg="modSp modAnim">
        <pc:chgData name="sharon Langford" userId="dbf6bd372a34722a" providerId="LiveId" clId="{86DFC2D2-394A-4CF8-8549-A21512DC8E0E}" dt="2026-10-04T17:20:46.592" v="755" actId="33524"/>
        <pc:sldMkLst>
          <pc:docMk/>
          <pc:sldMk cId="0" sldId="260"/>
        </pc:sldMkLst>
        <pc:spChg chg="mod">
          <ac:chgData name="sharon Langford" userId="dbf6bd372a34722a" providerId="LiveId" clId="{86DFC2D2-394A-4CF8-8549-A21512DC8E0E}" dt="2026-10-04T17:20:46.592" v="755" actId="33524"/>
          <ac:spMkLst>
            <pc:docMk/>
            <pc:sldMk cId="0" sldId="260"/>
            <ac:spMk id="3" creationId="{00000000-0000-0000-0000-000000000000}"/>
          </ac:spMkLst>
        </pc:spChg>
      </pc:sldChg>
      <pc:sldChg chg="addSp modSp modAnim">
        <pc:chgData name="sharon Langford" userId="dbf6bd372a34722a" providerId="LiveId" clId="{86DFC2D2-394A-4CF8-8549-A21512DC8E0E}" dt="2026-10-04T15:37:03.842" v="144" actId="20577"/>
        <pc:sldMkLst>
          <pc:docMk/>
          <pc:sldMk cId="3952527373" sldId="265"/>
        </pc:sldMkLst>
        <pc:spChg chg="mod">
          <ac:chgData name="sharon Langford" userId="dbf6bd372a34722a" providerId="LiveId" clId="{86DFC2D2-394A-4CF8-8549-A21512DC8E0E}" dt="2026-10-04T15:36:50.036" v="133" actId="2711"/>
          <ac:spMkLst>
            <pc:docMk/>
            <pc:sldMk cId="3952527373" sldId="265"/>
            <ac:spMk id="2" creationId="{9D86B631-9360-12A6-D0DE-E37415D90B3C}"/>
          </ac:spMkLst>
        </pc:spChg>
        <pc:spChg chg="mod">
          <ac:chgData name="sharon Langford" userId="dbf6bd372a34722a" providerId="LiveId" clId="{86DFC2D2-394A-4CF8-8549-A21512DC8E0E}" dt="2026-10-04T15:37:03.842" v="144" actId="20577"/>
          <ac:spMkLst>
            <pc:docMk/>
            <pc:sldMk cId="3952527373" sldId="265"/>
            <ac:spMk id="3" creationId="{07012EA5-0B57-5FDA-2561-2C0795B49145}"/>
          </ac:spMkLst>
        </pc:spChg>
        <pc:picChg chg="add">
          <ac:chgData name="sharon Langford" userId="dbf6bd372a34722a" providerId="LiveId" clId="{86DFC2D2-394A-4CF8-8549-A21512DC8E0E}" dt="2026-10-04T15:34:58.002" v="118"/>
          <ac:picMkLst>
            <pc:docMk/>
            <pc:sldMk cId="3952527373" sldId="265"/>
            <ac:picMk id="4" creationId="{5E062F43-C1A9-FD78-C629-03931D2276B4}"/>
          </ac:picMkLst>
        </pc:picChg>
      </pc:sldChg>
      <pc:sldChg chg="addSp modSp setBg">
        <pc:chgData name="sharon Langford" userId="dbf6bd372a34722a" providerId="LiveId" clId="{86DFC2D2-394A-4CF8-8549-A21512DC8E0E}" dt="2026-10-04T16:28:02.287" v="333" actId="255"/>
        <pc:sldMkLst>
          <pc:docMk/>
          <pc:sldMk cId="2646595395" sldId="268"/>
        </pc:sldMkLst>
        <pc:spChg chg="mod">
          <ac:chgData name="sharon Langford" userId="dbf6bd372a34722a" providerId="LiveId" clId="{86DFC2D2-394A-4CF8-8549-A21512DC8E0E}" dt="2026-10-04T14:57:38.101" v="25" actId="255"/>
          <ac:spMkLst>
            <pc:docMk/>
            <pc:sldMk cId="2646595395" sldId="268"/>
            <ac:spMk id="2" creationId="{E495F6A2-42E3-B3A6-44F1-5176256F4A0C}"/>
          </ac:spMkLst>
        </pc:spChg>
        <pc:spChg chg="mod">
          <ac:chgData name="sharon Langford" userId="dbf6bd372a34722a" providerId="LiveId" clId="{86DFC2D2-394A-4CF8-8549-A21512DC8E0E}" dt="2026-10-04T16:28:02.287" v="333" actId="255"/>
          <ac:spMkLst>
            <pc:docMk/>
            <pc:sldMk cId="2646595395" sldId="268"/>
            <ac:spMk id="3" creationId="{CD2EE311-9028-F88D-3854-47F8EB8FD9E2}"/>
          </ac:spMkLst>
        </pc:spChg>
        <pc:spChg chg="add mod">
          <ac:chgData name="sharon Langford" userId="dbf6bd372a34722a" providerId="LiveId" clId="{86DFC2D2-394A-4CF8-8549-A21512DC8E0E}" dt="2026-10-04T14:55:56.112" v="22" actId="14826"/>
          <ac:spMkLst>
            <pc:docMk/>
            <pc:sldMk cId="2646595395" sldId="268"/>
            <ac:spMk id="4" creationId="{A5D13395-BB2B-8D46-1A78-9EB5C6F4BB80}"/>
          </ac:spMkLst>
        </pc:spChg>
        <pc:picChg chg="mod">
          <ac:chgData name="sharon Langford" userId="dbf6bd372a34722a" providerId="LiveId" clId="{86DFC2D2-394A-4CF8-8549-A21512DC8E0E}" dt="2026-10-04T16:17:52.984" v="261"/>
          <ac:picMkLst>
            <pc:docMk/>
            <pc:sldMk cId="2646595395" sldId="268"/>
            <ac:picMk id="30" creationId="{B3716D2E-5666-5A96-F42A-BC5BF6B836B0}"/>
          </ac:picMkLst>
        </pc:picChg>
      </pc:sldChg>
      <pc:sldChg chg="modSp modAnim">
        <pc:chgData name="sharon Langford" userId="dbf6bd372a34722a" providerId="LiveId" clId="{86DFC2D2-394A-4CF8-8549-A21512DC8E0E}" dt="2026-10-04T16:31:41.690" v="336" actId="255"/>
        <pc:sldMkLst>
          <pc:docMk/>
          <pc:sldMk cId="1032740659" sldId="269"/>
        </pc:sldMkLst>
        <pc:spChg chg="mod">
          <ac:chgData name="sharon Langford" userId="dbf6bd372a34722a" providerId="LiveId" clId="{86DFC2D2-394A-4CF8-8549-A21512DC8E0E}" dt="2026-10-04T16:31:41.690" v="336" actId="255"/>
          <ac:spMkLst>
            <pc:docMk/>
            <pc:sldMk cId="1032740659" sldId="269"/>
            <ac:spMk id="3" creationId="{3B9EAAC3-4415-7084-0B28-CEA56FDBBD51}"/>
          </ac:spMkLst>
        </pc:spChg>
      </pc:sldChg>
      <pc:sldChg chg="modSp">
        <pc:chgData name="sharon Langford" userId="dbf6bd372a34722a" providerId="LiveId" clId="{86DFC2D2-394A-4CF8-8549-A21512DC8E0E}" dt="2026-10-04T16:46:02.145" v="383" actId="20577"/>
        <pc:sldMkLst>
          <pc:docMk/>
          <pc:sldMk cId="3116791886" sldId="270"/>
        </pc:sldMkLst>
        <pc:spChg chg="mod">
          <ac:chgData name="sharon Langford" userId="dbf6bd372a34722a" providerId="LiveId" clId="{86DFC2D2-394A-4CF8-8549-A21512DC8E0E}" dt="2026-10-04T16:46:02.145" v="383" actId="20577"/>
          <ac:spMkLst>
            <pc:docMk/>
            <pc:sldMk cId="3116791886" sldId="270"/>
            <ac:spMk id="2" creationId="{91586155-F503-BD09-7386-0AB251F9C182}"/>
          </ac:spMkLst>
        </pc:spChg>
      </pc:sldChg>
      <pc:sldChg chg="modSp">
        <pc:chgData name="sharon Langford" userId="dbf6bd372a34722a" providerId="LiveId" clId="{86DFC2D2-394A-4CF8-8549-A21512DC8E0E}" dt="2026-10-04T15:28:42.571" v="116" actId="113"/>
        <pc:sldMkLst>
          <pc:docMk/>
          <pc:sldMk cId="1491425595" sldId="272"/>
        </pc:sldMkLst>
        <pc:spChg chg="mod">
          <ac:chgData name="sharon Langford" userId="dbf6bd372a34722a" providerId="LiveId" clId="{86DFC2D2-394A-4CF8-8549-A21512DC8E0E}" dt="2026-10-04T15:28:42.571" v="116" actId="113"/>
          <ac:spMkLst>
            <pc:docMk/>
            <pc:sldMk cId="1491425595" sldId="272"/>
            <ac:spMk id="3" creationId="{8C24C0B0-37B5-6F44-2418-ECD9A82DA4C2}"/>
          </ac:spMkLst>
        </pc:spChg>
      </pc:sldChg>
      <pc:sldChg chg="modSp">
        <pc:chgData name="sharon Langford" userId="dbf6bd372a34722a" providerId="LiveId" clId="{86DFC2D2-394A-4CF8-8549-A21512DC8E0E}" dt="2026-10-04T16:26:41.290" v="332" actId="255"/>
        <pc:sldMkLst>
          <pc:docMk/>
          <pc:sldMk cId="1190608676" sldId="279"/>
        </pc:sldMkLst>
        <pc:spChg chg="mod">
          <ac:chgData name="sharon Langford" userId="dbf6bd372a34722a" providerId="LiveId" clId="{86DFC2D2-394A-4CF8-8549-A21512DC8E0E}" dt="2026-10-04T16:26:41.290" v="332" actId="255"/>
          <ac:spMkLst>
            <pc:docMk/>
            <pc:sldMk cId="1190608676" sldId="279"/>
            <ac:spMk id="3" creationId="{64D4F61D-F867-D1BA-40F6-8BDCBA5808BB}"/>
          </ac:spMkLst>
        </pc:spChg>
      </pc:sldChg>
      <pc:sldChg chg="setBg">
        <pc:chgData name="sharon Langford" userId="dbf6bd372a34722a" providerId="LiveId" clId="{86DFC2D2-394A-4CF8-8549-A21512DC8E0E}" dt="2026-10-04T16:39:14.324" v="338"/>
        <pc:sldMkLst>
          <pc:docMk/>
          <pc:sldMk cId="3614660322" sldId="285"/>
        </pc:sldMkLst>
      </pc:sldChg>
      <pc:sldChg chg="modSp">
        <pc:chgData name="sharon Langford" userId="dbf6bd372a34722a" providerId="LiveId" clId="{86DFC2D2-394A-4CF8-8549-A21512DC8E0E}" dt="2026-10-04T15:26:26.294" v="115"/>
        <pc:sldMkLst>
          <pc:docMk/>
          <pc:sldMk cId="1844072109" sldId="286"/>
        </pc:sldMkLst>
        <pc:spChg chg="mod">
          <ac:chgData name="sharon Langford" userId="dbf6bd372a34722a" providerId="LiveId" clId="{86DFC2D2-394A-4CF8-8549-A21512DC8E0E}" dt="2026-10-04T15:26:26.294" v="115"/>
          <ac:spMkLst>
            <pc:docMk/>
            <pc:sldMk cId="1844072109" sldId="286"/>
            <ac:spMk id="3" creationId="{156E105A-9AEA-11F0-A6F0-09EB0148DEB5}"/>
          </ac:spMkLst>
        </pc:spChg>
      </pc:sldChg>
      <pc:sldChg chg="addSp modSp">
        <pc:chgData name="sharon Langford" userId="dbf6bd372a34722a" providerId="LiveId" clId="{86DFC2D2-394A-4CF8-8549-A21512DC8E0E}" dt="2026-10-04T15:49:08.551" v="147" actId="931"/>
        <pc:sldMkLst>
          <pc:docMk/>
          <pc:sldMk cId="694866574" sldId="287"/>
        </pc:sldMkLst>
        <pc:spChg chg="mod">
          <ac:chgData name="sharon Langford" userId="dbf6bd372a34722a" providerId="LiveId" clId="{86DFC2D2-394A-4CF8-8549-A21512DC8E0E}" dt="2026-10-04T15:46:17.816" v="146"/>
          <ac:spMkLst>
            <pc:docMk/>
            <pc:sldMk cId="694866574" sldId="287"/>
            <ac:spMk id="3" creationId="{5BDA340C-A5B8-E35B-F16D-917C8F79A5CA}"/>
          </ac:spMkLst>
        </pc:spChg>
        <pc:spChg chg="add mod">
          <ac:chgData name="sharon Langford" userId="dbf6bd372a34722a" providerId="LiveId" clId="{86DFC2D2-394A-4CF8-8549-A21512DC8E0E}" dt="2026-10-04T15:49:08.551" v="147" actId="931"/>
          <ac:spMkLst>
            <pc:docMk/>
            <pc:sldMk cId="694866574" sldId="287"/>
            <ac:spMk id="6" creationId="{51A665D7-3481-C790-1097-7ACBBB5C6847}"/>
          </ac:spMkLst>
        </pc:spChg>
        <pc:picChg chg="add mod">
          <ac:chgData name="sharon Langford" userId="dbf6bd372a34722a" providerId="LiveId" clId="{86DFC2D2-394A-4CF8-8549-A21512DC8E0E}" dt="2026-10-04T15:49:08.551" v="147" actId="931"/>
          <ac:picMkLst>
            <pc:docMk/>
            <pc:sldMk cId="694866574" sldId="287"/>
            <ac:picMk id="5" creationId="{DAB4DD6E-1CE4-066E-69D8-A57257F01E7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D7CD9C-AE73-4E5D-80DA-F6B01D8DBEB4}"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B28C6BB-ACA8-4CFF-A0FB-7AF7DCF05307}">
      <dgm:prSet/>
      <dgm:spPr/>
      <dgm:t>
        <a:bodyPr/>
        <a:lstStyle/>
        <a:p>
          <a:r>
            <a:rPr lang="en-GB" b="1"/>
            <a:t>“How does this perspective change how we as health care professionals see families needing support?”</a:t>
          </a:r>
          <a:endParaRPr lang="en-US"/>
        </a:p>
      </dgm:t>
    </dgm:pt>
    <dgm:pt modelId="{B134AE73-CA4A-4E97-B295-1F253C9B5A6E}" type="parTrans" cxnId="{2D3ECE62-CF4F-460E-9C73-F9E5240F1ECF}">
      <dgm:prSet/>
      <dgm:spPr/>
      <dgm:t>
        <a:bodyPr/>
        <a:lstStyle/>
        <a:p>
          <a:endParaRPr lang="en-US"/>
        </a:p>
      </dgm:t>
    </dgm:pt>
    <dgm:pt modelId="{03C81A26-8244-450B-BAB0-FA4F229689C4}" type="sibTrans" cxnId="{2D3ECE62-CF4F-460E-9C73-F9E5240F1ECF}">
      <dgm:prSet/>
      <dgm:spPr/>
      <dgm:t>
        <a:bodyPr/>
        <a:lstStyle/>
        <a:p>
          <a:endParaRPr lang="en-US"/>
        </a:p>
      </dgm:t>
    </dgm:pt>
    <dgm:pt modelId="{D7B8A382-336A-4A5A-9000-1EC34222DCCF}">
      <dgm:prSet/>
      <dgm:spPr/>
      <dgm:t>
        <a:bodyPr/>
        <a:lstStyle/>
        <a:p>
          <a:r>
            <a:rPr lang="en-GB" b="1"/>
            <a:t>“Can inequality exist in any family type, not just heterosexual ones?”</a:t>
          </a:r>
          <a:endParaRPr lang="en-US"/>
        </a:p>
      </dgm:t>
    </dgm:pt>
    <dgm:pt modelId="{1A1C128C-24D5-4233-965F-1F6AD50A422E}" type="parTrans" cxnId="{FB6DFA64-E5BE-458C-BDE9-D1A216D944E9}">
      <dgm:prSet/>
      <dgm:spPr/>
      <dgm:t>
        <a:bodyPr/>
        <a:lstStyle/>
        <a:p>
          <a:endParaRPr lang="en-US"/>
        </a:p>
      </dgm:t>
    </dgm:pt>
    <dgm:pt modelId="{984F3ED7-AAF3-4043-A734-F232252D5659}" type="sibTrans" cxnId="{FB6DFA64-E5BE-458C-BDE9-D1A216D944E9}">
      <dgm:prSet/>
      <dgm:spPr/>
      <dgm:t>
        <a:bodyPr/>
        <a:lstStyle/>
        <a:p>
          <a:endParaRPr lang="en-US"/>
        </a:p>
      </dgm:t>
    </dgm:pt>
    <dgm:pt modelId="{63609D64-D775-4B19-9986-6FAEB6011DB6}" type="pres">
      <dgm:prSet presAssocID="{D0D7CD9C-AE73-4E5D-80DA-F6B01D8DBEB4}" presName="outerComposite" presStyleCnt="0">
        <dgm:presLayoutVars>
          <dgm:chMax val="5"/>
          <dgm:dir/>
          <dgm:resizeHandles val="exact"/>
        </dgm:presLayoutVars>
      </dgm:prSet>
      <dgm:spPr/>
    </dgm:pt>
    <dgm:pt modelId="{329B41B6-CD62-4922-BC92-BE95A6163A78}" type="pres">
      <dgm:prSet presAssocID="{D0D7CD9C-AE73-4E5D-80DA-F6B01D8DBEB4}" presName="dummyMaxCanvas" presStyleCnt="0">
        <dgm:presLayoutVars/>
      </dgm:prSet>
      <dgm:spPr/>
    </dgm:pt>
    <dgm:pt modelId="{655B0F50-E167-4F98-A7A4-9C11D8D8C612}" type="pres">
      <dgm:prSet presAssocID="{D0D7CD9C-AE73-4E5D-80DA-F6B01D8DBEB4}" presName="TwoNodes_1" presStyleLbl="node1" presStyleIdx="0" presStyleCnt="2">
        <dgm:presLayoutVars>
          <dgm:bulletEnabled val="1"/>
        </dgm:presLayoutVars>
      </dgm:prSet>
      <dgm:spPr/>
    </dgm:pt>
    <dgm:pt modelId="{C4A98D3D-E1C4-4D0B-B081-83CAF2C5FAD4}" type="pres">
      <dgm:prSet presAssocID="{D0D7CD9C-AE73-4E5D-80DA-F6B01D8DBEB4}" presName="TwoNodes_2" presStyleLbl="node1" presStyleIdx="1" presStyleCnt="2">
        <dgm:presLayoutVars>
          <dgm:bulletEnabled val="1"/>
        </dgm:presLayoutVars>
      </dgm:prSet>
      <dgm:spPr/>
    </dgm:pt>
    <dgm:pt modelId="{AC66B74D-F714-49D9-BDEC-8831B6E4D527}" type="pres">
      <dgm:prSet presAssocID="{D0D7CD9C-AE73-4E5D-80DA-F6B01D8DBEB4}" presName="TwoConn_1-2" presStyleLbl="fgAccFollowNode1" presStyleIdx="0" presStyleCnt="1">
        <dgm:presLayoutVars>
          <dgm:bulletEnabled val="1"/>
        </dgm:presLayoutVars>
      </dgm:prSet>
      <dgm:spPr/>
    </dgm:pt>
    <dgm:pt modelId="{A366505E-4DCD-4034-A09C-1976492B1D58}" type="pres">
      <dgm:prSet presAssocID="{D0D7CD9C-AE73-4E5D-80DA-F6B01D8DBEB4}" presName="TwoNodes_1_text" presStyleLbl="node1" presStyleIdx="1" presStyleCnt="2">
        <dgm:presLayoutVars>
          <dgm:bulletEnabled val="1"/>
        </dgm:presLayoutVars>
      </dgm:prSet>
      <dgm:spPr/>
    </dgm:pt>
    <dgm:pt modelId="{6CECC224-CCBA-4134-9D05-120B9000B410}" type="pres">
      <dgm:prSet presAssocID="{D0D7CD9C-AE73-4E5D-80DA-F6B01D8DBEB4}" presName="TwoNodes_2_text" presStyleLbl="node1" presStyleIdx="1" presStyleCnt="2">
        <dgm:presLayoutVars>
          <dgm:bulletEnabled val="1"/>
        </dgm:presLayoutVars>
      </dgm:prSet>
      <dgm:spPr/>
    </dgm:pt>
  </dgm:ptLst>
  <dgm:cxnLst>
    <dgm:cxn modelId="{AD663E22-3AFB-46AE-827A-303031EE20E4}" type="presOf" srcId="{03C81A26-8244-450B-BAB0-FA4F229689C4}" destId="{AC66B74D-F714-49D9-BDEC-8831B6E4D527}" srcOrd="0" destOrd="0" presId="urn:microsoft.com/office/officeart/2005/8/layout/vProcess5"/>
    <dgm:cxn modelId="{E6CDAF23-C86C-4959-A7A1-CC85D637CD46}" type="presOf" srcId="{FB28C6BB-ACA8-4CFF-A0FB-7AF7DCF05307}" destId="{A366505E-4DCD-4034-A09C-1976492B1D58}" srcOrd="1" destOrd="0" presId="urn:microsoft.com/office/officeart/2005/8/layout/vProcess5"/>
    <dgm:cxn modelId="{60A7FF23-5BBC-45C1-8106-3D7B8B0E6D16}" type="presOf" srcId="{D0D7CD9C-AE73-4E5D-80DA-F6B01D8DBEB4}" destId="{63609D64-D775-4B19-9986-6FAEB6011DB6}" srcOrd="0" destOrd="0" presId="urn:microsoft.com/office/officeart/2005/8/layout/vProcess5"/>
    <dgm:cxn modelId="{2D3ECE62-CF4F-460E-9C73-F9E5240F1ECF}" srcId="{D0D7CD9C-AE73-4E5D-80DA-F6B01D8DBEB4}" destId="{FB28C6BB-ACA8-4CFF-A0FB-7AF7DCF05307}" srcOrd="0" destOrd="0" parTransId="{B134AE73-CA4A-4E97-B295-1F253C9B5A6E}" sibTransId="{03C81A26-8244-450B-BAB0-FA4F229689C4}"/>
    <dgm:cxn modelId="{FB6DFA64-E5BE-458C-BDE9-D1A216D944E9}" srcId="{D0D7CD9C-AE73-4E5D-80DA-F6B01D8DBEB4}" destId="{D7B8A382-336A-4A5A-9000-1EC34222DCCF}" srcOrd="1" destOrd="0" parTransId="{1A1C128C-24D5-4233-965F-1F6AD50A422E}" sibTransId="{984F3ED7-AAF3-4043-A734-F232252D5659}"/>
    <dgm:cxn modelId="{3CAB5268-767A-40F5-A45B-A28D1FF5126F}" type="presOf" srcId="{D7B8A382-336A-4A5A-9000-1EC34222DCCF}" destId="{6CECC224-CCBA-4134-9D05-120B9000B410}" srcOrd="1" destOrd="0" presId="urn:microsoft.com/office/officeart/2005/8/layout/vProcess5"/>
    <dgm:cxn modelId="{0DFF5D88-0F21-4EE0-A814-63C02A18C0D5}" type="presOf" srcId="{D7B8A382-336A-4A5A-9000-1EC34222DCCF}" destId="{C4A98D3D-E1C4-4D0B-B081-83CAF2C5FAD4}" srcOrd="0" destOrd="0" presId="urn:microsoft.com/office/officeart/2005/8/layout/vProcess5"/>
    <dgm:cxn modelId="{AB439EE0-D2DB-41E9-981B-246A35DDC542}" type="presOf" srcId="{FB28C6BB-ACA8-4CFF-A0FB-7AF7DCF05307}" destId="{655B0F50-E167-4F98-A7A4-9C11D8D8C612}" srcOrd="0" destOrd="0" presId="urn:microsoft.com/office/officeart/2005/8/layout/vProcess5"/>
    <dgm:cxn modelId="{44CA9916-E8AF-433F-A49F-1A1125288977}" type="presParOf" srcId="{63609D64-D775-4B19-9986-6FAEB6011DB6}" destId="{329B41B6-CD62-4922-BC92-BE95A6163A78}" srcOrd="0" destOrd="0" presId="urn:microsoft.com/office/officeart/2005/8/layout/vProcess5"/>
    <dgm:cxn modelId="{9DDA3B65-DD7C-4C22-BE38-CBF87EBCC5A4}" type="presParOf" srcId="{63609D64-D775-4B19-9986-6FAEB6011DB6}" destId="{655B0F50-E167-4F98-A7A4-9C11D8D8C612}" srcOrd="1" destOrd="0" presId="urn:microsoft.com/office/officeart/2005/8/layout/vProcess5"/>
    <dgm:cxn modelId="{F2457B26-96F8-4F00-B87F-CD960130C359}" type="presParOf" srcId="{63609D64-D775-4B19-9986-6FAEB6011DB6}" destId="{C4A98D3D-E1C4-4D0B-B081-83CAF2C5FAD4}" srcOrd="2" destOrd="0" presId="urn:microsoft.com/office/officeart/2005/8/layout/vProcess5"/>
    <dgm:cxn modelId="{5BF61FAB-153F-4F38-BEE4-74A36C9B2F70}" type="presParOf" srcId="{63609D64-D775-4B19-9986-6FAEB6011DB6}" destId="{AC66B74D-F714-49D9-BDEC-8831B6E4D527}" srcOrd="3" destOrd="0" presId="urn:microsoft.com/office/officeart/2005/8/layout/vProcess5"/>
    <dgm:cxn modelId="{CDDBAEF5-0D45-43AB-9C1E-9FDE25CCD3B7}" type="presParOf" srcId="{63609D64-D775-4B19-9986-6FAEB6011DB6}" destId="{A366505E-4DCD-4034-A09C-1976492B1D58}" srcOrd="4" destOrd="0" presId="urn:microsoft.com/office/officeart/2005/8/layout/vProcess5"/>
    <dgm:cxn modelId="{34E7E6C8-B356-49AC-B0E9-384FB0BA1F5F}" type="presParOf" srcId="{63609D64-D775-4B19-9986-6FAEB6011DB6}" destId="{6CECC224-CCBA-4134-9D05-120B9000B410}"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68F7D6-2686-45F2-8E10-E6B9AE220C0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DD3EE1A-2D84-42FD-90D0-F99E76754EE6}">
      <dgm:prSet/>
      <dgm:spPr/>
      <dgm:t>
        <a:bodyPr/>
        <a:lstStyle/>
        <a:p>
          <a:r>
            <a:rPr lang="en-GB" b="1"/>
            <a:t>Family diversity- </a:t>
          </a:r>
          <a:r>
            <a:rPr lang="en-GB"/>
            <a:t>families my be nuclear, extended, lone-parent, blended stepfamilies, same-sex parents, cohabiting families, adoptive, foster families or chosen families.</a:t>
          </a:r>
          <a:endParaRPr lang="en-US"/>
        </a:p>
      </dgm:t>
    </dgm:pt>
    <dgm:pt modelId="{9FDF2CC9-E43E-4359-9520-940591177E4C}" type="parTrans" cxnId="{22B3F850-462E-421A-9752-5A040849BDBA}">
      <dgm:prSet/>
      <dgm:spPr/>
      <dgm:t>
        <a:bodyPr/>
        <a:lstStyle/>
        <a:p>
          <a:endParaRPr lang="en-US"/>
        </a:p>
      </dgm:t>
    </dgm:pt>
    <dgm:pt modelId="{96896C91-5BDD-4F09-89B4-96CAF370F3DB}" type="sibTrans" cxnId="{22B3F850-462E-421A-9752-5A040849BDBA}">
      <dgm:prSet/>
      <dgm:spPr/>
      <dgm:t>
        <a:bodyPr/>
        <a:lstStyle/>
        <a:p>
          <a:endParaRPr lang="en-US"/>
        </a:p>
      </dgm:t>
    </dgm:pt>
    <dgm:pt modelId="{7B1C19DB-1F19-4BE1-8A46-72BD3CE2B3BD}">
      <dgm:prSet/>
      <dgm:spPr/>
      <dgm:t>
        <a:bodyPr/>
        <a:lstStyle/>
        <a:p>
          <a:r>
            <a:rPr lang="en-GB" b="1"/>
            <a:t>Greater individual choice- </a:t>
          </a:r>
          <a:r>
            <a:rPr lang="en-GB"/>
            <a:t>people have more choice about whether to marry, cohabit, have children, divorce, remarry or live independently.</a:t>
          </a:r>
          <a:endParaRPr lang="en-US"/>
        </a:p>
      </dgm:t>
    </dgm:pt>
    <dgm:pt modelId="{416B8D6B-06F1-4353-89EF-097A9D53C1D8}" type="parTrans" cxnId="{17A63736-0C2A-4A8B-9F2D-ADFBBAB95B0A}">
      <dgm:prSet/>
      <dgm:spPr/>
      <dgm:t>
        <a:bodyPr/>
        <a:lstStyle/>
        <a:p>
          <a:endParaRPr lang="en-US"/>
        </a:p>
      </dgm:t>
    </dgm:pt>
    <dgm:pt modelId="{2E09131F-C42F-496C-A201-0A076B3EBB75}" type="sibTrans" cxnId="{17A63736-0C2A-4A8B-9F2D-ADFBBAB95B0A}">
      <dgm:prSet/>
      <dgm:spPr/>
      <dgm:t>
        <a:bodyPr/>
        <a:lstStyle/>
        <a:p>
          <a:endParaRPr lang="en-US"/>
        </a:p>
      </dgm:t>
    </dgm:pt>
    <dgm:pt modelId="{CABC8CE9-1630-4017-B80A-183C000236AC}">
      <dgm:prSet/>
      <dgm:spPr/>
      <dgm:t>
        <a:bodyPr/>
        <a:lstStyle/>
        <a:p>
          <a:r>
            <a:rPr lang="en-GB" b="1"/>
            <a:t>Changing roles </a:t>
          </a:r>
          <a:r>
            <a:rPr lang="en-GB"/>
            <a:t>– traditional expectations about who works, provides care, raises children or manages the home are less fixed.</a:t>
          </a:r>
          <a:endParaRPr lang="en-US"/>
        </a:p>
      </dgm:t>
    </dgm:pt>
    <dgm:pt modelId="{03FEAC99-4DF4-44F7-A704-92575EE73657}" type="parTrans" cxnId="{2AF7DF16-76DC-4938-BA45-269A595C299B}">
      <dgm:prSet/>
      <dgm:spPr/>
      <dgm:t>
        <a:bodyPr/>
        <a:lstStyle/>
        <a:p>
          <a:endParaRPr lang="en-US"/>
        </a:p>
      </dgm:t>
    </dgm:pt>
    <dgm:pt modelId="{55B83BDA-58E9-4EF1-A7BB-AD40C220EDDF}" type="sibTrans" cxnId="{2AF7DF16-76DC-4938-BA45-269A595C299B}">
      <dgm:prSet/>
      <dgm:spPr/>
      <dgm:t>
        <a:bodyPr/>
        <a:lstStyle/>
        <a:p>
          <a:endParaRPr lang="en-US"/>
        </a:p>
      </dgm:t>
    </dgm:pt>
    <dgm:pt modelId="{30B9AA62-6BB3-4861-A1EB-AA46060EE2C9}">
      <dgm:prSet/>
      <dgm:spPr/>
      <dgm:t>
        <a:bodyPr/>
        <a:lstStyle/>
        <a:p>
          <a:r>
            <a:rPr lang="en-GB" b="1"/>
            <a:t>Identity matters </a:t>
          </a:r>
          <a:r>
            <a:rPr lang="en-GB"/>
            <a:t>– people may construct family relationships around their individual identities, values, lifestyles rather than simply following traditional expectations. </a:t>
          </a:r>
          <a:endParaRPr lang="en-US"/>
        </a:p>
      </dgm:t>
    </dgm:pt>
    <dgm:pt modelId="{9FA8567B-03C2-41DF-BFB3-16F6D299AD61}" type="parTrans" cxnId="{5A138577-F982-4637-BEAD-EE20587543C9}">
      <dgm:prSet/>
      <dgm:spPr/>
      <dgm:t>
        <a:bodyPr/>
        <a:lstStyle/>
        <a:p>
          <a:endParaRPr lang="en-US"/>
        </a:p>
      </dgm:t>
    </dgm:pt>
    <dgm:pt modelId="{D60E367E-C6A6-405A-82F7-14F43FB2E397}" type="sibTrans" cxnId="{5A138577-F982-4637-BEAD-EE20587543C9}">
      <dgm:prSet/>
      <dgm:spPr/>
      <dgm:t>
        <a:bodyPr/>
        <a:lstStyle/>
        <a:p>
          <a:endParaRPr lang="en-US"/>
        </a:p>
      </dgm:t>
    </dgm:pt>
    <dgm:pt modelId="{5FAF44CA-2469-4DA2-8111-4A60C445D836}">
      <dgm:prSet/>
      <dgm:spPr/>
      <dgm:t>
        <a:bodyPr/>
        <a:lstStyle/>
        <a:p>
          <a:r>
            <a:rPr lang="en-GB" b="1"/>
            <a:t>No single definition of family </a:t>
          </a:r>
          <a:r>
            <a:rPr lang="en-GB"/>
            <a:t>– what constitutes a family can vary between individuals, cultures and communities. </a:t>
          </a:r>
          <a:endParaRPr lang="en-US"/>
        </a:p>
      </dgm:t>
    </dgm:pt>
    <dgm:pt modelId="{CAA02B32-C1A4-4269-9546-5B5AEB0D5D4D}" type="parTrans" cxnId="{1769DCAC-94C6-4A7B-A46B-714E61714DB6}">
      <dgm:prSet/>
      <dgm:spPr/>
      <dgm:t>
        <a:bodyPr/>
        <a:lstStyle/>
        <a:p>
          <a:endParaRPr lang="en-US"/>
        </a:p>
      </dgm:t>
    </dgm:pt>
    <dgm:pt modelId="{1F23657B-011A-4975-9887-9B639A284541}" type="sibTrans" cxnId="{1769DCAC-94C6-4A7B-A46B-714E61714DB6}">
      <dgm:prSet/>
      <dgm:spPr/>
      <dgm:t>
        <a:bodyPr/>
        <a:lstStyle/>
        <a:p>
          <a:endParaRPr lang="en-US"/>
        </a:p>
      </dgm:t>
    </dgm:pt>
    <dgm:pt modelId="{097B535E-F59F-4172-8A41-871926B19175}" type="pres">
      <dgm:prSet presAssocID="{7A68F7D6-2686-45F2-8E10-E6B9AE220C01}" presName="vert0" presStyleCnt="0">
        <dgm:presLayoutVars>
          <dgm:dir/>
          <dgm:animOne val="branch"/>
          <dgm:animLvl val="lvl"/>
        </dgm:presLayoutVars>
      </dgm:prSet>
      <dgm:spPr/>
    </dgm:pt>
    <dgm:pt modelId="{C37D5128-4EB9-4A13-AD92-08C078783681}" type="pres">
      <dgm:prSet presAssocID="{8DD3EE1A-2D84-42FD-90D0-F99E76754EE6}" presName="thickLine" presStyleLbl="alignNode1" presStyleIdx="0" presStyleCnt="5"/>
      <dgm:spPr/>
    </dgm:pt>
    <dgm:pt modelId="{43A790A3-3A6E-4EA4-B2EC-CA21256FC7C1}" type="pres">
      <dgm:prSet presAssocID="{8DD3EE1A-2D84-42FD-90D0-F99E76754EE6}" presName="horz1" presStyleCnt="0"/>
      <dgm:spPr/>
    </dgm:pt>
    <dgm:pt modelId="{030C31EC-CF22-470A-976D-0091EF4D1A71}" type="pres">
      <dgm:prSet presAssocID="{8DD3EE1A-2D84-42FD-90D0-F99E76754EE6}" presName="tx1" presStyleLbl="revTx" presStyleIdx="0" presStyleCnt="5"/>
      <dgm:spPr/>
    </dgm:pt>
    <dgm:pt modelId="{D7C43D7C-D9DB-45E1-98CF-DED4CB8E0A54}" type="pres">
      <dgm:prSet presAssocID="{8DD3EE1A-2D84-42FD-90D0-F99E76754EE6}" presName="vert1" presStyleCnt="0"/>
      <dgm:spPr/>
    </dgm:pt>
    <dgm:pt modelId="{5D34EA8C-F75D-4E7F-90BB-E9A4AAA46074}" type="pres">
      <dgm:prSet presAssocID="{7B1C19DB-1F19-4BE1-8A46-72BD3CE2B3BD}" presName="thickLine" presStyleLbl="alignNode1" presStyleIdx="1" presStyleCnt="5"/>
      <dgm:spPr/>
    </dgm:pt>
    <dgm:pt modelId="{2646B204-1839-4743-A522-320231761303}" type="pres">
      <dgm:prSet presAssocID="{7B1C19DB-1F19-4BE1-8A46-72BD3CE2B3BD}" presName="horz1" presStyleCnt="0"/>
      <dgm:spPr/>
    </dgm:pt>
    <dgm:pt modelId="{B6E6B1D5-9224-4118-94F8-B6E8F3BB41EE}" type="pres">
      <dgm:prSet presAssocID="{7B1C19DB-1F19-4BE1-8A46-72BD3CE2B3BD}" presName="tx1" presStyleLbl="revTx" presStyleIdx="1" presStyleCnt="5"/>
      <dgm:spPr/>
    </dgm:pt>
    <dgm:pt modelId="{DAA37829-33D6-46EC-A0BB-CA634D351628}" type="pres">
      <dgm:prSet presAssocID="{7B1C19DB-1F19-4BE1-8A46-72BD3CE2B3BD}" presName="vert1" presStyleCnt="0"/>
      <dgm:spPr/>
    </dgm:pt>
    <dgm:pt modelId="{8D2FF3E7-FD94-4F37-A05D-5107618CC676}" type="pres">
      <dgm:prSet presAssocID="{CABC8CE9-1630-4017-B80A-183C000236AC}" presName="thickLine" presStyleLbl="alignNode1" presStyleIdx="2" presStyleCnt="5"/>
      <dgm:spPr/>
    </dgm:pt>
    <dgm:pt modelId="{AC9A17B5-4EC0-421C-A416-920361F758B8}" type="pres">
      <dgm:prSet presAssocID="{CABC8CE9-1630-4017-B80A-183C000236AC}" presName="horz1" presStyleCnt="0"/>
      <dgm:spPr/>
    </dgm:pt>
    <dgm:pt modelId="{D0279194-4C1A-44DA-9A53-B141AB6C1AF3}" type="pres">
      <dgm:prSet presAssocID="{CABC8CE9-1630-4017-B80A-183C000236AC}" presName="tx1" presStyleLbl="revTx" presStyleIdx="2" presStyleCnt="5"/>
      <dgm:spPr/>
    </dgm:pt>
    <dgm:pt modelId="{9682CEC3-8242-4756-BB29-21BA33DEFBC6}" type="pres">
      <dgm:prSet presAssocID="{CABC8CE9-1630-4017-B80A-183C000236AC}" presName="vert1" presStyleCnt="0"/>
      <dgm:spPr/>
    </dgm:pt>
    <dgm:pt modelId="{6F204AF9-C4C9-4221-9D03-A5790BF0A758}" type="pres">
      <dgm:prSet presAssocID="{30B9AA62-6BB3-4861-A1EB-AA46060EE2C9}" presName="thickLine" presStyleLbl="alignNode1" presStyleIdx="3" presStyleCnt="5"/>
      <dgm:spPr/>
    </dgm:pt>
    <dgm:pt modelId="{9C6167E6-50AC-46AC-AFA4-0666A99EBF8F}" type="pres">
      <dgm:prSet presAssocID="{30B9AA62-6BB3-4861-A1EB-AA46060EE2C9}" presName="horz1" presStyleCnt="0"/>
      <dgm:spPr/>
    </dgm:pt>
    <dgm:pt modelId="{7EE724AD-7E96-4855-9284-31DDF8288EF7}" type="pres">
      <dgm:prSet presAssocID="{30B9AA62-6BB3-4861-A1EB-AA46060EE2C9}" presName="tx1" presStyleLbl="revTx" presStyleIdx="3" presStyleCnt="5"/>
      <dgm:spPr/>
    </dgm:pt>
    <dgm:pt modelId="{46186F23-6EA7-41B3-A708-801FD96D7434}" type="pres">
      <dgm:prSet presAssocID="{30B9AA62-6BB3-4861-A1EB-AA46060EE2C9}" presName="vert1" presStyleCnt="0"/>
      <dgm:spPr/>
    </dgm:pt>
    <dgm:pt modelId="{E169370B-D040-4ED3-ADF6-1069C26DFB27}" type="pres">
      <dgm:prSet presAssocID="{5FAF44CA-2469-4DA2-8111-4A60C445D836}" presName="thickLine" presStyleLbl="alignNode1" presStyleIdx="4" presStyleCnt="5"/>
      <dgm:spPr/>
    </dgm:pt>
    <dgm:pt modelId="{3B892D22-8808-4A90-B26D-5E69FCFF6915}" type="pres">
      <dgm:prSet presAssocID="{5FAF44CA-2469-4DA2-8111-4A60C445D836}" presName="horz1" presStyleCnt="0"/>
      <dgm:spPr/>
    </dgm:pt>
    <dgm:pt modelId="{D3064FDC-E404-421A-8187-48211422FBD2}" type="pres">
      <dgm:prSet presAssocID="{5FAF44CA-2469-4DA2-8111-4A60C445D836}" presName="tx1" presStyleLbl="revTx" presStyleIdx="4" presStyleCnt="5"/>
      <dgm:spPr/>
    </dgm:pt>
    <dgm:pt modelId="{365B8B9C-9F8E-460E-9411-F218FE488BFA}" type="pres">
      <dgm:prSet presAssocID="{5FAF44CA-2469-4DA2-8111-4A60C445D836}" presName="vert1" presStyleCnt="0"/>
      <dgm:spPr/>
    </dgm:pt>
  </dgm:ptLst>
  <dgm:cxnLst>
    <dgm:cxn modelId="{2AF7DF16-76DC-4938-BA45-269A595C299B}" srcId="{7A68F7D6-2686-45F2-8E10-E6B9AE220C01}" destId="{CABC8CE9-1630-4017-B80A-183C000236AC}" srcOrd="2" destOrd="0" parTransId="{03FEAC99-4DF4-44F7-A704-92575EE73657}" sibTransId="{55B83BDA-58E9-4EF1-A7BB-AD40C220EDDF}"/>
    <dgm:cxn modelId="{17A63736-0C2A-4A8B-9F2D-ADFBBAB95B0A}" srcId="{7A68F7D6-2686-45F2-8E10-E6B9AE220C01}" destId="{7B1C19DB-1F19-4BE1-8A46-72BD3CE2B3BD}" srcOrd="1" destOrd="0" parTransId="{416B8D6B-06F1-4353-89EF-097A9D53C1D8}" sibTransId="{2E09131F-C42F-496C-A201-0A076B3EBB75}"/>
    <dgm:cxn modelId="{22B3F850-462E-421A-9752-5A040849BDBA}" srcId="{7A68F7D6-2686-45F2-8E10-E6B9AE220C01}" destId="{8DD3EE1A-2D84-42FD-90D0-F99E76754EE6}" srcOrd="0" destOrd="0" parTransId="{9FDF2CC9-E43E-4359-9520-940591177E4C}" sibTransId="{96896C91-5BDD-4F09-89B4-96CAF370F3DB}"/>
    <dgm:cxn modelId="{D54E4853-5AE6-45C2-9FBE-F2C6D48B3FCE}" type="presOf" srcId="{8DD3EE1A-2D84-42FD-90D0-F99E76754EE6}" destId="{030C31EC-CF22-470A-976D-0091EF4D1A71}" srcOrd="0" destOrd="0" presId="urn:microsoft.com/office/officeart/2008/layout/LinedList"/>
    <dgm:cxn modelId="{5A138577-F982-4637-BEAD-EE20587543C9}" srcId="{7A68F7D6-2686-45F2-8E10-E6B9AE220C01}" destId="{30B9AA62-6BB3-4861-A1EB-AA46060EE2C9}" srcOrd="3" destOrd="0" parTransId="{9FA8567B-03C2-41DF-BFB3-16F6D299AD61}" sibTransId="{D60E367E-C6A6-405A-82F7-14F43FB2E397}"/>
    <dgm:cxn modelId="{5FB0E194-ACB3-481C-87A5-5F117BB5DA62}" type="presOf" srcId="{7B1C19DB-1F19-4BE1-8A46-72BD3CE2B3BD}" destId="{B6E6B1D5-9224-4118-94F8-B6E8F3BB41EE}" srcOrd="0" destOrd="0" presId="urn:microsoft.com/office/officeart/2008/layout/LinedList"/>
    <dgm:cxn modelId="{1769DCAC-94C6-4A7B-A46B-714E61714DB6}" srcId="{7A68F7D6-2686-45F2-8E10-E6B9AE220C01}" destId="{5FAF44CA-2469-4DA2-8111-4A60C445D836}" srcOrd="4" destOrd="0" parTransId="{CAA02B32-C1A4-4269-9546-5B5AEB0D5D4D}" sibTransId="{1F23657B-011A-4975-9887-9B639A284541}"/>
    <dgm:cxn modelId="{18ADF9AC-7816-43F1-9046-F3C24ABD58E3}" type="presOf" srcId="{7A68F7D6-2686-45F2-8E10-E6B9AE220C01}" destId="{097B535E-F59F-4172-8A41-871926B19175}" srcOrd="0" destOrd="0" presId="urn:microsoft.com/office/officeart/2008/layout/LinedList"/>
    <dgm:cxn modelId="{29C3D9AF-D6AE-46EF-8CA7-1DEA3F48ECF2}" type="presOf" srcId="{CABC8CE9-1630-4017-B80A-183C000236AC}" destId="{D0279194-4C1A-44DA-9A53-B141AB6C1AF3}" srcOrd="0" destOrd="0" presId="urn:microsoft.com/office/officeart/2008/layout/LinedList"/>
    <dgm:cxn modelId="{4F7A1EFD-3075-4018-8888-1AD8AD4421C0}" type="presOf" srcId="{5FAF44CA-2469-4DA2-8111-4A60C445D836}" destId="{D3064FDC-E404-421A-8187-48211422FBD2}" srcOrd="0" destOrd="0" presId="urn:microsoft.com/office/officeart/2008/layout/LinedList"/>
    <dgm:cxn modelId="{92525EFF-47C4-493A-AE93-ACF1162AB9CA}" type="presOf" srcId="{30B9AA62-6BB3-4861-A1EB-AA46060EE2C9}" destId="{7EE724AD-7E96-4855-9284-31DDF8288EF7}" srcOrd="0" destOrd="0" presId="urn:microsoft.com/office/officeart/2008/layout/LinedList"/>
    <dgm:cxn modelId="{4896B030-2984-42F0-A28C-AF354E86541A}" type="presParOf" srcId="{097B535E-F59F-4172-8A41-871926B19175}" destId="{C37D5128-4EB9-4A13-AD92-08C078783681}" srcOrd="0" destOrd="0" presId="urn:microsoft.com/office/officeart/2008/layout/LinedList"/>
    <dgm:cxn modelId="{4A9F63E5-80F0-4F50-B5C0-6BB702D0A422}" type="presParOf" srcId="{097B535E-F59F-4172-8A41-871926B19175}" destId="{43A790A3-3A6E-4EA4-B2EC-CA21256FC7C1}" srcOrd="1" destOrd="0" presId="urn:microsoft.com/office/officeart/2008/layout/LinedList"/>
    <dgm:cxn modelId="{DD6BC914-4DDA-4A26-A545-99AFDB956F4B}" type="presParOf" srcId="{43A790A3-3A6E-4EA4-B2EC-CA21256FC7C1}" destId="{030C31EC-CF22-470A-976D-0091EF4D1A71}" srcOrd="0" destOrd="0" presId="urn:microsoft.com/office/officeart/2008/layout/LinedList"/>
    <dgm:cxn modelId="{5F67794F-95B3-4B49-BA3C-571458EAC4B6}" type="presParOf" srcId="{43A790A3-3A6E-4EA4-B2EC-CA21256FC7C1}" destId="{D7C43D7C-D9DB-45E1-98CF-DED4CB8E0A54}" srcOrd="1" destOrd="0" presId="urn:microsoft.com/office/officeart/2008/layout/LinedList"/>
    <dgm:cxn modelId="{B1F47D89-C48A-4144-B9D6-C74E5AC6D10A}" type="presParOf" srcId="{097B535E-F59F-4172-8A41-871926B19175}" destId="{5D34EA8C-F75D-4E7F-90BB-E9A4AAA46074}" srcOrd="2" destOrd="0" presId="urn:microsoft.com/office/officeart/2008/layout/LinedList"/>
    <dgm:cxn modelId="{207C5557-8124-4006-8AC6-3DDE8E694B73}" type="presParOf" srcId="{097B535E-F59F-4172-8A41-871926B19175}" destId="{2646B204-1839-4743-A522-320231761303}" srcOrd="3" destOrd="0" presId="urn:microsoft.com/office/officeart/2008/layout/LinedList"/>
    <dgm:cxn modelId="{91C83165-5786-4B62-AA33-CFB8128D59FE}" type="presParOf" srcId="{2646B204-1839-4743-A522-320231761303}" destId="{B6E6B1D5-9224-4118-94F8-B6E8F3BB41EE}" srcOrd="0" destOrd="0" presId="urn:microsoft.com/office/officeart/2008/layout/LinedList"/>
    <dgm:cxn modelId="{439FD528-4DBF-40C6-9281-80759B842CE1}" type="presParOf" srcId="{2646B204-1839-4743-A522-320231761303}" destId="{DAA37829-33D6-46EC-A0BB-CA634D351628}" srcOrd="1" destOrd="0" presId="urn:microsoft.com/office/officeart/2008/layout/LinedList"/>
    <dgm:cxn modelId="{E8735E15-36D9-401A-828F-6A5876833125}" type="presParOf" srcId="{097B535E-F59F-4172-8A41-871926B19175}" destId="{8D2FF3E7-FD94-4F37-A05D-5107618CC676}" srcOrd="4" destOrd="0" presId="urn:microsoft.com/office/officeart/2008/layout/LinedList"/>
    <dgm:cxn modelId="{C18210C7-D73A-494F-A3BC-D3E9B540FC3E}" type="presParOf" srcId="{097B535E-F59F-4172-8A41-871926B19175}" destId="{AC9A17B5-4EC0-421C-A416-920361F758B8}" srcOrd="5" destOrd="0" presId="urn:microsoft.com/office/officeart/2008/layout/LinedList"/>
    <dgm:cxn modelId="{BD95E1AC-6FA9-43CF-8676-0B4D144C3DA2}" type="presParOf" srcId="{AC9A17B5-4EC0-421C-A416-920361F758B8}" destId="{D0279194-4C1A-44DA-9A53-B141AB6C1AF3}" srcOrd="0" destOrd="0" presId="urn:microsoft.com/office/officeart/2008/layout/LinedList"/>
    <dgm:cxn modelId="{A70E9770-2D21-4E3E-81E1-C89580937A47}" type="presParOf" srcId="{AC9A17B5-4EC0-421C-A416-920361F758B8}" destId="{9682CEC3-8242-4756-BB29-21BA33DEFBC6}" srcOrd="1" destOrd="0" presId="urn:microsoft.com/office/officeart/2008/layout/LinedList"/>
    <dgm:cxn modelId="{BFE38DFB-9FC2-4B8C-9DB3-DEF9263255EB}" type="presParOf" srcId="{097B535E-F59F-4172-8A41-871926B19175}" destId="{6F204AF9-C4C9-4221-9D03-A5790BF0A758}" srcOrd="6" destOrd="0" presId="urn:microsoft.com/office/officeart/2008/layout/LinedList"/>
    <dgm:cxn modelId="{97AB4A50-AE90-41FD-A711-F36ACA3AF321}" type="presParOf" srcId="{097B535E-F59F-4172-8A41-871926B19175}" destId="{9C6167E6-50AC-46AC-AFA4-0666A99EBF8F}" srcOrd="7" destOrd="0" presId="urn:microsoft.com/office/officeart/2008/layout/LinedList"/>
    <dgm:cxn modelId="{B6FC635E-F86F-4487-90AE-1E5ADAAFBF20}" type="presParOf" srcId="{9C6167E6-50AC-46AC-AFA4-0666A99EBF8F}" destId="{7EE724AD-7E96-4855-9284-31DDF8288EF7}" srcOrd="0" destOrd="0" presId="urn:microsoft.com/office/officeart/2008/layout/LinedList"/>
    <dgm:cxn modelId="{7EDBAD8C-DA8D-4BDB-88DB-19C9E8D61E9D}" type="presParOf" srcId="{9C6167E6-50AC-46AC-AFA4-0666A99EBF8F}" destId="{46186F23-6EA7-41B3-A708-801FD96D7434}" srcOrd="1" destOrd="0" presId="urn:microsoft.com/office/officeart/2008/layout/LinedList"/>
    <dgm:cxn modelId="{8C91F836-4FA2-48DC-BDD5-BE6C08E1B70C}" type="presParOf" srcId="{097B535E-F59F-4172-8A41-871926B19175}" destId="{E169370B-D040-4ED3-ADF6-1069C26DFB27}" srcOrd="8" destOrd="0" presId="urn:microsoft.com/office/officeart/2008/layout/LinedList"/>
    <dgm:cxn modelId="{801B2C77-B542-4711-B95A-F803BECC54FD}" type="presParOf" srcId="{097B535E-F59F-4172-8A41-871926B19175}" destId="{3B892D22-8808-4A90-B26D-5E69FCFF6915}" srcOrd="9" destOrd="0" presId="urn:microsoft.com/office/officeart/2008/layout/LinedList"/>
    <dgm:cxn modelId="{DBC570E2-2B5D-4954-8DB9-BCDB36757C5A}" type="presParOf" srcId="{3B892D22-8808-4A90-B26D-5E69FCFF6915}" destId="{D3064FDC-E404-421A-8187-48211422FBD2}" srcOrd="0" destOrd="0" presId="urn:microsoft.com/office/officeart/2008/layout/LinedList"/>
    <dgm:cxn modelId="{AF45597A-E118-4B37-9CF0-5E36FE9A2056}" type="presParOf" srcId="{3B892D22-8808-4A90-B26D-5E69FCFF6915}" destId="{365B8B9C-9F8E-460E-9411-F218FE488BF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C95260-206B-49B9-BB33-61029B9C3EB4}"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B81FCCBA-1C16-4BCC-894E-642E26ABB3D7}">
      <dgm:prSet/>
      <dgm:spPr/>
      <dgm:t>
        <a:bodyPr/>
        <a:lstStyle/>
        <a:p>
          <a:r>
            <a:rPr lang="en-GB"/>
            <a:t>Spend 3–4 minutes at each station discussing:</a:t>
          </a:r>
          <a:endParaRPr lang="en-US"/>
        </a:p>
      </dgm:t>
    </dgm:pt>
    <dgm:pt modelId="{3C8CD375-639D-47BC-A0AB-DD2D9A6ED2BE}" type="parTrans" cxnId="{1C19B410-E02D-473B-8842-8008F0B259A9}">
      <dgm:prSet/>
      <dgm:spPr/>
      <dgm:t>
        <a:bodyPr/>
        <a:lstStyle/>
        <a:p>
          <a:endParaRPr lang="en-US"/>
        </a:p>
      </dgm:t>
    </dgm:pt>
    <dgm:pt modelId="{9C8F5EF1-A3EC-42CA-8834-2DD88C53347E}" type="sibTrans" cxnId="{1C19B410-E02D-473B-8842-8008F0B259A9}">
      <dgm:prSet/>
      <dgm:spPr/>
      <dgm:t>
        <a:bodyPr/>
        <a:lstStyle/>
        <a:p>
          <a:endParaRPr lang="en-US"/>
        </a:p>
      </dgm:t>
    </dgm:pt>
    <dgm:pt modelId="{5C2CA1C1-854E-4A12-8FC5-7E306B34BE4D}">
      <dgm:prSet/>
      <dgm:spPr/>
      <dgm:t>
        <a:bodyPr/>
        <a:lstStyle/>
        <a:p>
          <a:r>
            <a:rPr lang="en-GB"/>
            <a:t>What are the </a:t>
          </a:r>
          <a:r>
            <a:rPr lang="en-GB" i="1"/>
            <a:t>strengths</a:t>
          </a:r>
          <a:r>
            <a:rPr lang="en-GB"/>
            <a:t> of this family type?</a:t>
          </a:r>
          <a:endParaRPr lang="en-US"/>
        </a:p>
      </dgm:t>
    </dgm:pt>
    <dgm:pt modelId="{EE0FE3E4-C41B-46EA-B754-DA04245FAA4D}" type="parTrans" cxnId="{EA43B82E-D935-4DAF-9CA3-32075352AF93}">
      <dgm:prSet/>
      <dgm:spPr/>
      <dgm:t>
        <a:bodyPr/>
        <a:lstStyle/>
        <a:p>
          <a:endParaRPr lang="en-US"/>
        </a:p>
      </dgm:t>
    </dgm:pt>
    <dgm:pt modelId="{B4C86311-D95B-4520-8F8C-8923B6D9FFBF}" type="sibTrans" cxnId="{EA43B82E-D935-4DAF-9CA3-32075352AF93}">
      <dgm:prSet/>
      <dgm:spPr/>
      <dgm:t>
        <a:bodyPr/>
        <a:lstStyle/>
        <a:p>
          <a:endParaRPr lang="en-US"/>
        </a:p>
      </dgm:t>
    </dgm:pt>
    <dgm:pt modelId="{EB393D0C-6DBB-48DB-AE10-B0AF1791E636}">
      <dgm:prSet/>
      <dgm:spPr/>
      <dgm:t>
        <a:bodyPr/>
        <a:lstStyle/>
        <a:p>
          <a:r>
            <a:rPr lang="en-GB"/>
            <a:t>What are the </a:t>
          </a:r>
          <a:r>
            <a:rPr lang="en-GB" i="1"/>
            <a:t>barriers</a:t>
          </a:r>
          <a:r>
            <a:rPr lang="en-GB"/>
            <a:t> or challenges to accessing support?</a:t>
          </a:r>
          <a:endParaRPr lang="en-US"/>
        </a:p>
      </dgm:t>
    </dgm:pt>
    <dgm:pt modelId="{3519C153-1AB6-4278-954D-C40533F84346}" type="parTrans" cxnId="{773EA9CF-9726-498F-AA87-7568C35107BE}">
      <dgm:prSet/>
      <dgm:spPr/>
      <dgm:t>
        <a:bodyPr/>
        <a:lstStyle/>
        <a:p>
          <a:endParaRPr lang="en-US"/>
        </a:p>
      </dgm:t>
    </dgm:pt>
    <dgm:pt modelId="{E0A64EE8-E25F-4D0C-B09B-B8232292F493}" type="sibTrans" cxnId="{773EA9CF-9726-498F-AA87-7568C35107BE}">
      <dgm:prSet/>
      <dgm:spPr/>
      <dgm:t>
        <a:bodyPr/>
        <a:lstStyle/>
        <a:p>
          <a:endParaRPr lang="en-US"/>
        </a:p>
      </dgm:t>
    </dgm:pt>
    <dgm:pt modelId="{8A3F6902-BE74-41E3-B0B6-5372048E6EC2}">
      <dgm:prSet/>
      <dgm:spPr/>
      <dgm:t>
        <a:bodyPr/>
        <a:lstStyle/>
        <a:p>
          <a:r>
            <a:rPr lang="en-GB"/>
            <a:t>How might professionals adapt their approach to support them?</a:t>
          </a:r>
          <a:endParaRPr lang="en-US"/>
        </a:p>
      </dgm:t>
    </dgm:pt>
    <dgm:pt modelId="{8928680A-19C5-4401-BA59-C7D227D7574C}" type="parTrans" cxnId="{5133FEA2-2A89-4A33-92B7-A3216ED42C85}">
      <dgm:prSet/>
      <dgm:spPr/>
      <dgm:t>
        <a:bodyPr/>
        <a:lstStyle/>
        <a:p>
          <a:endParaRPr lang="en-US"/>
        </a:p>
      </dgm:t>
    </dgm:pt>
    <dgm:pt modelId="{C851C8BE-1AE1-4142-80F2-5AB231C6F6F4}" type="sibTrans" cxnId="{5133FEA2-2A89-4A33-92B7-A3216ED42C85}">
      <dgm:prSet/>
      <dgm:spPr/>
      <dgm:t>
        <a:bodyPr/>
        <a:lstStyle/>
        <a:p>
          <a:endParaRPr lang="en-US"/>
        </a:p>
      </dgm:t>
    </dgm:pt>
    <dgm:pt modelId="{33FC6A93-22E6-4868-B04F-5125032235A4}">
      <dgm:prSet/>
      <dgm:spPr/>
      <dgm:t>
        <a:bodyPr/>
        <a:lstStyle/>
        <a:p>
          <a:r>
            <a:rPr lang="en-GB"/>
            <a:t>Rotate clockwise when prompted.</a:t>
          </a:r>
          <a:endParaRPr lang="en-US"/>
        </a:p>
      </dgm:t>
    </dgm:pt>
    <dgm:pt modelId="{74AEF8DE-A1A5-45EC-B719-64CA58B04BC6}" type="parTrans" cxnId="{65999557-6C44-4CA2-9B38-38263F9A6FE3}">
      <dgm:prSet/>
      <dgm:spPr/>
      <dgm:t>
        <a:bodyPr/>
        <a:lstStyle/>
        <a:p>
          <a:endParaRPr lang="en-US"/>
        </a:p>
      </dgm:t>
    </dgm:pt>
    <dgm:pt modelId="{50EE9210-0825-4960-BD01-E1AF99C0DB7E}" type="sibTrans" cxnId="{65999557-6C44-4CA2-9B38-38263F9A6FE3}">
      <dgm:prSet/>
      <dgm:spPr/>
      <dgm:t>
        <a:bodyPr/>
        <a:lstStyle/>
        <a:p>
          <a:endParaRPr lang="en-US"/>
        </a:p>
      </dgm:t>
    </dgm:pt>
    <dgm:pt modelId="{9B31A6B0-BE4B-417E-9AF3-054DC026FB11}">
      <dgm:prSet/>
      <dgm:spPr/>
      <dgm:t>
        <a:bodyPr/>
        <a:lstStyle/>
        <a:p>
          <a:r>
            <a:rPr lang="en-GB"/>
            <a:t>Return to seats then class discussion</a:t>
          </a:r>
          <a:endParaRPr lang="en-US"/>
        </a:p>
      </dgm:t>
    </dgm:pt>
    <dgm:pt modelId="{FED1BDEC-0CFC-4B17-9E40-8E51216CA8B8}" type="parTrans" cxnId="{53742E9E-9732-4728-BBA7-CE01F08922E8}">
      <dgm:prSet/>
      <dgm:spPr/>
      <dgm:t>
        <a:bodyPr/>
        <a:lstStyle/>
        <a:p>
          <a:endParaRPr lang="en-US"/>
        </a:p>
      </dgm:t>
    </dgm:pt>
    <dgm:pt modelId="{7488E2F7-9D90-4646-92F1-99BD137FCD36}" type="sibTrans" cxnId="{53742E9E-9732-4728-BBA7-CE01F08922E8}">
      <dgm:prSet/>
      <dgm:spPr/>
      <dgm:t>
        <a:bodyPr/>
        <a:lstStyle/>
        <a:p>
          <a:endParaRPr lang="en-US"/>
        </a:p>
      </dgm:t>
    </dgm:pt>
    <dgm:pt modelId="{13C8DC09-51C2-46DC-BEE9-872BC36A7163}" type="pres">
      <dgm:prSet presAssocID="{38C95260-206B-49B9-BB33-61029B9C3EB4}" presName="Name0" presStyleCnt="0">
        <dgm:presLayoutVars>
          <dgm:dir/>
          <dgm:resizeHandles val="exact"/>
        </dgm:presLayoutVars>
      </dgm:prSet>
      <dgm:spPr/>
    </dgm:pt>
    <dgm:pt modelId="{9A93BF1F-B9FF-4834-8BF9-629B123953AC}" type="pres">
      <dgm:prSet presAssocID="{B81FCCBA-1C16-4BCC-894E-642E26ABB3D7}" presName="node" presStyleLbl="node1" presStyleIdx="0" presStyleCnt="3">
        <dgm:presLayoutVars>
          <dgm:bulletEnabled val="1"/>
        </dgm:presLayoutVars>
      </dgm:prSet>
      <dgm:spPr/>
    </dgm:pt>
    <dgm:pt modelId="{2406F612-B9F4-4DF9-B762-2D152F8339B9}" type="pres">
      <dgm:prSet presAssocID="{9C8F5EF1-A3EC-42CA-8834-2DD88C53347E}" presName="sibTrans" presStyleLbl="sibTrans1D1" presStyleIdx="0" presStyleCnt="2"/>
      <dgm:spPr/>
    </dgm:pt>
    <dgm:pt modelId="{4777F3A8-6B1B-4C01-96C8-01381D7B8D30}" type="pres">
      <dgm:prSet presAssocID="{9C8F5EF1-A3EC-42CA-8834-2DD88C53347E}" presName="connectorText" presStyleLbl="sibTrans1D1" presStyleIdx="0" presStyleCnt="2"/>
      <dgm:spPr/>
    </dgm:pt>
    <dgm:pt modelId="{4ACA5974-E91E-4CD7-851D-3F5E2D0D7439}" type="pres">
      <dgm:prSet presAssocID="{33FC6A93-22E6-4868-B04F-5125032235A4}" presName="node" presStyleLbl="node1" presStyleIdx="1" presStyleCnt="3">
        <dgm:presLayoutVars>
          <dgm:bulletEnabled val="1"/>
        </dgm:presLayoutVars>
      </dgm:prSet>
      <dgm:spPr/>
    </dgm:pt>
    <dgm:pt modelId="{1010B1B6-7FFE-4FA1-87F7-CB415969BCA5}" type="pres">
      <dgm:prSet presAssocID="{50EE9210-0825-4960-BD01-E1AF99C0DB7E}" presName="sibTrans" presStyleLbl="sibTrans1D1" presStyleIdx="1" presStyleCnt="2"/>
      <dgm:spPr/>
    </dgm:pt>
    <dgm:pt modelId="{66A6A039-7072-4435-BA7D-E188E623CF43}" type="pres">
      <dgm:prSet presAssocID="{50EE9210-0825-4960-BD01-E1AF99C0DB7E}" presName="connectorText" presStyleLbl="sibTrans1D1" presStyleIdx="1" presStyleCnt="2"/>
      <dgm:spPr/>
    </dgm:pt>
    <dgm:pt modelId="{443AED18-0B63-4EA0-B376-01A681D4B9A9}" type="pres">
      <dgm:prSet presAssocID="{9B31A6B0-BE4B-417E-9AF3-054DC026FB11}" presName="node" presStyleLbl="node1" presStyleIdx="2" presStyleCnt="3">
        <dgm:presLayoutVars>
          <dgm:bulletEnabled val="1"/>
        </dgm:presLayoutVars>
      </dgm:prSet>
      <dgm:spPr/>
    </dgm:pt>
  </dgm:ptLst>
  <dgm:cxnLst>
    <dgm:cxn modelId="{4E30510A-714A-4421-9080-D0898CD2CE44}" type="presOf" srcId="{EB393D0C-6DBB-48DB-AE10-B0AF1791E636}" destId="{9A93BF1F-B9FF-4834-8BF9-629B123953AC}" srcOrd="0" destOrd="2" presId="urn:microsoft.com/office/officeart/2016/7/layout/RepeatingBendingProcessNew"/>
    <dgm:cxn modelId="{1C19B410-E02D-473B-8842-8008F0B259A9}" srcId="{38C95260-206B-49B9-BB33-61029B9C3EB4}" destId="{B81FCCBA-1C16-4BCC-894E-642E26ABB3D7}" srcOrd="0" destOrd="0" parTransId="{3C8CD375-639D-47BC-A0AB-DD2D9A6ED2BE}" sibTransId="{9C8F5EF1-A3EC-42CA-8834-2DD88C53347E}"/>
    <dgm:cxn modelId="{EA43B82E-D935-4DAF-9CA3-32075352AF93}" srcId="{B81FCCBA-1C16-4BCC-894E-642E26ABB3D7}" destId="{5C2CA1C1-854E-4A12-8FC5-7E306B34BE4D}" srcOrd="0" destOrd="0" parTransId="{EE0FE3E4-C41B-46EA-B754-DA04245FAA4D}" sibTransId="{B4C86311-D95B-4520-8F8C-8923B6D9FFBF}"/>
    <dgm:cxn modelId="{DDD42731-DD75-4B19-8625-768BB5FC2219}" type="presOf" srcId="{9C8F5EF1-A3EC-42CA-8834-2DD88C53347E}" destId="{2406F612-B9F4-4DF9-B762-2D152F8339B9}" srcOrd="0" destOrd="0" presId="urn:microsoft.com/office/officeart/2016/7/layout/RepeatingBendingProcessNew"/>
    <dgm:cxn modelId="{74D7EF67-FBF9-4065-B02E-AA4685B1F08A}" type="presOf" srcId="{50EE9210-0825-4960-BD01-E1AF99C0DB7E}" destId="{1010B1B6-7FFE-4FA1-87F7-CB415969BCA5}" srcOrd="0" destOrd="0" presId="urn:microsoft.com/office/officeart/2016/7/layout/RepeatingBendingProcessNew"/>
    <dgm:cxn modelId="{AF29EB51-4D9F-4E88-9BE8-A2DB614DC931}" type="presOf" srcId="{8A3F6902-BE74-41E3-B0B6-5372048E6EC2}" destId="{9A93BF1F-B9FF-4834-8BF9-629B123953AC}" srcOrd="0" destOrd="3" presId="urn:microsoft.com/office/officeart/2016/7/layout/RepeatingBendingProcessNew"/>
    <dgm:cxn modelId="{65999557-6C44-4CA2-9B38-38263F9A6FE3}" srcId="{38C95260-206B-49B9-BB33-61029B9C3EB4}" destId="{33FC6A93-22E6-4868-B04F-5125032235A4}" srcOrd="1" destOrd="0" parTransId="{74AEF8DE-A1A5-45EC-B719-64CA58B04BC6}" sibTransId="{50EE9210-0825-4960-BD01-E1AF99C0DB7E}"/>
    <dgm:cxn modelId="{B0449B77-5877-4649-8642-2A9DB756111E}" type="presOf" srcId="{5C2CA1C1-854E-4A12-8FC5-7E306B34BE4D}" destId="{9A93BF1F-B9FF-4834-8BF9-629B123953AC}" srcOrd="0" destOrd="1" presId="urn:microsoft.com/office/officeart/2016/7/layout/RepeatingBendingProcessNew"/>
    <dgm:cxn modelId="{94FDF694-FF04-4106-AC82-F6616C1C67F7}" type="presOf" srcId="{9B31A6B0-BE4B-417E-9AF3-054DC026FB11}" destId="{443AED18-0B63-4EA0-B376-01A681D4B9A9}" srcOrd="0" destOrd="0" presId="urn:microsoft.com/office/officeart/2016/7/layout/RepeatingBendingProcessNew"/>
    <dgm:cxn modelId="{2D3EE99B-18A8-4A33-A050-DEECD517E516}" type="presOf" srcId="{9C8F5EF1-A3EC-42CA-8834-2DD88C53347E}" destId="{4777F3A8-6B1B-4C01-96C8-01381D7B8D30}" srcOrd="1" destOrd="0" presId="urn:microsoft.com/office/officeart/2016/7/layout/RepeatingBendingProcessNew"/>
    <dgm:cxn modelId="{53742E9E-9732-4728-BBA7-CE01F08922E8}" srcId="{38C95260-206B-49B9-BB33-61029B9C3EB4}" destId="{9B31A6B0-BE4B-417E-9AF3-054DC026FB11}" srcOrd="2" destOrd="0" parTransId="{FED1BDEC-0CFC-4B17-9E40-8E51216CA8B8}" sibTransId="{7488E2F7-9D90-4646-92F1-99BD137FCD36}"/>
    <dgm:cxn modelId="{1934479F-ACF3-457F-87EE-8ACC290EE5CE}" type="presOf" srcId="{38C95260-206B-49B9-BB33-61029B9C3EB4}" destId="{13C8DC09-51C2-46DC-BEE9-872BC36A7163}" srcOrd="0" destOrd="0" presId="urn:microsoft.com/office/officeart/2016/7/layout/RepeatingBendingProcessNew"/>
    <dgm:cxn modelId="{5133FEA2-2A89-4A33-92B7-A3216ED42C85}" srcId="{B81FCCBA-1C16-4BCC-894E-642E26ABB3D7}" destId="{8A3F6902-BE74-41E3-B0B6-5372048E6EC2}" srcOrd="2" destOrd="0" parTransId="{8928680A-19C5-4401-BA59-C7D227D7574C}" sibTransId="{C851C8BE-1AE1-4142-80F2-5AB231C6F6F4}"/>
    <dgm:cxn modelId="{2826B1B5-50B3-426C-ABAA-8D97E9264DEE}" type="presOf" srcId="{B81FCCBA-1C16-4BCC-894E-642E26ABB3D7}" destId="{9A93BF1F-B9FF-4834-8BF9-629B123953AC}" srcOrd="0" destOrd="0" presId="urn:microsoft.com/office/officeart/2016/7/layout/RepeatingBendingProcessNew"/>
    <dgm:cxn modelId="{773EA9CF-9726-498F-AA87-7568C35107BE}" srcId="{B81FCCBA-1C16-4BCC-894E-642E26ABB3D7}" destId="{EB393D0C-6DBB-48DB-AE10-B0AF1791E636}" srcOrd="1" destOrd="0" parTransId="{3519C153-1AB6-4278-954D-C40533F84346}" sibTransId="{E0A64EE8-E25F-4D0C-B09B-B8232292F493}"/>
    <dgm:cxn modelId="{8F56F6E0-FFAF-470A-B39B-1D7DF4B1DD02}" type="presOf" srcId="{33FC6A93-22E6-4868-B04F-5125032235A4}" destId="{4ACA5974-E91E-4CD7-851D-3F5E2D0D7439}" srcOrd="0" destOrd="0" presId="urn:microsoft.com/office/officeart/2016/7/layout/RepeatingBendingProcessNew"/>
    <dgm:cxn modelId="{BCC3FEFF-9205-4BBD-8018-5EBDF3A02EF3}" type="presOf" srcId="{50EE9210-0825-4960-BD01-E1AF99C0DB7E}" destId="{66A6A039-7072-4435-BA7D-E188E623CF43}" srcOrd="1" destOrd="0" presId="urn:microsoft.com/office/officeart/2016/7/layout/RepeatingBendingProcessNew"/>
    <dgm:cxn modelId="{D56994E0-6CE1-448D-8C60-50818A92989B}" type="presParOf" srcId="{13C8DC09-51C2-46DC-BEE9-872BC36A7163}" destId="{9A93BF1F-B9FF-4834-8BF9-629B123953AC}" srcOrd="0" destOrd="0" presId="urn:microsoft.com/office/officeart/2016/7/layout/RepeatingBendingProcessNew"/>
    <dgm:cxn modelId="{A3D7E170-EF38-43BF-93DC-7C589C653CD4}" type="presParOf" srcId="{13C8DC09-51C2-46DC-BEE9-872BC36A7163}" destId="{2406F612-B9F4-4DF9-B762-2D152F8339B9}" srcOrd="1" destOrd="0" presId="urn:microsoft.com/office/officeart/2016/7/layout/RepeatingBendingProcessNew"/>
    <dgm:cxn modelId="{F702FAF5-83F7-4F2D-A0F5-89AE8DE76108}" type="presParOf" srcId="{2406F612-B9F4-4DF9-B762-2D152F8339B9}" destId="{4777F3A8-6B1B-4C01-96C8-01381D7B8D30}" srcOrd="0" destOrd="0" presId="urn:microsoft.com/office/officeart/2016/7/layout/RepeatingBendingProcessNew"/>
    <dgm:cxn modelId="{7F98C554-7D32-4C3D-AF94-C59B8AEAAB40}" type="presParOf" srcId="{13C8DC09-51C2-46DC-BEE9-872BC36A7163}" destId="{4ACA5974-E91E-4CD7-851D-3F5E2D0D7439}" srcOrd="2" destOrd="0" presId="urn:microsoft.com/office/officeart/2016/7/layout/RepeatingBendingProcessNew"/>
    <dgm:cxn modelId="{76BDDD5A-CA58-4AD6-98C4-0FF9085EC4FC}" type="presParOf" srcId="{13C8DC09-51C2-46DC-BEE9-872BC36A7163}" destId="{1010B1B6-7FFE-4FA1-87F7-CB415969BCA5}" srcOrd="3" destOrd="0" presId="urn:microsoft.com/office/officeart/2016/7/layout/RepeatingBendingProcessNew"/>
    <dgm:cxn modelId="{B5313E91-1B23-4DCF-B6B9-2984B1DB3606}" type="presParOf" srcId="{1010B1B6-7FFE-4FA1-87F7-CB415969BCA5}" destId="{66A6A039-7072-4435-BA7D-E188E623CF43}" srcOrd="0" destOrd="0" presId="urn:microsoft.com/office/officeart/2016/7/layout/RepeatingBendingProcessNew"/>
    <dgm:cxn modelId="{6C96D684-58D5-4334-AE63-0E21081C10E9}" type="presParOf" srcId="{13C8DC09-51C2-46DC-BEE9-872BC36A7163}" destId="{443AED18-0B63-4EA0-B376-01A681D4B9A9}" srcOrd="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8CF368-51BE-4CEA-B986-AC11E485910C}"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A4BBE55A-FC56-4C19-876E-849571E1D81F}">
      <dgm:prSet/>
      <dgm:spPr/>
      <dgm:t>
        <a:bodyPr/>
        <a:lstStyle/>
        <a:p>
          <a:r>
            <a:rPr lang="en-US"/>
            <a:t>A series of </a:t>
          </a:r>
          <a:r>
            <a:rPr lang="en-US" b="1"/>
            <a:t>nested circles</a:t>
          </a:r>
          <a:r>
            <a:rPr lang="en-US"/>
            <a:t> (target-like layers) labelled:</a:t>
          </a:r>
        </a:p>
      </dgm:t>
    </dgm:pt>
    <dgm:pt modelId="{862E4463-C9E0-47F1-BA24-C04996CC86B5}" type="parTrans" cxnId="{8328CFEB-A8B4-4A09-B034-0E2F435051F6}">
      <dgm:prSet/>
      <dgm:spPr/>
      <dgm:t>
        <a:bodyPr/>
        <a:lstStyle/>
        <a:p>
          <a:endParaRPr lang="en-US"/>
        </a:p>
      </dgm:t>
    </dgm:pt>
    <dgm:pt modelId="{62DE9211-DFAF-4BC7-B8BC-7295F8EA33F6}" type="sibTrans" cxnId="{8328CFEB-A8B4-4A09-B034-0E2F435051F6}">
      <dgm:prSet/>
      <dgm:spPr/>
      <dgm:t>
        <a:bodyPr/>
        <a:lstStyle/>
        <a:p>
          <a:endParaRPr lang="en-US"/>
        </a:p>
      </dgm:t>
    </dgm:pt>
    <dgm:pt modelId="{3B115864-93D4-4570-AC72-666214CB076C}">
      <dgm:prSet/>
      <dgm:spPr/>
      <dgm:t>
        <a:bodyPr/>
        <a:lstStyle/>
        <a:p>
          <a:r>
            <a:rPr lang="en-US" b="1"/>
            <a:t>Microsystem</a:t>
          </a:r>
          <a:r>
            <a:rPr lang="en-US"/>
            <a:t> – immediate surroundings (family, school, peers, health professionals)</a:t>
          </a:r>
        </a:p>
      </dgm:t>
    </dgm:pt>
    <dgm:pt modelId="{0A72F70C-B8A5-4FB6-8815-34DA07FD924E}" type="parTrans" cxnId="{4A1D93F2-EBC7-4DDF-90E8-533826B02C52}">
      <dgm:prSet/>
      <dgm:spPr/>
      <dgm:t>
        <a:bodyPr/>
        <a:lstStyle/>
        <a:p>
          <a:endParaRPr lang="en-US"/>
        </a:p>
      </dgm:t>
    </dgm:pt>
    <dgm:pt modelId="{21C97910-F8F7-4C7F-8947-A9939DF9CF1B}" type="sibTrans" cxnId="{4A1D93F2-EBC7-4DDF-90E8-533826B02C52}">
      <dgm:prSet/>
      <dgm:spPr/>
      <dgm:t>
        <a:bodyPr/>
        <a:lstStyle/>
        <a:p>
          <a:endParaRPr lang="en-US"/>
        </a:p>
      </dgm:t>
    </dgm:pt>
    <dgm:pt modelId="{9C7EBB80-5822-461C-A341-2B4B89789B8C}">
      <dgm:prSet/>
      <dgm:spPr/>
      <dgm:t>
        <a:bodyPr/>
        <a:lstStyle/>
        <a:p>
          <a:r>
            <a:rPr lang="en-US" b="1"/>
            <a:t>Mesosystem</a:t>
          </a:r>
          <a:r>
            <a:rPr lang="en-US"/>
            <a:t> – connections between microsystems (e.g., parent–teacher relationships)</a:t>
          </a:r>
        </a:p>
      </dgm:t>
    </dgm:pt>
    <dgm:pt modelId="{7A2738B2-1099-4057-A4B6-D8597A5EC5AA}" type="parTrans" cxnId="{1046DAE1-9290-4B82-A39F-F316B9BA0EBA}">
      <dgm:prSet/>
      <dgm:spPr/>
      <dgm:t>
        <a:bodyPr/>
        <a:lstStyle/>
        <a:p>
          <a:endParaRPr lang="en-US"/>
        </a:p>
      </dgm:t>
    </dgm:pt>
    <dgm:pt modelId="{5CDEA53B-1680-44FB-ABA0-8FB834EA1F7B}" type="sibTrans" cxnId="{1046DAE1-9290-4B82-A39F-F316B9BA0EBA}">
      <dgm:prSet/>
      <dgm:spPr/>
      <dgm:t>
        <a:bodyPr/>
        <a:lstStyle/>
        <a:p>
          <a:endParaRPr lang="en-US"/>
        </a:p>
      </dgm:t>
    </dgm:pt>
    <dgm:pt modelId="{188EF2B1-2E98-41D9-BD0B-759366A94EA4}">
      <dgm:prSet/>
      <dgm:spPr/>
      <dgm:t>
        <a:bodyPr/>
        <a:lstStyle/>
        <a:p>
          <a:r>
            <a:rPr lang="en-US" b="1"/>
            <a:t>Exosystem</a:t>
          </a:r>
          <a:r>
            <a:rPr lang="en-US"/>
            <a:t> – indirect influences (e.g., parent’s workplace, local services)</a:t>
          </a:r>
        </a:p>
      </dgm:t>
    </dgm:pt>
    <dgm:pt modelId="{D82C9709-7071-494E-B3FA-209D36908416}" type="parTrans" cxnId="{71C5B3E4-D5BC-4C83-9B05-E91017C929C8}">
      <dgm:prSet/>
      <dgm:spPr/>
      <dgm:t>
        <a:bodyPr/>
        <a:lstStyle/>
        <a:p>
          <a:endParaRPr lang="en-US"/>
        </a:p>
      </dgm:t>
    </dgm:pt>
    <dgm:pt modelId="{B01228E8-7F4F-431C-BE42-E8296E13CD7E}" type="sibTrans" cxnId="{71C5B3E4-D5BC-4C83-9B05-E91017C929C8}">
      <dgm:prSet/>
      <dgm:spPr/>
      <dgm:t>
        <a:bodyPr/>
        <a:lstStyle/>
        <a:p>
          <a:endParaRPr lang="en-US"/>
        </a:p>
      </dgm:t>
    </dgm:pt>
    <dgm:pt modelId="{7CBCDB46-717B-4C0B-A496-6B8E6666BA77}">
      <dgm:prSet/>
      <dgm:spPr/>
      <dgm:t>
        <a:bodyPr/>
        <a:lstStyle/>
        <a:p>
          <a:r>
            <a:rPr lang="en-US" b="1"/>
            <a:t>Macrosystem</a:t>
          </a:r>
          <a:r>
            <a:rPr lang="en-US"/>
            <a:t> – wider cultural and societal context (e.g., laws, economic conditions, cultural values)</a:t>
          </a:r>
        </a:p>
      </dgm:t>
    </dgm:pt>
    <dgm:pt modelId="{9CC8573F-C292-420E-983D-EB240992E4DA}" type="parTrans" cxnId="{EAD96FDF-7738-447F-833B-3580477B4099}">
      <dgm:prSet/>
      <dgm:spPr/>
      <dgm:t>
        <a:bodyPr/>
        <a:lstStyle/>
        <a:p>
          <a:endParaRPr lang="en-US"/>
        </a:p>
      </dgm:t>
    </dgm:pt>
    <dgm:pt modelId="{90E83DDD-EFA6-426E-B952-EB251EAF1D7A}" type="sibTrans" cxnId="{EAD96FDF-7738-447F-833B-3580477B4099}">
      <dgm:prSet/>
      <dgm:spPr/>
      <dgm:t>
        <a:bodyPr/>
        <a:lstStyle/>
        <a:p>
          <a:endParaRPr lang="en-US"/>
        </a:p>
      </dgm:t>
    </dgm:pt>
    <dgm:pt modelId="{E0045A85-A306-4758-9DC5-9131E8A8CBE5}">
      <dgm:prSet/>
      <dgm:spPr/>
      <dgm:t>
        <a:bodyPr/>
        <a:lstStyle/>
        <a:p>
          <a:r>
            <a:rPr lang="en-US" b="1"/>
            <a:t>Chronosystem</a:t>
          </a:r>
          <a:r>
            <a:rPr lang="en-US"/>
            <a:t> – time-based changes (e.g., family transitions, historical events like COVID-19)</a:t>
          </a:r>
        </a:p>
      </dgm:t>
    </dgm:pt>
    <dgm:pt modelId="{FFA527EC-AA3E-4101-8DBC-14FA28BF2C08}" type="parTrans" cxnId="{EC10FEE6-3D9D-40DA-9FD3-75F304A94E15}">
      <dgm:prSet/>
      <dgm:spPr/>
      <dgm:t>
        <a:bodyPr/>
        <a:lstStyle/>
        <a:p>
          <a:endParaRPr lang="en-US"/>
        </a:p>
      </dgm:t>
    </dgm:pt>
    <dgm:pt modelId="{3AB2CE96-F736-4E49-9D04-C94C588C1262}" type="sibTrans" cxnId="{EC10FEE6-3D9D-40DA-9FD3-75F304A94E15}">
      <dgm:prSet/>
      <dgm:spPr/>
      <dgm:t>
        <a:bodyPr/>
        <a:lstStyle/>
        <a:p>
          <a:endParaRPr lang="en-US"/>
        </a:p>
      </dgm:t>
    </dgm:pt>
    <dgm:pt modelId="{5A50DC5B-538F-460C-9047-69483F89E34C}" type="pres">
      <dgm:prSet presAssocID="{F68CF368-51BE-4CEA-B986-AC11E485910C}" presName="vert0" presStyleCnt="0">
        <dgm:presLayoutVars>
          <dgm:dir/>
          <dgm:animOne val="branch"/>
          <dgm:animLvl val="lvl"/>
        </dgm:presLayoutVars>
      </dgm:prSet>
      <dgm:spPr/>
    </dgm:pt>
    <dgm:pt modelId="{5949FF51-6923-45E3-8FC7-47EA2E0426EE}" type="pres">
      <dgm:prSet presAssocID="{A4BBE55A-FC56-4C19-876E-849571E1D81F}" presName="thickLine" presStyleLbl="alignNode1" presStyleIdx="0" presStyleCnt="6"/>
      <dgm:spPr/>
    </dgm:pt>
    <dgm:pt modelId="{C7794534-8B69-47C6-AE72-BC4B18CACC93}" type="pres">
      <dgm:prSet presAssocID="{A4BBE55A-FC56-4C19-876E-849571E1D81F}" presName="horz1" presStyleCnt="0"/>
      <dgm:spPr/>
    </dgm:pt>
    <dgm:pt modelId="{B2120E15-D738-4CD7-99A4-AEAC6DCBAB3C}" type="pres">
      <dgm:prSet presAssocID="{A4BBE55A-FC56-4C19-876E-849571E1D81F}" presName="tx1" presStyleLbl="revTx" presStyleIdx="0" presStyleCnt="6"/>
      <dgm:spPr/>
    </dgm:pt>
    <dgm:pt modelId="{32D85289-B704-4D55-BE73-84AE41B5734D}" type="pres">
      <dgm:prSet presAssocID="{A4BBE55A-FC56-4C19-876E-849571E1D81F}" presName="vert1" presStyleCnt="0"/>
      <dgm:spPr/>
    </dgm:pt>
    <dgm:pt modelId="{E8585611-068E-43F6-99D8-C31FFB66A081}" type="pres">
      <dgm:prSet presAssocID="{3B115864-93D4-4570-AC72-666214CB076C}" presName="thickLine" presStyleLbl="alignNode1" presStyleIdx="1" presStyleCnt="6"/>
      <dgm:spPr/>
    </dgm:pt>
    <dgm:pt modelId="{4607051A-1B94-4DBF-9BB5-DB692A5DBDB0}" type="pres">
      <dgm:prSet presAssocID="{3B115864-93D4-4570-AC72-666214CB076C}" presName="horz1" presStyleCnt="0"/>
      <dgm:spPr/>
    </dgm:pt>
    <dgm:pt modelId="{CAE0BD1A-42B2-4061-B108-654844334F2F}" type="pres">
      <dgm:prSet presAssocID="{3B115864-93D4-4570-AC72-666214CB076C}" presName="tx1" presStyleLbl="revTx" presStyleIdx="1" presStyleCnt="6"/>
      <dgm:spPr/>
    </dgm:pt>
    <dgm:pt modelId="{FA53881B-C768-4CF3-A47C-A6C676F4D794}" type="pres">
      <dgm:prSet presAssocID="{3B115864-93D4-4570-AC72-666214CB076C}" presName="vert1" presStyleCnt="0"/>
      <dgm:spPr/>
    </dgm:pt>
    <dgm:pt modelId="{35339D3F-0798-4337-A386-D1052D608282}" type="pres">
      <dgm:prSet presAssocID="{9C7EBB80-5822-461C-A341-2B4B89789B8C}" presName="thickLine" presStyleLbl="alignNode1" presStyleIdx="2" presStyleCnt="6"/>
      <dgm:spPr/>
    </dgm:pt>
    <dgm:pt modelId="{A1767E2F-F547-4611-B740-889AE4EACA87}" type="pres">
      <dgm:prSet presAssocID="{9C7EBB80-5822-461C-A341-2B4B89789B8C}" presName="horz1" presStyleCnt="0"/>
      <dgm:spPr/>
    </dgm:pt>
    <dgm:pt modelId="{8AFE5E25-5890-4FD7-BD9F-F1E45FDC14B3}" type="pres">
      <dgm:prSet presAssocID="{9C7EBB80-5822-461C-A341-2B4B89789B8C}" presName="tx1" presStyleLbl="revTx" presStyleIdx="2" presStyleCnt="6"/>
      <dgm:spPr/>
    </dgm:pt>
    <dgm:pt modelId="{A550B7A5-BFF2-42EB-93C3-DC2299E31BF1}" type="pres">
      <dgm:prSet presAssocID="{9C7EBB80-5822-461C-A341-2B4B89789B8C}" presName="vert1" presStyleCnt="0"/>
      <dgm:spPr/>
    </dgm:pt>
    <dgm:pt modelId="{78C07D36-53E5-4231-81D6-7ABE7DAFE0EE}" type="pres">
      <dgm:prSet presAssocID="{188EF2B1-2E98-41D9-BD0B-759366A94EA4}" presName="thickLine" presStyleLbl="alignNode1" presStyleIdx="3" presStyleCnt="6"/>
      <dgm:spPr/>
    </dgm:pt>
    <dgm:pt modelId="{EA8A1A33-63F5-456D-80F4-3D8E3BF48352}" type="pres">
      <dgm:prSet presAssocID="{188EF2B1-2E98-41D9-BD0B-759366A94EA4}" presName="horz1" presStyleCnt="0"/>
      <dgm:spPr/>
    </dgm:pt>
    <dgm:pt modelId="{3953DA66-2218-4F06-9659-B6FD396E63D9}" type="pres">
      <dgm:prSet presAssocID="{188EF2B1-2E98-41D9-BD0B-759366A94EA4}" presName="tx1" presStyleLbl="revTx" presStyleIdx="3" presStyleCnt="6"/>
      <dgm:spPr/>
    </dgm:pt>
    <dgm:pt modelId="{2EA6691F-EFE9-458C-A6A8-4F626EBBECBA}" type="pres">
      <dgm:prSet presAssocID="{188EF2B1-2E98-41D9-BD0B-759366A94EA4}" presName="vert1" presStyleCnt="0"/>
      <dgm:spPr/>
    </dgm:pt>
    <dgm:pt modelId="{8B877256-6FAE-40F5-84C2-6A9D1E014532}" type="pres">
      <dgm:prSet presAssocID="{7CBCDB46-717B-4C0B-A496-6B8E6666BA77}" presName="thickLine" presStyleLbl="alignNode1" presStyleIdx="4" presStyleCnt="6"/>
      <dgm:spPr/>
    </dgm:pt>
    <dgm:pt modelId="{4EAF79D7-EC9A-412C-BE09-EF1D85EC6747}" type="pres">
      <dgm:prSet presAssocID="{7CBCDB46-717B-4C0B-A496-6B8E6666BA77}" presName="horz1" presStyleCnt="0"/>
      <dgm:spPr/>
    </dgm:pt>
    <dgm:pt modelId="{438DFB8C-0CFD-4B23-B5B6-EEAFAA04F106}" type="pres">
      <dgm:prSet presAssocID="{7CBCDB46-717B-4C0B-A496-6B8E6666BA77}" presName="tx1" presStyleLbl="revTx" presStyleIdx="4" presStyleCnt="6"/>
      <dgm:spPr/>
    </dgm:pt>
    <dgm:pt modelId="{238C64A0-B193-45AA-AC94-BE0D14D850D0}" type="pres">
      <dgm:prSet presAssocID="{7CBCDB46-717B-4C0B-A496-6B8E6666BA77}" presName="vert1" presStyleCnt="0"/>
      <dgm:spPr/>
    </dgm:pt>
    <dgm:pt modelId="{6B496FD7-C706-4807-8E77-C7B8F344321A}" type="pres">
      <dgm:prSet presAssocID="{E0045A85-A306-4758-9DC5-9131E8A8CBE5}" presName="thickLine" presStyleLbl="alignNode1" presStyleIdx="5" presStyleCnt="6"/>
      <dgm:spPr/>
    </dgm:pt>
    <dgm:pt modelId="{DA7884F8-4FFE-4A6D-86D6-C3E6408BD92C}" type="pres">
      <dgm:prSet presAssocID="{E0045A85-A306-4758-9DC5-9131E8A8CBE5}" presName="horz1" presStyleCnt="0"/>
      <dgm:spPr/>
    </dgm:pt>
    <dgm:pt modelId="{80DB4722-9CFD-4476-A1CE-657EFB91865B}" type="pres">
      <dgm:prSet presAssocID="{E0045A85-A306-4758-9DC5-9131E8A8CBE5}" presName="tx1" presStyleLbl="revTx" presStyleIdx="5" presStyleCnt="6"/>
      <dgm:spPr/>
    </dgm:pt>
    <dgm:pt modelId="{50A8AAFC-465B-4B2D-A442-C0DBEB100EA9}" type="pres">
      <dgm:prSet presAssocID="{E0045A85-A306-4758-9DC5-9131E8A8CBE5}" presName="vert1" presStyleCnt="0"/>
      <dgm:spPr/>
    </dgm:pt>
  </dgm:ptLst>
  <dgm:cxnLst>
    <dgm:cxn modelId="{A802D904-D4D2-4C70-BD61-32DC39D7E305}" type="presOf" srcId="{188EF2B1-2E98-41D9-BD0B-759366A94EA4}" destId="{3953DA66-2218-4F06-9659-B6FD396E63D9}" srcOrd="0" destOrd="0" presId="urn:microsoft.com/office/officeart/2008/layout/LinedList"/>
    <dgm:cxn modelId="{C2484714-FEAA-40C0-8AF4-EEEF64331B5C}" type="presOf" srcId="{E0045A85-A306-4758-9DC5-9131E8A8CBE5}" destId="{80DB4722-9CFD-4476-A1CE-657EFB91865B}" srcOrd="0" destOrd="0" presId="urn:microsoft.com/office/officeart/2008/layout/LinedList"/>
    <dgm:cxn modelId="{B299678B-8F42-4E03-ACD9-7AEDFE8FEDFB}" type="presOf" srcId="{F68CF368-51BE-4CEA-B986-AC11E485910C}" destId="{5A50DC5B-538F-460C-9047-69483F89E34C}" srcOrd="0" destOrd="0" presId="urn:microsoft.com/office/officeart/2008/layout/LinedList"/>
    <dgm:cxn modelId="{81BA3ADD-0D93-4E89-9D48-8E2F192E5558}" type="presOf" srcId="{3B115864-93D4-4570-AC72-666214CB076C}" destId="{CAE0BD1A-42B2-4061-B108-654844334F2F}" srcOrd="0" destOrd="0" presId="urn:microsoft.com/office/officeart/2008/layout/LinedList"/>
    <dgm:cxn modelId="{EAD96FDF-7738-447F-833B-3580477B4099}" srcId="{F68CF368-51BE-4CEA-B986-AC11E485910C}" destId="{7CBCDB46-717B-4C0B-A496-6B8E6666BA77}" srcOrd="4" destOrd="0" parTransId="{9CC8573F-C292-420E-983D-EB240992E4DA}" sibTransId="{90E83DDD-EFA6-426E-B952-EB251EAF1D7A}"/>
    <dgm:cxn modelId="{1046DAE1-9290-4B82-A39F-F316B9BA0EBA}" srcId="{F68CF368-51BE-4CEA-B986-AC11E485910C}" destId="{9C7EBB80-5822-461C-A341-2B4B89789B8C}" srcOrd="2" destOrd="0" parTransId="{7A2738B2-1099-4057-A4B6-D8597A5EC5AA}" sibTransId="{5CDEA53B-1680-44FB-ABA0-8FB834EA1F7B}"/>
    <dgm:cxn modelId="{AC03A3E3-4C8A-4557-AA05-0F87FB7847AD}" type="presOf" srcId="{9C7EBB80-5822-461C-A341-2B4B89789B8C}" destId="{8AFE5E25-5890-4FD7-BD9F-F1E45FDC14B3}" srcOrd="0" destOrd="0" presId="urn:microsoft.com/office/officeart/2008/layout/LinedList"/>
    <dgm:cxn modelId="{71C5B3E4-D5BC-4C83-9B05-E91017C929C8}" srcId="{F68CF368-51BE-4CEA-B986-AC11E485910C}" destId="{188EF2B1-2E98-41D9-BD0B-759366A94EA4}" srcOrd="3" destOrd="0" parTransId="{D82C9709-7071-494E-B3FA-209D36908416}" sibTransId="{B01228E8-7F4F-431C-BE42-E8296E13CD7E}"/>
    <dgm:cxn modelId="{EC10FEE6-3D9D-40DA-9FD3-75F304A94E15}" srcId="{F68CF368-51BE-4CEA-B986-AC11E485910C}" destId="{E0045A85-A306-4758-9DC5-9131E8A8CBE5}" srcOrd="5" destOrd="0" parTransId="{FFA527EC-AA3E-4101-8DBC-14FA28BF2C08}" sibTransId="{3AB2CE96-F736-4E49-9D04-C94C588C1262}"/>
    <dgm:cxn modelId="{8328CFEB-A8B4-4A09-B034-0E2F435051F6}" srcId="{F68CF368-51BE-4CEA-B986-AC11E485910C}" destId="{A4BBE55A-FC56-4C19-876E-849571E1D81F}" srcOrd="0" destOrd="0" parTransId="{862E4463-C9E0-47F1-BA24-C04996CC86B5}" sibTransId="{62DE9211-DFAF-4BC7-B8BC-7295F8EA33F6}"/>
    <dgm:cxn modelId="{D6D2B4EE-F81C-43EB-9ED6-665327FCA076}" type="presOf" srcId="{A4BBE55A-FC56-4C19-876E-849571E1D81F}" destId="{B2120E15-D738-4CD7-99A4-AEAC6DCBAB3C}" srcOrd="0" destOrd="0" presId="urn:microsoft.com/office/officeart/2008/layout/LinedList"/>
    <dgm:cxn modelId="{4A1D93F2-EBC7-4DDF-90E8-533826B02C52}" srcId="{F68CF368-51BE-4CEA-B986-AC11E485910C}" destId="{3B115864-93D4-4570-AC72-666214CB076C}" srcOrd="1" destOrd="0" parTransId="{0A72F70C-B8A5-4FB6-8815-34DA07FD924E}" sibTransId="{21C97910-F8F7-4C7F-8947-A9939DF9CF1B}"/>
    <dgm:cxn modelId="{11EC27FC-A0BD-4BD9-9B9B-E2B28C27BC25}" type="presOf" srcId="{7CBCDB46-717B-4C0B-A496-6B8E6666BA77}" destId="{438DFB8C-0CFD-4B23-B5B6-EEAFAA04F106}" srcOrd="0" destOrd="0" presId="urn:microsoft.com/office/officeart/2008/layout/LinedList"/>
    <dgm:cxn modelId="{677C722C-1E04-41E4-9A66-6259F3C7F013}" type="presParOf" srcId="{5A50DC5B-538F-460C-9047-69483F89E34C}" destId="{5949FF51-6923-45E3-8FC7-47EA2E0426EE}" srcOrd="0" destOrd="0" presId="urn:microsoft.com/office/officeart/2008/layout/LinedList"/>
    <dgm:cxn modelId="{63BB4370-D7AC-4BE6-AE55-8222A1000CC9}" type="presParOf" srcId="{5A50DC5B-538F-460C-9047-69483F89E34C}" destId="{C7794534-8B69-47C6-AE72-BC4B18CACC93}" srcOrd="1" destOrd="0" presId="urn:microsoft.com/office/officeart/2008/layout/LinedList"/>
    <dgm:cxn modelId="{5CB865CD-1EE9-4F13-8A18-3D29DA3F96D5}" type="presParOf" srcId="{C7794534-8B69-47C6-AE72-BC4B18CACC93}" destId="{B2120E15-D738-4CD7-99A4-AEAC6DCBAB3C}" srcOrd="0" destOrd="0" presId="urn:microsoft.com/office/officeart/2008/layout/LinedList"/>
    <dgm:cxn modelId="{88F6588B-3459-44D6-8242-7DDCC7ED520D}" type="presParOf" srcId="{C7794534-8B69-47C6-AE72-BC4B18CACC93}" destId="{32D85289-B704-4D55-BE73-84AE41B5734D}" srcOrd="1" destOrd="0" presId="urn:microsoft.com/office/officeart/2008/layout/LinedList"/>
    <dgm:cxn modelId="{54BB6CEA-2F19-4D21-A0DB-C6FEABC3F838}" type="presParOf" srcId="{5A50DC5B-538F-460C-9047-69483F89E34C}" destId="{E8585611-068E-43F6-99D8-C31FFB66A081}" srcOrd="2" destOrd="0" presId="urn:microsoft.com/office/officeart/2008/layout/LinedList"/>
    <dgm:cxn modelId="{51679834-365E-4EB4-8D31-C7870A254952}" type="presParOf" srcId="{5A50DC5B-538F-460C-9047-69483F89E34C}" destId="{4607051A-1B94-4DBF-9BB5-DB692A5DBDB0}" srcOrd="3" destOrd="0" presId="urn:microsoft.com/office/officeart/2008/layout/LinedList"/>
    <dgm:cxn modelId="{B82E4A03-37C3-44F9-A002-E3FDECCFDF1C}" type="presParOf" srcId="{4607051A-1B94-4DBF-9BB5-DB692A5DBDB0}" destId="{CAE0BD1A-42B2-4061-B108-654844334F2F}" srcOrd="0" destOrd="0" presId="urn:microsoft.com/office/officeart/2008/layout/LinedList"/>
    <dgm:cxn modelId="{9B2309DC-E1E4-4372-8954-C1CA03FAB5E9}" type="presParOf" srcId="{4607051A-1B94-4DBF-9BB5-DB692A5DBDB0}" destId="{FA53881B-C768-4CF3-A47C-A6C676F4D794}" srcOrd="1" destOrd="0" presId="urn:microsoft.com/office/officeart/2008/layout/LinedList"/>
    <dgm:cxn modelId="{A5DA639A-BECD-4F77-B8A9-7B66EE6D7906}" type="presParOf" srcId="{5A50DC5B-538F-460C-9047-69483F89E34C}" destId="{35339D3F-0798-4337-A386-D1052D608282}" srcOrd="4" destOrd="0" presId="urn:microsoft.com/office/officeart/2008/layout/LinedList"/>
    <dgm:cxn modelId="{472E37BA-0969-4041-B074-54F6B616F1C5}" type="presParOf" srcId="{5A50DC5B-538F-460C-9047-69483F89E34C}" destId="{A1767E2F-F547-4611-B740-889AE4EACA87}" srcOrd="5" destOrd="0" presId="urn:microsoft.com/office/officeart/2008/layout/LinedList"/>
    <dgm:cxn modelId="{F31F4D3A-CB43-4F0C-92E3-ED8D6240E289}" type="presParOf" srcId="{A1767E2F-F547-4611-B740-889AE4EACA87}" destId="{8AFE5E25-5890-4FD7-BD9F-F1E45FDC14B3}" srcOrd="0" destOrd="0" presId="urn:microsoft.com/office/officeart/2008/layout/LinedList"/>
    <dgm:cxn modelId="{EC96E135-E438-42B8-A704-90DE1FCF3FEE}" type="presParOf" srcId="{A1767E2F-F547-4611-B740-889AE4EACA87}" destId="{A550B7A5-BFF2-42EB-93C3-DC2299E31BF1}" srcOrd="1" destOrd="0" presId="urn:microsoft.com/office/officeart/2008/layout/LinedList"/>
    <dgm:cxn modelId="{9374F39C-2185-4550-ABE2-B6574BEE7951}" type="presParOf" srcId="{5A50DC5B-538F-460C-9047-69483F89E34C}" destId="{78C07D36-53E5-4231-81D6-7ABE7DAFE0EE}" srcOrd="6" destOrd="0" presId="urn:microsoft.com/office/officeart/2008/layout/LinedList"/>
    <dgm:cxn modelId="{8BF93335-E824-46CA-B0EE-C96B6551672D}" type="presParOf" srcId="{5A50DC5B-538F-460C-9047-69483F89E34C}" destId="{EA8A1A33-63F5-456D-80F4-3D8E3BF48352}" srcOrd="7" destOrd="0" presId="urn:microsoft.com/office/officeart/2008/layout/LinedList"/>
    <dgm:cxn modelId="{9FFC1C51-39E6-44EA-A00D-0143C8CD5AE2}" type="presParOf" srcId="{EA8A1A33-63F5-456D-80F4-3D8E3BF48352}" destId="{3953DA66-2218-4F06-9659-B6FD396E63D9}" srcOrd="0" destOrd="0" presId="urn:microsoft.com/office/officeart/2008/layout/LinedList"/>
    <dgm:cxn modelId="{2FD0A596-6E17-4822-90B7-1C3D912B5B7F}" type="presParOf" srcId="{EA8A1A33-63F5-456D-80F4-3D8E3BF48352}" destId="{2EA6691F-EFE9-458C-A6A8-4F626EBBECBA}" srcOrd="1" destOrd="0" presId="urn:microsoft.com/office/officeart/2008/layout/LinedList"/>
    <dgm:cxn modelId="{9CE09EBF-8C77-4D0A-91D6-2F47E8E5D9BD}" type="presParOf" srcId="{5A50DC5B-538F-460C-9047-69483F89E34C}" destId="{8B877256-6FAE-40F5-84C2-6A9D1E014532}" srcOrd="8" destOrd="0" presId="urn:microsoft.com/office/officeart/2008/layout/LinedList"/>
    <dgm:cxn modelId="{432908F8-0F7A-494C-B8F8-FCB438E9F66A}" type="presParOf" srcId="{5A50DC5B-538F-460C-9047-69483F89E34C}" destId="{4EAF79D7-EC9A-412C-BE09-EF1D85EC6747}" srcOrd="9" destOrd="0" presId="urn:microsoft.com/office/officeart/2008/layout/LinedList"/>
    <dgm:cxn modelId="{1FE530BE-BD96-47AF-9318-461D1F267DD7}" type="presParOf" srcId="{4EAF79D7-EC9A-412C-BE09-EF1D85EC6747}" destId="{438DFB8C-0CFD-4B23-B5B6-EEAFAA04F106}" srcOrd="0" destOrd="0" presId="urn:microsoft.com/office/officeart/2008/layout/LinedList"/>
    <dgm:cxn modelId="{6B358BF9-9BAD-4535-BCAB-7A91312696EF}" type="presParOf" srcId="{4EAF79D7-EC9A-412C-BE09-EF1D85EC6747}" destId="{238C64A0-B193-45AA-AC94-BE0D14D850D0}" srcOrd="1" destOrd="0" presId="urn:microsoft.com/office/officeart/2008/layout/LinedList"/>
    <dgm:cxn modelId="{4A155EFB-3605-449C-9347-2839064DA915}" type="presParOf" srcId="{5A50DC5B-538F-460C-9047-69483F89E34C}" destId="{6B496FD7-C706-4807-8E77-C7B8F344321A}" srcOrd="10" destOrd="0" presId="urn:microsoft.com/office/officeart/2008/layout/LinedList"/>
    <dgm:cxn modelId="{60D148E1-34D2-4F33-9EDE-C3D63CFF3BE6}" type="presParOf" srcId="{5A50DC5B-538F-460C-9047-69483F89E34C}" destId="{DA7884F8-4FFE-4A6D-86D6-C3E6408BD92C}" srcOrd="11" destOrd="0" presId="urn:microsoft.com/office/officeart/2008/layout/LinedList"/>
    <dgm:cxn modelId="{2E241CF8-0109-44EB-9E5D-203EA4C54176}" type="presParOf" srcId="{DA7884F8-4FFE-4A6D-86D6-C3E6408BD92C}" destId="{80DB4722-9CFD-4476-A1CE-657EFB91865B}" srcOrd="0" destOrd="0" presId="urn:microsoft.com/office/officeart/2008/layout/LinedList"/>
    <dgm:cxn modelId="{EA817C85-89A8-42BC-A79B-FF3EE59BFBB3}" type="presParOf" srcId="{DA7884F8-4FFE-4A6D-86D6-C3E6408BD92C}" destId="{50A8AAFC-465B-4B2D-A442-C0DBEB100EA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B0F50-E167-4F98-A7A4-9C11D8D8C612}">
      <dsp:nvSpPr>
        <dsp:cNvPr id="0" name=""/>
        <dsp:cNvSpPr/>
      </dsp:nvSpPr>
      <dsp:spPr>
        <a:xfrm>
          <a:off x="0" y="0"/>
          <a:ext cx="6966490" cy="166023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“How does this perspective change how we as health care professionals see families needing support?”</a:t>
          </a:r>
          <a:endParaRPr lang="en-US" sz="2600" kern="1200"/>
        </a:p>
      </dsp:txBody>
      <dsp:txXfrm>
        <a:off x="48627" y="48627"/>
        <a:ext cx="5250509" cy="1562978"/>
      </dsp:txXfrm>
    </dsp:sp>
    <dsp:sp modelId="{C4A98D3D-E1C4-4D0B-B081-83CAF2C5FAD4}">
      <dsp:nvSpPr>
        <dsp:cNvPr id="0" name=""/>
        <dsp:cNvSpPr/>
      </dsp:nvSpPr>
      <dsp:spPr>
        <a:xfrm>
          <a:off x="1229380" y="2029172"/>
          <a:ext cx="6966490" cy="1660232"/>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“Can inequality exist in any family type, not just heterosexual ones?”</a:t>
          </a:r>
          <a:endParaRPr lang="en-US" sz="2600" kern="1200"/>
        </a:p>
      </dsp:txBody>
      <dsp:txXfrm>
        <a:off x="1278007" y="2077799"/>
        <a:ext cx="4560704" cy="1562978"/>
      </dsp:txXfrm>
    </dsp:sp>
    <dsp:sp modelId="{AC66B74D-F714-49D9-BDEC-8831B6E4D527}">
      <dsp:nvSpPr>
        <dsp:cNvPr id="0" name=""/>
        <dsp:cNvSpPr/>
      </dsp:nvSpPr>
      <dsp:spPr>
        <a:xfrm>
          <a:off x="5887339"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130148" y="1305127"/>
        <a:ext cx="593532" cy="812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7D5128-4EB9-4A13-AD92-08C078783681}">
      <dsp:nvSpPr>
        <dsp:cNvPr id="0" name=""/>
        <dsp:cNvSpPr/>
      </dsp:nvSpPr>
      <dsp:spPr>
        <a:xfrm>
          <a:off x="0" y="675"/>
          <a:ext cx="517538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0C31EC-CF22-470A-976D-0091EF4D1A71}">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Family diversity- </a:t>
          </a:r>
          <a:r>
            <a:rPr lang="en-GB" sz="1700" kern="1200"/>
            <a:t>families my be nuclear, extended, lone-parent, blended stepfamilies, same-sex parents, cohabiting families, adoptive, foster families or chosen families.</a:t>
          </a:r>
          <a:endParaRPr lang="en-US" sz="1700" kern="1200"/>
        </a:p>
      </dsp:txBody>
      <dsp:txXfrm>
        <a:off x="0" y="675"/>
        <a:ext cx="5175384" cy="1106957"/>
      </dsp:txXfrm>
    </dsp:sp>
    <dsp:sp modelId="{5D34EA8C-F75D-4E7F-90BB-E9A4AAA46074}">
      <dsp:nvSpPr>
        <dsp:cNvPr id="0" name=""/>
        <dsp:cNvSpPr/>
      </dsp:nvSpPr>
      <dsp:spPr>
        <a:xfrm>
          <a:off x="0" y="1107633"/>
          <a:ext cx="5175384" cy="0"/>
        </a:xfrm>
        <a:prstGeom prst="line">
          <a:avLst/>
        </a:prstGeom>
        <a:solidFill>
          <a:schemeClr val="accent2">
            <a:hueOff val="1170380"/>
            <a:satOff val="-1460"/>
            <a:lumOff val="343"/>
            <a:alphaOff val="0"/>
          </a:schemeClr>
        </a:solidFill>
        <a:ln w="25400"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E6B1D5-9224-4118-94F8-B6E8F3BB41EE}">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Greater individual choice- </a:t>
          </a:r>
          <a:r>
            <a:rPr lang="en-GB" sz="1700" kern="1200"/>
            <a:t>people have more choice about whether to marry, cohabit, have children, divorce, remarry or live independently.</a:t>
          </a:r>
          <a:endParaRPr lang="en-US" sz="1700" kern="1200"/>
        </a:p>
      </dsp:txBody>
      <dsp:txXfrm>
        <a:off x="0" y="1107633"/>
        <a:ext cx="5175384" cy="1106957"/>
      </dsp:txXfrm>
    </dsp:sp>
    <dsp:sp modelId="{8D2FF3E7-FD94-4F37-A05D-5107618CC676}">
      <dsp:nvSpPr>
        <dsp:cNvPr id="0" name=""/>
        <dsp:cNvSpPr/>
      </dsp:nvSpPr>
      <dsp:spPr>
        <a:xfrm>
          <a:off x="0" y="2214591"/>
          <a:ext cx="5175384" cy="0"/>
        </a:xfrm>
        <a:prstGeom prst="line">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279194-4C1A-44DA-9A53-B141AB6C1AF3}">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Changing roles </a:t>
          </a:r>
          <a:r>
            <a:rPr lang="en-GB" sz="1700" kern="1200"/>
            <a:t>– traditional expectations about who works, provides care, raises children or manages the home are less fixed.</a:t>
          </a:r>
          <a:endParaRPr lang="en-US" sz="1700" kern="1200"/>
        </a:p>
      </dsp:txBody>
      <dsp:txXfrm>
        <a:off x="0" y="2214591"/>
        <a:ext cx="5175384" cy="1106957"/>
      </dsp:txXfrm>
    </dsp:sp>
    <dsp:sp modelId="{6F204AF9-C4C9-4221-9D03-A5790BF0A758}">
      <dsp:nvSpPr>
        <dsp:cNvPr id="0" name=""/>
        <dsp:cNvSpPr/>
      </dsp:nvSpPr>
      <dsp:spPr>
        <a:xfrm>
          <a:off x="0" y="3321549"/>
          <a:ext cx="5175384" cy="0"/>
        </a:xfrm>
        <a:prstGeom prst="line">
          <a:avLst/>
        </a:prstGeom>
        <a:solidFill>
          <a:schemeClr val="accent2">
            <a:hueOff val="3511139"/>
            <a:satOff val="-4379"/>
            <a:lumOff val="1030"/>
            <a:alphaOff val="0"/>
          </a:schemeClr>
        </a:solidFill>
        <a:ln w="25400" cap="flat" cmpd="sng" algn="ctr">
          <a:solidFill>
            <a:schemeClr val="accent2">
              <a:hueOff val="3511139"/>
              <a:satOff val="-4379"/>
              <a:lumOff val="10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E724AD-7E96-4855-9284-31DDF8288EF7}">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Identity matters </a:t>
          </a:r>
          <a:r>
            <a:rPr lang="en-GB" sz="1700" kern="1200"/>
            <a:t>– people may construct family relationships around their individual identities, values, lifestyles rather than simply following traditional expectations. </a:t>
          </a:r>
          <a:endParaRPr lang="en-US" sz="1700" kern="1200"/>
        </a:p>
      </dsp:txBody>
      <dsp:txXfrm>
        <a:off x="0" y="3321549"/>
        <a:ext cx="5175384" cy="1106957"/>
      </dsp:txXfrm>
    </dsp:sp>
    <dsp:sp modelId="{E169370B-D040-4ED3-ADF6-1069C26DFB27}">
      <dsp:nvSpPr>
        <dsp:cNvPr id="0" name=""/>
        <dsp:cNvSpPr/>
      </dsp:nvSpPr>
      <dsp:spPr>
        <a:xfrm>
          <a:off x="0" y="4428507"/>
          <a:ext cx="5175384" cy="0"/>
        </a:xfrm>
        <a:prstGeom prst="line">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064FDC-E404-421A-8187-48211422FBD2}">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No single definition of family </a:t>
          </a:r>
          <a:r>
            <a:rPr lang="en-GB" sz="1700" kern="1200"/>
            <a:t>– what constitutes a family can vary between individuals, cultures and communities. </a:t>
          </a:r>
          <a:endParaRPr lang="en-US" sz="1700" kern="1200"/>
        </a:p>
      </dsp:txBody>
      <dsp:txXfrm>
        <a:off x="0" y="4428507"/>
        <a:ext cx="5175384" cy="1106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06F612-B9F4-4DF9-B762-2D152F8339B9}">
      <dsp:nvSpPr>
        <dsp:cNvPr id="0" name=""/>
        <dsp:cNvSpPr/>
      </dsp:nvSpPr>
      <dsp:spPr>
        <a:xfrm>
          <a:off x="2133453" y="1506396"/>
          <a:ext cx="91440" cy="546965"/>
        </a:xfrm>
        <a:custGeom>
          <a:avLst/>
          <a:gdLst/>
          <a:ahLst/>
          <a:cxnLst/>
          <a:rect l="0" t="0" r="0" b="0"/>
          <a:pathLst>
            <a:path>
              <a:moveTo>
                <a:pt x="45720" y="0"/>
              </a:moveTo>
              <a:lnTo>
                <a:pt x="45720" y="546965"/>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64733" y="1776991"/>
        <a:ext cx="28878" cy="5775"/>
      </dsp:txXfrm>
    </dsp:sp>
    <dsp:sp modelId="{9A93BF1F-B9FF-4834-8BF9-629B123953AC}">
      <dsp:nvSpPr>
        <dsp:cNvPr id="0" name=""/>
        <dsp:cNvSpPr/>
      </dsp:nvSpPr>
      <dsp:spPr>
        <a:xfrm>
          <a:off x="923594" y="1502"/>
          <a:ext cx="2511156" cy="150669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t" anchorCtr="0">
          <a:noAutofit/>
        </a:bodyPr>
        <a:lstStyle/>
        <a:p>
          <a:pPr marL="0" lvl="0" indent="0" algn="l" defTabSz="533400">
            <a:lnSpc>
              <a:spcPct val="90000"/>
            </a:lnSpc>
            <a:spcBef>
              <a:spcPct val="0"/>
            </a:spcBef>
            <a:spcAft>
              <a:spcPct val="35000"/>
            </a:spcAft>
            <a:buNone/>
          </a:pPr>
          <a:r>
            <a:rPr lang="en-GB" sz="1200" kern="1200"/>
            <a:t>Spend 3–4 minutes at each station discussing:</a:t>
          </a:r>
          <a:endParaRPr lang="en-US" sz="1200" kern="1200"/>
        </a:p>
        <a:p>
          <a:pPr marL="57150" lvl="1" indent="-57150" algn="l" defTabSz="400050">
            <a:lnSpc>
              <a:spcPct val="90000"/>
            </a:lnSpc>
            <a:spcBef>
              <a:spcPct val="0"/>
            </a:spcBef>
            <a:spcAft>
              <a:spcPct val="15000"/>
            </a:spcAft>
            <a:buChar char="•"/>
          </a:pPr>
          <a:r>
            <a:rPr lang="en-GB" sz="900" kern="1200"/>
            <a:t>What are the </a:t>
          </a:r>
          <a:r>
            <a:rPr lang="en-GB" sz="900" i="1" kern="1200"/>
            <a:t>strengths</a:t>
          </a:r>
          <a:r>
            <a:rPr lang="en-GB" sz="900" kern="1200"/>
            <a:t> of this family type?</a:t>
          </a:r>
          <a:endParaRPr lang="en-US" sz="900" kern="1200"/>
        </a:p>
        <a:p>
          <a:pPr marL="57150" lvl="1" indent="-57150" algn="l" defTabSz="400050">
            <a:lnSpc>
              <a:spcPct val="90000"/>
            </a:lnSpc>
            <a:spcBef>
              <a:spcPct val="0"/>
            </a:spcBef>
            <a:spcAft>
              <a:spcPct val="15000"/>
            </a:spcAft>
            <a:buChar char="•"/>
          </a:pPr>
          <a:r>
            <a:rPr lang="en-GB" sz="900" kern="1200"/>
            <a:t>What are the </a:t>
          </a:r>
          <a:r>
            <a:rPr lang="en-GB" sz="900" i="1" kern="1200"/>
            <a:t>barriers</a:t>
          </a:r>
          <a:r>
            <a:rPr lang="en-GB" sz="900" kern="1200"/>
            <a:t> or challenges to accessing support?</a:t>
          </a:r>
          <a:endParaRPr lang="en-US" sz="900" kern="1200"/>
        </a:p>
        <a:p>
          <a:pPr marL="57150" lvl="1" indent="-57150" algn="l" defTabSz="400050">
            <a:lnSpc>
              <a:spcPct val="90000"/>
            </a:lnSpc>
            <a:spcBef>
              <a:spcPct val="0"/>
            </a:spcBef>
            <a:spcAft>
              <a:spcPct val="15000"/>
            </a:spcAft>
            <a:buChar char="•"/>
          </a:pPr>
          <a:r>
            <a:rPr lang="en-GB" sz="900" kern="1200"/>
            <a:t>How might professionals adapt their approach to support them?</a:t>
          </a:r>
          <a:endParaRPr lang="en-US" sz="900" kern="1200"/>
        </a:p>
      </dsp:txBody>
      <dsp:txXfrm>
        <a:off x="923594" y="1502"/>
        <a:ext cx="2511156" cy="1506693"/>
      </dsp:txXfrm>
    </dsp:sp>
    <dsp:sp modelId="{1010B1B6-7FFE-4FA1-87F7-CB415969BCA5}">
      <dsp:nvSpPr>
        <dsp:cNvPr id="0" name=""/>
        <dsp:cNvSpPr/>
      </dsp:nvSpPr>
      <dsp:spPr>
        <a:xfrm>
          <a:off x="2133453" y="3590656"/>
          <a:ext cx="91440" cy="546965"/>
        </a:xfrm>
        <a:custGeom>
          <a:avLst/>
          <a:gdLst/>
          <a:ahLst/>
          <a:cxnLst/>
          <a:rect l="0" t="0" r="0" b="0"/>
          <a:pathLst>
            <a:path>
              <a:moveTo>
                <a:pt x="45720" y="0"/>
              </a:moveTo>
              <a:lnTo>
                <a:pt x="45720" y="546965"/>
              </a:lnTo>
            </a:path>
          </a:pathLst>
        </a:custGeom>
        <a:noFill/>
        <a:ln w="9525" cap="flat" cmpd="sng" algn="ctr">
          <a:solidFill>
            <a:schemeClr val="accent2">
              <a:hueOff val="4681519"/>
              <a:satOff val="-5839"/>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64733" y="3861251"/>
        <a:ext cx="28878" cy="5775"/>
      </dsp:txXfrm>
    </dsp:sp>
    <dsp:sp modelId="{4ACA5974-E91E-4CD7-851D-3F5E2D0D7439}">
      <dsp:nvSpPr>
        <dsp:cNvPr id="0" name=""/>
        <dsp:cNvSpPr/>
      </dsp:nvSpPr>
      <dsp:spPr>
        <a:xfrm>
          <a:off x="923594" y="2085762"/>
          <a:ext cx="2511156" cy="1506693"/>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533400">
            <a:lnSpc>
              <a:spcPct val="90000"/>
            </a:lnSpc>
            <a:spcBef>
              <a:spcPct val="0"/>
            </a:spcBef>
            <a:spcAft>
              <a:spcPct val="35000"/>
            </a:spcAft>
            <a:buNone/>
          </a:pPr>
          <a:r>
            <a:rPr lang="en-GB" sz="1200" kern="1200"/>
            <a:t>Rotate clockwise when prompted.</a:t>
          </a:r>
          <a:endParaRPr lang="en-US" sz="1200" kern="1200"/>
        </a:p>
      </dsp:txBody>
      <dsp:txXfrm>
        <a:off x="923594" y="2085762"/>
        <a:ext cx="2511156" cy="1506693"/>
      </dsp:txXfrm>
    </dsp:sp>
    <dsp:sp modelId="{443AED18-0B63-4EA0-B376-01A681D4B9A9}">
      <dsp:nvSpPr>
        <dsp:cNvPr id="0" name=""/>
        <dsp:cNvSpPr/>
      </dsp:nvSpPr>
      <dsp:spPr>
        <a:xfrm>
          <a:off x="923594" y="4170022"/>
          <a:ext cx="2511156" cy="1506693"/>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533400">
            <a:lnSpc>
              <a:spcPct val="90000"/>
            </a:lnSpc>
            <a:spcBef>
              <a:spcPct val="0"/>
            </a:spcBef>
            <a:spcAft>
              <a:spcPct val="35000"/>
            </a:spcAft>
            <a:buNone/>
          </a:pPr>
          <a:r>
            <a:rPr lang="en-GB" sz="1200" kern="1200"/>
            <a:t>Return to seats then class discussion</a:t>
          </a:r>
          <a:endParaRPr lang="en-US" sz="1200" kern="1200"/>
        </a:p>
      </dsp:txBody>
      <dsp:txXfrm>
        <a:off x="923594" y="4170022"/>
        <a:ext cx="2511156" cy="15066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9FF51-6923-45E3-8FC7-47EA2E0426EE}">
      <dsp:nvSpPr>
        <dsp:cNvPr id="0" name=""/>
        <dsp:cNvSpPr/>
      </dsp:nvSpPr>
      <dsp:spPr>
        <a:xfrm>
          <a:off x="0" y="1764"/>
          <a:ext cx="3485179"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2120E15-D738-4CD7-99A4-AEAC6DCBAB3C}">
      <dsp:nvSpPr>
        <dsp:cNvPr id="0" name=""/>
        <dsp:cNvSpPr/>
      </dsp:nvSpPr>
      <dsp:spPr>
        <a:xfrm>
          <a:off x="0" y="1764"/>
          <a:ext cx="3485179"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A series of </a:t>
          </a:r>
          <a:r>
            <a:rPr lang="en-US" sz="1300" b="1" kern="1200"/>
            <a:t>nested circles</a:t>
          </a:r>
          <a:r>
            <a:rPr lang="en-US" sz="1300" kern="1200"/>
            <a:t> (target-like layers) labelled:</a:t>
          </a:r>
        </a:p>
      </dsp:txBody>
      <dsp:txXfrm>
        <a:off x="0" y="1764"/>
        <a:ext cx="3485179" cy="601603"/>
      </dsp:txXfrm>
    </dsp:sp>
    <dsp:sp modelId="{E8585611-068E-43F6-99D8-C31FFB66A081}">
      <dsp:nvSpPr>
        <dsp:cNvPr id="0" name=""/>
        <dsp:cNvSpPr/>
      </dsp:nvSpPr>
      <dsp:spPr>
        <a:xfrm>
          <a:off x="0" y="603367"/>
          <a:ext cx="3485179"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AE0BD1A-42B2-4061-B108-654844334F2F}">
      <dsp:nvSpPr>
        <dsp:cNvPr id="0" name=""/>
        <dsp:cNvSpPr/>
      </dsp:nvSpPr>
      <dsp:spPr>
        <a:xfrm>
          <a:off x="0" y="603367"/>
          <a:ext cx="3485179"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Microsystem</a:t>
          </a:r>
          <a:r>
            <a:rPr lang="en-US" sz="1300" kern="1200"/>
            <a:t> – immediate surroundings (family, school, peers, health professionals)</a:t>
          </a:r>
        </a:p>
      </dsp:txBody>
      <dsp:txXfrm>
        <a:off x="0" y="603367"/>
        <a:ext cx="3485179" cy="601603"/>
      </dsp:txXfrm>
    </dsp:sp>
    <dsp:sp modelId="{35339D3F-0798-4337-A386-D1052D608282}">
      <dsp:nvSpPr>
        <dsp:cNvPr id="0" name=""/>
        <dsp:cNvSpPr/>
      </dsp:nvSpPr>
      <dsp:spPr>
        <a:xfrm>
          <a:off x="0" y="1204971"/>
          <a:ext cx="3485179"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AFE5E25-5890-4FD7-BD9F-F1E45FDC14B3}">
      <dsp:nvSpPr>
        <dsp:cNvPr id="0" name=""/>
        <dsp:cNvSpPr/>
      </dsp:nvSpPr>
      <dsp:spPr>
        <a:xfrm>
          <a:off x="0" y="1204971"/>
          <a:ext cx="3485179"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Mesosystem</a:t>
          </a:r>
          <a:r>
            <a:rPr lang="en-US" sz="1300" kern="1200"/>
            <a:t> – connections between microsystems (e.g., parent–teacher relationships)</a:t>
          </a:r>
        </a:p>
      </dsp:txBody>
      <dsp:txXfrm>
        <a:off x="0" y="1204971"/>
        <a:ext cx="3485179" cy="601603"/>
      </dsp:txXfrm>
    </dsp:sp>
    <dsp:sp modelId="{78C07D36-53E5-4231-81D6-7ABE7DAFE0EE}">
      <dsp:nvSpPr>
        <dsp:cNvPr id="0" name=""/>
        <dsp:cNvSpPr/>
      </dsp:nvSpPr>
      <dsp:spPr>
        <a:xfrm>
          <a:off x="0" y="1806574"/>
          <a:ext cx="3485179"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953DA66-2218-4F06-9659-B6FD396E63D9}">
      <dsp:nvSpPr>
        <dsp:cNvPr id="0" name=""/>
        <dsp:cNvSpPr/>
      </dsp:nvSpPr>
      <dsp:spPr>
        <a:xfrm>
          <a:off x="0" y="1806574"/>
          <a:ext cx="3485179"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Exosystem</a:t>
          </a:r>
          <a:r>
            <a:rPr lang="en-US" sz="1300" kern="1200"/>
            <a:t> – indirect influences (e.g., parent’s workplace, local services)</a:t>
          </a:r>
        </a:p>
      </dsp:txBody>
      <dsp:txXfrm>
        <a:off x="0" y="1806574"/>
        <a:ext cx="3485179" cy="601603"/>
      </dsp:txXfrm>
    </dsp:sp>
    <dsp:sp modelId="{8B877256-6FAE-40F5-84C2-6A9D1E014532}">
      <dsp:nvSpPr>
        <dsp:cNvPr id="0" name=""/>
        <dsp:cNvSpPr/>
      </dsp:nvSpPr>
      <dsp:spPr>
        <a:xfrm>
          <a:off x="0" y="2408177"/>
          <a:ext cx="3485179"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38DFB8C-0CFD-4B23-B5B6-EEAFAA04F106}">
      <dsp:nvSpPr>
        <dsp:cNvPr id="0" name=""/>
        <dsp:cNvSpPr/>
      </dsp:nvSpPr>
      <dsp:spPr>
        <a:xfrm>
          <a:off x="0" y="2408177"/>
          <a:ext cx="3485179"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Macrosystem</a:t>
          </a:r>
          <a:r>
            <a:rPr lang="en-US" sz="1300" kern="1200"/>
            <a:t> – wider cultural and societal context (e.g., laws, economic conditions, cultural values)</a:t>
          </a:r>
        </a:p>
      </dsp:txBody>
      <dsp:txXfrm>
        <a:off x="0" y="2408177"/>
        <a:ext cx="3485179" cy="601603"/>
      </dsp:txXfrm>
    </dsp:sp>
    <dsp:sp modelId="{6B496FD7-C706-4807-8E77-C7B8F344321A}">
      <dsp:nvSpPr>
        <dsp:cNvPr id="0" name=""/>
        <dsp:cNvSpPr/>
      </dsp:nvSpPr>
      <dsp:spPr>
        <a:xfrm>
          <a:off x="0" y="3009781"/>
          <a:ext cx="3485179"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0DB4722-9CFD-4476-A1CE-657EFB91865B}">
      <dsp:nvSpPr>
        <dsp:cNvPr id="0" name=""/>
        <dsp:cNvSpPr/>
      </dsp:nvSpPr>
      <dsp:spPr>
        <a:xfrm>
          <a:off x="0" y="3009781"/>
          <a:ext cx="3485179" cy="60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Chronosystem</a:t>
          </a:r>
          <a:r>
            <a:rPr lang="en-US" sz="1300" kern="1200"/>
            <a:t> – time-based changes (e.g., family transitions, historical events like COVID-19)</a:t>
          </a:r>
        </a:p>
      </dsp:txBody>
      <dsp:txXfrm>
        <a:off x="0" y="3009781"/>
        <a:ext cx="3485179" cy="60160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AB6A23-040D-0847-B8BB-785CCB3F9ADF}" type="datetimeFigureOut">
              <a:rPr lang="en-US" smtClean="0"/>
              <a:t>10/4/2026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06BCF5-E6F1-2E47-8991-2E3693F0C860}" type="slidenum">
              <a:rPr lang="en-US" smtClean="0"/>
              <a:t>‹#›</a:t>
            </a:fld>
            <a:endParaRPr lang="en-US"/>
          </a:p>
        </p:txBody>
      </p:sp>
    </p:spTree>
    <p:extLst>
      <p:ext uri="{BB962C8B-B14F-4D97-AF65-F5344CB8AC3E}">
        <p14:creationId xmlns:p14="http://schemas.microsoft.com/office/powerpoint/2010/main" val="4109148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Tutor Notes / Teaching Points:</a:t>
            </a:r>
            <a:endParaRPr lang="en-GB" dirty="0"/>
          </a:p>
          <a:p>
            <a:pPr>
              <a:buFont typeface="Arial" panose="020B0604020202020204" pitchFamily="34" charset="0"/>
              <a:buChar char="•"/>
            </a:pPr>
            <a:r>
              <a:rPr lang="en-GB" dirty="0"/>
              <a:t>Reinforce that </a:t>
            </a:r>
            <a:r>
              <a:rPr lang="en-GB" i="1" dirty="0"/>
              <a:t>there is no single universal definition</a:t>
            </a:r>
            <a:r>
              <a:rPr lang="en-GB" dirty="0"/>
              <a:t> of family.</a:t>
            </a:r>
          </a:p>
          <a:p>
            <a:pPr>
              <a:buFont typeface="Arial" panose="020B0604020202020204" pitchFamily="34" charset="0"/>
              <a:buChar char="•"/>
            </a:pPr>
            <a:r>
              <a:rPr lang="en-GB" dirty="0"/>
              <a:t>Encourage students to reflect on </a:t>
            </a:r>
            <a:r>
              <a:rPr lang="en-GB" b="1" dirty="0"/>
              <a:t>personal bias</a:t>
            </a:r>
            <a:r>
              <a:rPr lang="en-GB" dirty="0"/>
              <a:t> — we all see family through our own experiences.</a:t>
            </a:r>
          </a:p>
          <a:p>
            <a:pPr>
              <a:buFont typeface="Arial" panose="020B0604020202020204" pitchFamily="34" charset="0"/>
              <a:buChar char="•"/>
            </a:pPr>
            <a:r>
              <a:rPr lang="en-GB" dirty="0"/>
              <a:t>Highlight that in </a:t>
            </a:r>
            <a:r>
              <a:rPr lang="en-GB" i="1" dirty="0"/>
              <a:t>health and social care</a:t>
            </a:r>
            <a:r>
              <a:rPr lang="en-GB" dirty="0"/>
              <a:t>, definitions must be </a:t>
            </a:r>
            <a:r>
              <a:rPr lang="en-GB" b="1" dirty="0"/>
              <a:t>inclusive and context-sensitive</a:t>
            </a:r>
            <a:r>
              <a:rPr lang="en-GB" dirty="0"/>
              <a:t>.</a:t>
            </a:r>
          </a:p>
          <a:p>
            <a:pPr marL="742950" lvl="1" indent="-285750">
              <a:buFont typeface="Arial" panose="020B0604020202020204" pitchFamily="34" charset="0"/>
              <a:buChar char="•"/>
            </a:pPr>
            <a:r>
              <a:rPr lang="en-GB" i="1" dirty="0"/>
              <a:t>“Family = people who provide care, support, belonging — not just those related by blood.”</a:t>
            </a:r>
            <a:endParaRPr lang="en-GB" dirty="0"/>
          </a:p>
          <a:p>
            <a:endParaRPr lang="en-US" dirty="0"/>
          </a:p>
        </p:txBody>
      </p:sp>
      <p:sp>
        <p:nvSpPr>
          <p:cNvPr id="4" name="Slide Number Placeholder 3"/>
          <p:cNvSpPr>
            <a:spLocks noGrp="1"/>
          </p:cNvSpPr>
          <p:nvPr>
            <p:ph type="sldNum" sz="quarter" idx="5"/>
          </p:nvPr>
        </p:nvSpPr>
        <p:spPr/>
        <p:txBody>
          <a:bodyPr/>
          <a:lstStyle/>
          <a:p>
            <a:fld id="{5206BCF5-E6F1-2E47-8991-2E3693F0C860}" type="slidenum">
              <a:rPr lang="en-US" smtClean="0"/>
              <a:t>3</a:t>
            </a:fld>
            <a:endParaRPr lang="en-US"/>
          </a:p>
        </p:txBody>
      </p:sp>
    </p:spTree>
    <p:extLst>
      <p:ext uri="{BB962C8B-B14F-4D97-AF65-F5344CB8AC3E}">
        <p14:creationId xmlns:p14="http://schemas.microsoft.com/office/powerpoint/2010/main" val="1018848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Tutor Intro:</a:t>
            </a:r>
            <a:endParaRPr lang="en-GB" dirty="0"/>
          </a:p>
          <a:p>
            <a:r>
              <a:rPr lang="en-GB" dirty="0"/>
              <a:t>“We’ve just explored how personal experiences influence our understanding of ‘family’.</a:t>
            </a:r>
            <a:br>
              <a:rPr lang="en-GB" dirty="0"/>
            </a:br>
            <a:r>
              <a:rPr lang="en-GB" dirty="0"/>
              <a:t>Now let’s see how sociologists — who study society and its structures — have defined and explained family over time.</a:t>
            </a:r>
            <a:br>
              <a:rPr lang="en-GB" dirty="0"/>
            </a:br>
            <a:r>
              <a:rPr lang="en-GB" dirty="0"/>
              <a:t>Each theory highlights something different about how families function, and who is included or excluded.”</a:t>
            </a:r>
          </a:p>
          <a:p>
            <a:endParaRPr lang="en-US" dirty="0"/>
          </a:p>
        </p:txBody>
      </p:sp>
      <p:sp>
        <p:nvSpPr>
          <p:cNvPr id="4" name="Slide Number Placeholder 3"/>
          <p:cNvSpPr>
            <a:spLocks noGrp="1"/>
          </p:cNvSpPr>
          <p:nvPr>
            <p:ph type="sldNum" sz="quarter" idx="5"/>
          </p:nvPr>
        </p:nvSpPr>
        <p:spPr/>
        <p:txBody>
          <a:bodyPr/>
          <a:lstStyle/>
          <a:p>
            <a:fld id="{5206BCF5-E6F1-2E47-8991-2E3693F0C860}" type="slidenum">
              <a:rPr lang="en-US" smtClean="0"/>
              <a:t>6</a:t>
            </a:fld>
            <a:endParaRPr lang="en-US"/>
          </a:p>
        </p:txBody>
      </p:sp>
    </p:spTree>
    <p:extLst>
      <p:ext uri="{BB962C8B-B14F-4D97-AF65-F5344CB8AC3E}">
        <p14:creationId xmlns:p14="http://schemas.microsoft.com/office/powerpoint/2010/main" val="1569295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functionalist would say a two-parent family with children teaches children society’s values — respect, responsibility, gender roles — and supports adults emotionally so they can work.” </a:t>
            </a:r>
          </a:p>
          <a:p>
            <a:r>
              <a:rPr lang="en-GB" i="1" dirty="0"/>
              <a:t>Strengths:</a:t>
            </a:r>
            <a:endParaRPr lang="en-GB" dirty="0"/>
          </a:p>
          <a:p>
            <a:pPr>
              <a:buFont typeface="Arial" panose="020B0604020202020204" pitchFamily="34" charset="0"/>
              <a:buChar char="•"/>
            </a:pPr>
            <a:r>
              <a:rPr lang="en-GB" dirty="0"/>
              <a:t>Shows the family’s role in maintaining stability and support.</a:t>
            </a:r>
          </a:p>
          <a:p>
            <a:pPr>
              <a:buFont typeface="Arial" panose="020B0604020202020204" pitchFamily="34" charset="0"/>
              <a:buChar char="•"/>
            </a:pPr>
            <a:r>
              <a:rPr lang="en-GB" dirty="0"/>
              <a:t>Highlights importance of care and education within families.</a:t>
            </a:r>
          </a:p>
          <a:p>
            <a:r>
              <a:rPr lang="en-GB" i="1" dirty="0"/>
              <a:t>Limitations:</a:t>
            </a:r>
            <a:endParaRPr lang="en-GB" dirty="0"/>
          </a:p>
          <a:p>
            <a:pPr>
              <a:buFont typeface="Arial" panose="020B0604020202020204" pitchFamily="34" charset="0"/>
              <a:buChar char="•"/>
            </a:pPr>
            <a:r>
              <a:rPr lang="en-GB" dirty="0"/>
              <a:t>Ignores family diversity and gender inequality.</a:t>
            </a:r>
          </a:p>
          <a:p>
            <a:pPr>
              <a:buFont typeface="Arial" panose="020B0604020202020204" pitchFamily="34" charset="0"/>
              <a:buChar char="•"/>
            </a:pPr>
            <a:r>
              <a:rPr lang="en-GB" dirty="0"/>
              <a:t>Outdated — assumes a traditional, heterosexual, two-parent model.</a:t>
            </a:r>
          </a:p>
          <a:p>
            <a:r>
              <a:rPr lang="en-GB" b="1" dirty="0"/>
              <a:t>Tutor Note:</a:t>
            </a:r>
            <a:br>
              <a:rPr lang="en-GB" dirty="0"/>
            </a:br>
            <a:r>
              <a:rPr lang="en-GB" dirty="0"/>
              <a:t>Emphasise that modern families are far more varied, and that support professionals must not assume there is one ‘correct’ model.</a:t>
            </a:r>
          </a:p>
          <a:p>
            <a:endParaRPr lang="en-GB" dirty="0"/>
          </a:p>
          <a:p>
            <a:endParaRPr lang="en-US" dirty="0"/>
          </a:p>
        </p:txBody>
      </p:sp>
      <p:sp>
        <p:nvSpPr>
          <p:cNvPr id="4" name="Slide Number Placeholder 3"/>
          <p:cNvSpPr>
            <a:spLocks noGrp="1"/>
          </p:cNvSpPr>
          <p:nvPr>
            <p:ph type="sldNum" sz="quarter" idx="5"/>
          </p:nvPr>
        </p:nvSpPr>
        <p:spPr/>
        <p:txBody>
          <a:bodyPr/>
          <a:lstStyle/>
          <a:p>
            <a:fld id="{5206BCF5-E6F1-2E47-8991-2E3693F0C860}" type="slidenum">
              <a:rPr lang="en-US" smtClean="0"/>
              <a:t>7</a:t>
            </a:fld>
            <a:endParaRPr lang="en-US"/>
          </a:p>
        </p:txBody>
      </p:sp>
    </p:spTree>
    <p:extLst>
      <p:ext uri="{BB962C8B-B14F-4D97-AF65-F5344CB8AC3E}">
        <p14:creationId xmlns:p14="http://schemas.microsoft.com/office/powerpoint/2010/main" val="1042894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these parts work effectively together, they contribute to the functioning of society . Key idea Different parts of society depend on one another.  They believe that if one part of the system is struggling, it can affect the functioning of other parts. </a:t>
            </a:r>
          </a:p>
        </p:txBody>
      </p:sp>
      <p:sp>
        <p:nvSpPr>
          <p:cNvPr id="4" name="Slide Number Placeholder 3"/>
          <p:cNvSpPr>
            <a:spLocks noGrp="1"/>
          </p:cNvSpPr>
          <p:nvPr>
            <p:ph type="sldNum" sz="quarter" idx="5"/>
          </p:nvPr>
        </p:nvSpPr>
        <p:spPr/>
        <p:txBody>
          <a:bodyPr/>
          <a:lstStyle/>
          <a:p>
            <a:fld id="{5206BCF5-E6F1-2E47-8991-2E3693F0C860}" type="slidenum">
              <a:rPr lang="en-US" smtClean="0"/>
              <a:t>8</a:t>
            </a:fld>
            <a:endParaRPr lang="en-US"/>
          </a:p>
        </p:txBody>
      </p:sp>
    </p:spTree>
    <p:extLst>
      <p:ext uri="{BB962C8B-B14F-4D97-AF65-F5344CB8AC3E}">
        <p14:creationId xmlns:p14="http://schemas.microsoft.com/office/powerpoint/2010/main" val="503804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services may experience more pressure. If mental health support is not available support more on GP’s emergency services and social care. </a:t>
            </a:r>
          </a:p>
          <a:p>
            <a:r>
              <a:rPr lang="en-GB" dirty="0"/>
              <a:t>Children may have poorer attendance , concentration or achievement. Families can become isolate, other family members take on additional responsibilities, safeguarding concerns.</a:t>
            </a:r>
          </a:p>
        </p:txBody>
      </p:sp>
      <p:sp>
        <p:nvSpPr>
          <p:cNvPr id="4" name="Slide Number Placeholder 3"/>
          <p:cNvSpPr>
            <a:spLocks noGrp="1"/>
          </p:cNvSpPr>
          <p:nvPr>
            <p:ph type="sldNum" sz="quarter" idx="5"/>
          </p:nvPr>
        </p:nvSpPr>
        <p:spPr/>
        <p:txBody>
          <a:bodyPr/>
          <a:lstStyle/>
          <a:p>
            <a:fld id="{5206BCF5-E6F1-2E47-8991-2E3693F0C860}" type="slidenum">
              <a:rPr lang="en-US" smtClean="0"/>
              <a:t>9</a:t>
            </a:fld>
            <a:endParaRPr lang="en-US"/>
          </a:p>
        </p:txBody>
      </p:sp>
    </p:spTree>
    <p:extLst>
      <p:ext uri="{BB962C8B-B14F-4D97-AF65-F5344CB8AC3E}">
        <p14:creationId xmlns:p14="http://schemas.microsoft.com/office/powerpoint/2010/main" val="1539053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Expected Student Answers:</a:t>
            </a:r>
            <a:endParaRPr lang="en-GB" dirty="0"/>
          </a:p>
          <a:p>
            <a:pPr>
              <a:buFont typeface="Arial" panose="020B0604020202020204" pitchFamily="34" charset="0"/>
              <a:buChar char="•"/>
            </a:pPr>
            <a:r>
              <a:rPr lang="en-GB" dirty="0"/>
              <a:t>“Professionals need to recognise power dynamics within families.”</a:t>
            </a:r>
          </a:p>
          <a:p>
            <a:pPr>
              <a:buFont typeface="Arial" panose="020B0604020202020204" pitchFamily="34" charset="0"/>
              <a:buChar char="•"/>
            </a:pPr>
            <a:r>
              <a:rPr lang="en-GB" dirty="0"/>
              <a:t>“Inequality might exist between carers and care receivers, not just men and women.”</a:t>
            </a:r>
          </a:p>
          <a:p>
            <a:pPr>
              <a:buFont typeface="Arial" panose="020B0604020202020204" pitchFamily="34" charset="0"/>
              <a:buChar char="•"/>
            </a:pPr>
            <a:r>
              <a:rPr lang="en-GB" dirty="0"/>
              <a:t>“We need to make sure services don’t reinforce those inequalities.”</a:t>
            </a:r>
          </a:p>
          <a:p>
            <a:endParaRPr lang="en-US" dirty="0"/>
          </a:p>
        </p:txBody>
      </p:sp>
      <p:sp>
        <p:nvSpPr>
          <p:cNvPr id="4" name="Slide Number Placeholder 3"/>
          <p:cNvSpPr>
            <a:spLocks noGrp="1"/>
          </p:cNvSpPr>
          <p:nvPr>
            <p:ph type="sldNum" sz="quarter" idx="5"/>
          </p:nvPr>
        </p:nvSpPr>
        <p:spPr/>
        <p:txBody>
          <a:bodyPr/>
          <a:lstStyle/>
          <a:p>
            <a:fld id="{5206BCF5-E6F1-2E47-8991-2E3693F0C860}" type="slidenum">
              <a:rPr lang="en-US" smtClean="0"/>
              <a:t>10</a:t>
            </a:fld>
            <a:endParaRPr lang="en-US"/>
          </a:p>
        </p:txBody>
      </p:sp>
    </p:spTree>
    <p:extLst>
      <p:ext uri="{BB962C8B-B14F-4D97-AF65-F5344CB8AC3E}">
        <p14:creationId xmlns:p14="http://schemas.microsoft.com/office/powerpoint/2010/main" val="14144605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major strength of feminism is that it encourages us to look beyond whether a family appears to be functioning and ask whether everyone within that family is being treated fairly and has a voice. </a:t>
            </a:r>
          </a:p>
        </p:txBody>
      </p:sp>
      <p:sp>
        <p:nvSpPr>
          <p:cNvPr id="4" name="Slide Number Placeholder 3"/>
          <p:cNvSpPr>
            <a:spLocks noGrp="1"/>
          </p:cNvSpPr>
          <p:nvPr>
            <p:ph type="sldNum" sz="quarter" idx="5"/>
          </p:nvPr>
        </p:nvSpPr>
        <p:spPr/>
        <p:txBody>
          <a:bodyPr/>
          <a:lstStyle/>
          <a:p>
            <a:fld id="{5206BCF5-E6F1-2E47-8991-2E3693F0C860}" type="slidenum">
              <a:rPr lang="en-US" smtClean="0"/>
              <a:t>12</a:t>
            </a:fld>
            <a:endParaRPr lang="en-US"/>
          </a:p>
        </p:txBody>
      </p:sp>
    </p:spTree>
    <p:extLst>
      <p:ext uri="{BB962C8B-B14F-4D97-AF65-F5344CB8AC3E}">
        <p14:creationId xmlns:p14="http://schemas.microsoft.com/office/powerpoint/2010/main" val="1689014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Tutor notes: Post modernist believe that family life has become increasingly diverse. Rather than assuming that the traditional nuclear family is the norm, they recognise many different family forms and argue that people increasingly create and define family in ways that are meaningful to them. </a:t>
            </a:r>
          </a:p>
          <a:p>
            <a:r>
              <a:rPr lang="en-GB" b="1" dirty="0"/>
              <a:t>Discuss:</a:t>
            </a:r>
            <a:endParaRPr lang="en-GB" dirty="0"/>
          </a:p>
          <a:p>
            <a:pPr>
              <a:buFont typeface="Arial" panose="020B0604020202020204" pitchFamily="34" charset="0"/>
              <a:buChar char="•"/>
            </a:pPr>
            <a:r>
              <a:rPr lang="en-GB" dirty="0"/>
              <a:t>“How might postmodern ideas influence professional practice?”</a:t>
            </a:r>
          </a:p>
          <a:p>
            <a:pPr>
              <a:buFont typeface="Arial" panose="020B0604020202020204" pitchFamily="34" charset="0"/>
              <a:buChar char="•"/>
            </a:pPr>
            <a:r>
              <a:rPr lang="en-GB" dirty="0"/>
              <a:t>“What challenges could arise when professionals recognise non-traditional families?”</a:t>
            </a:r>
          </a:p>
          <a:p>
            <a:r>
              <a:rPr lang="en-GB" b="1" dirty="0"/>
              <a:t>Answers:</a:t>
            </a:r>
            <a:endParaRPr lang="en-GB" dirty="0"/>
          </a:p>
          <a:p>
            <a:pPr>
              <a:buFont typeface="Arial" panose="020B0604020202020204" pitchFamily="34" charset="0"/>
              <a:buChar char="•"/>
            </a:pPr>
            <a:r>
              <a:rPr lang="en-GB" dirty="0"/>
              <a:t>“We need to be flexible in how we assess who to include in care planning.”</a:t>
            </a:r>
          </a:p>
          <a:p>
            <a:pPr>
              <a:buFont typeface="Arial" panose="020B0604020202020204" pitchFamily="34" charset="0"/>
              <a:buChar char="•"/>
            </a:pPr>
            <a:r>
              <a:rPr lang="en-GB" dirty="0"/>
              <a:t>“Services should adapt to reflect diverse realities, not outdated assumptions.”</a:t>
            </a:r>
          </a:p>
          <a:p>
            <a:pPr>
              <a:buFont typeface="Arial" panose="020B0604020202020204" pitchFamily="34" charset="0"/>
              <a:buChar char="•"/>
            </a:pPr>
            <a:r>
              <a:rPr lang="en-GB" dirty="0"/>
              <a:t>“Professionals must avoid making moral judgments about what a family ‘should’ look like.”</a:t>
            </a:r>
          </a:p>
          <a:p>
            <a:pPr>
              <a:buFont typeface="Arial" panose="020B0604020202020204" pitchFamily="34" charset="0"/>
              <a:buChar char="•"/>
            </a:pPr>
            <a:endParaRPr lang="en-GB" dirty="0"/>
          </a:p>
          <a:p>
            <a:pPr>
              <a:buFont typeface="Arial" panose="020B0604020202020204" pitchFamily="34" charset="0"/>
              <a:buChar char="•"/>
            </a:pPr>
            <a:r>
              <a:rPr lang="en-GB" dirty="0"/>
              <a:t>“These perspectives show that family means different things depending on who you ask — sociologists, policymakers, or practitioners.</a:t>
            </a:r>
            <a:br>
              <a:rPr lang="en-GB" dirty="0"/>
            </a:br>
            <a:r>
              <a:rPr lang="en-GB" dirty="0"/>
              <a:t>Now we’ll explore </a:t>
            </a:r>
            <a:r>
              <a:rPr lang="en-GB" i="1" dirty="0"/>
              <a:t>how these different family forms</a:t>
            </a:r>
            <a:r>
              <a:rPr lang="en-GB" dirty="0"/>
              <a:t> might experience support in the real world.”</a:t>
            </a:r>
          </a:p>
          <a:p>
            <a:endParaRPr lang="en-US" dirty="0"/>
          </a:p>
        </p:txBody>
      </p:sp>
      <p:sp>
        <p:nvSpPr>
          <p:cNvPr id="4" name="Slide Number Placeholder 3"/>
          <p:cNvSpPr>
            <a:spLocks noGrp="1"/>
          </p:cNvSpPr>
          <p:nvPr>
            <p:ph type="sldNum" sz="quarter" idx="5"/>
          </p:nvPr>
        </p:nvSpPr>
        <p:spPr/>
        <p:txBody>
          <a:bodyPr/>
          <a:lstStyle/>
          <a:p>
            <a:fld id="{5206BCF5-E6F1-2E47-8991-2E3693F0C860}" type="slidenum">
              <a:rPr lang="en-US" smtClean="0"/>
              <a:t>14</a:t>
            </a:fld>
            <a:endParaRPr lang="en-US"/>
          </a:p>
        </p:txBody>
      </p:sp>
    </p:spTree>
    <p:extLst>
      <p:ext uri="{BB962C8B-B14F-4D97-AF65-F5344CB8AC3E}">
        <p14:creationId xmlns:p14="http://schemas.microsoft.com/office/powerpoint/2010/main" val="2727814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200" dirty="0">
                <a:effectLst/>
                <a:latin typeface="Cambria" panose="02040503050406030204" pitchFamily="18" charset="0"/>
                <a:ea typeface="MS Mincho" panose="02020609040205080304" pitchFamily="49" charset="-128"/>
                <a:cs typeface="Times New Roman" panose="02020603050405020304" pitchFamily="18" charset="0"/>
              </a:rPr>
              <a:t>Transition into the next section:</a:t>
            </a:r>
          </a:p>
          <a:p>
            <a:pPr>
              <a:lnSpc>
                <a:spcPct val="115000"/>
              </a:lnSpc>
              <a:spcAft>
                <a:spcPts val="1000"/>
              </a:spcAft>
            </a:pPr>
            <a:r>
              <a:rPr lang="en-GB" sz="1200" dirty="0">
                <a:effectLst/>
                <a:latin typeface="Cambria" panose="02040503050406030204" pitchFamily="18" charset="0"/>
                <a:ea typeface="MS Mincho" panose="02020609040205080304" pitchFamily="49" charset="-128"/>
                <a:cs typeface="Times New Roman" panose="02020603050405020304" pitchFamily="18" charset="0"/>
              </a:rPr>
              <a:t>“Now that we’ve explored how society defines family, we’ll move into how </a:t>
            </a:r>
            <a:r>
              <a:rPr lang="en-GB" sz="1200" i="1" dirty="0">
                <a:effectLst/>
                <a:latin typeface="Cambria" panose="02040503050406030204" pitchFamily="18" charset="0"/>
                <a:ea typeface="MS Mincho" panose="02020609040205080304" pitchFamily="49" charset="-128"/>
                <a:cs typeface="Times New Roman" panose="02020603050405020304" pitchFamily="18" charset="0"/>
              </a:rPr>
              <a:t>law and policy</a:t>
            </a:r>
            <a:r>
              <a:rPr lang="en-GB" sz="1200" dirty="0">
                <a:effectLst/>
                <a:latin typeface="Cambria" panose="02040503050406030204" pitchFamily="18" charset="0"/>
                <a:ea typeface="MS Mincho" panose="02020609040205080304" pitchFamily="49" charset="-128"/>
                <a:cs typeface="Times New Roman" panose="02020603050405020304" pitchFamily="18" charset="0"/>
              </a:rPr>
              <a:t> define it — and what that means for professional responsibilities.”</a:t>
            </a:r>
          </a:p>
          <a:p>
            <a:endParaRPr lang="en-US" dirty="0"/>
          </a:p>
        </p:txBody>
      </p:sp>
      <p:sp>
        <p:nvSpPr>
          <p:cNvPr id="4" name="Slide Number Placeholder 3"/>
          <p:cNvSpPr>
            <a:spLocks noGrp="1"/>
          </p:cNvSpPr>
          <p:nvPr>
            <p:ph type="sldNum" sz="quarter" idx="5"/>
          </p:nvPr>
        </p:nvSpPr>
        <p:spPr/>
        <p:txBody>
          <a:bodyPr/>
          <a:lstStyle/>
          <a:p>
            <a:fld id="{5206BCF5-E6F1-2E47-8991-2E3693F0C860}" type="slidenum">
              <a:rPr lang="en-US" smtClean="0"/>
              <a:t>18</a:t>
            </a:fld>
            <a:endParaRPr lang="en-US"/>
          </a:p>
        </p:txBody>
      </p:sp>
    </p:spTree>
    <p:extLst>
      <p:ext uri="{BB962C8B-B14F-4D97-AF65-F5344CB8AC3E}">
        <p14:creationId xmlns:p14="http://schemas.microsoft.com/office/powerpoint/2010/main" val="1098864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Expected Student Answers:</a:t>
            </a:r>
            <a:br>
              <a:rPr lang="en-GB" dirty="0"/>
            </a:br>
            <a:r>
              <a:rPr lang="en-GB" dirty="0"/>
              <a:t>People could be excluded from decisions about care or contact.</a:t>
            </a:r>
            <a:br>
              <a:rPr lang="en-GB" dirty="0"/>
            </a:br>
            <a:r>
              <a:rPr lang="en-GB" dirty="0"/>
              <a:t>It could cause distress or conflict if emotional and legal realities don’t match.</a:t>
            </a:r>
            <a:br>
              <a:rPr lang="en-GB" dirty="0"/>
            </a:br>
            <a:r>
              <a:rPr lang="en-GB" dirty="0"/>
              <a:t>Professionals must balance empathy with legal duties.</a:t>
            </a:r>
          </a:p>
          <a:p>
            <a:endParaRPr lang="en-US" dirty="0"/>
          </a:p>
        </p:txBody>
      </p:sp>
      <p:sp>
        <p:nvSpPr>
          <p:cNvPr id="4" name="Slide Number Placeholder 3"/>
          <p:cNvSpPr>
            <a:spLocks noGrp="1"/>
          </p:cNvSpPr>
          <p:nvPr>
            <p:ph type="sldNum" sz="quarter" idx="5"/>
          </p:nvPr>
        </p:nvSpPr>
        <p:spPr/>
        <p:txBody>
          <a:bodyPr/>
          <a:lstStyle/>
          <a:p>
            <a:fld id="{5206BCF5-E6F1-2E47-8991-2E3693F0C860}" type="slidenum">
              <a:rPr lang="en-US" smtClean="0"/>
              <a:t>20</a:t>
            </a:fld>
            <a:endParaRPr lang="en-US"/>
          </a:p>
        </p:txBody>
      </p:sp>
    </p:spTree>
    <p:extLst>
      <p:ext uri="{BB962C8B-B14F-4D97-AF65-F5344CB8AC3E}">
        <p14:creationId xmlns:p14="http://schemas.microsoft.com/office/powerpoint/2010/main" val="1686136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social care practices sits at a crossroads of these laws- practitioners need both legal literacy and sensitivity to families' realities, </a:t>
            </a:r>
          </a:p>
        </p:txBody>
      </p:sp>
      <p:sp>
        <p:nvSpPr>
          <p:cNvPr id="4" name="Slide Number Placeholder 3"/>
          <p:cNvSpPr>
            <a:spLocks noGrp="1"/>
          </p:cNvSpPr>
          <p:nvPr>
            <p:ph type="sldNum" sz="quarter" idx="5"/>
          </p:nvPr>
        </p:nvSpPr>
        <p:spPr/>
        <p:txBody>
          <a:bodyPr/>
          <a:lstStyle/>
          <a:p>
            <a:fld id="{5206BCF5-E6F1-2E47-8991-2E3693F0C860}" type="slidenum">
              <a:rPr lang="en-US" smtClean="0"/>
              <a:t>22</a:t>
            </a:fld>
            <a:endParaRPr lang="en-US"/>
          </a:p>
        </p:txBody>
      </p:sp>
    </p:spTree>
    <p:extLst>
      <p:ext uri="{BB962C8B-B14F-4D97-AF65-F5344CB8AC3E}">
        <p14:creationId xmlns:p14="http://schemas.microsoft.com/office/powerpoint/2010/main" val="2514182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Prompt</a:t>
            </a:r>
            <a:r>
              <a:rPr lang="en-GB" dirty="0"/>
              <a:t> </a:t>
            </a:r>
            <a:r>
              <a:rPr lang="en-GB" b="1" dirty="0"/>
              <a:t>Likely Answers</a:t>
            </a:r>
            <a:r>
              <a:rPr lang="en-GB" dirty="0"/>
              <a:t> </a:t>
            </a:r>
            <a:r>
              <a:rPr lang="en-GB" b="1" dirty="0"/>
              <a:t>Tutor Notes / Reinforcement</a:t>
            </a:r>
            <a:r>
              <a:rPr lang="en-GB" dirty="0"/>
              <a:t> 1. Ripple effects “When my sister moved out, my parents argued less but my brother became quieter.” Highlight interdependence: one change influences the emotional balance. 2. Dominant needs “Other members might feel ignored, resentful, or overwhelmed.” Stress how neglect of one area often causes new issues. 3. Professional use “It helps us understand how one problem (e.g., mental health, addiction) impacts everyone.” Reinforce holistic assessment: professionals don’t just treat individuals — they support systems. </a:t>
            </a:r>
            <a:endParaRPr lang="en-US" dirty="0"/>
          </a:p>
        </p:txBody>
      </p:sp>
      <p:sp>
        <p:nvSpPr>
          <p:cNvPr id="4" name="Slide Number Placeholder 3"/>
          <p:cNvSpPr>
            <a:spLocks noGrp="1"/>
          </p:cNvSpPr>
          <p:nvPr>
            <p:ph type="sldNum" sz="quarter" idx="5"/>
          </p:nvPr>
        </p:nvSpPr>
        <p:spPr/>
        <p:txBody>
          <a:bodyPr/>
          <a:lstStyle/>
          <a:p>
            <a:fld id="{5206BCF5-E6F1-2E47-8991-2E3693F0C860}" type="slidenum">
              <a:rPr lang="en-US" smtClean="0"/>
              <a:t>25</a:t>
            </a:fld>
            <a:endParaRPr lang="en-US"/>
          </a:p>
        </p:txBody>
      </p:sp>
    </p:spTree>
    <p:extLst>
      <p:ext uri="{BB962C8B-B14F-4D97-AF65-F5344CB8AC3E}">
        <p14:creationId xmlns:p14="http://schemas.microsoft.com/office/powerpoint/2010/main" val="70414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Professionals use this  model to identify which layers are affecting a family’s wellbeing </a:t>
            </a:r>
          </a:p>
        </p:txBody>
      </p:sp>
      <p:sp>
        <p:nvSpPr>
          <p:cNvPr id="4" name="Slide Number Placeholder 3"/>
          <p:cNvSpPr>
            <a:spLocks noGrp="1"/>
          </p:cNvSpPr>
          <p:nvPr>
            <p:ph type="sldNum" sz="quarter" idx="5"/>
          </p:nvPr>
        </p:nvSpPr>
        <p:spPr/>
        <p:txBody>
          <a:bodyPr/>
          <a:lstStyle/>
          <a:p>
            <a:fld id="{5206BCF5-E6F1-2E47-8991-2E3693F0C860}" type="slidenum">
              <a:rPr lang="en-US" smtClean="0"/>
              <a:t>26</a:t>
            </a:fld>
            <a:endParaRPr lang="en-US"/>
          </a:p>
        </p:txBody>
      </p:sp>
    </p:spTree>
    <p:extLst>
      <p:ext uri="{BB962C8B-B14F-4D97-AF65-F5344CB8AC3E}">
        <p14:creationId xmlns:p14="http://schemas.microsoft.com/office/powerpoint/2010/main" val="848477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mbria" panose="02040503050406030204" pitchFamily="18" charset="0"/>
                <a:ea typeface="MS Mincho" panose="02020609040205080304" pitchFamily="49" charset="-128"/>
                <a:cs typeface="Times New Roman" panose="02020603050405020304" pitchFamily="18" charset="0"/>
              </a:rPr>
              <a:t>“Imagine a 10-year-old whose parent has depression.”</a:t>
            </a:r>
          </a:p>
          <a:p>
            <a:pPr marL="342900" lvl="0" indent="-342900">
              <a:lnSpc>
                <a:spcPct val="115000"/>
              </a:lnSpc>
              <a:spcAft>
                <a:spcPts val="1000"/>
              </a:spcAft>
              <a:buSzPts val="1000"/>
              <a:buFont typeface="Symbol" pitchFamily="2" charset="2"/>
              <a:buChar char=""/>
              <a:tabLst>
                <a:tab pos="457200" algn="l"/>
              </a:tabLst>
            </a:pPr>
            <a:r>
              <a:rPr lang="en-GB" sz="1800" b="1" dirty="0">
                <a:effectLst/>
                <a:latin typeface="Cambria" panose="02040503050406030204" pitchFamily="18" charset="0"/>
                <a:ea typeface="MS Mincho" panose="02020609040205080304" pitchFamily="49" charset="-128"/>
                <a:cs typeface="Times New Roman" panose="02020603050405020304" pitchFamily="18" charset="0"/>
              </a:rPr>
              <a:t>Microsystem:</a:t>
            </a:r>
            <a:r>
              <a:rPr lang="en-GB" sz="1800" dirty="0">
                <a:effectLst/>
                <a:latin typeface="Cambria" panose="02040503050406030204" pitchFamily="18" charset="0"/>
                <a:ea typeface="MS Mincho" panose="02020609040205080304" pitchFamily="49" charset="-128"/>
                <a:cs typeface="Times New Roman" panose="02020603050405020304" pitchFamily="18" charset="0"/>
              </a:rPr>
              <a:t> Parent’s illness affects child’s home life and emotional wellbeing.</a:t>
            </a:r>
          </a:p>
          <a:p>
            <a:pPr marL="342900" lvl="0" indent="-342900">
              <a:lnSpc>
                <a:spcPct val="115000"/>
              </a:lnSpc>
              <a:spcAft>
                <a:spcPts val="1000"/>
              </a:spcAft>
              <a:buSzPts val="1000"/>
              <a:buFont typeface="Symbol" pitchFamily="2" charset="2"/>
              <a:buChar char=""/>
              <a:tabLst>
                <a:tab pos="457200" algn="l"/>
              </a:tabLst>
            </a:pPr>
            <a:r>
              <a:rPr lang="en-GB" sz="1800" b="1" dirty="0">
                <a:effectLst/>
                <a:latin typeface="Cambria" panose="02040503050406030204" pitchFamily="18" charset="0"/>
                <a:ea typeface="MS Mincho" panose="02020609040205080304" pitchFamily="49" charset="-128"/>
                <a:cs typeface="Times New Roman" panose="02020603050405020304" pitchFamily="18" charset="0"/>
              </a:rPr>
              <a:t>Mesosystem:</a:t>
            </a:r>
            <a:r>
              <a:rPr lang="en-GB" sz="1800" dirty="0">
                <a:effectLst/>
                <a:latin typeface="Cambria" panose="02040503050406030204" pitchFamily="18" charset="0"/>
                <a:ea typeface="MS Mincho" panose="02020609040205080304" pitchFamily="49" charset="-128"/>
                <a:cs typeface="Times New Roman" panose="02020603050405020304" pitchFamily="18" charset="0"/>
              </a:rPr>
              <a:t> Communication between school and health visitor becomes vital.</a:t>
            </a:r>
          </a:p>
          <a:p>
            <a:pPr marL="342900" lvl="0" indent="-342900">
              <a:lnSpc>
                <a:spcPct val="115000"/>
              </a:lnSpc>
              <a:spcAft>
                <a:spcPts val="1000"/>
              </a:spcAft>
              <a:buSzPts val="1000"/>
              <a:buFont typeface="Symbol" pitchFamily="2" charset="2"/>
              <a:buChar char=""/>
              <a:tabLst>
                <a:tab pos="457200" algn="l"/>
              </a:tabLst>
            </a:pPr>
            <a:r>
              <a:rPr lang="en-GB" sz="1800" b="1" dirty="0" err="1">
                <a:effectLst/>
                <a:latin typeface="Cambria" panose="02040503050406030204" pitchFamily="18" charset="0"/>
                <a:ea typeface="MS Mincho" panose="02020609040205080304" pitchFamily="49" charset="-128"/>
                <a:cs typeface="Times New Roman" panose="02020603050405020304" pitchFamily="18" charset="0"/>
              </a:rPr>
              <a:t>Exosystem</a:t>
            </a:r>
            <a:r>
              <a:rPr lang="en-GB" sz="1800" b="1" dirty="0">
                <a:effectLst/>
                <a:latin typeface="Cambria" panose="02040503050406030204" pitchFamily="18" charset="0"/>
                <a:ea typeface="MS Mincho" panose="02020609040205080304" pitchFamily="49" charset="-128"/>
                <a:cs typeface="Times New Roman" panose="02020603050405020304" pitchFamily="18" charset="0"/>
              </a:rPr>
              <a:t>:</a:t>
            </a:r>
            <a:r>
              <a:rPr lang="en-GB" sz="1800" dirty="0">
                <a:effectLst/>
                <a:latin typeface="Cambria" panose="02040503050406030204" pitchFamily="18" charset="0"/>
                <a:ea typeface="MS Mincho" panose="02020609040205080304" pitchFamily="49" charset="-128"/>
                <a:cs typeface="Times New Roman" panose="02020603050405020304" pitchFamily="18" charset="0"/>
              </a:rPr>
              <a:t> Parent’s workplace stress and long hours reduce quality family time.</a:t>
            </a:r>
          </a:p>
          <a:p>
            <a:pPr marL="342900" lvl="0" indent="-342900">
              <a:lnSpc>
                <a:spcPct val="115000"/>
              </a:lnSpc>
              <a:spcAft>
                <a:spcPts val="1000"/>
              </a:spcAft>
              <a:buSzPts val="1000"/>
              <a:buFont typeface="Symbol" pitchFamily="2" charset="2"/>
              <a:buChar char=""/>
              <a:tabLst>
                <a:tab pos="457200" algn="l"/>
              </a:tabLst>
            </a:pPr>
            <a:r>
              <a:rPr lang="en-GB" sz="1800" b="1" dirty="0">
                <a:effectLst/>
                <a:latin typeface="Cambria" panose="02040503050406030204" pitchFamily="18" charset="0"/>
                <a:ea typeface="MS Mincho" panose="02020609040205080304" pitchFamily="49" charset="-128"/>
                <a:cs typeface="Times New Roman" panose="02020603050405020304" pitchFamily="18" charset="0"/>
              </a:rPr>
              <a:t>Macrosystem:</a:t>
            </a:r>
            <a:r>
              <a:rPr lang="en-GB" sz="1800" dirty="0">
                <a:effectLst/>
                <a:latin typeface="Cambria" panose="02040503050406030204" pitchFamily="18" charset="0"/>
                <a:ea typeface="MS Mincho" panose="02020609040205080304" pitchFamily="49" charset="-128"/>
                <a:cs typeface="Times New Roman" panose="02020603050405020304" pitchFamily="18" charset="0"/>
              </a:rPr>
              <a:t> Stigma around mental health may stop family seeking help.</a:t>
            </a:r>
          </a:p>
          <a:p>
            <a:pPr marL="342900" lvl="0" indent="-342900">
              <a:lnSpc>
                <a:spcPct val="115000"/>
              </a:lnSpc>
              <a:spcAft>
                <a:spcPts val="1000"/>
              </a:spcAft>
              <a:buSzPts val="1000"/>
              <a:buFont typeface="Symbol" pitchFamily="2" charset="2"/>
              <a:buChar char=""/>
              <a:tabLst>
                <a:tab pos="457200" algn="l"/>
              </a:tabLst>
            </a:pPr>
            <a:r>
              <a:rPr lang="en-GB" sz="1800" b="1" dirty="0">
                <a:effectLst/>
                <a:latin typeface="Cambria" panose="02040503050406030204" pitchFamily="18" charset="0"/>
                <a:ea typeface="MS Mincho" panose="02020609040205080304" pitchFamily="49" charset="-128"/>
                <a:cs typeface="Times New Roman" panose="02020603050405020304" pitchFamily="18" charset="0"/>
              </a:rPr>
              <a:t>Chronosystem:</a:t>
            </a:r>
            <a:r>
              <a:rPr lang="en-GB" sz="1800" dirty="0">
                <a:effectLst/>
                <a:latin typeface="Cambria" panose="02040503050406030204" pitchFamily="18" charset="0"/>
                <a:ea typeface="MS Mincho" panose="02020609040205080304" pitchFamily="49" charset="-128"/>
                <a:cs typeface="Times New Roman" panose="02020603050405020304" pitchFamily="18" charset="0"/>
              </a:rPr>
              <a:t> Over time, if untreated, this stress may shape the child’s resilience and behaviour patterns.</a:t>
            </a:r>
          </a:p>
          <a:p>
            <a:pPr>
              <a:lnSpc>
                <a:spcPct val="115000"/>
              </a:lnSpc>
              <a:spcAft>
                <a:spcPts val="1000"/>
              </a:spcAft>
            </a:pP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lvl="0" indent="-342900">
              <a:lnSpc>
                <a:spcPct val="115000"/>
              </a:lnSpc>
              <a:spcAft>
                <a:spcPts val="1000"/>
              </a:spcAft>
              <a:buSzPts val="1000"/>
              <a:buFont typeface="Symbol" pitchFamily="2" charset="2"/>
              <a:buChar char=""/>
              <a:tabLst>
                <a:tab pos="457200" algn="l"/>
              </a:tabLst>
            </a:pPr>
            <a:r>
              <a:rPr lang="en-GB" sz="1800" dirty="0">
                <a:effectLst/>
                <a:latin typeface="Cambria" panose="02040503050406030204" pitchFamily="18" charset="0"/>
                <a:ea typeface="MS Mincho" panose="02020609040205080304" pitchFamily="49" charset="-128"/>
                <a:cs typeface="Times New Roman" panose="02020603050405020304" pitchFamily="18" charset="0"/>
              </a:rPr>
              <a:t>“Which system could you, as a professional, influence directly?”</a:t>
            </a:r>
            <a:br>
              <a:rPr lang="en-GB" sz="1800" dirty="0">
                <a:effectLst/>
                <a:latin typeface="Cambria" panose="02040503050406030204" pitchFamily="18" charset="0"/>
                <a:ea typeface="MS Mincho" panose="02020609040205080304" pitchFamily="49" charset="-128"/>
                <a:cs typeface="Times New Roman" panose="02020603050405020304" pitchFamily="18" charset="0"/>
              </a:rPr>
            </a:br>
            <a:r>
              <a:rPr lang="en-GB" sz="1800" dirty="0">
                <a:effectLst/>
                <a:latin typeface="Cambria" panose="02040503050406030204" pitchFamily="18" charset="0"/>
                <a:ea typeface="MS Mincho" panose="02020609040205080304" pitchFamily="49" charset="-128"/>
                <a:cs typeface="Times New Roman" panose="02020603050405020304" pitchFamily="18" charset="0"/>
              </a:rPr>
              <a:t>→ </a:t>
            </a:r>
            <a:r>
              <a:rPr lang="en-GB" sz="1800" i="1" dirty="0">
                <a:effectLst/>
                <a:latin typeface="Cambria" panose="02040503050406030204" pitchFamily="18" charset="0"/>
                <a:ea typeface="MS Mincho" panose="02020609040205080304" pitchFamily="49" charset="-128"/>
                <a:cs typeface="Times New Roman" panose="02020603050405020304" pitchFamily="18" charset="0"/>
              </a:rPr>
              <a:t>Microsystem and mesosystem (direct contact with family, school, services)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lvl="0" indent="-342900">
              <a:lnSpc>
                <a:spcPct val="115000"/>
              </a:lnSpc>
              <a:spcAft>
                <a:spcPts val="1000"/>
              </a:spcAft>
              <a:buSzPts val="1000"/>
              <a:buFont typeface="Symbol" pitchFamily="2" charset="2"/>
              <a:buChar char=""/>
              <a:tabLst>
                <a:tab pos="457200" algn="l"/>
              </a:tabLst>
            </a:pPr>
            <a:r>
              <a:rPr lang="en-GB" sz="1800" dirty="0">
                <a:effectLst/>
                <a:latin typeface="Cambria" panose="02040503050406030204" pitchFamily="18" charset="0"/>
                <a:ea typeface="MS Mincho" panose="02020609040205080304" pitchFamily="49" charset="-128"/>
                <a:cs typeface="Times New Roman" panose="02020603050405020304" pitchFamily="18" charset="0"/>
              </a:rPr>
              <a:t>“Which are harder to change?”</a:t>
            </a:r>
            <a:br>
              <a:rPr lang="en-GB" sz="1800" dirty="0">
                <a:effectLst/>
                <a:latin typeface="Cambria" panose="02040503050406030204" pitchFamily="18" charset="0"/>
                <a:ea typeface="MS Mincho" panose="02020609040205080304" pitchFamily="49" charset="-128"/>
                <a:cs typeface="Times New Roman" panose="02020603050405020304" pitchFamily="18" charset="0"/>
              </a:rPr>
            </a:br>
            <a:r>
              <a:rPr lang="en-GB" sz="1800" dirty="0">
                <a:effectLst/>
                <a:latin typeface="Cambria" panose="02040503050406030204" pitchFamily="18" charset="0"/>
                <a:ea typeface="MS Mincho" panose="02020609040205080304" pitchFamily="49" charset="-128"/>
                <a:cs typeface="Times New Roman" panose="02020603050405020304" pitchFamily="18" charset="0"/>
              </a:rPr>
              <a:t>→ </a:t>
            </a:r>
            <a:r>
              <a:rPr lang="en-GB" sz="1800" i="1" dirty="0">
                <a:effectLst/>
                <a:latin typeface="Cambria" panose="02040503050406030204" pitchFamily="18" charset="0"/>
                <a:ea typeface="MS Mincho" panose="02020609040205080304" pitchFamily="49" charset="-128"/>
                <a:cs typeface="Times New Roman" panose="02020603050405020304" pitchFamily="18" charset="0"/>
              </a:rPr>
              <a:t>Macrosystem and chronosystem — require policy or societal change.</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06BCF5-E6F1-2E47-8991-2E3693F0C860}" type="slidenum">
              <a:rPr lang="en-US" smtClean="0"/>
              <a:t>27</a:t>
            </a:fld>
            <a:endParaRPr lang="en-US"/>
          </a:p>
        </p:txBody>
      </p:sp>
    </p:spTree>
    <p:extLst>
      <p:ext uri="{BB962C8B-B14F-4D97-AF65-F5344CB8AC3E}">
        <p14:creationId xmlns:p14="http://schemas.microsoft.com/office/powerpoint/2010/main" val="11800654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“Where do you see opportunities for early intervention?”</a:t>
            </a:r>
          </a:p>
          <a:p>
            <a:pPr>
              <a:buFont typeface="Arial" panose="020B0604020202020204" pitchFamily="34" charset="0"/>
              <a:buChar char="•"/>
            </a:pPr>
            <a:r>
              <a:rPr lang="en-GB" dirty="0"/>
              <a:t>“Which factors are outside the family’s immediate control?”</a:t>
            </a:r>
          </a:p>
          <a:p>
            <a:pPr>
              <a:buFont typeface="Arial" panose="020B0604020202020204" pitchFamily="34" charset="0"/>
              <a:buChar char="•"/>
            </a:pPr>
            <a:r>
              <a:rPr lang="en-GB" dirty="0"/>
              <a:t>“How might different agencies need to work together here?”</a:t>
            </a:r>
          </a:p>
          <a:p>
            <a:br>
              <a:rPr lang="en-GB" dirty="0"/>
            </a:br>
            <a:r>
              <a:rPr lang="en-GB" dirty="0"/>
              <a:t>✅ Early intervention via school or GP can stabilise family stress.</a:t>
            </a:r>
            <a:br>
              <a:rPr lang="en-GB" dirty="0"/>
            </a:br>
            <a:r>
              <a:rPr lang="en-GB" dirty="0"/>
              <a:t>✅ Macro-level issues (transport, stigma) need systemic advocacy.</a:t>
            </a:r>
            <a:br>
              <a:rPr lang="en-GB" dirty="0"/>
            </a:br>
            <a:r>
              <a:rPr lang="en-GB" dirty="0"/>
              <a:t>✅ Coordination between education, social care, and community services prevents duplication and gaps.</a:t>
            </a:r>
          </a:p>
          <a:p>
            <a:endParaRPr lang="en-US" dirty="0"/>
          </a:p>
        </p:txBody>
      </p:sp>
      <p:sp>
        <p:nvSpPr>
          <p:cNvPr id="4" name="Slide Number Placeholder 3"/>
          <p:cNvSpPr>
            <a:spLocks noGrp="1"/>
          </p:cNvSpPr>
          <p:nvPr>
            <p:ph type="sldNum" sz="quarter" idx="5"/>
          </p:nvPr>
        </p:nvSpPr>
        <p:spPr/>
        <p:txBody>
          <a:bodyPr/>
          <a:lstStyle/>
          <a:p>
            <a:fld id="{5206BCF5-E6F1-2E47-8991-2E3693F0C860}" type="slidenum">
              <a:rPr lang="en-US" smtClean="0"/>
              <a:t>28</a:t>
            </a:fld>
            <a:endParaRPr lang="en-US"/>
          </a:p>
        </p:txBody>
      </p:sp>
    </p:spTree>
    <p:extLst>
      <p:ext uri="{BB962C8B-B14F-4D97-AF65-F5344CB8AC3E}">
        <p14:creationId xmlns:p14="http://schemas.microsoft.com/office/powerpoint/2010/main" val="2605461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pressbooks.montgomerycollege.edu/wmst101/chapter/the-family/" TargetMode="Externa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ww.suemarie.info/2017/10/bronfenbrenners-bioecological-approach.html" TargetMode="Externa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9.jpg"/><Relationship Id="rId7" Type="http://schemas.openxmlformats.org/officeDocument/2006/relationships/diagramQuickStyle" Target="../diagrams/quickStyle4.xm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hyperlink" Target="https://ohiostate.pressbooks.pub/humantrafficking/chapter/chapter-3-theories-and-human-trafficking/" TargetMode="External"/><Relationship Id="rId9" Type="http://schemas.microsoft.com/office/2007/relationships/diagramDrawing" Target="../diagrams/drawing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freepngimg.com/png/85354-text-question-blog-questions-logo-any"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46" name="Group 45">
            <a:extLst>
              <a:ext uri="{FF2B5EF4-FFF2-40B4-BE49-F238E27FC236}">
                <a16:creationId xmlns:a16="http://schemas.microsoft.com/office/drawing/2014/main" id="{69007781-1AEE-4FE2-8527-FF7B46F123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47" name="Rectangle 46">
              <a:extLst>
                <a:ext uri="{FF2B5EF4-FFF2-40B4-BE49-F238E27FC236}">
                  <a16:creationId xmlns:a16="http://schemas.microsoft.com/office/drawing/2014/main" id="{0E7F342F-8F86-41FC-A9DE-865B16F50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9FA5174A-CE0B-42D0-8DA3-4E995C092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0" name="Freeform: Shape 49">
            <a:extLst>
              <a:ext uri="{FF2B5EF4-FFF2-40B4-BE49-F238E27FC236}">
                <a16:creationId xmlns:a16="http://schemas.microsoft.com/office/drawing/2014/main" id="{DE35DE37-E5F4-4D1E-8AE0-8A7D46F3B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2" name="Rectangle 51">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74295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ctrTitle"/>
          </p:nvPr>
        </p:nvSpPr>
        <p:spPr>
          <a:xfrm>
            <a:off x="857249" y="1676401"/>
            <a:ext cx="5086350" cy="1752600"/>
          </a:xfrm>
        </p:spPr>
        <p:txBody>
          <a:bodyPr>
            <a:normAutofit/>
          </a:bodyPr>
          <a:lstStyle/>
          <a:p>
            <a:pPr algn="l">
              <a:lnSpc>
                <a:spcPct val="90000"/>
              </a:lnSpc>
            </a:pPr>
            <a:r>
              <a:rPr lang="en-GB" sz="3700" dirty="0">
                <a:latin typeface="Century Gothic" panose="020B0502020202020204" pitchFamily="34" charset="0"/>
              </a:rPr>
              <a:t>Week 2: Defining Family in Health &amp; Social Care</a:t>
            </a:r>
          </a:p>
        </p:txBody>
      </p:sp>
      <p:sp>
        <p:nvSpPr>
          <p:cNvPr id="3" name="Subtitle 2"/>
          <p:cNvSpPr>
            <a:spLocks noGrp="1"/>
          </p:cNvSpPr>
          <p:nvPr>
            <p:ph type="subTitle" idx="1"/>
          </p:nvPr>
        </p:nvSpPr>
        <p:spPr>
          <a:xfrm>
            <a:off x="857249" y="3429000"/>
            <a:ext cx="5086350" cy="1752600"/>
          </a:xfrm>
        </p:spPr>
        <p:txBody>
          <a:bodyPr>
            <a:normAutofit/>
          </a:bodyPr>
          <a:lstStyle/>
          <a:p>
            <a:pPr algn="l">
              <a:lnSpc>
                <a:spcPct val="90000"/>
              </a:lnSpc>
            </a:pPr>
            <a:r>
              <a:rPr lang="en-GB" sz="2200" dirty="0">
                <a:solidFill>
                  <a:schemeClr val="tx1">
                    <a:alpha val="55000"/>
                  </a:schemeClr>
                </a:solidFill>
              </a:rPr>
              <a:t>Supporting Families in Health and Social Care | Level 5 Module</a:t>
            </a:r>
          </a:p>
          <a:p>
            <a:pPr algn="l">
              <a:lnSpc>
                <a:spcPct val="90000"/>
              </a:lnSpc>
            </a:pPr>
            <a:endParaRPr lang="en-GB" sz="2200" dirty="0">
              <a:solidFill>
                <a:schemeClr val="tx1">
                  <a:alpha val="55000"/>
                </a:schemeClr>
              </a:solidFill>
            </a:endParaRPr>
          </a:p>
          <a:p>
            <a:pPr algn="l">
              <a:lnSpc>
                <a:spcPct val="90000"/>
              </a:lnSpc>
            </a:pPr>
            <a:r>
              <a:rPr lang="en-GB" sz="2200" dirty="0">
                <a:solidFill>
                  <a:schemeClr val="tx1">
                    <a:alpha val="55000"/>
                  </a:schemeClr>
                </a:solidFill>
              </a:rPr>
              <a:t>                                                                               Sharon Langford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6" name="Group 35">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37" name="Rectangle 36">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9" name="Freeform: Shape 30">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0" name="Rectangle 3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087336" cy="3505200"/>
          </a:xfrm>
        </p:spPr>
        <p:txBody>
          <a:bodyPr anchor="t">
            <a:normAutofit/>
          </a:bodyPr>
          <a:lstStyle/>
          <a:p>
            <a:r>
              <a:rPr lang="en-GB" sz="3500" dirty="0"/>
              <a:t>Learning Objectives</a:t>
            </a:r>
          </a:p>
        </p:txBody>
      </p:sp>
      <p:sp>
        <p:nvSpPr>
          <p:cNvPr id="3" name="Content Placeholder 2"/>
          <p:cNvSpPr>
            <a:spLocks noGrp="1"/>
          </p:cNvSpPr>
          <p:nvPr>
            <p:ph idx="1"/>
          </p:nvPr>
        </p:nvSpPr>
        <p:spPr>
          <a:xfrm>
            <a:off x="3287486" y="1333500"/>
            <a:ext cx="5513614" cy="4191000"/>
          </a:xfrm>
        </p:spPr>
        <p:txBody>
          <a:bodyPr>
            <a:normAutofit/>
          </a:bodyPr>
          <a:lstStyle/>
          <a:p>
            <a:pPr marL="0" indent="0">
              <a:lnSpc>
                <a:spcPct val="150000"/>
              </a:lnSpc>
              <a:buNone/>
            </a:pPr>
            <a:r>
              <a:rPr lang="en-GB" sz="1900" dirty="0">
                <a:solidFill>
                  <a:schemeClr val="tx1">
                    <a:alpha val="55000"/>
                  </a:schemeClr>
                </a:solidFill>
              </a:rPr>
              <a:t>• Describe different sociological, cultural, and legal definitions of ‘family’.</a:t>
            </a:r>
          </a:p>
          <a:p>
            <a:pPr marL="0" indent="0">
              <a:lnSpc>
                <a:spcPct val="150000"/>
              </a:lnSpc>
              <a:buNone/>
            </a:pPr>
            <a:r>
              <a:rPr lang="en-GB" sz="1900" dirty="0">
                <a:solidFill>
                  <a:schemeClr val="tx1">
                    <a:alpha val="55000"/>
                  </a:schemeClr>
                </a:solidFill>
              </a:rPr>
              <a:t>• Explain key principles of Family Systems Theories:-  Functionalism, feminism, Postmodern and Bronfenbrenner’s Ecological Systems Model.</a:t>
            </a:r>
          </a:p>
          <a:p>
            <a:pPr marL="0" indent="0">
              <a:lnSpc>
                <a:spcPct val="150000"/>
              </a:lnSpc>
              <a:buNone/>
            </a:pPr>
            <a:r>
              <a:rPr lang="en-GB" sz="1900" dirty="0">
                <a:solidFill>
                  <a:schemeClr val="tx1">
                    <a:alpha val="55000"/>
                  </a:schemeClr>
                </a:solidFill>
              </a:rPr>
              <a:t>• Apply these frameworks to explore family relationships and environmental influences.</a:t>
            </a:r>
          </a:p>
          <a:p>
            <a:pPr marL="0" indent="0">
              <a:lnSpc>
                <a:spcPct val="150000"/>
              </a:lnSpc>
              <a:buNone/>
            </a:pPr>
            <a:r>
              <a:rPr lang="en-GB" sz="1900" dirty="0">
                <a:solidFill>
                  <a:schemeClr val="tx1">
                    <a:alpha val="55000"/>
                  </a:schemeClr>
                </a:solidFill>
              </a:rPr>
              <a:t>• Reflect on how definitions of ‘family’ shape support in health and social care contexts.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r>
              <a:rPr lang="en-GB" sz="4700"/>
              <a:t>Welcome &amp; Recap</a:t>
            </a:r>
          </a:p>
        </p:txBody>
      </p:sp>
      <p:sp>
        <p:nvSpPr>
          <p:cNvPr id="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pPr marL="0" indent="0">
              <a:lnSpc>
                <a:spcPct val="90000"/>
              </a:lnSpc>
              <a:buNone/>
            </a:pPr>
            <a:r>
              <a:rPr lang="en-GB" sz="1900">
                <a:latin typeface="Century Gothic" panose="020B0502020202020204" pitchFamily="34" charset="0"/>
              </a:rPr>
              <a:t>• Reflect on your Week 1 activity: What does family mean to you?</a:t>
            </a:r>
          </a:p>
          <a:p>
            <a:pPr marL="0" indent="0">
              <a:lnSpc>
                <a:spcPct val="90000"/>
              </a:lnSpc>
              <a:buNone/>
            </a:pPr>
            <a:endParaRPr lang="en-GB" sz="1900">
              <a:latin typeface="Century Gothic" panose="020B0502020202020204" pitchFamily="34" charset="0"/>
            </a:endParaRPr>
          </a:p>
          <a:p>
            <a:pPr marL="0" indent="0">
              <a:lnSpc>
                <a:spcPct val="90000"/>
              </a:lnSpc>
              <a:buNone/>
            </a:pPr>
            <a:r>
              <a:rPr lang="en-GB" sz="1900">
                <a:latin typeface="Century Gothic" panose="020B0502020202020204" pitchFamily="34" charset="0"/>
              </a:rPr>
              <a:t>• Discuss key points from the group triangle model.</a:t>
            </a:r>
          </a:p>
          <a:p>
            <a:pPr marL="0" indent="0">
              <a:lnSpc>
                <a:spcPct val="90000"/>
              </a:lnSpc>
              <a:buNone/>
            </a:pPr>
            <a:endParaRPr lang="en-GB" sz="1900">
              <a:latin typeface="Century Gothic" panose="020B0502020202020204" pitchFamily="34" charset="0"/>
            </a:endParaRPr>
          </a:p>
          <a:p>
            <a:pPr marL="0" indent="0">
              <a:lnSpc>
                <a:spcPct val="90000"/>
              </a:lnSpc>
              <a:buNone/>
            </a:pPr>
            <a:r>
              <a:rPr lang="en-GB" sz="1900">
                <a:latin typeface="Century Gothic" panose="020B0502020202020204" pitchFamily="34" charset="0"/>
              </a:rPr>
              <a:t>• How do personal experiences shape professional perspectives on family?</a:t>
            </a:r>
          </a:p>
        </p:txBody>
      </p:sp>
      <p:pic>
        <p:nvPicPr>
          <p:cNvPr id="24" name="Picture 23" descr="Stick figure families holding hands">
            <a:extLst>
              <a:ext uri="{FF2B5EF4-FFF2-40B4-BE49-F238E27FC236}">
                <a16:creationId xmlns:a16="http://schemas.microsoft.com/office/drawing/2014/main" id="{DA9EFD87-09BA-436D-3AC2-6CEE0CB9EF8B}"/>
              </a:ext>
            </a:extLst>
          </p:cNvPr>
          <p:cNvPicPr>
            <a:picLocks noChangeAspect="1"/>
          </p:cNvPicPr>
          <p:nvPr/>
        </p:nvPicPr>
        <p:blipFill>
          <a:blip r:embed="rId3"/>
          <a:srcRect l="15515" r="34270" b="-1"/>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7" name="Group 26">
            <a:extLst>
              <a:ext uri="{FF2B5EF4-FFF2-40B4-BE49-F238E27FC236}">
                <a16:creationId xmlns:a16="http://schemas.microsoft.com/office/drawing/2014/main" id="{6CEC401A-BC46-41FC-AD55-F7810C3CFA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28" name="Rectangle 27">
              <a:extLst>
                <a:ext uri="{FF2B5EF4-FFF2-40B4-BE49-F238E27FC236}">
                  <a16:creationId xmlns:a16="http://schemas.microsoft.com/office/drawing/2014/main" id="{A287F808-5648-477A-80D6-A0F3BF6DF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0A116CF9-DCF6-4F08-B01A-D5F353F83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1" name="Freeform: Shape 30">
            <a:extLst>
              <a:ext uri="{FF2B5EF4-FFF2-40B4-BE49-F238E27FC236}">
                <a16:creationId xmlns:a16="http://schemas.microsoft.com/office/drawing/2014/main" id="{44D26783-C1CA-4BE1-9D40-3EA516AE3E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3" name="Rectangle 32">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199"/>
            <a:ext cx="84582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4C30D45-A900-6D5C-6271-EC397630A9BF}"/>
              </a:ext>
            </a:extLst>
          </p:cNvPr>
          <p:cNvSpPr>
            <a:spLocks noGrp="1"/>
          </p:cNvSpPr>
          <p:nvPr>
            <p:ph type="title"/>
          </p:nvPr>
        </p:nvSpPr>
        <p:spPr>
          <a:xfrm>
            <a:off x="857249" y="1676401"/>
            <a:ext cx="3371851" cy="2286002"/>
          </a:xfrm>
        </p:spPr>
        <p:txBody>
          <a:bodyPr vert="horz" lIns="91440" tIns="45720" rIns="91440" bIns="45720" rtlCol="0" anchor="t">
            <a:normAutofit/>
          </a:bodyPr>
          <a:lstStyle/>
          <a:p>
            <a:pPr algn="l" defTabSz="914400">
              <a:lnSpc>
                <a:spcPct val="90000"/>
              </a:lnSpc>
            </a:pPr>
            <a:r>
              <a:rPr lang="en-US" sz="4200"/>
              <a:t>My family Structure</a:t>
            </a:r>
          </a:p>
        </p:txBody>
      </p:sp>
      <p:sp>
        <p:nvSpPr>
          <p:cNvPr id="3" name="Content Placeholder 2">
            <a:extLst>
              <a:ext uri="{FF2B5EF4-FFF2-40B4-BE49-F238E27FC236}">
                <a16:creationId xmlns:a16="http://schemas.microsoft.com/office/drawing/2014/main" id="{3BE2229E-CCE2-5EBA-4F5B-5FC212C79AEC}"/>
              </a:ext>
            </a:extLst>
          </p:cNvPr>
          <p:cNvSpPr>
            <a:spLocks noGrp="1"/>
          </p:cNvSpPr>
          <p:nvPr>
            <p:ph idx="1"/>
          </p:nvPr>
        </p:nvSpPr>
        <p:spPr>
          <a:xfrm>
            <a:off x="857249" y="4267200"/>
            <a:ext cx="3371851" cy="914400"/>
          </a:xfrm>
        </p:spPr>
        <p:txBody>
          <a:bodyPr vert="horz" lIns="91440" tIns="45720" rIns="91440" bIns="45720" rtlCol="0">
            <a:normAutofit/>
          </a:bodyPr>
          <a:lstStyle/>
          <a:p>
            <a:pPr marL="0" indent="0" defTabSz="914400">
              <a:lnSpc>
                <a:spcPct val="90000"/>
              </a:lnSpc>
              <a:spcBef>
                <a:spcPts val="1000"/>
              </a:spcBef>
              <a:buNone/>
            </a:pPr>
            <a:r>
              <a:rPr lang="en-US" sz="2800">
                <a:solidFill>
                  <a:schemeClr val="tx1">
                    <a:alpha val="55000"/>
                  </a:schemeClr>
                </a:solidFill>
              </a:rPr>
              <a:t>Make a note of your family structure. </a:t>
            </a:r>
          </a:p>
        </p:txBody>
      </p:sp>
      <p:pic>
        <p:nvPicPr>
          <p:cNvPr id="14" name="Picture 13" descr="Chalk drawing of people representing different genders">
            <a:extLst>
              <a:ext uri="{FF2B5EF4-FFF2-40B4-BE49-F238E27FC236}">
                <a16:creationId xmlns:a16="http://schemas.microsoft.com/office/drawing/2014/main" id="{11294C1E-3492-F11B-997A-CA11ADC6F98A}"/>
              </a:ext>
            </a:extLst>
          </p:cNvPr>
          <p:cNvPicPr>
            <a:picLocks noChangeAspect="1"/>
          </p:cNvPicPr>
          <p:nvPr/>
        </p:nvPicPr>
        <p:blipFill>
          <a:blip r:embed="rId2"/>
          <a:srcRect l="23131" r="29055" b="-1"/>
          <a:stretch>
            <a:fillRect/>
          </a:stretch>
        </p:blipFill>
        <p:spPr>
          <a:xfrm>
            <a:off x="4964905" y="990598"/>
            <a:ext cx="3493295" cy="4876800"/>
          </a:xfrm>
          <a:prstGeom prst="rect">
            <a:avLst/>
          </a:prstGeom>
        </p:spPr>
      </p:pic>
    </p:spTree>
    <p:extLst>
      <p:ext uri="{BB962C8B-B14F-4D97-AF65-F5344CB8AC3E}">
        <p14:creationId xmlns:p14="http://schemas.microsoft.com/office/powerpoint/2010/main" val="2764952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People sitting on a grass field and enjoying the sun">
            <a:extLst>
              <a:ext uri="{FF2B5EF4-FFF2-40B4-BE49-F238E27FC236}">
                <a16:creationId xmlns:a16="http://schemas.microsoft.com/office/drawing/2014/main" id="{20F75689-A4E4-7790-12FE-00D47F5E1578}"/>
              </a:ext>
            </a:extLst>
          </p:cNvPr>
          <p:cNvPicPr>
            <a:picLocks noChangeAspect="1"/>
          </p:cNvPicPr>
          <p:nvPr/>
        </p:nvPicPr>
        <p:blipFill>
          <a:blip r:embed="rId2"/>
          <a:srcRect t="25055" b="261"/>
          <a:stretch>
            <a:fillRect/>
          </a:stretch>
        </p:blipFill>
        <p:spPr>
          <a:xfrm>
            <a:off x="20" y="10"/>
            <a:ext cx="9143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4"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4529" y="5470492"/>
            <a:ext cx="1371600" cy="13716"/>
          </a:xfrm>
          <a:custGeom>
            <a:avLst/>
            <a:gdLst>
              <a:gd name="csX0" fmla="*/ 0 w 1371600"/>
              <a:gd name="csY0" fmla="*/ 0 h 13716"/>
              <a:gd name="csX1" fmla="*/ 685800 w 1371600"/>
              <a:gd name="csY1" fmla="*/ 0 h 13716"/>
              <a:gd name="csX2" fmla="*/ 1371600 w 1371600"/>
              <a:gd name="csY2" fmla="*/ 0 h 13716"/>
              <a:gd name="csX3" fmla="*/ 1371600 w 1371600"/>
              <a:gd name="csY3" fmla="*/ 13716 h 13716"/>
              <a:gd name="csX4" fmla="*/ 713232 w 1371600"/>
              <a:gd name="csY4" fmla="*/ 13716 h 13716"/>
              <a:gd name="csX5" fmla="*/ 0 w 1371600"/>
              <a:gd name="csY5" fmla="*/ 13716 h 13716"/>
              <a:gd name="csX6" fmla="*/ 0 w 1371600"/>
              <a:gd name="csY6" fmla="*/ 0 h 13716"/>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3716" fill="none" extrusionOk="0">
                <a:moveTo>
                  <a:pt x="0" y="0"/>
                </a:moveTo>
                <a:cubicBezTo>
                  <a:pt x="247303" y="31625"/>
                  <a:pt x="422310" y="-25629"/>
                  <a:pt x="685800" y="0"/>
                </a:cubicBezTo>
                <a:cubicBezTo>
                  <a:pt x="949290" y="25629"/>
                  <a:pt x="1192357" y="6696"/>
                  <a:pt x="1371600" y="0"/>
                </a:cubicBezTo>
                <a:cubicBezTo>
                  <a:pt x="1371127" y="2892"/>
                  <a:pt x="1371229" y="8681"/>
                  <a:pt x="1371600" y="13716"/>
                </a:cubicBezTo>
                <a:cubicBezTo>
                  <a:pt x="1107995" y="21892"/>
                  <a:pt x="1033361" y="28370"/>
                  <a:pt x="713232" y="13716"/>
                </a:cubicBezTo>
                <a:cubicBezTo>
                  <a:pt x="393103" y="-938"/>
                  <a:pt x="289343" y="38649"/>
                  <a:pt x="0" y="13716"/>
                </a:cubicBezTo>
                <a:cubicBezTo>
                  <a:pt x="227" y="7219"/>
                  <a:pt x="197" y="5990"/>
                  <a:pt x="0" y="0"/>
                </a:cubicBezTo>
                <a:close/>
              </a:path>
              <a:path w="1371600" h="13716" stroke="0" extrusionOk="0">
                <a:moveTo>
                  <a:pt x="0" y="0"/>
                </a:moveTo>
                <a:cubicBezTo>
                  <a:pt x="170249" y="-24099"/>
                  <a:pt x="504634" y="14338"/>
                  <a:pt x="644652" y="0"/>
                </a:cubicBezTo>
                <a:cubicBezTo>
                  <a:pt x="784670" y="-14338"/>
                  <a:pt x="1087773" y="8679"/>
                  <a:pt x="1371600" y="0"/>
                </a:cubicBezTo>
                <a:cubicBezTo>
                  <a:pt x="1372228" y="6235"/>
                  <a:pt x="1371259" y="10206"/>
                  <a:pt x="1371600" y="13716"/>
                </a:cubicBezTo>
                <a:cubicBezTo>
                  <a:pt x="1176823" y="-5981"/>
                  <a:pt x="900830" y="5417"/>
                  <a:pt x="713232" y="13716"/>
                </a:cubicBezTo>
                <a:cubicBezTo>
                  <a:pt x="525634" y="22015"/>
                  <a:pt x="282837" y="1152"/>
                  <a:pt x="0" y="13716"/>
                </a:cubicBezTo>
                <a:cubicBezTo>
                  <a:pt x="596" y="8712"/>
                  <a:pt x="320" y="342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D4F61D-F867-D1BA-40F6-8BDCBA5808BB}"/>
              </a:ext>
            </a:extLst>
          </p:cNvPr>
          <p:cNvSpPr>
            <a:spLocks noGrp="1"/>
          </p:cNvSpPr>
          <p:nvPr>
            <p:ph idx="1"/>
          </p:nvPr>
        </p:nvSpPr>
        <p:spPr>
          <a:xfrm>
            <a:off x="3253471" y="4777739"/>
            <a:ext cx="5410469" cy="1906090"/>
          </a:xfrm>
        </p:spPr>
        <p:txBody>
          <a:bodyPr anchor="ctr">
            <a:noAutofit/>
          </a:bodyPr>
          <a:lstStyle/>
          <a:p>
            <a:pPr>
              <a:lnSpc>
                <a:spcPct val="90000"/>
              </a:lnSpc>
            </a:pPr>
            <a:r>
              <a:rPr lang="en-GB" sz="1400" dirty="0">
                <a:latin typeface="Century Gothic" panose="020B0502020202020204" pitchFamily="34" charset="0"/>
              </a:rPr>
              <a:t>As we’ve seen, family means different things to different people — and that matters because the way we define family can affect </a:t>
            </a:r>
            <a:r>
              <a:rPr lang="en-GB" sz="1400" i="1" dirty="0">
                <a:latin typeface="Century Gothic" panose="020B0502020202020204" pitchFamily="34" charset="0"/>
              </a:rPr>
              <a:t>how we provide support.</a:t>
            </a:r>
            <a:endParaRPr lang="en-GB" sz="1400" dirty="0">
              <a:latin typeface="Century Gothic" panose="020B0502020202020204" pitchFamily="34" charset="0"/>
            </a:endParaRPr>
          </a:p>
          <a:p>
            <a:pPr>
              <a:lnSpc>
                <a:spcPct val="90000"/>
              </a:lnSpc>
            </a:pPr>
            <a:endParaRPr lang="en-GB" sz="1400" dirty="0">
              <a:latin typeface="Century Gothic" panose="020B0502020202020204" pitchFamily="34" charset="0"/>
            </a:endParaRPr>
          </a:p>
          <a:p>
            <a:pPr>
              <a:lnSpc>
                <a:spcPct val="90000"/>
              </a:lnSpc>
            </a:pPr>
            <a:r>
              <a:rPr lang="en-GB" sz="1400" dirty="0">
                <a:latin typeface="Century Gothic" panose="020B0502020202020204" pitchFamily="34" charset="0"/>
              </a:rPr>
              <a:t>Today, we’ll look at how sociologists, cultures, and the law define family — and what that means for you as future professionals.</a:t>
            </a:r>
            <a:endParaRPr lang="en-US" sz="1400" dirty="0">
              <a:latin typeface="Century Gothic" panose="020B0502020202020204" pitchFamily="34" charset="0"/>
            </a:endParaRPr>
          </a:p>
        </p:txBody>
      </p:sp>
    </p:spTree>
    <p:extLst>
      <p:ext uri="{BB962C8B-B14F-4D97-AF65-F5344CB8AC3E}">
        <p14:creationId xmlns:p14="http://schemas.microsoft.com/office/powerpoint/2010/main" val="1190608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0" name="Group 29">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0700" y="0"/>
            <a:ext cx="3543300" cy="6858000"/>
            <a:chOff x="7467600" y="0"/>
            <a:chExt cx="4724400" cy="6858000"/>
          </a:xfrm>
        </p:grpSpPr>
        <p:sp>
          <p:nvSpPr>
            <p:cNvPr id="31" name="Rectangle 30">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4" name="Freeform: Shape 33">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0700" y="1"/>
            <a:ext cx="35433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6" name="Rectangle 3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3028950" cy="3505200"/>
          </a:xfrm>
        </p:spPr>
        <p:txBody>
          <a:bodyPr>
            <a:normAutofit/>
          </a:bodyPr>
          <a:lstStyle/>
          <a:p>
            <a:r>
              <a:rPr lang="en-GB" sz="3500"/>
              <a:t>Sociological &amp; Cultural Definitions of Family</a:t>
            </a:r>
          </a:p>
        </p:txBody>
      </p:sp>
      <p:sp>
        <p:nvSpPr>
          <p:cNvPr id="3" name="Content Placeholder 2"/>
          <p:cNvSpPr>
            <a:spLocks noGrp="1"/>
          </p:cNvSpPr>
          <p:nvPr>
            <p:ph idx="1"/>
          </p:nvPr>
        </p:nvSpPr>
        <p:spPr>
          <a:xfrm>
            <a:off x="3886200" y="1676400"/>
            <a:ext cx="3886200" cy="3505200"/>
          </a:xfrm>
        </p:spPr>
        <p:txBody>
          <a:bodyPr anchor="t">
            <a:normAutofit/>
          </a:bodyPr>
          <a:lstStyle/>
          <a:p>
            <a:pPr marL="0" indent="0">
              <a:buNone/>
            </a:pPr>
            <a:r>
              <a:rPr lang="en-GB" sz="2100">
                <a:solidFill>
                  <a:schemeClr val="tx1">
                    <a:alpha val="55000"/>
                  </a:schemeClr>
                </a:solidFill>
              </a:rPr>
              <a:t>• </a:t>
            </a:r>
            <a:r>
              <a:rPr lang="en-GB" sz="2100" b="1">
                <a:solidFill>
                  <a:schemeClr val="tx1">
                    <a:alpha val="55000"/>
                  </a:schemeClr>
                </a:solidFill>
                <a:latin typeface="Century Gothic" panose="020B0502020202020204" pitchFamily="34" charset="0"/>
              </a:rPr>
              <a:t>Functionalist: </a:t>
            </a:r>
            <a:r>
              <a:rPr lang="en-GB" sz="2100">
                <a:solidFill>
                  <a:schemeClr val="tx1">
                    <a:alpha val="55000"/>
                  </a:schemeClr>
                </a:solidFill>
                <a:latin typeface="Century Gothic" panose="020B0502020202020204" pitchFamily="34" charset="0"/>
              </a:rPr>
              <a:t>Family maintains social order and stability.</a:t>
            </a:r>
          </a:p>
          <a:p>
            <a:pPr marL="0" indent="0">
              <a:buNone/>
            </a:pPr>
            <a:r>
              <a:rPr lang="en-GB" sz="2100" b="1">
                <a:solidFill>
                  <a:schemeClr val="tx1">
                    <a:alpha val="55000"/>
                  </a:schemeClr>
                </a:solidFill>
                <a:latin typeface="Century Gothic" panose="020B0502020202020204" pitchFamily="34" charset="0"/>
              </a:rPr>
              <a:t>• Feminist: </a:t>
            </a:r>
            <a:r>
              <a:rPr lang="en-GB" sz="2100">
                <a:solidFill>
                  <a:schemeClr val="tx1">
                    <a:alpha val="55000"/>
                  </a:schemeClr>
                </a:solidFill>
                <a:latin typeface="Century Gothic" panose="020B0502020202020204" pitchFamily="34" charset="0"/>
              </a:rPr>
              <a:t>Focus on gender roles, inequality, and unpaid care.</a:t>
            </a:r>
          </a:p>
          <a:p>
            <a:pPr marL="0" indent="0">
              <a:buNone/>
            </a:pPr>
            <a:r>
              <a:rPr lang="en-GB" sz="2100">
                <a:solidFill>
                  <a:schemeClr val="tx1">
                    <a:alpha val="55000"/>
                  </a:schemeClr>
                </a:solidFill>
                <a:latin typeface="Century Gothic" panose="020B0502020202020204" pitchFamily="34" charset="0"/>
              </a:rPr>
              <a:t>• </a:t>
            </a:r>
            <a:r>
              <a:rPr lang="en-GB" sz="2100" b="1">
                <a:solidFill>
                  <a:schemeClr val="tx1">
                    <a:alpha val="55000"/>
                  </a:schemeClr>
                </a:solidFill>
                <a:latin typeface="Century Gothic" panose="020B0502020202020204" pitchFamily="34" charset="0"/>
              </a:rPr>
              <a:t>Postmodern: </a:t>
            </a:r>
            <a:r>
              <a:rPr lang="en-GB" sz="2100">
                <a:solidFill>
                  <a:schemeClr val="tx1">
                    <a:alpha val="55000"/>
                  </a:schemeClr>
                </a:solidFill>
                <a:latin typeface="Century Gothic" panose="020B0502020202020204" pitchFamily="34" charset="0"/>
              </a:rPr>
              <a:t>Family diversity and personal choice.</a:t>
            </a:r>
          </a:p>
          <a:p>
            <a:endParaRPr lang="en-GB" sz="2100">
              <a:solidFill>
                <a:schemeClr val="tx1">
                  <a:alpha val="5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5F6A2-42E3-B3A6-44F1-5176256F4A0C}"/>
              </a:ext>
            </a:extLst>
          </p:cNvPr>
          <p:cNvSpPr>
            <a:spLocks noGrp="1"/>
          </p:cNvSpPr>
          <p:nvPr>
            <p:ph type="title"/>
          </p:nvPr>
        </p:nvSpPr>
        <p:spPr>
          <a:xfrm>
            <a:off x="480060" y="325369"/>
            <a:ext cx="3276451" cy="1956841"/>
          </a:xfrm>
        </p:spPr>
        <p:txBody>
          <a:bodyPr anchor="b">
            <a:normAutofit/>
          </a:bodyPr>
          <a:lstStyle/>
          <a:p>
            <a:pPr>
              <a:lnSpc>
                <a:spcPct val="90000"/>
              </a:lnSpc>
            </a:pPr>
            <a:br>
              <a:rPr lang="en-GB" sz="2600" b="1"/>
            </a:br>
            <a:r>
              <a:rPr lang="en-GB" sz="2600" b="1"/>
              <a:t>Functionalist Perspective (Talcott Parsons, 1950s)</a:t>
            </a:r>
            <a:br>
              <a:rPr lang="en-GB" sz="2600" b="1"/>
            </a:br>
            <a:endParaRPr lang="en-US" sz="2600" dirty="0"/>
          </a:p>
        </p:txBody>
      </p:sp>
      <p:sp>
        <p:nvSpPr>
          <p:cNvPr id="6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2EE311-9028-F88D-3854-47F8EB8FD9E2}"/>
              </a:ext>
            </a:extLst>
          </p:cNvPr>
          <p:cNvSpPr>
            <a:spLocks noGrp="1"/>
          </p:cNvSpPr>
          <p:nvPr>
            <p:ph idx="1"/>
          </p:nvPr>
        </p:nvSpPr>
        <p:spPr>
          <a:xfrm>
            <a:off x="480060" y="2872899"/>
            <a:ext cx="3182691" cy="3320668"/>
          </a:xfrm>
        </p:spPr>
        <p:txBody>
          <a:bodyPr>
            <a:normAutofit/>
          </a:bodyPr>
          <a:lstStyle/>
          <a:p>
            <a:pPr marL="0" indent="0">
              <a:lnSpc>
                <a:spcPct val="90000"/>
              </a:lnSpc>
              <a:buNone/>
            </a:pPr>
            <a:r>
              <a:rPr lang="en-GB" sz="1500" b="1" dirty="0"/>
              <a:t>Main Idea:</a:t>
            </a:r>
          </a:p>
          <a:p>
            <a:pPr marL="0" indent="0">
              <a:lnSpc>
                <a:spcPct val="90000"/>
              </a:lnSpc>
              <a:buNone/>
            </a:pPr>
            <a:br>
              <a:rPr lang="en-GB" sz="1500" dirty="0"/>
            </a:br>
            <a:r>
              <a:rPr lang="en-GB" sz="1500" dirty="0"/>
              <a:t>Family is a </a:t>
            </a:r>
            <a:r>
              <a:rPr lang="en-GB" sz="1500" i="1" dirty="0"/>
              <a:t>key social institution</a:t>
            </a:r>
            <a:r>
              <a:rPr lang="en-GB" sz="1500" dirty="0"/>
              <a:t> that maintains stability and social order.</a:t>
            </a:r>
            <a:br>
              <a:rPr lang="en-GB" sz="1500" dirty="0"/>
            </a:br>
            <a:r>
              <a:rPr lang="en-GB" sz="1500" dirty="0"/>
              <a:t>Each member has a role to help society function.</a:t>
            </a:r>
          </a:p>
          <a:p>
            <a:pPr>
              <a:lnSpc>
                <a:spcPct val="90000"/>
              </a:lnSpc>
            </a:pPr>
            <a:endParaRPr lang="en-GB" sz="1500" dirty="0"/>
          </a:p>
          <a:p>
            <a:pPr marL="0" indent="0">
              <a:lnSpc>
                <a:spcPct val="90000"/>
              </a:lnSpc>
              <a:buNone/>
            </a:pPr>
            <a:r>
              <a:rPr lang="en-GB" sz="1500" b="1" dirty="0"/>
              <a:t>Core Concepts:</a:t>
            </a:r>
          </a:p>
          <a:p>
            <a:pPr marL="0" indent="0">
              <a:lnSpc>
                <a:spcPct val="90000"/>
              </a:lnSpc>
              <a:buNone/>
            </a:pPr>
            <a:r>
              <a:rPr lang="en-GB" sz="1500" b="1" dirty="0"/>
              <a:t>Instrumental role:</a:t>
            </a:r>
            <a:r>
              <a:rPr lang="en-GB" sz="1500" dirty="0"/>
              <a:t> typically, the male (breadwinner, provider)</a:t>
            </a:r>
          </a:p>
          <a:p>
            <a:pPr marL="0" indent="0">
              <a:lnSpc>
                <a:spcPct val="90000"/>
              </a:lnSpc>
              <a:buNone/>
            </a:pPr>
            <a:r>
              <a:rPr lang="en-GB" sz="1500" b="1" dirty="0"/>
              <a:t>Expressive role:</a:t>
            </a:r>
            <a:r>
              <a:rPr lang="en-GB" sz="1500" dirty="0"/>
              <a:t> typically, the female (caregiver, emotional support)</a:t>
            </a:r>
          </a:p>
          <a:p>
            <a:pPr marL="0" indent="0">
              <a:lnSpc>
                <a:spcPct val="90000"/>
              </a:lnSpc>
              <a:buNone/>
            </a:pPr>
            <a:r>
              <a:rPr lang="en-GB" sz="1500" dirty="0"/>
              <a:t>Family provides </a:t>
            </a:r>
            <a:r>
              <a:rPr lang="en-GB" sz="1500" i="1" dirty="0"/>
              <a:t>primary socialisation</a:t>
            </a:r>
            <a:r>
              <a:rPr lang="en-GB" sz="1500" dirty="0"/>
              <a:t> and </a:t>
            </a:r>
            <a:r>
              <a:rPr lang="en-GB" sz="1500" i="1" dirty="0"/>
              <a:t>stabilisation of adult personalities.</a:t>
            </a:r>
            <a:endParaRPr lang="en-GB" sz="1500" dirty="0"/>
          </a:p>
          <a:p>
            <a:pPr>
              <a:lnSpc>
                <a:spcPct val="90000"/>
              </a:lnSpc>
            </a:pPr>
            <a:endParaRPr lang="en-US" sz="1500" dirty="0"/>
          </a:p>
        </p:txBody>
      </p:sp>
      <p:pic>
        <p:nvPicPr>
          <p:cNvPr id="30" name="Picture 29">
            <a:extLst>
              <a:ext uri="{FF2B5EF4-FFF2-40B4-BE49-F238E27FC236}">
                <a16:creationId xmlns:a16="http://schemas.microsoft.com/office/drawing/2014/main" id="{B3716D2E-5666-5A96-F42A-BC5BF6B836B0}"/>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16000"/>
                    </a14:imgEffect>
                    <a14:imgEffect>
                      <a14:brightnessContrast bright="40000" contrast="-8000"/>
                    </a14:imgEffect>
                  </a14:imgLayer>
                </a14:imgProps>
              </a:ext>
              <a:ext uri="{837473B0-CC2E-450A-ABE3-18F120FF3D39}">
                <a1611:picAttrSrcUrl xmlns:a1611="http://schemas.microsoft.com/office/drawing/2016/11/main" r:id="rId5"/>
              </a:ext>
            </a:extLst>
          </a:blip>
          <a:srcRect l="21790" r="21790"/>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4" name="TextBox 3">
            <a:extLst>
              <a:ext uri="{FF2B5EF4-FFF2-40B4-BE49-F238E27FC236}">
                <a16:creationId xmlns:a16="http://schemas.microsoft.com/office/drawing/2014/main" id="{A5D13395-BB2B-8D46-1A78-9EB5C6F4BB80}"/>
              </a:ext>
            </a:extLst>
          </p:cNvPr>
          <p:cNvSpPr txBox="1"/>
          <p:nvPr/>
        </p:nvSpPr>
        <p:spPr>
          <a:xfrm>
            <a:off x="6957183" y="6657945"/>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pressbooks.montgomerycollege.edu/wmst101/chapter/the-fami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646595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0" name="Group 2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31" name="Rectangle 3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4" name="Freeform: Shape 3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6" name="Rectangle 3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AD12E9D-7875-0CAA-DB1B-037F3FDA4D06}"/>
              </a:ext>
            </a:extLst>
          </p:cNvPr>
          <p:cNvSpPr>
            <a:spLocks noGrp="1"/>
          </p:cNvSpPr>
          <p:nvPr>
            <p:ph type="title"/>
          </p:nvPr>
        </p:nvSpPr>
        <p:spPr>
          <a:xfrm>
            <a:off x="857250" y="1676400"/>
            <a:ext cx="2857500" cy="3505200"/>
          </a:xfrm>
        </p:spPr>
        <p:txBody>
          <a:bodyPr>
            <a:normAutofit/>
          </a:bodyPr>
          <a:lstStyle/>
          <a:p>
            <a:r>
              <a:rPr lang="en-GB" sz="3500"/>
              <a:t>Functionalist Perspective</a:t>
            </a:r>
          </a:p>
        </p:txBody>
      </p:sp>
      <p:sp>
        <p:nvSpPr>
          <p:cNvPr id="3" name="Content Placeholder 2">
            <a:extLst>
              <a:ext uri="{FF2B5EF4-FFF2-40B4-BE49-F238E27FC236}">
                <a16:creationId xmlns:a16="http://schemas.microsoft.com/office/drawing/2014/main" id="{E8EFBFDC-0B69-2AC7-9670-9FCBB7951FB1}"/>
              </a:ext>
            </a:extLst>
          </p:cNvPr>
          <p:cNvSpPr>
            <a:spLocks noGrp="1"/>
          </p:cNvSpPr>
          <p:nvPr>
            <p:ph idx="1"/>
          </p:nvPr>
        </p:nvSpPr>
        <p:spPr>
          <a:xfrm>
            <a:off x="3886203" y="1676400"/>
            <a:ext cx="4229097" cy="3505200"/>
          </a:xfrm>
        </p:spPr>
        <p:txBody>
          <a:bodyPr>
            <a:normAutofit/>
          </a:bodyPr>
          <a:lstStyle/>
          <a:p>
            <a:r>
              <a:rPr lang="en-GB" sz="2100">
                <a:solidFill>
                  <a:schemeClr val="tx1">
                    <a:alpha val="55000"/>
                  </a:schemeClr>
                </a:solidFill>
              </a:rPr>
              <a:t>Functionalism is a sociological perspective that views society as a system made up of different parts that work together. </a:t>
            </a:r>
          </a:p>
          <a:p>
            <a:r>
              <a:rPr lang="en-GB" sz="2100">
                <a:solidFill>
                  <a:schemeClr val="tx1">
                    <a:alpha val="55000"/>
                  </a:schemeClr>
                </a:solidFill>
              </a:rPr>
              <a:t>Each part of society has a particular role or function. </a:t>
            </a:r>
          </a:p>
          <a:p>
            <a:r>
              <a:rPr lang="en-GB" sz="2100">
                <a:solidFill>
                  <a:schemeClr val="tx1">
                    <a:alpha val="55000"/>
                  </a:schemeClr>
                </a:solidFill>
              </a:rPr>
              <a:t>These different parts help society remain stable and organised</a:t>
            </a:r>
          </a:p>
          <a:p>
            <a:r>
              <a:rPr lang="en-GB" sz="2100" b="1">
                <a:solidFill>
                  <a:schemeClr val="tx1">
                    <a:alpha val="55000"/>
                  </a:schemeClr>
                </a:solidFill>
              </a:rPr>
              <a:t>Family, education, healthcare, government and social services</a:t>
            </a:r>
            <a:r>
              <a:rPr lang="en-GB" sz="2100">
                <a:solidFill>
                  <a:schemeClr val="tx1">
                    <a:alpha val="55000"/>
                  </a:schemeClr>
                </a:solidFill>
              </a:rPr>
              <a:t>. </a:t>
            </a:r>
          </a:p>
        </p:txBody>
      </p:sp>
    </p:spTree>
    <p:extLst>
      <p:ext uri="{BB962C8B-B14F-4D97-AF65-F5344CB8AC3E}">
        <p14:creationId xmlns:p14="http://schemas.microsoft.com/office/powerpoint/2010/main" val="2942458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277C6-76D1-93E1-EE18-E1CF20882E63}"/>
              </a:ext>
            </a:extLst>
          </p:cNvPr>
          <p:cNvSpPr>
            <a:spLocks noGrp="1"/>
          </p:cNvSpPr>
          <p:nvPr>
            <p:ph type="title"/>
          </p:nvPr>
        </p:nvSpPr>
        <p:spPr>
          <a:xfrm>
            <a:off x="429369" y="238539"/>
            <a:ext cx="8263890" cy="1434415"/>
          </a:xfrm>
        </p:spPr>
        <p:txBody>
          <a:bodyPr anchor="b">
            <a:normAutofit/>
          </a:bodyPr>
          <a:lstStyle/>
          <a:p>
            <a:pPr>
              <a:lnSpc>
                <a:spcPct val="90000"/>
              </a:lnSpc>
            </a:pPr>
            <a:r>
              <a:rPr lang="en-GB" sz="4700"/>
              <a:t>Functionalist Perspective on Society</a:t>
            </a:r>
          </a:p>
        </p:txBody>
      </p:sp>
      <p:sp>
        <p:nvSpPr>
          <p:cNvPr id="3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AA3D3BFB-DDC0-6214-F614-ED3B05B7E7AD}"/>
              </a:ext>
            </a:extLst>
          </p:cNvPr>
          <p:cNvSpPr>
            <a:spLocks noGrp="1"/>
          </p:cNvSpPr>
          <p:nvPr>
            <p:ph idx="1"/>
          </p:nvPr>
        </p:nvSpPr>
        <p:spPr>
          <a:xfrm>
            <a:off x="429369" y="2071316"/>
            <a:ext cx="5035164" cy="4119172"/>
          </a:xfrm>
        </p:spPr>
        <p:txBody>
          <a:bodyPr anchor="t">
            <a:normAutofit/>
          </a:bodyPr>
          <a:lstStyle/>
          <a:p>
            <a:pPr>
              <a:lnSpc>
                <a:spcPct val="90000"/>
              </a:lnSpc>
            </a:pPr>
            <a:r>
              <a:rPr lang="en-GB" sz="1600" b="1" dirty="0"/>
              <a:t>Family</a:t>
            </a:r>
            <a:r>
              <a:rPr lang="en-GB" sz="1600" dirty="0"/>
              <a:t> – provides care, emotional support and socialisation</a:t>
            </a:r>
          </a:p>
          <a:p>
            <a:pPr>
              <a:lnSpc>
                <a:spcPct val="90000"/>
              </a:lnSpc>
            </a:pPr>
            <a:r>
              <a:rPr lang="en-GB" sz="1600" b="1" dirty="0"/>
              <a:t>Education -  </a:t>
            </a:r>
            <a:r>
              <a:rPr lang="en-GB" sz="1600" dirty="0"/>
              <a:t>develops knowledge, skills and social values. </a:t>
            </a:r>
          </a:p>
          <a:p>
            <a:pPr>
              <a:lnSpc>
                <a:spcPct val="90000"/>
              </a:lnSpc>
            </a:pPr>
            <a:r>
              <a:rPr lang="en-GB" sz="1600" b="1" dirty="0"/>
              <a:t>Health care – </a:t>
            </a:r>
            <a:r>
              <a:rPr lang="en-GB" sz="1600" dirty="0"/>
              <a:t>Supports physical and mental health.</a:t>
            </a:r>
            <a:endParaRPr lang="en-GB" sz="1600" b="1" dirty="0"/>
          </a:p>
          <a:p>
            <a:pPr>
              <a:lnSpc>
                <a:spcPct val="90000"/>
              </a:lnSpc>
            </a:pPr>
            <a:r>
              <a:rPr lang="en-GB" sz="1600" b="1" dirty="0"/>
              <a:t>Social services – </a:t>
            </a:r>
            <a:r>
              <a:rPr lang="en-GB" sz="1600" dirty="0"/>
              <a:t>protects vulnerable children and adults</a:t>
            </a:r>
          </a:p>
          <a:p>
            <a:pPr>
              <a:lnSpc>
                <a:spcPct val="90000"/>
              </a:lnSpc>
            </a:pPr>
            <a:r>
              <a:rPr lang="en-GB" sz="1600" b="1" dirty="0"/>
              <a:t>Government  - </a:t>
            </a:r>
            <a:r>
              <a:rPr lang="en-GB" sz="1600" dirty="0"/>
              <a:t>provides laws, policies and resources.</a:t>
            </a:r>
          </a:p>
          <a:p>
            <a:pPr>
              <a:lnSpc>
                <a:spcPct val="90000"/>
              </a:lnSpc>
            </a:pPr>
            <a:r>
              <a:rPr lang="en-GB" sz="1600" dirty="0"/>
              <a:t>All need to work together</a:t>
            </a:r>
          </a:p>
          <a:p>
            <a:pPr>
              <a:lnSpc>
                <a:spcPct val="90000"/>
              </a:lnSpc>
            </a:pPr>
            <a:r>
              <a:rPr lang="en-GB" sz="1600" dirty="0"/>
              <a:t>Belief that if one part of the system is struggling, it can affect the functioning of other parts. </a:t>
            </a:r>
          </a:p>
          <a:p>
            <a:pPr>
              <a:lnSpc>
                <a:spcPct val="90000"/>
              </a:lnSpc>
            </a:pPr>
            <a:r>
              <a:rPr lang="en-GB" sz="1600" b="1" dirty="0"/>
              <a:t>Question</a:t>
            </a:r>
          </a:p>
          <a:p>
            <a:pPr>
              <a:lnSpc>
                <a:spcPct val="90000"/>
              </a:lnSpc>
            </a:pPr>
            <a:r>
              <a:rPr lang="en-GB" sz="1600" dirty="0"/>
              <a:t>WHAT MIGHT HAPPEN TO A FAMILY IF ONE OF THESE SYSTEMS DOES NOT PROVIDE THE SUPPORT IT SHOULD?</a:t>
            </a:r>
          </a:p>
        </p:txBody>
      </p:sp>
      <p:pic>
        <p:nvPicPr>
          <p:cNvPr id="22" name="Picture 21" descr="Stick figure families holding hands">
            <a:extLst>
              <a:ext uri="{FF2B5EF4-FFF2-40B4-BE49-F238E27FC236}">
                <a16:creationId xmlns:a16="http://schemas.microsoft.com/office/drawing/2014/main" id="{951F9257-564C-5052-1AB3-FD9F32A84155}"/>
              </a:ext>
            </a:extLst>
          </p:cNvPr>
          <p:cNvPicPr>
            <a:picLocks noChangeAspect="1"/>
          </p:cNvPicPr>
          <p:nvPr/>
        </p:nvPicPr>
        <p:blipFill>
          <a:blip r:embed="rId3"/>
          <a:srcRect l="16540" r="35298" b="2"/>
          <a:stretch>
            <a:fillRect/>
          </a:stretch>
        </p:blipFill>
        <p:spPr>
          <a:xfrm>
            <a:off x="5756743" y="2093976"/>
            <a:ext cx="2955798" cy="4096512"/>
          </a:xfrm>
          <a:prstGeom prst="rect">
            <a:avLst/>
          </a:prstGeom>
        </p:spPr>
      </p:pic>
    </p:spTree>
    <p:extLst>
      <p:ext uri="{BB962C8B-B14F-4D97-AF65-F5344CB8AC3E}">
        <p14:creationId xmlns:p14="http://schemas.microsoft.com/office/powerpoint/2010/main" val="2508882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9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0" name="Group 9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01" name="Rectangle 10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 name="Rectangle 10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04" name="Freeform: Shape 10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6" name="Rectangle 10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5B00A5C-714B-D8B2-468E-55F5D1F42C90}"/>
              </a:ext>
            </a:extLst>
          </p:cNvPr>
          <p:cNvSpPr>
            <a:spLocks noGrp="1"/>
          </p:cNvSpPr>
          <p:nvPr>
            <p:ph type="title"/>
          </p:nvPr>
        </p:nvSpPr>
        <p:spPr>
          <a:xfrm>
            <a:off x="857250" y="1676400"/>
            <a:ext cx="2857500" cy="3505200"/>
          </a:xfrm>
        </p:spPr>
        <p:txBody>
          <a:bodyPr>
            <a:normAutofit/>
          </a:bodyPr>
          <a:lstStyle/>
          <a:p>
            <a:r>
              <a:rPr lang="en-GB" sz="3500" b="1" dirty="0"/>
              <a:t>Feminist Perspective</a:t>
            </a:r>
            <a:br>
              <a:rPr lang="en-GB" sz="3500" b="1" dirty="0"/>
            </a:br>
            <a:endParaRPr lang="en-US" sz="3500" dirty="0"/>
          </a:p>
        </p:txBody>
      </p:sp>
      <p:sp>
        <p:nvSpPr>
          <p:cNvPr id="3" name="Content Placeholder 2">
            <a:extLst>
              <a:ext uri="{FF2B5EF4-FFF2-40B4-BE49-F238E27FC236}">
                <a16:creationId xmlns:a16="http://schemas.microsoft.com/office/drawing/2014/main" id="{3B9EAAC3-4415-7084-0B28-CEA56FDBBD51}"/>
              </a:ext>
            </a:extLst>
          </p:cNvPr>
          <p:cNvSpPr>
            <a:spLocks noGrp="1"/>
          </p:cNvSpPr>
          <p:nvPr>
            <p:ph idx="1"/>
          </p:nvPr>
        </p:nvSpPr>
        <p:spPr>
          <a:xfrm>
            <a:off x="3886203" y="1676400"/>
            <a:ext cx="4735283" cy="4103914"/>
          </a:xfrm>
        </p:spPr>
        <p:txBody>
          <a:bodyPr>
            <a:normAutofit/>
          </a:bodyPr>
          <a:lstStyle/>
          <a:p>
            <a:pPr>
              <a:lnSpc>
                <a:spcPct val="90000"/>
              </a:lnSpc>
            </a:pPr>
            <a:r>
              <a:rPr lang="en-GB" sz="1400" b="1" dirty="0">
                <a:solidFill>
                  <a:schemeClr val="tx1">
                    <a:alpha val="55000"/>
                  </a:schemeClr>
                </a:solidFill>
              </a:rPr>
              <a:t>Main Idea:</a:t>
            </a:r>
          </a:p>
          <a:p>
            <a:pPr>
              <a:lnSpc>
                <a:spcPct val="90000"/>
              </a:lnSpc>
            </a:pPr>
            <a:r>
              <a:rPr lang="en-GB" sz="1400" dirty="0">
                <a:solidFill>
                  <a:schemeClr val="tx1">
                    <a:alpha val="55000"/>
                  </a:schemeClr>
                </a:solidFill>
              </a:rPr>
              <a:t>Family structure looks at how  gender, inequality and power imbalance can operate within family life </a:t>
            </a:r>
          </a:p>
          <a:p>
            <a:pPr>
              <a:lnSpc>
                <a:spcPct val="90000"/>
              </a:lnSpc>
            </a:pPr>
            <a:r>
              <a:rPr lang="en-GB" sz="1400" dirty="0">
                <a:solidFill>
                  <a:schemeClr val="tx1">
                    <a:alpha val="55000"/>
                  </a:schemeClr>
                </a:solidFill>
              </a:rPr>
              <a:t>Women often carry the emotional and unpaid labour burden.</a:t>
            </a:r>
          </a:p>
          <a:p>
            <a:pPr>
              <a:lnSpc>
                <a:spcPct val="90000"/>
              </a:lnSpc>
            </a:pPr>
            <a:endParaRPr lang="en-GB" sz="1400" dirty="0">
              <a:solidFill>
                <a:schemeClr val="tx1">
                  <a:alpha val="55000"/>
                </a:schemeClr>
              </a:solidFill>
            </a:endParaRPr>
          </a:p>
          <a:p>
            <a:pPr>
              <a:lnSpc>
                <a:spcPct val="90000"/>
              </a:lnSpc>
            </a:pPr>
            <a:r>
              <a:rPr lang="en-GB" sz="1400" b="1" dirty="0">
                <a:solidFill>
                  <a:schemeClr val="tx1">
                    <a:alpha val="55000"/>
                  </a:schemeClr>
                </a:solidFill>
              </a:rPr>
              <a:t>Key Concepts:</a:t>
            </a:r>
            <a:endParaRPr lang="en-GB" sz="1400" dirty="0">
              <a:solidFill>
                <a:schemeClr val="tx1">
                  <a:alpha val="55000"/>
                </a:schemeClr>
              </a:solidFill>
            </a:endParaRPr>
          </a:p>
          <a:p>
            <a:pPr>
              <a:lnSpc>
                <a:spcPct val="90000"/>
              </a:lnSpc>
              <a:buFont typeface="Arial" panose="020B0604020202020204" pitchFamily="34" charset="0"/>
              <a:buChar char="•"/>
            </a:pPr>
            <a:r>
              <a:rPr lang="en-GB" sz="1400" dirty="0">
                <a:solidFill>
                  <a:schemeClr val="tx1">
                    <a:alpha val="55000"/>
                  </a:schemeClr>
                </a:solidFill>
              </a:rPr>
              <a:t>Family is a </a:t>
            </a:r>
            <a:r>
              <a:rPr lang="en-GB" sz="1400" i="1" dirty="0">
                <a:solidFill>
                  <a:schemeClr val="tx1">
                    <a:alpha val="55000"/>
                  </a:schemeClr>
                </a:solidFill>
              </a:rPr>
              <a:t>patriarchal institution</a:t>
            </a:r>
            <a:r>
              <a:rPr lang="en-GB" sz="1400" dirty="0">
                <a:solidFill>
                  <a:schemeClr val="tx1">
                    <a:alpha val="55000"/>
                  </a:schemeClr>
                </a:solidFill>
              </a:rPr>
              <a:t> — often benefits men more than women.</a:t>
            </a:r>
          </a:p>
          <a:p>
            <a:pPr>
              <a:lnSpc>
                <a:spcPct val="90000"/>
              </a:lnSpc>
              <a:buFont typeface="Arial" panose="020B0604020202020204" pitchFamily="34" charset="0"/>
              <a:buChar char="•"/>
            </a:pPr>
            <a:r>
              <a:rPr lang="en-GB" sz="1400" dirty="0">
                <a:solidFill>
                  <a:schemeClr val="tx1">
                    <a:alpha val="55000"/>
                  </a:schemeClr>
                </a:solidFill>
              </a:rPr>
              <a:t>Women perform the “dual burden”: paid work + unpaid domestic labour.</a:t>
            </a:r>
          </a:p>
          <a:p>
            <a:pPr>
              <a:lnSpc>
                <a:spcPct val="90000"/>
              </a:lnSpc>
              <a:buFont typeface="Arial" panose="020B0604020202020204" pitchFamily="34" charset="0"/>
              <a:buChar char="•"/>
            </a:pPr>
            <a:r>
              <a:rPr lang="en-GB" sz="1400" dirty="0">
                <a:solidFill>
                  <a:schemeClr val="tx1">
                    <a:alpha val="55000"/>
                  </a:schemeClr>
                </a:solidFill>
              </a:rPr>
              <a:t>Some feminist theorists also highlight the </a:t>
            </a:r>
            <a:r>
              <a:rPr lang="en-GB" sz="1400" i="1" dirty="0">
                <a:solidFill>
                  <a:schemeClr val="tx1">
                    <a:alpha val="55000"/>
                  </a:schemeClr>
                </a:solidFill>
              </a:rPr>
              <a:t>potential for violence or control</a:t>
            </a:r>
            <a:r>
              <a:rPr lang="en-GB" sz="1400" dirty="0">
                <a:solidFill>
                  <a:schemeClr val="tx1">
                    <a:alpha val="55000"/>
                  </a:schemeClr>
                </a:solidFill>
              </a:rPr>
              <a:t> within families.</a:t>
            </a:r>
          </a:p>
          <a:p>
            <a:pPr>
              <a:lnSpc>
                <a:spcPct val="90000"/>
              </a:lnSpc>
              <a:buFont typeface="Arial" panose="020B0604020202020204" pitchFamily="34" charset="0"/>
              <a:buChar char="•"/>
            </a:pPr>
            <a:endParaRPr lang="en-GB" sz="1400" dirty="0">
              <a:solidFill>
                <a:schemeClr val="tx1">
                  <a:alpha val="55000"/>
                </a:schemeClr>
              </a:solidFill>
            </a:endParaRPr>
          </a:p>
          <a:p>
            <a:pPr>
              <a:lnSpc>
                <a:spcPct val="90000"/>
              </a:lnSpc>
            </a:pPr>
            <a:r>
              <a:rPr lang="en-GB" sz="1400" b="1" dirty="0">
                <a:solidFill>
                  <a:schemeClr val="tx1">
                    <a:alpha val="55000"/>
                  </a:schemeClr>
                </a:solidFill>
              </a:rPr>
              <a:t>Model Example:</a:t>
            </a:r>
            <a:endParaRPr lang="en-GB" sz="1400" dirty="0">
              <a:solidFill>
                <a:schemeClr val="tx1">
                  <a:alpha val="55000"/>
                </a:schemeClr>
              </a:solidFill>
            </a:endParaRPr>
          </a:p>
          <a:p>
            <a:pPr>
              <a:lnSpc>
                <a:spcPct val="90000"/>
              </a:lnSpc>
            </a:pPr>
            <a:r>
              <a:rPr lang="en-GB" sz="1400" dirty="0">
                <a:solidFill>
                  <a:schemeClr val="tx1">
                    <a:alpha val="55000"/>
                  </a:schemeClr>
                </a:solidFill>
              </a:rPr>
              <a:t>“A feminist might say: although family is meant to be a place of love, it can also be a site of inequality — for instance, when caregiving roles always fall to women</a:t>
            </a:r>
            <a:r>
              <a:rPr lang="en-GB" sz="1500" dirty="0">
                <a:solidFill>
                  <a:schemeClr val="tx1">
                    <a:alpha val="55000"/>
                  </a:schemeClr>
                </a:solidFill>
              </a:rPr>
              <a:t>.”</a:t>
            </a:r>
          </a:p>
          <a:p>
            <a:pPr marL="0" indent="0">
              <a:lnSpc>
                <a:spcPct val="90000"/>
              </a:lnSpc>
              <a:buNone/>
            </a:pPr>
            <a:endParaRPr lang="en-GB" sz="1200" dirty="0">
              <a:solidFill>
                <a:schemeClr val="tx1">
                  <a:alpha val="55000"/>
                </a:schemeClr>
              </a:solidFill>
            </a:endParaRPr>
          </a:p>
          <a:p>
            <a:pPr>
              <a:lnSpc>
                <a:spcPct val="90000"/>
              </a:lnSpc>
            </a:pPr>
            <a:endParaRPr lang="en-US" sz="1200" dirty="0">
              <a:solidFill>
                <a:schemeClr val="tx1">
                  <a:alpha val="55000"/>
                </a:schemeClr>
              </a:solidFill>
            </a:endParaRPr>
          </a:p>
        </p:txBody>
      </p:sp>
    </p:spTree>
    <p:extLst>
      <p:ext uri="{BB962C8B-B14F-4D97-AF65-F5344CB8AC3E}">
        <p14:creationId xmlns:p14="http://schemas.microsoft.com/office/powerpoint/2010/main" val="1032740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CF7A7F5-0EB7-2A7A-D9D9-EC83A05E0321}"/>
              </a:ext>
            </a:extLst>
          </p:cNvPr>
          <p:cNvSpPr>
            <a:spLocks noGrp="1"/>
          </p:cNvSpPr>
          <p:nvPr>
            <p:ph type="title"/>
          </p:nvPr>
        </p:nvSpPr>
        <p:spPr>
          <a:xfrm>
            <a:off x="628650" y="401221"/>
            <a:ext cx="7886700" cy="1348065"/>
          </a:xfrm>
        </p:spPr>
        <p:txBody>
          <a:bodyPr>
            <a:normAutofit/>
          </a:bodyPr>
          <a:lstStyle/>
          <a:p>
            <a:r>
              <a:rPr lang="en-GB" sz="4700" dirty="0">
                <a:solidFill>
                  <a:srgbClr val="FFFFFF"/>
                </a:solidFill>
              </a:rPr>
              <a:t>Many Feminist theorists</a:t>
            </a:r>
          </a:p>
        </p:txBody>
      </p:sp>
      <p:sp>
        <p:nvSpPr>
          <p:cNvPr id="3" name="Content Placeholder 2">
            <a:extLst>
              <a:ext uri="{FF2B5EF4-FFF2-40B4-BE49-F238E27FC236}">
                <a16:creationId xmlns:a16="http://schemas.microsoft.com/office/drawing/2014/main" id="{2CEF29E5-2837-E2C8-EE45-702FA199EDB3}"/>
              </a:ext>
            </a:extLst>
          </p:cNvPr>
          <p:cNvSpPr>
            <a:spLocks noGrp="1"/>
          </p:cNvSpPr>
          <p:nvPr>
            <p:ph idx="1"/>
          </p:nvPr>
        </p:nvSpPr>
        <p:spPr>
          <a:xfrm>
            <a:off x="628650" y="2586789"/>
            <a:ext cx="7886700" cy="3590174"/>
          </a:xfrm>
        </p:spPr>
        <p:txBody>
          <a:bodyPr>
            <a:normAutofit/>
          </a:bodyPr>
          <a:lstStyle/>
          <a:p>
            <a:r>
              <a:rPr lang="en-GB" sz="2000" dirty="0"/>
              <a:t>Feminist theories of the family developed from the wider feminist movement, with several sociologists and feminist writers.</a:t>
            </a:r>
          </a:p>
          <a:p>
            <a:endParaRPr lang="en-GB" sz="2000" dirty="0"/>
          </a:p>
          <a:p>
            <a:r>
              <a:rPr lang="en-GB" sz="2000" dirty="0"/>
              <a:t>Ann Oakley work in the 1970’s challenged the idea that women’s roles as housewives and mothers were simply ‘natural’.</a:t>
            </a:r>
          </a:p>
          <a:p>
            <a:r>
              <a:rPr lang="en-GB" sz="2000" dirty="0"/>
              <a:t>Oakley argued that gender roles are socially constructed and highlighted the unequal division of domestic labour and childcare within families. </a:t>
            </a:r>
          </a:p>
        </p:txBody>
      </p:sp>
    </p:spTree>
    <p:extLst>
      <p:ext uri="{BB962C8B-B14F-4D97-AF65-F5344CB8AC3E}">
        <p14:creationId xmlns:p14="http://schemas.microsoft.com/office/powerpoint/2010/main" val="809351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7BCBA73-6FFC-008B-B88D-703589614C60}"/>
              </a:ext>
            </a:extLst>
          </p:cNvPr>
          <p:cNvSpPr>
            <a:spLocks noGrp="1"/>
          </p:cNvSpPr>
          <p:nvPr>
            <p:ph type="title"/>
          </p:nvPr>
        </p:nvSpPr>
        <p:spPr>
          <a:xfrm>
            <a:off x="628650" y="401221"/>
            <a:ext cx="7886700" cy="1348065"/>
          </a:xfrm>
        </p:spPr>
        <p:txBody>
          <a:bodyPr>
            <a:normAutofit/>
          </a:bodyPr>
          <a:lstStyle/>
          <a:p>
            <a:pPr>
              <a:lnSpc>
                <a:spcPct val="90000"/>
              </a:lnSpc>
            </a:pPr>
            <a:r>
              <a:rPr lang="en-GB" sz="4300">
                <a:solidFill>
                  <a:srgbClr val="FFFFFF"/>
                </a:solidFill>
              </a:rPr>
              <a:t>Strengths of the feminist perspective on families</a:t>
            </a:r>
          </a:p>
        </p:txBody>
      </p:sp>
      <p:sp>
        <p:nvSpPr>
          <p:cNvPr id="3" name="Content Placeholder 2">
            <a:extLst>
              <a:ext uri="{FF2B5EF4-FFF2-40B4-BE49-F238E27FC236}">
                <a16:creationId xmlns:a16="http://schemas.microsoft.com/office/drawing/2014/main" id="{2B7A918B-9E87-7104-2DFD-BBC51F74CE54}"/>
              </a:ext>
            </a:extLst>
          </p:cNvPr>
          <p:cNvSpPr>
            <a:spLocks noGrp="1"/>
          </p:cNvSpPr>
          <p:nvPr>
            <p:ph idx="1"/>
          </p:nvPr>
        </p:nvSpPr>
        <p:spPr>
          <a:xfrm>
            <a:off x="628650" y="2586789"/>
            <a:ext cx="7886700" cy="3590174"/>
          </a:xfrm>
        </p:spPr>
        <p:txBody>
          <a:bodyPr>
            <a:normAutofit/>
          </a:bodyPr>
          <a:lstStyle/>
          <a:p>
            <a:pPr>
              <a:lnSpc>
                <a:spcPct val="90000"/>
              </a:lnSpc>
            </a:pPr>
            <a:r>
              <a:rPr lang="en-GB" sz="1500" b="1" dirty="0"/>
              <a:t>Highlights inequality- </a:t>
            </a:r>
            <a:r>
              <a:rPr lang="en-GB" sz="1500" dirty="0"/>
              <a:t>draws attention to unequal power between family members, particular inequalities associated with gender.</a:t>
            </a:r>
          </a:p>
          <a:p>
            <a:pPr>
              <a:lnSpc>
                <a:spcPct val="90000"/>
              </a:lnSpc>
            </a:pPr>
            <a:r>
              <a:rPr lang="en-GB" sz="1500" b="1" dirty="0"/>
              <a:t>Recognises unpaid caring work- </a:t>
            </a:r>
            <a:r>
              <a:rPr lang="en-GB" sz="1500" dirty="0"/>
              <a:t>highlights the importance of childcare, housework, and caring for relatives, which has historically been undertaken by women. </a:t>
            </a:r>
          </a:p>
          <a:p>
            <a:pPr>
              <a:lnSpc>
                <a:spcPct val="90000"/>
              </a:lnSpc>
            </a:pPr>
            <a:r>
              <a:rPr lang="en-GB" sz="1500" b="1" dirty="0"/>
              <a:t>Challenges traditional gender roles – </a:t>
            </a:r>
            <a:r>
              <a:rPr lang="en-GB" sz="1500" dirty="0"/>
              <a:t>questions the assumptions that women should naturally be carers while men should be providers.</a:t>
            </a:r>
          </a:p>
          <a:p>
            <a:pPr>
              <a:lnSpc>
                <a:spcPct val="90000"/>
              </a:lnSpc>
            </a:pPr>
            <a:r>
              <a:rPr lang="en-GB" sz="1500" b="1" dirty="0"/>
              <a:t>Focuses on power and decision-making </a:t>
            </a:r>
            <a:r>
              <a:rPr lang="en-GB" sz="1500" dirty="0"/>
              <a:t>– encourages us to consider who controls finances, makes decisions and has their needs prioritised within a family.</a:t>
            </a:r>
          </a:p>
          <a:p>
            <a:pPr>
              <a:lnSpc>
                <a:spcPct val="90000"/>
              </a:lnSpc>
            </a:pPr>
            <a:r>
              <a:rPr lang="en-GB" sz="1500" b="1" dirty="0"/>
              <a:t>Raises awareness </a:t>
            </a:r>
            <a:r>
              <a:rPr lang="en-GB" sz="1500" dirty="0"/>
              <a:t>of domestic abuse and coercive control- feminist perspectives have helped bring previously hidden experiences within family life into wider social and professional awareness. </a:t>
            </a:r>
          </a:p>
          <a:p>
            <a:pPr>
              <a:lnSpc>
                <a:spcPct val="90000"/>
              </a:lnSpc>
            </a:pPr>
            <a:r>
              <a:rPr lang="en-GB" sz="1500" b="1" dirty="0"/>
              <a:t>Supports greater equality </a:t>
            </a:r>
            <a:r>
              <a:rPr lang="en-GB" sz="1500" dirty="0"/>
              <a:t>– encourages more equal sharing of responsibilities, opportunities and resources.</a:t>
            </a:r>
          </a:p>
          <a:p>
            <a:pPr>
              <a:lnSpc>
                <a:spcPct val="90000"/>
              </a:lnSpc>
            </a:pPr>
            <a:r>
              <a:rPr lang="en-GB" sz="1500" b="1" dirty="0"/>
              <a:t>Useful for health and social care practice </a:t>
            </a:r>
            <a:r>
              <a:rPr lang="en-GB" sz="1500" dirty="0"/>
              <a:t>– encourages professionals to consider whether one family member is carrying an unequal burden of caring or has less power of choice. </a:t>
            </a:r>
          </a:p>
        </p:txBody>
      </p:sp>
    </p:spTree>
    <p:extLst>
      <p:ext uri="{BB962C8B-B14F-4D97-AF65-F5344CB8AC3E}">
        <p14:creationId xmlns:p14="http://schemas.microsoft.com/office/powerpoint/2010/main" val="3614660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1F7073-42B1-059D-36E3-44BA69F6A585}"/>
              </a:ext>
            </a:extLst>
          </p:cNvPr>
          <p:cNvSpPr>
            <a:spLocks noGrp="1"/>
          </p:cNvSpPr>
          <p:nvPr>
            <p:ph type="title"/>
          </p:nvPr>
        </p:nvSpPr>
        <p:spPr>
          <a:xfrm>
            <a:off x="1037673" y="348865"/>
            <a:ext cx="7288583" cy="1576446"/>
          </a:xfrm>
        </p:spPr>
        <p:txBody>
          <a:bodyPr anchor="ctr">
            <a:normAutofit/>
          </a:bodyPr>
          <a:lstStyle/>
          <a:p>
            <a:r>
              <a:rPr lang="en-GB" sz="3500">
                <a:solidFill>
                  <a:srgbClr val="FFFFFF"/>
                </a:solidFill>
              </a:rPr>
              <a:t>Consider </a:t>
            </a:r>
          </a:p>
        </p:txBody>
      </p:sp>
      <p:graphicFrame>
        <p:nvGraphicFramePr>
          <p:cNvPr id="5" name="Content Placeholder 2">
            <a:extLst>
              <a:ext uri="{FF2B5EF4-FFF2-40B4-BE49-F238E27FC236}">
                <a16:creationId xmlns:a16="http://schemas.microsoft.com/office/drawing/2014/main" id="{6609CEA1-2C49-D1ED-531B-33E10A029D95}"/>
              </a:ext>
            </a:extLst>
          </p:cNvPr>
          <p:cNvGraphicFramePr>
            <a:graphicFrameLocks noGrp="1"/>
          </p:cNvGraphicFramePr>
          <p:nvPr>
            <p:ph idx="1"/>
            <p:extLst>
              <p:ext uri="{D42A27DB-BD31-4B8C-83A1-F6EECF244321}">
                <p14:modId xmlns:p14="http://schemas.microsoft.com/office/powerpoint/2010/main" val="2104457991"/>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4072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586155-F503-BD09-7386-0AB251F9C182}"/>
              </a:ext>
            </a:extLst>
          </p:cNvPr>
          <p:cNvSpPr>
            <a:spLocks noGrp="1"/>
          </p:cNvSpPr>
          <p:nvPr>
            <p:ph type="title"/>
          </p:nvPr>
        </p:nvSpPr>
        <p:spPr>
          <a:xfrm>
            <a:off x="630936" y="548640"/>
            <a:ext cx="2700645" cy="5431536"/>
          </a:xfrm>
        </p:spPr>
        <p:txBody>
          <a:bodyPr>
            <a:normAutofit/>
          </a:bodyPr>
          <a:lstStyle/>
          <a:p>
            <a:br>
              <a:rPr lang="en-GB" sz="2900" b="1" dirty="0"/>
            </a:br>
            <a:r>
              <a:rPr lang="en-GB" sz="2900" b="1" dirty="0"/>
              <a:t>Postmodernist Perspective</a:t>
            </a:r>
            <a:br>
              <a:rPr lang="en-GB" sz="2900" b="1" dirty="0"/>
            </a:br>
            <a:br>
              <a:rPr lang="en-GB" sz="2900" b="1" dirty="0"/>
            </a:br>
            <a:r>
              <a:rPr lang="en-GB" sz="2900" b="1" dirty="0"/>
              <a:t>(Judith Stacey (1990) and David Cheal </a:t>
            </a:r>
            <a:br>
              <a:rPr lang="en-GB" sz="2900" b="1" dirty="0"/>
            </a:br>
            <a:endParaRPr lang="en-US" sz="2900" dirty="0"/>
          </a:p>
        </p:txBody>
      </p:sp>
      <p:sp>
        <p:nvSpPr>
          <p:cNvPr id="6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B72E07-1ACD-FE0E-E9A9-F3E5760099EF}"/>
              </a:ext>
            </a:extLst>
          </p:cNvPr>
          <p:cNvSpPr>
            <a:spLocks noGrp="1"/>
          </p:cNvSpPr>
          <p:nvPr>
            <p:ph idx="1"/>
          </p:nvPr>
        </p:nvSpPr>
        <p:spPr>
          <a:xfrm>
            <a:off x="3844813" y="552091"/>
            <a:ext cx="4668251" cy="5431536"/>
          </a:xfrm>
        </p:spPr>
        <p:txBody>
          <a:bodyPr anchor="ctr">
            <a:normAutofit/>
          </a:bodyPr>
          <a:lstStyle/>
          <a:p>
            <a:pPr>
              <a:lnSpc>
                <a:spcPct val="90000"/>
              </a:lnSpc>
            </a:pPr>
            <a:r>
              <a:rPr lang="en-GB" sz="1600" b="1"/>
              <a:t>Main Idea:</a:t>
            </a:r>
            <a:br>
              <a:rPr lang="en-GB" sz="1600"/>
            </a:br>
            <a:r>
              <a:rPr lang="en-GB" sz="1600"/>
              <a:t>There’s </a:t>
            </a:r>
            <a:r>
              <a:rPr lang="en-GB" sz="1600" i="1"/>
              <a:t>no single definition</a:t>
            </a:r>
            <a:r>
              <a:rPr lang="en-GB" sz="1600"/>
              <a:t> of family — people create families based on choice, identity, and emotional bonds.</a:t>
            </a:r>
          </a:p>
          <a:p>
            <a:pPr>
              <a:lnSpc>
                <a:spcPct val="90000"/>
              </a:lnSpc>
            </a:pPr>
            <a:endParaRPr lang="en-GB" sz="1600"/>
          </a:p>
          <a:p>
            <a:pPr>
              <a:lnSpc>
                <a:spcPct val="90000"/>
              </a:lnSpc>
            </a:pPr>
            <a:r>
              <a:rPr lang="en-GB" sz="1600" b="1"/>
              <a:t>Key Concepts:</a:t>
            </a:r>
            <a:endParaRPr lang="en-GB" sz="1600"/>
          </a:p>
          <a:p>
            <a:pPr>
              <a:lnSpc>
                <a:spcPct val="90000"/>
              </a:lnSpc>
              <a:buFont typeface="Arial" panose="020B0604020202020204" pitchFamily="34" charset="0"/>
              <a:buChar char="•"/>
            </a:pPr>
            <a:r>
              <a:rPr lang="en-GB" sz="1600"/>
              <a:t>Families are diverse (same-sex, single-parent, blended, chosen families).</a:t>
            </a:r>
          </a:p>
          <a:p>
            <a:pPr>
              <a:lnSpc>
                <a:spcPct val="90000"/>
              </a:lnSpc>
              <a:buFont typeface="Arial" panose="020B0604020202020204" pitchFamily="34" charset="0"/>
              <a:buChar char="•"/>
            </a:pPr>
            <a:r>
              <a:rPr lang="en-GB" sz="1600"/>
              <a:t>Society today emphasises </a:t>
            </a:r>
            <a:r>
              <a:rPr lang="en-GB" sz="1600" i="1"/>
              <a:t>individual choice</a:t>
            </a:r>
            <a:r>
              <a:rPr lang="en-GB" sz="1600"/>
              <a:t> and </a:t>
            </a:r>
            <a:r>
              <a:rPr lang="en-GB" sz="1600" i="1"/>
              <a:t>self-identity</a:t>
            </a:r>
            <a:r>
              <a:rPr lang="en-GB" sz="1600"/>
              <a:t> over tradition.</a:t>
            </a:r>
          </a:p>
          <a:p>
            <a:pPr>
              <a:lnSpc>
                <a:spcPct val="90000"/>
              </a:lnSpc>
              <a:buFont typeface="Arial" panose="020B0604020202020204" pitchFamily="34" charset="0"/>
              <a:buChar char="•"/>
            </a:pPr>
            <a:r>
              <a:rPr lang="en-GB" sz="1600"/>
              <a:t>The family is what people make it — it can include friends, co-parents, or non-biological carers.</a:t>
            </a:r>
          </a:p>
          <a:p>
            <a:pPr>
              <a:lnSpc>
                <a:spcPct val="90000"/>
              </a:lnSpc>
              <a:buFont typeface="Arial" panose="020B0604020202020204" pitchFamily="34" charset="0"/>
              <a:buChar char="•"/>
            </a:pPr>
            <a:endParaRPr lang="en-GB" sz="1600"/>
          </a:p>
          <a:p>
            <a:pPr marL="0" indent="0">
              <a:lnSpc>
                <a:spcPct val="90000"/>
              </a:lnSpc>
              <a:buNone/>
            </a:pPr>
            <a:r>
              <a:rPr lang="en-GB" sz="1600" b="1"/>
              <a:t>Example:</a:t>
            </a:r>
            <a:endParaRPr lang="en-GB" sz="1600"/>
          </a:p>
          <a:p>
            <a:pPr>
              <a:lnSpc>
                <a:spcPct val="90000"/>
              </a:lnSpc>
            </a:pPr>
            <a:r>
              <a:rPr lang="en-GB" sz="1600"/>
              <a:t>“A postmodernist might say: a group of friends living together and supporting each other emotionally could still be a family, because what defines family is love and care — not structure.”</a:t>
            </a:r>
          </a:p>
          <a:p>
            <a:pPr>
              <a:lnSpc>
                <a:spcPct val="90000"/>
              </a:lnSpc>
            </a:pPr>
            <a:endParaRPr lang="en-US" sz="1600"/>
          </a:p>
        </p:txBody>
      </p:sp>
    </p:spTree>
    <p:extLst>
      <p:ext uri="{BB962C8B-B14F-4D97-AF65-F5344CB8AC3E}">
        <p14:creationId xmlns:p14="http://schemas.microsoft.com/office/powerpoint/2010/main" val="3116791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82A23-A623-A13B-9976-9544F5E36354}"/>
              </a:ext>
            </a:extLst>
          </p:cNvPr>
          <p:cNvSpPr>
            <a:spLocks noGrp="1"/>
          </p:cNvSpPr>
          <p:nvPr>
            <p:ph type="title"/>
          </p:nvPr>
        </p:nvSpPr>
        <p:spPr>
          <a:xfrm>
            <a:off x="476250" y="640823"/>
            <a:ext cx="2563994" cy="5583148"/>
          </a:xfrm>
        </p:spPr>
        <p:txBody>
          <a:bodyPr anchor="ctr">
            <a:normAutofit/>
          </a:bodyPr>
          <a:lstStyle/>
          <a:p>
            <a:r>
              <a:rPr lang="en-GB" sz="2900" dirty="0"/>
              <a:t>Postmodernist Theory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013141-3CE2-0C23-F387-B0FF00E9B91E}"/>
              </a:ext>
            </a:extLst>
          </p:cNvPr>
          <p:cNvGraphicFramePr>
            <a:graphicFrameLocks noGrp="1"/>
          </p:cNvGraphicFramePr>
          <p:nvPr>
            <p:ph idx="1"/>
            <p:extLst>
              <p:ext uri="{D42A27DB-BD31-4B8C-83A1-F6EECF244321}">
                <p14:modId xmlns:p14="http://schemas.microsoft.com/office/powerpoint/2010/main" val="1786044206"/>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8216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F4408-E5B2-8489-3AA8-84E893E580A9}"/>
              </a:ext>
            </a:extLst>
          </p:cNvPr>
          <p:cNvSpPr>
            <a:spLocks noGrp="1"/>
          </p:cNvSpPr>
          <p:nvPr>
            <p:ph type="title"/>
          </p:nvPr>
        </p:nvSpPr>
        <p:spPr>
          <a:xfrm>
            <a:off x="480060" y="325369"/>
            <a:ext cx="3276451" cy="1956841"/>
          </a:xfrm>
        </p:spPr>
        <p:txBody>
          <a:bodyPr anchor="b">
            <a:normAutofit/>
          </a:bodyPr>
          <a:lstStyle/>
          <a:p>
            <a:pPr>
              <a:lnSpc>
                <a:spcPct val="90000"/>
              </a:lnSpc>
            </a:pPr>
            <a:r>
              <a:rPr lang="en-GB" sz="3300"/>
              <a:t>Activity: Family Diversity Carousel</a:t>
            </a:r>
            <a:br>
              <a:rPr lang="en-GB" sz="3300"/>
            </a:br>
            <a:endParaRPr lang="en-US" sz="3300"/>
          </a:p>
        </p:txBody>
      </p:sp>
      <p:sp>
        <p:nvSpPr>
          <p:cNvPr id="4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4DA128-F0E9-E545-DFF4-06F852C51D4F}"/>
              </a:ext>
            </a:extLst>
          </p:cNvPr>
          <p:cNvSpPr>
            <a:spLocks noGrp="1"/>
          </p:cNvSpPr>
          <p:nvPr>
            <p:ph idx="1"/>
          </p:nvPr>
        </p:nvSpPr>
        <p:spPr>
          <a:xfrm>
            <a:off x="480060" y="2872899"/>
            <a:ext cx="3182691" cy="3320668"/>
          </a:xfrm>
        </p:spPr>
        <p:txBody>
          <a:bodyPr anchor="t">
            <a:normAutofit/>
          </a:bodyPr>
          <a:lstStyle/>
          <a:p>
            <a:pPr marL="0" indent="0">
              <a:buNone/>
            </a:pPr>
            <a:endParaRPr lang="en-GB" sz="1900"/>
          </a:p>
          <a:p>
            <a:r>
              <a:rPr lang="en-GB" sz="1900"/>
              <a:t>👉 Explore different family types and discuss strengths, challenges, and professional implications.</a:t>
            </a:r>
          </a:p>
          <a:p>
            <a:endParaRPr lang="en-US" sz="1900"/>
          </a:p>
        </p:txBody>
      </p:sp>
      <p:pic>
        <p:nvPicPr>
          <p:cNvPr id="41" name="Picture 40" descr="Vibrant amusement park ride with riders against a blue sky">
            <a:extLst>
              <a:ext uri="{FF2B5EF4-FFF2-40B4-BE49-F238E27FC236}">
                <a16:creationId xmlns:a16="http://schemas.microsoft.com/office/drawing/2014/main" id="{70DB0A88-F83E-6704-26FE-FB493B7F213E}"/>
              </a:ext>
            </a:extLst>
          </p:cNvPr>
          <p:cNvPicPr>
            <a:picLocks noChangeAspect="1"/>
          </p:cNvPicPr>
          <p:nvPr/>
        </p:nvPicPr>
        <p:blipFill>
          <a:blip r:embed="rId2"/>
          <a:srcRect l="34699" r="8880"/>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77302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46BEB7-38A0-7EA7-D556-9E92FE96C71F}"/>
              </a:ext>
            </a:extLst>
          </p:cNvPr>
          <p:cNvSpPr>
            <a:spLocks noGrp="1"/>
          </p:cNvSpPr>
          <p:nvPr>
            <p:ph type="title"/>
          </p:nvPr>
        </p:nvSpPr>
        <p:spPr>
          <a:xfrm>
            <a:off x="628650" y="673770"/>
            <a:ext cx="2415246" cy="2027227"/>
          </a:xfrm>
        </p:spPr>
        <p:txBody>
          <a:bodyPr anchor="t">
            <a:normAutofit/>
          </a:bodyPr>
          <a:lstStyle/>
          <a:p>
            <a:pPr>
              <a:lnSpc>
                <a:spcPct val="90000"/>
              </a:lnSpc>
            </a:pPr>
            <a:r>
              <a:rPr lang="en-GB" sz="3300" b="1">
                <a:solidFill>
                  <a:srgbClr val="FFFFFF"/>
                </a:solidFill>
                <a:effectLst/>
                <a:ea typeface="MS Mincho" panose="02020609040205080304" pitchFamily="49" charset="-128"/>
                <a:cs typeface="Times New Roman" panose="02020603050405020304" pitchFamily="18" charset="0"/>
              </a:rPr>
              <a:t>Instructions (20mins)</a:t>
            </a:r>
            <a:br>
              <a:rPr lang="en-GB" sz="3300">
                <a:solidFill>
                  <a:srgbClr val="FFFFFF"/>
                </a:solidFill>
                <a:effectLst/>
                <a:latin typeface="Cambria" panose="02040503050406030204" pitchFamily="18" charset="0"/>
                <a:ea typeface="MS Mincho" panose="02020609040205080304" pitchFamily="49" charset="-128"/>
                <a:cs typeface="Times New Roman" panose="02020603050405020304" pitchFamily="18" charset="0"/>
              </a:rPr>
            </a:br>
            <a:endParaRPr lang="en-US" sz="3300">
              <a:solidFill>
                <a:srgbClr val="FFFFFF"/>
              </a:solidFill>
            </a:endParaRPr>
          </a:p>
        </p:txBody>
      </p:sp>
      <p:graphicFrame>
        <p:nvGraphicFramePr>
          <p:cNvPr id="38" name="Content Placeholder 2">
            <a:extLst>
              <a:ext uri="{FF2B5EF4-FFF2-40B4-BE49-F238E27FC236}">
                <a16:creationId xmlns:a16="http://schemas.microsoft.com/office/drawing/2014/main" id="{E614FBEE-57E2-01EB-DE1C-73365000D321}"/>
              </a:ext>
            </a:extLst>
          </p:cNvPr>
          <p:cNvGraphicFramePr>
            <a:graphicFrameLocks noGrp="1"/>
          </p:cNvGraphicFramePr>
          <p:nvPr>
            <p:ph idx="1"/>
            <p:extLst>
              <p:ext uri="{D42A27DB-BD31-4B8C-83A1-F6EECF244321}">
                <p14:modId xmlns:p14="http://schemas.microsoft.com/office/powerpoint/2010/main" val="2957682751"/>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063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7" y="2732147"/>
            <a:ext cx="5860051" cy="395784"/>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922919"/>
            <a:ext cx="8333796"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A0F6A5-91A9-52E6-1C04-4FAF193B1D47}"/>
              </a:ext>
            </a:extLst>
          </p:cNvPr>
          <p:cNvSpPr>
            <a:spLocks noGrp="1"/>
          </p:cNvSpPr>
          <p:nvPr>
            <p:ph idx="1"/>
          </p:nvPr>
        </p:nvSpPr>
        <p:spPr>
          <a:xfrm>
            <a:off x="966978" y="1513489"/>
            <a:ext cx="7387313" cy="4421591"/>
          </a:xfrm>
        </p:spPr>
        <p:txBody>
          <a:bodyPr anchor="ctr">
            <a:normAutofit/>
          </a:bodyPr>
          <a:lstStyle/>
          <a:p>
            <a:pPr>
              <a:spcAft>
                <a:spcPts val="1000"/>
              </a:spcAft>
            </a:pPr>
            <a:r>
              <a:rPr lang="en-GB" sz="2400" dirty="0">
                <a:effectLst/>
                <a:ea typeface="MS Mincho" panose="02020609040205080304" pitchFamily="49" charset="-128"/>
                <a:cs typeface="Times New Roman" panose="02020603050405020304" pitchFamily="18" charset="0"/>
              </a:rPr>
              <a:t>“Sociological and cultural perspectives remind us that ‘family’ isn’t fixed — it’s shaped by society, policy, and personal experience.</a:t>
            </a:r>
          </a:p>
          <a:p>
            <a:pPr>
              <a:spcAft>
                <a:spcPts val="1000"/>
              </a:spcAft>
            </a:pPr>
            <a:br>
              <a:rPr lang="en-GB" sz="2400" dirty="0">
                <a:effectLst/>
                <a:ea typeface="MS Mincho" panose="02020609040205080304" pitchFamily="49" charset="-128"/>
                <a:cs typeface="Times New Roman" panose="02020603050405020304" pitchFamily="18" charset="0"/>
              </a:rPr>
            </a:br>
            <a:r>
              <a:rPr lang="en-GB" sz="2400" dirty="0">
                <a:effectLst/>
                <a:ea typeface="MS Mincho" panose="02020609040205080304" pitchFamily="49" charset="-128"/>
                <a:cs typeface="Times New Roman" panose="02020603050405020304" pitchFamily="18" charset="0"/>
              </a:rPr>
              <a:t>As future practitioners, your understanding of family diversity directly impacts who you recognise, include, and support.”</a:t>
            </a:r>
          </a:p>
          <a:p>
            <a:endParaRPr lang="en-US" sz="1700" dirty="0"/>
          </a:p>
        </p:txBody>
      </p:sp>
    </p:spTree>
    <p:extLst>
      <p:ext uri="{BB962C8B-B14F-4D97-AF65-F5344CB8AC3E}">
        <p14:creationId xmlns:p14="http://schemas.microsoft.com/office/powerpoint/2010/main" val="288569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8C035-7208-BE15-86D9-6E0F62412C6F}"/>
              </a:ext>
            </a:extLst>
          </p:cNvPr>
          <p:cNvSpPr>
            <a:spLocks noGrp="1"/>
          </p:cNvSpPr>
          <p:nvPr>
            <p:ph type="title"/>
          </p:nvPr>
        </p:nvSpPr>
        <p:spPr/>
        <p:txBody>
          <a:bodyPr/>
          <a:lstStyle/>
          <a:p>
            <a:r>
              <a:rPr lang="en-US" dirty="0"/>
              <a:t>Break Time?</a:t>
            </a:r>
          </a:p>
        </p:txBody>
      </p:sp>
      <p:pic>
        <p:nvPicPr>
          <p:cNvPr id="5" name="Content Placeholder 4" descr="Two cups of coffee on wooden table">
            <a:extLst>
              <a:ext uri="{FF2B5EF4-FFF2-40B4-BE49-F238E27FC236}">
                <a16:creationId xmlns:a16="http://schemas.microsoft.com/office/drawing/2014/main" id="{9347AB75-7D7E-5E2C-418E-6C6C130C334D}"/>
              </a:ext>
            </a:extLst>
          </p:cNvPr>
          <p:cNvPicPr>
            <a:picLocks noGrp="1" noChangeAspect="1"/>
          </p:cNvPicPr>
          <p:nvPr>
            <p:ph idx="1"/>
          </p:nvPr>
        </p:nvPicPr>
        <p:blipFill>
          <a:blip r:embed="rId2"/>
          <a:stretch>
            <a:fillRect/>
          </a:stretch>
        </p:blipFill>
        <p:spPr>
          <a:xfrm>
            <a:off x="1176699" y="1600200"/>
            <a:ext cx="6790602" cy="4525963"/>
          </a:xfrm>
        </p:spPr>
      </p:pic>
    </p:spTree>
    <p:extLst>
      <p:ext uri="{BB962C8B-B14F-4D97-AF65-F5344CB8AC3E}">
        <p14:creationId xmlns:p14="http://schemas.microsoft.com/office/powerpoint/2010/main" val="1677989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11AB1-E6E9-B4F5-D9DC-2661EE385B05}"/>
              </a:ext>
            </a:extLst>
          </p:cNvPr>
          <p:cNvSpPr>
            <a:spLocks noGrp="1"/>
          </p:cNvSpPr>
          <p:nvPr>
            <p:ph type="title"/>
          </p:nvPr>
        </p:nvSpPr>
        <p:spPr>
          <a:xfrm>
            <a:off x="1028699" y="294538"/>
            <a:ext cx="7421963" cy="1033669"/>
          </a:xfrm>
        </p:spPr>
        <p:txBody>
          <a:bodyPr>
            <a:normAutofit/>
          </a:bodyPr>
          <a:lstStyle/>
          <a:p>
            <a:pPr>
              <a:lnSpc>
                <a:spcPct val="90000"/>
              </a:lnSpc>
            </a:pPr>
            <a:br>
              <a:rPr lang="en-GB" sz="2200" b="1">
                <a:solidFill>
                  <a:srgbClr val="FFFFFF"/>
                </a:solidFill>
              </a:rPr>
            </a:br>
            <a:r>
              <a:rPr lang="en-GB" sz="2200" b="1">
                <a:solidFill>
                  <a:srgbClr val="FFFFFF"/>
                </a:solidFill>
              </a:rPr>
              <a:t>Why Legal Definitions Matter</a:t>
            </a:r>
            <a:br>
              <a:rPr lang="en-GB" sz="2200" b="1">
                <a:solidFill>
                  <a:srgbClr val="FFFFFF"/>
                </a:solidFill>
              </a:rPr>
            </a:br>
            <a:endParaRPr lang="en-US" sz="2200">
              <a:solidFill>
                <a:srgbClr val="FFFFFF"/>
              </a:solidFill>
            </a:endParaRPr>
          </a:p>
        </p:txBody>
      </p:sp>
      <p:sp>
        <p:nvSpPr>
          <p:cNvPr id="3" name="Content Placeholder 2">
            <a:extLst>
              <a:ext uri="{FF2B5EF4-FFF2-40B4-BE49-F238E27FC236}">
                <a16:creationId xmlns:a16="http://schemas.microsoft.com/office/drawing/2014/main" id="{8C24C0B0-37B5-6F44-2418-ECD9A82DA4C2}"/>
              </a:ext>
            </a:extLst>
          </p:cNvPr>
          <p:cNvSpPr>
            <a:spLocks noGrp="1"/>
          </p:cNvSpPr>
          <p:nvPr>
            <p:ph idx="1"/>
          </p:nvPr>
        </p:nvSpPr>
        <p:spPr>
          <a:xfrm>
            <a:off x="1028699" y="2318197"/>
            <a:ext cx="7293023" cy="3683358"/>
          </a:xfrm>
        </p:spPr>
        <p:txBody>
          <a:bodyPr anchor="ctr">
            <a:normAutofit lnSpcReduction="10000"/>
          </a:bodyPr>
          <a:lstStyle/>
          <a:p>
            <a:pPr>
              <a:lnSpc>
                <a:spcPct val="90000"/>
              </a:lnSpc>
            </a:pPr>
            <a:endParaRPr lang="en-GB" sz="1600" dirty="0"/>
          </a:p>
          <a:p>
            <a:pPr>
              <a:lnSpc>
                <a:spcPct val="90000"/>
              </a:lnSpc>
            </a:pPr>
            <a:r>
              <a:rPr lang="en-GB" sz="1600" dirty="0"/>
              <a:t>In health and social care, your work is guided by </a:t>
            </a:r>
            <a:r>
              <a:rPr lang="en-GB" sz="1600" i="1" dirty="0"/>
              <a:t>legal</a:t>
            </a:r>
            <a:r>
              <a:rPr lang="en-GB" sz="1600" dirty="0"/>
              <a:t> definitions — these determine who is recognised, who can consent, who can make decisions, and who qualifies for support.</a:t>
            </a:r>
          </a:p>
          <a:p>
            <a:pPr>
              <a:lnSpc>
                <a:spcPct val="90000"/>
              </a:lnSpc>
            </a:pPr>
            <a:br>
              <a:rPr lang="en-GB" sz="1600" dirty="0"/>
            </a:br>
            <a:r>
              <a:rPr lang="en-GB" sz="1600" dirty="0"/>
              <a:t>Legal definitions can </a:t>
            </a:r>
            <a:r>
              <a:rPr lang="en-GB" sz="1600" b="1" dirty="0"/>
              <a:t>include</a:t>
            </a:r>
            <a:r>
              <a:rPr lang="en-GB" sz="1600" dirty="0"/>
              <a:t> or </a:t>
            </a:r>
            <a:r>
              <a:rPr lang="en-GB" sz="1600" b="1" dirty="0"/>
              <a:t>exclude</a:t>
            </a:r>
            <a:r>
              <a:rPr lang="en-GB" sz="1600" dirty="0"/>
              <a:t> individuals who families themselves might see as central members.</a:t>
            </a:r>
          </a:p>
          <a:p>
            <a:pPr>
              <a:lnSpc>
                <a:spcPct val="90000"/>
              </a:lnSpc>
            </a:pPr>
            <a:endParaRPr lang="en-GB" sz="1600" dirty="0"/>
          </a:p>
          <a:p>
            <a:pPr>
              <a:lnSpc>
                <a:spcPct val="90000"/>
              </a:lnSpc>
            </a:pPr>
            <a:r>
              <a:rPr lang="en-GB" sz="1600" dirty="0"/>
              <a:t>For Example:</a:t>
            </a:r>
          </a:p>
          <a:p>
            <a:pPr>
              <a:lnSpc>
                <a:spcPct val="90000"/>
              </a:lnSpc>
            </a:pPr>
            <a:r>
              <a:rPr lang="en-GB" sz="1600" dirty="0"/>
              <a:t>“A grandmother raising her grandchild may not automatically have parental responsibility unless it’s legally granted — even though she’s functionally the parent.”</a:t>
            </a:r>
          </a:p>
          <a:p>
            <a:pPr>
              <a:lnSpc>
                <a:spcPct val="90000"/>
              </a:lnSpc>
              <a:buFont typeface="Arial" panose="020B0604020202020204" pitchFamily="34" charset="0"/>
              <a:buChar char="•"/>
            </a:pPr>
            <a:endParaRPr lang="en-GB" sz="1600" dirty="0"/>
          </a:p>
          <a:p>
            <a:pPr>
              <a:lnSpc>
                <a:spcPct val="90000"/>
              </a:lnSpc>
              <a:buFont typeface="Arial" panose="020B0604020202020204" pitchFamily="34" charset="0"/>
              <a:buChar char="•"/>
            </a:pPr>
            <a:r>
              <a:rPr lang="en-GB" sz="1600" b="1" dirty="0"/>
              <a:t>“What problems could arise if professionals rely too rigidly on legal definitions?”</a:t>
            </a:r>
          </a:p>
          <a:p>
            <a:pPr>
              <a:lnSpc>
                <a:spcPct val="90000"/>
              </a:lnSpc>
              <a:buFont typeface="Arial" panose="020B0604020202020204" pitchFamily="34" charset="0"/>
              <a:buChar char="•"/>
            </a:pPr>
            <a:endParaRPr lang="en-GB" sz="1600" b="1" dirty="0"/>
          </a:p>
          <a:p>
            <a:pPr marL="0" indent="0">
              <a:lnSpc>
                <a:spcPct val="90000"/>
              </a:lnSpc>
              <a:buNone/>
            </a:pPr>
            <a:endParaRPr lang="en-US" sz="1600" dirty="0"/>
          </a:p>
        </p:txBody>
      </p:sp>
    </p:spTree>
    <p:extLst>
      <p:ext uri="{BB962C8B-B14F-4D97-AF65-F5344CB8AC3E}">
        <p14:creationId xmlns:p14="http://schemas.microsoft.com/office/powerpoint/2010/main" val="1491425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Legal Definitions of Family</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1700" b="1" dirty="0"/>
              <a:t>Children Act 1989/2004 </a:t>
            </a:r>
            <a:r>
              <a:rPr lang="en-GB" sz="1700" dirty="0"/>
              <a:t>– Parental responsibility, biological parents -  child welfare.</a:t>
            </a:r>
          </a:p>
          <a:p>
            <a:endParaRPr lang="en-GB" sz="1700" dirty="0"/>
          </a:p>
          <a:p>
            <a:r>
              <a:rPr lang="en-GB" sz="1700" b="1" dirty="0"/>
              <a:t>Care Act 2014</a:t>
            </a:r>
            <a:r>
              <a:rPr lang="en-GB" sz="1700" dirty="0"/>
              <a:t> –  Focuses on Carers’ rights and local authority duties.</a:t>
            </a:r>
          </a:p>
          <a:p>
            <a:endParaRPr lang="en-GB" sz="1700" dirty="0"/>
          </a:p>
          <a:p>
            <a:r>
              <a:rPr lang="en-GB" sz="1700" b="1" dirty="0"/>
              <a:t>Human Rights Act 1998 </a:t>
            </a:r>
            <a:r>
              <a:rPr lang="en-GB" sz="1700" dirty="0"/>
              <a:t>– Protects the Right to family life. Recognises emotional and social ties not just legal/biological – </a:t>
            </a:r>
            <a:r>
              <a:rPr lang="en-GB" sz="1700" dirty="0" err="1"/>
              <a:t>e.g</a:t>
            </a:r>
            <a:r>
              <a:rPr lang="en-GB" sz="1700" dirty="0"/>
              <a:t> same sex couple with a foster child are protected as a family under Article 8. </a:t>
            </a:r>
          </a:p>
          <a:p>
            <a:r>
              <a:rPr lang="en-GB" sz="1700" b="1" dirty="0"/>
              <a:t>Family Law reform Act 1987 </a:t>
            </a:r>
            <a:r>
              <a:rPr lang="en-GB" sz="1700" dirty="0"/>
              <a:t>– promotes equality for children regardless of parent's marital status </a:t>
            </a:r>
          </a:p>
          <a:p>
            <a:endParaRPr lang="en-GB" sz="1700" dirty="0"/>
          </a:p>
          <a:p>
            <a:r>
              <a:rPr lang="en-GB" sz="1700" b="1" dirty="0"/>
              <a:t>Equality Act 2010 </a:t>
            </a:r>
            <a:r>
              <a:rPr lang="en-GB" sz="1700" dirty="0"/>
              <a:t>– Protection from discrimination.</a:t>
            </a:r>
          </a:p>
          <a:p>
            <a:endParaRPr lang="en-GB" sz="17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6C76E0E-A869-468C-8AB8-BE573739F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5281552"/>
            <a:ext cx="9144000" cy="1576450"/>
          </a:xfrm>
          <a:prstGeom prst="rect">
            <a:avLst/>
          </a:prstGeom>
          <a:gradFill>
            <a:gsLst>
              <a:gs pos="0">
                <a:schemeClr val="accent1"/>
              </a:gs>
              <a:gs pos="10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2980D51-170D-4D0F-B1DE-FA7299627D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6642" y="5281552"/>
            <a:ext cx="3047356" cy="1576447"/>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B103BBE-1445-4DEC-B4D9-5C57296E5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1552"/>
            <a:ext cx="9143999" cy="1576447"/>
          </a:xfrm>
          <a:prstGeom prst="rect">
            <a:avLst/>
          </a:prstGeom>
          <a:gradFill>
            <a:gsLst>
              <a:gs pos="39000">
                <a:schemeClr val="accent1">
                  <a:lumMod val="50000"/>
                  <a:alpha val="0"/>
                </a:schemeClr>
              </a:gs>
              <a:gs pos="100000">
                <a:srgbClr val="000000">
                  <a:alpha val="71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0" name="Content Placeholder 9">
            <a:extLst>
              <a:ext uri="{FF2B5EF4-FFF2-40B4-BE49-F238E27FC236}">
                <a16:creationId xmlns:a16="http://schemas.microsoft.com/office/drawing/2014/main" id="{8BFA73A9-C05C-BC93-2FD3-49B4670DEF7E}"/>
              </a:ext>
            </a:extLst>
          </p:cNvPr>
          <p:cNvGraphicFramePr>
            <a:graphicFrameLocks noGrp="1"/>
          </p:cNvGraphicFramePr>
          <p:nvPr>
            <p:ph idx="1"/>
            <p:extLst>
              <p:ext uri="{D42A27DB-BD31-4B8C-83A1-F6EECF244321}">
                <p14:modId xmlns:p14="http://schemas.microsoft.com/office/powerpoint/2010/main" val="1568442845"/>
              </p:ext>
            </p:extLst>
          </p:nvPr>
        </p:nvGraphicFramePr>
        <p:xfrm>
          <a:off x="999256" y="723568"/>
          <a:ext cx="7373601" cy="4020868"/>
        </p:xfrm>
        <a:graphic>
          <a:graphicData uri="http://schemas.openxmlformats.org/drawingml/2006/table">
            <a:tbl>
              <a:tblPr firstRow="1" bandRow="1">
                <a:noFill/>
                <a:tableStyleId>{5C22544A-7EE6-4342-B048-85BDC9FD1C3A}</a:tableStyleId>
              </a:tblPr>
              <a:tblGrid>
                <a:gridCol w="1459436">
                  <a:extLst>
                    <a:ext uri="{9D8B030D-6E8A-4147-A177-3AD203B41FA5}">
                      <a16:colId xmlns:a16="http://schemas.microsoft.com/office/drawing/2014/main" val="2103049038"/>
                    </a:ext>
                  </a:extLst>
                </a:gridCol>
                <a:gridCol w="2455810">
                  <a:extLst>
                    <a:ext uri="{9D8B030D-6E8A-4147-A177-3AD203B41FA5}">
                      <a16:colId xmlns:a16="http://schemas.microsoft.com/office/drawing/2014/main" val="4271486905"/>
                    </a:ext>
                  </a:extLst>
                </a:gridCol>
                <a:gridCol w="1719376">
                  <a:extLst>
                    <a:ext uri="{9D8B030D-6E8A-4147-A177-3AD203B41FA5}">
                      <a16:colId xmlns:a16="http://schemas.microsoft.com/office/drawing/2014/main" val="3809543059"/>
                    </a:ext>
                  </a:extLst>
                </a:gridCol>
                <a:gridCol w="1738979">
                  <a:extLst>
                    <a:ext uri="{9D8B030D-6E8A-4147-A177-3AD203B41FA5}">
                      <a16:colId xmlns:a16="http://schemas.microsoft.com/office/drawing/2014/main" val="2784615216"/>
                    </a:ext>
                  </a:extLst>
                </a:gridCol>
              </a:tblGrid>
              <a:tr h="534620">
                <a:tc>
                  <a:txBody>
                    <a:bodyPr/>
                    <a:lstStyle/>
                    <a:p>
                      <a:pPr algn="l"/>
                      <a:r>
                        <a:rPr lang="en-GB" sz="1500" b="1" u="none" cap="none" spc="30" dirty="0">
                          <a:solidFill>
                            <a:schemeClr val="tx1"/>
                          </a:solidFill>
                        </a:rPr>
                        <a:t>       </a:t>
                      </a:r>
                      <a:r>
                        <a:rPr lang="en-GB" sz="1500" b="1" u="sng" cap="none" spc="30" dirty="0">
                          <a:solidFill>
                            <a:schemeClr val="tx1"/>
                          </a:solidFill>
                        </a:rPr>
                        <a:t>Law / Policy</a:t>
                      </a:r>
                    </a:p>
                  </a:txBody>
                  <a:tcPr marL="0" marR="8712" marT="17556" marB="17556"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GB" sz="1500" b="1" u="sng" cap="none" spc="30" dirty="0">
                          <a:solidFill>
                            <a:schemeClr val="tx1"/>
                          </a:solidFill>
                        </a:rPr>
                        <a:t>How “Family” is Defined or Implied</a:t>
                      </a:r>
                    </a:p>
                  </a:txBody>
                  <a:tcPr marL="0" marR="8712" marT="17556" marB="17556"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GB" sz="1500" b="1" u="none" cap="none" spc="30" dirty="0">
                          <a:solidFill>
                            <a:schemeClr val="tx1"/>
                          </a:solidFill>
                        </a:rPr>
                        <a:t> </a:t>
                      </a:r>
                      <a:r>
                        <a:rPr lang="en-GB" sz="1500" b="1" u="sng" cap="none" spc="30" dirty="0">
                          <a:solidFill>
                            <a:schemeClr val="tx1"/>
                          </a:solidFill>
                        </a:rPr>
                        <a:t>Key Points</a:t>
                      </a:r>
                    </a:p>
                  </a:txBody>
                  <a:tcPr marL="0" marR="8712" marT="17556" marB="17556" anchor="ctr">
                    <a:lnL w="12700" cmpd="sng">
                      <a:noFill/>
                    </a:lnL>
                    <a:lnR w="12700" cmpd="sng">
                      <a:noFill/>
                    </a:lnR>
                    <a:lnT w="19050" cap="flat" cmpd="sng" algn="ctr">
                      <a:solidFill>
                        <a:schemeClr val="accent1"/>
                      </a:solidFill>
                      <a:prstDash val="solid"/>
                    </a:lnT>
                    <a:lnB w="38100" cmpd="sng">
                      <a:noFill/>
                    </a:lnB>
                    <a:noFill/>
                  </a:tcPr>
                </a:tc>
                <a:tc>
                  <a:txBody>
                    <a:bodyPr/>
                    <a:lstStyle/>
                    <a:p>
                      <a:r>
                        <a:rPr lang="en-GB" sz="1500" b="1" u="none" cap="none" spc="30">
                          <a:solidFill>
                            <a:schemeClr val="tx1"/>
                          </a:solidFill>
                        </a:rPr>
                        <a:t>      </a:t>
                      </a:r>
                      <a:r>
                        <a:rPr lang="en-GB" sz="1500" b="1" u="sng" cap="none" spc="30">
                          <a:solidFill>
                            <a:schemeClr val="tx1"/>
                          </a:solidFill>
                        </a:rPr>
                        <a:t>Example for Discussion</a:t>
                      </a:r>
                    </a:p>
                  </a:txBody>
                  <a:tcPr marL="0" marR="8712" marT="17556" marB="17556"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1202458710"/>
                  </a:ext>
                </a:extLst>
              </a:tr>
              <a:tr h="766948">
                <a:tc>
                  <a:txBody>
                    <a:bodyPr/>
                    <a:lstStyle/>
                    <a:p>
                      <a:r>
                        <a:rPr lang="en-GB" sz="1100" b="1" cap="none" spc="0">
                          <a:solidFill>
                            <a:schemeClr val="tx1"/>
                          </a:solidFill>
                        </a:rPr>
                        <a:t>Children Act 1989. </a:t>
                      </a:r>
                      <a:endParaRPr lang="en-GB" sz="1100" cap="none" spc="0">
                        <a:solidFill>
                          <a:schemeClr val="tx1"/>
                        </a:solidFill>
                      </a:endParaRPr>
                    </a:p>
                  </a:txBody>
                  <a:tcPr marL="0" marR="35113" marT="17556" marB="17556"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GB" sz="1100" cap="none" spc="0">
                          <a:solidFill>
                            <a:schemeClr val="tx1"/>
                          </a:solidFill>
                        </a:rPr>
                        <a:t>Defines parental responsibility rather than “family.” Biological parents automatically have PR; others may gain it via court order.</a:t>
                      </a:r>
                    </a:p>
                  </a:txBody>
                  <a:tcPr marL="0" marR="35113" marT="17556" marB="17556"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GB" sz="1100" cap="none" spc="0" dirty="0">
                          <a:solidFill>
                            <a:schemeClr val="tx1"/>
                          </a:solidFill>
                        </a:rPr>
                        <a:t>Professionals must know who has legal authority for decisions about a child.</a:t>
                      </a:r>
                    </a:p>
                  </a:txBody>
                  <a:tcPr marL="0" marR="35113" marT="17556" marB="17556"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GB" sz="1100" cap="none" spc="0">
                          <a:solidFill>
                            <a:schemeClr val="tx1"/>
                          </a:solidFill>
                        </a:rPr>
                        <a:t>“A stepfather raising a child for 10 years may not have PR unless formalised.”</a:t>
                      </a:r>
                    </a:p>
                  </a:txBody>
                  <a:tcPr marL="0" marR="35113" marT="17556" marB="17556" anchor="ctr">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775952668"/>
                  </a:ext>
                </a:extLst>
              </a:tr>
              <a:tr h="766948">
                <a:tc>
                  <a:txBody>
                    <a:bodyPr/>
                    <a:lstStyle/>
                    <a:p>
                      <a:r>
                        <a:rPr lang="en-GB" sz="1100" b="1" cap="none" spc="0">
                          <a:solidFill>
                            <a:schemeClr val="tx1"/>
                          </a:solidFill>
                        </a:rPr>
                        <a:t>Human Rights Act 1998 (Article 8)</a:t>
                      </a:r>
                      <a:endParaRPr lang="en-GB" sz="1100" cap="none" spc="0">
                        <a:solidFill>
                          <a:schemeClr val="tx1"/>
                        </a:solidFill>
                      </a:endParaRPr>
                    </a:p>
                  </a:txBody>
                  <a:tcPr marL="43562" marR="35113" marT="17556" marB="17556"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100" cap="none" spc="0" dirty="0">
                          <a:solidFill>
                            <a:schemeClr val="tx1"/>
                          </a:solidFill>
                        </a:rPr>
                        <a:t>Protects the right to family life, interpreted broadly by courts. Includes non-traditional families.</a:t>
                      </a:r>
                    </a:p>
                  </a:txBody>
                  <a:tcPr marL="43562" marR="35113" marT="17556" marB="17556"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100" cap="none" spc="0">
                          <a:solidFill>
                            <a:schemeClr val="tx1"/>
                          </a:solidFill>
                        </a:rPr>
                        <a:t>Recognises emotional and social ties, not just legal/biological ones.</a:t>
                      </a:r>
                    </a:p>
                  </a:txBody>
                  <a:tcPr marL="43562" marR="35113" marT="17556" marB="17556"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100" cap="none" spc="0" dirty="0">
                          <a:solidFill>
                            <a:schemeClr val="tx1"/>
                          </a:solidFill>
                        </a:rPr>
                        <a:t>“A same-sex couple with a foster child are protected as a family under Article 8.”</a:t>
                      </a:r>
                    </a:p>
                  </a:txBody>
                  <a:tcPr marL="43562" marR="35113" marT="17556" marB="17556"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2781237235"/>
                  </a:ext>
                </a:extLst>
              </a:tr>
              <a:tr h="592702">
                <a:tc>
                  <a:txBody>
                    <a:bodyPr/>
                    <a:lstStyle/>
                    <a:p>
                      <a:r>
                        <a:rPr lang="en-GB" sz="1100" b="1" cap="none" spc="0">
                          <a:solidFill>
                            <a:schemeClr val="tx1"/>
                          </a:solidFill>
                        </a:rPr>
                        <a:t>Adoption and Children Act 2002</a:t>
                      </a:r>
                      <a:endParaRPr lang="en-GB" sz="1100" cap="none" spc="0">
                        <a:solidFill>
                          <a:schemeClr val="tx1"/>
                        </a:solidFill>
                      </a:endParaRPr>
                    </a:p>
                  </a:txBody>
                  <a:tcPr marL="0" marR="35113" marT="17556" marB="17556"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r>
                        <a:rPr lang="en-GB" sz="1100" cap="none" spc="0">
                          <a:solidFill>
                            <a:schemeClr val="tx1"/>
                          </a:solidFill>
                        </a:rPr>
                        <a:t>Redefines adoption law — allows same-sex and unmarried couples to adopt jointly.</a:t>
                      </a:r>
                    </a:p>
                  </a:txBody>
                  <a:tcPr marL="0" marR="35113" marT="17556" marB="17556"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r>
                        <a:rPr lang="en-GB" sz="1100" cap="none" spc="0" dirty="0">
                          <a:solidFill>
                            <a:schemeClr val="tx1"/>
                          </a:solidFill>
                        </a:rPr>
                        <a:t>Expands who counts as ‘parents’ in law.</a:t>
                      </a:r>
                    </a:p>
                  </a:txBody>
                  <a:tcPr marL="0" marR="35113" marT="17556" marB="17556"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r>
                        <a:rPr lang="en-GB" sz="1100" cap="none" spc="0" dirty="0">
                          <a:solidFill>
                            <a:schemeClr val="tx1"/>
                          </a:solidFill>
                        </a:rPr>
                        <a:t>“Two women adopting a child together have equal parental status.”</a:t>
                      </a:r>
                    </a:p>
                  </a:txBody>
                  <a:tcPr marL="0" marR="35113" marT="17556" marB="17556"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650797957"/>
                  </a:ext>
                </a:extLst>
              </a:tr>
              <a:tr h="766948">
                <a:tc>
                  <a:txBody>
                    <a:bodyPr/>
                    <a:lstStyle/>
                    <a:p>
                      <a:r>
                        <a:rPr lang="en-GB" sz="1100" b="1" cap="none" spc="0">
                          <a:solidFill>
                            <a:schemeClr val="tx1"/>
                          </a:solidFill>
                        </a:rPr>
                        <a:t>Care Act 2014</a:t>
                      </a:r>
                      <a:endParaRPr lang="en-GB" sz="1100" cap="none" spc="0">
                        <a:solidFill>
                          <a:schemeClr val="tx1"/>
                        </a:solidFill>
                      </a:endParaRPr>
                    </a:p>
                  </a:txBody>
                  <a:tcPr marL="43562" marR="35113" marT="17556" marB="17556"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100" cap="none" spc="0">
                          <a:solidFill>
                            <a:schemeClr val="tx1"/>
                          </a:solidFill>
                        </a:rPr>
                        <a:t>Focuses on carers and their families; recognises the importance of informal support networks.</a:t>
                      </a:r>
                    </a:p>
                  </a:txBody>
                  <a:tcPr marL="43562" marR="35113" marT="17556" marB="17556"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100" cap="none" spc="0">
                          <a:solidFill>
                            <a:schemeClr val="tx1"/>
                          </a:solidFill>
                        </a:rPr>
                        <a:t>Encourages assessment of needs of both individuals and their carer’s.</a:t>
                      </a:r>
                    </a:p>
                  </a:txBody>
                  <a:tcPr marL="43562" marR="35113" marT="17556" marB="17556"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100" cap="none" spc="0" dirty="0">
                          <a:solidFill>
                            <a:schemeClr val="tx1"/>
                          </a:solidFill>
                        </a:rPr>
                        <a:t>“A daughter caring for her disabled father is entitled to a carers’ assessment.”</a:t>
                      </a:r>
                    </a:p>
                  </a:txBody>
                  <a:tcPr marL="43562" marR="35113" marT="17556" marB="17556"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51732"/>
                  </a:ext>
                </a:extLst>
              </a:tr>
              <a:tr h="592702">
                <a:tc>
                  <a:txBody>
                    <a:bodyPr/>
                    <a:lstStyle/>
                    <a:p>
                      <a:r>
                        <a:rPr lang="en-GB" sz="1100" b="1" cap="none" spc="0">
                          <a:solidFill>
                            <a:schemeClr val="tx1"/>
                          </a:solidFill>
                        </a:rPr>
                        <a:t>Family Law Reform Act 1987</a:t>
                      </a:r>
                      <a:endParaRPr lang="en-GB" sz="1100" cap="none" spc="0">
                        <a:solidFill>
                          <a:schemeClr val="tx1"/>
                        </a:solidFill>
                      </a:endParaRPr>
                    </a:p>
                  </a:txBody>
                  <a:tcPr marL="0" marR="35113" marT="17556" marB="17556"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Removes legal distinctions between legitimate and illegitimate children.</a:t>
                      </a:r>
                    </a:p>
                  </a:txBody>
                  <a:tcPr marL="0" marR="35113" marT="17556" marB="17556"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Promotes equality for children regardless of parents’ marital status.</a:t>
                      </a:r>
                    </a:p>
                  </a:txBody>
                  <a:tcPr marL="0" marR="35113" marT="17556" marB="17556"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dirty="0">
                          <a:solidFill>
                            <a:schemeClr val="tx1"/>
                          </a:solidFill>
                        </a:rPr>
                        <a:t>“All children now have the same inheritance and parental rights.”</a:t>
                      </a:r>
                    </a:p>
                  </a:txBody>
                  <a:tcPr marL="0" marR="35113" marT="17556" marB="17556"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937504379"/>
                  </a:ext>
                </a:extLst>
              </a:tr>
            </a:tbl>
          </a:graphicData>
        </a:graphic>
      </p:graphicFrame>
    </p:spTree>
    <p:extLst>
      <p:ext uri="{BB962C8B-B14F-4D97-AF65-F5344CB8AC3E}">
        <p14:creationId xmlns:p14="http://schemas.microsoft.com/office/powerpoint/2010/main" val="41564358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6B631-9360-12A6-D0DE-E37415D90B3C}"/>
              </a:ext>
            </a:extLst>
          </p:cNvPr>
          <p:cNvSpPr>
            <a:spLocks noGrp="1"/>
          </p:cNvSpPr>
          <p:nvPr>
            <p:ph type="title"/>
          </p:nvPr>
        </p:nvSpPr>
        <p:spPr>
          <a:xfrm>
            <a:off x="852297" y="502020"/>
            <a:ext cx="3992787" cy="1642970"/>
          </a:xfrm>
        </p:spPr>
        <p:txBody>
          <a:bodyPr anchor="b">
            <a:normAutofit/>
          </a:bodyPr>
          <a:lstStyle/>
          <a:p>
            <a:pPr>
              <a:lnSpc>
                <a:spcPct val="90000"/>
              </a:lnSpc>
            </a:pPr>
            <a:br>
              <a:rPr lang="en-GB" sz="2700" dirty="0">
                <a:latin typeface="Century Gothic" panose="020B0502020202020204" pitchFamily="34" charset="0"/>
              </a:rPr>
            </a:br>
            <a:r>
              <a:rPr lang="en-GB" sz="2700" b="1" dirty="0">
                <a:latin typeface="Century Gothic" panose="020B0502020202020204" pitchFamily="34" charset="0"/>
              </a:rPr>
              <a:t>Activity – Who’s Recognised?’(20 mins)</a:t>
            </a:r>
            <a:br>
              <a:rPr lang="en-GB" sz="2700" b="1" dirty="0">
                <a:latin typeface="Century Gothic" panose="020B0502020202020204" pitchFamily="34" charset="0"/>
              </a:rPr>
            </a:br>
            <a:endParaRPr lang="en-US" sz="2700" b="1"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07012EA5-0B57-5FDA-2561-2C0795B49145}"/>
              </a:ext>
            </a:extLst>
          </p:cNvPr>
          <p:cNvSpPr>
            <a:spLocks noGrp="1"/>
          </p:cNvSpPr>
          <p:nvPr>
            <p:ph idx="1"/>
          </p:nvPr>
        </p:nvSpPr>
        <p:spPr>
          <a:xfrm>
            <a:off x="858692" y="2405894"/>
            <a:ext cx="3986392" cy="3535083"/>
          </a:xfrm>
        </p:spPr>
        <p:txBody>
          <a:bodyPr>
            <a:normAutofit/>
          </a:bodyPr>
          <a:lstStyle/>
          <a:p>
            <a:pPr marL="0" indent="0">
              <a:buNone/>
            </a:pPr>
            <a:endParaRPr lang="en-GB" sz="1700" b="1" dirty="0"/>
          </a:p>
          <a:p>
            <a:endParaRPr lang="en-GB" sz="1700" b="1" dirty="0"/>
          </a:p>
          <a:p>
            <a:r>
              <a:rPr lang="en-GB" sz="1700" b="1" dirty="0"/>
              <a:t>Discuss who is legally recognised as “family”?</a:t>
            </a:r>
          </a:p>
          <a:p>
            <a:endParaRPr lang="en-GB" sz="1700" b="1" dirty="0"/>
          </a:p>
          <a:p>
            <a:r>
              <a:rPr lang="en-GB" sz="1700" b="1" dirty="0"/>
              <a:t>Who might be emotionally part of the family but not legally recognised?</a:t>
            </a:r>
          </a:p>
          <a:p>
            <a:endParaRPr lang="en-GB" sz="1700" b="1" dirty="0"/>
          </a:p>
          <a:p>
            <a:r>
              <a:rPr lang="en-GB" sz="1700" b="1" dirty="0"/>
              <a:t>What issues could arise for professionals?</a:t>
            </a:r>
          </a:p>
          <a:p>
            <a:endParaRPr lang="en-GB" sz="1700" dirty="0"/>
          </a:p>
          <a:p>
            <a:endParaRPr lang="en-US" sz="1700" dirty="0"/>
          </a:p>
        </p:txBody>
      </p:sp>
      <p:sp>
        <p:nvSpPr>
          <p:cNvPr id="45" name="Rectangle 4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Generated image: Collaborative Study Session Around Laptop">
            <a:extLst>
              <a:ext uri="{FF2B5EF4-FFF2-40B4-BE49-F238E27FC236}">
                <a16:creationId xmlns:a16="http://schemas.microsoft.com/office/drawing/2014/main" id="{5E062F43-C1A9-FD78-C629-03931D2276B4}"/>
              </a:ext>
            </a:extLst>
          </p:cNvPr>
          <p:cNvPicPr>
            <a:picLocks noChangeAspect="1"/>
          </p:cNvPicPr>
          <p:nvPr/>
        </p:nvPicPr>
        <p:blipFill>
          <a:blip r:embed="rId2"/>
          <a:stretch>
            <a:fillRect/>
          </a:stretch>
        </p:blipFill>
        <p:spPr>
          <a:xfrm>
            <a:off x="5306975" y="2142959"/>
            <a:ext cx="3127897" cy="2603974"/>
          </a:xfrm>
          <a:prstGeom prst="rect">
            <a:avLst/>
          </a:prstGeom>
        </p:spPr>
      </p:pic>
    </p:spTree>
    <p:extLst>
      <p:ext uri="{BB962C8B-B14F-4D97-AF65-F5344CB8AC3E}">
        <p14:creationId xmlns:p14="http://schemas.microsoft.com/office/powerpoint/2010/main" val="3952527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9" name="Group 18">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20" name="Rectangle 19">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3" name="Freeform: Shape 22">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5" name="Rectangle 2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GB" sz="3500"/>
              <a:t>Family Systems &amp; Ecological Models</a:t>
            </a:r>
          </a:p>
        </p:txBody>
      </p:sp>
      <p:sp>
        <p:nvSpPr>
          <p:cNvPr id="3" name="Content Placeholder 2"/>
          <p:cNvSpPr>
            <a:spLocks noGrp="1"/>
          </p:cNvSpPr>
          <p:nvPr>
            <p:ph idx="1"/>
          </p:nvPr>
        </p:nvSpPr>
        <p:spPr>
          <a:xfrm>
            <a:off x="3886203" y="1676400"/>
            <a:ext cx="4229097" cy="3505200"/>
          </a:xfrm>
        </p:spPr>
        <p:txBody>
          <a:bodyPr anchor="t">
            <a:normAutofit/>
          </a:bodyPr>
          <a:lstStyle/>
          <a:p>
            <a:pPr>
              <a:lnSpc>
                <a:spcPct val="90000"/>
              </a:lnSpc>
              <a:spcAft>
                <a:spcPts val="1000"/>
              </a:spcAft>
            </a:pPr>
            <a:r>
              <a:rPr lang="en-GB" sz="1500" b="1" dirty="0">
                <a:solidFill>
                  <a:schemeClr val="tx1">
                    <a:alpha val="55000"/>
                  </a:schemeClr>
                </a:solidFill>
                <a:effectLst/>
                <a:ea typeface="MS Mincho" panose="02020609040205080304" pitchFamily="49" charset="-128"/>
                <a:cs typeface="Times New Roman" panose="02020603050405020304" pitchFamily="18" charset="0"/>
              </a:rPr>
              <a:t>Family Systems Theory (Bowen, 1978)</a:t>
            </a:r>
            <a:r>
              <a:rPr lang="en-GB" sz="1500" dirty="0">
                <a:solidFill>
                  <a:schemeClr val="tx1">
                    <a:alpha val="55000"/>
                  </a:schemeClr>
                </a:solidFill>
                <a:effectLst/>
                <a:ea typeface="MS Mincho" panose="02020609040205080304" pitchFamily="49" charset="-128"/>
                <a:cs typeface="Times New Roman" panose="02020603050405020304" pitchFamily="18" charset="0"/>
              </a:rPr>
              <a:t> suggests that the family is an </a:t>
            </a:r>
            <a:r>
              <a:rPr lang="en-GB" sz="1500" i="1" dirty="0">
                <a:solidFill>
                  <a:schemeClr val="tx1">
                    <a:alpha val="55000"/>
                  </a:schemeClr>
                </a:solidFill>
                <a:effectLst/>
                <a:ea typeface="MS Mincho" panose="02020609040205080304" pitchFamily="49" charset="-128"/>
                <a:cs typeface="Times New Roman" panose="02020603050405020304" pitchFamily="18" charset="0"/>
              </a:rPr>
              <a:t>emotional unit</a:t>
            </a:r>
            <a:r>
              <a:rPr lang="en-GB" sz="1500" dirty="0">
                <a:solidFill>
                  <a:schemeClr val="tx1">
                    <a:alpha val="55000"/>
                  </a:schemeClr>
                </a:solidFill>
                <a:effectLst/>
                <a:ea typeface="MS Mincho" panose="02020609040205080304" pitchFamily="49" charset="-128"/>
                <a:cs typeface="Times New Roman" panose="02020603050405020304" pitchFamily="18" charset="0"/>
              </a:rPr>
              <a:t> — every member’s behaviour affects and is affected by others.</a:t>
            </a:r>
            <a:br>
              <a:rPr lang="en-GB" sz="1500" dirty="0">
                <a:solidFill>
                  <a:schemeClr val="tx1">
                    <a:alpha val="55000"/>
                  </a:schemeClr>
                </a:solidFill>
                <a:effectLst/>
                <a:ea typeface="MS Mincho" panose="02020609040205080304" pitchFamily="49" charset="-128"/>
                <a:cs typeface="Times New Roman" panose="02020603050405020304" pitchFamily="18" charset="0"/>
              </a:rPr>
            </a:br>
            <a:r>
              <a:rPr lang="en-GB" sz="1500" dirty="0">
                <a:solidFill>
                  <a:schemeClr val="tx1">
                    <a:alpha val="55000"/>
                  </a:schemeClr>
                </a:solidFill>
                <a:effectLst/>
                <a:ea typeface="MS Mincho" panose="02020609040205080304" pitchFamily="49" charset="-128"/>
                <a:cs typeface="Times New Roman" panose="02020603050405020304" pitchFamily="18" charset="0"/>
              </a:rPr>
              <a:t>Problems are rarely isolated; they occur within relational patterns.</a:t>
            </a:r>
          </a:p>
          <a:p>
            <a:pPr>
              <a:lnSpc>
                <a:spcPct val="90000"/>
              </a:lnSpc>
              <a:spcAft>
                <a:spcPts val="1000"/>
              </a:spcAft>
            </a:pPr>
            <a:r>
              <a:rPr lang="en-GB" sz="1500" b="1" dirty="0">
                <a:solidFill>
                  <a:schemeClr val="tx1">
                    <a:alpha val="55000"/>
                  </a:schemeClr>
                </a:solidFill>
                <a:effectLst/>
                <a:ea typeface="MS Mincho" panose="02020609040205080304" pitchFamily="49" charset="-128"/>
                <a:cs typeface="Times New Roman" panose="02020603050405020304" pitchFamily="18" charset="0"/>
              </a:rPr>
              <a:t>For example:</a:t>
            </a:r>
            <a:endParaRPr lang="en-GB" sz="1500" dirty="0">
              <a:solidFill>
                <a:schemeClr val="tx1">
                  <a:alpha val="55000"/>
                </a:schemeClr>
              </a:solidFill>
              <a:effectLst/>
              <a:ea typeface="MS Mincho" panose="02020609040205080304" pitchFamily="49" charset="-128"/>
              <a:cs typeface="Times New Roman" panose="02020603050405020304" pitchFamily="18" charset="0"/>
            </a:endParaRPr>
          </a:p>
          <a:p>
            <a:pPr marL="342900" lvl="0" indent="-342900">
              <a:lnSpc>
                <a:spcPct val="90000"/>
              </a:lnSpc>
              <a:spcAft>
                <a:spcPts val="1000"/>
              </a:spcAft>
              <a:buSzPts val="1000"/>
              <a:buFont typeface="Symbol" pitchFamily="2" charset="2"/>
              <a:buChar char=""/>
              <a:tabLst>
                <a:tab pos="457200" algn="l"/>
              </a:tabLst>
            </a:pPr>
            <a:r>
              <a:rPr lang="en-GB" sz="1500" dirty="0">
                <a:solidFill>
                  <a:schemeClr val="tx1">
                    <a:alpha val="55000"/>
                  </a:schemeClr>
                </a:solidFill>
                <a:effectLst/>
                <a:ea typeface="MS Mincho" panose="02020609040205080304" pitchFamily="49" charset="-128"/>
                <a:cs typeface="Times New Roman" panose="02020603050405020304" pitchFamily="18" charset="0"/>
              </a:rPr>
              <a:t>“If a child becomes ill, parents might become stressed — this stress can affect siblings, finances, and relationships.”</a:t>
            </a:r>
          </a:p>
          <a:p>
            <a:pPr marL="342900" lvl="0" indent="-342900">
              <a:lnSpc>
                <a:spcPct val="90000"/>
              </a:lnSpc>
              <a:spcAft>
                <a:spcPts val="1000"/>
              </a:spcAft>
              <a:buSzPts val="1000"/>
              <a:buFont typeface="Symbol" pitchFamily="2" charset="2"/>
              <a:buChar char=""/>
              <a:tabLst>
                <a:tab pos="457200" algn="l"/>
              </a:tabLst>
            </a:pPr>
            <a:r>
              <a:rPr lang="en-GB" sz="1500" dirty="0">
                <a:solidFill>
                  <a:schemeClr val="tx1">
                    <a:alpha val="55000"/>
                  </a:schemeClr>
                </a:solidFill>
                <a:effectLst/>
                <a:ea typeface="MS Mincho" panose="02020609040205080304" pitchFamily="49" charset="-128"/>
                <a:cs typeface="Times New Roman" panose="02020603050405020304" pitchFamily="18" charset="0"/>
              </a:rPr>
              <a:t>“When a parent starts a new relationship, family boundaries shift — children may react emotionally, even if not directly involved.”</a:t>
            </a:r>
          </a:p>
          <a:p>
            <a:pPr marL="0" indent="0">
              <a:lnSpc>
                <a:spcPct val="90000"/>
              </a:lnSpc>
              <a:buNone/>
            </a:pPr>
            <a:endParaRPr lang="en-GB" sz="1500" dirty="0">
              <a:solidFill>
                <a:schemeClr val="tx1">
                  <a:alpha val="55000"/>
                </a:schemeClr>
              </a:solidFill>
            </a:endParaRPr>
          </a:p>
          <a:p>
            <a:pPr>
              <a:lnSpc>
                <a:spcPct val="90000"/>
              </a:lnSpc>
            </a:pPr>
            <a:endParaRPr lang="en-GB" sz="1500" dirty="0">
              <a:solidFill>
                <a:schemeClr val="tx1">
                  <a:alpha val="5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9" name="Group 28">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30" name="Rectangle 29">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3" name="Freeform: Shape 32">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5" name="Rectangle 3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C957B07-FB91-7F78-0247-2E1AD1510019}"/>
              </a:ext>
            </a:extLst>
          </p:cNvPr>
          <p:cNvSpPr>
            <a:spLocks noGrp="1"/>
          </p:cNvSpPr>
          <p:nvPr>
            <p:ph type="title"/>
          </p:nvPr>
        </p:nvSpPr>
        <p:spPr>
          <a:xfrm>
            <a:off x="857250" y="1676400"/>
            <a:ext cx="2857500" cy="3505200"/>
          </a:xfrm>
        </p:spPr>
        <p:txBody>
          <a:bodyPr anchor="t">
            <a:normAutofit/>
          </a:bodyPr>
          <a:lstStyle/>
          <a:p>
            <a:r>
              <a:rPr lang="en-GB" sz="3500" b="1"/>
              <a:t>Families as Systems</a:t>
            </a:r>
            <a:endParaRPr lang="en-US" sz="3500"/>
          </a:p>
        </p:txBody>
      </p:sp>
      <p:sp>
        <p:nvSpPr>
          <p:cNvPr id="3" name="Content Placeholder 2">
            <a:extLst>
              <a:ext uri="{FF2B5EF4-FFF2-40B4-BE49-F238E27FC236}">
                <a16:creationId xmlns:a16="http://schemas.microsoft.com/office/drawing/2014/main" id="{D495B9C9-F1DB-79A9-3F2F-E63E80067EFA}"/>
              </a:ext>
            </a:extLst>
          </p:cNvPr>
          <p:cNvSpPr>
            <a:spLocks noGrp="1"/>
          </p:cNvSpPr>
          <p:nvPr>
            <p:ph idx="1"/>
          </p:nvPr>
        </p:nvSpPr>
        <p:spPr>
          <a:xfrm>
            <a:off x="3886203" y="1676400"/>
            <a:ext cx="4229097" cy="3505200"/>
          </a:xfrm>
        </p:spPr>
        <p:txBody>
          <a:bodyPr>
            <a:normAutofit/>
          </a:bodyPr>
          <a:lstStyle/>
          <a:p>
            <a:pPr marL="457200" indent="-457200">
              <a:buAutoNum type="arabicPeriod"/>
            </a:pPr>
            <a:r>
              <a:rPr lang="en-GB" sz="1900">
                <a:solidFill>
                  <a:schemeClr val="tx1">
                    <a:alpha val="55000"/>
                  </a:schemeClr>
                </a:solidFill>
              </a:rPr>
              <a:t>“Think about a time when something changed in your family — what ripple effects did it have?”</a:t>
            </a:r>
          </a:p>
          <a:p>
            <a:pPr marL="457200" indent="-457200">
              <a:buAutoNum type="arabicPeriod"/>
            </a:pPr>
            <a:endParaRPr lang="en-GB" sz="1900">
              <a:solidFill>
                <a:schemeClr val="tx1">
                  <a:alpha val="55000"/>
                </a:schemeClr>
              </a:solidFill>
            </a:endParaRPr>
          </a:p>
          <a:p>
            <a:pPr marL="457200" indent="-457200">
              <a:buAutoNum type="arabicPeriod"/>
            </a:pPr>
            <a:r>
              <a:rPr lang="en-GB" sz="1900">
                <a:solidFill>
                  <a:schemeClr val="tx1">
                    <a:alpha val="55000"/>
                  </a:schemeClr>
                </a:solidFill>
              </a:rPr>
              <a:t>“What might happen in a family if one person’s needs dominate all the attention?”</a:t>
            </a:r>
          </a:p>
          <a:p>
            <a:pPr>
              <a:buFont typeface="+mj-lt"/>
              <a:buAutoNum type="arabicPeriod"/>
            </a:pPr>
            <a:endParaRPr lang="en-GB" sz="1900">
              <a:solidFill>
                <a:schemeClr val="tx1">
                  <a:alpha val="55000"/>
                </a:schemeClr>
              </a:solidFill>
            </a:endParaRPr>
          </a:p>
          <a:p>
            <a:pPr>
              <a:buFont typeface="+mj-lt"/>
              <a:buAutoNum type="arabicPeriod"/>
            </a:pPr>
            <a:r>
              <a:rPr lang="en-GB" sz="1900">
                <a:solidFill>
                  <a:schemeClr val="tx1">
                    <a:alpha val="55000"/>
                  </a:schemeClr>
                </a:solidFill>
              </a:rPr>
              <a:t>“Why is this idea useful for health and social care professionals?”</a:t>
            </a:r>
          </a:p>
          <a:p>
            <a:endParaRPr lang="en-US" sz="1900">
              <a:solidFill>
                <a:schemeClr val="tx1">
                  <a:alpha val="55000"/>
                </a:schemeClr>
              </a:solidFill>
            </a:endParaRPr>
          </a:p>
        </p:txBody>
      </p:sp>
    </p:spTree>
    <p:extLst>
      <p:ext uri="{BB962C8B-B14F-4D97-AF65-F5344CB8AC3E}">
        <p14:creationId xmlns:p14="http://schemas.microsoft.com/office/powerpoint/2010/main" val="942034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700E9-CD4A-07E4-9D07-F35F628B845A}"/>
              </a:ext>
            </a:extLst>
          </p:cNvPr>
          <p:cNvSpPr>
            <a:spLocks noGrp="1"/>
          </p:cNvSpPr>
          <p:nvPr>
            <p:ph type="title"/>
          </p:nvPr>
        </p:nvSpPr>
        <p:spPr>
          <a:xfrm>
            <a:off x="442170" y="856180"/>
            <a:ext cx="3420438" cy="1128068"/>
          </a:xfrm>
        </p:spPr>
        <p:txBody>
          <a:bodyPr anchor="ctr">
            <a:normAutofit/>
          </a:bodyPr>
          <a:lstStyle/>
          <a:p>
            <a:pPr>
              <a:lnSpc>
                <a:spcPct val="90000"/>
              </a:lnSpc>
            </a:pPr>
            <a:r>
              <a:rPr lang="en-GB" sz="2500" dirty="0">
                <a:latin typeface="Century Gothic" panose="020B0502020202020204" pitchFamily="34" charset="0"/>
              </a:rPr>
              <a:t>Bronfenbrenner’s Ecological System Theory</a:t>
            </a:r>
          </a:p>
        </p:txBody>
      </p:sp>
      <p:grpSp>
        <p:nvGrpSpPr>
          <p:cNvPr id="40" name="Group 3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41" name="Rectangle 4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DA340C-A5B8-E35B-F16D-917C8F79A5CA}"/>
              </a:ext>
            </a:extLst>
          </p:cNvPr>
          <p:cNvSpPr>
            <a:spLocks noGrp="1"/>
          </p:cNvSpPr>
          <p:nvPr>
            <p:ph idx="1"/>
          </p:nvPr>
        </p:nvSpPr>
        <p:spPr>
          <a:xfrm>
            <a:off x="443039" y="2330505"/>
            <a:ext cx="3419569" cy="3979585"/>
          </a:xfrm>
        </p:spPr>
        <p:txBody>
          <a:bodyPr anchor="ctr">
            <a:normAutofit/>
          </a:bodyPr>
          <a:lstStyle/>
          <a:p>
            <a:pPr>
              <a:lnSpc>
                <a:spcPct val="90000"/>
              </a:lnSpc>
            </a:pPr>
            <a:r>
              <a:rPr lang="en-GB" sz="1600" dirty="0"/>
              <a:t> Bronfenbrenner (1979) expanded systems thinking beyond the family, showing how a person’s development is influenced by multiple, interconnected layers of environment.</a:t>
            </a:r>
          </a:p>
          <a:p>
            <a:pPr>
              <a:lnSpc>
                <a:spcPct val="90000"/>
              </a:lnSpc>
            </a:pPr>
            <a:r>
              <a:rPr lang="en-GB" sz="1600" dirty="0"/>
              <a:t>This model will demonstrate how difficulties within a family rarely happens in isolating.</a:t>
            </a:r>
          </a:p>
          <a:p>
            <a:pPr>
              <a:lnSpc>
                <a:spcPct val="90000"/>
              </a:lnSpc>
            </a:pPr>
            <a:r>
              <a:rPr lang="en-GB" sz="1600" dirty="0"/>
              <a:t>We cannot fully understand an individual or family by looking only at what happens inside their home.</a:t>
            </a:r>
          </a:p>
          <a:p>
            <a:pPr>
              <a:lnSpc>
                <a:spcPct val="90000"/>
              </a:lnSpc>
            </a:pPr>
            <a:r>
              <a:rPr lang="en-GB" sz="1600" dirty="0"/>
              <a:t>We also need to consider their relationships, community, services, wider society and changes over time. </a:t>
            </a:r>
          </a:p>
          <a:p>
            <a:pPr>
              <a:lnSpc>
                <a:spcPct val="90000"/>
              </a:lnSpc>
            </a:pPr>
            <a:endParaRPr lang="en-GB" sz="1600" dirty="0"/>
          </a:p>
          <a:p>
            <a:pPr>
              <a:lnSpc>
                <a:spcPct val="90000"/>
              </a:lnSpc>
            </a:pPr>
            <a:endParaRPr lang="en-GB" sz="1600" dirty="0"/>
          </a:p>
        </p:txBody>
      </p:sp>
      <p:sp>
        <p:nvSpPr>
          <p:cNvPr id="46" name="Rectangle 4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AB4DD6E-1CE4-066E-69D8-A57257F01E72}"/>
              </a:ext>
            </a:extLst>
          </p:cNvPr>
          <p:cNvPicPr>
            <a:picLocks noChangeAspect="1"/>
          </p:cNvPicPr>
          <p:nvPr/>
        </p:nvPicPr>
        <p:blipFill>
          <a:blip r:embed="rId3">
            <a:extLst>
              <a:ext uri="{837473B0-CC2E-450A-ABE3-18F120FF3D39}">
                <a1611:picAttrSrcUrl xmlns:a1611="http://schemas.microsoft.com/office/drawing/2016/11/main" r:id="rId4"/>
              </a:ext>
            </a:extLst>
          </a:blip>
          <a:srcRect l="11758" r="11842" b="2"/>
          <a:stretch>
            <a:fillRect/>
          </a:stretch>
        </p:blipFill>
        <p:spPr>
          <a:xfrm>
            <a:off x="4483341" y="799352"/>
            <a:ext cx="4161846" cy="5259296"/>
          </a:xfrm>
          <a:prstGeom prst="rect">
            <a:avLst/>
          </a:prstGeom>
        </p:spPr>
      </p:pic>
      <p:sp>
        <p:nvSpPr>
          <p:cNvPr id="6" name="TextBox 5">
            <a:extLst>
              <a:ext uri="{FF2B5EF4-FFF2-40B4-BE49-F238E27FC236}">
                <a16:creationId xmlns:a16="http://schemas.microsoft.com/office/drawing/2014/main" id="{51A665D7-3481-C790-1097-7ACBBB5C6847}"/>
              </a:ext>
            </a:extLst>
          </p:cNvPr>
          <p:cNvSpPr txBox="1"/>
          <p:nvPr/>
        </p:nvSpPr>
        <p:spPr>
          <a:xfrm>
            <a:off x="6093071" y="5858593"/>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suemarie.info/2017/10/bronfenbrenners-bioecological-approach.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6948665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 name="Rectangle 2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103224-D323-EE11-3D40-7613921628FC}"/>
              </a:ext>
            </a:extLst>
          </p:cNvPr>
          <p:cNvSpPr>
            <a:spLocks noGrp="1"/>
          </p:cNvSpPr>
          <p:nvPr>
            <p:ph type="title"/>
          </p:nvPr>
        </p:nvSpPr>
        <p:spPr>
          <a:xfrm>
            <a:off x="571352" y="350196"/>
            <a:ext cx="3485178" cy="1624520"/>
          </a:xfrm>
        </p:spPr>
        <p:txBody>
          <a:bodyPr vert="horz" lIns="91440" tIns="45720" rIns="91440" bIns="45720" rtlCol="0" anchor="ctr">
            <a:normAutofit/>
          </a:bodyPr>
          <a:lstStyle/>
          <a:p>
            <a:pPr algn="l" defTabSz="914400">
              <a:lnSpc>
                <a:spcPct val="90000"/>
              </a:lnSpc>
            </a:pPr>
            <a:r>
              <a:rPr lang="en-US" sz="3500" b="1"/>
              <a:t>Bronfenbrenner’s Ecological Model:</a:t>
            </a:r>
            <a:endParaRPr lang="en-US" sz="3500"/>
          </a:p>
        </p:txBody>
      </p:sp>
      <p:pic>
        <p:nvPicPr>
          <p:cNvPr id="6" name="Content Placeholder 5" descr="A diagram of the different types of theory&#10;&#10;Description automatically generated">
            <a:extLst>
              <a:ext uri="{FF2B5EF4-FFF2-40B4-BE49-F238E27FC236}">
                <a16:creationId xmlns:a16="http://schemas.microsoft.com/office/drawing/2014/main" id="{075D60A6-8C58-2326-F250-0E645B84B7BE}"/>
              </a:ext>
            </a:extLst>
          </p:cNvPr>
          <p:cNvPicPr>
            <a:picLocks noGrp="1" noChangeAspect="1"/>
          </p:cNvPicPr>
          <p:nvPr>
            <p:ph sz="half" idx="1"/>
          </p:nvPr>
        </p:nvPicPr>
        <p:blipFill>
          <a:blip r:embed="rId3">
            <a:extLst>
              <a:ext uri="{837473B0-CC2E-450A-ABE3-18F120FF3D39}">
                <a1611:picAttrSrcUrl xmlns:a1611="http://schemas.microsoft.com/office/drawing/2016/11/main" r:id="rId4"/>
              </a:ext>
            </a:extLst>
          </a:blip>
          <a:srcRect l="18484" r="15442"/>
          <a:stretch>
            <a:fillRect/>
          </a:stretch>
        </p:blipFill>
        <p:spPr>
          <a:xfrm>
            <a:off x="4572000" y="1"/>
            <a:ext cx="4577118" cy="6858000"/>
          </a:xfrm>
          <a:prstGeom prst="rect">
            <a:avLst/>
          </a:prstGeom>
        </p:spPr>
      </p:pic>
      <p:graphicFrame>
        <p:nvGraphicFramePr>
          <p:cNvPr id="23" name="Content Placeholder 3">
            <a:extLst>
              <a:ext uri="{FF2B5EF4-FFF2-40B4-BE49-F238E27FC236}">
                <a16:creationId xmlns:a16="http://schemas.microsoft.com/office/drawing/2014/main" id="{778F6766-AC15-D422-F819-CEFD8D17610F}"/>
              </a:ext>
            </a:extLst>
          </p:cNvPr>
          <p:cNvGraphicFramePr>
            <a:graphicFrameLocks noGrp="1"/>
          </p:cNvGraphicFramePr>
          <p:nvPr>
            <p:ph sz="half" idx="2"/>
            <p:extLst>
              <p:ext uri="{D42A27DB-BD31-4B8C-83A1-F6EECF244321}">
                <p14:modId xmlns:p14="http://schemas.microsoft.com/office/powerpoint/2010/main" val="4180606321"/>
              </p:ext>
            </p:extLst>
          </p:nvPr>
        </p:nvGraphicFramePr>
        <p:xfrm>
          <a:off x="571351" y="2743200"/>
          <a:ext cx="3485179" cy="36131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129314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1" name="Group 20">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22" name="Rectangle 21">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5" name="Freeform: Shape 24">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7" name="Rectangle 2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E742F27-BF10-8FBB-0178-4F1344CFEE4C}"/>
              </a:ext>
            </a:extLst>
          </p:cNvPr>
          <p:cNvSpPr>
            <a:spLocks noGrp="1"/>
          </p:cNvSpPr>
          <p:nvPr>
            <p:ph type="title"/>
          </p:nvPr>
        </p:nvSpPr>
        <p:spPr>
          <a:xfrm>
            <a:off x="857250" y="1676400"/>
            <a:ext cx="2857500" cy="3505200"/>
          </a:xfrm>
        </p:spPr>
        <p:txBody>
          <a:bodyPr anchor="t">
            <a:normAutofit/>
          </a:bodyPr>
          <a:lstStyle/>
          <a:p>
            <a:pPr>
              <a:lnSpc>
                <a:spcPct val="90000"/>
              </a:lnSpc>
            </a:pPr>
            <a:br>
              <a:rPr lang="en-GB" sz="2500"/>
            </a:br>
            <a:br>
              <a:rPr lang="en-GB" sz="2500"/>
            </a:br>
            <a:br>
              <a:rPr lang="en-GB" sz="2500"/>
            </a:br>
            <a:br>
              <a:rPr lang="en-GB" sz="2500"/>
            </a:br>
            <a:r>
              <a:rPr lang="en-GB" sz="2500"/>
              <a:t> </a:t>
            </a:r>
            <a:r>
              <a:rPr lang="en-GB" sz="2500">
                <a:latin typeface="+mn-lt"/>
                <a:cs typeface="Agency FB" panose="020F0502020204030204" pitchFamily="34" charset="0"/>
              </a:rPr>
              <a:t>Activity –‘Mapping the Influences’(20mins):</a:t>
            </a:r>
            <a:br>
              <a:rPr lang="en-GB" sz="2500">
                <a:latin typeface="+mn-lt"/>
              </a:rPr>
            </a:br>
            <a:endParaRPr lang="en-US" sz="2500">
              <a:latin typeface="+mn-lt"/>
            </a:endParaRPr>
          </a:p>
        </p:txBody>
      </p:sp>
      <p:sp>
        <p:nvSpPr>
          <p:cNvPr id="3" name="Content Placeholder 2">
            <a:extLst>
              <a:ext uri="{FF2B5EF4-FFF2-40B4-BE49-F238E27FC236}">
                <a16:creationId xmlns:a16="http://schemas.microsoft.com/office/drawing/2014/main" id="{5D629984-A542-47AC-1E9E-933C25C78A13}"/>
              </a:ext>
            </a:extLst>
          </p:cNvPr>
          <p:cNvSpPr>
            <a:spLocks noGrp="1"/>
          </p:cNvSpPr>
          <p:nvPr>
            <p:ph idx="1"/>
          </p:nvPr>
        </p:nvSpPr>
        <p:spPr>
          <a:xfrm>
            <a:off x="3886203" y="1676400"/>
            <a:ext cx="4229097" cy="3505200"/>
          </a:xfrm>
        </p:spPr>
        <p:txBody>
          <a:bodyPr>
            <a:normAutofit/>
          </a:bodyPr>
          <a:lstStyle/>
          <a:p>
            <a:pPr>
              <a:lnSpc>
                <a:spcPct val="90000"/>
              </a:lnSpc>
              <a:spcAft>
                <a:spcPts val="1000"/>
              </a:spcAft>
            </a:pPr>
            <a:endParaRPr lang="en-GB" sz="1800">
              <a:solidFill>
                <a:schemeClr val="tx1">
                  <a:alpha val="55000"/>
                </a:schemeClr>
              </a:solidFill>
            </a:endParaRPr>
          </a:p>
          <a:p>
            <a:pPr>
              <a:lnSpc>
                <a:spcPct val="90000"/>
              </a:lnSpc>
              <a:spcAft>
                <a:spcPts val="1000"/>
              </a:spcAft>
            </a:pPr>
            <a:r>
              <a:rPr lang="en-GB" sz="1800">
                <a:solidFill>
                  <a:schemeClr val="tx1">
                    <a:alpha val="55000"/>
                  </a:schemeClr>
                </a:solidFill>
              </a:rPr>
              <a:t> </a:t>
            </a:r>
            <a:r>
              <a:rPr lang="en-GB" sz="1800" i="1">
                <a:solidFill>
                  <a:schemeClr val="tx1">
                    <a:alpha val="55000"/>
                  </a:schemeClr>
                </a:solidFill>
                <a:effectLst/>
                <a:ea typeface="MS Mincho" panose="02020609040205080304" pitchFamily="49" charset="-128"/>
                <a:cs typeface="Times New Roman" panose="02020603050405020304" pitchFamily="18" charset="0"/>
              </a:rPr>
              <a:t>“A single mother with two children, one of whom has autism. She has recently lost her job and is struggling to access services due to transport issues.”</a:t>
            </a:r>
          </a:p>
          <a:p>
            <a:pPr>
              <a:lnSpc>
                <a:spcPct val="90000"/>
              </a:lnSpc>
              <a:spcAft>
                <a:spcPts val="1000"/>
              </a:spcAft>
            </a:pPr>
            <a:r>
              <a:rPr lang="en-GB" sz="1800">
                <a:solidFill>
                  <a:schemeClr val="tx1">
                    <a:alpha val="55000"/>
                  </a:schemeClr>
                </a:solidFill>
                <a:effectLst/>
                <a:ea typeface="MS Mincho" panose="02020609040205080304" pitchFamily="49" charset="-128"/>
                <a:cs typeface="Times New Roman" panose="02020603050405020304" pitchFamily="18" charset="0"/>
              </a:rPr>
              <a:t>On the diagram provided, show examples of influences at each level (micro, meso, exo, macro, chrono).</a:t>
            </a:r>
          </a:p>
          <a:p>
            <a:pPr>
              <a:lnSpc>
                <a:spcPct val="90000"/>
              </a:lnSpc>
              <a:spcAft>
                <a:spcPts val="1000"/>
              </a:spcAft>
            </a:pPr>
            <a:r>
              <a:rPr lang="en-GB" sz="1800">
                <a:solidFill>
                  <a:schemeClr val="tx1">
                    <a:alpha val="55000"/>
                  </a:schemeClr>
                </a:solidFill>
                <a:effectLst/>
                <a:ea typeface="MS Mincho" panose="02020609040205080304" pitchFamily="49" charset="-128"/>
                <a:cs typeface="Times New Roman" panose="02020603050405020304" pitchFamily="18" charset="0"/>
              </a:rPr>
              <a:t>Then identify </a:t>
            </a:r>
            <a:r>
              <a:rPr lang="en-GB" sz="1800" b="1">
                <a:solidFill>
                  <a:schemeClr val="tx1">
                    <a:alpha val="55000"/>
                  </a:schemeClr>
                </a:solidFill>
                <a:effectLst/>
                <a:ea typeface="MS Mincho" panose="02020609040205080304" pitchFamily="49" charset="-128"/>
                <a:cs typeface="Times New Roman" panose="02020603050405020304" pitchFamily="18" charset="0"/>
              </a:rPr>
              <a:t>which professionals or agencies</a:t>
            </a:r>
            <a:r>
              <a:rPr lang="en-GB" sz="1800">
                <a:solidFill>
                  <a:schemeClr val="tx1">
                    <a:alpha val="55000"/>
                  </a:schemeClr>
                </a:solidFill>
                <a:effectLst/>
                <a:ea typeface="MS Mincho" panose="02020609040205080304" pitchFamily="49" charset="-128"/>
                <a:cs typeface="Times New Roman" panose="02020603050405020304" pitchFamily="18" charset="0"/>
              </a:rPr>
              <a:t> might intervene at each level.</a:t>
            </a:r>
          </a:p>
          <a:p>
            <a:pPr marL="0" indent="0">
              <a:lnSpc>
                <a:spcPct val="90000"/>
              </a:lnSpc>
              <a:buNone/>
            </a:pPr>
            <a:endParaRPr lang="en-GB" sz="1800">
              <a:solidFill>
                <a:schemeClr val="tx1">
                  <a:alpha val="55000"/>
                </a:schemeClr>
              </a:solidFill>
            </a:endParaRPr>
          </a:p>
          <a:p>
            <a:pPr>
              <a:lnSpc>
                <a:spcPct val="90000"/>
              </a:lnSpc>
            </a:pPr>
            <a:endParaRPr lang="en-US" sz="1800">
              <a:solidFill>
                <a:schemeClr val="tx1">
                  <a:alpha val="55000"/>
                </a:schemeClr>
              </a:solidFill>
            </a:endParaRPr>
          </a:p>
        </p:txBody>
      </p:sp>
    </p:spTree>
    <p:extLst>
      <p:ext uri="{BB962C8B-B14F-4D97-AF65-F5344CB8AC3E}">
        <p14:creationId xmlns:p14="http://schemas.microsoft.com/office/powerpoint/2010/main" val="27480274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46" y="554152"/>
            <a:ext cx="4306641"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D1138-1D87-8CAC-0379-725E433CB85E}"/>
              </a:ext>
            </a:extLst>
          </p:cNvPr>
          <p:cNvSpPr>
            <a:spLocks noGrp="1"/>
          </p:cNvSpPr>
          <p:nvPr>
            <p:ph type="title"/>
          </p:nvPr>
        </p:nvSpPr>
        <p:spPr>
          <a:xfrm>
            <a:off x="933804" y="1289765"/>
            <a:ext cx="2738325" cy="4270963"/>
          </a:xfrm>
        </p:spPr>
        <p:txBody>
          <a:bodyPr anchor="ctr">
            <a:normAutofit/>
          </a:bodyPr>
          <a:lstStyle/>
          <a:p>
            <a:r>
              <a:rPr lang="en-US" sz="4500">
                <a:solidFill>
                  <a:srgbClr val="FFFFFF"/>
                </a:solidFill>
              </a:rPr>
              <a:t>Conclusion</a:t>
            </a:r>
          </a:p>
        </p:txBody>
      </p:sp>
      <p:sp>
        <p:nvSpPr>
          <p:cNvPr id="4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619" y="374394"/>
            <a:ext cx="128637"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581" y="1084507"/>
            <a:ext cx="118159"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9AB65E8-2D68-C4F2-BBEC-969543681B8A}"/>
              </a:ext>
            </a:extLst>
          </p:cNvPr>
          <p:cNvSpPr>
            <a:spLocks noGrp="1"/>
          </p:cNvSpPr>
          <p:nvPr>
            <p:ph idx="1"/>
          </p:nvPr>
        </p:nvSpPr>
        <p:spPr>
          <a:xfrm>
            <a:off x="4722924" y="518400"/>
            <a:ext cx="3578706" cy="5837949"/>
          </a:xfrm>
        </p:spPr>
        <p:txBody>
          <a:bodyPr anchor="ctr">
            <a:normAutofit/>
          </a:bodyPr>
          <a:lstStyle/>
          <a:p>
            <a:pPr>
              <a:lnSpc>
                <a:spcPct val="90000"/>
              </a:lnSpc>
              <a:buFont typeface="Arial" panose="020B0604020202020204" pitchFamily="34" charset="0"/>
              <a:buChar char="•"/>
            </a:pPr>
            <a:r>
              <a:rPr lang="en-GB" sz="1700">
                <a:solidFill>
                  <a:schemeClr val="tx1">
                    <a:alpha val="80000"/>
                  </a:schemeClr>
                </a:solidFill>
              </a:rPr>
              <a:t>“Families are dynamic systems — supporting one member means understanding them all.”</a:t>
            </a:r>
          </a:p>
          <a:p>
            <a:pPr>
              <a:lnSpc>
                <a:spcPct val="90000"/>
              </a:lnSpc>
              <a:buFont typeface="Arial" panose="020B0604020202020204" pitchFamily="34" charset="0"/>
              <a:buChar char="•"/>
            </a:pPr>
            <a:endParaRPr lang="en-GB" sz="1700">
              <a:solidFill>
                <a:schemeClr val="tx1">
                  <a:alpha val="80000"/>
                </a:schemeClr>
              </a:solidFill>
            </a:endParaRPr>
          </a:p>
          <a:p>
            <a:pPr>
              <a:lnSpc>
                <a:spcPct val="90000"/>
              </a:lnSpc>
              <a:buFont typeface="Arial" panose="020B0604020202020204" pitchFamily="34" charset="0"/>
              <a:buChar char="•"/>
            </a:pPr>
            <a:r>
              <a:rPr lang="en-GB" sz="1700">
                <a:solidFill>
                  <a:schemeClr val="tx1">
                    <a:alpha val="80000"/>
                  </a:schemeClr>
                </a:solidFill>
              </a:rPr>
              <a:t>“Bronfenbrenner helps us zoom out and see the wider context that affects family life.”</a:t>
            </a:r>
          </a:p>
          <a:p>
            <a:pPr>
              <a:lnSpc>
                <a:spcPct val="90000"/>
              </a:lnSpc>
              <a:buFont typeface="Arial" panose="020B0604020202020204" pitchFamily="34" charset="0"/>
              <a:buChar char="•"/>
            </a:pPr>
            <a:endParaRPr lang="en-GB" sz="1700">
              <a:solidFill>
                <a:schemeClr val="tx1">
                  <a:alpha val="80000"/>
                </a:schemeClr>
              </a:solidFill>
            </a:endParaRPr>
          </a:p>
          <a:p>
            <a:pPr>
              <a:lnSpc>
                <a:spcPct val="90000"/>
              </a:lnSpc>
              <a:buFont typeface="Arial" panose="020B0604020202020204" pitchFamily="34" charset="0"/>
              <a:buChar char="•"/>
            </a:pPr>
            <a:r>
              <a:rPr lang="en-GB" sz="1700">
                <a:solidFill>
                  <a:schemeClr val="tx1">
                    <a:alpha val="80000"/>
                  </a:schemeClr>
                </a:solidFill>
              </a:rPr>
              <a:t>“Professionals should think both </a:t>
            </a:r>
            <a:r>
              <a:rPr lang="en-GB" sz="1700" i="1">
                <a:solidFill>
                  <a:schemeClr val="tx1">
                    <a:alpha val="80000"/>
                  </a:schemeClr>
                </a:solidFill>
              </a:rPr>
              <a:t>inside</a:t>
            </a:r>
            <a:r>
              <a:rPr lang="en-GB" sz="1700">
                <a:solidFill>
                  <a:schemeClr val="tx1">
                    <a:alpha val="80000"/>
                  </a:schemeClr>
                </a:solidFill>
              </a:rPr>
              <a:t> and </a:t>
            </a:r>
            <a:r>
              <a:rPr lang="en-GB" sz="1700" i="1">
                <a:solidFill>
                  <a:schemeClr val="tx1">
                    <a:alpha val="80000"/>
                  </a:schemeClr>
                </a:solidFill>
              </a:rPr>
              <a:t>around</a:t>
            </a:r>
            <a:r>
              <a:rPr lang="en-GB" sz="1700">
                <a:solidFill>
                  <a:schemeClr val="tx1">
                    <a:alpha val="80000"/>
                  </a:schemeClr>
                </a:solidFill>
              </a:rPr>
              <a:t> the family when offering support.”</a:t>
            </a:r>
          </a:p>
          <a:p>
            <a:pPr>
              <a:lnSpc>
                <a:spcPct val="90000"/>
              </a:lnSpc>
              <a:buFont typeface="Arial" panose="020B0604020202020204" pitchFamily="34" charset="0"/>
              <a:buChar char="•"/>
            </a:pPr>
            <a:endParaRPr lang="en-GB" sz="1700">
              <a:solidFill>
                <a:schemeClr val="tx1">
                  <a:alpha val="80000"/>
                </a:schemeClr>
              </a:solidFill>
            </a:endParaRPr>
          </a:p>
          <a:p>
            <a:pPr>
              <a:lnSpc>
                <a:spcPct val="90000"/>
              </a:lnSpc>
            </a:pPr>
            <a:r>
              <a:rPr lang="en-GB" sz="1700" b="1">
                <a:solidFill>
                  <a:schemeClr val="tx1">
                    <a:alpha val="80000"/>
                  </a:schemeClr>
                </a:solidFill>
              </a:rPr>
              <a:t>Reflection:</a:t>
            </a:r>
            <a:endParaRPr lang="en-GB" sz="1700">
              <a:solidFill>
                <a:schemeClr val="tx1">
                  <a:alpha val="80000"/>
                </a:schemeClr>
              </a:solidFill>
            </a:endParaRPr>
          </a:p>
          <a:p>
            <a:pPr>
              <a:lnSpc>
                <a:spcPct val="90000"/>
              </a:lnSpc>
            </a:pPr>
            <a:r>
              <a:rPr lang="en-GB" sz="1700">
                <a:solidFill>
                  <a:schemeClr val="tx1">
                    <a:alpha val="80000"/>
                  </a:schemeClr>
                </a:solidFill>
              </a:rPr>
              <a:t>“Using Bronfenbrenner’s model, identify one external factor that has influenced a family you know (fictional or real).</a:t>
            </a:r>
          </a:p>
          <a:p>
            <a:pPr>
              <a:lnSpc>
                <a:spcPct val="90000"/>
              </a:lnSpc>
            </a:pPr>
            <a:br>
              <a:rPr lang="en-GB" sz="1700">
                <a:solidFill>
                  <a:schemeClr val="tx1">
                    <a:alpha val="80000"/>
                  </a:schemeClr>
                </a:solidFill>
              </a:rPr>
            </a:br>
            <a:r>
              <a:rPr lang="en-GB" sz="1700">
                <a:solidFill>
                  <a:schemeClr val="tx1">
                    <a:alpha val="80000"/>
                  </a:schemeClr>
                </a:solidFill>
              </a:rPr>
              <a:t>How might a health or social care professional respond to that factor?”</a:t>
            </a:r>
          </a:p>
          <a:p>
            <a:pPr>
              <a:lnSpc>
                <a:spcPct val="90000"/>
              </a:lnSpc>
            </a:pPr>
            <a:endParaRPr lang="en-US" sz="1700">
              <a:solidFill>
                <a:schemeClr val="tx1">
                  <a:alpha val="80000"/>
                </a:schemeClr>
              </a:solidFill>
            </a:endParaRPr>
          </a:p>
        </p:txBody>
      </p:sp>
      <p:sp>
        <p:nvSpPr>
          <p:cNvPr id="4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410" y="5751820"/>
            <a:ext cx="84319"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48" name="Straight Connector 4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181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8" name="Group 37">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39" name="Rectangle 38">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2" name="Freeform: Shape 41">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4" name="Rectangle 43">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ormAutofit/>
          </a:bodyPr>
          <a:lstStyle/>
          <a:p>
            <a:r>
              <a:rPr lang="en-GB" sz="3500"/>
              <a:t>Next Week</a:t>
            </a:r>
          </a:p>
        </p:txBody>
      </p:sp>
      <p:sp>
        <p:nvSpPr>
          <p:cNvPr id="3" name="Content Placeholder 2"/>
          <p:cNvSpPr>
            <a:spLocks noGrp="1"/>
          </p:cNvSpPr>
          <p:nvPr>
            <p:ph idx="1"/>
          </p:nvPr>
        </p:nvSpPr>
        <p:spPr>
          <a:xfrm>
            <a:off x="3886203" y="1676400"/>
            <a:ext cx="4229097" cy="3505200"/>
          </a:xfrm>
        </p:spPr>
        <p:txBody>
          <a:bodyPr>
            <a:normAutofit/>
          </a:bodyPr>
          <a:lstStyle/>
          <a:p>
            <a:pPr marL="0" indent="0">
              <a:buNone/>
            </a:pPr>
            <a:endParaRPr lang="en-GB" sz="2100" b="1">
              <a:solidFill>
                <a:schemeClr val="tx1">
                  <a:alpha val="55000"/>
                </a:schemeClr>
              </a:solidFill>
            </a:endParaRPr>
          </a:p>
          <a:p>
            <a:r>
              <a:rPr lang="en-GB" sz="2100">
                <a:solidFill>
                  <a:schemeClr val="tx1">
                    <a:alpha val="55000"/>
                  </a:schemeClr>
                </a:solidFill>
              </a:rPr>
              <a:t>👉 Exploring Adverse Childhood Experiences (ACEs) – understanding early life influences on families.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27C7E-A004-6C45-E7F1-C23E35133C09}"/>
              </a:ext>
            </a:extLst>
          </p:cNvPr>
          <p:cNvSpPr>
            <a:spLocks noGrp="1"/>
          </p:cNvSpPr>
          <p:nvPr>
            <p:ph type="title"/>
          </p:nvPr>
        </p:nvSpPr>
        <p:spPr/>
        <p:txBody>
          <a:bodyPr/>
          <a:lstStyle/>
          <a:p>
            <a:r>
              <a:rPr lang="en-US" dirty="0"/>
              <a:t>ANY QUESTIONS?</a:t>
            </a:r>
          </a:p>
        </p:txBody>
      </p:sp>
      <p:pic>
        <p:nvPicPr>
          <p:cNvPr id="5" name="Content Placeholder 4" descr="A blue and green logo&#10;&#10;Description automatically generated">
            <a:extLst>
              <a:ext uri="{FF2B5EF4-FFF2-40B4-BE49-F238E27FC236}">
                <a16:creationId xmlns:a16="http://schemas.microsoft.com/office/drawing/2014/main" id="{21565821-E039-48F1-E3D5-4AFD72904FF7}"/>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427976" y="1600200"/>
            <a:ext cx="6288047" cy="4525963"/>
          </a:xfrm>
        </p:spPr>
      </p:pic>
      <p:sp>
        <p:nvSpPr>
          <p:cNvPr id="6" name="TextBox 5">
            <a:extLst>
              <a:ext uri="{FF2B5EF4-FFF2-40B4-BE49-F238E27FC236}">
                <a16:creationId xmlns:a16="http://schemas.microsoft.com/office/drawing/2014/main" id="{00F3E657-DB6B-CA76-B439-DCC96AA34EBE}"/>
              </a:ext>
            </a:extLst>
          </p:cNvPr>
          <p:cNvSpPr txBox="1"/>
          <p:nvPr/>
        </p:nvSpPr>
        <p:spPr>
          <a:xfrm>
            <a:off x="1427976" y="6126163"/>
            <a:ext cx="6288047" cy="230832"/>
          </a:xfrm>
          <a:prstGeom prst="rect">
            <a:avLst/>
          </a:prstGeom>
          <a:noFill/>
        </p:spPr>
        <p:txBody>
          <a:bodyPr wrap="square" rtlCol="0">
            <a:spAutoFit/>
          </a:bodyPr>
          <a:lstStyle/>
          <a:p>
            <a:r>
              <a:rPr lang="en-US" sz="900">
                <a:hlinkClick r:id="rId3" tooltip="https://freepngimg.com/png/85354-text-question-blog-questions-logo-any"/>
              </a:rPr>
              <a:t>This Photo</a:t>
            </a:r>
            <a:r>
              <a:rPr lang="en-US" sz="900"/>
              <a:t> by Unknown Author is licensed under </a:t>
            </a:r>
            <a:r>
              <a:rPr lang="en-US" sz="900">
                <a:hlinkClick r:id="rId4" tooltip="https://creativecommons.org/licenses/by-nc/3.0/"/>
              </a:rPr>
              <a:t>CC BY-NC</a:t>
            </a:r>
            <a:endParaRPr lang="en-US" sz="900"/>
          </a:p>
        </p:txBody>
      </p:sp>
    </p:spTree>
    <p:extLst>
      <p:ext uri="{BB962C8B-B14F-4D97-AF65-F5344CB8AC3E}">
        <p14:creationId xmlns:p14="http://schemas.microsoft.com/office/powerpoint/2010/main" val="18889827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10305</TotalTime>
  <Words>3202</Words>
  <Application>Microsoft Office PowerPoint</Application>
  <PresentationFormat>On-screen Show (4:3)</PresentationFormat>
  <Paragraphs>266</Paragraphs>
  <Slides>31</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MS Mincho</vt:lpstr>
      <vt:lpstr>Aptos</vt:lpstr>
      <vt:lpstr>Arial</vt:lpstr>
      <vt:lpstr>Calibri</vt:lpstr>
      <vt:lpstr>Cambria</vt:lpstr>
      <vt:lpstr>Century Gothic</vt:lpstr>
      <vt:lpstr>Symbol</vt:lpstr>
      <vt:lpstr>Office Theme</vt:lpstr>
      <vt:lpstr>Week 2: Defining Family in Health &amp; Social Care</vt:lpstr>
      <vt:lpstr>Learning Objectives</vt:lpstr>
      <vt:lpstr>Welcome &amp; Recap</vt:lpstr>
      <vt:lpstr>My family Structure</vt:lpstr>
      <vt:lpstr>PowerPoint Presentation</vt:lpstr>
      <vt:lpstr>Sociological &amp; Cultural Definitions of Family</vt:lpstr>
      <vt:lpstr> Functionalist Perspective (Talcott Parsons, 1950s) </vt:lpstr>
      <vt:lpstr>Functionalist Perspective</vt:lpstr>
      <vt:lpstr>Functionalist Perspective on Society</vt:lpstr>
      <vt:lpstr>Feminist Perspective </vt:lpstr>
      <vt:lpstr>Many Feminist theorists</vt:lpstr>
      <vt:lpstr>Strengths of the feminist perspective on families</vt:lpstr>
      <vt:lpstr>Consider </vt:lpstr>
      <vt:lpstr> Postmodernist Perspective  (Judith Stacey (1990) and David Cheal  </vt:lpstr>
      <vt:lpstr>Postmodernist Theory</vt:lpstr>
      <vt:lpstr>Activity: Family Diversity Carousel </vt:lpstr>
      <vt:lpstr>Instructions (20mins) </vt:lpstr>
      <vt:lpstr>PowerPoint Presentation</vt:lpstr>
      <vt:lpstr>Break Time?</vt:lpstr>
      <vt:lpstr> Why Legal Definitions Matter </vt:lpstr>
      <vt:lpstr>Legal Definitions of Family</vt:lpstr>
      <vt:lpstr>PowerPoint Presentation</vt:lpstr>
      <vt:lpstr> Activity – Who’s Recognised?’(20 mins) </vt:lpstr>
      <vt:lpstr>Family Systems &amp; Ecological Models</vt:lpstr>
      <vt:lpstr>Families as Systems</vt:lpstr>
      <vt:lpstr>Bronfenbrenner’s Ecological System Theory</vt:lpstr>
      <vt:lpstr>Bronfenbrenner’s Ecological Model:</vt:lpstr>
      <vt:lpstr>     Activity –‘Mapping the Influences’(20mins): </vt:lpstr>
      <vt:lpstr>Conclusion</vt:lpstr>
      <vt:lpstr>Next Week</vt:lpstr>
      <vt:lpstr>ANY QUESTIONS?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sharon Langford</dc:creator>
  <cp:keywords/>
  <dc:description>generated using python-pptx</dc:description>
  <cp:lastModifiedBy>sharon Langford</cp:lastModifiedBy>
  <cp:revision>12</cp:revision>
  <dcterms:created xsi:type="dcterms:W3CDTF">2013-01-27T09:14:16Z</dcterms:created>
  <dcterms:modified xsi:type="dcterms:W3CDTF">2026-10-04T17:25:29Z</dcterms:modified>
  <cp:category/>
</cp:coreProperties>
</file>