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7"/>
  </p:notesMasterIdLst>
  <p:sldIdLst>
    <p:sldId id="343" r:id="rId2"/>
    <p:sldId id="342" r:id="rId3"/>
    <p:sldId id="353" r:id="rId4"/>
    <p:sldId id="339" r:id="rId5"/>
    <p:sldId id="336" r:id="rId6"/>
    <p:sldId id="333" r:id="rId7"/>
    <p:sldId id="349" r:id="rId8"/>
    <p:sldId id="348" r:id="rId9"/>
    <p:sldId id="346" r:id="rId10"/>
    <p:sldId id="345" r:id="rId11"/>
    <p:sldId id="344" r:id="rId12"/>
    <p:sldId id="350" r:id="rId13"/>
    <p:sldId id="352" r:id="rId14"/>
    <p:sldId id="347" r:id="rId15"/>
    <p:sldId id="33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4070"/>
    <p:restoredTop sz="94608"/>
  </p:normalViewPr>
  <p:slideViewPr>
    <p:cSldViewPr snapToGrid="0" snapToObjects="1">
      <p:cViewPr varScale="1">
        <p:scale>
          <a:sx n="90" d="100"/>
          <a:sy n="90" d="100"/>
        </p:scale>
        <p:origin x="114" y="4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61B311-E439-9740-ABE7-D59CEC939B8E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0A0D97-5B89-5D46-8947-1AF46D8AFC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6018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3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60C107-55C8-5345-A22A-7BEEFEBB562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8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E3B073-2BB5-4D43-A2FA-C544E54A0ECB}" type="datetime1">
              <a:rPr lang="en-GB" altLang="en-US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ED28AD-FFBB-A74D-B626-24C4967D38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3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83C8C6-8562-A444-A2DE-D79BBE88D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AD5BEF-8399-C44B-B36C-F541144D664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365238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F3B73C-EE01-1D4C-9E28-901EA833B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EE70DA-8F40-C645-B0B2-ACC5C58BB2BA}" type="datetime1">
              <a:rPr lang="en-GB" altLang="en-US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E7C15E-8F8E-8947-95CB-799B57F52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8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0B2D53-7E07-6E4A-8858-7131A6227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C3F47E-DD02-FB45-82B3-7F77F7ED489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8539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6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9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6E5A3A-52B3-AE40-A219-D1110046C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7D196-9FDC-8546-9D45-D2CBCE309ADC}" type="datetime1">
              <a:rPr lang="en-GB" altLang="en-US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C485E88-18CF-DB42-A9C3-F91F58C768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199F9-58FE-0845-9104-938EF4D8D24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78617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3A0B5E4-ADB8-BB4E-B31F-6BD86F094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8FAEF-C1B5-F145-BB37-6E20186BADBA}" type="datetime1">
              <a:rPr lang="en-GB" altLang="en-US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E15EF3-2886-0F48-B841-9F033E92C9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89460-142A-6749-9B58-E452E06B6C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1073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7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7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3515EF2-0009-7D4D-9354-99FD5C7BB1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A04C2F-1730-4B45-B4AD-D075B7D67E52}" type="datetime1">
              <a:rPr lang="en-GB" altLang="en-US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17D9C596-155F-8F4B-8DED-E04447C8C45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77EB7-C9FF-984A-92CA-96991E2EC6D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0184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8B0E9F1C-8F9A-F547-B82A-80FC769CA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904D4D-CEAB-8E4B-9211-32CB94094D2C}" type="datetime1">
              <a:rPr lang="en-GB" altLang="en-US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080973D-775F-D842-B174-E6D2636193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D3145-F497-BC47-B693-6003EA0D6EB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9011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EEF287A-6EBE-304B-85AD-1065D3A0A1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7D11E1-EAC4-9840-A422-DC95D325B15F}" type="datetime1">
              <a:rPr lang="en-GB" altLang="en-US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EC3C0CBA-339C-9045-97B7-2E27DCD98CD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B4CED7-0D68-3441-9AB2-6A4B792F0A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4254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262F0C6-7FC3-8C45-A2A8-99279268D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885897-2664-6F40-BCD7-87495C978346}" type="datetime1">
              <a:rPr lang="en-GB" altLang="en-US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FF0177-6488-1547-873A-F0ADB82FB62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AC08A-5D46-5148-AF7C-C2DF88BCC23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36867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8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FAE6D7-4214-C045-9F3C-881B8A7AFD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45A2D1-E976-934A-A965-E6C771D51E01}" type="datetime1">
              <a:rPr lang="en-GB" altLang="en-US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5608F0-8175-A34F-9489-0542FCEFF6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2FD76C-FD08-8849-928F-5438FE7D80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30541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7BCBF7-883A-7440-B544-BBCAE863F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79EFA5-BB7A-BB4C-AF49-8244C25528A1}" type="datetime1">
              <a:rPr lang="en-GB" altLang="en-US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BEE81F0-0688-0E45-88C7-2DE08AC6ECE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CF426B-C0F2-A848-B026-7D9906B4B7A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6050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66A24A-3006-234C-B83E-5BF317054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0C736D-515B-5641-B505-DE5DA4891ED8}" type="datetime1">
              <a:rPr lang="en-GB" altLang="en-US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A85DF85-B4BC-D84B-8F3B-5AD15A1E2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44572B-E8FC-A544-A1CB-362D69ED183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0621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BD459FFD-A88B-7045-AD65-29FF319B033C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023FB6ED-7B17-144D-B98B-6E10B76477D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75391F-885D-4241-A148-B55876FC48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8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B1BBD59-4C84-7E46-9720-CE5F118089ED}" type="datetime1">
              <a:rPr lang="en-GB" altLang="en-US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F16F8C-08FB-404B-AA87-6684CB9014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3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397749F-9D1D-324B-A2C6-6186B5F6A33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882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qc.org.uk/" TargetMode="External"/><Relationship Id="rId2" Type="http://schemas.openxmlformats.org/officeDocument/2006/relationships/hyperlink" Target="https://www.hse.gov.uk/index.htm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fessionalstandards.org.uk/what-we-do/our-work-with-regulators/find-a-regulator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rminghamandsolihullccg.nhs.uk/our-work/our-vision-and-values" TargetMode="External"/><Relationship Id="rId2" Type="http://schemas.openxmlformats.org/officeDocument/2006/relationships/hyperlink" Target="https://www.merriam-webster.com/dictionary/tene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97813-2930-497B-8DE3-6A0ECEB921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2366" y="1378588"/>
            <a:ext cx="10363200" cy="1470025"/>
          </a:xfrm>
        </p:spPr>
        <p:txBody>
          <a:bodyPr/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BMHP5016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CB15AE-CAC0-48B8-8613-1BC27668B4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5824" y="3048000"/>
            <a:ext cx="8534400" cy="2449215"/>
          </a:xfrm>
        </p:spPr>
        <p:txBody>
          <a:bodyPr/>
          <a:lstStyle/>
          <a:p>
            <a:r>
              <a:rPr lang="en-GB" sz="5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Standards in Health and Social Care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4C8029-839F-4FEC-9E2B-848BB149D8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9E3B073-2BB5-4D43-A2FA-C544E54A0ECB}" type="datetime1">
              <a:rPr lang="en-GB" altLang="en-US" smtClean="0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0F5221-F160-438E-B297-F2D5B70BA9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AD5BEF-8399-C44B-B36C-F541144D6644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26076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6DED1-87E2-425F-9A6F-596FC4E41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720" y="467217"/>
            <a:ext cx="10972800" cy="1143000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Core Tenets of H+SC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A2140-327D-4ACA-9F44-14C28CF82B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principle, belief, or doctrine generally held to be true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Especially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one held in common by members of an organization, movement, or profession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So… What do you think are the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core tenets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of H+SC?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73C3C5-F2DB-4ADB-91CE-4FEE988CA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4B0B29-B70B-4B47-831E-9FC0ED52C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9F666E-F330-42EF-973A-2AC4C1E67A18}"/>
              </a:ext>
            </a:extLst>
          </p:cNvPr>
          <p:cNvSpPr txBox="1"/>
          <p:nvPr/>
        </p:nvSpPr>
        <p:spPr>
          <a:xfrm>
            <a:off x="8666480" y="5257799"/>
            <a:ext cx="3464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(Merriam Webster, 2021)</a:t>
            </a:r>
          </a:p>
        </p:txBody>
      </p:sp>
    </p:spTree>
    <p:extLst>
      <p:ext uri="{BB962C8B-B14F-4D97-AF65-F5344CB8AC3E}">
        <p14:creationId xmlns:p14="http://schemas.microsoft.com/office/powerpoint/2010/main" val="786301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4EC3D-2B75-3546-8251-7B4F7BE8C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Core Principles of H+SC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454B0-EE49-0643-9C73-6C562740B8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79456" y="1470484"/>
            <a:ext cx="5032724" cy="3917032"/>
          </a:xfrm>
        </p:spPr>
        <p:txBody>
          <a:bodyPr/>
          <a:lstStyle/>
          <a:p>
            <a:r>
              <a:rPr lang="en-GB" sz="3600" b="1" dirty="0">
                <a:solidFill>
                  <a:srgbClr val="202124"/>
                </a:solidFill>
                <a:latin typeface="arial" panose="020B0604020202020204" pitchFamily="34" charset="0"/>
              </a:rPr>
              <a:t>C</a:t>
            </a:r>
            <a:r>
              <a:rPr lang="en-GB" sz="36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hoice </a:t>
            </a:r>
          </a:p>
          <a:p>
            <a:r>
              <a:rPr lang="en-GB" sz="3600" b="1" dirty="0">
                <a:solidFill>
                  <a:srgbClr val="202124"/>
                </a:solidFill>
                <a:latin typeface="arial" panose="020B0604020202020204" pitchFamily="34" charset="0"/>
              </a:rPr>
              <a:t>D</a:t>
            </a:r>
            <a:r>
              <a:rPr lang="en-GB" sz="36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ignity </a:t>
            </a:r>
          </a:p>
          <a:p>
            <a:r>
              <a:rPr lang="en-GB" sz="3600" b="1" dirty="0">
                <a:solidFill>
                  <a:srgbClr val="202124"/>
                </a:solidFill>
                <a:latin typeface="arial" panose="020B0604020202020204" pitchFamily="34" charset="0"/>
              </a:rPr>
              <a:t>I</a:t>
            </a:r>
            <a:r>
              <a:rPr lang="en-GB" sz="36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ndependence</a:t>
            </a:r>
          </a:p>
          <a:p>
            <a:r>
              <a:rPr lang="en-GB" sz="3600" b="1" dirty="0">
                <a:solidFill>
                  <a:srgbClr val="202124"/>
                </a:solidFill>
                <a:latin typeface="arial" panose="020B0604020202020204" pitchFamily="34" charset="0"/>
              </a:rPr>
              <a:t>P</a:t>
            </a:r>
            <a:r>
              <a:rPr lang="en-GB" sz="36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artnership</a:t>
            </a:r>
          </a:p>
          <a:p>
            <a:r>
              <a:rPr lang="en-GB" sz="3600" b="1" dirty="0">
                <a:solidFill>
                  <a:srgbClr val="202124"/>
                </a:solidFill>
                <a:latin typeface="arial" panose="020B0604020202020204" pitchFamily="34" charset="0"/>
              </a:rPr>
              <a:t>P</a:t>
            </a:r>
            <a:r>
              <a:rPr lang="en-GB" sz="36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rivacy </a:t>
            </a:r>
          </a:p>
          <a:p>
            <a:r>
              <a:rPr lang="en-GB" sz="3600" b="1" dirty="0">
                <a:solidFill>
                  <a:srgbClr val="202124"/>
                </a:solidFill>
                <a:latin typeface="arial" panose="020B0604020202020204" pitchFamily="34" charset="0"/>
              </a:rPr>
              <a:t>R</a:t>
            </a:r>
            <a:r>
              <a:rPr lang="en-GB" sz="36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espect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D84F31-1446-B644-8E3B-1CA739635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76821D-44F5-7541-8C9F-A8F63256F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4401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4EC3D-2B75-3546-8251-7B4F7BE8C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Core Principles of H+SC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454B0-EE49-0643-9C73-6C562740B8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7778" y="1750659"/>
            <a:ext cx="3956444" cy="3917032"/>
          </a:xfrm>
        </p:spPr>
        <p:txBody>
          <a:bodyPr/>
          <a:lstStyle/>
          <a:p>
            <a:r>
              <a:rPr lang="en-GB" b="1" dirty="0">
                <a:solidFill>
                  <a:srgbClr val="202124"/>
                </a:solidFill>
                <a:latin typeface="arial" panose="020B0604020202020204" pitchFamily="34" charset="0"/>
              </a:rPr>
              <a:t>R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ights </a:t>
            </a:r>
          </a:p>
          <a:p>
            <a:r>
              <a:rPr lang="en-GB" b="1" dirty="0">
                <a:solidFill>
                  <a:srgbClr val="202124"/>
                </a:solidFill>
                <a:latin typeface="arial" panose="020B0604020202020204" pitchFamily="34" charset="0"/>
              </a:rPr>
              <a:t>S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afety</a:t>
            </a:r>
          </a:p>
          <a:p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Equality</a:t>
            </a:r>
          </a:p>
          <a:p>
            <a:r>
              <a:rPr lang="en-GB" b="1" dirty="0">
                <a:solidFill>
                  <a:srgbClr val="202124"/>
                </a:solidFill>
                <a:latin typeface="arial" panose="020B0604020202020204" pitchFamily="34" charset="0"/>
              </a:rPr>
              <a:t>I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nclusion,</a:t>
            </a:r>
          </a:p>
          <a:p>
            <a:r>
              <a:rPr lang="en-GB" b="1" dirty="0">
                <a:solidFill>
                  <a:srgbClr val="202124"/>
                </a:solidFill>
                <a:latin typeface="arial" panose="020B0604020202020204" pitchFamily="34" charset="0"/>
              </a:rPr>
              <a:t>C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onfidentiality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D84F31-1446-B644-8E3B-1CA739635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76821D-44F5-7541-8C9F-A8F63256F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4721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76090-6D38-B143-8F76-9E2016182F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Professional Standards in H+SC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09AEB-8360-AC40-B70B-02F195E1FD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65901"/>
            <a:ext cx="11582400" cy="3917032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H+SC practitioners are required to work to these standards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Can you give me some examples of how practitioners could be guilty of breaching the standards…?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2D31BD-A317-8049-A667-F0B745682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2CC9E7-5E0F-B24B-8F6B-76C0F6B93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13682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76090-6D38-B143-8F76-9E2016182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848644"/>
            <a:ext cx="10972800" cy="1143000"/>
          </a:xfrm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Why are Professional Standards Important in H+SC?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09AEB-8360-AC40-B70B-02F195E1FD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358359"/>
            <a:ext cx="10972800" cy="3917032"/>
          </a:xfrm>
        </p:spPr>
        <p:txBody>
          <a:bodyPr/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Think about this and feedback…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2D31BD-A317-8049-A667-F0B745682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2CC9E7-5E0F-B24B-8F6B-76C0F6B93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88997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A4BDF-7A28-4CC0-BBAC-A9D49BB3C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NHS Core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0C3BD-298B-41A6-8CE0-D015D91EB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590041"/>
            <a:ext cx="12192000" cy="3917032"/>
          </a:xfrm>
        </p:spPr>
        <p:txBody>
          <a:bodyPr/>
          <a:lstStyle/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 what are the values?</a:t>
            </a:r>
          </a:p>
          <a:p>
            <a:pPr marL="0" indent="0">
              <a:buNone/>
            </a:pPr>
            <a:endParaRPr lang="en-GB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There are </a:t>
            </a:r>
            <a:r>
              <a:rPr lang="en-GB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six values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that all staff – everyone from porters, physiotherapists, nurses, paramedics and gardeners to secretaries, consultants, healthcare scientists and phlebotomists – are expected to demonstrate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B64060-1DA6-4A2B-90A7-BDCA75108C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8F3848-A33A-4FC0-9095-8812417EE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80629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A4BDF-7A28-4CC0-BBAC-A9D49BB3C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0959"/>
            <a:ext cx="10972800" cy="1143000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NHS Core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0C3BD-298B-41A6-8CE0-D015D91EB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280" y="1341440"/>
            <a:ext cx="11775440" cy="3917032"/>
          </a:xfrm>
        </p:spPr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working together for patients</a:t>
            </a:r>
            <a:r>
              <a:rPr lang="en-GB" sz="2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Patients come first in everything we do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respect and dignity</a:t>
            </a:r>
            <a:r>
              <a:rPr lang="en-GB" sz="2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We value every person – whether patient, their families or carers, or staff – as an individual, respect their aspirations and commitments in life, and seek to understand their priorities, needs, abilities and limits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commitment to quality of care</a:t>
            </a:r>
            <a:r>
              <a:rPr lang="en-GB" sz="2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We earn the trust placed in us by insisting on quality and striving to get the basics of quality of care – safety, effectiveness and patient experience right every time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B64060-1DA6-4A2B-90A7-BDCA75108C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8F3848-A33A-4FC0-9095-8812417EE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1390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938B7-1D65-42A4-AAE0-13966D1D5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NHS Core Values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A2120-E728-4280-8049-46DFA7CD5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433" y="1417638"/>
            <a:ext cx="10972800" cy="3917032"/>
          </a:xfrm>
        </p:spPr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compassion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We ensure that compassion is central to the care we provide and respond with humanity and kindness to each person’s pain, distress, anxiety or need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improving lives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We strive to improve health and wellbeing and people’s experiences of the NHS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everyone counts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We maximise our resources for the benefit of the whole community, and make sure nobody is excluded, discriminated against or left behind.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2590C5-F205-4622-93B4-3B368ADD6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5F5482-B485-4094-9BED-2AC6A6143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577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31073-0945-4CB8-8C67-5B941CD4D9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Birmingham and Solihull NHS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E1216-DD94-4B1D-96AB-84C2F7F71D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core values of the NHS will drive what we do locally, and we rightly have a clear focus on reducing health inequalities and improving health outcomes for all, whilst ensuring a sustainable health service for the long-term</a:t>
            </a:r>
          </a:p>
          <a:p>
            <a:pPr marL="0" indent="0" algn="l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Our ambition is: </a:t>
            </a:r>
            <a:r>
              <a:rPr lang="en-GB" sz="2800" b="0" i="1" dirty="0">
                <a:solidFill>
                  <a:srgbClr val="2676C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ensure the best possible (and world class) healthcare outcomes for everyone in Birmingham and Solihull.</a:t>
            </a:r>
            <a:endParaRPr lang="en-GB" sz="2800" b="0" i="0" dirty="0">
              <a:solidFill>
                <a:srgbClr val="5D616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(Birmingham and Solihull NHS, 2021)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F87A7A-BF53-4627-B5BA-48EDFA937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900241-38D7-4B5C-B079-E9BBC20B4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44769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56C14-728F-4BCF-81FD-2EB489A4A8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Who Regulates and Enforces Standards?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42416-07DA-449E-82D7-0490502E00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and Safety Executive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https://www.hse.gov.uk/index.htm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(CQC)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https://www.cqc.org.uk/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B2B34-5E07-426D-8A7B-EBF8919553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05102F-0409-4E62-8D04-F8D7F3C4D3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71000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A43861-6733-4EB9-A27B-491AC614B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B7D11E1-EAC4-9840-A422-DC95D325B15F}" type="datetime1">
              <a:rPr lang="en-GB" altLang="en-US" smtClean="0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25CFDAA-0FCA-485E-80F1-65AA9C8A46F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A7B4CED7-0D68-3441-9AB2-6A4B792F0A5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1026" name="Picture 2" descr="BSol Values Icons Final web">
            <a:extLst>
              <a:ext uri="{FF2B5EF4-FFF2-40B4-BE49-F238E27FC236}">
                <a16:creationId xmlns:a16="http://schemas.microsoft.com/office/drawing/2014/main" id="{CFCE1CD4-1F18-43EE-A3E6-D14ED942E2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928" y="89217"/>
            <a:ext cx="11268710" cy="65246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73751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35B80-C5D1-4901-97B3-4962CBC67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and Care Profession Council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EA9B1-D124-4A69-A61A-F1C7CF7CE9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966" y="1600201"/>
            <a:ext cx="5849434" cy="3989040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Professions that HCPC regulate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Arts Therapist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Biomedical Scientists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Chiropodists/Podiatrists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Clinical Scientists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Dieticians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Hearing Aid Dispensers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Occupational Therapists</a:t>
            </a:r>
          </a:p>
          <a:p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9FD0A0-A9B7-47D4-A810-4B5BBD9875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599" y="1600201"/>
            <a:ext cx="6336371" cy="3989040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Operating Department Practitioners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Orthoptists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Paramedics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Physiotherapists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Practitioner Psychologists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Prosthetists/ Orthotists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Radiographers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Speech and Language Therapists</a:t>
            </a:r>
          </a:p>
          <a:p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D93CF0-F958-4D58-9D59-E1B6954A7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868FAEF-C1B5-F145-BB37-6E20186BADBA}" type="datetime1">
              <a:rPr lang="en-GB" altLang="en-US" smtClean="0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8D283E-57D6-40D3-9455-E6D6D9CBB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B189460-142A-6749-9B58-E452E06B6C95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619263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8D103-75E6-4F0E-AC7A-2441489A0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Happens when Professional Standards are not Met?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631C9-6F89-4A41-95D1-7632D23ED8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There are 10 statutory bodies that regulate health and care professionals.</a:t>
            </a:r>
          </a:p>
          <a:p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</a:rPr>
              <a:t>Professional Standards Authority</a:t>
            </a:r>
          </a:p>
          <a:p>
            <a:r>
              <a:rPr lang="en-GB" dirty="0">
                <a:hlinkClick r:id="rId2"/>
              </a:rPr>
              <a:t>https://www.professionalstandards.org.uk/what-we-do/our-work-with-regulators/find-a-regulator</a:t>
            </a:r>
            <a:r>
              <a:rPr lang="en-GB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EB284A-8BD4-4CE8-84BE-94D540ECA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D021D7-4B96-4EA7-8596-1159F67E86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09285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D96A3-D5ED-2F49-BA62-4D46A6A18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15536-43AE-B946-B1B4-9800E1822D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1480800" cy="3917032"/>
          </a:xfrm>
        </p:spPr>
        <p:txBody>
          <a:bodyPr/>
          <a:lstStyle/>
          <a:p>
            <a:r>
              <a:rPr lang="en-US" dirty="0"/>
              <a:t>Merriam Webster (2021) </a:t>
            </a:r>
            <a:r>
              <a:rPr lang="en-US" i="1" dirty="0"/>
              <a:t>Essential Meaning of Tenet </a:t>
            </a:r>
            <a:r>
              <a:rPr lang="en-US" dirty="0"/>
              <a:t>Available at: </a:t>
            </a:r>
            <a:r>
              <a:rPr lang="en-US" dirty="0">
                <a:hlinkClick r:id="rId2"/>
              </a:rPr>
              <a:t>https://www.merriam-webster.com/dictionary/tenet</a:t>
            </a:r>
            <a:r>
              <a:rPr lang="en-US" dirty="0"/>
              <a:t> (Accessed: 12 October 2021).</a:t>
            </a:r>
          </a:p>
          <a:p>
            <a:r>
              <a:rPr lang="en-US" dirty="0"/>
              <a:t>Birmingham and Solihull NHS. (2021) </a:t>
            </a:r>
            <a:r>
              <a:rPr lang="en-US" i="1" dirty="0"/>
              <a:t>Our Vision and Values </a:t>
            </a:r>
            <a:r>
              <a:rPr lang="en-US" dirty="0"/>
              <a:t>Available at: </a:t>
            </a:r>
            <a:r>
              <a:rPr lang="en-US" dirty="0">
                <a:hlinkClick r:id="rId3"/>
              </a:rPr>
              <a:t>https://www.birminghamandsolihullccg.nhs.uk/our-work/our-vision-and-values</a:t>
            </a:r>
            <a:r>
              <a:rPr lang="en-US" dirty="0"/>
              <a:t> (Accessed: 12 October 2021).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082756-163B-5E44-935E-D95ADFA487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02/12/2021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C46A25-C0DE-F44B-A834-0F6F371FFF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73931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967</TotalTime>
  <Words>645</Words>
  <Application>Microsoft Office PowerPoint</Application>
  <PresentationFormat>Widescreen</PresentationFormat>
  <Paragraphs>103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Arial</vt:lpstr>
      <vt:lpstr>Calibri</vt:lpstr>
      <vt:lpstr>Myriad Pro</vt:lpstr>
      <vt:lpstr>20140311PresentationUWTSDTemplate</vt:lpstr>
      <vt:lpstr>BMHP5016</vt:lpstr>
      <vt:lpstr>Core Tenets of H+SC</vt:lpstr>
      <vt:lpstr>Core Principles of H+SC</vt:lpstr>
      <vt:lpstr>Core Principles of H+SC</vt:lpstr>
      <vt:lpstr>Professional Standards in H+SC</vt:lpstr>
      <vt:lpstr>Why are Professional Standards Important in H+SC?</vt:lpstr>
      <vt:lpstr>NHS Core Values</vt:lpstr>
      <vt:lpstr>NHS Core Values</vt:lpstr>
      <vt:lpstr>NHS Core Values</vt:lpstr>
      <vt:lpstr>Birmingham and Solihull NHS</vt:lpstr>
      <vt:lpstr>Who Regulates and Enforces Standards?</vt:lpstr>
      <vt:lpstr>PowerPoint Presentation</vt:lpstr>
      <vt:lpstr>Health and Care Profession Council</vt:lpstr>
      <vt:lpstr>What Happens when Professional Standards are not Met?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workshop 4</dc:title>
  <dc:creator>Clare Stradling</dc:creator>
  <cp:lastModifiedBy>Joanne Davies (Yr Athrofa)</cp:lastModifiedBy>
  <cp:revision>18</cp:revision>
  <dcterms:created xsi:type="dcterms:W3CDTF">2020-10-07T11:02:52Z</dcterms:created>
  <dcterms:modified xsi:type="dcterms:W3CDTF">2021-12-02T11:23:51Z</dcterms:modified>
</cp:coreProperties>
</file>