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sldIdLst>
    <p:sldId id="256" r:id="rId2"/>
    <p:sldId id="279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47"/>
    <p:restoredTop sz="94676"/>
  </p:normalViewPr>
  <p:slideViewPr>
    <p:cSldViewPr snapToGrid="0" snapToObjects="1">
      <p:cViewPr varScale="1">
        <p:scale>
          <a:sx n="33" d="100"/>
          <a:sy n="33" d="100"/>
        </p:scale>
        <p:origin x="216" y="17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1E8A1-6DA8-4496-BCE8-03ED561CC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760"/>
            <a:ext cx="10515600" cy="2890202"/>
          </a:xfrm>
        </p:spPr>
        <p:txBody>
          <a:bodyPr anchor="b">
            <a:normAutofit/>
          </a:bodyPr>
          <a:lstStyle>
            <a:lvl1pPr algn="l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B24CCC-3D44-4BB5-AA35-A21607EF69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506150"/>
            <a:ext cx="10515600" cy="248348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F80F6-1855-44E9-BA95-5E00A06E7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8/8/22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3D7FFD-570A-4968-B943-AF87BB679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CE6A8-0665-4714-B241-6AFBA8C6F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669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2A8A8-ECDA-4018-ABB4-CC22892BE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0AE7C-51AF-4F0E-B5A3-8C7E1026C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28C09-A717-49AB-B60E-433BC4692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8/8/22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1A47A-6E5A-4754-8B43-9CE556160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CA1EB-7AC7-4F86-90C0-AA980D887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697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95957-C46F-4F17-BC8C-6507E676E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65760"/>
            <a:ext cx="10515600" cy="3827868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D9661B-6633-4C8B-8B9C-E514DF851D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443817"/>
            <a:ext cx="10515600" cy="164583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6274BF-C1CD-4709-B0A0-E9407DBEA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8/8/22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ADB94-0A5B-4B56-B0B1-1FF5580A4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CA668A-35AE-4CDF-AC4C-2BEEA9EE8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694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7F1FD-0E96-4963-9F09-92861572B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9E5F0-B650-4AFF-B90E-23B378684D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40876"/>
            <a:ext cx="5181600" cy="423608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D1747B-302D-476E-8F4F-E4B114C662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40876"/>
            <a:ext cx="5181600" cy="42360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40577D-22F7-4958-BB3D-6C9265EA1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8/8/22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EC5B46-A8FB-4683-9618-3F6E07383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7887BD-93E9-4181-9D7F-940C3E173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649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63D79-FA27-4567-9032-AF722733E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77C1BF-703F-4992-BB0C-EB1E579C74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51823"/>
            <a:ext cx="5157787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B2FCE1-6DC0-43B5-8016-89FD4AF5A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54741"/>
            <a:ext cx="5157787" cy="32349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2FED7A-67D0-43CC-889A-25F8849647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51823"/>
            <a:ext cx="5183188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31C176-48F2-44EC-B3A2-A144403D57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54741"/>
            <a:ext cx="5183188" cy="32349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9187B8-AC48-4FE7-8658-8A31E3731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8/8/22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CAB465-E22E-45DC-89C9-406121BCE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F9D1CF-F964-4405-8677-5F9E2A028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974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A3453-DD0F-41C0-8F4A-5DC343F5E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4E6313-506F-4456-B3D9-D9655538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8/8/22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26068-7707-41EC-93EF-A24CAF8FF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9C8A3C-8C01-4039-B47B-57D849758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078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892633-8C77-419D-B24D-2B3D44DBA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8/8/22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149D59-0A88-4A14-A740-4CCD9B526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A3DEF9-802F-444E-92D2-397862EEA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640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23C20-3881-4F15-94F7-9D7B9F9E3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343400" cy="297180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kern="1200" dirty="0">
                <a:gradFill>
                  <a:gsLst>
                    <a:gs pos="100000">
                      <a:schemeClr val="tx2"/>
                    </a:gs>
                    <a:gs pos="0">
                      <a:schemeClr val="accent1"/>
                    </a:gs>
                  </a:gsLst>
                  <a:lin ang="0" scaled="1"/>
                </a:gradFill>
                <a:latin typeface="Aharoni" panose="02010803020104030203" pitchFamily="2" charset="-79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8F40F-6C2A-48EC-8F16-DA179A1DA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4638" y="457201"/>
            <a:ext cx="5800749" cy="540385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736B7E-D33D-48C7-97AC-5C0D9874FE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657600"/>
            <a:ext cx="4343400" cy="2211387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149BC5-FF58-463A-B4FA-F0F912F12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8/8/22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7072D7-4A2A-407F-A084-6AE8DD001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D4C41C-C368-475C-BDC1-DC5B29C78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683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F67B0-865B-44ED-9DFE-36C73B0C8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343400" cy="297180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kern="1200" dirty="0">
                <a:gradFill>
                  <a:gsLst>
                    <a:gs pos="100000">
                      <a:schemeClr val="tx2"/>
                    </a:gs>
                    <a:gs pos="0">
                      <a:schemeClr val="accent1"/>
                    </a:gs>
                  </a:gsLst>
                  <a:lin ang="0" scaled="1"/>
                </a:gradFill>
                <a:latin typeface="Aharoni" panose="02010803020104030203" pitchFamily="2" charset="-79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3C5CF7-138A-437C-9E0A-FF41799703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61462" y="457201"/>
            <a:ext cx="5793925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117822-7770-4117-96A2-8D2FF0A010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664424"/>
            <a:ext cx="4343400" cy="2204564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295030-39C7-4814-A766-1A3E094EB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8/8/22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1F02CD-DC87-47B6-96C4-F6470B1D8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CFF531-02C2-4C1D-A692-704037806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016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926EC-DC54-4882-9D58-F201EA25C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804E7C-4CBA-49AF-B24C-1A1FF51C21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3C727-C0C7-4BBA-9CF5-6C1FAC76B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8/8/22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03986-C5B4-4956-AC6F-4F36186B8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5F941-E847-4C51-97D6-21066B26E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511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0338D2-D9EE-4B67-97C1-08ABD57453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53848" y="365125"/>
            <a:ext cx="3999952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4B1422-6C1E-4422-80E8-34B0092FBF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626546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8B53C-3084-4BC0-A80E-DB41C04C6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8/8/22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6BFDE-DC70-4A6E-90B8-337FC4725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3578F-39AE-4F6F-9614-32EF672E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394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6818BD-D734-48A1-8CC0-609D11E55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9D215A-D2A1-4903-A905-F8B06EF41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0875"/>
            <a:ext cx="10515600" cy="4236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2B88A-7A1D-4AA1-8536-28DC13DBA5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766A6-3C10-4AB8-86A1-BB1F0CDA7EFE}" type="datetimeFigureOut">
              <a:rPr lang="en-US" smtClean="0"/>
              <a:pPr/>
              <a:t>8/8/22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7FE925-0C4B-4BAE-9799-3A9D46D920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ADAD54-E5C5-4D48-8592-BB22F0A851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60201-1C40-4B39-813D-5CD9493BAEE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672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5" r:id="rId6"/>
    <p:sldLayoutId id="2147483680" r:id="rId7"/>
    <p:sldLayoutId id="2147483681" r:id="rId8"/>
    <p:sldLayoutId id="2147483682" r:id="rId9"/>
    <p:sldLayoutId id="2147483684" r:id="rId10"/>
    <p:sldLayoutId id="214748368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5400" kern="1200" smtClean="0">
          <a:gradFill>
            <a:gsLst>
              <a:gs pos="100000">
                <a:schemeClr val="tx2"/>
              </a:gs>
              <a:gs pos="0">
                <a:schemeClr val="accent1"/>
              </a:gs>
            </a:gsLst>
            <a:lin ang="0" scaled="1"/>
          </a:gradFill>
          <a:latin typeface="Aharoni" panose="02010803020104030203" pitchFamily="2" charset="-79"/>
          <a:ea typeface="+mn-ea"/>
          <a:cs typeface="Angsana New" panose="02020603050405020304" pitchFamily="18" charset="-34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oysterfares.com/information-pages/journey-history-and-queri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1" name="Rectangle 1040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366952-9E6C-3692-C5C1-1DDC1FADAF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7066" y="1823901"/>
            <a:ext cx="5500125" cy="1962406"/>
          </a:xfrm>
        </p:spPr>
        <p:txBody>
          <a:bodyPr vert="horz" lIns="91440" tIns="45720" rIns="91440" bIns="45720" rtlCol="0">
            <a:noAutofit/>
          </a:bodyPr>
          <a:lstStyle/>
          <a:p>
            <a:pPr algn="ctr"/>
            <a:r>
              <a:rPr lang="en-US" sz="3600" i="1" spc="600" dirty="0">
                <a:solidFill>
                  <a:schemeClr val="bg1"/>
                </a:solidFill>
                <a:highlight>
                  <a:srgbClr val="808080"/>
                </a:highlight>
                <a:latin typeface="Palatino" pitchFamily="2" charset="77"/>
                <a:ea typeface="Palatino" pitchFamily="2" charset="77"/>
              </a:rPr>
              <a:t>TFL (CONTACTLESS PAYMENT SYSTEM AND MOBILE TECHNOLOGY)</a:t>
            </a:r>
          </a:p>
        </p:txBody>
      </p:sp>
      <p:pic>
        <p:nvPicPr>
          <p:cNvPr id="1026" name="Picture 2" descr="TFL's &quot;please offer me a seat&quot; badge and card - Free">
            <a:extLst>
              <a:ext uri="{FF2B5EF4-FFF2-40B4-BE49-F238E27FC236}">
                <a16:creationId xmlns:a16="http://schemas.microsoft.com/office/drawing/2014/main" id="{3C16274D-859A-DDD8-3D65-6B334DBEE8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94256" y="715146"/>
            <a:ext cx="4780081" cy="4780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Text&#10;&#10;Description automatically generated with medium confidence">
            <a:extLst>
              <a:ext uri="{FF2B5EF4-FFF2-40B4-BE49-F238E27FC236}">
                <a16:creationId xmlns:a16="http://schemas.microsoft.com/office/drawing/2014/main" id="{EB3C69D9-A32F-6C94-4C38-479530B9D9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2174" y="5747361"/>
            <a:ext cx="2344740" cy="9769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A22248C-A301-19EE-E8DA-3207AAC65929}"/>
              </a:ext>
            </a:extLst>
          </p:cNvPr>
          <p:cNvSpPr txBox="1"/>
          <p:nvPr/>
        </p:nvSpPr>
        <p:spPr>
          <a:xfrm>
            <a:off x="5637274" y="5697239"/>
            <a:ext cx="37512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Student Nº 2133891; Maria </a:t>
            </a:r>
          </a:p>
          <a:p>
            <a:r>
              <a:rPr lang="en-US" sz="1600" dirty="0"/>
              <a:t>Student Nº 2133889; Anderson </a:t>
            </a:r>
          </a:p>
          <a:p>
            <a:r>
              <a:rPr lang="en-US" sz="1600" dirty="0"/>
              <a:t>Student Nº 2133450; Sergey </a:t>
            </a:r>
          </a:p>
          <a:p>
            <a:r>
              <a:rPr lang="en-US" sz="1600" dirty="0"/>
              <a:t>Student Nº 2133597; </a:t>
            </a:r>
            <a:r>
              <a:rPr lang="en-US" sz="1600" dirty="0" err="1"/>
              <a:t>Jabid</a:t>
            </a:r>
            <a:r>
              <a:rPr lang="en-US" sz="1600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393CD8-4E0A-C49F-2133-EC2FD1E501ED}"/>
              </a:ext>
            </a:extLst>
          </p:cNvPr>
          <p:cNvSpPr txBox="1"/>
          <p:nvPr/>
        </p:nvSpPr>
        <p:spPr>
          <a:xfrm>
            <a:off x="-168048" y="391980"/>
            <a:ext cx="37001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spc="300" dirty="0">
                <a:solidFill>
                  <a:schemeClr val="bg1"/>
                </a:solidFill>
                <a:highlight>
                  <a:srgbClr val="808080"/>
                </a:highlight>
              </a:rPr>
              <a:t>DIGITAL SKILLS FOR</a:t>
            </a:r>
          </a:p>
          <a:p>
            <a:pPr algn="ctr"/>
            <a:r>
              <a:rPr lang="en-US" b="1" spc="300" dirty="0">
                <a:solidFill>
                  <a:schemeClr val="bg1"/>
                </a:solidFill>
                <a:highlight>
                  <a:srgbClr val="808080"/>
                </a:highlight>
              </a:rPr>
              <a:t> THE WORKPLACE </a:t>
            </a:r>
          </a:p>
          <a:p>
            <a:pPr algn="ctr"/>
            <a:r>
              <a:rPr lang="en-US" b="1" spc="300" dirty="0">
                <a:solidFill>
                  <a:schemeClr val="bg1"/>
                </a:solidFill>
                <a:highlight>
                  <a:srgbClr val="808080"/>
                </a:highlight>
              </a:rPr>
              <a:t>Module BMSW4003</a:t>
            </a:r>
          </a:p>
        </p:txBody>
      </p:sp>
    </p:spTree>
    <p:extLst>
      <p:ext uri="{BB962C8B-B14F-4D97-AF65-F5344CB8AC3E}">
        <p14:creationId xmlns:p14="http://schemas.microsoft.com/office/powerpoint/2010/main" val="607513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4B359-19C8-D110-7D86-851B03474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7875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Helvetica" pitchFamily="2" charset="0"/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87A87-717E-BD08-5566-D9126A27A0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8190" y="1540826"/>
            <a:ext cx="5181600" cy="4236086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en-US" sz="6400" b="1" dirty="0">
                <a:latin typeface="Helvetica" pitchFamily="2" charset="0"/>
              </a:rPr>
              <a:t> </a:t>
            </a:r>
            <a:r>
              <a:rPr lang="en-US" sz="6400" b="1" u="sng" dirty="0">
                <a:latin typeface="Helvetica" pitchFamily="2" charset="0"/>
              </a:rPr>
              <a:t>BACKGRAUND OF THE CHOSEN ORGANITATION </a:t>
            </a:r>
          </a:p>
          <a:p>
            <a:pPr lvl="1">
              <a:buFont typeface="Wingdings" pitchFamily="2" charset="2"/>
              <a:buChar char="§"/>
            </a:pPr>
            <a:r>
              <a:rPr lang="en-US" sz="6400" dirty="0">
                <a:latin typeface="Helvetica" pitchFamily="2" charset="0"/>
              </a:rPr>
              <a:t>TFL HISTORY </a:t>
            </a:r>
          </a:p>
          <a:p>
            <a:pPr lvl="1">
              <a:buFont typeface="Wingdings" pitchFamily="2" charset="2"/>
              <a:buChar char="§"/>
            </a:pPr>
            <a:r>
              <a:rPr lang="en-US" sz="6400" dirty="0">
                <a:latin typeface="Helvetica" pitchFamily="2" charset="0"/>
              </a:rPr>
              <a:t>WHEN HOW AND WHO FROM THE COMPANY </a:t>
            </a:r>
          </a:p>
          <a:p>
            <a:pPr lvl="1">
              <a:buFont typeface="Wingdings" pitchFamily="2" charset="2"/>
              <a:buChar char="§"/>
            </a:pPr>
            <a:r>
              <a:rPr lang="en-US" sz="6400" dirty="0">
                <a:latin typeface="Helvetica" pitchFamily="2" charset="0"/>
              </a:rPr>
              <a:t>WHAT TYPE OF TECHONOLGIES USED DURING THE EARLY AGE OF THE COMPANY </a:t>
            </a:r>
            <a:endParaRPr lang="en-US" sz="6400" u="sng" dirty="0">
              <a:latin typeface="Helvetica" pitchFamily="2" charset="0"/>
            </a:endParaRPr>
          </a:p>
          <a:p>
            <a:pPr>
              <a:buFont typeface="Wingdings" pitchFamily="2" charset="2"/>
              <a:buChar char="q"/>
            </a:pPr>
            <a:r>
              <a:rPr lang="en-US" sz="6400" u="sng" dirty="0">
                <a:latin typeface="Helvetica" pitchFamily="2" charset="0"/>
              </a:rPr>
              <a:t> </a:t>
            </a:r>
            <a:r>
              <a:rPr lang="en-US" sz="6400" b="1" u="sng" dirty="0">
                <a:latin typeface="Helvetica" pitchFamily="2" charset="0"/>
              </a:rPr>
              <a:t>CHALLENGE BEFORE INTRODUCING THE TECHNOLOGY</a:t>
            </a:r>
          </a:p>
          <a:p>
            <a:pPr lvl="1">
              <a:buFont typeface="Wingdings" pitchFamily="2" charset="2"/>
              <a:buChar char="§"/>
            </a:pPr>
            <a:r>
              <a:rPr lang="en-US" sz="6400" dirty="0">
                <a:latin typeface="Helvetica" pitchFamily="2" charset="0"/>
              </a:rPr>
              <a:t> HOW THE COMPANY MARKET THEIR PRODUCTS AND SERVICE WHITHOUTH THE THECHNOLOGY </a:t>
            </a:r>
          </a:p>
          <a:p>
            <a:pPr lvl="1">
              <a:buFont typeface="Wingdings" pitchFamily="2" charset="2"/>
              <a:buChar char="§"/>
            </a:pPr>
            <a:r>
              <a:rPr lang="en-US" sz="6400" dirty="0">
                <a:latin typeface="Helvetica" pitchFamily="2" charset="0"/>
              </a:rPr>
              <a:t>HOW THE COMPANY SELL THEIR PRODUCTS ANS SERVICE WITHOUT THE TECHNOLOGY </a:t>
            </a:r>
          </a:p>
          <a:p>
            <a:pPr lvl="1">
              <a:buFont typeface="Wingdings" pitchFamily="2" charset="2"/>
              <a:buChar char="§"/>
            </a:pPr>
            <a:r>
              <a:rPr lang="en-US" sz="6400" dirty="0">
                <a:latin typeface="Helvetica" pitchFamily="2" charset="0"/>
              </a:rPr>
              <a:t>HOW THE COMPANY RESACH CUSTOMERS AND SUPPLIERS WITHOUT TECHNOLOGY</a:t>
            </a:r>
          </a:p>
          <a:p>
            <a:pPr lvl="1">
              <a:buFont typeface="Wingdings" pitchFamily="2" charset="2"/>
              <a:buChar char="§"/>
            </a:pPr>
            <a:r>
              <a:rPr lang="en-US" sz="6400" dirty="0">
                <a:latin typeface="Helvetica" pitchFamily="2" charset="0"/>
              </a:rPr>
              <a:t>HOW THE COMPANY STRUGGLED WITHOUT THE TECHNOLOGY 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D640CE-D64C-2256-98C9-E44FCABD30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310957"/>
            <a:ext cx="5181600" cy="423608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en-US" sz="1500" b="1" u="sng" dirty="0">
                <a:latin typeface="Helvetica" pitchFamily="2" charset="0"/>
              </a:rPr>
              <a:t>THE IMPACT OF THE MODERN TECHONOLOGY </a:t>
            </a:r>
          </a:p>
          <a:p>
            <a:pPr lvl="1">
              <a:buFont typeface="Wingdings" pitchFamily="2" charset="2"/>
              <a:buChar char="§"/>
            </a:pPr>
            <a:r>
              <a:rPr lang="en-US" sz="1500" dirty="0">
                <a:latin typeface="Helvetica" pitchFamily="2" charset="0"/>
              </a:rPr>
              <a:t> CUSTOMER BENEFISTS BY TECHONOLOGY IN TFL</a:t>
            </a:r>
          </a:p>
          <a:p>
            <a:pPr lvl="1">
              <a:buFont typeface="Wingdings" pitchFamily="2" charset="2"/>
              <a:buChar char="§"/>
            </a:pPr>
            <a:r>
              <a:rPr lang="en-US" sz="1500" dirty="0">
                <a:latin typeface="Helvetica" pitchFamily="2" charset="0"/>
              </a:rPr>
              <a:t>EMPLOYEES BENEDITS BY TECHNOLOGY AT TFL</a:t>
            </a:r>
          </a:p>
          <a:p>
            <a:pPr lvl="1">
              <a:buFont typeface="Wingdings" pitchFamily="2" charset="2"/>
              <a:buChar char="§"/>
            </a:pPr>
            <a:r>
              <a:rPr lang="en-US" sz="1500" dirty="0">
                <a:latin typeface="Helvetica" pitchFamily="2" charset="0"/>
              </a:rPr>
              <a:t>SUPPLIERS BENEFITS BY TECHNOLOGY AT TFL</a:t>
            </a:r>
          </a:p>
          <a:p>
            <a:pPr lvl="1">
              <a:buFont typeface="Wingdings" pitchFamily="2" charset="2"/>
              <a:buChar char="§"/>
            </a:pPr>
            <a:r>
              <a:rPr lang="en-US" sz="1500" dirty="0">
                <a:latin typeface="Helvetica" pitchFamily="2" charset="0"/>
              </a:rPr>
              <a:t>OPPOETUNITY’S RECEIVED BY COMPANY </a:t>
            </a:r>
          </a:p>
          <a:p>
            <a:pPr lvl="1">
              <a:buFont typeface="Wingdings" pitchFamily="2" charset="2"/>
              <a:buChar char="§"/>
            </a:pPr>
            <a:r>
              <a:rPr lang="en-US" sz="1500" dirty="0">
                <a:latin typeface="Helvetica" pitchFamily="2" charset="0"/>
              </a:rPr>
              <a:t>THREATS RECEIVED BY TFL USING MODERN TECHNOLOGIES </a:t>
            </a:r>
          </a:p>
          <a:p>
            <a:pPr>
              <a:buFont typeface="Wingdings" pitchFamily="2" charset="2"/>
              <a:buChar char="q"/>
            </a:pPr>
            <a:r>
              <a:rPr lang="en-US" sz="1500" dirty="0">
                <a:latin typeface="Helvetica" pitchFamily="2" charset="0"/>
              </a:rPr>
              <a:t> </a:t>
            </a:r>
            <a:r>
              <a:rPr lang="en-US" sz="1500" b="1" u="sng" dirty="0">
                <a:latin typeface="Helvetica" pitchFamily="2" charset="0"/>
              </a:rPr>
              <a:t>LESSONS LEARNED FROM THIS CASE STADY </a:t>
            </a:r>
          </a:p>
          <a:p>
            <a:pPr lvl="1">
              <a:buFont typeface="Wingdings" pitchFamily="2" charset="2"/>
              <a:buChar char="§"/>
            </a:pPr>
            <a:r>
              <a:rPr lang="en-US" sz="1500" dirty="0">
                <a:latin typeface="Helvetica" pitchFamily="2" charset="0"/>
              </a:rPr>
              <a:t>WHAT TYPE SKILLS YOU GAINED COMPLETING THIS TASK </a:t>
            </a:r>
          </a:p>
          <a:p>
            <a:pPr lvl="1">
              <a:buFont typeface="Wingdings" pitchFamily="2" charset="2"/>
              <a:buChar char="§"/>
            </a:pPr>
            <a:r>
              <a:rPr lang="en-US" sz="1500" dirty="0">
                <a:latin typeface="Helvetica" pitchFamily="2" charset="0"/>
              </a:rPr>
              <a:t> WHAT TYPE CHALLENGES YOU FACED WHEN YOU COMPLETE THIS TASK</a:t>
            </a:r>
          </a:p>
          <a:p>
            <a:pPr lvl="1">
              <a:buFont typeface="Wingdings" pitchFamily="2" charset="2"/>
              <a:buChar char="§"/>
            </a:pPr>
            <a:r>
              <a:rPr lang="en-US" sz="1500" dirty="0">
                <a:latin typeface="Helvetica" pitchFamily="2" charset="0"/>
              </a:rPr>
              <a:t> HOW THIS ASSIGMENT WOULD HELP  YOU IN FUTURE STUDIES </a:t>
            </a:r>
          </a:p>
          <a:p>
            <a:pPr lvl="1">
              <a:buFont typeface="Wingdings" pitchFamily="2" charset="2"/>
              <a:buChar char="§"/>
            </a:pPr>
            <a:r>
              <a:rPr lang="en-US" sz="1500" dirty="0">
                <a:latin typeface="Helvetica" pitchFamily="2" charset="0"/>
              </a:rPr>
              <a:t> REFERENCING</a:t>
            </a:r>
          </a:p>
          <a:p>
            <a:pPr>
              <a:buFont typeface="Wingdings" pitchFamily="2" charset="2"/>
              <a:buChar char="q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5138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0B370-09FE-8050-9CC0-6AB2200EE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749425"/>
          </a:xfrm>
        </p:spPr>
        <p:txBody>
          <a:bodyPr>
            <a:normAutofit/>
          </a:bodyPr>
          <a:lstStyle/>
          <a:p>
            <a:pPr algn="ctr"/>
            <a:r>
              <a:rPr lang="en-US" sz="4400" b="1" dirty="0">
                <a:solidFill>
                  <a:schemeClr val="tx1"/>
                </a:solidFill>
                <a:latin typeface="Helvetica" pitchFamily="2" charset="0"/>
              </a:rPr>
              <a:t>BACKGRAUND OF THE CHOSEN ORGANITATION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E44E3-B6A7-E671-0086-A9DC357122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en-US" sz="4000" dirty="0">
              <a:latin typeface="Helvetica" pitchFamily="2" charset="0"/>
            </a:endParaRPr>
          </a:p>
          <a:p>
            <a:pPr>
              <a:buFont typeface="Wingdings" pitchFamily="2" charset="2"/>
              <a:buChar char="q"/>
            </a:pPr>
            <a:r>
              <a:rPr lang="en-US" sz="4000" dirty="0">
                <a:latin typeface="Helvetica" pitchFamily="2" charset="0"/>
              </a:rPr>
              <a:t> TFL HISTORY </a:t>
            </a:r>
          </a:p>
          <a:p>
            <a:pPr>
              <a:buFont typeface="Wingdings" pitchFamily="2" charset="2"/>
              <a:buChar char="q"/>
            </a:pPr>
            <a:r>
              <a:rPr lang="en-US" sz="4000" dirty="0">
                <a:latin typeface="Helvetica" pitchFamily="2" charset="0"/>
              </a:rPr>
              <a:t> WHEN HOW AND WHO FORM THE COMPANY </a:t>
            </a:r>
          </a:p>
          <a:p>
            <a:pPr>
              <a:buFont typeface="Wingdings" pitchFamily="2" charset="2"/>
              <a:buChar char="q"/>
            </a:pPr>
            <a:r>
              <a:rPr lang="en-US" sz="4000" dirty="0">
                <a:latin typeface="Helvetica" pitchFamily="2" charset="0"/>
              </a:rPr>
              <a:t> WHAT TYPE OF TECHNOLOGIES USED DURING THE EARLY AGE OF THE COMPANY </a:t>
            </a:r>
          </a:p>
          <a:p>
            <a:pPr>
              <a:buFont typeface="Wingdings" pitchFamily="2" charset="2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5183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DD2B1-93A1-E71E-B561-83783599C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884"/>
            <a:ext cx="10515600" cy="712380"/>
          </a:xfrm>
        </p:spPr>
        <p:txBody>
          <a:bodyPr>
            <a:noAutofit/>
          </a:bodyPr>
          <a:lstStyle/>
          <a:p>
            <a:pPr algn="ctr"/>
            <a:r>
              <a:rPr lang="en-US" sz="4400" b="1" spc="600" dirty="0">
                <a:solidFill>
                  <a:schemeClr val="tx1"/>
                </a:solidFill>
                <a:latin typeface="Helvetica" pitchFamily="2" charset="0"/>
              </a:rPr>
              <a:t>TFL HISTORY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2EC3F-7B82-0E16-624F-587B56558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08074"/>
            <a:ext cx="10515600" cy="6049925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sz="8000" dirty="0"/>
          </a:p>
          <a:p>
            <a:pPr>
              <a:buFont typeface="Wingdings" pitchFamily="2" charset="2"/>
              <a:buChar char="§"/>
            </a:pPr>
            <a:r>
              <a:rPr lang="en-GB" sz="8000" dirty="0">
                <a:latin typeface="Helvetica" pitchFamily="2" charset="0"/>
              </a:rPr>
              <a:t>TFL began with omnibus, Services in 1829.</a:t>
            </a:r>
          </a:p>
          <a:p>
            <a:pPr>
              <a:buFont typeface="Wingdings" pitchFamily="2" charset="2"/>
              <a:buChar char="§"/>
            </a:pPr>
            <a:r>
              <a:rPr lang="en-GB" sz="8000" dirty="0">
                <a:latin typeface="Helvetica" pitchFamily="2" charset="0"/>
              </a:rPr>
              <a:t>services attached with the London General Omnibus Company (LGOC). </a:t>
            </a:r>
          </a:p>
          <a:p>
            <a:pPr>
              <a:buFont typeface="Wingdings" pitchFamily="2" charset="2"/>
              <a:buChar char="§"/>
            </a:pPr>
            <a:r>
              <a:rPr lang="en-GB" sz="8000" dirty="0">
                <a:latin typeface="Helvetica" pitchFamily="2" charset="0"/>
              </a:rPr>
              <a:t>the Underground Electric Railways Company of London which was pioneering Underground railway companies that built the London Underground Group joined</a:t>
            </a:r>
          </a:p>
          <a:p>
            <a:pPr>
              <a:buFont typeface="Wingdings" pitchFamily="2" charset="2"/>
              <a:buChar char="§"/>
            </a:pPr>
            <a:r>
              <a:rPr lang="en-GB" sz="8000" dirty="0">
                <a:latin typeface="Helvetica" pitchFamily="2" charset="0"/>
              </a:rPr>
              <a:t>The Underground Group became part of the new London passenger Transport Board (LPTB). </a:t>
            </a:r>
          </a:p>
          <a:p>
            <a:pPr>
              <a:buFont typeface="Wingdings" pitchFamily="2" charset="2"/>
              <a:buChar char="§"/>
            </a:pPr>
            <a:r>
              <a:rPr lang="en-GB" sz="8000" dirty="0">
                <a:latin typeface="Helvetica" pitchFamily="2" charset="0"/>
              </a:rPr>
              <a:t>The accountability for London transport was taken over by authority, Transport for London (TFL), </a:t>
            </a:r>
          </a:p>
          <a:p>
            <a:pPr marL="0" indent="0">
              <a:buNone/>
            </a:pPr>
            <a:endParaRPr lang="en-GB" sz="80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89604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A60F6-1BCD-5E68-55C0-BD3AA0340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400" b="1" dirty="0">
                <a:solidFill>
                  <a:schemeClr val="tx1"/>
                </a:solidFill>
                <a:latin typeface="Helvetica" pitchFamily="2" charset="0"/>
              </a:rPr>
              <a:t>WHEN, HOW AND WHO FORM THE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493C9-932C-6A47-1195-54EF15C8E1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7"/>
            <a:ext cx="10515600" cy="480218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>
              <a:buFont typeface="Wingdings" pitchFamily="2" charset="2"/>
              <a:buChar char="§"/>
            </a:pPr>
            <a:r>
              <a:rPr lang="en-GB" sz="4600" dirty="0">
                <a:latin typeface="Helvetica" pitchFamily="2" charset="0"/>
              </a:rPr>
              <a:t>started by John Greenwood </a:t>
            </a:r>
          </a:p>
          <a:p>
            <a:pPr marL="0" indent="0">
              <a:buNone/>
            </a:pPr>
            <a:endParaRPr lang="en-GB" sz="4600" dirty="0">
              <a:latin typeface="Helvetica" pitchFamily="2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4600" dirty="0">
                <a:latin typeface="Helvetica" pitchFamily="2" charset="0"/>
              </a:rPr>
              <a:t>between Pendleton and Manchester in 1824</a:t>
            </a:r>
          </a:p>
          <a:p>
            <a:pPr marL="0" indent="0">
              <a:buNone/>
            </a:pPr>
            <a:endParaRPr lang="en-GB" sz="4600" dirty="0">
              <a:latin typeface="Helvetica" pitchFamily="2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4600" dirty="0">
                <a:latin typeface="Helvetica" pitchFamily="2" charset="0"/>
              </a:rPr>
              <a:t>Stagecoach services</a:t>
            </a:r>
          </a:p>
          <a:p>
            <a:pPr marL="0" indent="0">
              <a:buNone/>
            </a:pPr>
            <a:endParaRPr lang="en-GB" sz="4600" dirty="0">
              <a:latin typeface="Helvetica" pitchFamily="2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4600" dirty="0">
                <a:latin typeface="Helvetica" pitchFamily="2" charset="0"/>
              </a:rPr>
              <a:t>sometimes over short distances</a:t>
            </a:r>
            <a:br>
              <a:rPr lang="en-GB" sz="3900" dirty="0"/>
            </a:br>
            <a:endParaRPr lang="en-GB" sz="3900" dirty="0"/>
          </a:p>
          <a:p>
            <a:pPr marL="0" indent="0">
              <a:buNone/>
            </a:pPr>
            <a:endParaRPr lang="en-GB" sz="39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672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68F9D89-54B8-41F8-8839-49992D645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581E4-E641-DDAC-8847-9B55A86BE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28" y="265815"/>
            <a:ext cx="6095999" cy="1743740"/>
          </a:xfrm>
        </p:spPr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3400" b="1" spc="300" dirty="0">
                <a:solidFill>
                  <a:schemeClr val="tx1"/>
                </a:solidFill>
                <a:latin typeface="Helvetica" pitchFamily="2" charset="0"/>
              </a:rPr>
              <a:t>WHAT TYPE OF TECHNOLOGIES USED DURING THE EARLY AGE OF THE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3FF59-700F-9139-4542-4AE838D48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588" y="1914771"/>
            <a:ext cx="5257799" cy="4572000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endParaRPr lang="en-US" sz="2400" dirty="0"/>
          </a:p>
          <a:p>
            <a:pPr marL="0" indent="0">
              <a:lnSpc>
                <a:spcPct val="100000"/>
              </a:lnSpc>
              <a:buNone/>
            </a:pPr>
            <a:endParaRPr lang="en-US" sz="2400" dirty="0">
              <a:latin typeface="Helvetica" pitchFamily="2" charset="0"/>
            </a:endParaRPr>
          </a:p>
          <a:p>
            <a:pPr>
              <a:lnSpc>
                <a:spcPct val="100000"/>
              </a:lnSpc>
              <a:buFont typeface="Wingdings" pitchFamily="2" charset="2"/>
              <a:buChar char="§"/>
            </a:pPr>
            <a:r>
              <a:rPr lang="en-US" sz="3400" dirty="0">
                <a:latin typeface="Helvetica" pitchFamily="2" charset="0"/>
              </a:rPr>
              <a:t>In the 18s The Omnibus it was not a particularly fasted. </a:t>
            </a:r>
          </a:p>
          <a:p>
            <a:pPr>
              <a:lnSpc>
                <a:spcPct val="100000"/>
              </a:lnSpc>
              <a:buFont typeface="Wingdings" pitchFamily="2" charset="2"/>
              <a:buChar char="§"/>
            </a:pPr>
            <a:r>
              <a:rPr lang="en-US" sz="3400" dirty="0">
                <a:latin typeface="Helvetica" pitchFamily="2" charset="0"/>
              </a:rPr>
              <a:t>The horse-drawn service carried </a:t>
            </a:r>
          </a:p>
          <a:p>
            <a:pPr>
              <a:lnSpc>
                <a:spcPct val="100000"/>
              </a:lnSpc>
              <a:buFont typeface="Wingdings" pitchFamily="2" charset="2"/>
              <a:buChar char="§"/>
            </a:pPr>
            <a:r>
              <a:rPr lang="en-US" sz="3400" dirty="0">
                <a:latin typeface="Helvetica" pitchFamily="2" charset="0"/>
              </a:rPr>
              <a:t> travelled around 5 miles per hour </a:t>
            </a:r>
          </a:p>
          <a:p>
            <a:pPr>
              <a:lnSpc>
                <a:spcPct val="100000"/>
              </a:lnSpc>
              <a:buFont typeface="Wingdings" pitchFamily="2" charset="2"/>
              <a:buChar char="§"/>
            </a:pPr>
            <a:r>
              <a:rPr lang="en-US" sz="3400" dirty="0">
                <a:latin typeface="Helvetica" pitchFamily="2" charset="0"/>
              </a:rPr>
              <a:t>offered cramped conditions. 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400" dirty="0"/>
          </a:p>
          <a:p>
            <a:pPr marL="0" indent="0">
              <a:lnSpc>
                <a:spcPct val="100000"/>
              </a:lnSpc>
              <a:buNone/>
            </a:pPr>
            <a:endParaRPr lang="en-US" sz="1400" dirty="0"/>
          </a:p>
        </p:txBody>
      </p:sp>
      <p:pic>
        <p:nvPicPr>
          <p:cNvPr id="1028" name="Picture 4" descr="Omnibus">
            <a:extLst>
              <a:ext uri="{FF2B5EF4-FFF2-40B4-BE49-F238E27FC236}">
                <a16:creationId xmlns:a16="http://schemas.microsoft.com/office/drawing/2014/main" id="{A5EE5480-1E37-FD8B-9D95-7BC6A81701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8" y="1580605"/>
            <a:ext cx="5830391" cy="4258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964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A2EA9-58D0-C104-5551-BC6BD187B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15312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  <a:latin typeface="Helvetica" pitchFamily="2" charset="0"/>
              </a:rPr>
              <a:t>CHALLENGE BEFORE INTRODUCING THE TECHNOLOGY </a:t>
            </a:r>
            <a:endParaRPr lang="en-US" sz="4400" b="1" dirty="0">
              <a:solidFill>
                <a:schemeClr val="tx1"/>
              </a:solidFill>
              <a:latin typeface="Helvetica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E9D61-B183-5987-0B56-D09CFDDFD1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buFont typeface="Wingdings" pitchFamily="2" charset="2"/>
              <a:buChar char="q"/>
            </a:pPr>
            <a:r>
              <a:rPr lang="en-GB" sz="9600" dirty="0">
                <a:latin typeface="Helvetica" pitchFamily="2" charset="0"/>
              </a:rPr>
              <a:t>HOW THE COMPANY MARKET THEIR PRODUCTS AND SERVICES WITHOUT THE TECNOLOGY</a:t>
            </a:r>
          </a:p>
          <a:p>
            <a:pPr>
              <a:buFont typeface="Wingdings" pitchFamily="2" charset="2"/>
              <a:buChar char="q"/>
            </a:pPr>
            <a:endParaRPr lang="en-GB" sz="9600" dirty="0">
              <a:latin typeface="Helvetica" pitchFamily="2" charset="0"/>
            </a:endParaRPr>
          </a:p>
          <a:p>
            <a:pPr>
              <a:buFont typeface="Wingdings" pitchFamily="2" charset="2"/>
              <a:buChar char="q"/>
            </a:pPr>
            <a:r>
              <a:rPr lang="en-GB" sz="9600" dirty="0">
                <a:latin typeface="Helvetica" pitchFamily="2" charset="0"/>
              </a:rPr>
              <a:t>HOW THE COMPANY SELL THEIR PRODUCTS AND SERVICES WITHOUT THE TECHNOLOGY</a:t>
            </a:r>
          </a:p>
          <a:p>
            <a:pPr>
              <a:buFont typeface="Wingdings" pitchFamily="2" charset="2"/>
              <a:buChar char="q"/>
            </a:pPr>
            <a:endParaRPr lang="en-GB" sz="9600" dirty="0">
              <a:latin typeface="Helvetica" pitchFamily="2" charset="0"/>
            </a:endParaRPr>
          </a:p>
          <a:p>
            <a:pPr>
              <a:buFont typeface="Wingdings" pitchFamily="2" charset="2"/>
              <a:buChar char="q"/>
            </a:pPr>
            <a:r>
              <a:rPr lang="en-GB" sz="9600" dirty="0">
                <a:latin typeface="Helvetica" pitchFamily="2" charset="0"/>
              </a:rPr>
              <a:t>HOW THE COMPANY REACH CUSTOMERS AND SUPPLIERS WITHOUT THE TECHNOLOGY</a:t>
            </a:r>
          </a:p>
          <a:p>
            <a:pPr>
              <a:buFont typeface="Wingdings" pitchFamily="2" charset="2"/>
              <a:buChar char="q"/>
            </a:pPr>
            <a:endParaRPr lang="en-GB" sz="9600" dirty="0">
              <a:latin typeface="Helvetica" pitchFamily="2" charset="0"/>
            </a:endParaRPr>
          </a:p>
          <a:p>
            <a:pPr>
              <a:buFont typeface="Wingdings" pitchFamily="2" charset="2"/>
              <a:buChar char="q"/>
            </a:pPr>
            <a:r>
              <a:rPr lang="en-GB" sz="9600" dirty="0">
                <a:latin typeface="Helvetica" pitchFamily="2" charset="0"/>
              </a:rPr>
              <a:t>HOW THE COMPANY STRUGGLED WITHOUT THE TECHNOLOGY </a:t>
            </a:r>
          </a:p>
          <a:p>
            <a:pPr marL="0" indent="0">
              <a:buNone/>
            </a:pPr>
            <a:endParaRPr lang="en-GB" sz="7200" dirty="0"/>
          </a:p>
          <a:p>
            <a:endParaRPr lang="en-GB" sz="7200" dirty="0"/>
          </a:p>
          <a:p>
            <a:endParaRPr lang="en-GB" dirty="0"/>
          </a:p>
          <a:p>
            <a:endParaRPr lang="en-GB" dirty="0"/>
          </a:p>
          <a:p>
            <a:pPr algn="r"/>
            <a:endParaRPr lang="en-GB" dirty="0"/>
          </a:p>
          <a:p>
            <a:pPr algn="r"/>
            <a:r>
              <a:rPr lang="en-GB" dirty="0"/>
              <a:t>ANDERSON CALLE</a:t>
            </a:r>
          </a:p>
          <a:p>
            <a:pPr algn="r"/>
            <a:r>
              <a:rPr lang="en-GB" dirty="0"/>
              <a:t>2133889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2305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3B105-9E93-6EE4-859C-23D1CA7A0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9090"/>
            <a:ext cx="10515600" cy="2224088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  <a:latin typeface="Helvetica" pitchFamily="2" charset="0"/>
              </a:rPr>
              <a:t>HOW THE COMPANY MARKET THEIR PRODUCTS AND SERVICES WITHOUT THE TECNOLOGY</a:t>
            </a:r>
            <a:endParaRPr lang="en-US" sz="4400" b="1" dirty="0">
              <a:solidFill>
                <a:schemeClr val="tx1"/>
              </a:solidFill>
              <a:latin typeface="Helvetica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D97AA-1E4C-9876-E316-5C1E30B95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24088"/>
            <a:ext cx="10515600" cy="4236087"/>
          </a:xfrm>
        </p:spPr>
        <p:txBody>
          <a:bodyPr/>
          <a:lstStyle/>
          <a:p>
            <a:pPr marL="342900" indent="-342900"/>
            <a:endParaRPr lang="en-GB" dirty="0"/>
          </a:p>
          <a:p>
            <a:pPr marL="342900" indent="-342900"/>
            <a:endParaRPr lang="en-GB" dirty="0"/>
          </a:p>
          <a:p>
            <a:pPr marL="342900" indent="-342900"/>
            <a:r>
              <a:rPr lang="en-GB" sz="3200" dirty="0">
                <a:latin typeface="Helvetica" pitchFamily="2" charset="0"/>
              </a:rPr>
              <a:t>ADS (BUS STOPS, UNDERGROUD,NEWSPAPER OR POST)</a:t>
            </a:r>
          </a:p>
          <a:p>
            <a:pPr marL="342900" indent="-342900"/>
            <a:r>
              <a:rPr lang="en-GB" sz="3200" dirty="0">
                <a:latin typeface="Helvetica" pitchFamily="2" charset="0"/>
              </a:rPr>
              <a:t>TIMETABLE OR SCREEN TIME AT STATIONS</a:t>
            </a:r>
          </a:p>
          <a:p>
            <a:pPr marL="342900" indent="-342900"/>
            <a:r>
              <a:rPr lang="en-GB" sz="3200" dirty="0">
                <a:latin typeface="Helvetica" pitchFamily="2" charset="0"/>
              </a:rPr>
              <a:t>SPREAD THE PRODUCT</a:t>
            </a:r>
          </a:p>
          <a:p>
            <a:pPr marL="342900" indent="-342900"/>
            <a:r>
              <a:rPr lang="en-GB" sz="3200" dirty="0">
                <a:latin typeface="Helvetica" pitchFamily="2" charset="0"/>
              </a:rPr>
              <a:t>SPONSORING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84178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D0ABA-FB6A-A5BB-CA86-932A1D3E0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85604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Helvetica" pitchFamily="2" charset="0"/>
              </a:rPr>
              <a:t>HOW THE COMPANY SELL THEIR PRODUCTS AND SERVICES WITHOUT THE TECHNOLOGY</a:t>
            </a:r>
            <a:endParaRPr lang="en-US" sz="4000" b="1" dirty="0">
              <a:solidFill>
                <a:schemeClr val="tx1"/>
              </a:solidFill>
              <a:latin typeface="Helvetica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C6D9A-7940-99A9-91DA-F03ED67A3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24088"/>
            <a:ext cx="10515600" cy="4236087"/>
          </a:xfrm>
        </p:spPr>
        <p:txBody>
          <a:bodyPr/>
          <a:lstStyle/>
          <a:p>
            <a:pPr marL="342900" indent="-342900"/>
            <a:endParaRPr lang="en-GB" dirty="0"/>
          </a:p>
          <a:p>
            <a:pPr marL="342900" indent="-342900"/>
            <a:endParaRPr lang="en-GB" dirty="0"/>
          </a:p>
          <a:p>
            <a:pPr marL="342900" indent="-342900"/>
            <a:r>
              <a:rPr lang="en-GB" sz="3200" dirty="0">
                <a:latin typeface="Helvetica" pitchFamily="2" charset="0"/>
              </a:rPr>
              <a:t>TOP UP POINTS </a:t>
            </a:r>
          </a:p>
          <a:p>
            <a:pPr marL="342900" indent="-342900"/>
            <a:r>
              <a:rPr lang="en-GB" sz="3200" dirty="0">
                <a:latin typeface="Helvetica" pitchFamily="2" charset="0"/>
              </a:rPr>
              <a:t>CASH ACCEPTED</a:t>
            </a:r>
          </a:p>
          <a:p>
            <a:pPr marL="342900" indent="-342900"/>
            <a:r>
              <a:rPr lang="en-GB" sz="3200" dirty="0">
                <a:latin typeface="Helvetica" pitchFamily="2" charset="0"/>
              </a:rPr>
              <a:t>PAPER TICKETING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24290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81862-6874-D129-87CF-003426CEA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84992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  <a:latin typeface="Helvetica" pitchFamily="2" charset="0"/>
              </a:rPr>
              <a:t>HOW THE COMPANY REACH CUSTOMERS AND SUPPLIERS WITHOUT THE TECHNOLOGY</a:t>
            </a:r>
            <a:endParaRPr lang="en-US" sz="4400" b="1" dirty="0">
              <a:solidFill>
                <a:schemeClr val="tx1"/>
              </a:solidFill>
              <a:latin typeface="Helvetica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959C8-3D57-DA63-8BC7-57B1C4395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3475"/>
            <a:ext cx="10515600" cy="4236087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3200" dirty="0">
                <a:latin typeface="Helvetica" pitchFamily="2" charset="0"/>
              </a:rPr>
              <a:t>DISCOUNT PRINCING </a:t>
            </a:r>
          </a:p>
          <a:p>
            <a:r>
              <a:rPr lang="en-GB" sz="3200" dirty="0">
                <a:latin typeface="Helvetica" pitchFamily="2" charset="0"/>
              </a:rPr>
              <a:t>FREE GIFT FOR EVERY REFERRAL</a:t>
            </a:r>
          </a:p>
          <a:p>
            <a:r>
              <a:rPr lang="en-GB" sz="3200" dirty="0">
                <a:latin typeface="Helvetica" pitchFamily="2" charset="0"/>
              </a:rPr>
              <a:t>VOUCHER WITH PURCHASE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84431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280A6-282D-CC53-E0C4-344E89AF6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8"/>
            <a:ext cx="10515600" cy="151288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Helvetica" pitchFamily="2" charset="0"/>
              </a:rPr>
              <a:t>HOW THE COMPANY STRUGGLED WITHOUT THE TECHNOLOGY </a:t>
            </a:r>
            <a:endParaRPr lang="en-US" b="1" dirty="0">
              <a:solidFill>
                <a:schemeClr val="tx1"/>
              </a:solidFill>
              <a:latin typeface="Helvetica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B8C87-09F5-72CE-6045-07206E59C4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2800" dirty="0"/>
          </a:p>
          <a:p>
            <a:r>
              <a:rPr lang="en-GB" sz="3200" dirty="0">
                <a:latin typeface="Helvetica" pitchFamily="2" charset="0"/>
              </a:rPr>
              <a:t>LONG QUEUES </a:t>
            </a:r>
          </a:p>
          <a:p>
            <a:r>
              <a:rPr lang="en-GB" sz="3200" dirty="0">
                <a:latin typeface="Helvetica" pitchFamily="2" charset="0"/>
              </a:rPr>
              <a:t>LESS COMPETITIVE</a:t>
            </a:r>
          </a:p>
          <a:p>
            <a:r>
              <a:rPr lang="en-GB" sz="3200" dirty="0">
                <a:latin typeface="Helvetica" pitchFamily="2" charset="0"/>
              </a:rPr>
              <a:t>LACK OF COMUNICATION</a:t>
            </a:r>
          </a:p>
          <a:p>
            <a:r>
              <a:rPr lang="en-GB" sz="3200" dirty="0">
                <a:latin typeface="Helvetica" pitchFamily="2" charset="0"/>
              </a:rPr>
              <a:t>LESS BENEFITS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248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189FF-F61D-7AD9-EB8B-BBF37AA07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15312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US" sz="4800" b="1" spc="300" dirty="0">
                <a:solidFill>
                  <a:schemeClr val="tx1"/>
                </a:solidFill>
                <a:latin typeface="Helvetica" pitchFamily="2" charset="0"/>
              </a:rPr>
              <a:t>THE IMPACT OF THE MODERN TECHONOLOGY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882E2-13FD-60AD-64EF-9BC48967A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40875"/>
            <a:ext cx="10515600" cy="455200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sz="3200" dirty="0"/>
          </a:p>
          <a:p>
            <a:pPr>
              <a:buFont typeface="Wingdings" pitchFamily="2" charset="2"/>
              <a:buChar char="q"/>
            </a:pPr>
            <a:r>
              <a:rPr lang="en-US" sz="3200" dirty="0"/>
              <a:t> </a:t>
            </a:r>
            <a:r>
              <a:rPr lang="en-US" sz="2800" dirty="0">
                <a:latin typeface="Helvetica" pitchFamily="2" charset="0"/>
              </a:rPr>
              <a:t>CUSTOMER BENEFISTS BY TECHONOLGY IN TFL </a:t>
            </a:r>
          </a:p>
          <a:p>
            <a:pPr>
              <a:buFont typeface="Wingdings" pitchFamily="2" charset="2"/>
              <a:buChar char="q"/>
            </a:pPr>
            <a:r>
              <a:rPr lang="en-US" sz="2800" dirty="0">
                <a:latin typeface="Helvetica" pitchFamily="2" charset="0"/>
              </a:rPr>
              <a:t> EMPLOYEES BENEFITS BY TECHONOLOGY AT TFL </a:t>
            </a:r>
          </a:p>
          <a:p>
            <a:pPr>
              <a:buFont typeface="Wingdings" pitchFamily="2" charset="2"/>
              <a:buChar char="q"/>
            </a:pPr>
            <a:r>
              <a:rPr lang="en-US" sz="2800" dirty="0">
                <a:latin typeface="Helvetica" pitchFamily="2" charset="0"/>
              </a:rPr>
              <a:t> SUPPLIERS BENEFITS BY TECHNOLOGY AT TFL </a:t>
            </a:r>
          </a:p>
          <a:p>
            <a:pPr>
              <a:buFont typeface="Wingdings" pitchFamily="2" charset="2"/>
              <a:buChar char="q"/>
            </a:pPr>
            <a:r>
              <a:rPr lang="en-US" sz="2800" dirty="0">
                <a:latin typeface="Helvetica" pitchFamily="2" charset="0"/>
              </a:rPr>
              <a:t> OPPOETUNITY’S RECEIVED BY COMPANY </a:t>
            </a:r>
          </a:p>
          <a:p>
            <a:pPr>
              <a:buFont typeface="Wingdings" pitchFamily="2" charset="2"/>
              <a:buChar char="q"/>
            </a:pPr>
            <a:r>
              <a:rPr lang="en-US" sz="2800" dirty="0">
                <a:latin typeface="Helvetica" pitchFamily="2" charset="0"/>
              </a:rPr>
              <a:t> THREATS RECEIVED BY TFL USING MODERN TECHNOLOGIES  </a:t>
            </a:r>
          </a:p>
        </p:txBody>
      </p:sp>
    </p:spTree>
    <p:extLst>
      <p:ext uri="{BB962C8B-B14F-4D97-AF65-F5344CB8AC3E}">
        <p14:creationId xmlns:p14="http://schemas.microsoft.com/office/powerpoint/2010/main" val="32296037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31034-D0A1-29A5-5128-8F84ED6345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546292"/>
            <a:ext cx="8825658" cy="1328468"/>
          </a:xfrm>
        </p:spPr>
        <p:txBody>
          <a:bodyPr>
            <a:noAutofit/>
          </a:bodyPr>
          <a:lstStyle/>
          <a:p>
            <a:pPr algn="ctr"/>
            <a:r>
              <a:rPr lang="en-GB" sz="4400" b="1" spc="300" dirty="0">
                <a:solidFill>
                  <a:schemeClr val="tx1"/>
                </a:solidFill>
                <a:latin typeface="Helvetica" pitchFamily="2" charset="0"/>
                <a:cs typeface="Times New Roman" panose="02020603050405020304" pitchFamily="18" charset="0"/>
              </a:rPr>
              <a:t>CUSTOMERS BENEFITS BY TECHNOLOGY IN TFL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5A8B70-4D5F-3890-FA81-68F06AA2E9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2300425"/>
            <a:ext cx="8825658" cy="4011283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3600" dirty="0">
              <a:solidFill>
                <a:srgbClr val="2D3039"/>
              </a:solidFill>
              <a:effectLst/>
              <a:latin typeface="Helvetica" pitchFamily="2" charset="0"/>
              <a:cs typeface="Times New Roman" panose="02020603050405020304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2D3039"/>
                </a:solidFill>
                <a:effectLst/>
                <a:latin typeface="Helvetica" pitchFamily="2" charset="0"/>
                <a:cs typeface="Times New Roman" panose="02020603050405020304" pitchFamily="18" charset="0"/>
              </a:rPr>
              <a:t>Digital whiteboards desk 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2D3039"/>
                </a:solidFill>
                <a:effectLst/>
                <a:latin typeface="Helvetica" pitchFamily="2" charset="0"/>
                <a:cs typeface="Times New Roman" panose="02020603050405020304" pitchFamily="18" charset="0"/>
              </a:rPr>
              <a:t>Apps powered by TFL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2D3039"/>
                </a:solidFill>
                <a:effectLst/>
                <a:latin typeface="Helvetica" pitchFamily="2" charset="0"/>
                <a:cs typeface="Times New Roman" panose="02020603050405020304" pitchFamily="18" charset="0"/>
              </a:rPr>
              <a:t>Social media satisfaction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2D3039"/>
                </a:solidFill>
                <a:latin typeface="Helvetica" pitchFamily="2" charset="0"/>
                <a:cs typeface="Times New Roman" panose="02020603050405020304" pitchFamily="18" charset="0"/>
              </a:rPr>
              <a:t>Online and wireless payments </a:t>
            </a:r>
            <a:endParaRPr lang="en-GB" sz="3600" dirty="0">
              <a:solidFill>
                <a:srgbClr val="2D3039"/>
              </a:solidFill>
              <a:effectLst/>
              <a:latin typeface="Helvetica" pitchFamily="2" charset="0"/>
              <a:cs typeface="Times New Roman" panose="02020603050405020304" pitchFamily="18" charset="0"/>
            </a:endParaRPr>
          </a:p>
          <a:p>
            <a:endParaRPr lang="en-GB" b="1" i="0" dirty="0">
              <a:solidFill>
                <a:srgbClr val="2D3039"/>
              </a:solidFill>
              <a:effectLst/>
              <a:latin typeface="Johnston100-Regular"/>
            </a:endParaRPr>
          </a:p>
          <a:p>
            <a:endParaRPr lang="en-GB" b="1" i="0" dirty="0">
              <a:solidFill>
                <a:srgbClr val="2D3039"/>
              </a:solidFill>
              <a:effectLst/>
              <a:latin typeface="Johnston100-Regular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6878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1E944-DA48-53AA-85D9-B4E10F722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452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400" b="1" spc="300" dirty="0">
                <a:solidFill>
                  <a:schemeClr val="tx1"/>
                </a:solidFill>
                <a:latin typeface="Helvetica" pitchFamily="2" charset="0"/>
                <a:cs typeface="Times New Roman" panose="02020603050405020304" pitchFamily="18" charset="0"/>
              </a:rPr>
              <a:t>Employees benefits by technology at TFL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BAFEA-1C64-EA4A-443A-D1BA235A6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56788"/>
            <a:ext cx="10515600" cy="4236087"/>
          </a:xfrm>
        </p:spPr>
        <p:txBody>
          <a:bodyPr>
            <a:normAutofit fontScale="92500"/>
          </a:bodyPr>
          <a:lstStyle/>
          <a:p>
            <a:r>
              <a:rPr lang="en-GB" sz="3900" dirty="0">
                <a:latin typeface="Helvetica" pitchFamily="2" charset="0"/>
                <a:cs typeface="Times New Roman" panose="02020603050405020304" pitchFamily="18" charset="0"/>
              </a:rPr>
              <a:t>Working with cloud technology (all data store in one easy accessible place)</a:t>
            </a:r>
          </a:p>
          <a:p>
            <a:r>
              <a:rPr lang="en-GB" sz="3900" dirty="0">
                <a:latin typeface="Helvetica" pitchFamily="2" charset="0"/>
                <a:cs typeface="Times New Roman" panose="02020603050405020304" pitchFamily="18" charset="0"/>
              </a:rPr>
              <a:t>Mobile devices (operating and contacting colleagues)</a:t>
            </a:r>
          </a:p>
          <a:p>
            <a:r>
              <a:rPr lang="en-GB" sz="3900" dirty="0">
                <a:latin typeface="Helvetica" pitchFamily="2" charset="0"/>
                <a:cs typeface="Times New Roman" panose="02020603050405020304" pitchFamily="18" charset="0"/>
              </a:rPr>
              <a:t>Communication speed and versatile working </a:t>
            </a:r>
            <a:r>
              <a:rPr lang="en-GB" sz="3900" dirty="0">
                <a:latin typeface="Helvetica" pitchFamily="2" charset="0"/>
              </a:rPr>
              <a:t>	</a:t>
            </a:r>
          </a:p>
          <a:p>
            <a:r>
              <a:rPr lang="en-GB" sz="3900" dirty="0">
                <a:latin typeface="Helvetica" pitchFamily="2" charset="0"/>
                <a:cs typeface="Times New Roman" panose="02020603050405020304" pitchFamily="18" charset="0"/>
              </a:rPr>
              <a:t>Online banking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26704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D4659-8C49-2068-49D9-C7CBCA927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532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b="1" spc="300" dirty="0">
                <a:solidFill>
                  <a:schemeClr val="tx1"/>
                </a:solidFill>
                <a:latin typeface="Helvetica" pitchFamily="2" charset="0"/>
                <a:cs typeface="Times New Roman" panose="02020603050405020304" pitchFamily="18" charset="0"/>
              </a:rPr>
              <a:t>Suppliers benefits by technology at TFL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287C7-E576-76B0-DE00-5E6EF0B5B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56788"/>
            <a:ext cx="10515600" cy="423608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5400" i="0" dirty="0">
              <a:solidFill>
                <a:srgbClr val="232323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900" dirty="0">
                <a:solidFill>
                  <a:srgbClr val="232323"/>
                </a:solidFill>
                <a:effectLst/>
                <a:latin typeface="Helvetica" pitchFamily="2" charset="0"/>
                <a:cs typeface="Times New Roman" panose="02020603050405020304" pitchFamily="18" charset="0"/>
              </a:rPr>
              <a:t>Cheap production and consummation of energy</a:t>
            </a:r>
          </a:p>
          <a:p>
            <a:pPr marL="0" indent="0">
              <a:buNone/>
            </a:pPr>
            <a:endParaRPr lang="en-GB" sz="3900" dirty="0">
              <a:solidFill>
                <a:srgbClr val="232323"/>
              </a:solidFill>
              <a:effectLst/>
              <a:latin typeface="Helvetica" pitchFamily="2" charset="0"/>
              <a:cs typeface="Times New Roman" panose="02020603050405020304" pitchFamily="18" charset="0"/>
            </a:endParaRPr>
          </a:p>
          <a:p>
            <a:r>
              <a:rPr lang="en-GB" sz="3900" dirty="0">
                <a:solidFill>
                  <a:srgbClr val="232323"/>
                </a:solidFill>
                <a:effectLst/>
                <a:latin typeface="Helvetica" pitchFamily="2" charset="0"/>
                <a:cs typeface="Times New Roman" panose="02020603050405020304" pitchFamily="18" charset="0"/>
              </a:rPr>
              <a:t>Easy information sharing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70411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5BF75-29FC-CC97-DB93-1BD559A10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3122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b="1" spc="300" dirty="0">
                <a:solidFill>
                  <a:schemeClr val="tx1"/>
                </a:solidFill>
                <a:latin typeface="Helvetica" pitchFamily="2" charset="0"/>
                <a:cs typeface="Times New Roman" panose="02020603050405020304" pitchFamily="18" charset="0"/>
              </a:rPr>
              <a:t>Opportunity's received by company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C70D9E-1B64-68BC-C12B-31866E12B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56788"/>
            <a:ext cx="10515600" cy="4236087"/>
          </a:xfrm>
        </p:spPr>
        <p:txBody>
          <a:bodyPr>
            <a:normAutofit/>
          </a:bodyPr>
          <a:lstStyle/>
          <a:p>
            <a:endParaRPr lang="en-GB" sz="3600" dirty="0">
              <a:solidFill>
                <a:srgbClr val="232323"/>
              </a:solidFill>
              <a:effectLst/>
              <a:latin typeface="Helvetica" pitchFamily="2" charset="0"/>
              <a:cs typeface="Times New Roman" panose="02020603050405020304" pitchFamily="18" charset="0"/>
            </a:endParaRPr>
          </a:p>
          <a:p>
            <a:r>
              <a:rPr lang="en-GB" sz="3600" dirty="0">
                <a:solidFill>
                  <a:srgbClr val="232323"/>
                </a:solidFill>
                <a:effectLst/>
                <a:latin typeface="Helvetica" pitchFamily="2" charset="0"/>
                <a:cs typeface="Times New Roman" panose="02020603050405020304" pitchFamily="18" charset="0"/>
              </a:rPr>
              <a:t>Higher corporate profits</a:t>
            </a:r>
          </a:p>
          <a:p>
            <a:r>
              <a:rPr lang="en-GB" sz="3600" dirty="0">
                <a:latin typeface="Helvetica" pitchFamily="2" charset="0"/>
                <a:cs typeface="Times New Roman" panose="02020603050405020304" pitchFamily="18" charset="0"/>
              </a:rPr>
              <a:t>Easy access to information</a:t>
            </a:r>
          </a:p>
          <a:p>
            <a:r>
              <a:rPr lang="en-GB" sz="3600" dirty="0">
                <a:latin typeface="Helvetica" pitchFamily="2" charset="0"/>
                <a:cs typeface="Times New Roman" panose="02020603050405020304" pitchFamily="18" charset="0"/>
              </a:rPr>
              <a:t>Improved data storage, file management, data report and analyst </a:t>
            </a:r>
          </a:p>
          <a:p>
            <a:r>
              <a:rPr lang="en-GB" sz="3600" dirty="0">
                <a:latin typeface="Helvetica" pitchFamily="2" charset="0"/>
                <a:cs typeface="Times New Roman" panose="02020603050405020304" pitchFamily="18" charset="0"/>
              </a:rPr>
              <a:t>Efficiency and productivity  </a:t>
            </a:r>
          </a:p>
        </p:txBody>
      </p:sp>
    </p:spTree>
    <p:extLst>
      <p:ext uri="{BB962C8B-B14F-4D97-AF65-F5344CB8AC3E}">
        <p14:creationId xmlns:p14="http://schemas.microsoft.com/office/powerpoint/2010/main" val="16559211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7F9BA-AD62-E2F5-8833-AD1E82C1F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3122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b="1" spc="300" dirty="0">
                <a:solidFill>
                  <a:schemeClr val="tx1"/>
                </a:solidFill>
                <a:latin typeface="Helvetica" pitchFamily="2" charset="0"/>
                <a:cs typeface="Times New Roman" panose="02020603050405020304" pitchFamily="18" charset="0"/>
              </a:rPr>
              <a:t>Threats received by TFL using modern technologies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0C031-2F59-1F62-AAAC-CF3408241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56788"/>
            <a:ext cx="10515600" cy="4236087"/>
          </a:xfrm>
        </p:spPr>
        <p:txBody>
          <a:bodyPr/>
          <a:lstStyle/>
          <a:p>
            <a:endParaRPr lang="en-GB" sz="3600" dirty="0">
              <a:latin typeface="Helvetica" pitchFamily="2" charset="0"/>
              <a:cs typeface="Times New Roman" panose="02020603050405020304" pitchFamily="18" charset="0"/>
            </a:endParaRPr>
          </a:p>
          <a:p>
            <a:r>
              <a:rPr lang="en-GB" sz="3600" dirty="0">
                <a:latin typeface="Helvetica" pitchFamily="2" charset="0"/>
                <a:cs typeface="Times New Roman" panose="02020603050405020304" pitchFamily="18" charset="0"/>
              </a:rPr>
              <a:t>Data security (can be hacked)</a:t>
            </a:r>
          </a:p>
          <a:p>
            <a:r>
              <a:rPr lang="en-GB" sz="3600" dirty="0">
                <a:latin typeface="Helvetica" pitchFamily="2" charset="0"/>
                <a:cs typeface="Times New Roman" panose="02020603050405020304" pitchFamily="18" charset="0"/>
              </a:rPr>
              <a:t>System bag and server collapse</a:t>
            </a:r>
          </a:p>
          <a:p>
            <a:r>
              <a:rPr lang="en-GB" sz="3600" dirty="0">
                <a:solidFill>
                  <a:srgbClr val="302B29"/>
                </a:solidFill>
                <a:effectLst/>
                <a:latin typeface="Helvetica" pitchFamily="2" charset="0"/>
                <a:cs typeface="Times New Roman" panose="02020603050405020304" pitchFamily="18" charset="0"/>
              </a:rPr>
              <a:t>Extreme dependability</a:t>
            </a:r>
          </a:p>
          <a:p>
            <a:r>
              <a:rPr lang="en-GB" sz="3600" dirty="0">
                <a:latin typeface="Helvetica" pitchFamily="2" charset="0"/>
                <a:cs typeface="Times New Roman" panose="02020603050405020304" pitchFamily="18" charset="0"/>
              </a:rPr>
              <a:t>Malfunctions</a:t>
            </a:r>
          </a:p>
          <a:p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55250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1463D-8955-DD03-B75E-4F4BA59DA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Helvetica" pitchFamily="2" charset="0"/>
              </a:rPr>
              <a:t>LESSONS LEARNED FROM THIS CASE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8042C-668C-9C42-3BCC-99A527E153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3900" dirty="0">
                <a:solidFill>
                  <a:srgbClr val="FF0000"/>
                </a:solidFill>
              </a:rPr>
              <a:t> </a:t>
            </a:r>
          </a:p>
          <a:p>
            <a:pPr>
              <a:buFont typeface="Wingdings" pitchFamily="2" charset="2"/>
              <a:buChar char="q"/>
            </a:pPr>
            <a:r>
              <a:rPr lang="en-US" sz="3900" dirty="0">
                <a:latin typeface="Helvetica" pitchFamily="2" charset="0"/>
              </a:rPr>
              <a:t>WHAT TYPE SKILLS YOU GAINED COMPLETING THIS TASK </a:t>
            </a:r>
          </a:p>
          <a:p>
            <a:pPr>
              <a:buFont typeface="Wingdings" pitchFamily="2" charset="2"/>
              <a:buChar char="q"/>
            </a:pPr>
            <a:r>
              <a:rPr lang="en-US" sz="3600" dirty="0">
                <a:latin typeface="Helvetica" pitchFamily="2" charset="0"/>
              </a:rPr>
              <a:t> WHAT TYPE CHALLENGES YOU FACED WHEN YOU COMPLETE THIS TASK</a:t>
            </a:r>
          </a:p>
          <a:p>
            <a:pPr>
              <a:buFont typeface="Wingdings" pitchFamily="2" charset="2"/>
              <a:buChar char="q"/>
            </a:pPr>
            <a:r>
              <a:rPr lang="en-US" sz="3600" dirty="0">
                <a:latin typeface="Helvetica" pitchFamily="2" charset="0"/>
              </a:rPr>
              <a:t> HOW THIS ASSIGMENT WOULD HELP  YOU IN FUTURE STUDIES </a:t>
            </a:r>
          </a:p>
          <a:p>
            <a:pPr>
              <a:buFont typeface="Wingdings" pitchFamily="2" charset="2"/>
              <a:buChar char="q"/>
            </a:pPr>
            <a:r>
              <a:rPr lang="en-US" sz="3900" dirty="0">
                <a:latin typeface="Helvetica" pitchFamily="2" charset="0"/>
              </a:rPr>
              <a:t> REFERENCING </a:t>
            </a:r>
          </a:p>
        </p:txBody>
      </p:sp>
    </p:spTree>
    <p:extLst>
      <p:ext uri="{BB962C8B-B14F-4D97-AF65-F5344CB8AC3E}">
        <p14:creationId xmlns:p14="http://schemas.microsoft.com/office/powerpoint/2010/main" val="31176217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CE01E-A1F5-56EE-9775-82993347B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19125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Helvetica" pitchFamily="2" charset="0"/>
              </a:rPr>
              <a:t>WHAT TYPE SKILLS YOU GAINED COMPLETING THIS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CF0F0-D95F-4C62-3652-7B5AF01C3F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90688"/>
            <a:ext cx="10515600" cy="423608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4000" dirty="0"/>
          </a:p>
          <a:p>
            <a:r>
              <a:rPr lang="en-US" sz="4000" dirty="0">
                <a:latin typeface="Helvetica" pitchFamily="2" charset="0"/>
              </a:rPr>
              <a:t>Self confidence </a:t>
            </a:r>
          </a:p>
          <a:p>
            <a:r>
              <a:rPr lang="en-US" sz="4000" dirty="0">
                <a:latin typeface="Helvetica" pitchFamily="2" charset="0"/>
              </a:rPr>
              <a:t>Team working skills </a:t>
            </a:r>
          </a:p>
          <a:p>
            <a:r>
              <a:rPr lang="en-US" sz="4000" dirty="0">
                <a:latin typeface="Helvetica" pitchFamily="2" charset="0"/>
              </a:rPr>
              <a:t>Organization skills </a:t>
            </a:r>
          </a:p>
          <a:p>
            <a:r>
              <a:rPr lang="en-US" sz="4000" dirty="0">
                <a:latin typeface="Helvetica" pitchFamily="2" charset="0"/>
              </a:rPr>
              <a:t>Communication </a:t>
            </a:r>
          </a:p>
        </p:txBody>
      </p:sp>
    </p:spTree>
    <p:extLst>
      <p:ext uri="{BB962C8B-B14F-4D97-AF65-F5344CB8AC3E}">
        <p14:creationId xmlns:p14="http://schemas.microsoft.com/office/powerpoint/2010/main" val="7004526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FCBF5-5523-0C36-CFC7-86D513FC6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3711"/>
            <a:ext cx="10515600" cy="2006601"/>
          </a:xfrm>
        </p:spPr>
        <p:txBody>
          <a:bodyPr>
            <a:noAutofit/>
          </a:bodyPr>
          <a:lstStyle/>
          <a:p>
            <a:pPr algn="ctr"/>
            <a:br>
              <a:rPr lang="en-US" sz="4000" dirty="0">
                <a:solidFill>
                  <a:schemeClr val="tx1"/>
                </a:solidFill>
              </a:rPr>
            </a:br>
            <a:r>
              <a:rPr lang="en-US" sz="4000" b="1" dirty="0">
                <a:solidFill>
                  <a:schemeClr val="tx1"/>
                </a:solidFill>
                <a:latin typeface="Helvetica" pitchFamily="2" charset="0"/>
              </a:rPr>
              <a:t>WHAT TYPE CHALLENGES YOU FACED WHEN YOU COMPLETE THIS TASK</a:t>
            </a:r>
            <a:br>
              <a:rPr lang="en-US" sz="3600" dirty="0">
                <a:solidFill>
                  <a:schemeClr val="tx1"/>
                </a:solidFill>
              </a:rPr>
            </a:b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2BB79-8BBB-7F0E-C812-60D0604C97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08202"/>
            <a:ext cx="10515600" cy="423608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endParaRPr lang="en-US" sz="4000" dirty="0">
              <a:latin typeface="Helvetica" pitchFamily="2" charset="0"/>
            </a:endParaRPr>
          </a:p>
          <a:p>
            <a:pPr>
              <a:buFont typeface="Wingdings" pitchFamily="2" charset="2"/>
              <a:buChar char="§"/>
            </a:pPr>
            <a:r>
              <a:rPr lang="en-US" sz="4800" dirty="0">
                <a:latin typeface="Helvetica" pitchFamily="2" charset="0"/>
              </a:rPr>
              <a:t>Explain</a:t>
            </a:r>
          </a:p>
          <a:p>
            <a:pPr>
              <a:buFont typeface="Wingdings" pitchFamily="2" charset="2"/>
              <a:buChar char="§"/>
            </a:pPr>
            <a:r>
              <a:rPr lang="en-US" sz="4800" dirty="0">
                <a:latin typeface="Helvetica" pitchFamily="2" charset="0"/>
              </a:rPr>
              <a:t>Solution</a:t>
            </a:r>
          </a:p>
          <a:p>
            <a:pPr>
              <a:buFont typeface="Wingdings" pitchFamily="2" charset="2"/>
              <a:buChar char="§"/>
            </a:pPr>
            <a:r>
              <a:rPr lang="en-US" sz="4800" dirty="0">
                <a:latin typeface="Helvetica" pitchFamily="2" charset="0"/>
              </a:rPr>
              <a:t>Mistake to avoid </a:t>
            </a:r>
          </a:p>
        </p:txBody>
      </p:sp>
    </p:spTree>
    <p:extLst>
      <p:ext uri="{BB962C8B-B14F-4D97-AF65-F5344CB8AC3E}">
        <p14:creationId xmlns:p14="http://schemas.microsoft.com/office/powerpoint/2010/main" val="24373740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418B9-EDB7-687A-8469-943051E85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8"/>
            <a:ext cx="10515600" cy="19304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00" b="1" dirty="0">
                <a:solidFill>
                  <a:schemeClr val="tx1"/>
                </a:solidFill>
                <a:latin typeface="Helvetica" pitchFamily="2" charset="0"/>
              </a:rPr>
              <a:t>HOW THIS ASSIGMENT WOULD HELP  YOU IN FUTURE STUDIES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BE59C-2C9F-C210-6A54-8883E52D4B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sz="4800" dirty="0">
              <a:latin typeface="Helvetica" pitchFamily="2" charset="0"/>
            </a:endParaRPr>
          </a:p>
          <a:p>
            <a:r>
              <a:rPr lang="en-US" sz="4800" dirty="0">
                <a:latin typeface="Helvetica" pitchFamily="2" charset="0"/>
              </a:rPr>
              <a:t>Personal responsibility </a:t>
            </a:r>
          </a:p>
          <a:p>
            <a:r>
              <a:rPr lang="en-US" sz="4800" dirty="0">
                <a:latin typeface="Helvetica" pitchFamily="2" charset="0"/>
              </a:rPr>
              <a:t>Research </a:t>
            </a:r>
          </a:p>
          <a:p>
            <a:r>
              <a:rPr lang="en-US" sz="4800" dirty="0">
                <a:latin typeface="Helvetica" pitchFamily="2" charset="0"/>
              </a:rPr>
              <a:t>Understanding how write assignment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8057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C7773-58C5-840A-6E50-D145C6231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sz="6000" b="1" dirty="0">
                <a:solidFill>
                  <a:schemeClr val="tx1"/>
                </a:solidFill>
                <a:latin typeface="Helvetica" pitchFamily="2" charset="0"/>
              </a:rPr>
              <a:t>REFERENCES </a:t>
            </a:r>
            <a:endParaRPr lang="en-US" sz="6000" b="1" dirty="0">
              <a:latin typeface="Helvetica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C7C63-7BFF-4E74-8C57-D03C29264C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/>
              <a:t>https://</a:t>
            </a:r>
            <a:r>
              <a:rPr lang="en-US" sz="3200" dirty="0" err="1"/>
              <a:t>tfl.gov.uk</a:t>
            </a:r>
            <a:r>
              <a:rPr lang="en-US" sz="3200" dirty="0"/>
              <a:t>/fares/how-to-pay-and-where-to-buy-tickets-and-oyster/pay-as-you-go/contactless-and-mobile-pay-as-you-go</a:t>
            </a:r>
          </a:p>
          <a:p>
            <a:r>
              <a:rPr lang="en-US" sz="3200" dirty="0">
                <a:hlinkClick r:id="rId2"/>
              </a:rPr>
              <a:t>https://oysterfares.com/information-pages/journey-history-and-queries/</a:t>
            </a:r>
            <a:endParaRPr lang="en-US" sz="3200" dirty="0"/>
          </a:p>
          <a:p>
            <a:r>
              <a:rPr lang="en-US" sz="3200" dirty="0"/>
              <a:t>https://</a:t>
            </a:r>
            <a:r>
              <a:rPr lang="en-US" sz="3200" dirty="0" err="1"/>
              <a:t>www.intelligenttransport.com</a:t>
            </a:r>
            <a:r>
              <a:rPr lang="en-US" sz="3200" dirty="0"/>
              <a:t>/transport-news/69306/</a:t>
            </a:r>
            <a:r>
              <a:rPr lang="en-US" sz="3200" dirty="0" err="1"/>
              <a:t>tfl</a:t>
            </a:r>
            <a:r>
              <a:rPr lang="en-US" sz="3200" dirty="0"/>
              <a:t>-mobile-app-journey-history/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516538"/>
      </p:ext>
    </p:extLst>
  </p:cSld>
  <p:clrMapOvr>
    <a:masterClrMapping/>
  </p:clrMapOvr>
</p:sld>
</file>

<file path=ppt/theme/theme1.xml><?xml version="1.0" encoding="utf-8"?>
<a:theme xmlns:a="http://schemas.openxmlformats.org/drawingml/2006/main" name="FadeVTI">
  <a:themeElements>
    <a:clrScheme name="gradient">
      <a:dk1>
        <a:sysClr val="windowText" lastClr="000000"/>
      </a:dk1>
      <a:lt1>
        <a:sysClr val="window" lastClr="FFFFFF"/>
      </a:lt1>
      <a:dk2>
        <a:srgbClr val="203040"/>
      </a:dk2>
      <a:lt2>
        <a:srgbClr val="ECF0F0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DA2A69"/>
      </a:accent6>
      <a:hlink>
        <a:srgbClr val="3E8FF1"/>
      </a:hlink>
      <a:folHlink>
        <a:srgbClr val="939393"/>
      </a:folHlink>
    </a:clrScheme>
    <a:fontScheme name="Custom 49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deVTI" id="{1194088A-B135-4437-9FD8-7466BBC13A13}" vid="{B787DE2F-1995-45D8-A8E2-6B5CC521AC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5092</TotalTime>
  <Words>771</Words>
  <Application>Microsoft Macintosh PowerPoint</Application>
  <PresentationFormat>Widescreen</PresentationFormat>
  <Paragraphs>163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Aharoni</vt:lpstr>
      <vt:lpstr>Arial</vt:lpstr>
      <vt:lpstr>Avenir Next LT Pro</vt:lpstr>
      <vt:lpstr>Helvetica</vt:lpstr>
      <vt:lpstr>Johnston100-Regular</vt:lpstr>
      <vt:lpstr>Palatino</vt:lpstr>
      <vt:lpstr>Times New Roman</vt:lpstr>
      <vt:lpstr>Wingdings</vt:lpstr>
      <vt:lpstr>FadeVTI</vt:lpstr>
      <vt:lpstr>PowerPoint Presentation</vt:lpstr>
      <vt:lpstr>CONTENTS</vt:lpstr>
      <vt:lpstr>BACKGRAUND OF THE CHOSEN ORGANITATION </vt:lpstr>
      <vt:lpstr>TFL HISTORY </vt:lpstr>
      <vt:lpstr>WHEN, HOW AND WHO FORM THE COMPANY</vt:lpstr>
      <vt:lpstr>WHAT TYPE OF TECHNOLOGIES USED DURING THE EARLY AGE OF THE COMPANY</vt:lpstr>
      <vt:lpstr>CHALLENGE BEFORE INTRODUCING THE TECHNOLOGY </vt:lpstr>
      <vt:lpstr>HOW THE COMPANY MARKET THEIR PRODUCTS AND SERVICES WITHOUT THE TECNOLOGY</vt:lpstr>
      <vt:lpstr>HOW THE COMPANY SELL THEIR PRODUCTS AND SERVICES WITHOUT THE TECHNOLOGY</vt:lpstr>
      <vt:lpstr>HOW THE COMPANY REACH CUSTOMERS AND SUPPLIERS WITHOUT THE TECHNOLOGY</vt:lpstr>
      <vt:lpstr>HOW THE COMPANY STRUGGLED WITHOUT THE TECHNOLOGY </vt:lpstr>
      <vt:lpstr>THE IMPACT OF THE MODERN TECHONOLOGY </vt:lpstr>
      <vt:lpstr>CUSTOMERS BENEFITS BY TECHNOLOGY IN TFL</vt:lpstr>
      <vt:lpstr>Employees benefits by technology at TFL</vt:lpstr>
      <vt:lpstr>Suppliers benefits by technology at TFL</vt:lpstr>
      <vt:lpstr>Opportunity's received by company </vt:lpstr>
      <vt:lpstr>Threats received by TFL using modern technologies </vt:lpstr>
      <vt:lpstr>LESSONS LEARNED FROM THIS CASE STUDY </vt:lpstr>
      <vt:lpstr>WHAT TYPE SKILLS YOU GAINED COMPLETING THIS TASK</vt:lpstr>
      <vt:lpstr> WHAT TYPE CHALLENGES YOU FACED WHEN YOU COMPLETE THIS TASK </vt:lpstr>
      <vt:lpstr>HOW THIS ASSIGMENT WOULD HELP  YOU IN FUTURE STUDIES  </vt:lpstr>
      <vt:lpstr>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Maria.jose.ayovi@outlook.com</dc:creator>
  <cp:lastModifiedBy>Maria.jose.ayovi@outlook.com</cp:lastModifiedBy>
  <cp:revision>21</cp:revision>
  <cp:lastPrinted>2022-07-21T19:46:16Z</cp:lastPrinted>
  <dcterms:created xsi:type="dcterms:W3CDTF">2022-07-21T10:55:42Z</dcterms:created>
  <dcterms:modified xsi:type="dcterms:W3CDTF">2022-08-08T09:38:08Z</dcterms:modified>
</cp:coreProperties>
</file>