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2" r:id="rId5"/>
    <p:sldId id="263" r:id="rId6"/>
    <p:sldId id="267" r:id="rId7"/>
    <p:sldId id="265" r:id="rId8"/>
    <p:sldId id="266" r:id="rId9"/>
    <p:sldId id="268" r:id="rId10"/>
    <p:sldId id="269" r:id="rId11"/>
    <p:sldId id="271" r:id="rId12"/>
    <p:sldId id="264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D1481A-8C0E-6D80-034A-5D15E3112B77}" v="3780" dt="2020-01-07T13:21:40.509"/>
    <p1510:client id="{6080D9B9-5570-A9FF-2F9D-DAF84EF1568D}" v="5541" dt="2020-01-06T21:36:14.949"/>
    <p1510:client id="{645F2D41-996A-1C63-18BA-A3C54798A718}" v="38" dt="2020-01-07T18:33:44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yl Pellow" userId="13c4237cbdc1dc75" providerId="LiveId" clId="{3EC12B91-E35C-48F8-9AFA-D436291FE18A}"/>
    <pc:docChg chg="modSld">
      <pc:chgData name="Eryl Pellow" userId="13c4237cbdc1dc75" providerId="LiveId" clId="{3EC12B91-E35C-48F8-9AFA-D436291FE18A}" dt="2020-01-07T18:55:11.711" v="22" actId="20577"/>
      <pc:docMkLst>
        <pc:docMk/>
      </pc:docMkLst>
      <pc:sldChg chg="modSp">
        <pc:chgData name="Eryl Pellow" userId="13c4237cbdc1dc75" providerId="LiveId" clId="{3EC12B91-E35C-48F8-9AFA-D436291FE18A}" dt="2020-01-07T18:49:47.606" v="0" actId="5793"/>
        <pc:sldMkLst>
          <pc:docMk/>
          <pc:sldMk cId="1312549038" sldId="260"/>
        </pc:sldMkLst>
        <pc:spChg chg="mod">
          <ac:chgData name="Eryl Pellow" userId="13c4237cbdc1dc75" providerId="LiveId" clId="{3EC12B91-E35C-48F8-9AFA-D436291FE18A}" dt="2020-01-07T18:49:47.606" v="0" actId="5793"/>
          <ac:spMkLst>
            <pc:docMk/>
            <pc:sldMk cId="1312549038" sldId="260"/>
            <ac:spMk id="3" creationId="{70B7941C-2CE9-4AFC-B712-16E0CF9DB31C}"/>
          </ac:spMkLst>
        </pc:spChg>
      </pc:sldChg>
      <pc:sldChg chg="modSp">
        <pc:chgData name="Eryl Pellow" userId="13c4237cbdc1dc75" providerId="LiveId" clId="{3EC12B91-E35C-48F8-9AFA-D436291FE18A}" dt="2020-01-07T18:55:11.711" v="22" actId="20577"/>
        <pc:sldMkLst>
          <pc:docMk/>
          <pc:sldMk cId="1022541224" sldId="262"/>
        </pc:sldMkLst>
        <pc:spChg chg="mod">
          <ac:chgData name="Eryl Pellow" userId="13c4237cbdc1dc75" providerId="LiveId" clId="{3EC12B91-E35C-48F8-9AFA-D436291FE18A}" dt="2020-01-07T18:55:11.711" v="22" actId="20577"/>
          <ac:spMkLst>
            <pc:docMk/>
            <pc:sldMk cId="1022541224" sldId="262"/>
            <ac:spMk id="3" creationId="{184FCDD4-2AA6-463B-B308-56EEAD51382B}"/>
          </ac:spMkLst>
        </pc:spChg>
      </pc:sldChg>
      <pc:sldChg chg="modSp">
        <pc:chgData name="Eryl Pellow" userId="13c4237cbdc1dc75" providerId="LiveId" clId="{3EC12B91-E35C-48F8-9AFA-D436291FE18A}" dt="2020-01-07T18:53:27.039" v="1" actId="20577"/>
        <pc:sldMkLst>
          <pc:docMk/>
          <pc:sldMk cId="847532163" sldId="269"/>
        </pc:sldMkLst>
        <pc:spChg chg="mod">
          <ac:chgData name="Eryl Pellow" userId="13c4237cbdc1dc75" providerId="LiveId" clId="{3EC12B91-E35C-48F8-9AFA-D436291FE18A}" dt="2020-01-07T18:53:27.039" v="1" actId="20577"/>
          <ac:spMkLst>
            <pc:docMk/>
            <pc:sldMk cId="847532163" sldId="269"/>
            <ac:spMk id="3" creationId="{7FA281B6-CCB8-4B9E-A986-08883ECC38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ThoughtCo.org" TargetMode="External"/><Relationship Id="rId2" Type="http://schemas.openxmlformats.org/officeDocument/2006/relationships/hyperlink" Target="http://poxymedon.de/wp-content/uploads/2016/03/Liquid-modernity-Zygmunt-Bauman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dxscholar.library.pdx.edu/cgi/viewcontent.cgi?article=1064&amp;context=honorsthese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rofile/Erin_Vogel3/publication/275507421_Social_comparison_social_media_and_self-esteem/links/55c2b71108aeb975673e47f6/Social-comparison-social-media-and-self-esteem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800" dirty="0">
                <a:solidFill>
                  <a:srgbClr val="C00000"/>
                </a:solidFill>
                <a:latin typeface="Arial"/>
                <a:cs typeface="Arial"/>
              </a:rPr>
              <a:t>'In the 21st century, the rise of social media means that one's sense of 'self' is now more unstable than ever'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en-US" dirty="0"/>
          </a:p>
          <a:p>
            <a:pPr algn="l"/>
            <a:r>
              <a:rPr lang="en-US" sz="3200" dirty="0">
                <a:solidFill>
                  <a:srgbClr val="C00000"/>
                </a:solidFill>
                <a:latin typeface="Arial"/>
                <a:cs typeface="Arial"/>
              </a:rPr>
              <a:t>SJSI5018                     Student:1804867</a:t>
            </a:r>
            <a:endParaRPr lang="en-US" sz="3200" dirty="0">
              <a:solidFill>
                <a:srgbClr val="7030A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CE7C1-BD46-4CA3-98FC-A0AD6EE90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C00000"/>
                </a:solidFill>
              </a:rPr>
              <a:t>Introduction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86BCD-BB06-4FB5-9A02-6DFCF18B59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C00000"/>
                </a:solidFill>
              </a:rPr>
              <a:t>What is self?</a:t>
            </a:r>
            <a:endParaRPr lang="en-GB" dirty="0">
              <a:solidFill>
                <a:srgbClr val="404040"/>
              </a:solidFill>
            </a:endParaRPr>
          </a:p>
          <a:p>
            <a:r>
              <a:rPr lang="en-GB" sz="3200">
                <a:solidFill>
                  <a:srgbClr val="C00000"/>
                </a:solidFill>
              </a:rPr>
              <a:t>Classic Theories of self</a:t>
            </a:r>
          </a:p>
          <a:p>
            <a:r>
              <a:rPr lang="en-GB" sz="3200">
                <a:solidFill>
                  <a:srgbClr val="C00000"/>
                </a:solidFill>
              </a:rPr>
              <a:t>Late/Post Modern Theories of Self</a:t>
            </a:r>
          </a:p>
          <a:p>
            <a:r>
              <a:rPr lang="en-GB" sz="3200" dirty="0">
                <a:solidFill>
                  <a:srgbClr val="C00000"/>
                </a:solidFill>
              </a:rPr>
              <a:t>Role of Social Media</a:t>
            </a:r>
          </a:p>
          <a:p>
            <a:r>
              <a:rPr lang="en-GB" sz="3200">
                <a:solidFill>
                  <a:srgbClr val="C00000"/>
                </a:solidFill>
              </a:rPr>
              <a:t>Critique</a:t>
            </a:r>
            <a:endParaRPr lang="en-GB" sz="3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C00000"/>
              </a:solidFill>
            </a:endParaRPr>
          </a:p>
          <a:p>
            <a:endParaRPr lang="en-GB" sz="3200" dirty="0">
              <a:solidFill>
                <a:srgbClr val="C00000"/>
              </a:solidFill>
            </a:endParaRPr>
          </a:p>
          <a:p>
            <a:endParaRPr lang="en-GB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02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02164-BF8D-4A46-92A1-198D434FC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solidFill>
                  <a:srgbClr val="C00000"/>
                </a:solidFill>
              </a:rPr>
              <a:t>A Sense of 'Self'</a:t>
            </a:r>
            <a:endParaRPr lang="en-GB" sz="4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7941C-2CE9-4AFC-B712-16E0CF9DB3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C00000"/>
                </a:solidFill>
              </a:rPr>
              <a:t>A sense of 'Self' requires consciousness and self-reflexivity</a:t>
            </a:r>
            <a:endParaRPr lang="en-GB" sz="4400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sz="4400" dirty="0"/>
              <a:t>          </a:t>
            </a:r>
            <a:r>
              <a:rPr lang="en-GB" sz="4400" dirty="0">
                <a:solidFill>
                  <a:srgbClr val="404040"/>
                </a:solidFill>
              </a:rPr>
              <a:t>               </a:t>
            </a:r>
            <a:r>
              <a:rPr lang="en-GB" sz="3600" dirty="0">
                <a:solidFill>
                  <a:srgbClr val="C00000"/>
                </a:solidFill>
              </a:rPr>
              <a:t>(Gergen, 1971)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12549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5468B-4E4F-40CB-A1E1-F08E63B4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rgbClr val="C00000"/>
                </a:solidFill>
              </a:rPr>
              <a:t>What is Self?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FCDD4-2AA6-463B-B308-56EEAD513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3200" dirty="0">
              <a:solidFill>
                <a:srgbClr val="C00000"/>
              </a:solidFill>
            </a:endParaRPr>
          </a:p>
          <a:p>
            <a:r>
              <a:rPr lang="en-GB" sz="3200" dirty="0">
                <a:solidFill>
                  <a:srgbClr val="C00000"/>
                </a:solidFill>
              </a:rPr>
              <a:t>Our perceptions of who we are in relation to ourselves, other people and social systems</a:t>
            </a:r>
            <a:endParaRPr lang="en-GB" sz="3200" dirty="0">
              <a:solidFill>
                <a:srgbClr val="404040"/>
              </a:solidFill>
            </a:endParaRPr>
          </a:p>
          <a:p>
            <a:r>
              <a:rPr lang="en-GB" sz="3200" dirty="0">
                <a:solidFill>
                  <a:srgbClr val="C00000"/>
                </a:solidFill>
              </a:rPr>
              <a:t>Our awareness of our past and present, and our future possibilities</a:t>
            </a:r>
          </a:p>
          <a:p>
            <a:r>
              <a:rPr lang="en-GB" sz="3200" dirty="0">
                <a:solidFill>
                  <a:srgbClr val="C00000"/>
                </a:solidFill>
              </a:rPr>
              <a:t>The emergence of personal and social identities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C00000"/>
                </a:solidFill>
              </a:rPr>
              <a:t>                          (Crossman, 2019; Hogg and Vaughan, 2008)</a:t>
            </a:r>
            <a:endParaRPr lang="en-GB" dirty="0"/>
          </a:p>
          <a:p>
            <a:endParaRPr lang="en-GB" sz="3200" dirty="0">
              <a:solidFill>
                <a:srgbClr val="C00000"/>
              </a:solidFill>
            </a:endParaRPr>
          </a:p>
          <a:p>
            <a:pPr lvl="5"/>
            <a:endParaRPr lang="en-GB" dirty="0">
              <a:solidFill>
                <a:srgbClr val="404040"/>
              </a:solidFill>
            </a:endParaRPr>
          </a:p>
          <a:p>
            <a:pPr lvl="8"/>
            <a:endParaRPr lang="en-GB" sz="3400" dirty="0">
              <a:solidFill>
                <a:srgbClr val="C00000"/>
              </a:solidFill>
            </a:endParaRPr>
          </a:p>
          <a:p>
            <a:endParaRPr lang="en-GB" sz="4000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541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D86D7-0050-4353-B690-0D8125FE4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solidFill>
                  <a:srgbClr val="C00000"/>
                </a:solidFill>
              </a:rPr>
              <a:t>Social Interaction Theories of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0FA6-9AAF-4EB3-A9DD-27C127700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400" dirty="0">
                <a:solidFill>
                  <a:srgbClr val="C00000"/>
                </a:solidFill>
                <a:ea typeface="+mn-lt"/>
                <a:cs typeface="+mn-lt"/>
              </a:rPr>
              <a:t>William James (1890):</a:t>
            </a:r>
            <a:r>
              <a:rPr lang="en-GB" sz="2400" dirty="0">
                <a:solidFill>
                  <a:srgbClr val="C00000"/>
                </a:solidFill>
              </a:rPr>
              <a:t>The Internal and External Nature of Self </a:t>
            </a:r>
            <a:r>
              <a:rPr lang="en-GB" sz="2400" dirty="0">
                <a:solidFill>
                  <a:srgbClr val="C00000"/>
                </a:solidFill>
                <a:ea typeface="+mn-lt"/>
                <a:cs typeface="+mn-lt"/>
              </a:rPr>
              <a:t>(I and Me)</a:t>
            </a:r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Charles Cooley (1902): The Looking Glass Self</a:t>
            </a:r>
            <a:endParaRPr lang="en-GB" sz="2400">
              <a:solidFill>
                <a:srgbClr val="C00000"/>
              </a:solidFill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 G.H. Mead (1863-1931): Symbolic Interactionism </a:t>
            </a:r>
            <a:endParaRPr lang="en-GB" sz="2400">
              <a:solidFill>
                <a:srgbClr val="404040"/>
              </a:solidFill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Ervine Goffman (1922-1982) Self as Performance (Dramaturgy)                            </a:t>
            </a:r>
            <a:endParaRPr lang="en-GB" sz="2400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          (Hogg and Vaughan, 2008; </a:t>
            </a:r>
            <a:r>
              <a:rPr lang="en-GB" sz="2400" dirty="0" err="1">
                <a:solidFill>
                  <a:srgbClr val="C00000"/>
                </a:solidFill>
              </a:rPr>
              <a:t>Haralambos</a:t>
            </a:r>
            <a:r>
              <a:rPr lang="en-GB" sz="2400" dirty="0">
                <a:solidFill>
                  <a:srgbClr val="C00000"/>
                </a:solidFill>
              </a:rPr>
              <a:t> and Holborn, 2013)           </a:t>
            </a:r>
            <a:endParaRPr lang="en-GB" sz="2400"/>
          </a:p>
          <a:p>
            <a:endParaRPr lang="en-GB" sz="2400" dirty="0">
              <a:solidFill>
                <a:srgbClr val="C00000"/>
              </a:solidFill>
            </a:endParaRPr>
          </a:p>
          <a:p>
            <a:endParaRPr lang="en-GB" sz="3600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178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E7CA8-4DD2-481C-B756-C6822CB22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Symbolic Interaction and Self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9FAFB-D1F4-4F7D-BB8B-A0307A489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Self and self-concept are formed in the social sphere </a:t>
            </a:r>
            <a:r>
              <a:rPr lang="en-GB" sz="2400">
                <a:solidFill>
                  <a:srgbClr val="FF0000"/>
                </a:solidFill>
              </a:rPr>
              <a:t>through symbolic interactions with significant others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Generalized others, such as social groups provide a further frame of reference of the self</a:t>
            </a:r>
          </a:p>
          <a:p>
            <a:r>
              <a:rPr lang="en-GB" sz="2400">
                <a:solidFill>
                  <a:srgbClr val="FF0000"/>
                </a:solidFill>
              </a:rPr>
              <a:t>Reflection and role-mirroring provide feedback on </a:t>
            </a:r>
            <a:r>
              <a:rPr lang="en-GB" sz="2400" dirty="0">
                <a:solidFill>
                  <a:srgbClr val="FF0000"/>
                </a:solidFill>
              </a:rPr>
              <a:t>appropriate behaviour and role identity</a:t>
            </a:r>
          </a:p>
          <a:p>
            <a:r>
              <a:rPr lang="en-GB" sz="2400">
                <a:solidFill>
                  <a:srgbClr val="FF0000"/>
                </a:solidFill>
              </a:rPr>
              <a:t>Symbols such as language, gestures and rituals provide </a:t>
            </a:r>
            <a:r>
              <a:rPr lang="en-GB" sz="2400" dirty="0">
                <a:solidFill>
                  <a:srgbClr val="FF0000"/>
                </a:solidFill>
              </a:rPr>
              <a:t>frames of reference and give meaning to interactions.</a:t>
            </a:r>
          </a:p>
          <a:p>
            <a:pPr marL="914400" lvl="2" indent="0">
              <a:buNone/>
            </a:pPr>
            <a:r>
              <a:rPr lang="en-GB" sz="2000">
                <a:solidFill>
                  <a:srgbClr val="FF0000"/>
                </a:solidFill>
              </a:rPr>
              <a:t>                                                        (Hogg and Vaughan, </a:t>
            </a:r>
            <a:r>
              <a:rPr lang="en-GB" sz="2000" dirty="0">
                <a:solidFill>
                  <a:srgbClr val="FF0000"/>
                </a:solidFill>
              </a:rPr>
              <a:t>2008)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46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AF82-757B-4F63-AADB-085BCD175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467272" cy="645065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0000"/>
                </a:solidFill>
              </a:rPr>
              <a:t>Late/Post Modern Theories of Self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8BE40-E247-4819-80B0-FC9095F5B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1759"/>
            <a:ext cx="8596668" cy="43696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>
                <a:solidFill>
                  <a:srgbClr val="FF0000"/>
                </a:solidFill>
              </a:rPr>
              <a:t>Zygmunt Bauman (1925-2017)</a:t>
            </a:r>
            <a:endParaRPr lang="en-US"/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Globalization results in liquid modernity; society is fluid, changeable and uncertain </a:t>
            </a:r>
            <a:endParaRPr lang="en-GB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Jean Baudrillard (1929-2007)</a:t>
            </a:r>
            <a:endParaRPr lang="en-GB" sz="2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a typeface="+mn-lt"/>
                <a:cs typeface="+mn-lt"/>
              </a:rPr>
              <a:t>Influence of advertising, media and technologies on society: individuality, hyper-reality; simulacrum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Stuart Hall (1932-2014)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Cultural concepts of self are fragmented through social change such as pluralism, globalization and identity politics</a:t>
            </a:r>
          </a:p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</a:rPr>
              <a:t>                                                  (Haralambos </a:t>
            </a:r>
            <a:r>
              <a:rPr lang="en-GB" sz="2400" dirty="0">
                <a:solidFill>
                  <a:srgbClr val="FF0000"/>
                </a:solidFill>
              </a:rPr>
              <a:t>and Holborne, 2013)</a:t>
            </a: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432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A131-C56A-4C6D-BB64-6033F7A39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Late/Post Modernity and Self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7D5B3-9197-4999-B24E-FF5A07223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800" dirty="0">
                <a:solidFill>
                  <a:srgbClr val="FF0000"/>
                </a:solidFill>
              </a:rPr>
              <a:t>Creation of self-concept through acquisition of consumer goods</a:t>
            </a:r>
            <a:endParaRPr lang="en-US"/>
          </a:p>
          <a:p>
            <a:r>
              <a:rPr lang="en-GB" sz="2800">
                <a:solidFill>
                  <a:srgbClr val="FF0000"/>
                </a:solidFill>
              </a:rPr>
              <a:t>Symbols are consumed as lifestyle choices/social worth </a:t>
            </a:r>
          </a:p>
          <a:p>
            <a:r>
              <a:rPr lang="en-GB" sz="2800">
                <a:solidFill>
                  <a:srgbClr val="FF0000"/>
                </a:solidFill>
              </a:rPr>
              <a:t>Introspection and self-questioning (eg Mindfulness)</a:t>
            </a:r>
          </a:p>
          <a:p>
            <a:pPr lvl="5" indent="-342900"/>
            <a:r>
              <a:rPr lang="en-GB" sz="2200">
                <a:solidFill>
                  <a:srgbClr val="FF0000"/>
                </a:solidFill>
              </a:rPr>
              <a:t>(Haralambos and Holborne, 2016; Allan, 1997)</a:t>
            </a:r>
            <a:endParaRPr lang="en-GB" sz="22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pPr lvl="5"/>
            <a:endParaRPr lang="en-GB" sz="22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053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79F39-F318-42B3-8D48-9291EB0EA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Self and Social Media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9DF80-14E6-4DB5-862E-FCC8B17C5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Self-Representation</a:t>
            </a:r>
            <a:endParaRPr lang="en-US" dirty="0"/>
          </a:p>
          <a:p>
            <a:r>
              <a:rPr lang="en-GB" sz="2800" dirty="0">
                <a:solidFill>
                  <a:srgbClr val="FF0000"/>
                </a:solidFill>
              </a:rPr>
              <a:t>Self-Impression Management/Front (Goffman, 1959)</a:t>
            </a:r>
          </a:p>
          <a:p>
            <a:r>
              <a:rPr lang="en-GB" sz="2800" dirty="0">
                <a:solidFill>
                  <a:srgbClr val="FF0000"/>
                </a:solidFill>
              </a:rPr>
              <a:t>Feedback and emojis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Comparison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Self Esteem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Compensation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Enhancement</a:t>
            </a:r>
          </a:p>
          <a:p>
            <a:pPr marL="2286000" lvl="5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             (Vogel et al, 2014)</a:t>
            </a:r>
          </a:p>
          <a:p>
            <a:pPr lvl="7"/>
            <a:endParaRPr lang="en-GB" sz="22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358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0276B-E6B9-4F16-96C9-CE6F38967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81B6-CCB8-4B9E-A986-08883ECC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New selves and </a:t>
            </a:r>
            <a:r>
              <a:rPr lang="en-GB" dirty="0" err="1">
                <a:solidFill>
                  <a:srgbClr val="FF0000"/>
                </a:solidFill>
              </a:rPr>
              <a:t>identitiies</a:t>
            </a:r>
            <a:r>
              <a:rPr lang="en-GB" dirty="0">
                <a:solidFill>
                  <a:srgbClr val="FF0000"/>
                </a:solidFill>
              </a:rPr>
              <a:t> may be formed through use of social media (Vogel et al, 2014)</a:t>
            </a:r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New forms of self are available as there is more choice (</a:t>
            </a:r>
            <a:r>
              <a:rPr lang="en-GB" dirty="0" err="1">
                <a:solidFill>
                  <a:srgbClr val="FF0000"/>
                </a:solidFill>
                <a:ea typeface="+mn-lt"/>
                <a:cs typeface="+mn-lt"/>
              </a:rPr>
              <a:t>Kehily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, 2009)</a:t>
            </a:r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Some evidence that social media affects self-esteem, particularly in young people (</a:t>
            </a:r>
            <a:r>
              <a:rPr lang="en-GB" dirty="0" err="1">
                <a:solidFill>
                  <a:srgbClr val="FF0000"/>
                </a:solidFill>
                <a:ea typeface="+mn-lt"/>
                <a:cs typeface="+mn-lt"/>
              </a:rPr>
              <a:t>Berganga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 and </a:t>
            </a:r>
            <a:r>
              <a:rPr lang="en-GB" dirty="0" err="1">
                <a:solidFill>
                  <a:srgbClr val="FF0000"/>
                </a:solidFill>
                <a:ea typeface="+mn-lt"/>
                <a:cs typeface="+mn-lt"/>
              </a:rPr>
              <a:t>Tertaglia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, 2018)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r>
              <a:rPr lang="en-GB" dirty="0">
                <a:solidFill>
                  <a:srgbClr val="FF0000"/>
                </a:solidFill>
              </a:rPr>
              <a:t>Little evidence that 'on-line' self, impacts on 'off-line' self (Vogel et al, 2014)</a:t>
            </a:r>
          </a:p>
          <a:p>
            <a:pPr marL="285750" indent="-285750"/>
            <a:r>
              <a:rPr lang="en-GB" dirty="0">
                <a:solidFill>
                  <a:srgbClr val="FF0000"/>
                </a:solidFill>
              </a:rPr>
              <a:t>Post-modern views of self may be too pessimistic (</a:t>
            </a:r>
            <a:r>
              <a:rPr lang="en-GB" dirty="0" err="1">
                <a:solidFill>
                  <a:srgbClr val="FF0000"/>
                </a:solidFill>
              </a:rPr>
              <a:t>Haralambos</a:t>
            </a:r>
            <a:r>
              <a:rPr lang="en-GB" dirty="0">
                <a:solidFill>
                  <a:srgbClr val="FF0000"/>
                </a:solidFill>
              </a:rPr>
              <a:t> and Holborn, 2013)</a:t>
            </a:r>
          </a:p>
          <a:p>
            <a:pPr marL="285750" indent="-285750"/>
            <a:r>
              <a:rPr lang="en-GB" dirty="0">
                <a:solidFill>
                  <a:srgbClr val="FF0000"/>
                </a:solidFill>
              </a:rPr>
              <a:t>Individuals view media subjectively; audiences are not passive recipients of images/information/hyperreality/simulacra (</a:t>
            </a:r>
            <a:r>
              <a:rPr lang="en-GB" dirty="0" err="1">
                <a:solidFill>
                  <a:srgbClr val="FF0000"/>
                </a:solidFill>
              </a:rPr>
              <a:t>Haralambos</a:t>
            </a:r>
            <a:r>
              <a:rPr lang="en-GB" dirty="0">
                <a:solidFill>
                  <a:srgbClr val="FF0000"/>
                </a:solidFill>
              </a:rPr>
              <a:t> and Holborn, 2013)</a:t>
            </a:r>
          </a:p>
          <a:p>
            <a:pPr marL="285750" indent="-285750"/>
            <a:r>
              <a:rPr lang="en-GB" dirty="0">
                <a:solidFill>
                  <a:srgbClr val="FF0000"/>
                </a:solidFill>
              </a:rPr>
              <a:t>People continue to give meanings to symbols in everyday interactions (Allan, 1997)</a:t>
            </a: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532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E7F4D-714D-4FE5-810D-37C941F0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Finally</a:t>
            </a:r>
          </a:p>
        </p:txBody>
      </p:sp>
      <p:pic>
        <p:nvPicPr>
          <p:cNvPr id="4" name="Graphic 4" descr="Thumbs up sign">
            <a:extLst>
              <a:ext uri="{FF2B5EF4-FFF2-40B4-BE49-F238E27FC236}">
                <a16:creationId xmlns:a16="http://schemas.microsoft.com/office/drawing/2014/main" id="{2E914646-1824-48C3-A659-9B742F398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7260-D0C2-4560-A6F1-FE517FA1D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 sz="3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60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924555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4A90B-9C19-418E-94E6-3F63345CD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697C-6817-4C94-93C9-57053B9AF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>
                <a:ea typeface="+mn-lt"/>
                <a:cs typeface="+mn-lt"/>
              </a:rPr>
              <a:t>Allan, K (1997) 'The Postmodern Self: A Theoretical Consideration',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i="1">
                <a:ea typeface="+mn-lt"/>
                <a:cs typeface="+mn-lt"/>
              </a:rPr>
              <a:t>Journal of Ideology,</a:t>
            </a:r>
            <a:r>
              <a:rPr lang="en-GB" sz="1600" i="1" dirty="0">
                <a:ea typeface="+mn-lt"/>
                <a:cs typeface="+mn-lt"/>
              </a:rPr>
              <a:t> </a:t>
            </a:r>
            <a:r>
              <a:rPr lang="en-GB" sz="1600">
                <a:ea typeface="+mn-lt"/>
                <a:cs typeface="+mn-lt"/>
              </a:rPr>
              <a:t>Vol 20 (1&amp;2), pp 3-24.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Baudrillard, J. (2001) </a:t>
            </a:r>
            <a:r>
              <a:rPr lang="en-GB" sz="1600" i="1" dirty="0">
                <a:ea typeface="+mn-lt"/>
                <a:cs typeface="+mn-lt"/>
              </a:rPr>
              <a:t>Selected Writings</a:t>
            </a:r>
            <a:r>
              <a:rPr lang="en-GB" sz="1600" dirty="0">
                <a:ea typeface="+mn-lt"/>
                <a:cs typeface="+mn-lt"/>
              </a:rPr>
              <a:t>, Stanford, Stanford University Press. Available at: </a:t>
            </a:r>
            <a:r>
              <a:rPr lang="en-GB" sz="1600" u="sng" dirty="0">
                <a:ea typeface="+mn-lt"/>
                <a:cs typeface="+mn-lt"/>
              </a:rPr>
              <a:t>http://faculty.humanities.uci.edu/poster/books/Baudrillard,%20Jean%20-%20Selected%20Writings_ok.pdf</a:t>
            </a:r>
            <a:r>
              <a:rPr lang="en-GB" sz="1600" dirty="0">
                <a:ea typeface="+mn-lt"/>
                <a:cs typeface="+mn-lt"/>
              </a:rPr>
              <a:t> (Accessed 21st December 2019)</a:t>
            </a:r>
            <a:endParaRPr lang="en-GB"/>
          </a:p>
          <a:p>
            <a:r>
              <a:rPr lang="en-GB" sz="1600" dirty="0">
                <a:ea typeface="+mn-lt"/>
                <a:cs typeface="+mn-lt"/>
              </a:rPr>
              <a:t>Bauman, Z (2000) </a:t>
            </a:r>
            <a:r>
              <a:rPr lang="en-GB" sz="1600" i="1" dirty="0">
                <a:ea typeface="+mn-lt"/>
                <a:cs typeface="+mn-lt"/>
              </a:rPr>
              <a:t>Liquid Modernity, </a:t>
            </a:r>
            <a:r>
              <a:rPr lang="en-GB" sz="1600" dirty="0">
                <a:ea typeface="+mn-lt"/>
                <a:cs typeface="+mn-lt"/>
              </a:rPr>
              <a:t>Cambridge, Polity Press. Available at: </a:t>
            </a:r>
            <a:r>
              <a:rPr lang="en-GB" sz="1600" u="sng" dirty="0">
                <a:ea typeface="+mn-lt"/>
                <a:cs typeface="+mn-lt"/>
                <a:hlinkClick r:id="rId2"/>
              </a:rPr>
              <a:t>http://poxymedon.de/wp-content/uploads/2016/03/Liquid-modernity-Zygmunt-Baumann.pdf</a:t>
            </a:r>
            <a:r>
              <a:rPr lang="en-GB" sz="1600" dirty="0">
                <a:ea typeface="+mn-lt"/>
                <a:cs typeface="+mn-lt"/>
              </a:rPr>
              <a:t> (Accessed 17th December 2019)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Crossman, Ashley. (2019) </a:t>
            </a:r>
            <a:r>
              <a:rPr lang="en-GB" sz="1600" i="1">
                <a:ea typeface="+mn-lt"/>
                <a:cs typeface="+mn-lt"/>
              </a:rPr>
              <a:t>Self in Sociology.</a:t>
            </a:r>
            <a:r>
              <a:rPr lang="en-GB" sz="1600">
                <a:ea typeface="+mn-lt"/>
                <a:cs typeface="+mn-lt"/>
              </a:rPr>
              <a:t>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https://wwThoughtCo.org</a:t>
            </a:r>
            <a:r>
              <a:rPr lang="en-GB" sz="1600">
                <a:ea typeface="+mn-lt"/>
                <a:cs typeface="+mn-lt"/>
              </a:rPr>
              <a:t>.  (Accessed 3rd January 2020)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i="1">
                <a:ea typeface="+mn-lt"/>
                <a:cs typeface="+mn-lt"/>
              </a:rPr>
              <a:t>Ganda, M (2014)</a:t>
            </a:r>
            <a:r>
              <a:rPr lang="en-GB" sz="1600">
                <a:ea typeface="+mn-lt"/>
                <a:cs typeface="+mn-lt"/>
              </a:rPr>
              <a:t> Social Media and Self: Influences on the formation of self through social networking sites. Available at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: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4"/>
              </a:rPr>
              <a:t>https://pdxscholar.library.pdx.edu/cgi/viewcontent.cgi?article=1064&amp;context=honorstheses</a:t>
            </a:r>
            <a:r>
              <a:rPr lang="en-GB" sz="1600" i="1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sz="1600" i="1">
                <a:ea typeface="+mn-lt"/>
                <a:cs typeface="+mn-lt"/>
              </a:rPr>
              <a:t>(Accessed 28th December 2019)</a:t>
            </a:r>
            <a:endParaRPr lang="en-GB" sz="1600" i="1" dirty="0">
              <a:ea typeface="+mn-lt"/>
              <a:cs typeface="+mn-lt"/>
            </a:endParaRPr>
          </a:p>
          <a:p>
            <a:endParaRPr lang="en-GB" sz="1600" i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14491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E3D51-AD5D-4B45-A5D3-882DF5FB3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5008-4277-465A-8B4D-9ED8D1BC5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Gergen, K.J. (1991) </a:t>
            </a:r>
            <a:r>
              <a:rPr lang="en-GB" i="1"/>
              <a:t>The Saturated Self, </a:t>
            </a:r>
            <a:r>
              <a:rPr lang="en-GB"/>
              <a:t>New York, Basic Books.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Giddens (1991) </a:t>
            </a:r>
            <a:r>
              <a:rPr lang="en-GB" i="1"/>
              <a:t>Modernity and Self Identity: Self and Society in the Late Modern Age', </a:t>
            </a:r>
            <a:r>
              <a:rPr lang="en-GB"/>
              <a:t>Stanford. Stanford University Press.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Haralambos, M. and Holborn, M. (2013) </a:t>
            </a:r>
            <a:r>
              <a:rPr lang="en-GB" i="1"/>
              <a:t>Sociology: Themes and Perspectives. </a:t>
            </a:r>
            <a:r>
              <a:rPr lang="en-GB"/>
              <a:t>8th ed. London. Collins.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Hogg, M.A and Vaughan, G.M. (2008) </a:t>
            </a:r>
            <a:r>
              <a:rPr lang="en-GB" i="1">
                <a:ea typeface="+mn-lt"/>
                <a:cs typeface="+mn-lt"/>
              </a:rPr>
              <a:t>Social Psycholo</a:t>
            </a:r>
            <a:r>
              <a:rPr lang="en-GB">
                <a:ea typeface="+mn-lt"/>
                <a:cs typeface="+mn-lt"/>
              </a:rPr>
              <a:t>gy (5th ed), Harlow, Pearson</a:t>
            </a:r>
            <a:r>
              <a:rPr lang="en-GB" i="1" dirty="0">
                <a:ea typeface="+mn-lt"/>
                <a:cs typeface="+mn-lt"/>
              </a:rPr>
              <a:t> </a:t>
            </a:r>
          </a:p>
          <a:p>
            <a:r>
              <a:rPr lang="en-GB"/>
              <a:t>Kehily, M.J. (2009) </a:t>
            </a:r>
            <a:r>
              <a:rPr lang="en-GB" i="1"/>
              <a:t>What is Identity: A Sociological Perspective: Open University</a:t>
            </a:r>
            <a:endParaRPr lang="en-GB" i="1" dirty="0"/>
          </a:p>
          <a:p>
            <a:pPr marL="285750" indent="-285750"/>
            <a:r>
              <a:rPr lang="en-GB"/>
              <a:t>Vogel, E.A., Rose, J.P., Roberts, L.R. and Ecckles, K. (2014) 'Social Comparison, Social Media and Self Esteem', </a:t>
            </a:r>
            <a:r>
              <a:rPr lang="en-GB" i="1"/>
              <a:t>Psychology of Social Media and Culture, </a:t>
            </a:r>
            <a:r>
              <a:rPr lang="en-GB"/>
              <a:t>Vol 3(4), pp 206-222.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https://www.researchgate.net/profile/Erin_Vogel3/publication/275507421_Social_comparison_social_media_and_self-esteem/links/55c2b71108aeb975673e47f6/Social-comparison-social-media-and-self-esteem.pdf</a:t>
            </a:r>
            <a:r>
              <a:rPr lang="en-GB">
                <a:ea typeface="+mn-lt"/>
                <a:cs typeface="+mn-lt"/>
              </a:rPr>
              <a:t> (Accessed 29th December 2019).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2331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</TotalTime>
  <Words>1124</Words>
  <Application>Microsoft Office PowerPoint</Application>
  <PresentationFormat>Widescreen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'In the 21st century, the rise of social media means that one's sense of 'self' is now more unstable than ever'</vt:lpstr>
      <vt:lpstr>Introduction</vt:lpstr>
      <vt:lpstr>A Sense of 'Self'</vt:lpstr>
      <vt:lpstr>What is Self?</vt:lpstr>
      <vt:lpstr>Social Interaction Theories of Self</vt:lpstr>
      <vt:lpstr>Symbolic Interaction and Self</vt:lpstr>
      <vt:lpstr>Late/Post Modern Theories of Self     </vt:lpstr>
      <vt:lpstr>Late/Post Modernity and Self</vt:lpstr>
      <vt:lpstr>Self and Social Media</vt:lpstr>
      <vt:lpstr>Critique</vt:lpstr>
      <vt:lpstr>Finally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Eryl Pellow</dc:creator>
  <cp:lastModifiedBy>Eryl Pellow</cp:lastModifiedBy>
  <cp:revision>1785</cp:revision>
  <dcterms:created xsi:type="dcterms:W3CDTF">2020-01-06T10:54:12Z</dcterms:created>
  <dcterms:modified xsi:type="dcterms:W3CDTF">2020-01-07T18:56:01Z</dcterms:modified>
</cp:coreProperties>
</file>