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30" r:id="rId1"/>
    <p:sldMasterId id="2147483747" r:id="rId2"/>
  </p:sldMasterIdLst>
  <p:notesMasterIdLst>
    <p:notesMasterId r:id="rId14"/>
  </p:notesMasterIdLst>
  <p:sldIdLst>
    <p:sldId id="256" r:id="rId3"/>
    <p:sldId id="257" r:id="rId4"/>
    <p:sldId id="258" r:id="rId5"/>
    <p:sldId id="259" r:id="rId6"/>
    <p:sldId id="260" r:id="rId7"/>
    <p:sldId id="262" r:id="rId8"/>
    <p:sldId id="263" r:id="rId9"/>
    <p:sldId id="268" r:id="rId10"/>
    <p:sldId id="269" r:id="rId11"/>
    <p:sldId id="270" r:id="rId12"/>
    <p:sldId id="271" r:id="rId1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0400" autoAdjust="0"/>
  </p:normalViewPr>
  <p:slideViewPr>
    <p:cSldViewPr snapToGrid="0" snapToObjects="1">
      <p:cViewPr varScale="1">
        <p:scale>
          <a:sx n="44" d="100"/>
          <a:sy n="44" d="100"/>
        </p:scale>
        <p:origin x="1920" y="44"/>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tableStyles" Target="tableStyles.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presProps" Target="presProps.xml"/><Relationship Id="rId10" Type="http://schemas.openxmlformats.org/officeDocument/2006/relationships/slide" Target="slides/slide8.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93BA96C-549A-4493-81B3-E96A17796F5D}" type="datetimeFigureOut">
              <a:rPr lang="en-US" smtClean="0"/>
              <a:t>11/6/2024</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F61A43B-274D-4E01-972C-01424FE152ED}" type="slidenum">
              <a:rPr lang="en-US" smtClean="0"/>
              <a:t>‹#›</a:t>
            </a:fld>
            <a:endParaRPr lang="en-US"/>
          </a:p>
        </p:txBody>
      </p:sp>
    </p:spTree>
    <p:extLst>
      <p:ext uri="{BB962C8B-B14F-4D97-AF65-F5344CB8AC3E}">
        <p14:creationId xmlns:p14="http://schemas.microsoft.com/office/powerpoint/2010/main" val="38523707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F61A43B-274D-4E01-972C-01424FE152ED}" type="slidenum">
              <a:rPr lang="en-US" smtClean="0"/>
              <a:t>1</a:t>
            </a:fld>
            <a:endParaRPr lang="en-US"/>
          </a:p>
        </p:txBody>
      </p:sp>
    </p:spTree>
    <p:extLst>
      <p:ext uri="{BB962C8B-B14F-4D97-AF65-F5344CB8AC3E}">
        <p14:creationId xmlns:p14="http://schemas.microsoft.com/office/powerpoint/2010/main" val="7694171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lgn="ctr">
              <a:lnSpc>
                <a:spcPct val="150000"/>
              </a:lnSpc>
            </a:pPr>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4F61A43B-274D-4E01-972C-01424FE152ED}" type="slidenum">
              <a:rPr lang="en-US" smtClean="0"/>
              <a:t>2</a:t>
            </a:fld>
            <a:endParaRPr lang="en-US"/>
          </a:p>
        </p:txBody>
      </p:sp>
    </p:spTree>
    <p:extLst>
      <p:ext uri="{BB962C8B-B14F-4D97-AF65-F5344CB8AC3E}">
        <p14:creationId xmlns:p14="http://schemas.microsoft.com/office/powerpoint/2010/main" val="19198619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4F61A43B-274D-4E01-972C-01424FE152ED}" type="slidenum">
              <a:rPr lang="en-US" smtClean="0"/>
              <a:t>3</a:t>
            </a:fld>
            <a:endParaRPr lang="en-US"/>
          </a:p>
        </p:txBody>
      </p:sp>
    </p:spTree>
    <p:extLst>
      <p:ext uri="{BB962C8B-B14F-4D97-AF65-F5344CB8AC3E}">
        <p14:creationId xmlns:p14="http://schemas.microsoft.com/office/powerpoint/2010/main" val="21027376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4F61A43B-274D-4E01-972C-01424FE152ED}" type="slidenum">
              <a:rPr lang="en-US" smtClean="0"/>
              <a:t>4</a:t>
            </a:fld>
            <a:endParaRPr lang="en-US"/>
          </a:p>
        </p:txBody>
      </p:sp>
    </p:spTree>
    <p:extLst>
      <p:ext uri="{BB962C8B-B14F-4D97-AF65-F5344CB8AC3E}">
        <p14:creationId xmlns:p14="http://schemas.microsoft.com/office/powerpoint/2010/main" val="33048645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4F61A43B-274D-4E01-972C-01424FE152ED}" type="slidenum">
              <a:rPr lang="en-US" smtClean="0"/>
              <a:t>5</a:t>
            </a:fld>
            <a:endParaRPr lang="en-US"/>
          </a:p>
        </p:txBody>
      </p:sp>
    </p:spTree>
    <p:extLst>
      <p:ext uri="{BB962C8B-B14F-4D97-AF65-F5344CB8AC3E}">
        <p14:creationId xmlns:p14="http://schemas.microsoft.com/office/powerpoint/2010/main" val="7749571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4F61A43B-274D-4E01-972C-01424FE152ED}" type="slidenum">
              <a:rPr lang="en-US" smtClean="0"/>
              <a:t>6</a:t>
            </a:fld>
            <a:endParaRPr lang="en-US"/>
          </a:p>
        </p:txBody>
      </p:sp>
    </p:spTree>
    <p:extLst>
      <p:ext uri="{BB962C8B-B14F-4D97-AF65-F5344CB8AC3E}">
        <p14:creationId xmlns:p14="http://schemas.microsoft.com/office/powerpoint/2010/main" val="239738596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4F61A43B-274D-4E01-972C-01424FE152ED}" type="slidenum">
              <a:rPr lang="en-US" smtClean="0"/>
              <a:t>7</a:t>
            </a:fld>
            <a:endParaRPr lang="en-US"/>
          </a:p>
        </p:txBody>
      </p:sp>
    </p:spTree>
    <p:extLst>
      <p:ext uri="{BB962C8B-B14F-4D97-AF65-F5344CB8AC3E}">
        <p14:creationId xmlns:p14="http://schemas.microsoft.com/office/powerpoint/2010/main" val="94388167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4F61A43B-274D-4E01-972C-01424FE152ED}" type="slidenum">
              <a:rPr lang="en-US" smtClean="0"/>
              <a:t>8</a:t>
            </a:fld>
            <a:endParaRPr lang="en-US"/>
          </a:p>
        </p:txBody>
      </p:sp>
    </p:spTree>
    <p:extLst>
      <p:ext uri="{BB962C8B-B14F-4D97-AF65-F5344CB8AC3E}">
        <p14:creationId xmlns:p14="http://schemas.microsoft.com/office/powerpoint/2010/main" val="18282412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4F61A43B-274D-4E01-972C-01424FE152ED}" type="slidenum">
              <a:rPr lang="en-US" smtClean="0"/>
              <a:t>9</a:t>
            </a:fld>
            <a:endParaRPr lang="en-US"/>
          </a:p>
        </p:txBody>
      </p:sp>
    </p:spTree>
    <p:extLst>
      <p:ext uri="{BB962C8B-B14F-4D97-AF65-F5344CB8AC3E}">
        <p14:creationId xmlns:p14="http://schemas.microsoft.com/office/powerpoint/2010/main" val="424313619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4F61A43B-274D-4E01-972C-01424FE152ED}" type="slidenum">
              <a:rPr lang="en-US" smtClean="0"/>
              <a:t>10</a:t>
            </a:fld>
            <a:endParaRPr lang="en-US"/>
          </a:p>
        </p:txBody>
      </p:sp>
    </p:spTree>
    <p:extLst>
      <p:ext uri="{BB962C8B-B14F-4D97-AF65-F5344CB8AC3E}">
        <p14:creationId xmlns:p14="http://schemas.microsoft.com/office/powerpoint/2010/main" val="328529591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4F61A43B-274D-4E01-972C-01424FE152ED}" type="slidenum">
              <a:rPr lang="en-US" smtClean="0"/>
              <a:t>11</a:t>
            </a:fld>
            <a:endParaRPr lang="en-US"/>
          </a:p>
        </p:txBody>
      </p:sp>
    </p:spTree>
    <p:extLst>
      <p:ext uri="{BB962C8B-B14F-4D97-AF65-F5344CB8AC3E}">
        <p14:creationId xmlns:p14="http://schemas.microsoft.com/office/powerpoint/2010/main" val="10791755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8466" y="-8468"/>
            <a:ext cx="9169804" cy="6874935"/>
            <a:chOff x="-8466" y="-8468"/>
            <a:chExt cx="9169804" cy="6874935"/>
          </a:xfrm>
        </p:grpSpPr>
        <p:cxnSp>
          <p:nvCxnSpPr>
            <p:cNvPr id="17" name="Straight Connector 16"/>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9" name="Freeform 18"/>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19"/>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Freeform 20"/>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21"/>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Freeform 22"/>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Freeform 23"/>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Freeform 24"/>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27"/>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130595" y="2404534"/>
            <a:ext cx="5826719"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130595" y="4050834"/>
            <a:ext cx="5826719"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D22FDE4-D258-4311-AFDD-AE2BC870DE54}" type="datetime1">
              <a:rPr lang="en-US" smtClean="0"/>
              <a:t>11/6/2024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778729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9B3B75-4177-4441-91CA-74D7F7BAA2B8}" type="datetime1">
              <a:rPr lang="en-US" smtClean="0"/>
              <a:t>11/6/2024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2313732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9598" y="2700868"/>
            <a:ext cx="6347715"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E4390F2-1F44-4D5E-B032-28E8F826AD84}" type="datetime1">
              <a:rPr lang="en-US" smtClean="0"/>
              <a:t>11/6/2024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9236275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1320800"/>
          </a:xfrm>
        </p:spPr>
        <p:txBody>
          <a:bodyPr/>
          <a:lstStyle/>
          <a:p>
            <a:r>
              <a:rPr lang="en-US"/>
              <a:t>Click to edit Master title style</a:t>
            </a:r>
            <a:endParaRPr lang="en-US" dirty="0"/>
          </a:p>
        </p:txBody>
      </p:sp>
      <p:sp>
        <p:nvSpPr>
          <p:cNvPr id="3" name="Content Placeholder 2"/>
          <p:cNvSpPr>
            <a:spLocks noGrp="1"/>
          </p:cNvSpPr>
          <p:nvPr>
            <p:ph sz="half" idx="1"/>
          </p:nvPr>
        </p:nvSpPr>
        <p:spPr>
          <a:xfrm>
            <a:off x="609600" y="2160589"/>
            <a:ext cx="3088109" cy="3880772"/>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869204" y="2160590"/>
            <a:ext cx="3088110" cy="388077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12D5444-656B-42FF-B397-8829B416E12D}" type="datetime1">
              <a:rPr lang="en-US" smtClean="0"/>
              <a:t>11/6/2024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7951967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132080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09599"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599" y="2737246"/>
            <a:ext cx="3090672"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866640"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3866640" y="2737246"/>
            <a:ext cx="3090672"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537D20D-6524-4687-B46D-FC12C145C989}" type="datetime1">
              <a:rPr lang="en-US" smtClean="0"/>
              <a:t>11/6/2024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561148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4"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5A53266-3565-4886-AEF2-B21D8419A0B3}" type="datetime1">
              <a:rPr lang="en-US" smtClean="0"/>
              <a:t>11/6/2024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7160157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63C6911-3EAF-4593-94F6-EB7B328B4A01}" type="datetime1">
              <a:rPr lang="en-US" smtClean="0"/>
              <a:t>11/6/2024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799785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1498604"/>
            <a:ext cx="2790182"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3571275" y="514925"/>
            <a:ext cx="3386037"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09599" y="2777069"/>
            <a:ext cx="2790182" cy="2584449"/>
          </a:xfrm>
        </p:spPr>
        <p:txBody>
          <a:bodyPr>
            <a:normAutofit/>
          </a:bodyPr>
          <a:lstStyle>
            <a:lvl1pPr marL="0" indent="0">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5E6FADDE-1A5B-4268-8804-5BEB6B5636BD}" type="datetime1">
              <a:rPr lang="en-US" smtClean="0"/>
              <a:t>11/6/2024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2506931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4800600"/>
            <a:ext cx="6347714"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 y="609600"/>
            <a:ext cx="6347714"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09599" y="5367338"/>
            <a:ext cx="6347714"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4E4E920-DA4E-4121-8B78-82BA1C7D42C7}" type="datetime1">
              <a:rPr lang="en-US" smtClean="0"/>
              <a:t>11/6/2024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361599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600" y="4470400"/>
            <a:ext cx="6347714"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C5148A5-772A-4C68-97C7-54FAB1832693}" type="datetime1">
              <a:rPr lang="en-US" smtClean="0"/>
              <a:t>11/6/2024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431575127"/>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101074" y="3632200"/>
            <a:ext cx="541980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470400"/>
            <a:ext cx="6347715"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C5148A5-772A-4C68-97C7-54FAB1832693}" type="datetime1">
              <a:rPr lang="en-US" smtClean="0"/>
              <a:t>11/6/2024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708978596"/>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09598" y="1931988"/>
            <a:ext cx="6347715"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C5148A5-772A-4C68-97C7-54FAB1832693}" type="datetime1">
              <a:rPr lang="en-US" smtClean="0"/>
              <a:t>11/6/2024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162714155"/>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C5148A5-772A-4C68-97C7-54FAB1832693}" type="datetime1">
              <a:rPr lang="en-US" smtClean="0"/>
              <a:t>11/6/2024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963843254"/>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15848" y="609600"/>
            <a:ext cx="6341465"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C5148A5-772A-4C68-97C7-54FAB1832693}" type="datetime1">
              <a:rPr lang="en-US" smtClean="0"/>
              <a:t>11/6/2024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435094476"/>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94A90F3-FEA8-47B6-8C30-FD2E046870B7}" type="datetime1">
              <a:rPr lang="en-US" smtClean="0"/>
              <a:t>11/6/2024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9770546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7312" y="609600"/>
            <a:ext cx="978812"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09599" y="609600"/>
            <a:ext cx="5195026" cy="525145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2F70492-A44E-43D7-B9EE-465F48801C50}" type="datetime1">
              <a:rPr lang="en-US" smtClean="0"/>
              <a:t>11/6/2024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72133215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221CC5-3F65-363A-CB80-2A0D5E955AC1}"/>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F9843EB2-3908-DBD1-B463-30261A00634D}"/>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C058326-E8A5-E7BB-D7CA-91F6F336617D}"/>
              </a:ext>
            </a:extLst>
          </p:cNvPr>
          <p:cNvSpPr>
            <a:spLocks noGrp="1"/>
          </p:cNvSpPr>
          <p:nvPr>
            <p:ph type="dt" sz="half" idx="10"/>
          </p:nvPr>
        </p:nvSpPr>
        <p:spPr/>
        <p:txBody>
          <a:bodyPr/>
          <a:lstStyle/>
          <a:p>
            <a:fld id="{2C9B8A18-F986-4156-AB39-38CF66823E1D}" type="datetimeFigureOut">
              <a:rPr lang="en-GB" smtClean="0"/>
              <a:t>06/11/2024</a:t>
            </a:fld>
            <a:endParaRPr lang="en-GB"/>
          </a:p>
        </p:txBody>
      </p:sp>
      <p:sp>
        <p:nvSpPr>
          <p:cNvPr id="5" name="Footer Placeholder 4">
            <a:extLst>
              <a:ext uri="{FF2B5EF4-FFF2-40B4-BE49-F238E27FC236}">
                <a16:creationId xmlns:a16="http://schemas.microsoft.com/office/drawing/2014/main" id="{D1846218-3E2A-817D-5EBB-C7C9AB3893B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212C06-D660-F772-B515-DECB37BAB307}"/>
              </a:ext>
            </a:extLst>
          </p:cNvPr>
          <p:cNvSpPr>
            <a:spLocks noGrp="1"/>
          </p:cNvSpPr>
          <p:nvPr>
            <p:ph type="sldNum" sz="quarter" idx="12"/>
          </p:nvPr>
        </p:nvSpPr>
        <p:spPr/>
        <p:txBody>
          <a:bodyPr/>
          <a:lstStyle/>
          <a:p>
            <a:fld id="{CF4B9BB7-B8B0-457D-B00D-2A810D5BD1C3}" type="slidenum">
              <a:rPr lang="en-GB" smtClean="0"/>
              <a:t>‹#›</a:t>
            </a:fld>
            <a:endParaRPr lang="en-GB"/>
          </a:p>
        </p:txBody>
      </p:sp>
    </p:spTree>
    <p:extLst>
      <p:ext uri="{BB962C8B-B14F-4D97-AF65-F5344CB8AC3E}">
        <p14:creationId xmlns:p14="http://schemas.microsoft.com/office/powerpoint/2010/main" val="127284387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6C96F2-DF1D-F033-E52B-E14CD55217C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D4652D8-5E0C-3719-A937-756BC19691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BBDD108-3C7E-1E2E-F812-0FA1257E5E6C}"/>
              </a:ext>
            </a:extLst>
          </p:cNvPr>
          <p:cNvSpPr>
            <a:spLocks noGrp="1"/>
          </p:cNvSpPr>
          <p:nvPr>
            <p:ph type="dt" sz="half" idx="10"/>
          </p:nvPr>
        </p:nvSpPr>
        <p:spPr/>
        <p:txBody>
          <a:bodyPr/>
          <a:lstStyle/>
          <a:p>
            <a:fld id="{2C9B8A18-F986-4156-AB39-38CF66823E1D}" type="datetimeFigureOut">
              <a:rPr lang="en-GB" smtClean="0"/>
              <a:t>06/11/2024</a:t>
            </a:fld>
            <a:endParaRPr lang="en-GB"/>
          </a:p>
        </p:txBody>
      </p:sp>
      <p:sp>
        <p:nvSpPr>
          <p:cNvPr id="5" name="Footer Placeholder 4">
            <a:extLst>
              <a:ext uri="{FF2B5EF4-FFF2-40B4-BE49-F238E27FC236}">
                <a16:creationId xmlns:a16="http://schemas.microsoft.com/office/drawing/2014/main" id="{C64B3AF3-BC4D-9011-CCB4-0F82022A9C1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A4FD37-E362-2DD8-26B2-EF1471095B6E}"/>
              </a:ext>
            </a:extLst>
          </p:cNvPr>
          <p:cNvSpPr>
            <a:spLocks noGrp="1"/>
          </p:cNvSpPr>
          <p:nvPr>
            <p:ph type="sldNum" sz="quarter" idx="12"/>
          </p:nvPr>
        </p:nvSpPr>
        <p:spPr/>
        <p:txBody>
          <a:bodyPr/>
          <a:lstStyle/>
          <a:p>
            <a:fld id="{CF4B9BB7-B8B0-457D-B00D-2A810D5BD1C3}" type="slidenum">
              <a:rPr lang="en-GB" smtClean="0"/>
              <a:t>‹#›</a:t>
            </a:fld>
            <a:endParaRPr lang="en-GB"/>
          </a:p>
        </p:txBody>
      </p:sp>
    </p:spTree>
    <p:extLst>
      <p:ext uri="{BB962C8B-B14F-4D97-AF65-F5344CB8AC3E}">
        <p14:creationId xmlns:p14="http://schemas.microsoft.com/office/powerpoint/2010/main" val="4279423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80084-7706-DB39-6383-807A05045D64}"/>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A4C5CD6-07A7-1074-C24A-FBAA7AC91901}"/>
              </a:ext>
            </a:extLst>
          </p:cNvPr>
          <p:cNvSpPr>
            <a:spLocks noGrp="1"/>
          </p:cNvSpPr>
          <p:nvPr>
            <p:ph type="body" idx="1"/>
          </p:nvPr>
        </p:nvSpPr>
        <p:spPr>
          <a:xfrm>
            <a:off x="623888" y="4589464"/>
            <a:ext cx="7886700" cy="1500187"/>
          </a:xfrm>
        </p:spPr>
        <p:txBody>
          <a:bodyPr/>
          <a:lstStyle>
            <a:lvl1pPr marL="0" indent="0">
              <a:buNone/>
              <a:defRPr sz="1800">
                <a:solidFill>
                  <a:schemeClr val="tx1">
                    <a:tint val="82000"/>
                  </a:schemeClr>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8C77660-E751-9C9B-57F1-F7BD79E956CD}"/>
              </a:ext>
            </a:extLst>
          </p:cNvPr>
          <p:cNvSpPr>
            <a:spLocks noGrp="1"/>
          </p:cNvSpPr>
          <p:nvPr>
            <p:ph type="dt" sz="half" idx="10"/>
          </p:nvPr>
        </p:nvSpPr>
        <p:spPr/>
        <p:txBody>
          <a:bodyPr/>
          <a:lstStyle/>
          <a:p>
            <a:fld id="{2C9B8A18-F986-4156-AB39-38CF66823E1D}" type="datetimeFigureOut">
              <a:rPr lang="en-GB" smtClean="0"/>
              <a:t>06/11/2024</a:t>
            </a:fld>
            <a:endParaRPr lang="en-GB"/>
          </a:p>
        </p:txBody>
      </p:sp>
      <p:sp>
        <p:nvSpPr>
          <p:cNvPr id="5" name="Footer Placeholder 4">
            <a:extLst>
              <a:ext uri="{FF2B5EF4-FFF2-40B4-BE49-F238E27FC236}">
                <a16:creationId xmlns:a16="http://schemas.microsoft.com/office/drawing/2014/main" id="{9A30750C-4B0F-4172-ECB0-8C7FCBC4F32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C798C51-FE52-1957-A4F1-91FD1F58F19B}"/>
              </a:ext>
            </a:extLst>
          </p:cNvPr>
          <p:cNvSpPr>
            <a:spLocks noGrp="1"/>
          </p:cNvSpPr>
          <p:nvPr>
            <p:ph type="sldNum" sz="quarter" idx="12"/>
          </p:nvPr>
        </p:nvSpPr>
        <p:spPr/>
        <p:txBody>
          <a:bodyPr/>
          <a:lstStyle/>
          <a:p>
            <a:fld id="{CF4B9BB7-B8B0-457D-B00D-2A810D5BD1C3}" type="slidenum">
              <a:rPr lang="en-GB" smtClean="0"/>
              <a:t>‹#›</a:t>
            </a:fld>
            <a:endParaRPr lang="en-GB"/>
          </a:p>
        </p:txBody>
      </p:sp>
    </p:spTree>
    <p:extLst>
      <p:ext uri="{BB962C8B-B14F-4D97-AF65-F5344CB8AC3E}">
        <p14:creationId xmlns:p14="http://schemas.microsoft.com/office/powerpoint/2010/main" val="171962784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40A802-20C3-8C56-0E4F-302CA85BF9E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898FC4A-EA17-B8D0-3F8A-C43E3213004A}"/>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B97AEC7-0397-9B5C-4C79-F6028D248AC2}"/>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166C117-3799-4652-3037-B21A358E9C33}"/>
              </a:ext>
            </a:extLst>
          </p:cNvPr>
          <p:cNvSpPr>
            <a:spLocks noGrp="1"/>
          </p:cNvSpPr>
          <p:nvPr>
            <p:ph type="dt" sz="half" idx="10"/>
          </p:nvPr>
        </p:nvSpPr>
        <p:spPr/>
        <p:txBody>
          <a:bodyPr/>
          <a:lstStyle/>
          <a:p>
            <a:fld id="{2C9B8A18-F986-4156-AB39-38CF66823E1D}" type="datetimeFigureOut">
              <a:rPr lang="en-GB" smtClean="0"/>
              <a:t>06/11/2024</a:t>
            </a:fld>
            <a:endParaRPr lang="en-GB"/>
          </a:p>
        </p:txBody>
      </p:sp>
      <p:sp>
        <p:nvSpPr>
          <p:cNvPr id="6" name="Footer Placeholder 5">
            <a:extLst>
              <a:ext uri="{FF2B5EF4-FFF2-40B4-BE49-F238E27FC236}">
                <a16:creationId xmlns:a16="http://schemas.microsoft.com/office/drawing/2014/main" id="{6DC0529E-6EBF-A3FB-50B8-AC1CF7DD61D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9F73B08-7CAC-ED3B-6344-0659FCD612A9}"/>
              </a:ext>
            </a:extLst>
          </p:cNvPr>
          <p:cNvSpPr>
            <a:spLocks noGrp="1"/>
          </p:cNvSpPr>
          <p:nvPr>
            <p:ph type="sldNum" sz="quarter" idx="12"/>
          </p:nvPr>
        </p:nvSpPr>
        <p:spPr/>
        <p:txBody>
          <a:bodyPr/>
          <a:lstStyle/>
          <a:p>
            <a:fld id="{CF4B9BB7-B8B0-457D-B00D-2A810D5BD1C3}" type="slidenum">
              <a:rPr lang="en-GB" smtClean="0"/>
              <a:t>‹#›</a:t>
            </a:fld>
            <a:endParaRPr lang="en-GB"/>
          </a:p>
        </p:txBody>
      </p:sp>
    </p:spTree>
    <p:extLst>
      <p:ext uri="{BB962C8B-B14F-4D97-AF65-F5344CB8AC3E}">
        <p14:creationId xmlns:p14="http://schemas.microsoft.com/office/powerpoint/2010/main" val="209483929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958275-9D80-562E-5655-D05B6B38E91C}"/>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D5D75F2-9774-8FAC-F857-5CE1389994F0}"/>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02A81988-5EC8-952D-A5FD-4DB6F6311E89}"/>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9F487B2-AD71-A6BD-7849-A0FB339D5836}"/>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AD1312AA-9EF7-C116-411E-CF3ABE5FFE62}"/>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3F06F0E-77DD-DC0E-4C73-41F42F8CE5C3}"/>
              </a:ext>
            </a:extLst>
          </p:cNvPr>
          <p:cNvSpPr>
            <a:spLocks noGrp="1"/>
          </p:cNvSpPr>
          <p:nvPr>
            <p:ph type="dt" sz="half" idx="10"/>
          </p:nvPr>
        </p:nvSpPr>
        <p:spPr/>
        <p:txBody>
          <a:bodyPr/>
          <a:lstStyle/>
          <a:p>
            <a:fld id="{2C9B8A18-F986-4156-AB39-38CF66823E1D}" type="datetimeFigureOut">
              <a:rPr lang="en-GB" smtClean="0"/>
              <a:t>06/11/2024</a:t>
            </a:fld>
            <a:endParaRPr lang="en-GB"/>
          </a:p>
        </p:txBody>
      </p:sp>
      <p:sp>
        <p:nvSpPr>
          <p:cNvPr id="8" name="Footer Placeholder 7">
            <a:extLst>
              <a:ext uri="{FF2B5EF4-FFF2-40B4-BE49-F238E27FC236}">
                <a16:creationId xmlns:a16="http://schemas.microsoft.com/office/drawing/2014/main" id="{F389BB67-BAE2-F4BC-D655-0948CBD56D4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93E3809-C0BA-348A-0B2B-ADC17A5FEDCC}"/>
              </a:ext>
            </a:extLst>
          </p:cNvPr>
          <p:cNvSpPr>
            <a:spLocks noGrp="1"/>
          </p:cNvSpPr>
          <p:nvPr>
            <p:ph type="sldNum" sz="quarter" idx="12"/>
          </p:nvPr>
        </p:nvSpPr>
        <p:spPr/>
        <p:txBody>
          <a:bodyPr/>
          <a:lstStyle/>
          <a:p>
            <a:fld id="{CF4B9BB7-B8B0-457D-B00D-2A810D5BD1C3}" type="slidenum">
              <a:rPr lang="en-GB" smtClean="0"/>
              <a:t>‹#›</a:t>
            </a:fld>
            <a:endParaRPr lang="en-GB"/>
          </a:p>
        </p:txBody>
      </p:sp>
    </p:spTree>
    <p:extLst>
      <p:ext uri="{BB962C8B-B14F-4D97-AF65-F5344CB8AC3E}">
        <p14:creationId xmlns:p14="http://schemas.microsoft.com/office/powerpoint/2010/main" val="131528880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42A510-F0D1-ABDC-BE75-6846E012A56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57C4588-D828-352C-512B-8CFA2A91B2DB}"/>
              </a:ext>
            </a:extLst>
          </p:cNvPr>
          <p:cNvSpPr>
            <a:spLocks noGrp="1"/>
          </p:cNvSpPr>
          <p:nvPr>
            <p:ph type="dt" sz="half" idx="10"/>
          </p:nvPr>
        </p:nvSpPr>
        <p:spPr/>
        <p:txBody>
          <a:bodyPr/>
          <a:lstStyle/>
          <a:p>
            <a:fld id="{2C9B8A18-F986-4156-AB39-38CF66823E1D}" type="datetimeFigureOut">
              <a:rPr lang="en-GB" smtClean="0"/>
              <a:t>06/11/2024</a:t>
            </a:fld>
            <a:endParaRPr lang="en-GB"/>
          </a:p>
        </p:txBody>
      </p:sp>
      <p:sp>
        <p:nvSpPr>
          <p:cNvPr id="4" name="Footer Placeholder 3">
            <a:extLst>
              <a:ext uri="{FF2B5EF4-FFF2-40B4-BE49-F238E27FC236}">
                <a16:creationId xmlns:a16="http://schemas.microsoft.com/office/drawing/2014/main" id="{4627ECE2-412F-F3A1-B352-44898B0D1C5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CFD06E6-0B7D-5FA6-2588-05901086A021}"/>
              </a:ext>
            </a:extLst>
          </p:cNvPr>
          <p:cNvSpPr>
            <a:spLocks noGrp="1"/>
          </p:cNvSpPr>
          <p:nvPr>
            <p:ph type="sldNum" sz="quarter" idx="12"/>
          </p:nvPr>
        </p:nvSpPr>
        <p:spPr/>
        <p:txBody>
          <a:bodyPr/>
          <a:lstStyle/>
          <a:p>
            <a:fld id="{CF4B9BB7-B8B0-457D-B00D-2A810D5BD1C3}" type="slidenum">
              <a:rPr lang="en-GB" smtClean="0"/>
              <a:t>‹#›</a:t>
            </a:fld>
            <a:endParaRPr lang="en-GB"/>
          </a:p>
        </p:txBody>
      </p:sp>
    </p:spTree>
    <p:extLst>
      <p:ext uri="{BB962C8B-B14F-4D97-AF65-F5344CB8AC3E}">
        <p14:creationId xmlns:p14="http://schemas.microsoft.com/office/powerpoint/2010/main" val="420620582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1B91C4B-5C1F-2D86-A190-7C98F085AB64}"/>
              </a:ext>
            </a:extLst>
          </p:cNvPr>
          <p:cNvSpPr>
            <a:spLocks noGrp="1"/>
          </p:cNvSpPr>
          <p:nvPr>
            <p:ph type="dt" sz="half" idx="10"/>
          </p:nvPr>
        </p:nvSpPr>
        <p:spPr/>
        <p:txBody>
          <a:bodyPr/>
          <a:lstStyle/>
          <a:p>
            <a:fld id="{2C9B8A18-F986-4156-AB39-38CF66823E1D}" type="datetimeFigureOut">
              <a:rPr lang="en-GB" smtClean="0"/>
              <a:t>06/11/2024</a:t>
            </a:fld>
            <a:endParaRPr lang="en-GB"/>
          </a:p>
        </p:txBody>
      </p:sp>
      <p:sp>
        <p:nvSpPr>
          <p:cNvPr id="3" name="Footer Placeholder 2">
            <a:extLst>
              <a:ext uri="{FF2B5EF4-FFF2-40B4-BE49-F238E27FC236}">
                <a16:creationId xmlns:a16="http://schemas.microsoft.com/office/drawing/2014/main" id="{093B9FAD-D706-303B-B1B6-BBD9F5DDD1F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6BE64F8-B959-ADEF-BDC7-626645FA8238}"/>
              </a:ext>
            </a:extLst>
          </p:cNvPr>
          <p:cNvSpPr>
            <a:spLocks noGrp="1"/>
          </p:cNvSpPr>
          <p:nvPr>
            <p:ph type="sldNum" sz="quarter" idx="12"/>
          </p:nvPr>
        </p:nvSpPr>
        <p:spPr/>
        <p:txBody>
          <a:bodyPr/>
          <a:lstStyle/>
          <a:p>
            <a:fld id="{CF4B9BB7-B8B0-457D-B00D-2A810D5BD1C3}" type="slidenum">
              <a:rPr lang="en-GB" smtClean="0"/>
              <a:t>‹#›</a:t>
            </a:fld>
            <a:endParaRPr lang="en-GB"/>
          </a:p>
        </p:txBody>
      </p:sp>
    </p:spTree>
    <p:extLst>
      <p:ext uri="{BB962C8B-B14F-4D97-AF65-F5344CB8AC3E}">
        <p14:creationId xmlns:p14="http://schemas.microsoft.com/office/powerpoint/2010/main" val="417696709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FBE6B1-820A-C5F9-F748-A5220DE9A723}"/>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DB689F5-81DF-75D3-42ED-0FD16FCFE43C}"/>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5225A4E-A807-CB3A-B701-F5DC094B1F65}"/>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AB48BA69-45ED-471E-145B-D6A89FAAE0D5}"/>
              </a:ext>
            </a:extLst>
          </p:cNvPr>
          <p:cNvSpPr>
            <a:spLocks noGrp="1"/>
          </p:cNvSpPr>
          <p:nvPr>
            <p:ph type="dt" sz="half" idx="10"/>
          </p:nvPr>
        </p:nvSpPr>
        <p:spPr/>
        <p:txBody>
          <a:bodyPr/>
          <a:lstStyle/>
          <a:p>
            <a:fld id="{2C9B8A18-F986-4156-AB39-38CF66823E1D}" type="datetimeFigureOut">
              <a:rPr lang="en-GB" smtClean="0"/>
              <a:t>06/11/2024</a:t>
            </a:fld>
            <a:endParaRPr lang="en-GB"/>
          </a:p>
        </p:txBody>
      </p:sp>
      <p:sp>
        <p:nvSpPr>
          <p:cNvPr id="6" name="Footer Placeholder 5">
            <a:extLst>
              <a:ext uri="{FF2B5EF4-FFF2-40B4-BE49-F238E27FC236}">
                <a16:creationId xmlns:a16="http://schemas.microsoft.com/office/drawing/2014/main" id="{34AB3317-6B30-CC77-74C2-AD4F95E17AB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C8B241B-913B-79CE-A33E-32743B9F1611}"/>
              </a:ext>
            </a:extLst>
          </p:cNvPr>
          <p:cNvSpPr>
            <a:spLocks noGrp="1"/>
          </p:cNvSpPr>
          <p:nvPr>
            <p:ph type="sldNum" sz="quarter" idx="12"/>
          </p:nvPr>
        </p:nvSpPr>
        <p:spPr/>
        <p:txBody>
          <a:bodyPr/>
          <a:lstStyle/>
          <a:p>
            <a:fld id="{CF4B9BB7-B8B0-457D-B00D-2A810D5BD1C3}" type="slidenum">
              <a:rPr lang="en-GB" smtClean="0"/>
              <a:t>‹#›</a:t>
            </a:fld>
            <a:endParaRPr lang="en-GB"/>
          </a:p>
        </p:txBody>
      </p:sp>
    </p:spTree>
    <p:extLst>
      <p:ext uri="{BB962C8B-B14F-4D97-AF65-F5344CB8AC3E}">
        <p14:creationId xmlns:p14="http://schemas.microsoft.com/office/powerpoint/2010/main" val="101827154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C52F1-C096-995B-43DB-4D98C664B6A2}"/>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261C8B9-60F4-C73E-D882-37899AC54805}"/>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a:extLst>
              <a:ext uri="{FF2B5EF4-FFF2-40B4-BE49-F238E27FC236}">
                <a16:creationId xmlns:a16="http://schemas.microsoft.com/office/drawing/2014/main" id="{D9E986C6-9487-F1DE-7B48-2E3C02A2DF75}"/>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BBB94C48-395D-F7F5-809E-B168DDF9E744}"/>
              </a:ext>
            </a:extLst>
          </p:cNvPr>
          <p:cNvSpPr>
            <a:spLocks noGrp="1"/>
          </p:cNvSpPr>
          <p:nvPr>
            <p:ph type="dt" sz="half" idx="10"/>
          </p:nvPr>
        </p:nvSpPr>
        <p:spPr/>
        <p:txBody>
          <a:bodyPr/>
          <a:lstStyle/>
          <a:p>
            <a:fld id="{2C9B8A18-F986-4156-AB39-38CF66823E1D}" type="datetimeFigureOut">
              <a:rPr lang="en-GB" smtClean="0"/>
              <a:t>06/11/2024</a:t>
            </a:fld>
            <a:endParaRPr lang="en-GB"/>
          </a:p>
        </p:txBody>
      </p:sp>
      <p:sp>
        <p:nvSpPr>
          <p:cNvPr id="6" name="Footer Placeholder 5">
            <a:extLst>
              <a:ext uri="{FF2B5EF4-FFF2-40B4-BE49-F238E27FC236}">
                <a16:creationId xmlns:a16="http://schemas.microsoft.com/office/drawing/2014/main" id="{FEB82E70-C74C-865F-C480-BC88A72C6EF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61D2A48-4983-EE55-9B9A-BA644447E3BC}"/>
              </a:ext>
            </a:extLst>
          </p:cNvPr>
          <p:cNvSpPr>
            <a:spLocks noGrp="1"/>
          </p:cNvSpPr>
          <p:nvPr>
            <p:ph type="sldNum" sz="quarter" idx="12"/>
          </p:nvPr>
        </p:nvSpPr>
        <p:spPr/>
        <p:txBody>
          <a:bodyPr/>
          <a:lstStyle/>
          <a:p>
            <a:fld id="{CF4B9BB7-B8B0-457D-B00D-2A810D5BD1C3}" type="slidenum">
              <a:rPr lang="en-GB" smtClean="0"/>
              <a:t>‹#›</a:t>
            </a:fld>
            <a:endParaRPr lang="en-GB"/>
          </a:p>
        </p:txBody>
      </p:sp>
    </p:spTree>
    <p:extLst>
      <p:ext uri="{BB962C8B-B14F-4D97-AF65-F5344CB8AC3E}">
        <p14:creationId xmlns:p14="http://schemas.microsoft.com/office/powerpoint/2010/main" val="360747920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4F23AB-D2B5-4AF8-8F90-14B951FE169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B30B7C9-8359-C34B-BCD4-5AA61B1C314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E172C8F-50C4-089F-883F-27AF94865D31}"/>
              </a:ext>
            </a:extLst>
          </p:cNvPr>
          <p:cNvSpPr>
            <a:spLocks noGrp="1"/>
          </p:cNvSpPr>
          <p:nvPr>
            <p:ph type="dt" sz="half" idx="10"/>
          </p:nvPr>
        </p:nvSpPr>
        <p:spPr/>
        <p:txBody>
          <a:bodyPr/>
          <a:lstStyle/>
          <a:p>
            <a:fld id="{2C9B8A18-F986-4156-AB39-38CF66823E1D}" type="datetimeFigureOut">
              <a:rPr lang="en-GB" smtClean="0"/>
              <a:t>06/11/2024</a:t>
            </a:fld>
            <a:endParaRPr lang="en-GB"/>
          </a:p>
        </p:txBody>
      </p:sp>
      <p:sp>
        <p:nvSpPr>
          <p:cNvPr id="5" name="Footer Placeholder 4">
            <a:extLst>
              <a:ext uri="{FF2B5EF4-FFF2-40B4-BE49-F238E27FC236}">
                <a16:creationId xmlns:a16="http://schemas.microsoft.com/office/drawing/2014/main" id="{4D97110B-825F-24D0-00FF-A3A2C76B099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5E70AC-A856-F224-CF09-1965385D065D}"/>
              </a:ext>
            </a:extLst>
          </p:cNvPr>
          <p:cNvSpPr>
            <a:spLocks noGrp="1"/>
          </p:cNvSpPr>
          <p:nvPr>
            <p:ph type="sldNum" sz="quarter" idx="12"/>
          </p:nvPr>
        </p:nvSpPr>
        <p:spPr/>
        <p:txBody>
          <a:bodyPr/>
          <a:lstStyle/>
          <a:p>
            <a:fld id="{CF4B9BB7-B8B0-457D-B00D-2A810D5BD1C3}" type="slidenum">
              <a:rPr lang="en-GB" smtClean="0"/>
              <a:t>‹#›</a:t>
            </a:fld>
            <a:endParaRPr lang="en-GB"/>
          </a:p>
        </p:txBody>
      </p:sp>
    </p:spTree>
    <p:extLst>
      <p:ext uri="{BB962C8B-B14F-4D97-AF65-F5344CB8AC3E}">
        <p14:creationId xmlns:p14="http://schemas.microsoft.com/office/powerpoint/2010/main" val="61941700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0183950-294B-139E-CCAF-B599C97F9890}"/>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A2DA343-86EC-6962-675F-3A877EFC7D7C}"/>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AB0E95E-40FB-E3DF-0D27-9EDDD67E5ADA}"/>
              </a:ext>
            </a:extLst>
          </p:cNvPr>
          <p:cNvSpPr>
            <a:spLocks noGrp="1"/>
          </p:cNvSpPr>
          <p:nvPr>
            <p:ph type="dt" sz="half" idx="10"/>
          </p:nvPr>
        </p:nvSpPr>
        <p:spPr/>
        <p:txBody>
          <a:bodyPr/>
          <a:lstStyle/>
          <a:p>
            <a:fld id="{2C9B8A18-F986-4156-AB39-38CF66823E1D}" type="datetimeFigureOut">
              <a:rPr lang="en-GB" smtClean="0"/>
              <a:t>06/11/2024</a:t>
            </a:fld>
            <a:endParaRPr lang="en-GB"/>
          </a:p>
        </p:txBody>
      </p:sp>
      <p:sp>
        <p:nvSpPr>
          <p:cNvPr id="5" name="Footer Placeholder 4">
            <a:extLst>
              <a:ext uri="{FF2B5EF4-FFF2-40B4-BE49-F238E27FC236}">
                <a16:creationId xmlns:a16="http://schemas.microsoft.com/office/drawing/2014/main" id="{DB1FA004-359E-0B36-D9D8-C55687C1D0D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6ED938E-921D-A7CB-C91F-505F7C5DB080}"/>
              </a:ext>
            </a:extLst>
          </p:cNvPr>
          <p:cNvSpPr>
            <a:spLocks noGrp="1"/>
          </p:cNvSpPr>
          <p:nvPr>
            <p:ph type="sldNum" sz="quarter" idx="12"/>
          </p:nvPr>
        </p:nvSpPr>
        <p:spPr/>
        <p:txBody>
          <a:bodyPr/>
          <a:lstStyle/>
          <a:p>
            <a:fld id="{CF4B9BB7-B8B0-457D-B00D-2A810D5BD1C3}" type="slidenum">
              <a:rPr lang="en-GB" smtClean="0"/>
              <a:t>‹#›</a:t>
            </a:fld>
            <a:endParaRPr lang="en-GB"/>
          </a:p>
        </p:txBody>
      </p:sp>
    </p:spTree>
    <p:extLst>
      <p:ext uri="{BB962C8B-B14F-4D97-AF65-F5344CB8AC3E}">
        <p14:creationId xmlns:p14="http://schemas.microsoft.com/office/powerpoint/2010/main" val="34038061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4.xml"/><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theme" Target="../theme/theme2.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7" name="Group 16"/>
          <p:cNvGrpSpPr/>
          <p:nvPr/>
        </p:nvGrpSpPr>
        <p:grpSpPr>
          <a:xfrm>
            <a:off x="-8467" y="-8468"/>
            <a:ext cx="9169805" cy="6874935"/>
            <a:chOff x="-8467" y="-8468"/>
            <a:chExt cx="9169805" cy="6874935"/>
          </a:xfrm>
        </p:grpSpPr>
        <p:sp>
          <p:nvSpPr>
            <p:cNvPr id="7" name="Freeform 6"/>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8" name="Straight Connector 7"/>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0" name="Freeform 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15"/>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09599" y="609600"/>
            <a:ext cx="6347713"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09599" y="2160590"/>
            <a:ext cx="6347714"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405258" y="6041363"/>
            <a:ext cx="684132"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0C5148A5-772A-4C68-97C7-54FAB1832693}" type="datetime1">
              <a:rPr lang="en-US" smtClean="0"/>
              <a:t>11/6/2024</a:t>
            </a:fld>
            <a:endParaRPr lang="en-US"/>
          </a:p>
        </p:txBody>
      </p:sp>
      <p:sp>
        <p:nvSpPr>
          <p:cNvPr id="5" name="Footer Placeholder 4"/>
          <p:cNvSpPr>
            <a:spLocks noGrp="1"/>
          </p:cNvSpPr>
          <p:nvPr>
            <p:ph type="ftr" sz="quarter" idx="3"/>
          </p:nvPr>
        </p:nvSpPr>
        <p:spPr>
          <a:xfrm>
            <a:off x="609599" y="6041363"/>
            <a:ext cx="4622973"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44676" y="6041363"/>
            <a:ext cx="512638" cy="365125"/>
          </a:xfrm>
          <a:prstGeom prst="rect">
            <a:avLst/>
          </a:prstGeom>
        </p:spPr>
        <p:txBody>
          <a:bodyPr vert="horz" lIns="91440" tIns="45720" rIns="91440" bIns="45720" rtlCol="0" anchor="ctr"/>
          <a:lstStyle>
            <a:lvl1pPr algn="r">
              <a:defRPr sz="900">
                <a:solidFill>
                  <a:schemeClr val="accent1"/>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3763580389"/>
      </p:ext>
    </p:extLst>
  </p:cSld>
  <p:clrMap bg1="lt1" tx1="dk1" bg2="lt2" tx2="dk2" accent1="accent1" accent2="accent2" accent3="accent3" accent4="accent4" accent5="accent5" accent6="accent6" hlink="hlink" folHlink="folHlink"/>
  <p:sldLayoutIdLst>
    <p:sldLayoutId id="2147483731" r:id="rId1"/>
    <p:sldLayoutId id="2147483732" r:id="rId2"/>
    <p:sldLayoutId id="2147483733" r:id="rId3"/>
    <p:sldLayoutId id="2147483734" r:id="rId4"/>
    <p:sldLayoutId id="2147483735" r:id="rId5"/>
    <p:sldLayoutId id="2147483736" r:id="rId6"/>
    <p:sldLayoutId id="2147483737" r:id="rId7"/>
    <p:sldLayoutId id="2147483738" r:id="rId8"/>
    <p:sldLayoutId id="2147483739" r:id="rId9"/>
    <p:sldLayoutId id="2147483740" r:id="rId10"/>
    <p:sldLayoutId id="2147483741" r:id="rId11"/>
    <p:sldLayoutId id="2147483742" r:id="rId12"/>
    <p:sldLayoutId id="2147483743" r:id="rId13"/>
    <p:sldLayoutId id="2147483744" r:id="rId14"/>
    <p:sldLayoutId id="2147483745" r:id="rId15"/>
    <p:sldLayoutId id="2147483746" r:id="rId16"/>
  </p:sldLayoutIdLst>
  <p:hf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37F867F-CA73-8166-6692-EBEDF346F1FC}"/>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4949E7D-8149-5448-F529-A59B0B1E0EBF}"/>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3A4B881-18E3-A044-E043-8227ED25117B}"/>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82000"/>
                  </a:schemeClr>
                </a:solidFill>
              </a:defRPr>
            </a:lvl1pPr>
          </a:lstStyle>
          <a:p>
            <a:fld id="{2C9B8A18-F986-4156-AB39-38CF66823E1D}" type="datetimeFigureOut">
              <a:rPr lang="en-GB" smtClean="0"/>
              <a:t>06/11/2024</a:t>
            </a:fld>
            <a:endParaRPr lang="en-GB"/>
          </a:p>
        </p:txBody>
      </p:sp>
      <p:sp>
        <p:nvSpPr>
          <p:cNvPr id="5" name="Footer Placeholder 4">
            <a:extLst>
              <a:ext uri="{FF2B5EF4-FFF2-40B4-BE49-F238E27FC236}">
                <a16:creationId xmlns:a16="http://schemas.microsoft.com/office/drawing/2014/main" id="{AD08D56C-B19C-412E-4529-94593CEDE708}"/>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18950758-B46E-20A5-BDF9-8F8387F273EC}"/>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82000"/>
                  </a:schemeClr>
                </a:solidFill>
              </a:defRPr>
            </a:lvl1pPr>
          </a:lstStyle>
          <a:p>
            <a:fld id="{CF4B9BB7-B8B0-457D-B00D-2A810D5BD1C3}" type="slidenum">
              <a:rPr lang="en-GB" smtClean="0"/>
              <a:t>‹#›</a:t>
            </a:fld>
            <a:endParaRPr lang="en-GB"/>
          </a:p>
        </p:txBody>
      </p:sp>
    </p:spTree>
    <p:extLst>
      <p:ext uri="{BB962C8B-B14F-4D97-AF65-F5344CB8AC3E}">
        <p14:creationId xmlns:p14="http://schemas.microsoft.com/office/powerpoint/2010/main" val="292795984"/>
      </p:ext>
    </p:extLst>
  </p:cSld>
  <p:clrMap bg1="lt1" tx1="dk1" bg2="lt2" tx2="dk2" accent1="accent1" accent2="accent2" accent3="accent3" accent4="accent4" accent5="accent5" accent6="accent6" hlink="hlink" folHlink="folHlink"/>
  <p:sldLayoutIdLst>
    <p:sldLayoutId id="2147483748" r:id="rId1"/>
    <p:sldLayoutId id="2147483749" r:id="rId2"/>
    <p:sldLayoutId id="2147483750" r:id="rId3"/>
    <p:sldLayoutId id="2147483751" r:id="rId4"/>
    <p:sldLayoutId id="2147483752" r:id="rId5"/>
    <p:sldLayoutId id="2147483753" r:id="rId6"/>
    <p:sldLayoutId id="2147483754" r:id="rId7"/>
    <p:sldLayoutId id="2147483755" r:id="rId8"/>
    <p:sldLayoutId id="2147483756" r:id="rId9"/>
    <p:sldLayoutId id="2147483757" r:id="rId10"/>
    <p:sldLayoutId id="2147483758"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3.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bbc.com/news/uk-56127385"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hyperlink" Target="https://doi.org/10.1201/9781003429722-7" TargetMode="External"/><Relationship Id="rId5" Type="http://schemas.openxmlformats.org/officeDocument/2006/relationships/hyperlink" Target="https://doi.org/10.1080/09669582.2020.1758708" TargetMode="External"/><Relationship Id="rId4" Type="http://schemas.openxmlformats.org/officeDocument/2006/relationships/hyperlink" Target="https://hospitalityinsights.ehl.edu/"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1669F0E-CFF3-3CE4-A21A-CE58E71589D9}"/>
              </a:ext>
            </a:extLst>
          </p:cNvPr>
          <p:cNvPicPr>
            <a:picLocks noChangeAspect="1"/>
          </p:cNvPicPr>
          <p:nvPr/>
        </p:nvPicPr>
        <p:blipFill>
          <a:blip r:embed="rId3"/>
          <a:stretch>
            <a:fillRect/>
          </a:stretch>
        </p:blipFill>
        <p:spPr>
          <a:xfrm>
            <a:off x="0" y="1"/>
            <a:ext cx="9350909" cy="6857999"/>
          </a:xfrm>
          <a:prstGeom prst="rect">
            <a:avLst/>
          </a:prstGeom>
        </p:spPr>
      </p:pic>
    </p:spTree>
    <p:extLst>
      <p:ext uri="{BB962C8B-B14F-4D97-AF65-F5344CB8AC3E}">
        <p14:creationId xmlns:p14="http://schemas.microsoft.com/office/powerpoint/2010/main" val="5696049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Introduction</a:t>
            </a:r>
            <a:endParaRPr dirty="0"/>
          </a:p>
        </p:txBody>
      </p:sp>
      <p:sp>
        <p:nvSpPr>
          <p:cNvPr id="3" name="Content Placeholder 2"/>
          <p:cNvSpPr>
            <a:spLocks noGrp="1"/>
          </p:cNvSpPr>
          <p:nvPr>
            <p:ph idx="1"/>
          </p:nvPr>
        </p:nvSpPr>
        <p:spPr>
          <a:xfrm>
            <a:off x="0" y="1549400"/>
            <a:ext cx="5842000" cy="4684490"/>
          </a:xfrm>
        </p:spPr>
        <p:txBody>
          <a:bodyPr>
            <a:normAutofit lnSpcReduction="10000"/>
          </a:bodyPr>
          <a:lstStyle/>
          <a:p>
            <a:r>
              <a:rPr lang="en-US" dirty="0"/>
              <a:t>The contemporary theme explored in this paper is safety and crisis management in the hospitality industry.</a:t>
            </a:r>
          </a:p>
          <a:p>
            <a:r>
              <a:rPr lang="en-US" dirty="0"/>
              <a:t>This theme is critical as the hotel sector must ensure the safety of guests and staff while maintaining business continuity during crises.</a:t>
            </a:r>
          </a:p>
          <a:p>
            <a:r>
              <a:rPr lang="en-US" dirty="0"/>
              <a:t>The focus includes health-related crises such as pandemics, political instability, and natural disasters.</a:t>
            </a:r>
          </a:p>
          <a:p>
            <a:r>
              <a:rPr lang="en-US" dirty="0"/>
              <a:t>Understanding these crises is vital as they have the potential to disrupt operations, damage reputation, and result in significant revenue loss.</a:t>
            </a:r>
          </a:p>
          <a:p>
            <a:r>
              <a:rPr lang="en-US" dirty="0"/>
              <a:t>Crisis management solutions prevent short-term negative consequences.</a:t>
            </a:r>
          </a:p>
          <a:p>
            <a:r>
              <a:rPr lang="en-US" dirty="0"/>
              <a:t>They prepare the hospitality industry to return faster than before from new shocks.</a:t>
            </a:r>
            <a:endParaRPr dirty="0"/>
          </a:p>
        </p:txBody>
      </p:sp>
      <p:sp>
        <p:nvSpPr>
          <p:cNvPr id="6" name="Slide Number Placeholder 5"/>
          <p:cNvSpPr>
            <a:spLocks noGrp="1"/>
          </p:cNvSpPr>
          <p:nvPr>
            <p:ph type="sldNum" sz="quarter" idx="12"/>
          </p:nvPr>
        </p:nvSpPr>
        <p:spPr/>
        <p:txBody>
          <a:bodyPr/>
          <a:lstStyle/>
          <a:p>
            <a:fld id="{C1FF6DA9-008F-8B48-92A6-B652298478BF}" type="slidenum">
              <a:rPr lang="en-US" smtClean="0"/>
              <a:t>2</a:t>
            </a:fld>
            <a:endParaRPr lang="en-US"/>
          </a:p>
        </p:txBody>
      </p:sp>
      <p:pic>
        <p:nvPicPr>
          <p:cNvPr id="5" name="Picture 4"/>
          <p:cNvPicPr>
            <a:picLocks noChangeAspect="1"/>
          </p:cNvPicPr>
          <p:nvPr/>
        </p:nvPicPr>
        <p:blipFill>
          <a:blip r:embed="rId3"/>
          <a:stretch>
            <a:fillRect/>
          </a:stretch>
        </p:blipFill>
        <p:spPr>
          <a:xfrm>
            <a:off x="5842000" y="2055311"/>
            <a:ext cx="3302000" cy="2745288"/>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Background – Hospitality Sector</a:t>
            </a:r>
            <a:endParaRPr dirty="0"/>
          </a:p>
        </p:txBody>
      </p:sp>
      <p:sp>
        <p:nvSpPr>
          <p:cNvPr id="3" name="Content Placeholder 2"/>
          <p:cNvSpPr>
            <a:spLocks noGrp="1"/>
          </p:cNvSpPr>
          <p:nvPr>
            <p:ph idx="1"/>
          </p:nvPr>
        </p:nvSpPr>
        <p:spPr>
          <a:xfrm>
            <a:off x="0" y="1968500"/>
            <a:ext cx="6210300" cy="4673600"/>
          </a:xfrm>
        </p:spPr>
        <p:txBody>
          <a:bodyPr>
            <a:normAutofit fontScale="92500"/>
          </a:bodyPr>
          <a:lstStyle/>
          <a:p>
            <a:r>
              <a:rPr lang="en-US" dirty="0"/>
              <a:t>The hospitality industry is highly vulnerable to external disruptions such as health crises, political issues, and natural disasters.</a:t>
            </a:r>
          </a:p>
          <a:p>
            <a:r>
              <a:rPr lang="en-US" dirty="0"/>
              <a:t>For example, the COVID-19 pandemic significantly affected hotel operations, reducing occupancy and revenue losses (BBC News, 2021).</a:t>
            </a:r>
          </a:p>
          <a:p>
            <a:r>
              <a:rPr lang="en-US" dirty="0"/>
              <a:t>In the UK, hotels struggled to adapt to the fast-changing health regulations and operational restrictions.</a:t>
            </a:r>
          </a:p>
          <a:p>
            <a:r>
              <a:rPr lang="en-US" dirty="0"/>
              <a:t>The industry’s dependency on consumer confidence and operational stability makes it particularly sensitive to crises.</a:t>
            </a:r>
          </a:p>
          <a:p>
            <a:r>
              <a:rPr lang="en-US" dirty="0"/>
              <a:t>The industry's ability to recover following a crisis depends on adaptability, which underpins its business models: flexible bookings and the new focus on hygiene to entice customers (McKinsey and Company, 2023).</a:t>
            </a:r>
            <a:endParaRPr dirty="0"/>
          </a:p>
        </p:txBody>
      </p:sp>
      <p:sp>
        <p:nvSpPr>
          <p:cNvPr id="5" name="Slide Number Placeholder 4"/>
          <p:cNvSpPr>
            <a:spLocks noGrp="1"/>
          </p:cNvSpPr>
          <p:nvPr>
            <p:ph type="sldNum" sz="quarter" idx="12"/>
          </p:nvPr>
        </p:nvSpPr>
        <p:spPr/>
        <p:txBody>
          <a:bodyPr/>
          <a:lstStyle/>
          <a:p>
            <a:fld id="{C1FF6DA9-008F-8B48-92A6-B652298478BF}" type="slidenum">
              <a:rPr lang="en-US" smtClean="0"/>
              <a:t>3</a:t>
            </a:fld>
            <a:endParaRPr lang="en-US"/>
          </a:p>
        </p:txBody>
      </p:sp>
      <p:pic>
        <p:nvPicPr>
          <p:cNvPr id="4" name="Picture 3"/>
          <p:cNvPicPr>
            <a:picLocks noChangeAspect="1"/>
          </p:cNvPicPr>
          <p:nvPr/>
        </p:nvPicPr>
        <p:blipFill>
          <a:blip r:embed="rId3"/>
          <a:stretch>
            <a:fillRect/>
          </a:stretch>
        </p:blipFill>
        <p:spPr>
          <a:xfrm>
            <a:off x="6210300" y="2134560"/>
            <a:ext cx="2900106" cy="3428039"/>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11301" y="114300"/>
            <a:ext cx="7023100" cy="927100"/>
          </a:xfrm>
        </p:spPr>
        <p:txBody>
          <a:bodyPr>
            <a:normAutofit fontScale="90000"/>
          </a:bodyPr>
          <a:lstStyle/>
          <a:p>
            <a:r>
              <a:rPr lang="en-US" dirty="0"/>
              <a:t>Literature Review – Key Theories and Concepts</a:t>
            </a:r>
            <a:endParaRPr dirty="0"/>
          </a:p>
        </p:txBody>
      </p:sp>
      <p:sp>
        <p:nvSpPr>
          <p:cNvPr id="3" name="Content Placeholder 2"/>
          <p:cNvSpPr>
            <a:spLocks noGrp="1"/>
          </p:cNvSpPr>
          <p:nvPr>
            <p:ph idx="1"/>
          </p:nvPr>
        </p:nvSpPr>
        <p:spPr>
          <a:xfrm>
            <a:off x="120316" y="1257300"/>
            <a:ext cx="6064584" cy="5486400"/>
          </a:xfrm>
        </p:spPr>
        <p:txBody>
          <a:bodyPr>
            <a:normAutofit fontScale="92500" lnSpcReduction="20000"/>
          </a:bodyPr>
          <a:lstStyle/>
          <a:p>
            <a:r>
              <a:rPr lang="en-US" dirty="0"/>
              <a:t>Key theories focus on crisis management, risk perception, and disaster preparedness.</a:t>
            </a:r>
          </a:p>
          <a:p>
            <a:r>
              <a:rPr lang="en-US" b="1" dirty="0"/>
              <a:t>Baum and Hai (2020): </a:t>
            </a:r>
            <a:r>
              <a:rPr lang="en-US" dirty="0"/>
              <a:t>Impact of health crises on consumer </a:t>
            </a:r>
            <a:r>
              <a:rPr lang="en-US" dirty="0" err="1"/>
              <a:t>behaviour</a:t>
            </a:r>
            <a:r>
              <a:rPr lang="en-US" dirty="0"/>
              <a:t> and operational policies.</a:t>
            </a:r>
          </a:p>
          <a:p>
            <a:r>
              <a:rPr lang="en-US" b="1" dirty="0"/>
              <a:t>Zenker and Kock (2020): </a:t>
            </a:r>
            <a:r>
              <a:rPr lang="en-US" dirty="0"/>
              <a:t>Psychological effects of crises influencing </a:t>
            </a:r>
            <a:r>
              <a:rPr lang="en-US" dirty="0" err="1"/>
              <a:t>traveller</a:t>
            </a:r>
            <a:r>
              <a:rPr lang="en-US" dirty="0"/>
              <a:t> </a:t>
            </a:r>
            <a:r>
              <a:rPr lang="en-US" dirty="0" err="1"/>
              <a:t>behaviour</a:t>
            </a:r>
            <a:r>
              <a:rPr lang="en-US" dirty="0"/>
              <a:t> and safety concerns.</a:t>
            </a:r>
          </a:p>
          <a:p>
            <a:r>
              <a:rPr lang="en-US" b="1" dirty="0"/>
              <a:t>Jiang and Wen (2020):</a:t>
            </a:r>
            <a:r>
              <a:rPr lang="en-US" dirty="0"/>
              <a:t> Importance of maintaining high health safety standards in post-pandemic operations.</a:t>
            </a:r>
          </a:p>
          <a:p>
            <a:r>
              <a:rPr lang="en-US" b="1" dirty="0"/>
              <a:t>Gössling, Scott, &amp; Hall (2020</a:t>
            </a:r>
            <a:r>
              <a:rPr lang="en-US" dirty="0"/>
              <a:t> captures the dynamic evaluation processes in the operational policies of the players within the hospitality industry</a:t>
            </a:r>
          </a:p>
          <a:p>
            <a:r>
              <a:rPr lang="en-US" dirty="0"/>
              <a:t>COVID-19 accelerated the integration of hygiene and safety practices, which can now be assumed to have become ongoing hallmarks of the hotel industry.</a:t>
            </a:r>
          </a:p>
          <a:p>
            <a:r>
              <a:rPr lang="en-US" dirty="0"/>
              <a:t> Ideally, contactless check-ins and disinfection services are important in developing lasting consumer confidence and establishing organisational resilience.</a:t>
            </a:r>
          </a:p>
          <a:p>
            <a:r>
              <a:rPr lang="en-US" dirty="0"/>
              <a:t>Hutton (2020): Hutton further discusses the role of subsidies instituted by governments during the pandemic, such as the UK’s ‘Eat Out to Help Out’ program, in revitalizing the hospitality industry.</a:t>
            </a:r>
          </a:p>
          <a:p>
            <a:endParaRPr dirty="0"/>
          </a:p>
        </p:txBody>
      </p:sp>
      <p:sp>
        <p:nvSpPr>
          <p:cNvPr id="5" name="Slide Number Placeholder 4"/>
          <p:cNvSpPr>
            <a:spLocks noGrp="1"/>
          </p:cNvSpPr>
          <p:nvPr>
            <p:ph type="sldNum" sz="quarter" idx="12"/>
          </p:nvPr>
        </p:nvSpPr>
        <p:spPr/>
        <p:txBody>
          <a:bodyPr/>
          <a:lstStyle/>
          <a:p>
            <a:fld id="{C1FF6DA9-008F-8B48-92A6-B652298478BF}" type="slidenum">
              <a:rPr lang="en-US" smtClean="0"/>
              <a:t>4</a:t>
            </a:fld>
            <a:endParaRPr lang="en-US"/>
          </a:p>
        </p:txBody>
      </p:sp>
      <p:pic>
        <p:nvPicPr>
          <p:cNvPr id="4" name="Picture 3"/>
          <p:cNvPicPr>
            <a:picLocks noChangeAspect="1"/>
          </p:cNvPicPr>
          <p:nvPr/>
        </p:nvPicPr>
        <p:blipFill>
          <a:blip r:embed="rId3"/>
          <a:stretch>
            <a:fillRect/>
          </a:stretch>
        </p:blipFill>
        <p:spPr>
          <a:xfrm>
            <a:off x="5994400" y="2009273"/>
            <a:ext cx="3053346" cy="3972427"/>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Application to the Hospitality Industry</a:t>
            </a:r>
            <a:endParaRPr dirty="0"/>
          </a:p>
        </p:txBody>
      </p:sp>
      <p:sp>
        <p:nvSpPr>
          <p:cNvPr id="3" name="Content Placeholder 2"/>
          <p:cNvSpPr>
            <a:spLocks noGrp="1"/>
          </p:cNvSpPr>
          <p:nvPr>
            <p:ph idx="1"/>
          </p:nvPr>
        </p:nvSpPr>
        <p:spPr>
          <a:xfrm>
            <a:off x="0" y="1972135"/>
            <a:ext cx="6134100" cy="4098082"/>
          </a:xfrm>
        </p:spPr>
        <p:txBody>
          <a:bodyPr>
            <a:normAutofit lnSpcReduction="10000"/>
          </a:bodyPr>
          <a:lstStyle/>
          <a:p>
            <a:r>
              <a:rPr lang="en-US" dirty="0"/>
              <a:t>Health crises lead to long-term operational changes in hotels.</a:t>
            </a:r>
          </a:p>
          <a:p>
            <a:r>
              <a:rPr lang="en-US" dirty="0"/>
              <a:t>Focus on risk mitigation strategies: hygiene protocols and social distancing measures </a:t>
            </a:r>
            <a:r>
              <a:rPr lang="en-US" dirty="0">
                <a:solidFill>
                  <a:schemeClr val="tx1"/>
                </a:solidFill>
              </a:rPr>
              <a:t>(Zenker and Kock, 2020)</a:t>
            </a:r>
            <a:r>
              <a:rPr lang="en-US" dirty="0"/>
              <a:t>.</a:t>
            </a:r>
          </a:p>
          <a:p>
            <a:r>
              <a:rPr lang="en-US" dirty="0"/>
              <a:t>Consumer </a:t>
            </a:r>
            <a:r>
              <a:rPr lang="en-US" dirty="0" err="1"/>
              <a:t>behaviour</a:t>
            </a:r>
            <a:r>
              <a:rPr lang="en-US" dirty="0"/>
              <a:t> shifts prioritization of safety and hygiene over luxury.</a:t>
            </a:r>
          </a:p>
          <a:p>
            <a:r>
              <a:rPr lang="en-US" dirty="0"/>
              <a:t>Adoption of contactless technologies to enhance guest safety and reduce operational risks (</a:t>
            </a:r>
            <a:r>
              <a:rPr lang="en-US" dirty="0" err="1"/>
              <a:t>Ivanov</a:t>
            </a:r>
            <a:r>
              <a:rPr lang="en-US" dirty="0"/>
              <a:t> and Webster, 2019).</a:t>
            </a:r>
          </a:p>
          <a:p>
            <a:r>
              <a:rPr lang="en-US" dirty="0"/>
              <a:t>Hotels are also integrating health-focused partnerships, such as collaborations with healthcare providers, to ensure consistent implementation of health protocols and gain consumer trust.</a:t>
            </a:r>
            <a:endParaRPr dirty="0"/>
          </a:p>
        </p:txBody>
      </p:sp>
      <p:sp>
        <p:nvSpPr>
          <p:cNvPr id="5" name="Slide Number Placeholder 4"/>
          <p:cNvSpPr>
            <a:spLocks noGrp="1"/>
          </p:cNvSpPr>
          <p:nvPr>
            <p:ph type="sldNum" sz="quarter" idx="12"/>
          </p:nvPr>
        </p:nvSpPr>
        <p:spPr/>
        <p:txBody>
          <a:bodyPr/>
          <a:lstStyle/>
          <a:p>
            <a:fld id="{C1FF6DA9-008F-8B48-92A6-B652298478BF}" type="slidenum">
              <a:rPr lang="en-US" smtClean="0"/>
              <a:t>5</a:t>
            </a:fld>
            <a:endParaRPr lang="en-US"/>
          </a:p>
        </p:txBody>
      </p:sp>
      <p:pic>
        <p:nvPicPr>
          <p:cNvPr id="4" name="Picture 3"/>
          <p:cNvPicPr>
            <a:picLocks noChangeAspect="1"/>
          </p:cNvPicPr>
          <p:nvPr/>
        </p:nvPicPr>
        <p:blipFill>
          <a:blip r:embed="rId3"/>
          <a:stretch>
            <a:fillRect/>
          </a:stretch>
        </p:blipFill>
        <p:spPr>
          <a:xfrm>
            <a:off x="6273800" y="1972135"/>
            <a:ext cx="2497221" cy="2769352"/>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Application to Hospitality Sector – PESTEL Analysis</a:t>
            </a:r>
            <a:endParaRPr dirty="0"/>
          </a:p>
        </p:txBody>
      </p:sp>
      <p:sp>
        <p:nvSpPr>
          <p:cNvPr id="3" name="Content Placeholder 2"/>
          <p:cNvSpPr>
            <a:spLocks noGrp="1"/>
          </p:cNvSpPr>
          <p:nvPr>
            <p:ph idx="1"/>
          </p:nvPr>
        </p:nvSpPr>
        <p:spPr>
          <a:xfrm>
            <a:off x="46994" y="2019300"/>
            <a:ext cx="5782305" cy="4673600"/>
          </a:xfrm>
        </p:spPr>
        <p:txBody>
          <a:bodyPr>
            <a:normAutofit fontScale="85000" lnSpcReduction="20000"/>
          </a:bodyPr>
          <a:lstStyle/>
          <a:p>
            <a:r>
              <a:rPr lang="en-US" b="1" dirty="0"/>
              <a:t>Political Factors</a:t>
            </a:r>
            <a:r>
              <a:rPr lang="en-US" dirty="0"/>
              <a:t>: Government lockdowns, travel restrictions (e.g., COVID-19, </a:t>
            </a:r>
            <a:r>
              <a:rPr lang="en-US" dirty="0" err="1"/>
              <a:t>Brexit</a:t>
            </a:r>
            <a:r>
              <a:rPr lang="en-US" dirty="0"/>
              <a:t>).</a:t>
            </a:r>
          </a:p>
          <a:p>
            <a:r>
              <a:rPr lang="en-US" b="1" dirty="0"/>
              <a:t>Economic Factors</a:t>
            </a:r>
            <a:r>
              <a:rPr lang="en-US" dirty="0"/>
              <a:t>: Recessions, reduced consumer spending, and economic downturns during crises.</a:t>
            </a:r>
          </a:p>
          <a:p>
            <a:r>
              <a:rPr lang="en-US" b="1" dirty="0"/>
              <a:t>Sociological Factors</a:t>
            </a:r>
            <a:r>
              <a:rPr lang="en-US" dirty="0"/>
              <a:t>: Shift in consumer priorities toward health safety and hygiene.</a:t>
            </a:r>
          </a:p>
          <a:p>
            <a:r>
              <a:rPr lang="en-US" b="1" dirty="0"/>
              <a:t>Technological Factors</a:t>
            </a:r>
            <a:r>
              <a:rPr lang="en-US" dirty="0"/>
              <a:t>: Adoption of AI, contactless technology, and automation for crisis management.</a:t>
            </a:r>
          </a:p>
          <a:p>
            <a:r>
              <a:rPr lang="en-US" b="1" dirty="0"/>
              <a:t>Environmental Factors</a:t>
            </a:r>
            <a:r>
              <a:rPr lang="en-US" dirty="0"/>
              <a:t>: The effects of natural disasters caused by climate change have become more frequent, with adverse effects on hotel industries in areas prone to natural disasters, such as coastal areas (Santos and Silva, 2019, p. 122). </a:t>
            </a:r>
          </a:p>
          <a:p>
            <a:r>
              <a:rPr lang="en-US" dirty="0"/>
              <a:t>Hotels should cater for the necessary aspects to reduce the environmental impacts and adhere to the set legal requirements on carbon emissions. </a:t>
            </a:r>
          </a:p>
          <a:p>
            <a:r>
              <a:rPr lang="en-US" b="1" dirty="0"/>
              <a:t>Legal issues </a:t>
            </a:r>
            <a:r>
              <a:rPr lang="en-US" dirty="0"/>
              <a:t>include changes in the legal framework in the hotels, data protection laws including GDPR, health and safety, and working conditions during crises..</a:t>
            </a:r>
            <a:endParaRPr dirty="0"/>
          </a:p>
        </p:txBody>
      </p:sp>
      <p:sp>
        <p:nvSpPr>
          <p:cNvPr id="5" name="Slide Number Placeholder 4"/>
          <p:cNvSpPr>
            <a:spLocks noGrp="1"/>
          </p:cNvSpPr>
          <p:nvPr>
            <p:ph type="sldNum" sz="quarter" idx="12"/>
          </p:nvPr>
        </p:nvSpPr>
        <p:spPr/>
        <p:txBody>
          <a:bodyPr/>
          <a:lstStyle/>
          <a:p>
            <a:fld id="{C1FF6DA9-008F-8B48-92A6-B652298478BF}" type="slidenum">
              <a:rPr lang="en-US" smtClean="0"/>
              <a:t>6</a:t>
            </a:fld>
            <a:endParaRPr lang="en-US"/>
          </a:p>
        </p:txBody>
      </p:sp>
      <p:pic>
        <p:nvPicPr>
          <p:cNvPr id="4" name="Picture 3"/>
          <p:cNvPicPr>
            <a:picLocks noChangeAspect="1"/>
          </p:cNvPicPr>
          <p:nvPr/>
        </p:nvPicPr>
        <p:blipFill>
          <a:blip r:embed="rId3"/>
          <a:stretch>
            <a:fillRect/>
          </a:stretch>
        </p:blipFill>
        <p:spPr>
          <a:xfrm>
            <a:off x="5981700" y="2334126"/>
            <a:ext cx="3162300" cy="2251996"/>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Industry Responses to Crisis</a:t>
            </a:r>
            <a:endParaRPr dirty="0"/>
          </a:p>
        </p:txBody>
      </p:sp>
      <p:sp>
        <p:nvSpPr>
          <p:cNvPr id="3" name="Content Placeholder 2"/>
          <p:cNvSpPr>
            <a:spLocks noGrp="1"/>
          </p:cNvSpPr>
          <p:nvPr>
            <p:ph idx="1"/>
          </p:nvPr>
        </p:nvSpPr>
        <p:spPr>
          <a:xfrm>
            <a:off x="0" y="2021305"/>
            <a:ext cx="6324600" cy="4658895"/>
          </a:xfrm>
        </p:spPr>
        <p:txBody>
          <a:bodyPr>
            <a:normAutofit fontScale="92500" lnSpcReduction="20000"/>
          </a:bodyPr>
          <a:lstStyle/>
          <a:p>
            <a:r>
              <a:rPr lang="en-US" b="1" dirty="0"/>
              <a:t>Industry Response</a:t>
            </a:r>
            <a:r>
              <a:rPr lang="en-US" dirty="0"/>
              <a:t>: Hilton CleanStay, Marriott International's hygiene protocols.</a:t>
            </a:r>
          </a:p>
          <a:p>
            <a:r>
              <a:rPr lang="en-US" b="1" dirty="0"/>
              <a:t>Accor’s </a:t>
            </a:r>
            <a:r>
              <a:rPr lang="en-US" b="1" dirty="0" err="1"/>
              <a:t>Allsafe</a:t>
            </a:r>
            <a:r>
              <a:rPr lang="en-US" b="1" dirty="0"/>
              <a:t> Program:</a:t>
            </a:r>
            <a:r>
              <a:rPr lang="en-US" dirty="0"/>
              <a:t> Following global threats and the COVID-19 guidelines, Accor Hotels’ subgroup initiated a new hygiene label, namely ALLSAFE, for its hotels (</a:t>
            </a:r>
            <a:r>
              <a:rPr lang="en-US" dirty="0" err="1"/>
              <a:t>Yacoub</a:t>
            </a:r>
            <a:r>
              <a:rPr lang="en-US" dirty="0"/>
              <a:t> and </a:t>
            </a:r>
            <a:r>
              <a:rPr lang="en-US" dirty="0" err="1"/>
              <a:t>ElHajjar</a:t>
            </a:r>
            <a:r>
              <a:rPr lang="en-US" dirty="0"/>
              <a:t>, 2021).</a:t>
            </a:r>
          </a:p>
          <a:p>
            <a:r>
              <a:rPr lang="en-US" dirty="0"/>
              <a:t> This has comprised cleaning measures, placing the guest’s distance, and medical assistance, creating confidence in guests during these pandemic periods.</a:t>
            </a:r>
          </a:p>
          <a:p>
            <a:r>
              <a:rPr lang="en-US" dirty="0"/>
              <a:t>IHG Clean Promise: In the wake of the coronavirus outbreak, InterContinental Hotels Group (IHG) launched the IHG Clean Promise </a:t>
            </a:r>
            <a:r>
              <a:rPr lang="en-US" dirty="0">
                <a:solidFill>
                  <a:schemeClr val="tx1"/>
                </a:solidFill>
              </a:rPr>
              <a:t>(Baum and </a:t>
            </a:r>
            <a:r>
              <a:rPr lang="en-US" dirty="0" err="1">
                <a:solidFill>
                  <a:schemeClr val="tx1"/>
                </a:solidFill>
              </a:rPr>
              <a:t>Hai</a:t>
            </a:r>
            <a:r>
              <a:rPr lang="en-US" dirty="0">
                <a:solidFill>
                  <a:schemeClr val="tx1"/>
                </a:solidFill>
              </a:rPr>
              <a:t>, 2020)</a:t>
            </a:r>
            <a:r>
              <a:rPr lang="en-US" dirty="0"/>
              <a:t>.</a:t>
            </a:r>
          </a:p>
          <a:p>
            <a:r>
              <a:rPr lang="en-US" dirty="0"/>
              <a:t>The company promised to increase cleaning standards in partnership with Ecolab and Diversey. </a:t>
            </a:r>
          </a:p>
          <a:p>
            <a:r>
              <a:rPr lang="en-US" b="1" dirty="0"/>
              <a:t>Strengths and Limitations</a:t>
            </a:r>
            <a:r>
              <a:rPr lang="en-US" dirty="0"/>
              <a:t>: Large hotel chains’ swift adoption of protocols, and smaller hotels face resource constraints.</a:t>
            </a:r>
            <a:endParaRPr dirty="0"/>
          </a:p>
        </p:txBody>
      </p:sp>
      <p:sp>
        <p:nvSpPr>
          <p:cNvPr id="5" name="Slide Number Placeholder 4"/>
          <p:cNvSpPr>
            <a:spLocks noGrp="1"/>
          </p:cNvSpPr>
          <p:nvPr>
            <p:ph type="sldNum" sz="quarter" idx="12"/>
          </p:nvPr>
        </p:nvSpPr>
        <p:spPr/>
        <p:txBody>
          <a:bodyPr/>
          <a:lstStyle/>
          <a:p>
            <a:fld id="{C1FF6DA9-008F-8B48-92A6-B652298478BF}" type="slidenum">
              <a:rPr lang="en-US" smtClean="0"/>
              <a:t>7</a:t>
            </a:fld>
            <a:endParaRPr lang="en-US"/>
          </a:p>
        </p:txBody>
      </p:sp>
      <p:pic>
        <p:nvPicPr>
          <p:cNvPr id="4" name="Picture 3"/>
          <p:cNvPicPr>
            <a:picLocks noChangeAspect="1"/>
          </p:cNvPicPr>
          <p:nvPr/>
        </p:nvPicPr>
        <p:blipFill>
          <a:blip r:embed="rId3"/>
          <a:stretch>
            <a:fillRect/>
          </a:stretch>
        </p:blipFill>
        <p:spPr>
          <a:xfrm>
            <a:off x="6324600" y="2021305"/>
            <a:ext cx="2819400" cy="2420437"/>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10628" y="329900"/>
            <a:ext cx="6589199" cy="1280890"/>
          </a:xfrm>
        </p:spPr>
        <p:txBody>
          <a:bodyPr>
            <a:normAutofit fontScale="90000"/>
          </a:bodyPr>
          <a:lstStyle/>
          <a:p>
            <a:r>
              <a:rPr lang="en-US" dirty="0"/>
              <a:t>Future Policy and Management Options – Technological Innovation</a:t>
            </a:r>
          </a:p>
        </p:txBody>
      </p:sp>
      <p:sp>
        <p:nvSpPr>
          <p:cNvPr id="3" name="Content Placeholder 2"/>
          <p:cNvSpPr>
            <a:spLocks noGrp="1"/>
          </p:cNvSpPr>
          <p:nvPr>
            <p:ph idx="1"/>
          </p:nvPr>
        </p:nvSpPr>
        <p:spPr>
          <a:xfrm>
            <a:off x="647701" y="1843087"/>
            <a:ext cx="5207000" cy="4783797"/>
          </a:xfrm>
        </p:spPr>
        <p:txBody>
          <a:bodyPr>
            <a:normAutofit fontScale="85000" lnSpcReduction="10000"/>
          </a:bodyPr>
          <a:lstStyle/>
          <a:p>
            <a:r>
              <a:rPr lang="en-US" b="1" dirty="0"/>
              <a:t>Embrace AI and Predictive Analytics</a:t>
            </a:r>
            <a:r>
              <a:rPr lang="en-US" dirty="0"/>
              <a:t>: Improve crisis management through forecasting tools.</a:t>
            </a:r>
          </a:p>
          <a:p>
            <a:r>
              <a:rPr lang="en-US" b="1" dirty="0"/>
              <a:t>Expand Contactless Technology</a:t>
            </a:r>
            <a:r>
              <a:rPr lang="en-US" dirty="0"/>
              <a:t>: Mobile check-ins, digital room keys, and automated services.</a:t>
            </a:r>
          </a:p>
          <a:p>
            <a:r>
              <a:rPr lang="en-US" b="1" dirty="0"/>
              <a:t>Focus on Big Data Applications</a:t>
            </a:r>
            <a:r>
              <a:rPr lang="en-US" dirty="0"/>
              <a:t>: Use data to predict occupancy trends and manage resources.</a:t>
            </a:r>
          </a:p>
          <a:p>
            <a:r>
              <a:rPr lang="en-US" b="1" dirty="0" err="1"/>
              <a:t>Cybersecurity</a:t>
            </a:r>
            <a:r>
              <a:rPr lang="en-US" b="1" dirty="0"/>
              <a:t> Investments</a:t>
            </a:r>
            <a:r>
              <a:rPr lang="en-US" dirty="0"/>
              <a:t>: Strengthen data protection measures, especially during crises.</a:t>
            </a:r>
          </a:p>
          <a:p>
            <a:r>
              <a:rPr lang="en-US" b="1" dirty="0"/>
              <a:t>Virtual and Augmented Reality</a:t>
            </a:r>
            <a:r>
              <a:rPr lang="en-US" dirty="0"/>
              <a:t>: Hotels can use virtual and augmented reality (VR/AR) applications to provide guests with a virtual sightseeing of the rooms or services, or illustration of rooms and services for facilities with different capacities as well as services offered with little or no physical touch (</a:t>
            </a:r>
            <a:r>
              <a:rPr lang="en-US" dirty="0" err="1"/>
              <a:t>Ivanov</a:t>
            </a:r>
            <a:r>
              <a:rPr lang="en-US" dirty="0"/>
              <a:t> and Webster, 2019).</a:t>
            </a:r>
          </a:p>
          <a:p>
            <a:r>
              <a:rPr lang="en-US" b="1" dirty="0"/>
              <a:t>Robotic</a:t>
            </a:r>
            <a:r>
              <a:rPr lang="en-US" dirty="0"/>
              <a:t> Assistance: Service robots, including cleaning robots and robotic concierges, can </a:t>
            </a:r>
            <a:r>
              <a:rPr lang="en-US" dirty="0" err="1"/>
              <a:t>minimise</a:t>
            </a:r>
            <a:r>
              <a:rPr lang="en-US" dirty="0"/>
              <a:t> contact between human beings while offering excellent service (</a:t>
            </a:r>
            <a:r>
              <a:rPr lang="en-US" dirty="0" err="1"/>
              <a:t>Ivanov</a:t>
            </a:r>
            <a:r>
              <a:rPr lang="en-US" dirty="0"/>
              <a:t> and Webster, 2019).</a:t>
            </a:r>
          </a:p>
          <a:p>
            <a:endParaRPr lang="en-US" dirty="0"/>
          </a:p>
          <a:p>
            <a:endParaRPr lang="en-US" dirty="0"/>
          </a:p>
        </p:txBody>
      </p:sp>
      <p:sp>
        <p:nvSpPr>
          <p:cNvPr id="5" name="Slide Number Placeholder 4"/>
          <p:cNvSpPr>
            <a:spLocks noGrp="1"/>
          </p:cNvSpPr>
          <p:nvPr>
            <p:ph type="sldNum" sz="quarter" idx="12"/>
          </p:nvPr>
        </p:nvSpPr>
        <p:spPr/>
        <p:txBody>
          <a:bodyPr/>
          <a:lstStyle/>
          <a:p>
            <a:fld id="{C1FF6DA9-008F-8B48-92A6-B652298478BF}" type="slidenum">
              <a:rPr lang="en-US" smtClean="0"/>
              <a:t>8</a:t>
            </a:fld>
            <a:endParaRPr lang="en-US"/>
          </a:p>
        </p:txBody>
      </p:sp>
      <p:pic>
        <p:nvPicPr>
          <p:cNvPr id="4" name="Picture 3"/>
          <p:cNvPicPr>
            <a:picLocks noChangeAspect="1"/>
          </p:cNvPicPr>
          <p:nvPr/>
        </p:nvPicPr>
        <p:blipFill>
          <a:blip r:embed="rId3"/>
          <a:stretch>
            <a:fillRect/>
          </a:stretch>
        </p:blipFill>
        <p:spPr>
          <a:xfrm>
            <a:off x="5892800" y="1843087"/>
            <a:ext cx="3149600" cy="3171825"/>
          </a:xfrm>
          <a:prstGeom prst="rect">
            <a:avLst/>
          </a:prstGeom>
        </p:spPr>
      </p:pic>
    </p:spTree>
    <p:extLst>
      <p:ext uri="{BB962C8B-B14F-4D97-AF65-F5344CB8AC3E}">
        <p14:creationId xmlns:p14="http://schemas.microsoft.com/office/powerpoint/2010/main" val="24907335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0" y="4162926"/>
            <a:ext cx="9144000" cy="2695074"/>
          </a:xfrm>
          <a:prstGeom prst="rect">
            <a:avLst/>
          </a:prstGeom>
        </p:spPr>
      </p:pic>
      <p:sp>
        <p:nvSpPr>
          <p:cNvPr id="2" name="Title 1"/>
          <p:cNvSpPr>
            <a:spLocks noGrp="1"/>
          </p:cNvSpPr>
          <p:nvPr>
            <p:ph type="title"/>
          </p:nvPr>
        </p:nvSpPr>
        <p:spPr>
          <a:xfrm>
            <a:off x="457200" y="274638"/>
            <a:ext cx="8229600" cy="1029727"/>
          </a:xfrm>
        </p:spPr>
        <p:txBody>
          <a:bodyPr>
            <a:normAutofit fontScale="90000"/>
          </a:bodyPr>
          <a:lstStyle/>
          <a:p>
            <a:r>
              <a:rPr lang="en-US" dirty="0"/>
              <a:t>Future Policy and Management Options – Sustainability and Staff Development</a:t>
            </a:r>
          </a:p>
        </p:txBody>
      </p:sp>
      <p:sp>
        <p:nvSpPr>
          <p:cNvPr id="3" name="Content Placeholder 2"/>
          <p:cNvSpPr>
            <a:spLocks noGrp="1"/>
          </p:cNvSpPr>
          <p:nvPr>
            <p:ph idx="1"/>
          </p:nvPr>
        </p:nvSpPr>
        <p:spPr>
          <a:xfrm>
            <a:off x="0" y="1467853"/>
            <a:ext cx="9143999" cy="2695073"/>
          </a:xfrm>
        </p:spPr>
        <p:txBody>
          <a:bodyPr>
            <a:normAutofit fontScale="70000" lnSpcReduction="20000"/>
          </a:bodyPr>
          <a:lstStyle/>
          <a:p>
            <a:r>
              <a:rPr lang="en-US" b="1" dirty="0"/>
              <a:t>Sustainability Initiatives</a:t>
            </a:r>
            <a:r>
              <a:rPr lang="en-US" dirty="0"/>
              <a:t>: Incorporate eco-friendly practices in crisis management (</a:t>
            </a:r>
            <a:r>
              <a:rPr lang="en-US" dirty="0" err="1"/>
              <a:t>Legrand</a:t>
            </a:r>
            <a:r>
              <a:rPr lang="en-US" dirty="0"/>
              <a:t>, Chen, and </a:t>
            </a:r>
            <a:r>
              <a:rPr lang="en-US" dirty="0" err="1"/>
              <a:t>Laeis</a:t>
            </a:r>
            <a:r>
              <a:rPr lang="en-US" dirty="0"/>
              <a:t>, 2022).</a:t>
            </a:r>
          </a:p>
          <a:p>
            <a:r>
              <a:rPr lang="en-US" b="1" dirty="0"/>
              <a:t>Reduce Operational Carbon Footprint</a:t>
            </a:r>
            <a:r>
              <a:rPr lang="en-US" dirty="0"/>
              <a:t>: Optimize energy use and reduce waste.</a:t>
            </a:r>
          </a:p>
          <a:p>
            <a:r>
              <a:rPr lang="en-US" b="1" dirty="0"/>
              <a:t>Staff Training for Crisis Preparedness</a:t>
            </a:r>
            <a:r>
              <a:rPr lang="en-US" dirty="0"/>
              <a:t>: Regular training on safety protocols and disaster response.</a:t>
            </a:r>
          </a:p>
          <a:p>
            <a:r>
              <a:rPr lang="en-US" b="1" dirty="0"/>
              <a:t>Long-Term Strategies</a:t>
            </a:r>
            <a:r>
              <a:rPr lang="en-US" dirty="0"/>
              <a:t>: Develop policies that focus on both crisis prevention and recovery</a:t>
            </a:r>
          </a:p>
          <a:p>
            <a:r>
              <a:rPr lang="en-US" b="1" dirty="0"/>
              <a:t>Green Certifications</a:t>
            </a:r>
            <a:r>
              <a:rPr lang="en-US" dirty="0"/>
              <a:t>: Currently, hotels can opt to go green and acquire LEED accreditation, among other certifications. </a:t>
            </a:r>
          </a:p>
          <a:p>
            <a:r>
              <a:rPr lang="en-US" dirty="0"/>
              <a:t>Such certifications bring guests who pay attention to the environment and guarantee compliance with strict energy and waste management requirements. </a:t>
            </a:r>
          </a:p>
          <a:p>
            <a:r>
              <a:rPr lang="en-US" b="1" dirty="0"/>
              <a:t>Employee Well-Being Programs</a:t>
            </a:r>
            <a:r>
              <a:rPr lang="en-US" dirty="0"/>
              <a:t>: This includes protecting staff's mental and physical health, which is vital during distressing times.</a:t>
            </a:r>
          </a:p>
          <a:p>
            <a:endParaRPr lang="en-US" dirty="0"/>
          </a:p>
        </p:txBody>
      </p:sp>
      <p:sp>
        <p:nvSpPr>
          <p:cNvPr id="5" name="Slide Number Placeholder 4"/>
          <p:cNvSpPr>
            <a:spLocks noGrp="1"/>
          </p:cNvSpPr>
          <p:nvPr>
            <p:ph type="sldNum" sz="quarter" idx="12"/>
          </p:nvPr>
        </p:nvSpPr>
        <p:spPr/>
        <p:txBody>
          <a:bodyPr/>
          <a:lstStyle/>
          <a:p>
            <a:fld id="{C1FF6DA9-008F-8B48-92A6-B652298478BF}" type="slidenum">
              <a:rPr lang="en-US" smtClean="0"/>
              <a:t>9</a:t>
            </a:fld>
            <a:endParaRPr lang="en-US"/>
          </a:p>
        </p:txBody>
      </p:sp>
    </p:spTree>
    <p:extLst>
      <p:ext uri="{BB962C8B-B14F-4D97-AF65-F5344CB8AC3E}">
        <p14:creationId xmlns:p14="http://schemas.microsoft.com/office/powerpoint/2010/main" val="29164688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Conclusion – Key Takeaways</a:t>
            </a:r>
          </a:p>
        </p:txBody>
      </p:sp>
      <p:sp>
        <p:nvSpPr>
          <p:cNvPr id="3" name="Content Placeholder 2"/>
          <p:cNvSpPr>
            <a:spLocks noGrp="1"/>
          </p:cNvSpPr>
          <p:nvPr>
            <p:ph idx="1"/>
          </p:nvPr>
        </p:nvSpPr>
        <p:spPr>
          <a:xfrm>
            <a:off x="24063" y="1905001"/>
            <a:ext cx="5153055" cy="4245226"/>
          </a:xfrm>
        </p:spPr>
        <p:txBody>
          <a:bodyPr>
            <a:normAutofit/>
          </a:bodyPr>
          <a:lstStyle/>
          <a:p>
            <a:r>
              <a:rPr lang="en-US" b="1" dirty="0"/>
              <a:t>Safety and Crisis Management</a:t>
            </a:r>
            <a:r>
              <a:rPr lang="en-US" dirty="0"/>
              <a:t>: Essential for the resilience of the hospitality industry.</a:t>
            </a:r>
          </a:p>
          <a:p>
            <a:r>
              <a:rPr lang="en-US" b="1" dirty="0"/>
              <a:t>PESTEL Analysis</a:t>
            </a:r>
            <a:r>
              <a:rPr lang="en-US" dirty="0"/>
              <a:t>: Identified political, economic, technological, and environmental challenges.</a:t>
            </a:r>
          </a:p>
          <a:p>
            <a:r>
              <a:rPr lang="en-US" b="1" dirty="0"/>
              <a:t>Technological and Sustainable Solutions</a:t>
            </a:r>
            <a:r>
              <a:rPr lang="en-US" dirty="0"/>
              <a:t>: Critical for future crisis prevention and management.</a:t>
            </a:r>
          </a:p>
          <a:p>
            <a:r>
              <a:rPr lang="en-US" b="1" dirty="0"/>
              <a:t>Final Thought</a:t>
            </a:r>
            <a:r>
              <a:rPr lang="en-US" dirty="0"/>
              <a:t>: The industry's survival depends on its ability to innovate and adapt to evolving global risks.</a:t>
            </a:r>
          </a:p>
        </p:txBody>
      </p:sp>
      <p:sp>
        <p:nvSpPr>
          <p:cNvPr id="5" name="Slide Number Placeholder 4"/>
          <p:cNvSpPr>
            <a:spLocks noGrp="1"/>
          </p:cNvSpPr>
          <p:nvPr>
            <p:ph type="sldNum" sz="quarter" idx="12"/>
          </p:nvPr>
        </p:nvSpPr>
        <p:spPr/>
        <p:txBody>
          <a:bodyPr/>
          <a:lstStyle/>
          <a:p>
            <a:fld id="{C1FF6DA9-008F-8B48-92A6-B652298478BF}" type="slidenum">
              <a:rPr lang="en-US" smtClean="0"/>
              <a:t>10</a:t>
            </a:fld>
            <a:endParaRPr lang="en-US"/>
          </a:p>
        </p:txBody>
      </p:sp>
      <p:pic>
        <p:nvPicPr>
          <p:cNvPr id="4" name="Picture 3"/>
          <p:cNvPicPr>
            <a:picLocks noChangeAspect="1"/>
          </p:cNvPicPr>
          <p:nvPr/>
        </p:nvPicPr>
        <p:blipFill>
          <a:blip r:embed="rId3"/>
          <a:stretch>
            <a:fillRect/>
          </a:stretch>
        </p:blipFill>
        <p:spPr>
          <a:xfrm>
            <a:off x="5295900" y="2184400"/>
            <a:ext cx="3848099" cy="3947469"/>
          </a:xfrm>
          <a:prstGeom prst="rect">
            <a:avLst/>
          </a:prstGeom>
        </p:spPr>
      </p:pic>
    </p:spTree>
    <p:extLst>
      <p:ext uri="{BB962C8B-B14F-4D97-AF65-F5344CB8AC3E}">
        <p14:creationId xmlns:p14="http://schemas.microsoft.com/office/powerpoint/2010/main" val="16594575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References </a:t>
            </a:r>
          </a:p>
        </p:txBody>
      </p:sp>
      <p:sp>
        <p:nvSpPr>
          <p:cNvPr id="3" name="Content Placeholder 2"/>
          <p:cNvSpPr>
            <a:spLocks noGrp="1"/>
          </p:cNvSpPr>
          <p:nvPr>
            <p:ph idx="1"/>
          </p:nvPr>
        </p:nvSpPr>
        <p:spPr>
          <a:xfrm>
            <a:off x="609598" y="1438836"/>
            <a:ext cx="7055225" cy="4602528"/>
          </a:xfrm>
        </p:spPr>
        <p:txBody>
          <a:bodyPr>
            <a:normAutofit fontScale="70000" lnSpcReduction="20000"/>
          </a:bodyPr>
          <a:lstStyle/>
          <a:p>
            <a:r>
              <a:rPr lang="en-US" dirty="0"/>
              <a:t>Baum, T. and </a:t>
            </a:r>
            <a:r>
              <a:rPr lang="en-US" dirty="0" err="1"/>
              <a:t>Hai</a:t>
            </a:r>
            <a:r>
              <a:rPr lang="en-US" dirty="0"/>
              <a:t>, N.T.T. (2020) Hospitality, tourism, human rights and the impact of COVID-19. </a:t>
            </a:r>
            <a:r>
              <a:rPr lang="en-US" i="1" dirty="0"/>
              <a:t>International Journal of Contemporary Hospitality Management</a:t>
            </a:r>
            <a:r>
              <a:rPr lang="en-US" dirty="0"/>
              <a:t>, </a:t>
            </a:r>
            <a:r>
              <a:rPr lang="en-US" i="1" dirty="0"/>
              <a:t>32</a:t>
            </a:r>
            <a:r>
              <a:rPr lang="en-US" dirty="0"/>
              <a:t>(7), pp.2397-2407. https://doi.org/10.1108/ijchm-03-2020-0242</a:t>
            </a:r>
          </a:p>
          <a:p>
            <a:r>
              <a:rPr lang="en-US" dirty="0"/>
              <a:t>BBC News (2021) March 2 Tourism hotspots hit hard by COVID-19 jobs crisis. </a:t>
            </a:r>
            <a:r>
              <a:rPr lang="en-US" i="1" dirty="0"/>
              <a:t>BBC News</a:t>
            </a:r>
            <a:r>
              <a:rPr lang="en-US" dirty="0"/>
              <a:t>. Available at: </a:t>
            </a:r>
            <a:r>
              <a:rPr lang="en-US" u="sng" dirty="0">
                <a:hlinkClick r:id="rId3"/>
              </a:rPr>
              <a:t>https://www.bbc.com/news/uk-56127385</a:t>
            </a:r>
            <a:r>
              <a:rPr lang="en-US" dirty="0"/>
              <a:t> (Accessed: 12 October 2024).</a:t>
            </a:r>
          </a:p>
          <a:p>
            <a:r>
              <a:rPr lang="en-US" dirty="0"/>
              <a:t>EHL Insights (2023). Hospitality trends (2023) The future ahead. Available at: </a:t>
            </a:r>
            <a:r>
              <a:rPr lang="en-US" u="sng" dirty="0">
                <a:hlinkClick r:id="rId4"/>
              </a:rPr>
              <a:t>https://hospitalityinsights.ehl.edu</a:t>
            </a:r>
            <a:r>
              <a:rPr lang="en-US" dirty="0"/>
              <a:t> (Accessed: 12 October 2024).</a:t>
            </a:r>
          </a:p>
          <a:p>
            <a:r>
              <a:rPr lang="en-US" dirty="0"/>
              <a:t>Gössling, S., Scott, D. and Hall, C.M. (2020) Pandemics, tourism and global change: a rapid assessment of COVID-19. </a:t>
            </a:r>
            <a:r>
              <a:rPr lang="en-US" i="1" dirty="0"/>
              <a:t>Journal of sustainable tourism</a:t>
            </a:r>
            <a:r>
              <a:rPr lang="en-US" dirty="0"/>
              <a:t>, </a:t>
            </a:r>
            <a:r>
              <a:rPr lang="en-US" i="1" dirty="0"/>
              <a:t>29</a:t>
            </a:r>
            <a:r>
              <a:rPr lang="en-US" dirty="0"/>
              <a:t>(1), pp.1-20. </a:t>
            </a:r>
            <a:r>
              <a:rPr lang="en-US" u="sng" dirty="0">
                <a:hlinkClick r:id="rId5"/>
              </a:rPr>
              <a:t>https://doi.org/10.1080/09669582.2020.1758708</a:t>
            </a:r>
            <a:r>
              <a:rPr lang="en-US" dirty="0"/>
              <a:t> </a:t>
            </a:r>
          </a:p>
          <a:p>
            <a:r>
              <a:rPr lang="en-US" dirty="0"/>
              <a:t>Ertaş, M. (2023) Strategies for the recovery of the tourism industry in the new normal era after the COVID-19 pandemic. In: M. </a:t>
            </a:r>
            <a:r>
              <a:rPr lang="en-US" dirty="0" err="1"/>
              <a:t>Üngören</a:t>
            </a:r>
            <a:r>
              <a:rPr lang="en-US" dirty="0"/>
              <a:t> and S. </a:t>
            </a:r>
            <a:r>
              <a:rPr lang="en-US" dirty="0" err="1"/>
              <a:t>Kapu</a:t>
            </a:r>
            <a:r>
              <a:rPr lang="en-US" dirty="0"/>
              <a:t>, eds. </a:t>
            </a:r>
            <a:r>
              <a:rPr lang="en-US" i="1" dirty="0"/>
              <a:t>Post-COVID Tourism and Hospitality Dynamics</a:t>
            </a:r>
            <a:r>
              <a:rPr lang="en-US" dirty="0"/>
              <a:t>. Abingdon: </a:t>
            </a:r>
            <a:r>
              <a:rPr lang="en-US" dirty="0" err="1"/>
              <a:t>Routledge</a:t>
            </a:r>
            <a:r>
              <a:rPr lang="en-US" dirty="0"/>
              <a:t>, pp.105-119. </a:t>
            </a:r>
            <a:r>
              <a:rPr lang="en-US" u="sng" dirty="0">
                <a:hlinkClick r:id="rId6"/>
              </a:rPr>
              <a:t>https://doi.org/10.1201/9781003429722-7</a:t>
            </a:r>
            <a:r>
              <a:rPr lang="en-US" dirty="0"/>
              <a:t>. </a:t>
            </a:r>
          </a:p>
          <a:p>
            <a:r>
              <a:rPr lang="en-US" dirty="0"/>
              <a:t>Hutton, G. (2020) </a:t>
            </a:r>
            <a:r>
              <a:rPr lang="en-US" i="1" dirty="0"/>
              <a:t>Eat Out To Help Out Scheme</a:t>
            </a:r>
            <a:r>
              <a:rPr lang="en-US" dirty="0"/>
              <a:t>. Briefing Paper Number CBP, 8978. London: House of Commons Library.</a:t>
            </a:r>
          </a:p>
          <a:p>
            <a:r>
              <a:rPr lang="en-US" dirty="0" err="1"/>
              <a:t>Ivanov</a:t>
            </a:r>
            <a:r>
              <a:rPr lang="en-US" dirty="0"/>
              <a:t>, S., and Webster, C. (Eds.). (2019) </a:t>
            </a:r>
            <a:r>
              <a:rPr lang="en-US" i="1" dirty="0"/>
              <a:t>Robots, artificial intelligence, and service automation in travel, tourism and hospitality</a:t>
            </a:r>
            <a:r>
              <a:rPr lang="en-US" dirty="0"/>
              <a:t> (1st ed.). Emerald Publishing</a:t>
            </a:r>
          </a:p>
          <a:p>
            <a:r>
              <a:rPr lang="en-US" dirty="0"/>
              <a:t>of a tourism research agenda. </a:t>
            </a:r>
            <a:r>
              <a:rPr lang="en-US" i="1" dirty="0"/>
              <a:t>Tourism Management</a:t>
            </a:r>
            <a:r>
              <a:rPr lang="en-US" dirty="0"/>
              <a:t>, </a:t>
            </a:r>
            <a:r>
              <a:rPr lang="en-US" i="1" dirty="0"/>
              <a:t>81</a:t>
            </a:r>
            <a:r>
              <a:rPr lang="en-US" dirty="0"/>
              <a:t>, 104164. https://doi.org/10.1016/j.tourman.2020.104164</a:t>
            </a:r>
          </a:p>
          <a:p>
            <a:endParaRPr lang="en-US" dirty="0"/>
          </a:p>
        </p:txBody>
      </p:sp>
      <p:sp>
        <p:nvSpPr>
          <p:cNvPr id="4" name="Slide Number Placeholder 3"/>
          <p:cNvSpPr>
            <a:spLocks noGrp="1"/>
          </p:cNvSpPr>
          <p:nvPr>
            <p:ph type="sldNum" sz="quarter" idx="12"/>
          </p:nvPr>
        </p:nvSpPr>
        <p:spPr/>
        <p:txBody>
          <a:bodyPr/>
          <a:lstStyle/>
          <a:p>
            <a:fld id="{C1FF6DA9-008F-8B48-92A6-B652298478BF}" type="slidenum">
              <a:rPr lang="en-US" smtClean="0"/>
              <a:t>11</a:t>
            </a:fld>
            <a:endParaRPr lang="en-US"/>
          </a:p>
        </p:txBody>
      </p:sp>
    </p:spTree>
    <p:extLst>
      <p:ext uri="{BB962C8B-B14F-4D97-AF65-F5344CB8AC3E}">
        <p14:creationId xmlns:p14="http://schemas.microsoft.com/office/powerpoint/2010/main" val="1617936254"/>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1591</TotalTime>
  <Words>1478</Words>
  <Application>Microsoft Office PowerPoint</Application>
  <PresentationFormat>On-screen Show (4:3)</PresentationFormat>
  <Paragraphs>93</Paragraphs>
  <Slides>11</Slides>
  <Notes>11</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11</vt:i4>
      </vt:variant>
    </vt:vector>
  </HeadingPairs>
  <TitlesOfParts>
    <vt:vector size="19" baseType="lpstr">
      <vt:lpstr>Aptos</vt:lpstr>
      <vt:lpstr>Aptos Display</vt:lpstr>
      <vt:lpstr>Arial</vt:lpstr>
      <vt:lpstr>Calibri</vt:lpstr>
      <vt:lpstr>Trebuchet MS</vt:lpstr>
      <vt:lpstr>Wingdings 3</vt:lpstr>
      <vt:lpstr>Facet</vt:lpstr>
      <vt:lpstr>Office Theme</vt:lpstr>
      <vt:lpstr>PowerPoint Presentation</vt:lpstr>
      <vt:lpstr>Introduction</vt:lpstr>
      <vt:lpstr>Background – Hospitality Sector</vt:lpstr>
      <vt:lpstr>Literature Review – Key Theories and Concepts</vt:lpstr>
      <vt:lpstr>Application to the Hospitality Industry</vt:lpstr>
      <vt:lpstr>Application to Hospitality Sector – PESTEL Analysis</vt:lpstr>
      <vt:lpstr>Industry Responses to Crisis</vt:lpstr>
      <vt:lpstr>Future Policy and Management Options – Technological Innovation</vt:lpstr>
      <vt:lpstr>Future Policy and Management Options – Sustainability and Staff Development</vt:lpstr>
      <vt:lpstr>Conclusion – Key Takeaways</vt:lpstr>
      <vt:lpstr>References </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Safety and Crisis Management in the Hospitality Industry</dc:title>
  <dc:subject/>
  <dc:creator>Andrew</dc:creator>
  <cp:keywords/>
  <dc:description>generated using python-pptx</dc:description>
  <cp:lastModifiedBy>Rodica Cornea (2110386)</cp:lastModifiedBy>
  <cp:revision>52</cp:revision>
  <dcterms:created xsi:type="dcterms:W3CDTF">2013-01-27T09:14:16Z</dcterms:created>
  <dcterms:modified xsi:type="dcterms:W3CDTF">2024-11-06T10:17:54Z</dcterms:modified>
  <cp:category/>
</cp:coreProperties>
</file>