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Lst>
  <p:sldIdLst>
    <p:sldId id="256" r:id="rId2"/>
    <p:sldId id="257" r:id="rId3"/>
    <p:sldId id="259" r:id="rId4"/>
    <p:sldId id="258" r:id="rId5"/>
    <p:sldId id="260" r:id="rId6"/>
    <p:sldId id="261" r:id="rId7"/>
    <p:sldId id="262" r:id="rId8"/>
    <p:sldId id="264" r:id="rId9"/>
    <p:sldId id="265" r:id="rId10"/>
    <p:sldId id="266"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1/17/2020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24762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55378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6678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77634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5804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8391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46966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09917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76881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46986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823882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894097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7554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174667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031482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289108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0327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1/17/2020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836547226"/>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txStyles>
    <p:titleStyle>
      <a:lvl1pPr algn="l" defTabSz="914400" rtl="0" eaLnBrk="1" latinLnBrk="0" hangingPunct="1">
        <a:lnSpc>
          <a:spcPct val="90000"/>
        </a:lnSpc>
        <a:spcBef>
          <a:spcPct val="0"/>
        </a:spcBef>
        <a:buNone/>
        <a:defRPr sz="3600" kern="1200" cap="all" baseline="0">
          <a:solidFill>
            <a:schemeClr val="tx1"/>
          </a:solidFill>
          <a:effectLst>
            <a:outerShdw blurRad="177800" dist="38100" dir="2700000" algn="tl">
              <a:srgbClr val="000000">
                <a:alpha val="24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effectLst>
            <a:outerShdw blurRad="152400" dist="38100" dir="2700000" algn="tl">
              <a:srgbClr val="000000">
                <a:alpha val="36000"/>
              </a:srgbClr>
            </a:outerShdw>
          </a:effectLst>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effectLst>
            <a:outerShdw blurRad="152400" dist="38100" dir="2700000" algn="tl">
              <a:srgbClr val="000000">
                <a:alpha val="36000"/>
              </a:srgbClr>
            </a:outerShdw>
          </a:effectLst>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effectLst>
            <a:outerShdw blurRad="152400" dist="38100" dir="2700000" algn="tl">
              <a:srgbClr val="000000">
                <a:alpha val="36000"/>
              </a:srgbClr>
            </a:outerShdw>
          </a:effectLst>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effectLst>
            <a:outerShdw blurRad="152400" dist="38100" dir="2700000" algn="tl">
              <a:srgbClr val="000000">
                <a:alpha val="36000"/>
              </a:srgbClr>
            </a:outerShdw>
          </a:effectLst>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DA63574-DBB7-48B9-8821-DD336525B45C}"/>
              </a:ext>
            </a:extLst>
          </p:cNvPr>
          <p:cNvSpPr/>
          <p:nvPr/>
        </p:nvSpPr>
        <p:spPr>
          <a:xfrm>
            <a:off x="4112123" y="2136338"/>
            <a:ext cx="3967753" cy="2585323"/>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bg1">
                    <a:lumMod val="50000"/>
                    <a:lumOff val="50000"/>
                  </a:schemeClr>
                </a:solidFill>
                <a:effectLst>
                  <a:outerShdw dist="38100" dir="2700000" algn="bl" rotWithShape="0">
                    <a:schemeClr val="accent5"/>
                  </a:outerShdw>
                </a:effectLst>
              </a:rPr>
              <a:t>ECGE6001PC</a:t>
            </a:r>
          </a:p>
          <a:p>
            <a:pPr algn="ctr"/>
            <a:r>
              <a:rPr lang="en-US" sz="5400" b="1" dirty="0">
                <a:ln w="13462">
                  <a:solidFill>
                    <a:schemeClr val="bg1"/>
                  </a:solidFill>
                  <a:prstDash val="solid"/>
                </a:ln>
                <a:solidFill>
                  <a:schemeClr val="bg1">
                    <a:lumMod val="50000"/>
                    <a:lumOff val="50000"/>
                  </a:schemeClr>
                </a:solidFill>
                <a:effectLst>
                  <a:outerShdw dist="38100" dir="2700000" algn="bl" rotWithShape="0">
                    <a:schemeClr val="accent5"/>
                  </a:outerShdw>
                </a:effectLst>
              </a:rPr>
              <a:t>Rhian Smith</a:t>
            </a:r>
          </a:p>
          <a:p>
            <a:pPr algn="ctr"/>
            <a:r>
              <a:rPr lang="en-US" sz="5400" b="1" cap="none" spc="0" dirty="0">
                <a:ln w="13462">
                  <a:solidFill>
                    <a:schemeClr val="bg1"/>
                  </a:solidFill>
                  <a:prstDash val="solid"/>
                </a:ln>
                <a:solidFill>
                  <a:schemeClr val="bg1">
                    <a:lumMod val="50000"/>
                    <a:lumOff val="50000"/>
                  </a:schemeClr>
                </a:solidFill>
                <a:effectLst>
                  <a:outerShdw dist="38100" dir="2700000" algn="bl" rotWithShape="0">
                    <a:schemeClr val="accent5"/>
                  </a:outerShdw>
                </a:effectLst>
              </a:rPr>
              <a:t>1807610</a:t>
            </a:r>
          </a:p>
        </p:txBody>
      </p:sp>
    </p:spTree>
    <p:extLst>
      <p:ext uri="{BB962C8B-B14F-4D97-AF65-F5344CB8AC3E}">
        <p14:creationId xmlns:p14="http://schemas.microsoft.com/office/powerpoint/2010/main" val="1490166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A684277-5EDB-4A07-A194-B15879A8FFCF}"/>
              </a:ext>
            </a:extLst>
          </p:cNvPr>
          <p:cNvSpPr/>
          <p:nvPr/>
        </p:nvSpPr>
        <p:spPr>
          <a:xfrm>
            <a:off x="993913" y="1166843"/>
            <a:ext cx="10230677" cy="5016758"/>
          </a:xfrm>
          <a:prstGeom prst="rect">
            <a:avLst/>
          </a:prstGeom>
        </p:spPr>
        <p:txBody>
          <a:bodyPr wrap="square">
            <a:spAutoFit/>
          </a:bodyPr>
          <a:lstStyle/>
          <a:p>
            <a:r>
              <a:rPr lang="en-GB" sz="2800" b="1" u="sng" dirty="0">
                <a:solidFill>
                  <a:schemeClr val="bg1"/>
                </a:solidFill>
                <a:latin typeface="Abadi" panose="020B0604020202020204" pitchFamily="34" charset="0"/>
              </a:rPr>
              <a:t>What job I am applying for ?</a:t>
            </a:r>
          </a:p>
          <a:p>
            <a:endParaRPr lang="en-GB" sz="2800" b="1" u="sng" dirty="0">
              <a:solidFill>
                <a:schemeClr val="bg1"/>
              </a:solidFill>
              <a:latin typeface="Abadi"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I have decided to apply for the position of leader at a </a:t>
            </a:r>
            <a:r>
              <a:rPr lang="en-GB" sz="2400" dirty="0" err="1">
                <a:solidFill>
                  <a:schemeClr val="bg1"/>
                </a:solidFill>
                <a:latin typeface="Arial" panose="020B0604020202020204" pitchFamily="34" charset="0"/>
                <a:cs typeface="Arial" panose="020B0604020202020204" pitchFamily="34" charset="0"/>
              </a:rPr>
              <a:t>Cylch</a:t>
            </a:r>
            <a:r>
              <a:rPr lang="en-GB" sz="2400" dirty="0">
                <a:solidFill>
                  <a:schemeClr val="bg1"/>
                </a:solidFill>
                <a:latin typeface="Arial" panose="020B0604020202020204" pitchFamily="34" charset="0"/>
                <a:cs typeface="Arial" panose="020B0604020202020204" pitchFamily="34" charset="0"/>
              </a:rPr>
              <a:t> </a:t>
            </a:r>
            <a:r>
              <a:rPr lang="en-GB" sz="2400" dirty="0" err="1">
                <a:solidFill>
                  <a:schemeClr val="bg1"/>
                </a:solidFill>
                <a:latin typeface="Arial" panose="020B0604020202020204" pitchFamily="34" charset="0"/>
                <a:cs typeface="Arial" panose="020B0604020202020204" pitchFamily="34" charset="0"/>
              </a:rPr>
              <a:t>Mudiad</a:t>
            </a:r>
            <a:r>
              <a:rPr lang="en-GB" sz="2400" dirty="0">
                <a:solidFill>
                  <a:schemeClr val="bg1"/>
                </a:solidFill>
                <a:latin typeface="Arial" panose="020B0604020202020204" pitchFamily="34" charset="0"/>
                <a:cs typeface="Arial" panose="020B0604020202020204" pitchFamily="34" charset="0"/>
              </a:rPr>
              <a:t> setting, working with children of ages 2 years old to 4 years old.</a:t>
            </a:r>
          </a:p>
          <a:p>
            <a:r>
              <a:rPr lang="en-GB" sz="2400" dirty="0">
                <a:solidFill>
                  <a:schemeClr val="bg1"/>
                </a:solidFill>
                <a:latin typeface="Arial" panose="020B0604020202020204" pitchFamily="34" charset="0"/>
                <a:cs typeface="Arial" panose="020B0604020202020204" pitchFamily="34" charset="0"/>
              </a:rPr>
              <a:t>This is a Welsh Medium setting. </a:t>
            </a:r>
          </a:p>
          <a:p>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Young (2011) teaching Welsh in early years and within the national curriculum,</a:t>
            </a:r>
          </a:p>
          <a:p>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(Welsh Government, 2017) also agrees the Welsh language is integral </a:t>
            </a:r>
          </a:p>
          <a:p>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The launch of </a:t>
            </a:r>
            <a:r>
              <a:rPr lang="en-GB" sz="2400" dirty="0" err="1">
                <a:solidFill>
                  <a:schemeClr val="bg1"/>
                </a:solidFill>
                <a:latin typeface="Arial" panose="020B0604020202020204" pitchFamily="34" charset="0"/>
                <a:cs typeface="Arial" panose="020B0604020202020204" pitchFamily="34" charset="0"/>
              </a:rPr>
              <a:t>Cymraeg</a:t>
            </a:r>
            <a:r>
              <a:rPr lang="en-GB" sz="2400" dirty="0">
                <a:solidFill>
                  <a:schemeClr val="bg1"/>
                </a:solidFill>
                <a:latin typeface="Arial" panose="020B0604020202020204" pitchFamily="34" charset="0"/>
                <a:cs typeface="Arial" panose="020B0604020202020204" pitchFamily="34" charset="0"/>
              </a:rPr>
              <a:t> 2050. (Minister for Lifelong Learning &amp; Welsh Language, 2018)</a:t>
            </a:r>
          </a:p>
        </p:txBody>
      </p:sp>
      <p:pic>
        <p:nvPicPr>
          <p:cNvPr id="5" name="Picture 4">
            <a:extLst>
              <a:ext uri="{FF2B5EF4-FFF2-40B4-BE49-F238E27FC236}">
                <a16:creationId xmlns:a16="http://schemas.microsoft.com/office/drawing/2014/main" id="{3EF8EFC3-9269-4F1D-BC39-D23D18149673}"/>
              </a:ext>
            </a:extLst>
          </p:cNvPr>
          <p:cNvPicPr>
            <a:picLocks noChangeAspect="1"/>
          </p:cNvPicPr>
          <p:nvPr/>
        </p:nvPicPr>
        <p:blipFill>
          <a:blip r:embed="rId2"/>
          <a:stretch>
            <a:fillRect/>
          </a:stretch>
        </p:blipFill>
        <p:spPr>
          <a:xfrm>
            <a:off x="9762088" y="146903"/>
            <a:ext cx="2085355" cy="1019940"/>
          </a:xfrm>
          <a:prstGeom prst="rect">
            <a:avLst/>
          </a:prstGeom>
        </p:spPr>
      </p:pic>
      <p:sp>
        <p:nvSpPr>
          <p:cNvPr id="6" name="TextBox 5">
            <a:extLst>
              <a:ext uri="{FF2B5EF4-FFF2-40B4-BE49-F238E27FC236}">
                <a16:creationId xmlns:a16="http://schemas.microsoft.com/office/drawing/2014/main" id="{00841A02-D691-4F32-8AC6-0C31D82B2021}"/>
              </a:ext>
            </a:extLst>
          </p:cNvPr>
          <p:cNvSpPr txBox="1"/>
          <p:nvPr/>
        </p:nvSpPr>
        <p:spPr>
          <a:xfrm>
            <a:off x="7726017" y="384313"/>
            <a:ext cx="1855305" cy="369332"/>
          </a:xfrm>
          <a:prstGeom prst="rect">
            <a:avLst/>
          </a:prstGeom>
          <a:noFill/>
        </p:spPr>
        <p:txBody>
          <a:bodyPr wrap="square" rtlCol="0">
            <a:spAutoFit/>
          </a:bodyPr>
          <a:lstStyle/>
          <a:p>
            <a:r>
              <a:rPr lang="en-GB" dirty="0" err="1">
                <a:solidFill>
                  <a:schemeClr val="bg1"/>
                </a:solidFill>
              </a:rPr>
              <a:t>Meithrin</a:t>
            </a:r>
            <a:r>
              <a:rPr lang="en-GB" dirty="0">
                <a:solidFill>
                  <a:schemeClr val="bg1"/>
                </a:solidFill>
              </a:rPr>
              <a:t>,(no date)</a:t>
            </a:r>
            <a:endParaRPr lang="en-GB" dirty="0"/>
          </a:p>
        </p:txBody>
      </p:sp>
    </p:spTree>
    <p:extLst>
      <p:ext uri="{BB962C8B-B14F-4D97-AF65-F5344CB8AC3E}">
        <p14:creationId xmlns:p14="http://schemas.microsoft.com/office/powerpoint/2010/main" val="66347263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3260643-1EE2-4894-BE7C-7A2286EC788A}"/>
              </a:ext>
            </a:extLst>
          </p:cNvPr>
          <p:cNvSpPr/>
          <p:nvPr/>
        </p:nvSpPr>
        <p:spPr>
          <a:xfrm>
            <a:off x="8194878" y="1065955"/>
            <a:ext cx="2851413" cy="481731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b="1" u="sng" cap="all" dirty="0">
                <a:solidFill>
                  <a:schemeClr val="bg1"/>
                </a:solidFill>
                <a:latin typeface="+mj-lt"/>
                <a:ea typeface="+mj-ea"/>
                <a:cs typeface="+mj-cs"/>
              </a:rPr>
              <a:t>Why I would be good for this job? </a:t>
            </a:r>
          </a:p>
        </p:txBody>
      </p:sp>
      <p:sp>
        <p:nvSpPr>
          <p:cNvPr id="5" name="Rectangle 4">
            <a:extLst>
              <a:ext uri="{FF2B5EF4-FFF2-40B4-BE49-F238E27FC236}">
                <a16:creationId xmlns:a16="http://schemas.microsoft.com/office/drawing/2014/main" id="{8EE679B4-E7A3-4FB2-B76D-52D820805A3C}"/>
              </a:ext>
            </a:extLst>
          </p:cNvPr>
          <p:cNvSpPr/>
          <p:nvPr/>
        </p:nvSpPr>
        <p:spPr>
          <a:xfrm>
            <a:off x="1141412" y="1065954"/>
            <a:ext cx="5749774" cy="4817317"/>
          </a:xfrm>
          <a:prstGeom prst="rect">
            <a:avLst/>
          </a:prstGeom>
        </p:spPr>
        <p:txBody>
          <a:bodyPr vert="horz" lIns="91440" tIns="45720" rIns="91440" bIns="45720" rtlCol="0" anchor="ctr">
            <a:noAutofit/>
          </a:bodyPr>
          <a:lstStyle/>
          <a:p>
            <a:pPr indent="-228600" defTabSz="914400">
              <a:lnSpc>
                <a:spcPct val="120000"/>
              </a:lnSpc>
              <a:spcAft>
                <a:spcPts val="600"/>
              </a:spcAft>
              <a:buSzPct val="125000"/>
              <a:buFont typeface="Arial" panose="020B0604020202020204" pitchFamily="34" charset="0"/>
              <a:buChar char="•"/>
            </a:pPr>
            <a:r>
              <a:rPr lang="en-US" sz="2000" dirty="0">
                <a:solidFill>
                  <a:schemeClr val="bg1"/>
                </a:solidFill>
                <a:latin typeface="Abadi" panose="020B0604020104020204" pitchFamily="34" charset="0"/>
                <a:cs typeface="Aldhabi" panose="020B0604020202020204" pitchFamily="2" charset="-78"/>
              </a:rPr>
              <a:t>Well I think I would be good for this job as I have qualifications within this field, I have done numerous courses linked to the education sector and I have experience of working with children in various settings for 24 years and I am studying an early years degree which has given me the confidence in myself and to apply for this role. There’s nothing better than seeing children’s faces light up each time they learn something. It brings endless joy!</a:t>
            </a:r>
          </a:p>
          <a:p>
            <a:pPr indent="-228600" defTabSz="914400">
              <a:lnSpc>
                <a:spcPct val="120000"/>
              </a:lnSpc>
              <a:spcAft>
                <a:spcPts val="600"/>
              </a:spcAft>
              <a:buSzPct val="125000"/>
              <a:buFont typeface="Arial" panose="020B0604020202020204" pitchFamily="34" charset="0"/>
              <a:buChar char="•"/>
            </a:pPr>
            <a:r>
              <a:rPr lang="en-US" sz="2000" dirty="0">
                <a:solidFill>
                  <a:schemeClr val="bg1"/>
                </a:solidFill>
                <a:latin typeface="Abadi" panose="020B0604020104020204" pitchFamily="34" charset="0"/>
                <a:cs typeface="Aldhabi" panose="020B0604020202020204" pitchFamily="2" charset="-78"/>
              </a:rPr>
              <a:t>I have worked within different </a:t>
            </a:r>
            <a:r>
              <a:rPr lang="en-US" sz="2000" dirty="0" err="1">
                <a:solidFill>
                  <a:schemeClr val="bg1"/>
                </a:solidFill>
                <a:latin typeface="Abadi" panose="020B0604020104020204" pitchFamily="34" charset="0"/>
                <a:cs typeface="Aldhabi" panose="020B0604020202020204" pitchFamily="2" charset="-78"/>
              </a:rPr>
              <a:t>Cylch</a:t>
            </a:r>
            <a:r>
              <a:rPr lang="en-US" sz="2000" dirty="0">
                <a:solidFill>
                  <a:schemeClr val="bg1"/>
                </a:solidFill>
                <a:latin typeface="Abadi" panose="020B0604020104020204" pitchFamily="34" charset="0"/>
                <a:cs typeface="Aldhabi" panose="020B0604020202020204" pitchFamily="2" charset="-78"/>
              </a:rPr>
              <a:t> settings for 2 years as a </a:t>
            </a:r>
            <a:r>
              <a:rPr lang="en-US" sz="2000" dirty="0" err="1">
                <a:solidFill>
                  <a:schemeClr val="bg1"/>
                </a:solidFill>
                <a:latin typeface="Abadi" panose="020B0604020104020204" pitchFamily="34" charset="0"/>
                <a:cs typeface="Aldhabi" panose="020B0604020202020204" pitchFamily="2" charset="-78"/>
              </a:rPr>
              <a:t>Cylch</a:t>
            </a:r>
            <a:r>
              <a:rPr lang="en-US" sz="2000" dirty="0">
                <a:solidFill>
                  <a:schemeClr val="bg1"/>
                </a:solidFill>
                <a:latin typeface="Abadi" panose="020B0604020104020204" pitchFamily="34" charset="0"/>
                <a:cs typeface="Aldhabi" panose="020B0604020202020204" pitchFamily="2" charset="-78"/>
              </a:rPr>
              <a:t> assistant and a deputy leader. On the days I was acting leader I thoroughly enjoyed and had great satisfaction from it.</a:t>
            </a:r>
          </a:p>
        </p:txBody>
      </p:sp>
    </p:spTree>
    <p:extLst>
      <p:ext uri="{BB962C8B-B14F-4D97-AF65-F5344CB8AC3E}">
        <p14:creationId xmlns:p14="http://schemas.microsoft.com/office/powerpoint/2010/main" val="2141491528"/>
      </p:ext>
    </p:extLst>
  </p:cSld>
  <p:clrMapOvr>
    <a:masterClrMapping/>
  </p:clrMapOvr>
  <mc:AlternateContent xmlns:mc="http://schemas.openxmlformats.org/markup-compatibility/2006" xmlns:p14="http://schemas.microsoft.com/office/powerpoint/2010/main">
    <mc:Choice Requires="p14">
      <p:transition spd="slow" p14:dur="800">
        <p:diamond/>
      </p:transition>
    </mc:Choice>
    <mc:Fallback xmlns="">
      <p:transition spd="slow">
        <p:diamond/>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713CD65-F6C8-49B0-8D52-AE113B73B0C6}"/>
              </a:ext>
            </a:extLst>
          </p:cNvPr>
          <p:cNvSpPr/>
          <p:nvPr/>
        </p:nvSpPr>
        <p:spPr>
          <a:xfrm>
            <a:off x="2100775" y="470455"/>
            <a:ext cx="7990449" cy="5447645"/>
          </a:xfrm>
          <a:prstGeom prst="rect">
            <a:avLst/>
          </a:prstGeom>
        </p:spPr>
        <p:txBody>
          <a:bodyPr wrap="square">
            <a:spAutoFit/>
          </a:bodyPr>
          <a:lstStyle/>
          <a:p>
            <a:r>
              <a:rPr lang="en-GB" sz="2400" b="1" u="sng" dirty="0">
                <a:solidFill>
                  <a:schemeClr val="bg1"/>
                </a:solidFill>
                <a:latin typeface="Abadi" panose="020B0604020104020204" pitchFamily="34" charset="0"/>
              </a:rPr>
              <a:t>Skills I need.</a:t>
            </a:r>
          </a:p>
          <a:p>
            <a:endParaRPr lang="en-GB" sz="2400" dirty="0">
              <a:solidFill>
                <a:schemeClr val="bg1"/>
              </a:solidFill>
              <a:latin typeface="Abadi" panose="020B0604020104020204" pitchFamily="34" charset="0"/>
            </a:endParaRPr>
          </a:p>
          <a:p>
            <a:r>
              <a:rPr lang="en-GB" sz="2000" dirty="0">
                <a:solidFill>
                  <a:schemeClr val="bg1"/>
                </a:solidFill>
                <a:latin typeface="Abadi" panose="020B0604020104020204" pitchFamily="34" charset="0"/>
                <a:cs typeface="Arial" panose="020B0604020202020204" pitchFamily="34" charset="0"/>
              </a:rPr>
              <a:t>safeguarding children ensuring excellent high quality childcare,  </a:t>
            </a:r>
          </a:p>
          <a:p>
            <a:r>
              <a:rPr lang="en-GB" sz="2000" dirty="0">
                <a:solidFill>
                  <a:schemeClr val="bg1"/>
                </a:solidFill>
                <a:latin typeface="Abadi" panose="020B0604020104020204" pitchFamily="34" charset="0"/>
                <a:cs typeface="Arial" panose="020B0604020202020204" pitchFamily="34" charset="0"/>
              </a:rPr>
              <a:t> </a:t>
            </a:r>
          </a:p>
          <a:p>
            <a:r>
              <a:rPr lang="en-GB" sz="2000" dirty="0">
                <a:solidFill>
                  <a:schemeClr val="bg1"/>
                </a:solidFill>
                <a:latin typeface="Abadi" panose="020B0604020104020204" pitchFamily="34" charset="0"/>
                <a:cs typeface="Arial" panose="020B0604020202020204" pitchFamily="34" charset="0"/>
              </a:rPr>
              <a:t>comply with all health and safety requirement, </a:t>
            </a:r>
          </a:p>
          <a:p>
            <a:endParaRPr lang="en-GB" sz="2000" dirty="0">
              <a:solidFill>
                <a:schemeClr val="bg1"/>
              </a:solidFill>
              <a:latin typeface="Abadi" panose="020B0604020104020204" pitchFamily="34" charset="0"/>
              <a:cs typeface="Arial" panose="020B0604020202020204" pitchFamily="34" charset="0"/>
            </a:endParaRPr>
          </a:p>
          <a:p>
            <a:r>
              <a:rPr lang="en-GB" sz="2000" dirty="0">
                <a:solidFill>
                  <a:schemeClr val="bg1"/>
                </a:solidFill>
                <a:latin typeface="Abadi" panose="020B0604020104020204" pitchFamily="34" charset="0"/>
                <a:cs typeface="Arial" panose="020B0604020202020204" pitchFamily="34" charset="0"/>
              </a:rPr>
              <a:t>make sure the facilities are welcoming, </a:t>
            </a:r>
          </a:p>
          <a:p>
            <a:endParaRPr lang="en-GB" sz="2000" dirty="0">
              <a:solidFill>
                <a:schemeClr val="bg1"/>
              </a:solidFill>
              <a:latin typeface="Abadi" panose="020B0604020104020204" pitchFamily="34" charset="0"/>
              <a:cs typeface="Arial" panose="020B0604020202020204" pitchFamily="34" charset="0"/>
            </a:endParaRPr>
          </a:p>
          <a:p>
            <a:r>
              <a:rPr lang="en-GB" sz="2000" dirty="0">
                <a:solidFill>
                  <a:schemeClr val="bg1"/>
                </a:solidFill>
                <a:latin typeface="Abadi" panose="020B0604020104020204" pitchFamily="34" charset="0"/>
                <a:cs typeface="Arial" panose="020B0604020202020204" pitchFamily="34" charset="0"/>
              </a:rPr>
              <a:t>make sure there is a variety of resources to promote linguistic, mathematical, physical, creative and social skills,</a:t>
            </a:r>
          </a:p>
          <a:p>
            <a:endParaRPr lang="en-GB" sz="2000" dirty="0">
              <a:solidFill>
                <a:schemeClr val="bg1"/>
              </a:solidFill>
              <a:latin typeface="Abadi" panose="020B0604020104020204" pitchFamily="34" charset="0"/>
              <a:cs typeface="Arial" panose="020B0604020202020204" pitchFamily="34" charset="0"/>
            </a:endParaRPr>
          </a:p>
          <a:p>
            <a:r>
              <a:rPr lang="en-GB" sz="2000" dirty="0">
                <a:solidFill>
                  <a:schemeClr val="bg1"/>
                </a:solidFill>
                <a:latin typeface="Abadi" panose="020B0604020104020204" pitchFamily="34" charset="0"/>
                <a:cs typeface="Arial" panose="020B0604020202020204" pitchFamily="34" charset="0"/>
              </a:rPr>
              <a:t>Make sure resources are available to promote the development of the Welsh language,   </a:t>
            </a:r>
          </a:p>
          <a:p>
            <a:endParaRPr lang="en-GB" sz="2000" dirty="0">
              <a:solidFill>
                <a:schemeClr val="bg1"/>
              </a:solidFill>
              <a:latin typeface="Abadi" panose="020B0604020104020204" pitchFamily="34" charset="0"/>
              <a:cs typeface="Arial" panose="020B0604020202020204" pitchFamily="34" charset="0"/>
            </a:endParaRPr>
          </a:p>
          <a:p>
            <a:r>
              <a:rPr lang="en-GB" sz="2000" dirty="0">
                <a:solidFill>
                  <a:schemeClr val="bg1"/>
                </a:solidFill>
                <a:latin typeface="Abadi" panose="020B0604020104020204" pitchFamily="34" charset="0"/>
                <a:cs typeface="Arial" panose="020B0604020202020204" pitchFamily="34" charset="0"/>
              </a:rPr>
              <a:t>attend relevant training courses,   </a:t>
            </a:r>
          </a:p>
          <a:p>
            <a:endParaRPr lang="en-GB" sz="2000" dirty="0">
              <a:solidFill>
                <a:schemeClr val="bg1"/>
              </a:solidFill>
              <a:latin typeface="Abadi" panose="020B0604020104020204" pitchFamily="34" charset="0"/>
              <a:cs typeface="Arial" panose="020B0604020202020204" pitchFamily="34" charset="0"/>
            </a:endParaRPr>
          </a:p>
          <a:p>
            <a:r>
              <a:rPr lang="en-GB" sz="2000" dirty="0">
                <a:solidFill>
                  <a:schemeClr val="bg1"/>
                </a:solidFill>
                <a:latin typeface="Abadi" panose="020B0604020104020204" pitchFamily="34" charset="0"/>
                <a:cs typeface="Arial" panose="020B0604020202020204" pitchFamily="34" charset="0"/>
              </a:rPr>
              <a:t>manage weekly meetings with staff. </a:t>
            </a:r>
          </a:p>
        </p:txBody>
      </p:sp>
    </p:spTree>
    <p:extLst>
      <p:ext uri="{BB962C8B-B14F-4D97-AF65-F5344CB8AC3E}">
        <p14:creationId xmlns:p14="http://schemas.microsoft.com/office/powerpoint/2010/main" val="58412357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5829B0-A7D3-41E3-A21F-6F56C6CE93E4}"/>
              </a:ext>
            </a:extLst>
          </p:cNvPr>
          <p:cNvSpPr txBox="1"/>
          <p:nvPr/>
        </p:nvSpPr>
        <p:spPr>
          <a:xfrm>
            <a:off x="2895600" y="395476"/>
            <a:ext cx="5976730" cy="584775"/>
          </a:xfrm>
          <a:prstGeom prst="rect">
            <a:avLst/>
          </a:prstGeom>
          <a:noFill/>
        </p:spPr>
        <p:txBody>
          <a:bodyPr wrap="square" rtlCol="0">
            <a:spAutoFit/>
          </a:bodyPr>
          <a:lstStyle/>
          <a:p>
            <a:r>
              <a:rPr lang="en-GB" sz="3200" b="1" u="sng" dirty="0">
                <a:solidFill>
                  <a:schemeClr val="bg1"/>
                </a:solidFill>
                <a:latin typeface="Abadi" panose="020B0604020104020204" pitchFamily="34" charset="0"/>
              </a:rPr>
              <a:t>What skills I have for this job ?</a:t>
            </a:r>
          </a:p>
        </p:txBody>
      </p:sp>
      <p:sp>
        <p:nvSpPr>
          <p:cNvPr id="5" name="TextBox 4">
            <a:extLst>
              <a:ext uri="{FF2B5EF4-FFF2-40B4-BE49-F238E27FC236}">
                <a16:creationId xmlns:a16="http://schemas.microsoft.com/office/drawing/2014/main" id="{B36168AD-91F2-4EF3-8335-37F2C3C46E17}"/>
              </a:ext>
            </a:extLst>
          </p:cNvPr>
          <p:cNvSpPr txBox="1"/>
          <p:nvPr/>
        </p:nvSpPr>
        <p:spPr>
          <a:xfrm>
            <a:off x="1789440" y="1923375"/>
            <a:ext cx="7686261" cy="3231654"/>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A good leader</a:t>
            </a:r>
          </a:p>
          <a:p>
            <a:r>
              <a:rPr lang="en-GB" sz="2000" dirty="0">
                <a:solidFill>
                  <a:schemeClr val="bg1"/>
                </a:solidFill>
                <a:latin typeface="Arial" panose="020B0604020202020204" pitchFamily="34" charset="0"/>
                <a:cs typeface="Arial" panose="020B0604020202020204" pitchFamily="34" charset="0"/>
              </a:rPr>
              <a:t>.Early Years Matters, (2020) when we lead others</a:t>
            </a:r>
          </a:p>
          <a:p>
            <a:r>
              <a:rPr lang="en-GB" sz="2000" dirty="0">
                <a:solidFill>
                  <a:schemeClr val="bg1"/>
                </a:solidFill>
                <a:latin typeface="Arial" panose="020B0604020202020204" pitchFamily="34" charset="0"/>
                <a:cs typeface="Arial" panose="020B0604020202020204" pitchFamily="34" charset="0"/>
              </a:rPr>
              <a:t> we give them sense of direction.</a:t>
            </a:r>
          </a:p>
          <a:p>
            <a:r>
              <a:rPr lang="en-GB" sz="2000" dirty="0">
                <a:solidFill>
                  <a:schemeClr val="bg1"/>
                </a:solidFill>
                <a:latin typeface="Arial" panose="020B0604020202020204" pitchFamily="34" charset="0"/>
                <a:cs typeface="Arial" panose="020B0604020202020204" pitchFamily="34" charset="0"/>
              </a:rPr>
              <a:t>.’can do’ attitude</a:t>
            </a:r>
          </a:p>
          <a:p>
            <a:r>
              <a:rPr lang="en-GB" sz="2000" dirty="0">
                <a:solidFill>
                  <a:schemeClr val="bg1"/>
                </a:solidFill>
                <a:latin typeface="Arial" panose="020B0604020202020204" pitchFamily="34" charset="0"/>
                <a:cs typeface="Arial" panose="020B0604020202020204" pitchFamily="34" charset="0"/>
              </a:rPr>
              <a:t> .Early Years Foundation Stage (2017)  every </a:t>
            </a:r>
          </a:p>
          <a:p>
            <a:r>
              <a:rPr lang="en-GB" sz="2000" dirty="0">
                <a:solidFill>
                  <a:schemeClr val="bg1"/>
                </a:solidFill>
                <a:latin typeface="Arial" panose="020B0604020202020204" pitchFamily="34" charset="0"/>
                <a:cs typeface="Arial" panose="020B0604020202020204" pitchFamily="34" charset="0"/>
              </a:rPr>
              <a:t>child deserves the best possible start in life.</a:t>
            </a:r>
          </a:p>
          <a:p>
            <a:r>
              <a:rPr lang="en-GB" sz="2000" dirty="0">
                <a:solidFill>
                  <a:schemeClr val="bg1"/>
                </a:solidFill>
                <a:latin typeface="Arial" panose="020B0604020202020204" pitchFamily="34" charset="0"/>
                <a:cs typeface="Arial" panose="020B0604020202020204" pitchFamily="34" charset="0"/>
              </a:rPr>
              <a:t>.(Kolb, 1984) “Learning is the process whereby knowledge is created through the transformation of experience” I feel I have learnt a lot through my years of working with children within in different areas.</a:t>
            </a:r>
          </a:p>
        </p:txBody>
      </p:sp>
      <p:pic>
        <p:nvPicPr>
          <p:cNvPr id="2" name="Picture 1">
            <a:extLst>
              <a:ext uri="{FF2B5EF4-FFF2-40B4-BE49-F238E27FC236}">
                <a16:creationId xmlns:a16="http://schemas.microsoft.com/office/drawing/2014/main" id="{7BB2CD1C-0EB5-475A-BACD-A25633022667}"/>
              </a:ext>
            </a:extLst>
          </p:cNvPr>
          <p:cNvPicPr>
            <a:picLocks noChangeAspect="1"/>
          </p:cNvPicPr>
          <p:nvPr/>
        </p:nvPicPr>
        <p:blipFill>
          <a:blip r:embed="rId2"/>
          <a:stretch>
            <a:fillRect/>
          </a:stretch>
        </p:blipFill>
        <p:spPr>
          <a:xfrm>
            <a:off x="9296400" y="980251"/>
            <a:ext cx="2459287" cy="1886249"/>
          </a:xfrm>
          <a:prstGeom prst="rect">
            <a:avLst/>
          </a:prstGeom>
        </p:spPr>
      </p:pic>
      <p:sp>
        <p:nvSpPr>
          <p:cNvPr id="3" name="TextBox 2">
            <a:extLst>
              <a:ext uri="{FF2B5EF4-FFF2-40B4-BE49-F238E27FC236}">
                <a16:creationId xmlns:a16="http://schemas.microsoft.com/office/drawing/2014/main" id="{E32E1E1E-5C34-487F-B690-0A3C00550BB7}"/>
              </a:ext>
            </a:extLst>
          </p:cNvPr>
          <p:cNvSpPr txBox="1"/>
          <p:nvPr/>
        </p:nvSpPr>
        <p:spPr>
          <a:xfrm>
            <a:off x="9920154" y="3076372"/>
            <a:ext cx="1470593" cy="369332"/>
          </a:xfrm>
          <a:prstGeom prst="rect">
            <a:avLst/>
          </a:prstGeom>
          <a:noFill/>
        </p:spPr>
        <p:txBody>
          <a:bodyPr wrap="square" rtlCol="0">
            <a:spAutoFit/>
          </a:bodyPr>
          <a:lstStyle/>
          <a:p>
            <a:r>
              <a:rPr lang="en-GB" dirty="0"/>
              <a:t>(Kolb, 1984)</a:t>
            </a:r>
          </a:p>
        </p:txBody>
      </p:sp>
    </p:spTree>
    <p:extLst>
      <p:ext uri="{BB962C8B-B14F-4D97-AF65-F5344CB8AC3E}">
        <p14:creationId xmlns:p14="http://schemas.microsoft.com/office/powerpoint/2010/main" val="399224410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45189C-1E8E-4EF5-B0FB-73FDE25A10E9}"/>
              </a:ext>
            </a:extLst>
          </p:cNvPr>
          <p:cNvSpPr/>
          <p:nvPr/>
        </p:nvSpPr>
        <p:spPr>
          <a:xfrm>
            <a:off x="2747883" y="183082"/>
            <a:ext cx="5484194" cy="584775"/>
          </a:xfrm>
          <a:prstGeom prst="rect">
            <a:avLst/>
          </a:prstGeom>
        </p:spPr>
        <p:txBody>
          <a:bodyPr wrap="none">
            <a:spAutoFit/>
          </a:bodyPr>
          <a:lstStyle/>
          <a:p>
            <a:r>
              <a:rPr lang="en-GB" sz="3200" b="1" u="sng" dirty="0">
                <a:solidFill>
                  <a:schemeClr val="bg1"/>
                </a:solidFill>
                <a:latin typeface="Abadi" panose="020B0604020104020204" pitchFamily="34" charset="0"/>
              </a:rPr>
              <a:t>What skills I have for this job ?</a:t>
            </a:r>
          </a:p>
        </p:txBody>
      </p:sp>
      <p:sp>
        <p:nvSpPr>
          <p:cNvPr id="6" name="TextBox 5">
            <a:extLst>
              <a:ext uri="{FF2B5EF4-FFF2-40B4-BE49-F238E27FC236}">
                <a16:creationId xmlns:a16="http://schemas.microsoft.com/office/drawing/2014/main" id="{7E5758F8-84DD-4013-AFF6-5814B892FB76}"/>
              </a:ext>
            </a:extLst>
          </p:cNvPr>
          <p:cNvSpPr txBox="1"/>
          <p:nvPr/>
        </p:nvSpPr>
        <p:spPr>
          <a:xfrm>
            <a:off x="2515637" y="3547770"/>
            <a:ext cx="5948685" cy="2000548"/>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My strengths</a:t>
            </a:r>
          </a:p>
          <a:p>
            <a:r>
              <a:rPr lang="en-GB" sz="2000" dirty="0">
                <a:solidFill>
                  <a:schemeClr val="bg1"/>
                </a:solidFill>
                <a:latin typeface="Arial" panose="020B0604020202020204" pitchFamily="34" charset="0"/>
                <a:cs typeface="Arial" panose="020B0604020202020204" pitchFamily="34" charset="0"/>
              </a:rPr>
              <a:t> .‘We’re Going on a Bear Hunt’ (Rosen, 1989),</a:t>
            </a:r>
          </a:p>
          <a:p>
            <a:r>
              <a:rPr lang="en-GB" sz="2000" dirty="0">
                <a:solidFill>
                  <a:schemeClr val="bg1"/>
                </a:solidFill>
                <a:latin typeface="Arial" panose="020B0604020202020204" pitchFamily="34" charset="0"/>
                <a:cs typeface="Arial" panose="020B0604020202020204" pitchFamily="34" charset="0"/>
              </a:rPr>
              <a:t>encourage mathematical and creative development through stories, songs, games an imaginative play.</a:t>
            </a:r>
          </a:p>
          <a:p>
            <a:r>
              <a:rPr lang="en-GB" sz="2000" dirty="0">
                <a:solidFill>
                  <a:schemeClr val="bg1"/>
                </a:solidFill>
                <a:latin typeface="Arial" panose="020B0604020202020204" pitchFamily="34" charset="0"/>
                <a:cs typeface="Arial" panose="020B0604020202020204" pitchFamily="34" charset="0"/>
              </a:rPr>
              <a:t>. Learning Through Play, (no date) being creative enables children to make connections.</a:t>
            </a:r>
          </a:p>
        </p:txBody>
      </p:sp>
      <p:pic>
        <p:nvPicPr>
          <p:cNvPr id="7" name="Picture 6">
            <a:extLst>
              <a:ext uri="{FF2B5EF4-FFF2-40B4-BE49-F238E27FC236}">
                <a16:creationId xmlns:a16="http://schemas.microsoft.com/office/drawing/2014/main" id="{308F04D9-3BA9-4C20-95D9-72585087BE6B}"/>
              </a:ext>
            </a:extLst>
          </p:cNvPr>
          <p:cNvPicPr>
            <a:picLocks noChangeAspect="1"/>
          </p:cNvPicPr>
          <p:nvPr/>
        </p:nvPicPr>
        <p:blipFill>
          <a:blip r:embed="rId2"/>
          <a:stretch>
            <a:fillRect/>
          </a:stretch>
        </p:blipFill>
        <p:spPr>
          <a:xfrm>
            <a:off x="8872483" y="2881089"/>
            <a:ext cx="2607978" cy="2236341"/>
          </a:xfrm>
          <a:prstGeom prst="rect">
            <a:avLst/>
          </a:prstGeom>
        </p:spPr>
      </p:pic>
      <p:sp>
        <p:nvSpPr>
          <p:cNvPr id="8" name="TextBox 7">
            <a:extLst>
              <a:ext uri="{FF2B5EF4-FFF2-40B4-BE49-F238E27FC236}">
                <a16:creationId xmlns:a16="http://schemas.microsoft.com/office/drawing/2014/main" id="{6ADF67BA-8866-4BB8-8F1A-C8CA2995C61A}"/>
              </a:ext>
            </a:extLst>
          </p:cNvPr>
          <p:cNvSpPr txBox="1"/>
          <p:nvPr/>
        </p:nvSpPr>
        <p:spPr>
          <a:xfrm>
            <a:off x="9818320" y="5117430"/>
            <a:ext cx="2027582" cy="369332"/>
          </a:xfrm>
          <a:prstGeom prst="rect">
            <a:avLst/>
          </a:prstGeom>
          <a:noFill/>
        </p:spPr>
        <p:txBody>
          <a:bodyPr wrap="square" rtlCol="0">
            <a:spAutoFit/>
          </a:bodyPr>
          <a:lstStyle/>
          <a:p>
            <a:r>
              <a:rPr lang="en-GB" dirty="0"/>
              <a:t>Google, (2020)</a:t>
            </a:r>
          </a:p>
        </p:txBody>
      </p:sp>
      <p:sp>
        <p:nvSpPr>
          <p:cNvPr id="11" name="Rectangle 10">
            <a:extLst>
              <a:ext uri="{FF2B5EF4-FFF2-40B4-BE49-F238E27FC236}">
                <a16:creationId xmlns:a16="http://schemas.microsoft.com/office/drawing/2014/main" id="{D7753ADA-5891-42D1-96A1-88C65A0A5A31}"/>
              </a:ext>
            </a:extLst>
          </p:cNvPr>
          <p:cNvSpPr/>
          <p:nvPr/>
        </p:nvSpPr>
        <p:spPr>
          <a:xfrm>
            <a:off x="2515636" y="1496094"/>
            <a:ext cx="6469337" cy="1384995"/>
          </a:xfrm>
          <a:prstGeom prst="rect">
            <a:avLst/>
          </a:prstGeom>
        </p:spPr>
        <p:txBody>
          <a:bodyPr wrap="square">
            <a:spAutoFit/>
          </a:bodyPr>
          <a:lstStyle/>
          <a:p>
            <a:r>
              <a:rPr lang="en-GB" sz="2400" b="1" dirty="0">
                <a:solidFill>
                  <a:schemeClr val="bg1"/>
                </a:solidFill>
                <a:latin typeface="Arial" panose="020B0604020202020204" pitchFamily="34" charset="0"/>
                <a:cs typeface="Arial" panose="020B0604020202020204" pitchFamily="34" charset="0"/>
              </a:rPr>
              <a:t>Good organisational skills</a:t>
            </a:r>
          </a:p>
          <a:p>
            <a:r>
              <a:rPr lang="en-GB" dirty="0">
                <a:solidFill>
                  <a:schemeClr val="bg1"/>
                </a:solidFill>
              </a:rPr>
              <a:t>.</a:t>
            </a:r>
            <a:r>
              <a:rPr lang="en-GB" sz="2000" dirty="0">
                <a:solidFill>
                  <a:schemeClr val="bg1"/>
                </a:solidFill>
                <a:latin typeface="Arial" panose="020B0604020202020204" pitchFamily="34" charset="0"/>
                <a:cs typeface="Arial" panose="020B0604020202020204" pitchFamily="34" charset="0"/>
              </a:rPr>
              <a:t>Rawlings, (2016) , organisation is a self management skill</a:t>
            </a:r>
          </a:p>
          <a:p>
            <a:r>
              <a:rPr lang="en-GB" sz="2000" dirty="0">
                <a:solidFill>
                  <a:schemeClr val="bg1"/>
                </a:solidFill>
                <a:latin typeface="Arial" panose="020B0604020202020204" pitchFamily="34" charset="0"/>
                <a:cs typeface="Arial" panose="020B0604020202020204" pitchFamily="34" charset="0"/>
              </a:rPr>
              <a:t>. Early Years degree</a:t>
            </a:r>
          </a:p>
        </p:txBody>
      </p:sp>
    </p:spTree>
    <p:extLst>
      <p:ext uri="{BB962C8B-B14F-4D97-AF65-F5344CB8AC3E}">
        <p14:creationId xmlns:p14="http://schemas.microsoft.com/office/powerpoint/2010/main" val="11588130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C4E1AFA-4508-4624-B99C-34D3F0EED3EF}"/>
              </a:ext>
            </a:extLst>
          </p:cNvPr>
          <p:cNvSpPr/>
          <p:nvPr/>
        </p:nvSpPr>
        <p:spPr>
          <a:xfrm>
            <a:off x="2597426" y="1951672"/>
            <a:ext cx="6096000" cy="2000548"/>
          </a:xfrm>
          <a:prstGeom prst="rect">
            <a:avLst/>
          </a:prstGeom>
        </p:spPr>
        <p:txBody>
          <a:bodyPr>
            <a:spAutoFit/>
          </a:bodyPr>
          <a:lstStyle/>
          <a:p>
            <a:r>
              <a:rPr lang="en-GB" sz="2400" b="1" dirty="0">
                <a:solidFill>
                  <a:schemeClr val="bg1"/>
                </a:solidFill>
                <a:latin typeface="Arial" panose="020B0604020202020204" pitchFamily="34" charset="0"/>
                <a:cs typeface="Arial" panose="020B0604020202020204" pitchFamily="34" charset="0"/>
              </a:rPr>
              <a:t>Safeguarding</a:t>
            </a:r>
          </a:p>
          <a:p>
            <a:r>
              <a:rPr lang="en-GB" sz="2000" dirty="0" err="1">
                <a:solidFill>
                  <a:schemeClr val="bg1"/>
                </a:solidFill>
                <a:latin typeface="Arial" panose="020B0604020202020204" pitchFamily="34" charset="0"/>
                <a:cs typeface="Arial" panose="020B0604020202020204" pitchFamily="34" charset="0"/>
              </a:rPr>
              <a:t>Eyalliance</a:t>
            </a:r>
            <a:r>
              <a:rPr lang="en-GB" sz="2000" dirty="0">
                <a:solidFill>
                  <a:schemeClr val="bg1"/>
                </a:solidFill>
                <a:latin typeface="Arial" panose="020B0604020202020204" pitchFamily="34" charset="0"/>
                <a:cs typeface="Arial" panose="020B0604020202020204" pitchFamily="34" charset="0"/>
              </a:rPr>
              <a:t>, (2019) , everyone needs to understand safeguarding.</a:t>
            </a:r>
          </a:p>
          <a:p>
            <a:r>
              <a:rPr lang="en-GB" sz="2000" dirty="0">
                <a:solidFill>
                  <a:schemeClr val="bg1"/>
                </a:solidFill>
                <a:latin typeface="Arial" panose="020B0604020202020204" pitchFamily="34" charset="0"/>
                <a:cs typeface="Arial" panose="020B0604020202020204" pitchFamily="34" charset="0"/>
              </a:rPr>
              <a:t>‘The Government Guidance Working Together to Safeguard Children (2018), all schools have a copy.</a:t>
            </a:r>
          </a:p>
          <a:p>
            <a:r>
              <a:rPr lang="en-GB" sz="2000" dirty="0">
                <a:solidFill>
                  <a:schemeClr val="bg1"/>
                </a:solidFill>
                <a:latin typeface="Arial" panose="020B0604020202020204" pitchFamily="34" charset="0"/>
                <a:cs typeface="Arial" panose="020B0604020202020204" pitchFamily="34" charset="0"/>
              </a:rPr>
              <a:t>UNCRC (2019) Article 19, a right to be protected</a:t>
            </a:r>
          </a:p>
        </p:txBody>
      </p:sp>
      <p:sp>
        <p:nvSpPr>
          <p:cNvPr id="5" name="TextBox 4">
            <a:extLst>
              <a:ext uri="{FF2B5EF4-FFF2-40B4-BE49-F238E27FC236}">
                <a16:creationId xmlns:a16="http://schemas.microsoft.com/office/drawing/2014/main" id="{4739E684-BB57-40EB-9458-AC85DA7C8E71}"/>
              </a:ext>
            </a:extLst>
          </p:cNvPr>
          <p:cNvSpPr txBox="1"/>
          <p:nvPr/>
        </p:nvSpPr>
        <p:spPr>
          <a:xfrm>
            <a:off x="2902226" y="490330"/>
            <a:ext cx="5791200" cy="1077218"/>
          </a:xfrm>
          <a:prstGeom prst="rect">
            <a:avLst/>
          </a:prstGeom>
          <a:noFill/>
        </p:spPr>
        <p:txBody>
          <a:bodyPr wrap="square" rtlCol="0">
            <a:spAutoFit/>
          </a:bodyPr>
          <a:lstStyle/>
          <a:p>
            <a:r>
              <a:rPr lang="en-GB" sz="3200" b="1" u="sng" dirty="0">
                <a:solidFill>
                  <a:schemeClr val="bg1"/>
                </a:solidFill>
                <a:latin typeface="Abadi" panose="020B0604020104020204" pitchFamily="34" charset="0"/>
              </a:rPr>
              <a:t>What skills and certificates I have for the job?</a:t>
            </a:r>
          </a:p>
        </p:txBody>
      </p:sp>
      <p:sp>
        <p:nvSpPr>
          <p:cNvPr id="2" name="Rectangle 1">
            <a:extLst>
              <a:ext uri="{FF2B5EF4-FFF2-40B4-BE49-F238E27FC236}">
                <a16:creationId xmlns:a16="http://schemas.microsoft.com/office/drawing/2014/main" id="{36CBBF68-707E-4EA5-B052-6FFACAF39931}"/>
              </a:ext>
            </a:extLst>
          </p:cNvPr>
          <p:cNvSpPr/>
          <p:nvPr/>
        </p:nvSpPr>
        <p:spPr>
          <a:xfrm>
            <a:off x="2597426" y="4828787"/>
            <a:ext cx="6096000" cy="1200329"/>
          </a:xfrm>
          <a:prstGeom prst="rect">
            <a:avLst/>
          </a:prstGeom>
        </p:spPr>
        <p:txBody>
          <a:bodyPr>
            <a:spAutoFit/>
          </a:bodyPr>
          <a:lstStyle/>
          <a:p>
            <a:r>
              <a:rPr lang="en-GB" sz="2400" dirty="0">
                <a:solidFill>
                  <a:schemeClr val="bg1"/>
                </a:solidFill>
                <a:latin typeface="Aharoni" panose="02010803020104030203" pitchFamily="2" charset="-79"/>
                <a:cs typeface="Aharoni" panose="02010803020104030203" pitchFamily="2" charset="-79"/>
              </a:rPr>
              <a:t>Level 3, First Aid Paediatrics</a:t>
            </a:r>
          </a:p>
          <a:p>
            <a:r>
              <a:rPr lang="en-GB" sz="2400" dirty="0">
                <a:solidFill>
                  <a:schemeClr val="bg1"/>
                </a:solidFill>
                <a:latin typeface="Abadi" panose="020B0604020104020204" pitchFamily="34" charset="0"/>
              </a:rPr>
              <a:t>Croner-</a:t>
            </a:r>
            <a:r>
              <a:rPr lang="en-GB" sz="2400" dirty="0" err="1">
                <a:solidFill>
                  <a:schemeClr val="bg1"/>
                </a:solidFill>
                <a:latin typeface="Abadi" panose="020B0604020104020204" pitchFamily="34" charset="0"/>
              </a:rPr>
              <a:t>i</a:t>
            </a:r>
            <a:r>
              <a:rPr lang="en-GB" sz="2400" dirty="0">
                <a:solidFill>
                  <a:schemeClr val="bg1"/>
                </a:solidFill>
                <a:latin typeface="Abadi" panose="020B0604020104020204" pitchFamily="34" charset="0"/>
              </a:rPr>
              <a:t>, (2020)  complete a relevant training course to work with children.</a:t>
            </a:r>
          </a:p>
        </p:txBody>
      </p:sp>
    </p:spTree>
    <p:extLst>
      <p:ext uri="{BB962C8B-B14F-4D97-AF65-F5344CB8AC3E}">
        <p14:creationId xmlns:p14="http://schemas.microsoft.com/office/powerpoint/2010/main" val="171268666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2AF00BA-A54C-4BC0-A20C-D1300D7C73FE}"/>
              </a:ext>
            </a:extLst>
          </p:cNvPr>
          <p:cNvSpPr/>
          <p:nvPr/>
        </p:nvSpPr>
        <p:spPr>
          <a:xfrm>
            <a:off x="1272208" y="645327"/>
            <a:ext cx="9647583" cy="6001643"/>
          </a:xfrm>
          <a:prstGeom prst="rect">
            <a:avLst/>
          </a:prstGeom>
        </p:spPr>
        <p:txBody>
          <a:bodyPr wrap="square">
            <a:spAutoFit/>
          </a:bodyPr>
          <a:lstStyle/>
          <a:p>
            <a:r>
              <a:rPr lang="en-GB" sz="1600" dirty="0">
                <a:solidFill>
                  <a:schemeClr val="bg1"/>
                </a:solidFill>
                <a:latin typeface="Abadi" panose="020B0604020104020204" pitchFamily="34" charset="0"/>
              </a:rPr>
              <a:t>Croner-</a:t>
            </a:r>
            <a:r>
              <a:rPr lang="en-GB" sz="1600" dirty="0" err="1">
                <a:solidFill>
                  <a:schemeClr val="bg1"/>
                </a:solidFill>
                <a:latin typeface="Abadi" panose="020B0604020104020204" pitchFamily="34" charset="0"/>
              </a:rPr>
              <a:t>i</a:t>
            </a:r>
            <a:r>
              <a:rPr lang="en-GB" sz="1600" dirty="0">
                <a:solidFill>
                  <a:schemeClr val="bg1"/>
                </a:solidFill>
                <a:latin typeface="Abadi" panose="020B0604020104020204" pitchFamily="34" charset="0"/>
              </a:rPr>
              <a:t>, (2020) First Aid in Early Years. Available at: https://app.croneri.co.uk/topics/first-aid-early-years/indepth. (Accessed: 13th January 2020).</a:t>
            </a:r>
          </a:p>
          <a:p>
            <a:endParaRPr lang="en-GB" sz="1600" dirty="0">
              <a:solidFill>
                <a:schemeClr val="bg1"/>
              </a:solidFill>
              <a:latin typeface="Abadi" panose="020B0604020104020204" pitchFamily="34" charset="0"/>
            </a:endParaRPr>
          </a:p>
          <a:p>
            <a:r>
              <a:rPr lang="en-GB" sz="1600" dirty="0">
                <a:solidFill>
                  <a:schemeClr val="bg1"/>
                </a:solidFill>
                <a:latin typeface="Abadi" panose="020B0604020104020204" pitchFamily="34" charset="0"/>
              </a:rPr>
              <a:t>Early Years Foundation Stage, (2017) Thanet Early Years Project. Available at: http://www.thanetearlyyears.org/early-years-foundation-stage.html#. (Accessed: 11th January 2020).</a:t>
            </a:r>
          </a:p>
          <a:p>
            <a:endParaRPr lang="en-GB" sz="1600" dirty="0">
              <a:solidFill>
                <a:schemeClr val="bg1"/>
              </a:solidFill>
              <a:latin typeface="Abadi" panose="020B0604020104020204" pitchFamily="34" charset="0"/>
            </a:endParaRPr>
          </a:p>
          <a:p>
            <a:r>
              <a:rPr lang="en-GB" sz="1600" dirty="0">
                <a:solidFill>
                  <a:schemeClr val="bg1"/>
                </a:solidFill>
                <a:latin typeface="Abadi" panose="020B0604020104020204" pitchFamily="34" charset="0"/>
              </a:rPr>
              <a:t>Early Years Matters, (2020) Leadership. Available at: http://www.earlyyearsmatters.co.uk/our-services/school-and-nursery-improvement-partner/leading-learning/. (Accessed: 13th January 2020).</a:t>
            </a:r>
          </a:p>
          <a:p>
            <a:endParaRPr lang="en-GB" sz="1600" dirty="0">
              <a:solidFill>
                <a:schemeClr val="bg1"/>
              </a:solidFill>
              <a:latin typeface="Abadi" panose="020B0604020104020204" pitchFamily="34" charset="0"/>
            </a:endParaRPr>
          </a:p>
          <a:p>
            <a:r>
              <a:rPr lang="en-GB" sz="1600" dirty="0">
                <a:solidFill>
                  <a:schemeClr val="bg1"/>
                </a:solidFill>
                <a:latin typeface="Abadi" panose="020B0604020104020204" pitchFamily="34" charset="0"/>
              </a:rPr>
              <a:t>Google Image, (2020) We’re Going on a Bear Hunt’. Available at: https://www.google.com/search?q=we%27re+going+on+a+bear+hunt&amp;source=lnms&amp;tbm=isch&amp;sa=X&amp;ved=2ahUKEwjI_9qatYbnAhWYiFwKHUgBASEQ_AUoAnoECBIQBA&amp;biw=1366&amp;bih=657#imgrc=PTwa6LHImEsPVM:. (Accessed: 15th January 2020. </a:t>
            </a:r>
          </a:p>
          <a:p>
            <a:endParaRPr lang="en-GB" sz="1600" dirty="0">
              <a:solidFill>
                <a:schemeClr val="bg1"/>
              </a:solidFill>
              <a:latin typeface="Abadi" panose="020B0604020104020204" pitchFamily="34" charset="0"/>
            </a:endParaRPr>
          </a:p>
          <a:p>
            <a:r>
              <a:rPr lang="en-GB" sz="1600" dirty="0">
                <a:solidFill>
                  <a:schemeClr val="bg1"/>
                </a:solidFill>
                <a:latin typeface="Abadi" panose="020B0604020104020204" pitchFamily="34" charset="0"/>
              </a:rPr>
              <a:t>Learning Through Play, (no date) Foundation Stage, Early Years. Available at: http://www.nicurriculum.org.uk/docs/foundation_stage/learning_through_play_ey.pdf. (Accessed: 14th January 2020).</a:t>
            </a:r>
          </a:p>
          <a:p>
            <a:endParaRPr lang="en-GB" sz="1600" dirty="0">
              <a:solidFill>
                <a:schemeClr val="bg1"/>
              </a:solidFill>
              <a:latin typeface="Abadi" panose="020B0604020104020204" pitchFamily="34" charset="0"/>
            </a:endParaRPr>
          </a:p>
          <a:p>
            <a:r>
              <a:rPr lang="en-GB" sz="1600" dirty="0" err="1">
                <a:solidFill>
                  <a:schemeClr val="bg1"/>
                </a:solidFill>
                <a:latin typeface="Abadi" panose="020B0604020104020204" pitchFamily="34" charset="0"/>
              </a:rPr>
              <a:t>McLeoed</a:t>
            </a:r>
            <a:r>
              <a:rPr lang="en-GB" sz="1600" dirty="0">
                <a:solidFill>
                  <a:schemeClr val="bg1"/>
                </a:solidFill>
                <a:latin typeface="Abadi" panose="020B0604020104020204" pitchFamily="34" charset="0"/>
              </a:rPr>
              <a:t>, S. A. (2017) Simple Psychology, Kolb-learning styles. Available at: https://www.simplypsychology.org/learning-kolb.html. (Accessed: 15th January 2020).</a:t>
            </a:r>
          </a:p>
          <a:p>
            <a:endParaRPr lang="en-GB" sz="1600" dirty="0">
              <a:solidFill>
                <a:schemeClr val="bg1"/>
              </a:solidFill>
              <a:latin typeface="Abadi" panose="020B0604020104020204" pitchFamily="34" charset="0"/>
            </a:endParaRPr>
          </a:p>
          <a:p>
            <a:r>
              <a:rPr lang="en-GB" sz="1600" dirty="0" err="1">
                <a:solidFill>
                  <a:schemeClr val="bg1"/>
                </a:solidFill>
                <a:latin typeface="Abadi" panose="020B0604020104020204" pitchFamily="34" charset="0"/>
              </a:rPr>
              <a:t>Mudiad</a:t>
            </a:r>
            <a:r>
              <a:rPr lang="en-GB" sz="1600" dirty="0">
                <a:solidFill>
                  <a:schemeClr val="bg1"/>
                </a:solidFill>
                <a:latin typeface="Abadi" panose="020B0604020104020204" pitchFamily="34" charset="0"/>
              </a:rPr>
              <a:t> </a:t>
            </a:r>
            <a:r>
              <a:rPr lang="en-GB" sz="1600" dirty="0" err="1">
                <a:solidFill>
                  <a:schemeClr val="bg1"/>
                </a:solidFill>
                <a:latin typeface="Abadi" panose="020B0604020104020204" pitchFamily="34" charset="0"/>
              </a:rPr>
              <a:t>Meithrin</a:t>
            </a:r>
            <a:r>
              <a:rPr lang="en-GB" sz="1600" dirty="0">
                <a:solidFill>
                  <a:schemeClr val="bg1"/>
                </a:solidFill>
                <a:latin typeface="Abadi" panose="020B0604020104020204" pitchFamily="34" charset="0"/>
              </a:rPr>
              <a:t>, (no date) Available at: https://www.google.com/search?q=mudiad+meithrin&amp;source=lnms&amp;tbm=isch&amp;sa=X&amp;ved=2ahUKEwj73KWszYPnAhVJTcAKHa_uBm4Q_AUoAXoECA4QAw&amp;biw=1366&amp;bih=657. (Accessed: 14th January 2020).</a:t>
            </a:r>
          </a:p>
        </p:txBody>
      </p:sp>
      <p:sp>
        <p:nvSpPr>
          <p:cNvPr id="4" name="TextBox 3">
            <a:extLst>
              <a:ext uri="{FF2B5EF4-FFF2-40B4-BE49-F238E27FC236}">
                <a16:creationId xmlns:a16="http://schemas.microsoft.com/office/drawing/2014/main" id="{0A865E68-D9C7-487B-9C46-41C101F8DC68}"/>
              </a:ext>
            </a:extLst>
          </p:cNvPr>
          <p:cNvSpPr txBox="1"/>
          <p:nvPr/>
        </p:nvSpPr>
        <p:spPr>
          <a:xfrm>
            <a:off x="1272208" y="238539"/>
            <a:ext cx="6042992" cy="369332"/>
          </a:xfrm>
          <a:prstGeom prst="rect">
            <a:avLst/>
          </a:prstGeom>
          <a:noFill/>
        </p:spPr>
        <p:txBody>
          <a:bodyPr wrap="square" rtlCol="0">
            <a:spAutoFit/>
          </a:bodyPr>
          <a:lstStyle/>
          <a:p>
            <a:r>
              <a:rPr lang="en-GB" dirty="0">
                <a:solidFill>
                  <a:schemeClr val="bg1"/>
                </a:solidFill>
              </a:rPr>
              <a:t>Reference List</a:t>
            </a:r>
          </a:p>
        </p:txBody>
      </p:sp>
    </p:spTree>
    <p:extLst>
      <p:ext uri="{BB962C8B-B14F-4D97-AF65-F5344CB8AC3E}">
        <p14:creationId xmlns:p14="http://schemas.microsoft.com/office/powerpoint/2010/main" val="91499161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9B8789A-A3D0-40D6-84D0-0EDFF2084563}"/>
              </a:ext>
            </a:extLst>
          </p:cNvPr>
          <p:cNvSpPr/>
          <p:nvPr/>
        </p:nvSpPr>
        <p:spPr>
          <a:xfrm>
            <a:off x="1457739" y="335846"/>
            <a:ext cx="9329531" cy="5509200"/>
          </a:xfrm>
          <a:prstGeom prst="rect">
            <a:avLst/>
          </a:prstGeom>
        </p:spPr>
        <p:txBody>
          <a:bodyPr wrap="square">
            <a:spAutoFit/>
          </a:bodyPr>
          <a:lstStyle/>
          <a:p>
            <a:r>
              <a:rPr lang="en-GB" sz="1600" dirty="0" err="1">
                <a:solidFill>
                  <a:schemeClr val="bg1"/>
                </a:solidFill>
                <a:latin typeface="Abadi" panose="020B0604020104020204" pitchFamily="34" charset="0"/>
              </a:rPr>
              <a:t>Mudiad</a:t>
            </a:r>
            <a:r>
              <a:rPr lang="en-GB" sz="1600" dirty="0">
                <a:solidFill>
                  <a:schemeClr val="bg1"/>
                </a:solidFill>
                <a:latin typeface="Abadi" panose="020B0604020104020204" pitchFamily="34" charset="0"/>
              </a:rPr>
              <a:t>, (no date) Available at: https://www.google.com/url?sa=i&amp;source=images&amp;cd=&amp;cad=rja&amp;uact=8&amp;ved=0ahUKEwjhv7Gv7vvmAhUzDmMBHbpaCyYQMwhBKAAwAA&amp;url=https%3A%2F%2Fintranet.meithrin.co.uk%2Fhome%2F&amp;psig=AOvVaw0R9GSAXLEImei5rjbQ9up6&amp;ust=1578842926428027&amp;ictx=3&amp;uact=3. (Accessed: 10th January 2020).</a:t>
            </a:r>
          </a:p>
          <a:p>
            <a:endParaRPr lang="en-GB" sz="1600" dirty="0">
              <a:solidFill>
                <a:schemeClr val="bg1"/>
              </a:solidFill>
              <a:latin typeface="Abadi" panose="020B0604020104020204" pitchFamily="34" charset="0"/>
            </a:endParaRPr>
          </a:p>
          <a:p>
            <a:r>
              <a:rPr lang="en-GB" sz="1600" dirty="0">
                <a:solidFill>
                  <a:schemeClr val="bg1"/>
                </a:solidFill>
                <a:latin typeface="Abadi" panose="020B0604020104020204" pitchFamily="34" charset="0"/>
              </a:rPr>
              <a:t>National Assembly for Wales, (2018) Minister for Lifelong Learning &amp; Welsh Language. Available at: http://senedd.assembly.wales/documents/s70837/Paper%201.pdf. (Accessed: 11th January 2020).</a:t>
            </a:r>
          </a:p>
          <a:p>
            <a:endParaRPr lang="en-GB" sz="1600" dirty="0">
              <a:solidFill>
                <a:schemeClr val="bg1"/>
              </a:solidFill>
              <a:latin typeface="Abadi" panose="020B0604020104020204" pitchFamily="34" charset="0"/>
            </a:endParaRPr>
          </a:p>
          <a:p>
            <a:r>
              <a:rPr lang="en-GB" sz="1600" dirty="0">
                <a:solidFill>
                  <a:schemeClr val="bg1"/>
                </a:solidFill>
                <a:latin typeface="Abadi" panose="020B0604020104020204" pitchFamily="34" charset="0"/>
              </a:rPr>
              <a:t>Rawlings, L. (2016) Youth Employment UK, Organisation skills. Available at: https://www.youthemployment.org.uk/young-prof-article/organisation-skills-overview/. (Accessed: 14th January 2020).</a:t>
            </a:r>
          </a:p>
          <a:p>
            <a:endParaRPr lang="en-GB" sz="1600" dirty="0">
              <a:solidFill>
                <a:schemeClr val="bg1"/>
              </a:solidFill>
              <a:latin typeface="Abadi" panose="020B0604020104020204" pitchFamily="34" charset="0"/>
            </a:endParaRPr>
          </a:p>
          <a:p>
            <a:r>
              <a:rPr lang="en-GB" sz="1600" dirty="0">
                <a:solidFill>
                  <a:schemeClr val="bg1"/>
                </a:solidFill>
                <a:latin typeface="Abadi" panose="020B0604020104020204" pitchFamily="34" charset="0"/>
              </a:rPr>
              <a:t>Rosen, M. (1989) We’re Going on a Bear Hunt. UK: Simon &amp; Schuster</a:t>
            </a:r>
          </a:p>
          <a:p>
            <a:endParaRPr lang="en-GB" sz="1600" dirty="0">
              <a:solidFill>
                <a:schemeClr val="bg1"/>
              </a:solidFill>
              <a:latin typeface="Abadi" panose="020B0604020104020204" pitchFamily="34" charset="0"/>
            </a:endParaRPr>
          </a:p>
          <a:p>
            <a:r>
              <a:rPr lang="en-GB" sz="1600" dirty="0">
                <a:solidFill>
                  <a:schemeClr val="bg1"/>
                </a:solidFill>
                <a:latin typeface="Abadi" panose="020B0604020104020204" pitchFamily="34" charset="0"/>
              </a:rPr>
              <a:t>The United Nations Convention on the Rights of the child, (2019) Article 19: Know Your Rights. Available at: https://www.childcomwales.org.uk/wp-content/uploads/2017/01/6331-CCfW-A2-Rights-Poster-AW-1.pdf. (Accessed:14th January 2020).</a:t>
            </a:r>
          </a:p>
          <a:p>
            <a:endParaRPr lang="en-GB" sz="1600" dirty="0">
              <a:solidFill>
                <a:schemeClr val="bg1"/>
              </a:solidFill>
              <a:latin typeface="Abadi" panose="020B0604020104020204" pitchFamily="34" charset="0"/>
            </a:endParaRPr>
          </a:p>
          <a:p>
            <a:r>
              <a:rPr lang="en-GB" sz="1600" dirty="0">
                <a:solidFill>
                  <a:schemeClr val="bg1"/>
                </a:solidFill>
                <a:latin typeface="Abadi" panose="020B0604020104020204" pitchFamily="34" charset="0"/>
              </a:rPr>
              <a:t>Welsh Government, (2016) National Minimum Standards for Regulated Childcare for children up to the age of 12 years. Available at: https://careinspectorate.wales/sites/default/files/2018-01/160411regchildcareen.pdf. (Accessed: 12th January 2020).</a:t>
            </a:r>
          </a:p>
        </p:txBody>
      </p:sp>
    </p:spTree>
    <p:extLst>
      <p:ext uri="{BB962C8B-B14F-4D97-AF65-F5344CB8AC3E}">
        <p14:creationId xmlns:p14="http://schemas.microsoft.com/office/powerpoint/2010/main" val="214160429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D6C1EC4-D81A-47F6-AF03-BC50562DDBCE}"/>
              </a:ext>
            </a:extLst>
          </p:cNvPr>
          <p:cNvSpPr/>
          <p:nvPr/>
        </p:nvSpPr>
        <p:spPr>
          <a:xfrm>
            <a:off x="1007165" y="889844"/>
            <a:ext cx="9965635" cy="3754874"/>
          </a:xfrm>
          <a:prstGeom prst="rect">
            <a:avLst/>
          </a:prstGeom>
        </p:spPr>
        <p:txBody>
          <a:bodyPr wrap="square">
            <a:spAutoFit/>
          </a:bodyPr>
          <a:lstStyle/>
          <a:p>
            <a:r>
              <a:rPr lang="en-GB" sz="2000" dirty="0">
                <a:solidFill>
                  <a:schemeClr val="bg1"/>
                </a:solidFill>
                <a:latin typeface="Abadi" panose="020B0604020104020204" pitchFamily="34" charset="0"/>
              </a:rPr>
              <a:t>Welsh Government, (2017) Welsh in Education Action Plan 2017-21. Available at: https://gov.wales/sites/default/files/publications/2018-02/welsh-in-education-action-plan-2017%E2%80%9321.pdf. (Accessed: 9th January 2020).</a:t>
            </a:r>
          </a:p>
          <a:p>
            <a:endParaRPr lang="en-GB" sz="2000" dirty="0">
              <a:solidFill>
                <a:schemeClr val="bg1"/>
              </a:solidFill>
              <a:latin typeface="Abadi" panose="020B0604020104020204" pitchFamily="34" charset="0"/>
            </a:endParaRPr>
          </a:p>
          <a:p>
            <a:r>
              <a:rPr lang="en-GB" sz="2000" dirty="0">
                <a:solidFill>
                  <a:schemeClr val="bg1"/>
                </a:solidFill>
                <a:latin typeface="Abadi" panose="020B0604020104020204" pitchFamily="34" charset="0"/>
              </a:rPr>
              <a:t>Young, A. (2011) ‘Why is Teaching Welsh Important to Wales’, </a:t>
            </a:r>
            <a:r>
              <a:rPr lang="en-GB" sz="2000" dirty="0" err="1">
                <a:solidFill>
                  <a:schemeClr val="bg1"/>
                </a:solidFill>
                <a:latin typeface="Abadi" panose="020B0604020104020204" pitchFamily="34" charset="0"/>
              </a:rPr>
              <a:t>Huffpost</a:t>
            </a:r>
            <a:r>
              <a:rPr lang="en-GB" sz="2000" dirty="0">
                <a:solidFill>
                  <a:schemeClr val="bg1"/>
                </a:solidFill>
                <a:latin typeface="Abadi" panose="020B0604020104020204" pitchFamily="34" charset="0"/>
              </a:rPr>
              <a:t>. Available at: https://www.huffingtonpost.co.uk/abby-youngpowell/welsh-wales-teaching-important-to-wales_b_1063233.html?guccounter=1&amp;guce_referrer=aHR0cHM6Ly93d3cuZ29vZ2xlLmNvbS8&amp;guce_referrer_sig=AQAAAA5V5yurtr9daa9IsTG1mUSl5WVCr4SvEwwvcw4hWS5VKU_sq8EfkJirx-7c7k0fyGZGMsdn0_ScS96xPwIp-uuNseSWQwEKFk2cv9x3F3TYmegyEiasWvidWUNhOV_gnC5nyyZhwokCDEc62kKKYRlOIEQz6HfQglI5hwdK9sTU. (Accessed: 9th January 2020).</a:t>
            </a:r>
          </a:p>
          <a:p>
            <a:endParaRPr lang="en-GB" dirty="0"/>
          </a:p>
        </p:txBody>
      </p:sp>
    </p:spTree>
    <p:extLst>
      <p:ext uri="{BB962C8B-B14F-4D97-AF65-F5344CB8AC3E}">
        <p14:creationId xmlns:p14="http://schemas.microsoft.com/office/powerpoint/2010/main" val="243561253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0359E5-6CF2-4544-A214-56D01E41BC33}"/>
              </a:ext>
            </a:extLst>
          </p:cNvPr>
          <p:cNvSpPr txBox="1"/>
          <p:nvPr/>
        </p:nvSpPr>
        <p:spPr>
          <a:xfrm>
            <a:off x="3021496" y="1802296"/>
            <a:ext cx="6838121" cy="1569660"/>
          </a:xfrm>
          <a:prstGeom prst="rect">
            <a:avLst/>
          </a:prstGeom>
          <a:noFill/>
        </p:spPr>
        <p:txBody>
          <a:bodyPr wrap="square" rtlCol="0">
            <a:spAutoFit/>
          </a:bodyPr>
          <a:lstStyle/>
          <a:p>
            <a:r>
              <a:rPr lang="en-GB" sz="2400" dirty="0">
                <a:solidFill>
                  <a:schemeClr val="bg1"/>
                </a:solidFill>
                <a:latin typeface="Abadi" panose="020B0604020104020204" pitchFamily="34" charset="0"/>
              </a:rPr>
              <a:t>I hope I have shown you the skills and knowledge that I have for this position</a:t>
            </a:r>
          </a:p>
          <a:p>
            <a:endParaRPr lang="en-GB" sz="2400" dirty="0">
              <a:solidFill>
                <a:schemeClr val="bg1"/>
              </a:solidFill>
              <a:latin typeface="Abadi" panose="020B0604020104020204" pitchFamily="34" charset="0"/>
            </a:endParaRPr>
          </a:p>
          <a:p>
            <a:r>
              <a:rPr lang="en-GB" sz="2400" dirty="0">
                <a:solidFill>
                  <a:schemeClr val="bg1"/>
                </a:solidFill>
                <a:latin typeface="Abadi" panose="020B0604020104020204" pitchFamily="34" charset="0"/>
              </a:rPr>
              <a:t>Thankyou for listening</a:t>
            </a:r>
          </a:p>
        </p:txBody>
      </p:sp>
      <p:pic>
        <p:nvPicPr>
          <p:cNvPr id="3" name="Picture 2">
            <a:extLst>
              <a:ext uri="{FF2B5EF4-FFF2-40B4-BE49-F238E27FC236}">
                <a16:creationId xmlns:a16="http://schemas.microsoft.com/office/drawing/2014/main" id="{38C8F8CF-E9B6-4C43-900A-7C4981128336}"/>
              </a:ext>
            </a:extLst>
          </p:cNvPr>
          <p:cNvPicPr>
            <a:picLocks noChangeAspect="1"/>
          </p:cNvPicPr>
          <p:nvPr/>
        </p:nvPicPr>
        <p:blipFill>
          <a:blip r:embed="rId2"/>
          <a:stretch>
            <a:fillRect/>
          </a:stretch>
        </p:blipFill>
        <p:spPr>
          <a:xfrm>
            <a:off x="8430867" y="4221752"/>
            <a:ext cx="2857500" cy="1600200"/>
          </a:xfrm>
          <a:prstGeom prst="rect">
            <a:avLst/>
          </a:prstGeom>
        </p:spPr>
      </p:pic>
    </p:spTree>
    <p:extLst>
      <p:ext uri="{BB962C8B-B14F-4D97-AF65-F5344CB8AC3E}">
        <p14:creationId xmlns:p14="http://schemas.microsoft.com/office/powerpoint/2010/main" val="47830007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B5F27"/>
      </a:dk2>
      <a:lt2>
        <a:srgbClr val="D8FC68"/>
      </a:lt2>
      <a:accent1>
        <a:srgbClr val="DDC855"/>
      </a:accent1>
      <a:accent2>
        <a:srgbClr val="FCA03D"/>
      </a:accent2>
      <a:accent3>
        <a:srgbClr val="E36439"/>
      </a:accent3>
      <a:accent4>
        <a:srgbClr val="C2935B"/>
      </a:accent4>
      <a:accent5>
        <a:srgbClr val="88C25C"/>
      </a:accent5>
      <a:accent6>
        <a:srgbClr val="BFCC86"/>
      </a:accent6>
      <a:hlink>
        <a:srgbClr val="FFCE23"/>
      </a:hlink>
      <a:folHlink>
        <a:srgbClr val="FDEB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82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97ECCC31-8429-4523-BE8D-8F09B7A4D46D}"/>
    </a:ext>
  </a:extLst>
</a:theme>
</file>

<file path=docProps/app.xml><?xml version="1.0" encoding="utf-8"?>
<Properties xmlns="http://schemas.openxmlformats.org/officeDocument/2006/extended-properties" xmlns:vt="http://schemas.openxmlformats.org/officeDocument/2006/docPropsVTypes">
  <Template>TM04033919[[fn=Circuit]]</Template>
  <TotalTime>192</TotalTime>
  <Words>1311</Words>
  <Application>Microsoft Office PowerPoint</Application>
  <PresentationFormat>Widescreen</PresentationFormat>
  <Paragraphs>88</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Abadi</vt:lpstr>
      <vt:lpstr>Aharoni</vt:lpstr>
      <vt:lpstr>Arial</vt:lpstr>
      <vt:lpstr>Tw Cen MT</vt:lpstr>
      <vt:lpstr>Circuit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loynton</dc:creator>
  <cp:lastModifiedBy>rhian loynton</cp:lastModifiedBy>
  <cp:revision>31</cp:revision>
  <dcterms:created xsi:type="dcterms:W3CDTF">2020-01-15T19:20:23Z</dcterms:created>
  <dcterms:modified xsi:type="dcterms:W3CDTF">2020-01-17T22:30:18Z</dcterms:modified>
</cp:coreProperties>
</file>