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97" r:id="rId8"/>
    <p:sldId id="262" r:id="rId9"/>
    <p:sldId id="263" r:id="rId10"/>
    <p:sldId id="264" r:id="rId11"/>
    <p:sldId id="265" r:id="rId12"/>
    <p:sldId id="266" r:id="rId13"/>
    <p:sldId id="267" r:id="rId14"/>
    <p:sldId id="298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3" r:id="rId30"/>
    <p:sldId id="284" r:id="rId31"/>
    <p:sldId id="285" r:id="rId32"/>
    <p:sldId id="286" r:id="rId33"/>
    <p:sldId id="287" r:id="rId34"/>
    <p:sldId id="288" r:id="rId35"/>
    <p:sldId id="290" r:id="rId36"/>
    <p:sldId id="296" r:id="rId37"/>
    <p:sldId id="292" r:id="rId38"/>
    <p:sldId id="293" r:id="rId39"/>
    <p:sldId id="29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EC180A60-4C39-47D0-BD24-C8937C2EB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04D73FB6-3664-4BEA-9B5A-4AB36B3D08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68F8CF87-69B8-465C-AFA2-AA45B0480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01F6D53C-4F56-40E9-8187-F6F533CB7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8AFCB0C6-3FFB-4A1D-943E-F6F56B87E2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33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38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143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4478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752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2057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2362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2667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45741731-7949-4D31-BFEE-9CF90169C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8BFD05A0-1440-4165-8BB2-7F915E7D3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33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38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143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4478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752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2057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2362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2667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D11E8163-7E58-4FF0-AA30-AC3F14BC64E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33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38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143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4478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752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2057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2362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2667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335646C0-AFBC-419C-914C-EF1F5E946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D6B2EC25-580B-4FD6-AA4E-5A453CC064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33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38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143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4478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752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2057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2362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2667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2B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">
            <a:extLst>
              <a:ext uri="{FF2B5EF4-FFF2-40B4-BE49-F238E27FC236}">
                <a16:creationId xmlns:a16="http://schemas.microsoft.com/office/drawing/2014/main" id="{41A7BD77-7342-4B76-9BC3-BB937193D019}"/>
              </a:ext>
            </a:extLst>
          </p:cNvPr>
          <p:cNvSpPr>
            <a:spLocks noGrp="1"/>
          </p:cNvSpPr>
          <p:nvPr/>
        </p:nvSpPr>
        <p:spPr>
          <a:xfrm>
            <a:off x="619124" y="1905000"/>
            <a:ext cx="9983561" cy="2000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 algn="ctr"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900" b="1" dirty="0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rPr>
              <a:t>Project Management</a:t>
            </a:r>
          </a:p>
          <a:p>
            <a:pPr algn="ctr">
              <a:defRPr sz="3900" b="1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900" b="1" dirty="0">
                <a:solidFill>
                  <a:srgbClr val="FFFFFF"/>
                </a:solidFill>
                <a:latin typeface="Liberation Sans"/>
                <a:ea typeface="Liberation Sans"/>
                <a:cs typeface="Liberation Sans"/>
              </a:rPr>
              <a:t>Methodologies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448E7E02-1B0D-4C25-8148-94DAE10DBCB5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B6D8D6"/>
                </a:solidFill>
                <a:latin typeface="Liberation Sans"/>
                <a:ea typeface="Liberation Sans"/>
                <a:cs typeface="Liberation Sans"/>
              </a:rPr>
              <a:t>01</a:t>
            </a:r>
          </a:p>
        </p:txBody>
      </p:sp>
      <p:pic>
        <p:nvPicPr>
          <p:cNvPr id="8" name="Picture 7" descr="University of Wales Trinity Saint David launches ‘One Planet ...">
            <a:extLst>
              <a:ext uri="{FF2B5EF4-FFF2-40B4-BE49-F238E27FC236}">
                <a16:creationId xmlns:a16="http://schemas.microsoft.com/office/drawing/2014/main" id="{D9CAF2F3-7C86-A566-93F5-E1CFDFF52E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0" y="5136937"/>
            <a:ext cx="8191500" cy="172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443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headline">
            <a:extLst>
              <a:ext uri="{FF2B5EF4-FFF2-40B4-BE49-F238E27FC236}">
                <a16:creationId xmlns:a16="http://schemas.microsoft.com/office/drawing/2014/main" id="{58923B68-E358-4F75-BA47-D0509AFDDE96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What you will learn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2BCF46DF-8792-4EC2-A845-53B3CA482D5D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Explain the five </a:t>
            </a:r>
            <a:r>
              <a:rPr lang="en-GB" sz="2175" b="0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project manage</a:t>
            </a:r>
            <a:r>
              <a:rPr lang="en-GB" dirty="0"/>
              <a:t>ment </a:t>
            </a:r>
            <a:r>
              <a:rPr sz="2175" b="0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approaches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F36FA505-E065-4E53-BC01-54B1D8F50ADC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Compare how they organise work and deal with change.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2AB6BFC9-4D8B-4C7D-ADF7-BC75D1446439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Recognise the benefits and limits of each approach.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D7F6A693-FC73-47CB-8A4C-18999E71D3CA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Choose an approach and explain why it suits a project.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5B243B30-AE7E-4798-9431-DA14D9492F1A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02</a:t>
            </a:r>
          </a:p>
        </p:txBody>
      </p:sp>
    </p:spTree>
    <p:extLst>
      <p:ext uri="{BB962C8B-B14F-4D97-AF65-F5344CB8AC3E}">
        <p14:creationId xmlns:p14="http://schemas.microsoft.com/office/powerpoint/2010/main" val="17448466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headline">
            <a:extLst>
              <a:ext uri="{FF2B5EF4-FFF2-40B4-BE49-F238E27FC236}">
                <a16:creationId xmlns:a16="http://schemas.microsoft.com/office/drawing/2014/main" id="{66E0660A-B606-4D6A-B006-5DFFE1E9BE6C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What is a project management approach?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4F941961-9C42-45D7-80E1-988E584DD324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An approach explains how a team will organise and manage a project from its beginning to its end.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2B535EBD-0981-47DA-8546-847EE984B6D0}"/>
              </a:ext>
            </a:extLst>
          </p:cNvPr>
          <p:cNvSpPr>
            <a:spLocks noGrp="1"/>
          </p:cNvSpPr>
          <p:nvPr/>
        </p:nvSpPr>
        <p:spPr>
          <a:xfrm>
            <a:off x="876300" y="2847975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It helps the team decide how to plan work, share responsibilities and check progress.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F98968EE-32D7-4027-B08C-45FFB1679CD5}"/>
              </a:ext>
            </a:extLst>
          </p:cNvPr>
          <p:cNvSpPr>
            <a:spLocks noGrp="1"/>
          </p:cNvSpPr>
          <p:nvPr/>
        </p:nvSpPr>
        <p:spPr>
          <a:xfrm>
            <a:off x="876300" y="403860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Different projects need different arrangements. Building a station and developing an app may need different ways of working.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18A6E24A-AB23-4A36-A119-3A085916F01C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03</a:t>
            </a:r>
          </a:p>
        </p:txBody>
      </p:sp>
    </p:spTree>
    <p:extLst>
      <p:ext uri="{BB962C8B-B14F-4D97-AF65-F5344CB8AC3E}">
        <p14:creationId xmlns:p14="http://schemas.microsoft.com/office/powerpoint/2010/main" val="1734483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eadline">
            <a:extLst>
              <a:ext uri="{FF2B5EF4-FFF2-40B4-BE49-F238E27FC236}">
                <a16:creationId xmlns:a16="http://schemas.microsoft.com/office/drawing/2014/main" id="{1E380635-F7B3-47D3-8A76-5356C51B91A3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five approaches in simple terms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8F21111-DDCE-4B09-8662-C1934EF4B464}"/>
              </a:ext>
            </a:extLst>
          </p:cNvPr>
          <p:cNvGraphicFramePr/>
          <p:nvPr/>
        </p:nvGraphicFramePr>
        <p:xfrm>
          <a:off x="609600" y="1657350"/>
          <a:ext cx="10972800" cy="3835400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500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Approach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Main idea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Waterfall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Complete the work through an agreed sequence of phases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Agile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Deliver useful parts and improve them through feedback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PRINCE2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Use clear responsibilities and review the project in stages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PMBOK Guide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Use project management knowledge to support decisions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Hybrid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Combine approaches to suit different parts of a project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ext">
            <a:extLst>
              <a:ext uri="{FF2B5EF4-FFF2-40B4-BE49-F238E27FC236}">
                <a16:creationId xmlns:a16="http://schemas.microsoft.com/office/drawing/2014/main" id="{CE480C51-2347-43A6-97D0-D8F976955C0E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04</a:t>
            </a:r>
          </a:p>
        </p:txBody>
      </p:sp>
    </p:spTree>
    <p:extLst>
      <p:ext uri="{BB962C8B-B14F-4D97-AF65-F5344CB8AC3E}">
        <p14:creationId xmlns:p14="http://schemas.microsoft.com/office/powerpoint/2010/main" val="434090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headline">
            <a:extLst>
              <a:ext uri="{FF2B5EF4-FFF2-40B4-BE49-F238E27FC236}">
                <a16:creationId xmlns:a16="http://schemas.microsoft.com/office/drawing/2014/main" id="{4885E294-C312-4FFD-9410-997C0B79D836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Waterfall: one phase after another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F76F6EC4-5669-4F02-B60A-9A0ABF558AE4}"/>
              </a:ext>
            </a:extLst>
          </p:cNvPr>
          <p:cNvSpPr>
            <a:spLocks noGrp="1"/>
          </p:cNvSpPr>
          <p:nvPr/>
        </p:nvSpPr>
        <p:spPr>
          <a:xfrm>
            <a:off x="609600" y="166687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Waterfall organises work in a planned sequence. Each phase provides the basis for the next.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3754ED64-4F78-4341-B0B6-A9FF9845425D}"/>
              </a:ext>
            </a:extLst>
          </p:cNvPr>
          <p:cNvSpPr>
            <a:spLocks noGrp="1"/>
          </p:cNvSpPr>
          <p:nvPr/>
        </p:nvSpPr>
        <p:spPr>
          <a:xfrm>
            <a:off x="609600" y="2952750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agrees the main requirements early and uses them to plan the work.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52428BAF-E87B-41EC-828A-F67EEF85CE20}"/>
              </a:ext>
            </a:extLst>
          </p:cNvPr>
          <p:cNvSpPr>
            <a:spLocks noGrp="1"/>
          </p:cNvSpPr>
          <p:nvPr/>
        </p:nvSpPr>
        <p:spPr>
          <a:xfrm>
            <a:off x="609600" y="423862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Example: agree the station design before the building work begins.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C585F033-C1CD-4E69-BB82-40D8A8BEE4EA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05</a:t>
            </a:r>
          </a:p>
        </p:txBody>
      </p:sp>
      <p:pic>
        <p:nvPicPr>
          <p:cNvPr id="6" name="Picture 5" descr="You Now Have Less Time To Board At Birmingham's New Street">
            <a:extLst>
              <a:ext uri="{FF2B5EF4-FFF2-40B4-BE49-F238E27FC236}">
                <a16:creationId xmlns:a16="http://schemas.microsoft.com/office/drawing/2014/main" id="{DC3B63AE-CFF4-6B0E-787D-25D777B987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3310" y="3058886"/>
            <a:ext cx="5991980" cy="3370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193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adline">
            <a:extLst>
              <a:ext uri="{FF2B5EF4-FFF2-40B4-BE49-F238E27FC236}">
                <a16:creationId xmlns:a16="http://schemas.microsoft.com/office/drawing/2014/main" id="{3E386653-2491-418C-B527-27212385B1C3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main Waterfall phases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183324-5402-4C39-9FB2-6D7C96A0E4B0}"/>
              </a:ext>
            </a:extLst>
          </p:cNvPr>
          <p:cNvGraphicFramePr/>
          <p:nvPr/>
        </p:nvGraphicFramePr>
        <p:xfrm>
          <a:off x="609600" y="1657350"/>
          <a:ext cx="10972800" cy="3810000"/>
        </p:xfrm>
        <a:graphic>
          <a:graphicData uri="http://schemas.openxmlformats.org/drawingml/2006/table">
            <a:tbl>
              <a:tblPr/>
              <a:tblGrid>
                <a:gridCol w="3566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6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500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Phase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What happens?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Requirements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Agree what the customer needs and what the project will deliver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Design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Decide how the finished product or service will work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Implementation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Build or create the agreed solution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Verification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Check the result against the requirements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Handover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Obtain acceptance and transfer the result to its users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">
            <a:extLst>
              <a:ext uri="{FF2B5EF4-FFF2-40B4-BE49-F238E27FC236}">
                <a16:creationId xmlns:a16="http://schemas.microsoft.com/office/drawing/2014/main" id="{BF26642B-7642-4B53-85D4-2AFD58C13EF2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06</a:t>
            </a:r>
          </a:p>
        </p:txBody>
      </p:sp>
    </p:spTree>
    <p:extLst>
      <p:ext uri="{BB962C8B-B14F-4D97-AF65-F5344CB8AC3E}">
        <p14:creationId xmlns:p14="http://schemas.microsoft.com/office/powerpoint/2010/main" val="438999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Jaecoo 8 (2026) review: Decent hybrid SUV, but a poor seven-seater">
            <a:extLst>
              <a:ext uri="{FF2B5EF4-FFF2-40B4-BE49-F238E27FC236}">
                <a16:creationId xmlns:a16="http://schemas.microsoft.com/office/drawing/2014/main" id="{83B42B6F-91CE-6328-C9D1-94DE214853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0" y="1714500"/>
            <a:ext cx="7715250" cy="5143500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7F2C2E5-3841-2D6A-0E8D-133A3D35EB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778262"/>
              </p:ext>
            </p:extLst>
          </p:nvPr>
        </p:nvGraphicFramePr>
        <p:xfrm>
          <a:off x="381000" y="1956253"/>
          <a:ext cx="3566160" cy="3175000"/>
        </p:xfrm>
        <a:graphic>
          <a:graphicData uri="http://schemas.openxmlformats.org/drawingml/2006/table">
            <a:tbl>
              <a:tblPr/>
              <a:tblGrid>
                <a:gridCol w="3566160">
                  <a:extLst>
                    <a:ext uri="{9D8B030D-6E8A-4147-A177-3AD203B41FA5}">
                      <a16:colId xmlns:a16="http://schemas.microsoft.com/office/drawing/2014/main" val="2900091929"/>
                    </a:ext>
                  </a:extLst>
                </a:gridCol>
              </a:tblGrid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Requirements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233542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Design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995099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Implementation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1601644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Verification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3681980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Handover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13544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2136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4347585C-C1F4-4B62-BE1E-668DBAAEC7DC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Waterfall example: a station entrance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43E05CD9-E9DE-42CB-A883-0791935520DD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council agrees that passengers need a step-free entrance and sets a budget.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2B9B0BF0-D143-4347-BBA1-CE87426E91B4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Designers prepare the layout. The council approves it before construction starts.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503EBBA3-84BE-446F-AFF0-D7CB28EE11BC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Contractors build the entrance according to the approved design.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82CC6180-393F-43D6-B7AB-C61FE5B871BB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Inspectors check the work before the council opens the entrance to passengers.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E24D0CFB-FACF-45FB-AECD-D0FC1AF9AD8F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07</a:t>
            </a:r>
          </a:p>
        </p:txBody>
      </p:sp>
    </p:spTree>
    <p:extLst>
      <p:ext uri="{BB962C8B-B14F-4D97-AF65-F5344CB8AC3E}">
        <p14:creationId xmlns:p14="http://schemas.microsoft.com/office/powerpoint/2010/main" val="1087038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49D9540D-D32C-4864-BB3B-51073098EB22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Why teams choose Waterfall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1CA8E1D1-B975-4D83-9810-A0ADE4B225A2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 clear scope helps the team estimate costs and prepare a detailed schedule.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29001889-F1A7-4308-8C4D-944C553800B3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can coordinate tasks that must happen in a particular order.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E466BEE8-FC06-41D7-9282-7164F2150F87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Written approvals provide a record of what the customer agreed.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706549DC-E3F5-44FB-AF42-BF9536E92490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Milestones make it easier to compare actual progress with the plan.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07BC1532-F2AE-45E2-8E5F-C91EF11D5903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08</a:t>
            </a:r>
          </a:p>
        </p:txBody>
      </p:sp>
    </p:spTree>
    <p:extLst>
      <p:ext uri="{BB962C8B-B14F-4D97-AF65-F5344CB8AC3E}">
        <p14:creationId xmlns:p14="http://schemas.microsoft.com/office/powerpoint/2010/main" val="621612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headline">
            <a:extLst>
              <a:ext uri="{FF2B5EF4-FFF2-40B4-BE49-F238E27FC236}">
                <a16:creationId xmlns:a16="http://schemas.microsoft.com/office/drawing/2014/main" id="{CC42D2EA-C99D-47A0-AD90-E4446B66DFC1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What can make Waterfall difficult?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7B5F275B-1D06-4A8D-9094-02CD05959793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customer may discover a missing requirement after the team has completed the design.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AE86E536-0B6C-4E2E-87DA-2981F8A7CFB5}"/>
              </a:ext>
            </a:extLst>
          </p:cNvPr>
          <p:cNvSpPr>
            <a:spLocks noGrp="1"/>
          </p:cNvSpPr>
          <p:nvPr/>
        </p:nvSpPr>
        <p:spPr>
          <a:xfrm>
            <a:off x="876300" y="2847975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Changing completed work can be expensive and may delay later tasks.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DB1069A9-E967-4389-8C71-93AF52BC63D1}"/>
              </a:ext>
            </a:extLst>
          </p:cNvPr>
          <p:cNvSpPr>
            <a:spLocks noGrp="1"/>
          </p:cNvSpPr>
          <p:nvPr/>
        </p:nvSpPr>
        <p:spPr>
          <a:xfrm>
            <a:off x="1045029" y="4286251"/>
            <a:ext cx="10972800" cy="600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rPr>
              <a:t>Example: moving an entrance after construction starts may require redesign and rebuilding.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3AC980D1-CBF4-4446-A13B-355ABE0A314B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09</a:t>
            </a:r>
          </a:p>
        </p:txBody>
      </p:sp>
    </p:spTree>
    <p:extLst>
      <p:ext uri="{BB962C8B-B14F-4D97-AF65-F5344CB8AC3E}">
        <p14:creationId xmlns:p14="http://schemas.microsoft.com/office/powerpoint/2010/main" val="1146341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B4A92126-6B5D-45E7-99B6-F0F78114E2FA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When Waterfall may suit a project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2E2D2E70-ECAF-42F9-BF7D-774301DC5005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customer can explain the requirements clearly at the start.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4CF42518-C4C7-41F5-BA11-5CC43CEC6737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work follows a fairly predictable sequence and changes would be costly.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B47FA7DA-BBE0-4875-BEB9-9AE9372428AE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project needs formal approvals before moving into later phases.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F2289344-ADCF-4E49-A480-FAB80B6D4AD1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Changes remain possible, but the team assesses their impact before approval.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9CD5DB09-7F35-4A51-B1A2-BB49B271D320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2035310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headline">
            <a:extLst>
              <a:ext uri="{FF2B5EF4-FFF2-40B4-BE49-F238E27FC236}">
                <a16:creationId xmlns:a16="http://schemas.microsoft.com/office/drawing/2014/main" id="{12E78645-6653-4CFC-9D2B-C96A734C6A67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Agile: small deliveries and feedback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D6013684-0090-4252-81CD-A71D1BE5A7EE}"/>
              </a:ext>
            </a:extLst>
          </p:cNvPr>
          <p:cNvSpPr>
            <a:spLocks noGrp="1"/>
          </p:cNvSpPr>
          <p:nvPr/>
        </p:nvSpPr>
        <p:spPr>
          <a:xfrm>
            <a:off x="609600" y="166687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Agile helps teams adapt when they need to learn more about the customer's needs.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F3C0E352-DFF8-49D9-A47E-610676A47DF0}"/>
              </a:ext>
            </a:extLst>
          </p:cNvPr>
          <p:cNvSpPr>
            <a:spLocks noGrp="1"/>
          </p:cNvSpPr>
          <p:nvPr/>
        </p:nvSpPr>
        <p:spPr>
          <a:xfrm>
            <a:off x="609600" y="2952750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creates useful parts, asks users for feedback and adjusts later work.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2B323F15-9175-4DA8-92E1-9C11979B1529}"/>
              </a:ext>
            </a:extLst>
          </p:cNvPr>
          <p:cNvSpPr>
            <a:spLocks noGrp="1"/>
          </p:cNvSpPr>
          <p:nvPr/>
        </p:nvSpPr>
        <p:spPr>
          <a:xfrm>
            <a:off x="609600" y="423862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Example: passengers test route search before the team develops more app features.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1B49E081-A487-4870-9A75-B8B616C47B79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11</a:t>
            </a:r>
          </a:p>
        </p:txBody>
      </p:sp>
      <p:pic>
        <p:nvPicPr>
          <p:cNvPr id="5" name="Picture 4" descr="A Complete Guide to Different Types of Software | Coderus">
            <a:extLst>
              <a:ext uri="{FF2B5EF4-FFF2-40B4-BE49-F238E27FC236}">
                <a16:creationId xmlns:a16="http://schemas.microsoft.com/office/drawing/2014/main" id="{9A2F4B5C-33FC-D414-D727-01E724135A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171" y="2732314"/>
            <a:ext cx="6302829" cy="4201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670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D8B5D863-3C0D-4760-8728-F8B0B1CA1206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How Agile work develops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F4B84C1D-7EF0-4F21-A086-8D0557F4333B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agrees the overall goal, such as helping passengers plan accessible journeys.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30CD8F8C-15FD-4D0A-85FC-884A7F541125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It identifies possible features and gives the most useful ones priority.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89CB950F-9969-4573-9CBD-240C0C1A8AC1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It develops and tests a small usable part, then shows it to users.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4EA5FB81-6AFF-4F13-B36B-9A69090D1DB5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Feedback helps the team improve that part and decide what to develop next.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726BC173-A9FA-44A5-B93E-82D544DA9FD0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1248990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F2FDF5-5F73-4939-7D1F-3BD58C3CB0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4676" y="1714500"/>
            <a:ext cx="7727324" cy="5143500"/>
          </a:xfrm>
          <a:prstGeom prst="rect">
            <a:avLst/>
          </a:prstGeom>
        </p:spPr>
      </p:pic>
      <p:sp>
        <p:nvSpPr>
          <p:cNvPr id="5" name="headline">
            <a:extLst>
              <a:ext uri="{FF2B5EF4-FFF2-40B4-BE49-F238E27FC236}">
                <a16:creationId xmlns:a16="http://schemas.microsoft.com/office/drawing/2014/main" id="{88A8D69E-A9D1-B56D-D3B4-F492225DA6DE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lang="en-GB" dirty="0"/>
              <a:t>Real-life example of a heritage experiences App. </a:t>
            </a:r>
            <a:endParaRPr sz="3150" b="1" dirty="0">
              <a:solidFill>
                <a:srgbClr val="172B3A"/>
              </a:solidFill>
              <a:latin typeface="Liberation Sans"/>
              <a:ea typeface="Liberation Sans"/>
              <a:cs typeface="Liberation Sans"/>
            </a:endParaRPr>
          </a:p>
        </p:txBody>
      </p:sp>
    </p:spTree>
    <p:extLst>
      <p:ext uri="{BB962C8B-B14F-4D97-AF65-F5344CB8AC3E}">
        <p14:creationId xmlns:p14="http://schemas.microsoft.com/office/powerpoint/2010/main" val="564892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adline">
            <a:extLst>
              <a:ext uri="{FF2B5EF4-FFF2-40B4-BE49-F238E27FC236}">
                <a16:creationId xmlns:a16="http://schemas.microsoft.com/office/drawing/2014/main" id="{B9F125F3-4761-43AA-AE82-C0C1888E1AC3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Agile example: a passenger app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EA7841E-9A44-4C6B-88C6-527C9E8AD4DB}"/>
              </a:ext>
            </a:extLst>
          </p:cNvPr>
          <p:cNvGraphicFramePr/>
          <p:nvPr/>
        </p:nvGraphicFramePr>
        <p:xfrm>
          <a:off x="609600" y="1657350"/>
          <a:ext cx="10972800" cy="3524252"/>
        </p:xfrm>
        <a:graphic>
          <a:graphicData uri="http://schemas.openxmlformats.org/drawingml/2006/table">
            <a:tbl>
              <a:tblPr/>
              <a:tblGrid>
                <a:gridCol w="31350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188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188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81063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Delivery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What passengers can use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What the team learns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1063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First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Search for routes between two stops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Whether route results are clear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1063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Next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Identify accessible route options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Whether access information meets users' needs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81063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Later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Receive useful journey alerts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Which alerts passengers actually want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text">
            <a:extLst>
              <a:ext uri="{FF2B5EF4-FFF2-40B4-BE49-F238E27FC236}">
                <a16:creationId xmlns:a16="http://schemas.microsoft.com/office/drawing/2014/main" id="{F3F3F7CB-FC62-4C22-9637-31637DB6E30B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12871640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E54F8916-A8C9-4964-AF24-0763890E662A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How Agile deals with change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52617C12-9FC0-485E-AED3-109178E9A766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 passenger asks for a new feature, such as a warning about a broken lift.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1274FD76-5F6A-4314-AEB8-B2A8CF71B360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considers its value, effort and effect on existing priorities.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04D95960-3045-4F38-98BA-63B17D5FEB7E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If it becomes a high priority, the team may develop it before a less useful feature.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D37DBE79-FC67-46D0-B4DC-A0DD0E96368A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still considers available time, budget and quality requirements.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B7E16B8E-D165-4887-91B8-21763B24F26C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13733235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C0889E54-13F2-4F52-B78C-7C6E6DF13585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Why teams choose Agile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5461B84F-B6A4-4C6D-ADBE-97F3D6FE04FD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Users can try useful parts before the whole product is complete.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F4BCFCED-CEE4-4BDF-8662-B8F3B9619F9F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Feedback can reveal misunderstandings before the team invests in more work.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C4D92C39-FBFA-480E-B793-FC7E68D01457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can give more attention to features that users value.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76291F5E-5EF6-4728-86A0-FC7D3F469497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Regular discussions help the customer and team build a shared understanding.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F49BA251-B87D-4868-9F66-3CE5084CF376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12164276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DF0668D2-A783-4577-919B-6774660CA0E0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What can make Agile difficult?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7487D552-4364-418C-A01A-788289D13695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Users need to give feedback regularly. Limited involvement can weaken decisions.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B030BBBE-6A51-46B3-826C-72E0B76D9409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Frequent new requests can distract the team unless priorities stay clear.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E33AFEE4-2C88-4CF2-980B-63B6C7F9385E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It can be harder to promise every final feature when requirements are still developing.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E7F95925-53A6-4227-8F00-51858BD67F4E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Physical work may be difficult to change once it is complete.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70155DE4-3A98-486F-A2BC-DDD7B62423B9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13476476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headline">
            <a:extLst>
              <a:ext uri="{FF2B5EF4-FFF2-40B4-BE49-F238E27FC236}">
                <a16:creationId xmlns:a16="http://schemas.microsoft.com/office/drawing/2014/main" id="{CF0957A3-7F5A-4C19-AA9F-69D15D6D3BAB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PRINCE2: managing through stages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D7001A12-8859-4B76-94A7-06BFF0FB03B8}"/>
              </a:ext>
            </a:extLst>
          </p:cNvPr>
          <p:cNvSpPr>
            <a:spLocks noGrp="1"/>
          </p:cNvSpPr>
          <p:nvPr/>
        </p:nvSpPr>
        <p:spPr>
          <a:xfrm>
            <a:off x="609600" y="166687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PRINCE2 gives the project clear responsibilities and a structure for making decisions.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F2E9336F-1823-4925-9EA8-C21A8A24C645}"/>
              </a:ext>
            </a:extLst>
          </p:cNvPr>
          <p:cNvSpPr>
            <a:spLocks noGrp="1"/>
          </p:cNvSpPr>
          <p:nvPr/>
        </p:nvSpPr>
        <p:spPr>
          <a:xfrm>
            <a:off x="609600" y="2952750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project progresses through stages, with checks before further commitment.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1160B4C1-E8BC-44BA-9FEA-2A31EDAA9B21}"/>
              </a:ext>
            </a:extLst>
          </p:cNvPr>
          <p:cNvSpPr>
            <a:spLocks noGrp="1"/>
          </p:cNvSpPr>
          <p:nvPr/>
        </p:nvSpPr>
        <p:spPr>
          <a:xfrm>
            <a:off x="609600" y="423862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Decision-makers keep asking whether the project is still worth continuing.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725534-B4FC-4144-9505-28073A465C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191250" y="1687116"/>
            <a:ext cx="5381625" cy="4036219"/>
          </a:xfrm>
          <a:prstGeom prst="rect">
            <a:avLst/>
          </a:prstGeom>
        </p:spPr>
      </p:pic>
      <p:sp>
        <p:nvSpPr>
          <p:cNvPr id="8" name="text">
            <a:extLst>
              <a:ext uri="{FF2B5EF4-FFF2-40B4-BE49-F238E27FC236}">
                <a16:creationId xmlns:a16="http://schemas.microsoft.com/office/drawing/2014/main" id="{F090F502-0C2E-4585-8354-CB475EF0284E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17</a:t>
            </a:r>
          </a:p>
        </p:txBody>
      </p:sp>
    </p:spTree>
    <p:extLst>
      <p:ext uri="{BB962C8B-B14F-4D97-AF65-F5344CB8AC3E}">
        <p14:creationId xmlns:p14="http://schemas.microsoft.com/office/powerpoint/2010/main" val="15159482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5CEBFA24-A27B-4952-AB84-99373CDA943C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Why is it called PRINCE2?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E59E72FC-B56C-4585-A10A-897F03AEAF60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PRINCE stands for PRojects IN Controlled Environments.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5A06F132-5C2B-43B0-B51E-6CC146761306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 controlled environment means the team has agreed plans, responsibilities and ways to review progress.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D2F0FDC3-64F1-4B3C-B1C1-DFB4F79AFC1A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number 2 refers to the second generation of the method</a:t>
            </a:r>
            <a:r>
              <a:rPr lang="en-GB" sz="2175" b="0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 </a:t>
            </a:r>
            <a:r>
              <a:rPr lang="en-GB" sz="2175" b="0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  <a:sym typeface="Wingdings" panose="05000000000000000000" pitchFamily="2" charset="2"/>
              </a:rPr>
              <a:t> </a:t>
            </a:r>
            <a:endParaRPr sz="2175" b="0" dirty="0">
              <a:solidFill>
                <a:srgbClr val="172B3A"/>
              </a:solidFill>
              <a:latin typeface="Liberation Sans"/>
              <a:ea typeface="Liberation Sans"/>
              <a:cs typeface="Liberation Sans"/>
            </a:endParaRP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92208E28-BB61-4E76-84E5-E1F417D882CE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Control helps people know what they can decide and when they need approval.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903CC595-7C87-44AA-B728-A1101E5D938A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18</a:t>
            </a:r>
          </a:p>
        </p:txBody>
      </p:sp>
    </p:spTree>
    <p:extLst>
      <p:ext uri="{BB962C8B-B14F-4D97-AF65-F5344CB8AC3E}">
        <p14:creationId xmlns:p14="http://schemas.microsoft.com/office/powerpoint/2010/main" val="9706901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B33A1C4D-433C-40F8-BA9D-D3A926687260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What happens at a stage review?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AC398678-0E41-4399-BBFA-B404F4BE9212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Project Manager reports what the team has completed and what it has spent.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80C712B1-8C45-4B4B-A34C-500F86470FF5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explains any problems and proposes a plan for the next stage.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4C88FC9A-AA31-4379-A7DC-2BDF9323CF42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Project Board checks the expected benefits, costs and risks.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DACFCB4C-F6AE-4532-B3E1-63F0D3E458B9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Board can approve the next stage, request changes or stop the project.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45D773CF-4BF9-402E-91D5-272243B7F6DA}"/>
              </a:ext>
            </a:extLst>
          </p:cNvPr>
          <p:cNvSpPr>
            <a:spLocks noGrp="1"/>
          </p:cNvSpPr>
          <p:nvPr/>
        </p:nvSpPr>
        <p:spPr>
          <a:xfrm>
            <a:off x="609600" y="5695950"/>
            <a:ext cx="10972800" cy="600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725" b="1" dirty="0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rPr>
              <a:t>Example: approve the station design before releasing money for construction.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6E8C7E2B-E6EC-4A51-A0D7-F87590BE3D34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19</a:t>
            </a:r>
          </a:p>
        </p:txBody>
      </p:sp>
    </p:spTree>
    <p:extLst>
      <p:ext uri="{BB962C8B-B14F-4D97-AF65-F5344CB8AC3E}">
        <p14:creationId xmlns:p14="http://schemas.microsoft.com/office/powerpoint/2010/main" val="20229509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adline">
            <a:extLst>
              <a:ext uri="{FF2B5EF4-FFF2-40B4-BE49-F238E27FC236}">
                <a16:creationId xmlns:a16="http://schemas.microsoft.com/office/drawing/2014/main" id="{3CFCF027-3102-4CB1-BD66-F71362D10881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Who does what in PRINCE2?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121EFB8-9C3C-4D14-A1D3-242550C826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7237584"/>
              </p:ext>
            </p:extLst>
          </p:nvPr>
        </p:nvGraphicFramePr>
        <p:xfrm>
          <a:off x="609600" y="1657350"/>
          <a:ext cx="10972800" cy="3820160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500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Role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Simple explanation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Project Board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Directs the project and approves major decisions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Executive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Takes overall accountability for success and the business case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Senior User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Represents the people who will use the results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Senior Supplier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Represents those who will provide the results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Project Manager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 dirty="0" err="1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Organises</a:t>
                      </a:r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 daily work within the authority agreed by the Board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">
            <a:extLst>
              <a:ext uri="{FF2B5EF4-FFF2-40B4-BE49-F238E27FC236}">
                <a16:creationId xmlns:a16="http://schemas.microsoft.com/office/drawing/2014/main" id="{94AB9F80-248B-487F-A409-75DE9383F1AA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20</a:t>
            </a:r>
          </a:p>
        </p:txBody>
      </p:sp>
    </p:spTree>
    <p:extLst>
      <p:ext uri="{BB962C8B-B14F-4D97-AF65-F5344CB8AC3E}">
        <p14:creationId xmlns:p14="http://schemas.microsoft.com/office/powerpoint/2010/main" val="19078516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193A0BA7-0780-46AE-A734-4F0A3599807D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business case: is it worth doing?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6E34DC6B-7DA4-46E1-B921-12717643051F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 business case explains why the organisation should invest in the project.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E8B755AA-2975-4FA7-A606-046337DFE5EC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It compares expected benefits with costs and risks. Benefits can include improved access or shorter queues.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0D4F426B-D9D3-45FB-A11A-607C104EB804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reviews it during the project because circumstances may change.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B52C2F4A-EB56-4A3C-B459-EF4D856686EE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If costs rise sharply or expected benefits fall, decision-makers reconsider the project.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1DA1F382-A8A1-422F-8C44-F25054129391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21</a:t>
            </a:r>
          </a:p>
        </p:txBody>
      </p:sp>
    </p:spTree>
    <p:extLst>
      <p:ext uri="{BB962C8B-B14F-4D97-AF65-F5344CB8AC3E}">
        <p14:creationId xmlns:p14="http://schemas.microsoft.com/office/powerpoint/2010/main" val="10244063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4FF6FA60-B580-44F7-9AC8-56A8B4170ABB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Agreed limits and escalation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AC682E04-1136-46AF-8EA4-D7131F0A9C61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Board agrees how much freedom the Project Manager has within a stage.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223A2DF4-CCD8-44C2-A844-06CE8BA4B5CA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For example, a fictional stage budget is £100,000 with an agreed cost tolerance of £5,000.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40D9D41A-FDE8-4E72-AB2B-00750EC7504B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If the forecast rises to £108,000, it exceeds that tolerance. The Project Manager escalates the issue to the Board.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1C8FE23E-27FD-4BBF-9ACA-78A7268594EC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Board decides what action to authorise rather than leaving the issue unresolved.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6D7CDCA5-8D2C-4BC8-BC99-FAA4EED14F38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22</a:t>
            </a:r>
          </a:p>
        </p:txBody>
      </p:sp>
    </p:spTree>
    <p:extLst>
      <p:ext uri="{BB962C8B-B14F-4D97-AF65-F5344CB8AC3E}">
        <p14:creationId xmlns:p14="http://schemas.microsoft.com/office/powerpoint/2010/main" val="5139163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adline">
            <a:extLst>
              <a:ext uri="{FF2B5EF4-FFF2-40B4-BE49-F238E27FC236}">
                <a16:creationId xmlns:a16="http://schemas.microsoft.com/office/drawing/2014/main" id="{FC075114-87C6-4B22-B3C7-FB70C8B9B9F1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PRINCE2: benefits and challenges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CFD5CA1-D02C-48F4-BC80-3A2982E6D851}"/>
              </a:ext>
            </a:extLst>
          </p:cNvPr>
          <p:cNvGraphicFramePr/>
          <p:nvPr/>
        </p:nvGraphicFramePr>
        <p:xfrm>
          <a:off x="609600" y="1657350"/>
          <a:ext cx="10972800" cy="3524250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485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Benefits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Challenges to manage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People know who has authority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Unnecessary paperwork can slow the team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Stage reviews support control of spending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Decisions may wait if the Board is unavailable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The business case keeps benefits visible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Reviews need honest and up-to-date information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The method can suit different projects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The team must tailor the amount of control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">
            <a:extLst>
              <a:ext uri="{FF2B5EF4-FFF2-40B4-BE49-F238E27FC236}">
                <a16:creationId xmlns:a16="http://schemas.microsoft.com/office/drawing/2014/main" id="{511675CC-9E90-4E62-82C0-C34E78394899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23</a:t>
            </a:r>
          </a:p>
        </p:txBody>
      </p:sp>
    </p:spTree>
    <p:extLst>
      <p:ext uri="{BB962C8B-B14F-4D97-AF65-F5344CB8AC3E}">
        <p14:creationId xmlns:p14="http://schemas.microsoft.com/office/powerpoint/2010/main" val="10809735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headline">
            <a:extLst>
              <a:ext uri="{FF2B5EF4-FFF2-40B4-BE49-F238E27FC236}">
                <a16:creationId xmlns:a16="http://schemas.microsoft.com/office/drawing/2014/main" id="{DB21B58E-57F1-43CB-A2F5-76309455C911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PMBOK: a guide to project management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9C7140CB-7166-41B8-B9E7-440C6A649560}"/>
              </a:ext>
            </a:extLst>
          </p:cNvPr>
          <p:cNvSpPr>
            <a:spLocks noGrp="1"/>
          </p:cNvSpPr>
          <p:nvPr/>
        </p:nvSpPr>
        <p:spPr>
          <a:xfrm>
            <a:off x="609600" y="166687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PMBOK means Project Management Body of Knowledge. PMI publishes the PMBOK Guide.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5F04E791-2C42-4A13-911E-DFB522D695AC}"/>
              </a:ext>
            </a:extLst>
          </p:cNvPr>
          <p:cNvSpPr>
            <a:spLocks noGrp="1"/>
          </p:cNvSpPr>
          <p:nvPr/>
        </p:nvSpPr>
        <p:spPr>
          <a:xfrm>
            <a:off x="609600" y="2952750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Guide brings together principles and practical project management guidance.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29196856-1AFD-435C-8F01-7079F6F9FC87}"/>
              </a:ext>
            </a:extLst>
          </p:cNvPr>
          <p:cNvSpPr>
            <a:spLocks noGrp="1"/>
          </p:cNvSpPr>
          <p:nvPr/>
        </p:nvSpPr>
        <p:spPr>
          <a:xfrm>
            <a:off x="609600" y="423862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 team chooses how to apply that guidance to its own project.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B62E2986-F71F-4E3C-B5E6-9D256E94160F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24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26C3092-6DF9-5900-BC45-665B6DC20B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6829" y="906236"/>
            <a:ext cx="4536621" cy="567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8866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9EBC3E31-D37A-4EF1-B379-135497CD1CE8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How a team uses PMBOK guidance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93EF531F-7C9E-4586-824B-220DD88C8FFF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begins with its project needs, such as controlling spending or involving users.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EF1B7284-9CBF-4043-BDB6-1F42EFA368D3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It selects suitable ways to plan and manage those needs.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DC10EB41-4132-4C41-B355-592CDCD6835C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It adapts the detail to the project's size, complexity and uncertainty.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FE14F8A9-AE26-4249-ACEE-7529DFE1CF76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guidance can support Waterfall, Agile or a Hybrid approach.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7BC52047-3D22-47FC-A54E-B992E162CE16}"/>
              </a:ext>
            </a:extLst>
          </p:cNvPr>
          <p:cNvSpPr>
            <a:spLocks noGrp="1"/>
          </p:cNvSpPr>
          <p:nvPr/>
        </p:nvSpPr>
        <p:spPr>
          <a:xfrm>
            <a:off x="609600" y="5695950"/>
            <a:ext cx="10972800" cy="600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rPr>
              <a:t>PMBOK provides knowledge rather than a single sequence that every team must follow.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80A898E6-9D51-4417-9B5A-86F550044E33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25</a:t>
            </a:r>
          </a:p>
        </p:txBody>
      </p:sp>
    </p:spTree>
    <p:extLst>
      <p:ext uri="{BB962C8B-B14F-4D97-AF65-F5344CB8AC3E}">
        <p14:creationId xmlns:p14="http://schemas.microsoft.com/office/powerpoint/2010/main" val="4496233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adline">
            <a:extLst>
              <a:ext uri="{FF2B5EF4-FFF2-40B4-BE49-F238E27FC236}">
                <a16:creationId xmlns:a16="http://schemas.microsoft.com/office/drawing/2014/main" id="{C7A0B22A-5666-4CB4-9D44-A20A7688BDE4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Management questions PMBOK can support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629F8CD-D5AC-40F5-BCFF-D8F1E664FCC7}"/>
              </a:ext>
            </a:extLst>
          </p:cNvPr>
          <p:cNvGraphicFramePr/>
          <p:nvPr/>
        </p:nvGraphicFramePr>
        <p:xfrm>
          <a:off x="609600" y="1657350"/>
          <a:ext cx="10972800" cy="3810000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500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Question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Useful project document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What will we deliver?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 scope statement that sets boundaries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When will the work finish?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 schedule with tasks and milestones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How much can we spend?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 budget with clear cost estimates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What could go wrong?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 risk register with planned responses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Who needs to be involved?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 stakeholder and communication plan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">
            <a:extLst>
              <a:ext uri="{FF2B5EF4-FFF2-40B4-BE49-F238E27FC236}">
                <a16:creationId xmlns:a16="http://schemas.microsoft.com/office/drawing/2014/main" id="{3D45D103-86C4-4798-ADD0-29840F3B3E24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26</a:t>
            </a:r>
          </a:p>
        </p:txBody>
      </p:sp>
    </p:spTree>
    <p:extLst>
      <p:ext uri="{BB962C8B-B14F-4D97-AF65-F5344CB8AC3E}">
        <p14:creationId xmlns:p14="http://schemas.microsoft.com/office/powerpoint/2010/main" val="12969510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6C31DD14-E5EB-4B1A-9CE7-CE81B8A2538F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PMBOK: benefits and challenges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2540F58E-B97D-490C-A035-777FA383542A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 shared body of knowledge helps people discuss project management consistently.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BE0BC99C-4FD7-43F0-8796-131779D1BE79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can select practices that suit its work rather than use every possible document.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ECBDA937-ACD9-47ED-86C8-515F80617223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Guide still requires judgement. Reading it does not automatically produce a workable project plan.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C536D9E6-9D0F-4F98-94BD-9A473C4D51E0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Too many documents can add effort without improving decisions.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E7AAFC6B-6A56-4A0C-80A5-EAD2AD43B0DC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28</a:t>
            </a:r>
          </a:p>
        </p:txBody>
      </p:sp>
    </p:spTree>
    <p:extLst>
      <p:ext uri="{BB962C8B-B14F-4D97-AF65-F5344CB8AC3E}">
        <p14:creationId xmlns:p14="http://schemas.microsoft.com/office/powerpoint/2010/main" val="15266251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headline">
            <a:extLst>
              <a:ext uri="{FF2B5EF4-FFF2-40B4-BE49-F238E27FC236}">
                <a16:creationId xmlns:a16="http://schemas.microsoft.com/office/drawing/2014/main" id="{7CB95324-D7A2-4335-BEBB-2F010B6D172F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Hybrid: combining approaches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DB91E287-C916-40EF-8CFE-A438497CBB8A}"/>
              </a:ext>
            </a:extLst>
          </p:cNvPr>
          <p:cNvSpPr>
            <a:spLocks noGrp="1"/>
          </p:cNvSpPr>
          <p:nvPr/>
        </p:nvSpPr>
        <p:spPr>
          <a:xfrm>
            <a:off x="609600" y="166687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Hybrid uses a deliberate combination of approaches within one project.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61748049-C847-4B65-9216-718BB227D279}"/>
              </a:ext>
            </a:extLst>
          </p:cNvPr>
          <p:cNvSpPr>
            <a:spLocks noGrp="1"/>
          </p:cNvSpPr>
          <p:nvPr/>
        </p:nvSpPr>
        <p:spPr>
          <a:xfrm>
            <a:off x="609600" y="2952750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Different parts can follow different ways of working while sharing overall controls.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DB4B1D47-C397-430F-8D5F-37CBF0DD1DCC}"/>
              </a:ext>
            </a:extLst>
          </p:cNvPr>
          <p:cNvSpPr>
            <a:spLocks noGrp="1"/>
          </p:cNvSpPr>
          <p:nvPr/>
        </p:nvSpPr>
        <p:spPr>
          <a:xfrm>
            <a:off x="609600" y="4238625"/>
            <a:ext cx="5095875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02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Example: planned building work alongside app development that uses feedback.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54B2D8-DF28-4594-97EF-5DE2382C47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191250" y="1687116"/>
            <a:ext cx="5381625" cy="4036219"/>
          </a:xfrm>
          <a:prstGeom prst="rect">
            <a:avLst/>
          </a:prstGeom>
        </p:spPr>
      </p:pic>
      <p:sp>
        <p:nvSpPr>
          <p:cNvPr id="8" name="text">
            <a:extLst>
              <a:ext uri="{FF2B5EF4-FFF2-40B4-BE49-F238E27FC236}">
                <a16:creationId xmlns:a16="http://schemas.microsoft.com/office/drawing/2014/main" id="{995F7C21-4A36-436D-A465-CF62DB93F995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29</a:t>
            </a:r>
          </a:p>
        </p:txBody>
      </p:sp>
    </p:spTree>
    <p:extLst>
      <p:ext uri="{BB962C8B-B14F-4D97-AF65-F5344CB8AC3E}">
        <p14:creationId xmlns:p14="http://schemas.microsoft.com/office/powerpoint/2010/main" val="5941231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adline">
            <a:extLst>
              <a:ext uri="{FF2B5EF4-FFF2-40B4-BE49-F238E27FC236}">
                <a16:creationId xmlns:a16="http://schemas.microsoft.com/office/drawing/2014/main" id="{B208D82F-24A9-41B9-958C-7FBD6E67B09B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Hybrid example: reopening the station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0EA67BB-3AF7-42D9-B242-3763114E985E}"/>
              </a:ext>
            </a:extLst>
          </p:cNvPr>
          <p:cNvGraphicFramePr/>
          <p:nvPr/>
        </p:nvGraphicFramePr>
        <p:xfrm>
          <a:off x="609600" y="1657350"/>
          <a:ext cx="10972800" cy="3524250"/>
        </p:xfrm>
        <a:graphic>
          <a:graphicData uri="http://schemas.openxmlformats.org/drawingml/2006/table">
            <a:tbl>
              <a:tblPr/>
              <a:tblGrid>
                <a:gridCol w="31350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188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188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0485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Part of the project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Approach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Reason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Building repairs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Waterfall delivery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Design and construction have physical dependencies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Passenger app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Agile delivery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Users help refine the features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Overall decisions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PRINCE2 governance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The council needs stage approvals and accountability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Management practices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PMBOK guidance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The team needs suitable planning and risk practices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ext">
            <a:extLst>
              <a:ext uri="{FF2B5EF4-FFF2-40B4-BE49-F238E27FC236}">
                <a16:creationId xmlns:a16="http://schemas.microsoft.com/office/drawing/2014/main" id="{64AC09E1-8608-4860-B929-1EA9CA1A1A85}"/>
              </a:ext>
            </a:extLst>
          </p:cNvPr>
          <p:cNvSpPr>
            <a:spLocks noGrp="1"/>
          </p:cNvSpPr>
          <p:nvPr/>
        </p:nvSpPr>
        <p:spPr>
          <a:xfrm>
            <a:off x="609600" y="5657850"/>
            <a:ext cx="10972800" cy="600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725" b="1">
                <a:solidFill>
                  <a:srgbClr val="006B70"/>
                </a:solidFill>
                <a:latin typeface="Liberation Sans"/>
                <a:ea typeface="Liberation Sans"/>
                <a:cs typeface="Liberation Sans"/>
              </a:rPr>
              <a:t>The labels describe different contributions. The team must explain how they work together.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EEBC97FD-5D15-4A40-BEC4-98368425FD17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30</a:t>
            </a:r>
          </a:p>
        </p:txBody>
      </p:sp>
    </p:spTree>
    <p:extLst>
      <p:ext uri="{BB962C8B-B14F-4D97-AF65-F5344CB8AC3E}">
        <p14:creationId xmlns:p14="http://schemas.microsoft.com/office/powerpoint/2010/main" val="7484927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73884227-2724-487E-9B1B-5AB193BFF251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What makes Hybrid work?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48FE5F7A-09E1-4422-84EA-4AA95174D88F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team agrees which approach applies to each part of the project.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12372D60-69EC-4E9E-997A-CBEFDA3E68B0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It identifies shared deadlines, such as when the app needs the final station layout.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AB58F952-430B-4A28-AC9D-D784AA9EEB92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Everyone uses agreed arrangements for reporting risks and approving major changes.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EEA4613E-5FD8-4453-897D-8B74EF8C543A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Joint testing checks that the different parts work together before opening.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3BFFD3EC-4E78-43CC-BD09-17705D820618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31</a:t>
            </a:r>
          </a:p>
        </p:txBody>
      </p:sp>
    </p:spTree>
    <p:extLst>
      <p:ext uri="{BB962C8B-B14F-4D97-AF65-F5344CB8AC3E}">
        <p14:creationId xmlns:p14="http://schemas.microsoft.com/office/powerpoint/2010/main" val="21069749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eadline">
            <a:extLst>
              <a:ext uri="{FF2B5EF4-FFF2-40B4-BE49-F238E27FC236}">
                <a16:creationId xmlns:a16="http://schemas.microsoft.com/office/drawing/2014/main" id="{CF963A0C-3FF3-466C-B09D-FF313AA8FD33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Comparing the five approaches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96B2FD5-22A2-4617-A7F7-EE7E4C345B06}"/>
              </a:ext>
            </a:extLst>
          </p:cNvPr>
          <p:cNvGraphicFramePr/>
          <p:nvPr/>
        </p:nvGraphicFramePr>
        <p:xfrm>
          <a:off x="609600" y="1657350"/>
          <a:ext cx="10972800" cy="3835400"/>
        </p:xfrm>
        <a:graphic>
          <a:graphicData uri="http://schemas.openxmlformats.org/drawingml/2006/table">
            <a:tbl>
              <a:tblPr/>
              <a:tblGrid>
                <a:gridCol w="31350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188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188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500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Approach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Main focus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Useful question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Waterfall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 planned sequence of phases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Are the requirements clear and stable?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Agile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Useful deliveries and feedback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Do we need to learn what users need?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PRINCE2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Authority and stage decisions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Who approves the next commitment?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PMBOK Guide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Project management knowledge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Which practices will help us manage?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Hybrid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 coordinated combination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Do different parts need different approaches?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ext">
            <a:extLst>
              <a:ext uri="{FF2B5EF4-FFF2-40B4-BE49-F238E27FC236}">
                <a16:creationId xmlns:a16="http://schemas.microsoft.com/office/drawing/2014/main" id="{4C4D7297-8EDD-4BAC-82E9-ADD275A9C605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32</a:t>
            </a:r>
          </a:p>
        </p:txBody>
      </p:sp>
    </p:spTree>
    <p:extLst>
      <p:ext uri="{BB962C8B-B14F-4D97-AF65-F5344CB8AC3E}">
        <p14:creationId xmlns:p14="http://schemas.microsoft.com/office/powerpoint/2010/main" val="19148713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line">
            <a:extLst>
              <a:ext uri="{FF2B5EF4-FFF2-40B4-BE49-F238E27FC236}">
                <a16:creationId xmlns:a16="http://schemas.microsoft.com/office/drawing/2014/main" id="{5ADE90A1-DA2A-4786-AFCD-8F664AFD11D5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How to choose an approach</a:t>
            </a:r>
          </a:p>
        </p:txBody>
      </p:sp>
      <p:sp>
        <p:nvSpPr>
          <p:cNvPr id="2" name="text">
            <a:extLst>
              <a:ext uri="{FF2B5EF4-FFF2-40B4-BE49-F238E27FC236}">
                <a16:creationId xmlns:a16="http://schemas.microsoft.com/office/drawing/2014/main" id="{699A2FC0-88E6-4089-BE87-C625A27754B1}"/>
              </a:ext>
            </a:extLst>
          </p:cNvPr>
          <p:cNvSpPr>
            <a:spLocks noGrp="1"/>
          </p:cNvSpPr>
          <p:nvPr/>
        </p:nvSpPr>
        <p:spPr>
          <a:xfrm>
            <a:off x="876300" y="1657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Consider how clearly the customer understands the requirements.</a:t>
            </a:r>
          </a:p>
        </p:txBody>
      </p:sp>
      <p:sp>
        <p:nvSpPr>
          <p:cNvPr id="3" name="text">
            <a:extLst>
              <a:ext uri="{FF2B5EF4-FFF2-40B4-BE49-F238E27FC236}">
                <a16:creationId xmlns:a16="http://schemas.microsoft.com/office/drawing/2014/main" id="{14BEEC47-8F93-462F-94B7-4A21B969B464}"/>
              </a:ext>
            </a:extLst>
          </p:cNvPr>
          <p:cNvSpPr>
            <a:spLocks noGrp="1"/>
          </p:cNvSpPr>
          <p:nvPr/>
        </p:nvSpPr>
        <p:spPr>
          <a:xfrm>
            <a:off x="876300" y="2609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Ask whether the team can deliver useful parts and obtain feedback early.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F666AE49-57A8-4A89-BA92-03576010DAAF}"/>
              </a:ext>
            </a:extLst>
          </p:cNvPr>
          <p:cNvSpPr>
            <a:spLocks noGrp="1"/>
          </p:cNvSpPr>
          <p:nvPr/>
        </p:nvSpPr>
        <p:spPr>
          <a:xfrm>
            <a:off x="876300" y="35623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Consider which changes would be expensive, difficult or unsafe to reverse.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CE2C9AB3-5518-4EFE-AA65-3359F517D780}"/>
              </a:ext>
            </a:extLst>
          </p:cNvPr>
          <p:cNvSpPr>
            <a:spLocks noGrp="1"/>
          </p:cNvSpPr>
          <p:nvPr/>
        </p:nvSpPr>
        <p:spPr>
          <a:xfrm>
            <a:off x="876300" y="4514850"/>
            <a:ext cx="10439400" cy="914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Check the need for approvals, clear accountability and coordination between teams.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59D01094-4C87-4412-9D28-776742E8D642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33</a:t>
            </a:r>
          </a:p>
        </p:txBody>
      </p:sp>
    </p:spTree>
    <p:extLst>
      <p:ext uri="{BB962C8B-B14F-4D97-AF65-F5344CB8AC3E}">
        <p14:creationId xmlns:p14="http://schemas.microsoft.com/office/powerpoint/2010/main" val="5710708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adline">
            <a:extLst>
              <a:ext uri="{FF2B5EF4-FFF2-40B4-BE49-F238E27FC236}">
                <a16:creationId xmlns:a16="http://schemas.microsoft.com/office/drawing/2014/main" id="{2695A93E-9233-46F2-B1F7-A08FCBDDF02C}"/>
              </a:ext>
            </a:extLst>
          </p:cNvPr>
          <p:cNvSpPr>
            <a:spLocks noGrp="1"/>
          </p:cNvSpPr>
          <p:nvPr/>
        </p:nvSpPr>
        <p:spPr>
          <a:xfrm>
            <a:off x="609600" y="438150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3150" b="1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The five approaches to remember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A2AA40D-C5A5-45D8-9A03-2A9AA34A3264}"/>
              </a:ext>
            </a:extLst>
          </p:cNvPr>
          <p:cNvGraphicFramePr/>
          <p:nvPr/>
        </p:nvGraphicFramePr>
        <p:xfrm>
          <a:off x="609600" y="1657350"/>
          <a:ext cx="10972800" cy="3810000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5000">
                <a:tc>
                  <a:txBody>
                    <a:bodyPr/>
                    <a:lstStyle/>
                    <a:p>
                      <a:r>
                        <a:rPr sz="1800" b="1" dirty="0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Approach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Remember it as...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>
                      <a:solidFill>
                        <a:srgbClr val="D5DEDC"/>
                      </a:solidFill>
                      <a:prstDash val="soli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006B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Waterfall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An agreed sequence of phases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Agile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Small useful deliveries with feedback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PRINCE2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Clear responsibilities and controlled stages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PMBOK Guide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Knowledge that supports management choices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EAF0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Hybrid</a:t>
                      </a:r>
                    </a:p>
                  </a:txBody>
                  <a:tcPr>
                    <a:lnL w="9525">
                      <a:solidFill>
                        <a:srgbClr val="D5DEDC"/>
                      </a:solidFill>
                      <a:prstDash val="soli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 dirty="0">
                          <a:solidFill>
                            <a:srgbClr val="172B3A"/>
                          </a:solidFill>
                          <a:latin typeface="Liberation Sans"/>
                          <a:ea typeface="Liberation Sans"/>
                          <a:cs typeface="Liberation Sans"/>
                        </a:rPr>
                        <a:t>A coordinated combination suited to the project</a:t>
                      </a:r>
                    </a:p>
                  </a:txBody>
                  <a:tcPr>
                    <a:lnL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5DEDC"/>
                      </a:solidFill>
                      <a:prstDash val="solid"/>
                    </a:lnR>
                    <a:lnT w="9525" cap="flat" cmpd="sng" algn="ctr">
                      <a:solidFill>
                        <a:srgbClr val="D5DE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5DED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">
            <a:extLst>
              <a:ext uri="{FF2B5EF4-FFF2-40B4-BE49-F238E27FC236}">
                <a16:creationId xmlns:a16="http://schemas.microsoft.com/office/drawing/2014/main" id="{4A3B2135-9EAF-4309-A887-7B2CDEC9C1F1}"/>
              </a:ext>
            </a:extLst>
          </p:cNvPr>
          <p:cNvSpPr>
            <a:spLocks noGrp="1"/>
          </p:cNvSpPr>
          <p:nvPr/>
        </p:nvSpPr>
        <p:spPr>
          <a:xfrm>
            <a:off x="11068050" y="6429375"/>
            <a:ext cx="5334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>
              <a:def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defRPr>
            </a:pPr>
            <a:r>
              <a:rPr sz="1200" b="0">
                <a:solidFill>
                  <a:srgbClr val="52636D"/>
                </a:solidFill>
                <a:latin typeface="Liberation Sans"/>
                <a:ea typeface="Liberation Sans"/>
                <a:cs typeface="Liberation Sans"/>
              </a:rPr>
              <a:t>35</a:t>
            </a:r>
          </a:p>
        </p:txBody>
      </p:sp>
    </p:spTree>
    <p:extLst>
      <p:ext uri="{BB962C8B-B14F-4D97-AF65-F5344CB8AC3E}">
        <p14:creationId xmlns:p14="http://schemas.microsoft.com/office/powerpoint/2010/main" val="14731537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41F751A-0B45-F520-EBEA-6FC6B5001D48}"/>
              </a:ext>
            </a:extLst>
          </p:cNvPr>
          <p:cNvSpPr txBox="1"/>
          <p:nvPr/>
        </p:nvSpPr>
        <p:spPr>
          <a:xfrm>
            <a:off x="1600200" y="94744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Activity: Which Approach Would You Choose?  (15 min)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51A031-20B2-6303-A4CC-EF64B8A41C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512700"/>
              </p:ext>
            </p:extLst>
          </p:nvPr>
        </p:nvGraphicFramePr>
        <p:xfrm>
          <a:off x="883460" y="1809098"/>
          <a:ext cx="10425080" cy="438439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12540">
                  <a:extLst>
                    <a:ext uri="{9D8B030D-6E8A-4147-A177-3AD203B41FA5}">
                      <a16:colId xmlns:a16="http://schemas.microsoft.com/office/drawing/2014/main" val="1431040957"/>
                    </a:ext>
                  </a:extLst>
                </a:gridCol>
                <a:gridCol w="5212540">
                  <a:extLst>
                    <a:ext uri="{9D8B030D-6E8A-4147-A177-3AD203B41FA5}">
                      <a16:colId xmlns:a16="http://schemas.microsoft.com/office/drawing/2014/main" val="132732187"/>
                    </a:ext>
                  </a:extLst>
                </a:gridCol>
              </a:tblGrid>
              <a:tr h="3626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i="0">
                          <a:solidFill>
                            <a:schemeClr val="accent2"/>
                          </a:solidFill>
                        </a:rPr>
                        <a:t>Situation</a:t>
                      </a: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i="0" dirty="0">
                          <a:solidFill>
                            <a:schemeClr val="accent2"/>
                          </a:solidFill>
                        </a:rPr>
                        <a:t>Your choice</a:t>
                      </a:r>
                    </a:p>
                  </a:txBody>
                  <a:tcPr marL="90653" marR="90653" marT="45326" marB="45326" anchor="ctr"/>
                </a:tc>
                <a:extLst>
                  <a:ext uri="{0D108BD9-81ED-4DB2-BD59-A6C34878D82A}">
                    <a16:rowId xmlns:a16="http://schemas.microsoft.com/office/drawing/2014/main" val="277995992"/>
                  </a:ext>
                </a:extLst>
              </a:tr>
              <a:tr h="6345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1. Building a hotel: The design is approved, and construction tasks must follow a clear sequence.</a:t>
                      </a: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__________</a:t>
                      </a:r>
                    </a:p>
                  </a:txBody>
                  <a:tcPr marL="90653" marR="90653" marT="45326" marB="45326" anchor="ctr"/>
                </a:tc>
                <a:extLst>
                  <a:ext uri="{0D108BD9-81ED-4DB2-BD59-A6C34878D82A}">
                    <a16:rowId xmlns:a16="http://schemas.microsoft.com/office/drawing/2014/main" val="4168671824"/>
                  </a:ext>
                </a:extLst>
              </a:tr>
              <a:tr h="6345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2. Developing a booking app: Customers will test early versions and suggest improvements.</a:t>
                      </a: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__________</a:t>
                      </a:r>
                    </a:p>
                  </a:txBody>
                  <a:tcPr marL="90653" marR="90653" marT="45326" marB="45326" anchor="ctr"/>
                </a:tc>
                <a:extLst>
                  <a:ext uri="{0D108BD9-81ED-4DB2-BD59-A6C34878D82A}">
                    <a16:rowId xmlns:a16="http://schemas.microsoft.com/office/drawing/2014/main" val="3415609914"/>
                  </a:ext>
                </a:extLst>
              </a:tr>
              <a:tr h="9065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3. Managing a council project: Clear responsibilities and approval before each new stage are essential.</a:t>
                      </a: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__________</a:t>
                      </a:r>
                    </a:p>
                  </a:txBody>
                  <a:tcPr marL="90653" marR="90653" marT="45326" marB="45326" anchor="ctr"/>
                </a:tc>
                <a:extLst>
                  <a:ext uri="{0D108BD9-81ED-4DB2-BD59-A6C34878D82A}">
                    <a16:rowId xmlns:a16="http://schemas.microsoft.com/office/drawing/2014/main" val="3243478541"/>
                  </a:ext>
                </a:extLst>
              </a:tr>
              <a:tr h="9065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4. Planning a conference: The manager wants guidance on managing the budget, risks and stakeholders.</a:t>
                      </a: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__________</a:t>
                      </a:r>
                    </a:p>
                  </a:txBody>
                  <a:tcPr marL="90653" marR="90653" marT="45326" marB="45326" anchor="ctr"/>
                </a:tc>
                <a:extLst>
                  <a:ext uri="{0D108BD9-81ED-4DB2-BD59-A6C34878D82A}">
                    <a16:rowId xmlns:a16="http://schemas.microsoft.com/office/drawing/2014/main" val="1570104778"/>
                  </a:ext>
                </a:extLst>
              </a:tr>
              <a:tr h="9065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5. Opening a hotel: Construction follows an approved plan, while the booking app develops through customer feedback.</a:t>
                      </a: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__________</a:t>
                      </a:r>
                    </a:p>
                  </a:txBody>
                  <a:tcPr marL="90653" marR="90653" marT="45326" marB="45326" anchor="ctr"/>
                </a:tc>
                <a:extLst>
                  <a:ext uri="{0D108BD9-81ED-4DB2-BD59-A6C34878D82A}">
                    <a16:rowId xmlns:a16="http://schemas.microsoft.com/office/drawing/2014/main" val="25612787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83892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adline">
            <a:extLst>
              <a:ext uri="{FF2B5EF4-FFF2-40B4-BE49-F238E27FC236}">
                <a16:creationId xmlns:a16="http://schemas.microsoft.com/office/drawing/2014/main" id="{61471458-9ADB-1817-DC83-555A98A3D091}"/>
              </a:ext>
            </a:extLst>
          </p:cNvPr>
          <p:cNvSpPr>
            <a:spLocks noGrp="1"/>
          </p:cNvSpPr>
          <p:nvPr/>
        </p:nvSpPr>
        <p:spPr>
          <a:xfrm>
            <a:off x="1012371" y="2721428"/>
            <a:ext cx="109728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 algn="ctr"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lang="en-GB" sz="3150" b="1" dirty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rPr>
              <a:t>Break</a:t>
            </a:r>
            <a:endParaRPr sz="3150" b="1" dirty="0">
              <a:solidFill>
                <a:srgbClr val="172B3A"/>
              </a:solidFill>
              <a:latin typeface="Liberation Sans"/>
              <a:ea typeface="Liberation Sans"/>
              <a:cs typeface="Liberation Sans"/>
            </a:endParaRPr>
          </a:p>
        </p:txBody>
      </p:sp>
    </p:spTree>
    <p:extLst>
      <p:ext uri="{BB962C8B-B14F-4D97-AF65-F5344CB8AC3E}">
        <p14:creationId xmlns:p14="http://schemas.microsoft.com/office/powerpoint/2010/main" val="26048500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adline">
            <a:extLst>
              <a:ext uri="{FF2B5EF4-FFF2-40B4-BE49-F238E27FC236}">
                <a16:creationId xmlns:a16="http://schemas.microsoft.com/office/drawing/2014/main" id="{B88E389B-EC95-2DA0-036D-F3ED07C40253}"/>
              </a:ext>
            </a:extLst>
          </p:cNvPr>
          <p:cNvSpPr>
            <a:spLocks noGrp="1"/>
          </p:cNvSpPr>
          <p:nvPr/>
        </p:nvSpPr>
        <p:spPr>
          <a:xfrm>
            <a:off x="841248" y="365760"/>
            <a:ext cx="10515600" cy="132588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 algn="ctr">
              <a:spcAft>
                <a:spcPts val="600"/>
              </a:spcAft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lang="en-US" sz="4200" b="1">
                <a:solidFill>
                  <a:schemeClr val="tx1"/>
                </a:solidFill>
              </a:rPr>
              <a:t>Develop your assignment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E371C7AC-9319-9270-9946-3E24D012EB93}"/>
              </a:ext>
            </a:extLst>
          </p:cNvPr>
          <p:cNvSpPr>
            <a:spLocks noGrp="1"/>
          </p:cNvSpPr>
          <p:nvPr/>
        </p:nvSpPr>
        <p:spPr>
          <a:xfrm>
            <a:off x="841248" y="1882140"/>
            <a:ext cx="7094220" cy="4352544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anchor="t">
            <a:normAutofit/>
          </a:bodyPr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3200" b="1" kern="1200" dirty="0">
                <a:solidFill>
                  <a:schemeClr val="accent2"/>
                </a:solidFill>
              </a:rPr>
              <a:t>Activity 1: Draft your assignment (30 minutes)</a:t>
            </a:r>
            <a:endParaRPr lang="en-US" sz="3200" kern="1200" dirty="0">
              <a:solidFill>
                <a:schemeClr val="accent2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en-US" sz="3200" kern="1200" dirty="0">
                <a:solidFill>
                  <a:schemeClr val="tx1"/>
                </a:solidFill>
              </a:rPr>
              <a:t>Start by inserting your poster (Part A), then move on to Part B and draft your 500-word reflection</a:t>
            </a:r>
          </a:p>
          <a:p>
            <a:pPr algn="ctr">
              <a:spcAft>
                <a:spcPts val="600"/>
              </a:spcAft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endParaRPr lang="en-US" sz="1400" b="0" kern="1200" dirty="0">
              <a:solidFill>
                <a:schemeClr val="tx1"/>
              </a:solidFill>
            </a:endParaRP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B8885B44-256F-C90F-9EF1-21F2D669BC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98" r="10988" b="-3"/>
          <a:stretch>
            <a:fillRect/>
          </a:stretch>
        </p:blipFill>
        <p:spPr>
          <a:xfrm>
            <a:off x="8316468" y="1882140"/>
            <a:ext cx="3040379" cy="4352544"/>
          </a:xfrm>
          <a:prstGeom prst="rect">
            <a:avLst/>
          </a:prstGeom>
          <a:noFill/>
          <a:ln>
            <a:noFill/>
            <a:prstDash val="solid"/>
          </a:ln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2103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18D99A-EE4C-2243-E26E-921121576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adline">
            <a:extLst>
              <a:ext uri="{FF2B5EF4-FFF2-40B4-BE49-F238E27FC236}">
                <a16:creationId xmlns:a16="http://schemas.microsoft.com/office/drawing/2014/main" id="{9C402AA4-BA1E-DB7B-B60B-0CC0A6817734}"/>
              </a:ext>
            </a:extLst>
          </p:cNvPr>
          <p:cNvSpPr>
            <a:spLocks noGrp="1"/>
          </p:cNvSpPr>
          <p:nvPr/>
        </p:nvSpPr>
        <p:spPr>
          <a:xfrm>
            <a:off x="841248" y="365760"/>
            <a:ext cx="10515600" cy="132588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 algn="ctr">
              <a:spcAft>
                <a:spcPts val="600"/>
              </a:spcAft>
              <a:defRPr sz="3150" b="1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lang="en-US" sz="4200" b="1">
                <a:solidFill>
                  <a:schemeClr val="tx1"/>
                </a:solidFill>
              </a:rPr>
              <a:t>Develop your assignment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1FDD5E8B-7222-0E08-8D47-E5F0110B97C2}"/>
              </a:ext>
            </a:extLst>
          </p:cNvPr>
          <p:cNvSpPr>
            <a:spLocks noGrp="1"/>
          </p:cNvSpPr>
          <p:nvPr/>
        </p:nvSpPr>
        <p:spPr>
          <a:xfrm>
            <a:off x="0" y="1882140"/>
            <a:ext cx="6289548" cy="4352544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anchor="t">
            <a:noAutofit/>
          </a:bodyPr>
          <a:lstStyle>
            <a:def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defPPr>
            <a:lvl1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1pPr>
            <a:lvl2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2pPr>
            <a:lvl3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3pPr>
            <a:lvl4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4pPr>
            <a:lvl5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5pPr>
            <a:lvl6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6pPr>
            <a:lvl7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7pPr>
            <a:lvl8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8pPr>
            <a:lvl9pPr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000" b="1" kern="1200" dirty="0">
                <a:solidFill>
                  <a:schemeClr val="accent2"/>
                </a:solidFill>
              </a:rPr>
              <a:t>Activity 2: Identify relevant research (30 minutes)</a:t>
            </a:r>
          </a:p>
          <a:p>
            <a:pPr algn="ctr">
              <a:spcAft>
                <a:spcPts val="600"/>
              </a:spcAft>
            </a:pPr>
            <a:endParaRPr lang="en-US" sz="2000" b="1" kern="1200" dirty="0">
              <a:solidFill>
                <a:schemeClr val="tx1"/>
              </a:solidFill>
            </a:endParaRPr>
          </a:p>
          <a:p>
            <a:pPr algn="ctr">
              <a:spcAft>
                <a:spcPts val="600"/>
              </a:spcAft>
            </a:pPr>
            <a:endParaRPr lang="en-US" sz="2000" kern="1200" dirty="0">
              <a:solidFill>
                <a:schemeClr val="tx1"/>
              </a:solidFill>
            </a:endParaRPr>
          </a:p>
          <a:p>
            <a:pPr algn="ctr">
              <a:spcAft>
                <a:spcPts val="600"/>
              </a:spcAft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lang="en-US" sz="2000" kern="1200" dirty="0">
                <a:solidFill>
                  <a:schemeClr val="tx1"/>
                </a:solidFill>
              </a:rPr>
              <a:t>Use ScienceDirect to identify </a:t>
            </a:r>
            <a:r>
              <a:rPr lang="en-US" sz="2000" u="sng" kern="1200" dirty="0">
                <a:solidFill>
                  <a:schemeClr val="accent2"/>
                </a:solidFill>
              </a:rPr>
              <a:t>12 peer-reviewed </a:t>
            </a:r>
            <a:r>
              <a:rPr lang="en-US" sz="2000" kern="1200" dirty="0">
                <a:solidFill>
                  <a:schemeClr val="tx1"/>
                </a:solidFill>
              </a:rPr>
              <a:t>papers that can support your proposed</a:t>
            </a:r>
            <a:r>
              <a:rPr lang="en-US" sz="2000" dirty="0">
                <a:solidFill>
                  <a:schemeClr val="tx1"/>
                </a:solidFill>
              </a:rPr>
              <a:t> project</a:t>
            </a:r>
            <a:r>
              <a:rPr lang="en-US" sz="2000" kern="1200" dirty="0">
                <a:solidFill>
                  <a:schemeClr val="tx1"/>
                </a:solidFill>
              </a:rPr>
              <a:t> plan. </a:t>
            </a:r>
          </a:p>
          <a:p>
            <a:pPr algn="ctr">
              <a:spcAft>
                <a:spcPts val="600"/>
              </a:spcAft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endParaRPr lang="en-US" sz="2000" kern="1200" dirty="0">
              <a:solidFill>
                <a:schemeClr val="tx1"/>
              </a:solidFill>
            </a:endParaRPr>
          </a:p>
          <a:p>
            <a:pPr algn="ctr">
              <a:spcAft>
                <a:spcPts val="600"/>
              </a:spcAft>
              <a:defRPr sz="2175" b="0">
                <a:solidFill>
                  <a:srgbClr val="172B3A"/>
                </a:solidFill>
                <a:latin typeface="Liberation Sans"/>
                <a:ea typeface="Liberation Sans"/>
                <a:cs typeface="Liberation Sans"/>
              </a:defRPr>
            </a:pPr>
            <a:r>
              <a:rPr lang="en-US" sz="2000" kern="1200" dirty="0">
                <a:solidFill>
                  <a:schemeClr val="tx1"/>
                </a:solidFill>
              </a:rPr>
              <a:t>Based on the title, identify the three most relevant, then read only the abstract! </a:t>
            </a:r>
            <a:r>
              <a:rPr lang="en-US" sz="2000" kern="1200" dirty="0">
                <a:solidFill>
                  <a:schemeClr val="accent2"/>
                </a:solidFill>
              </a:rPr>
              <a:t>Are they still relevant ?  </a:t>
            </a:r>
          </a:p>
        </p:txBody>
      </p:sp>
      <p:pic>
        <p:nvPicPr>
          <p:cNvPr id="2" name="Picture 1" descr="ScienceDirect.com | Science, health and medical journals, full text  articles and books.">
            <a:extLst>
              <a:ext uri="{FF2B5EF4-FFF2-40B4-BE49-F238E27FC236}">
                <a16:creationId xmlns:a16="http://schemas.microsoft.com/office/drawing/2014/main" id="{71126C9C-D584-E8CC-D750-4729FDFB05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3215"/>
          <a:stretch>
            <a:fillRect/>
          </a:stretch>
        </p:blipFill>
        <p:spPr>
          <a:xfrm>
            <a:off x="6289548" y="1882140"/>
            <a:ext cx="5067300" cy="4352544"/>
          </a:xfrm>
          <a:prstGeom prst="rect">
            <a:avLst/>
          </a:prstGeom>
          <a:noFill/>
          <a:ln>
            <a:noFill/>
            <a:prstDash val="solid"/>
          </a:ln>
        </p:spPr>
      </p:pic>
    </p:spTree>
    <p:extLst>
      <p:ext uri="{BB962C8B-B14F-4D97-AF65-F5344CB8AC3E}">
        <p14:creationId xmlns:p14="http://schemas.microsoft.com/office/powerpoint/2010/main" val="3403440340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2063</Words>
  <Application>Microsoft Office PowerPoint</Application>
  <DocSecurity>0</DocSecurity>
  <PresentationFormat>Widescreen</PresentationFormat>
  <Paragraphs>300</Paragraphs>
  <Slides>39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2" baseType="lpstr">
      <vt:lpstr>Aptos</vt:lpstr>
      <vt:lpstr>Liberation Sans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Zaid Alrawadieh</cp:lastModifiedBy>
  <cp:revision>3</cp:revision>
  <dcterms:created xsi:type="dcterms:W3CDTF">2026-10-21T20:11:05Z</dcterms:created>
  <dcterms:modified xsi:type="dcterms:W3CDTF">2026-10-22T08:13:13Z</dcterms:modified>
</cp:coreProperties>
</file>