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2" d="100"/>
          <a:sy n="92" d="100"/>
        </p:scale>
        <p:origin x="23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620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to critically evaluate how British Gymnastics led recovery from a systemic athlete-welfare scandal, applying transformational leadership (Burns, 1978; Bass and Riggio, 2006) and servant leadership (Greenleaf, 1977; Eva et al., 2019), and to argue whether a different approach could have produced better outcomes. Evidence base runs to the conclusion of Reform ’25 in July 2025 and its independent evaluation, with the 2026 replacement of the complaints process as the latest data point.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Signpost the logic: context, theory, application, critique, alternatives, reflection.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Whyte Review (published 16 June 2022) examined August 2008 to August 2020: more than 400 submissions including 133 from gymnasts, 190 interviews. This is a genuine “significant change, challenge and growth” case: a systemic cultural failure, a leadership change, and a measurable rebuild.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Reform ’25 was announced in October 2022 with four phases to 2025. The final update was published in July 2025 (British Gymnastics, 2025). The 2026 replacement of the ICP is the latest data point and matters for the critical evaluation: even after Reform ’25, survivor-centred delivery was found wanting.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Burns (1978) distinguished transforming from transactional leadership; Bass (1985) operationalised it via the Multifactor Leadership Questionnaire. Van Knippenberg and Sitkin (2013) argue the construct is poorly specified, and Siangchokyoo, Klinger and Campion (2020) show most studies measure leader behaviour rather than actual follower transformation – which matters when attributing gymnastics reform to the CEO.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Greenleaf’s essay “The Servant as Leader” originated the concept. Hoch et al. (2018) found servant leadership explained additional variance over transformational leadership, making it a meaningful second lens rather than a duplicate. This lens is critical for British Gymnastics: servant rhetoric is easy to adopt after a scandal; the test is delivery. Mountjoy et al. (2022) provide a peer-reviewed framework for what effective survivor engagement in safeguarding actually requires – a useful benchmark.</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response is best read as a hybrid: transformational in reframing purpose and challenging the old culture, servant in its athlete-first language and welfare investment. The critical question – developed on the next slides – is whether servant priorities were delivered in practice or remained rhetorical, given contested survivor experiences of the complaints process.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the distinction the two panels make: organisational recovery is well documented; evidence about gymnasts’ lived experience is thinner. The 1,326 figure counts concerns raised, not resolved. Membership and income are organisational indicators; none alone demonstrates safer experiences for gymnasts.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Balanced evaluation: reform is real (governance, welfare investment, membership recovery) but contested. Mountjoy et al. (2022) argue effective safeguarding requires meaningful survivor engagement – the G4CI 2025 audit suggests this remains partial. The 2026 replacement of the ICP shows that even after Reform ’25, survivor-centred delivery was found wanting.</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theories are complementary: transformational leadership explains the “what” (new vision, culture shift) and servant leadership the “how” (athlete voice, healing, welfare). Their overlap is documented (Hoch et al., 2018), but construct-clarity problems in both (van Knippenberg and Sitkin, 2013; Eva et al., 2019) limit precise attribution of outcomes.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example is tied back to British Gymnastics: USA Gymnastics shows the same crisis can be rebuilt on athlete-first lines; Gymnastics Australia validates the systemic diagnosis – Seanor et al. (2022) document Australian gymnasts’ maltreatment stories through media data, confirming the pattern was cultural, not individual; British Cycling shows culture change fails without governance; Nike shows what performance-driven leadership does when accountability arrives from outside.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Argument: the transformational–servant hybrid was broadly right for a values crisis. An adaptive, shared approach (Heifetz, Grashow and Linsky, 2009) could plausibly have improved legitimacy and voice – survivor co-design of the complaints process might have avoided the ICP’s later failure (BBC, 2026) – but it would not automatically resolve civil claims faster. The criticism is pace and voice, not direction. Note that directive decisions remain appropriate for immediate child protection.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the theories to the wider role of leadership in managing people. Park, Sam and Jackson (2025) is directly relevant: they argue policy responses to athlete maltreatment have inherent limits, which supports the argument that British Gymnastics needed leadership and culture change, not only rules.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Adapt the details (ages, events, quotes) to your own experience so it reads as authentic. The parallel with the case study is deliberate and worth stating aloud: my squad mirrored British Gymnastics in miniature – a performance-first culture in which gymnasts did not feel safe to speak up – and the remedy (voice, psychological safety, individual care) is the same.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and return to the central question of whether a different approach could have produced better outcomes. Note the honest framing: this is an assessment to mid-2026 evidence; long-term welfare outcomes for gymnasts are not yet independently established.</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82028"/>
        </a:solidFill>
        <a:effectLst/>
      </p:bgPr>
    </p:bg>
    <p:spTree>
      <p:nvGrpSpPr>
        <p:cNvPr id="1" name=""/>
        <p:cNvGrpSpPr/>
        <p:nvPr/>
      </p:nvGrpSpPr>
      <p:grpSpPr>
        <a:xfrm>
          <a:off x="0" y="0"/>
          <a:ext cx="0" cy="0"/>
          <a:chOff x="0" y="0"/>
          <a:chExt cx="0" cy="0"/>
        </a:xfrm>
      </p:grpSpPr>
      <p:sp>
        <p:nvSpPr>
          <p:cNvPr id="2" name="Text 0"/>
          <p:cNvSpPr/>
          <p:nvPr/>
        </p:nvSpPr>
        <p:spPr>
          <a:xfrm>
            <a:off x="822960" y="1371600"/>
            <a:ext cx="10515600" cy="320040"/>
          </a:xfrm>
          <a:prstGeom prst="rect">
            <a:avLst/>
          </a:prstGeom>
          <a:noFill/>
          <a:ln/>
        </p:spPr>
        <p:txBody>
          <a:bodyPr wrap="square" rtlCol="0" anchor="ctr"/>
          <a:lstStyle/>
          <a:p>
            <a:pPr marL="0" indent="0">
              <a:buNone/>
            </a:pPr>
            <a:r>
              <a:rPr lang="en-US" sz="1300" b="1" kern="0" spc="300" dirty="0">
                <a:solidFill>
                  <a:srgbClr val="A3365A"/>
                </a:solidFill>
                <a:latin typeface="Arial" pitchFamily="34" charset="0"/>
                <a:ea typeface="Arial" pitchFamily="34" charset="-122"/>
                <a:cs typeface="Arial" pitchFamily="34" charset="-120"/>
              </a:rPr>
              <a:t>LEADERSHIP AND MANAGING PEOPLE</a:t>
            </a:r>
            <a:endParaRPr lang="en-US" sz="1300" dirty="0"/>
          </a:p>
        </p:txBody>
      </p:sp>
      <p:sp>
        <p:nvSpPr>
          <p:cNvPr id="3" name="Shape 1"/>
          <p:cNvSpPr/>
          <p:nvPr/>
        </p:nvSpPr>
        <p:spPr>
          <a:xfrm>
            <a:off x="822960" y="1874520"/>
            <a:ext cx="502920" cy="41148"/>
          </a:xfrm>
          <a:prstGeom prst="rect">
            <a:avLst/>
          </a:prstGeom>
          <a:solidFill>
            <a:srgbClr val="A3365A"/>
          </a:solidFill>
          <a:ln/>
        </p:spPr>
        <p:txBody>
          <a:bodyPr/>
          <a:lstStyle/>
          <a:p>
            <a:endParaRPr lang="en-GB"/>
          </a:p>
        </p:txBody>
      </p:sp>
      <p:sp>
        <p:nvSpPr>
          <p:cNvPr id="4" name="Text 2"/>
          <p:cNvSpPr/>
          <p:nvPr/>
        </p:nvSpPr>
        <p:spPr>
          <a:xfrm>
            <a:off x="822960" y="2148840"/>
            <a:ext cx="10515600" cy="1737360"/>
          </a:xfrm>
          <a:prstGeom prst="rect">
            <a:avLst/>
          </a:prstGeom>
          <a:noFill/>
          <a:ln/>
        </p:spPr>
        <p:txBody>
          <a:bodyPr wrap="square" rtlCol="0" anchor="ctr"/>
          <a:lstStyle/>
          <a:p>
            <a:pPr marL="0" indent="0">
              <a:lnSpc>
                <a:spcPts val="5000"/>
              </a:lnSpc>
              <a:buNone/>
            </a:pPr>
            <a:r>
              <a:rPr lang="en-US" sz="4200" b="1" dirty="0">
                <a:solidFill>
                  <a:srgbClr val="FFFFFF"/>
                </a:solidFill>
                <a:latin typeface="Arial" pitchFamily="34" charset="0"/>
                <a:ea typeface="Arial" pitchFamily="34" charset="-122"/>
                <a:cs typeface="Arial" pitchFamily="34" charset="-120"/>
              </a:rPr>
              <a:t>From “win at all costs”</a:t>
            </a:r>
            <a:endParaRPr lang="en-US" sz="4200" dirty="0"/>
          </a:p>
          <a:p>
            <a:pPr marL="0" indent="0">
              <a:lnSpc>
                <a:spcPts val="5000"/>
              </a:lnSpc>
              <a:buNone/>
            </a:pPr>
            <a:r>
              <a:rPr lang="en-US" sz="4200" b="1" dirty="0">
                <a:solidFill>
                  <a:srgbClr val="FFFFFF"/>
                </a:solidFill>
                <a:latin typeface="Arial" pitchFamily="34" charset="0"/>
                <a:ea typeface="Arial" pitchFamily="34" charset="-122"/>
                <a:cs typeface="Arial" pitchFamily="34" charset="-120"/>
              </a:rPr>
              <a:t>to athlete welfare</a:t>
            </a:r>
            <a:endParaRPr lang="en-US" sz="4200" dirty="0"/>
          </a:p>
        </p:txBody>
      </p:sp>
      <p:sp>
        <p:nvSpPr>
          <p:cNvPr id="5" name="Text 3"/>
          <p:cNvSpPr/>
          <p:nvPr/>
        </p:nvSpPr>
        <p:spPr>
          <a:xfrm>
            <a:off x="822960" y="3977640"/>
            <a:ext cx="10515600" cy="502920"/>
          </a:xfrm>
          <a:prstGeom prst="rect">
            <a:avLst/>
          </a:prstGeom>
          <a:noFill/>
          <a:ln/>
        </p:spPr>
        <p:txBody>
          <a:bodyPr wrap="square" rtlCol="0" anchor="ctr"/>
          <a:lstStyle/>
          <a:p>
            <a:pPr marL="0" indent="0">
              <a:buNone/>
            </a:pPr>
            <a:r>
              <a:rPr lang="en-US" sz="2200" dirty="0">
                <a:solidFill>
                  <a:srgbClr val="CDCCCA"/>
                </a:solidFill>
                <a:latin typeface="Arial" pitchFamily="34" charset="0"/>
                <a:ea typeface="Arial" pitchFamily="34" charset="-122"/>
                <a:cs typeface="Arial" pitchFamily="34" charset="-120"/>
              </a:rPr>
              <a:t>Leading culture change at British Gymnastics (2020–2025)</a:t>
            </a:r>
            <a:endParaRPr lang="en-US" sz="2200" dirty="0"/>
          </a:p>
        </p:txBody>
      </p:sp>
      <p:sp>
        <p:nvSpPr>
          <p:cNvPr id="6" name="Text 4"/>
          <p:cNvSpPr/>
          <p:nvPr/>
        </p:nvSpPr>
        <p:spPr>
          <a:xfrm>
            <a:off x="822960" y="4526280"/>
            <a:ext cx="9601200" cy="457200"/>
          </a:xfrm>
          <a:prstGeom prst="rect">
            <a:avLst/>
          </a:prstGeom>
          <a:noFill/>
          <a:ln/>
        </p:spPr>
        <p:txBody>
          <a:bodyPr wrap="square" rtlCol="0" anchor="ctr"/>
          <a:lstStyle/>
          <a:p>
            <a:pPr marL="0" indent="0">
              <a:buNone/>
            </a:pPr>
            <a:r>
              <a:rPr lang="en-US" sz="1500" dirty="0">
                <a:solidFill>
                  <a:srgbClr val="9B9A96"/>
                </a:solidFill>
                <a:latin typeface="Arial" pitchFamily="34" charset="0"/>
                <a:ea typeface="Arial" pitchFamily="34" charset="-122"/>
                <a:cs typeface="Arial" pitchFamily="34" charset="-120"/>
              </a:rPr>
              <a:t>A critical evaluation of the leadership approach through transformational and servant leadership theory</a:t>
            </a:r>
            <a:endParaRPr lang="en-US" sz="1500" dirty="0"/>
          </a:p>
        </p:txBody>
      </p:sp>
      <p:sp>
        <p:nvSpPr>
          <p:cNvPr id="7" name="Text 5"/>
          <p:cNvSpPr/>
          <p:nvPr/>
        </p:nvSpPr>
        <p:spPr>
          <a:xfrm>
            <a:off x="822959" y="6035040"/>
            <a:ext cx="11055927" cy="365760"/>
          </a:xfrm>
          <a:prstGeom prst="rect">
            <a:avLst/>
          </a:prstGeom>
          <a:noFill/>
          <a:ln/>
        </p:spPr>
        <p:txBody>
          <a:bodyPr wrap="square" rtlCol="0" anchor="ctr"/>
          <a:lstStyle/>
          <a:p>
            <a:r>
              <a:rPr lang="en-US" sz="1300" dirty="0">
                <a:solidFill>
                  <a:srgbClr val="9B9A96"/>
                </a:solidFill>
                <a:latin typeface="Arial" pitchFamily="34" charset="0"/>
                <a:ea typeface="Arial" pitchFamily="34" charset="-122"/>
                <a:cs typeface="Arial" pitchFamily="34" charset="-120"/>
              </a:rPr>
              <a:t>October 2026   ·   Penko </a:t>
            </a:r>
            <a:r>
              <a:rPr lang="en-US" sz="1300" dirty="0" err="1">
                <a:solidFill>
                  <a:srgbClr val="9B9A96"/>
                </a:solidFill>
                <a:latin typeface="Arial" pitchFamily="34" charset="0"/>
                <a:ea typeface="Arial" pitchFamily="34" charset="-122"/>
                <a:cs typeface="Arial" pitchFamily="34" charset="-120"/>
              </a:rPr>
              <a:t>Koychev</a:t>
            </a:r>
            <a:r>
              <a:rPr lang="en-US" sz="1300" dirty="0">
                <a:solidFill>
                  <a:srgbClr val="9B9A96"/>
                </a:solidFill>
                <a:latin typeface="Arial" pitchFamily="34" charset="0"/>
                <a:ea typeface="Arial" pitchFamily="34" charset="-122"/>
                <a:cs typeface="Arial" pitchFamily="34" charset="-120"/>
              </a:rPr>
              <a:t> · Student Number: 2332008 · </a:t>
            </a:r>
            <a:r>
              <a:rPr lang="en-GB" sz="1300" dirty="0">
                <a:solidFill>
                  <a:srgbClr val="9B9A96"/>
                </a:solidFill>
                <a:latin typeface="Arial" pitchFamily="34" charset="0"/>
                <a:ea typeface="Arial" pitchFamily="34" charset="-122"/>
                <a:cs typeface="Arial" pitchFamily="34" charset="-120"/>
              </a:rPr>
              <a:t>Leadership and Management Theory and Practice</a:t>
            </a:r>
            <a:r>
              <a:rPr lang="en-US" sz="1300" dirty="0">
                <a:solidFill>
                  <a:srgbClr val="9B9A96"/>
                </a:solidFill>
                <a:latin typeface="Arial" pitchFamily="34" charset="0"/>
                <a:ea typeface="Arial" pitchFamily="34" charset="-122"/>
                <a:cs typeface="Arial" pitchFamily="34" charset="-120"/>
              </a:rPr>
              <a:t> · LCBB6022 ·</a:t>
            </a:r>
            <a:r>
              <a:rPr lang="bg-BG" sz="1300" dirty="0">
                <a:solidFill>
                  <a:srgbClr val="9B9A96"/>
                </a:solidFill>
                <a:latin typeface="Arial" pitchFamily="34" charset="0"/>
                <a:ea typeface="Arial" pitchFamily="34" charset="-122"/>
                <a:cs typeface="Arial" pitchFamily="34" charset="-120"/>
              </a:rPr>
              <a:t> </a:t>
            </a:r>
            <a:r>
              <a:rPr lang="en-US" sz="1300" dirty="0">
                <a:solidFill>
                  <a:srgbClr val="9B9A96"/>
                </a:solidFill>
                <a:latin typeface="Arial" pitchFamily="34" charset="0"/>
                <a:ea typeface="Arial" pitchFamily="34" charset="-122"/>
                <a:cs typeface="Arial" pitchFamily="34" charset="-120"/>
              </a:rPr>
              <a:t>Dr Laila Mazouz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STRUCTURE</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What this presentation argues</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2 / 18</a:t>
            </a:r>
            <a:endParaRPr lang="en-US" sz="1000" dirty="0"/>
          </a:p>
        </p:txBody>
      </p:sp>
      <p:sp>
        <p:nvSpPr>
          <p:cNvPr id="6" name="Text 4"/>
          <p:cNvSpPr/>
          <p:nvPr/>
        </p:nvSpPr>
        <p:spPr>
          <a:xfrm>
            <a:off x="822960" y="1920240"/>
            <a:ext cx="10515600" cy="4480560"/>
          </a:xfrm>
          <a:prstGeom prst="rect">
            <a:avLst/>
          </a:prstGeom>
          <a:noFill/>
          <a:ln/>
        </p:spPr>
        <p:txBody>
          <a:bodyPr wrap="square" rtlCol="0" anchor="t"/>
          <a:lstStyle/>
          <a:p>
            <a:pPr marL="0" indent="0">
              <a:spcAft>
                <a:spcPts val="1200"/>
              </a:spcAft>
              <a:buNone/>
            </a:pPr>
            <a:r>
              <a:rPr lang="en-US" sz="1800" dirty="0">
                <a:solidFill>
                  <a:srgbClr val="28251D"/>
                </a:solidFill>
                <a:latin typeface="Arial" pitchFamily="34" charset="0"/>
                <a:ea typeface="Arial" pitchFamily="34" charset="-122"/>
                <a:cs typeface="Arial" pitchFamily="34" charset="-120"/>
              </a:rPr>
              <a:t>1.  Organisational context: British Gymnastics before and after the Whyte Review</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2.  Theory 1 – Transformational Leadership: origins, principles, relevance</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3.  Theory 2 – Servant Leadership: origins, principles, relevance</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4.  Applying the theories to the leadership response</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5.  Effectiveness: impact on people and organisational performance</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6.  Comparing the theories: strengths and limitations</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7.  Four examples: USA Gymnastics, Gymnastics Australia, British Cycling, Nike</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8.  Could a different approach have produced better outcomes?</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9.  Personal reflection on leadership</a:t>
            </a:r>
            <a:endParaRPr lang="en-US" sz="1800" dirty="0"/>
          </a:p>
          <a:p>
            <a:pPr marL="0" indent="0">
              <a:spcAft>
                <a:spcPts val="1200"/>
              </a:spcAft>
              <a:buNone/>
            </a:pPr>
            <a:r>
              <a:rPr lang="en-US" sz="1800" dirty="0">
                <a:solidFill>
                  <a:srgbClr val="28251D"/>
                </a:solidFill>
                <a:latin typeface="Arial" pitchFamily="34" charset="0"/>
                <a:ea typeface="Arial" pitchFamily="34" charset="-122"/>
                <a:cs typeface="Arial" pitchFamily="34" charset="-120"/>
              </a:rPr>
              <a:t>10.  Conclusion and Harvard reference list</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CONTEXT · 1</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The challenge: what the Whyte Review found</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3 / 18</a:t>
            </a:r>
            <a:endParaRPr lang="en-US" sz="1000" dirty="0"/>
          </a:p>
        </p:txBody>
      </p:sp>
      <p:sp>
        <p:nvSpPr>
          <p:cNvPr id="6" name="Text 4"/>
          <p:cNvSpPr/>
          <p:nvPr/>
        </p:nvSpPr>
        <p:spPr>
          <a:xfrm>
            <a:off x="640080" y="1783080"/>
            <a:ext cx="10881360" cy="685800"/>
          </a:xfrm>
          <a:prstGeom prst="rect">
            <a:avLst/>
          </a:prstGeom>
          <a:noFill/>
          <a:ln/>
        </p:spPr>
        <p:txBody>
          <a:bodyPr wrap="square" rtlCol="0" anchor="ctr"/>
          <a:lstStyle/>
          <a:p>
            <a:pPr marL="0" indent="0">
              <a:buNone/>
            </a:pPr>
            <a:r>
              <a:rPr lang="en-US" sz="1900" i="1" dirty="0">
                <a:solidFill>
                  <a:srgbClr val="182028"/>
                </a:solidFill>
                <a:latin typeface="Arial" pitchFamily="34" charset="0"/>
                <a:ea typeface="Arial" pitchFamily="34" charset="-122"/>
                <a:cs typeface="Arial" pitchFamily="34" charset="-120"/>
              </a:rPr>
              <a:t>“Gymnast wellbeing and welfare has not been at the centre of British Gymnastics’ culture.”</a:t>
            </a:r>
            <a:endParaRPr lang="en-US" sz="1900" dirty="0"/>
          </a:p>
        </p:txBody>
      </p:sp>
      <p:sp>
        <p:nvSpPr>
          <p:cNvPr id="7" name="Text 5"/>
          <p:cNvSpPr/>
          <p:nvPr/>
        </p:nvSpPr>
        <p:spPr>
          <a:xfrm>
            <a:off x="640080" y="2468880"/>
            <a:ext cx="10881360" cy="320040"/>
          </a:xfrm>
          <a:prstGeom prst="rect">
            <a:avLst/>
          </a:prstGeom>
          <a:noFill/>
          <a:ln/>
        </p:spPr>
        <p:txBody>
          <a:bodyPr wrap="square" rtlCol="0" anchor="ctr"/>
          <a:lstStyle/>
          <a:p>
            <a:pPr marL="0" indent="0">
              <a:buNone/>
            </a:pPr>
            <a:r>
              <a:rPr lang="en-US" sz="1300" dirty="0">
                <a:solidFill>
                  <a:srgbClr val="6E6D68"/>
                </a:solidFill>
                <a:latin typeface="Arial" pitchFamily="34" charset="0"/>
                <a:ea typeface="Arial" pitchFamily="34" charset="-122"/>
                <a:cs typeface="Arial" pitchFamily="34" charset="-120"/>
              </a:rPr>
              <a:t>— The Whyte Review (2022), commissioned by UK Sport and Sport England after gymnasts spoke out in 2020</a:t>
            </a:r>
            <a:endParaRPr lang="en-US" sz="1300" dirty="0"/>
          </a:p>
        </p:txBody>
      </p:sp>
      <p:sp>
        <p:nvSpPr>
          <p:cNvPr id="8" name="Text 6"/>
          <p:cNvSpPr/>
          <p:nvPr/>
        </p:nvSpPr>
        <p:spPr>
          <a:xfrm>
            <a:off x="640080" y="3017520"/>
            <a:ext cx="3291840" cy="777240"/>
          </a:xfrm>
          <a:prstGeom prst="rect">
            <a:avLst/>
          </a:prstGeom>
          <a:noFill/>
          <a:ln/>
        </p:spPr>
        <p:txBody>
          <a:bodyPr wrap="square" rtlCol="0" anchor="ctr"/>
          <a:lstStyle/>
          <a:p>
            <a:pPr marL="0" indent="0">
              <a:buNone/>
            </a:pPr>
            <a:r>
              <a:rPr lang="en-US" sz="4400" b="1" dirty="0">
                <a:solidFill>
                  <a:srgbClr val="A3365A"/>
                </a:solidFill>
                <a:latin typeface="Arial" pitchFamily="34" charset="0"/>
                <a:ea typeface="Arial" pitchFamily="34" charset="-122"/>
                <a:cs typeface="Arial" pitchFamily="34" charset="-120"/>
              </a:rPr>
              <a:t>400+</a:t>
            </a:r>
            <a:endParaRPr lang="en-US" sz="4400" dirty="0"/>
          </a:p>
        </p:txBody>
      </p:sp>
      <p:sp>
        <p:nvSpPr>
          <p:cNvPr id="9" name="Text 7"/>
          <p:cNvSpPr/>
          <p:nvPr/>
        </p:nvSpPr>
        <p:spPr>
          <a:xfrm>
            <a:off x="640080" y="3794760"/>
            <a:ext cx="3291840" cy="822960"/>
          </a:xfrm>
          <a:prstGeom prst="rect">
            <a:avLst/>
          </a:prstGeom>
          <a:noFill/>
          <a:ln/>
        </p:spPr>
        <p:txBody>
          <a:bodyPr wrap="square" rtlCol="0" anchor="ctr"/>
          <a:lstStyle/>
          <a:p>
            <a:pPr marL="0" indent="0">
              <a:buNone/>
            </a:pPr>
            <a:r>
              <a:rPr lang="en-US" sz="1300" dirty="0">
                <a:solidFill>
                  <a:srgbClr val="6E6D68"/>
                </a:solidFill>
                <a:latin typeface="Arial" pitchFamily="34" charset="0"/>
                <a:ea typeface="Arial" pitchFamily="34" charset="-122"/>
                <a:cs typeface="Arial" pitchFamily="34" charset="-120"/>
              </a:rPr>
              <a:t>submissions from gymnasts, parents and coaches; 190 interviews</a:t>
            </a:r>
            <a:endParaRPr lang="en-US" sz="1300" dirty="0"/>
          </a:p>
        </p:txBody>
      </p:sp>
      <p:sp>
        <p:nvSpPr>
          <p:cNvPr id="10" name="Text 8"/>
          <p:cNvSpPr/>
          <p:nvPr/>
        </p:nvSpPr>
        <p:spPr>
          <a:xfrm>
            <a:off x="4343400" y="3017520"/>
            <a:ext cx="3291840" cy="777240"/>
          </a:xfrm>
          <a:prstGeom prst="rect">
            <a:avLst/>
          </a:prstGeom>
          <a:noFill/>
          <a:ln/>
        </p:spPr>
        <p:txBody>
          <a:bodyPr wrap="square" rtlCol="0" anchor="ctr"/>
          <a:lstStyle/>
          <a:p>
            <a:pPr marL="0" indent="0">
              <a:buNone/>
            </a:pPr>
            <a:r>
              <a:rPr lang="en-US" sz="4400" b="1" dirty="0">
                <a:solidFill>
                  <a:srgbClr val="A3365A"/>
                </a:solidFill>
                <a:latin typeface="Arial" pitchFamily="34" charset="0"/>
                <a:ea typeface="Arial" pitchFamily="34" charset="-122"/>
                <a:cs typeface="Arial" pitchFamily="34" charset="-120"/>
              </a:rPr>
              <a:t>40%+</a:t>
            </a:r>
            <a:endParaRPr lang="en-US" sz="4400" dirty="0"/>
          </a:p>
        </p:txBody>
      </p:sp>
      <p:sp>
        <p:nvSpPr>
          <p:cNvPr id="11" name="Text 9"/>
          <p:cNvSpPr/>
          <p:nvPr/>
        </p:nvSpPr>
        <p:spPr>
          <a:xfrm>
            <a:off x="4343400" y="3794760"/>
            <a:ext cx="3291840" cy="822960"/>
          </a:xfrm>
          <a:prstGeom prst="rect">
            <a:avLst/>
          </a:prstGeom>
          <a:noFill/>
          <a:ln/>
        </p:spPr>
        <p:txBody>
          <a:bodyPr wrap="square" rtlCol="0" anchor="ctr"/>
          <a:lstStyle/>
          <a:p>
            <a:pPr marL="0" indent="0">
              <a:buNone/>
            </a:pPr>
            <a:r>
              <a:rPr lang="en-US" sz="1300" dirty="0">
                <a:solidFill>
                  <a:srgbClr val="6E6D68"/>
                </a:solidFill>
                <a:latin typeface="Arial" pitchFamily="34" charset="0"/>
                <a:ea typeface="Arial" pitchFamily="34" charset="-122"/>
                <a:cs typeface="Arial" pitchFamily="34" charset="-120"/>
              </a:rPr>
              <a:t>of submissions described physically abusive behaviour by coaches</a:t>
            </a:r>
            <a:endParaRPr lang="en-US" sz="1300" dirty="0"/>
          </a:p>
        </p:txBody>
      </p:sp>
      <p:sp>
        <p:nvSpPr>
          <p:cNvPr id="12" name="Text 10"/>
          <p:cNvSpPr/>
          <p:nvPr/>
        </p:nvSpPr>
        <p:spPr>
          <a:xfrm>
            <a:off x="8046720" y="3017520"/>
            <a:ext cx="3291840" cy="777240"/>
          </a:xfrm>
          <a:prstGeom prst="rect">
            <a:avLst/>
          </a:prstGeom>
          <a:noFill/>
          <a:ln/>
        </p:spPr>
        <p:txBody>
          <a:bodyPr wrap="square" rtlCol="0" anchor="ctr"/>
          <a:lstStyle/>
          <a:p>
            <a:pPr marL="0" indent="0">
              <a:buNone/>
            </a:pPr>
            <a:r>
              <a:rPr lang="en-US" sz="4400" b="1" dirty="0">
                <a:solidFill>
                  <a:srgbClr val="A3365A"/>
                </a:solidFill>
                <a:latin typeface="Arial" pitchFamily="34" charset="0"/>
                <a:ea typeface="Arial" pitchFamily="34" charset="-122"/>
                <a:cs typeface="Arial" pitchFamily="34" charset="-120"/>
              </a:rPr>
              <a:t>50%+</a:t>
            </a:r>
            <a:endParaRPr lang="en-US" sz="4400" dirty="0"/>
          </a:p>
        </p:txBody>
      </p:sp>
      <p:sp>
        <p:nvSpPr>
          <p:cNvPr id="13" name="Text 11"/>
          <p:cNvSpPr/>
          <p:nvPr/>
        </p:nvSpPr>
        <p:spPr>
          <a:xfrm>
            <a:off x="8046720" y="3794760"/>
            <a:ext cx="3291840" cy="822960"/>
          </a:xfrm>
          <a:prstGeom prst="rect">
            <a:avLst/>
          </a:prstGeom>
          <a:noFill/>
          <a:ln/>
        </p:spPr>
        <p:txBody>
          <a:bodyPr wrap="square" rtlCol="0" anchor="ctr"/>
          <a:lstStyle/>
          <a:p>
            <a:pPr marL="0" indent="0">
              <a:buNone/>
            </a:pPr>
            <a:r>
              <a:rPr lang="en-US" sz="1300" dirty="0">
                <a:solidFill>
                  <a:srgbClr val="6E6D68"/>
                </a:solidFill>
                <a:latin typeface="Arial" pitchFamily="34" charset="0"/>
                <a:ea typeface="Arial" pitchFamily="34" charset="-122"/>
                <a:cs typeface="Arial" pitchFamily="34" charset="-120"/>
              </a:rPr>
              <a:t>of submissions described emotional abuse by coaches</a:t>
            </a:r>
            <a:endParaRPr lang="en-US" sz="1300" dirty="0"/>
          </a:p>
        </p:txBody>
      </p:sp>
      <p:sp>
        <p:nvSpPr>
          <p:cNvPr id="14" name="Shape 12"/>
          <p:cNvSpPr/>
          <p:nvPr/>
        </p:nvSpPr>
        <p:spPr>
          <a:xfrm>
            <a:off x="640080" y="4754880"/>
            <a:ext cx="10908792" cy="1463040"/>
          </a:xfrm>
          <a:prstGeom prst="roundRect">
            <a:avLst>
              <a:gd name="adj" fmla="val 3125"/>
            </a:avLst>
          </a:prstGeom>
          <a:solidFill>
            <a:srgbClr val="FFFFFF"/>
          </a:solidFill>
          <a:ln w="12700">
            <a:solidFill>
              <a:srgbClr val="E3E1DC"/>
            </a:solidFill>
            <a:prstDash val="solid"/>
          </a:ln>
        </p:spPr>
        <p:txBody>
          <a:bodyPr/>
          <a:lstStyle/>
          <a:p>
            <a:endParaRPr lang="en-GB"/>
          </a:p>
        </p:txBody>
      </p:sp>
      <p:sp>
        <p:nvSpPr>
          <p:cNvPr id="15" name="Text 13"/>
          <p:cNvSpPr/>
          <p:nvPr/>
        </p:nvSpPr>
        <p:spPr>
          <a:xfrm>
            <a:off x="868680" y="4937760"/>
            <a:ext cx="10424160" cy="1188720"/>
          </a:xfrm>
          <a:prstGeom prst="rect">
            <a:avLst/>
          </a:prstGeom>
          <a:noFill/>
          <a:ln/>
        </p:spPr>
        <p:txBody>
          <a:bodyPr wrap="square" rtlCol="0" anchor="t"/>
          <a:lstStyle/>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Physical and emotional abuse were systemic across the sport, not isolated incidents</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A “coach-led culture of fear” prioritised medals over athletes; complaints systems failed gymnasts and parents</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The Review found British Gymnastics had not only failed to prevent abuse but had condoned some behaviour in pursuit of competitive success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CONTEXT · 2</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The leadership response: 2020–2026</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4 / 18</a:t>
            </a:r>
            <a:endParaRPr lang="en-US" sz="1000" dirty="0"/>
          </a:p>
        </p:txBody>
      </p:sp>
      <p:sp>
        <p:nvSpPr>
          <p:cNvPr id="6" name="Text 4"/>
          <p:cNvSpPr/>
          <p:nvPr/>
        </p:nvSpPr>
        <p:spPr>
          <a:xfrm>
            <a:off x="640080" y="1783080"/>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2020</a:t>
            </a:r>
            <a:endParaRPr lang="en-US" sz="1500" dirty="0"/>
          </a:p>
        </p:txBody>
      </p:sp>
      <p:sp>
        <p:nvSpPr>
          <p:cNvPr id="7" name="Shape 5"/>
          <p:cNvSpPr/>
          <p:nvPr/>
        </p:nvSpPr>
        <p:spPr>
          <a:xfrm>
            <a:off x="1965960" y="1865376"/>
            <a:ext cx="82296" cy="82296"/>
          </a:xfrm>
          <a:prstGeom prst="rect">
            <a:avLst/>
          </a:prstGeom>
          <a:solidFill>
            <a:srgbClr val="A3365A"/>
          </a:solidFill>
          <a:ln/>
        </p:spPr>
        <p:txBody>
          <a:bodyPr/>
          <a:lstStyle/>
          <a:p>
            <a:endParaRPr lang="en-GB"/>
          </a:p>
        </p:txBody>
      </p:sp>
      <p:sp>
        <p:nvSpPr>
          <p:cNvPr id="8" name="Text 6"/>
          <p:cNvSpPr/>
          <p:nvPr/>
        </p:nvSpPr>
        <p:spPr>
          <a:xfrm>
            <a:off x="2240280" y="1783080"/>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Gymnasts speak out publicly (#gymnastalliance); UK Sport and Sport England commission the independent Whyte Review (Willson et al., 2023)</a:t>
            </a:r>
            <a:endParaRPr lang="en-US" sz="1400" dirty="0"/>
          </a:p>
        </p:txBody>
      </p:sp>
      <p:sp>
        <p:nvSpPr>
          <p:cNvPr id="9" name="Text 7"/>
          <p:cNvSpPr/>
          <p:nvPr/>
        </p:nvSpPr>
        <p:spPr>
          <a:xfrm>
            <a:off x="640080" y="2441448"/>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Oct 2021</a:t>
            </a:r>
            <a:endParaRPr lang="en-US" sz="1500" dirty="0"/>
          </a:p>
        </p:txBody>
      </p:sp>
      <p:sp>
        <p:nvSpPr>
          <p:cNvPr id="10" name="Shape 8"/>
          <p:cNvSpPr/>
          <p:nvPr/>
        </p:nvSpPr>
        <p:spPr>
          <a:xfrm>
            <a:off x="1965960" y="2523744"/>
            <a:ext cx="82296" cy="82296"/>
          </a:xfrm>
          <a:prstGeom prst="rect">
            <a:avLst/>
          </a:prstGeom>
          <a:solidFill>
            <a:srgbClr val="A3365A"/>
          </a:solidFill>
          <a:ln/>
        </p:spPr>
        <p:txBody>
          <a:bodyPr/>
          <a:lstStyle/>
          <a:p>
            <a:endParaRPr lang="en-GB"/>
          </a:p>
        </p:txBody>
      </p:sp>
      <p:sp>
        <p:nvSpPr>
          <p:cNvPr id="11" name="Text 9"/>
          <p:cNvSpPr/>
          <p:nvPr/>
        </p:nvSpPr>
        <p:spPr>
          <a:xfrm>
            <a:off x="2240280" y="2441448"/>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Sarah Powell joins as CEO from Sport Wales (British Gymnastics, n.d.)</a:t>
            </a:r>
            <a:endParaRPr lang="en-US" sz="1400" dirty="0"/>
          </a:p>
        </p:txBody>
      </p:sp>
      <p:sp>
        <p:nvSpPr>
          <p:cNvPr id="12" name="Text 10"/>
          <p:cNvSpPr/>
          <p:nvPr/>
        </p:nvSpPr>
        <p:spPr>
          <a:xfrm>
            <a:off x="640080" y="3099816"/>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Jun 2022</a:t>
            </a:r>
            <a:endParaRPr lang="en-US" sz="1500" dirty="0"/>
          </a:p>
        </p:txBody>
      </p:sp>
      <p:sp>
        <p:nvSpPr>
          <p:cNvPr id="13" name="Shape 11"/>
          <p:cNvSpPr/>
          <p:nvPr/>
        </p:nvSpPr>
        <p:spPr>
          <a:xfrm>
            <a:off x="1965960" y="3182112"/>
            <a:ext cx="82296" cy="82296"/>
          </a:xfrm>
          <a:prstGeom prst="rect">
            <a:avLst/>
          </a:prstGeom>
          <a:solidFill>
            <a:srgbClr val="A3365A"/>
          </a:solidFill>
          <a:ln/>
        </p:spPr>
        <p:txBody>
          <a:bodyPr/>
          <a:lstStyle/>
          <a:p>
            <a:endParaRPr lang="en-GB"/>
          </a:p>
        </p:txBody>
      </p:sp>
      <p:sp>
        <p:nvSpPr>
          <p:cNvPr id="14" name="Text 12"/>
          <p:cNvSpPr/>
          <p:nvPr/>
        </p:nvSpPr>
        <p:spPr>
          <a:xfrm>
            <a:off x="2240280" y="3099816"/>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Whyte Review published: abuse systemic. Findings accepted in full, with a public apology to gymnasts (BBC, 2022a)</a:t>
            </a:r>
            <a:endParaRPr lang="en-US" sz="1400" dirty="0"/>
          </a:p>
        </p:txBody>
      </p:sp>
      <p:sp>
        <p:nvSpPr>
          <p:cNvPr id="15" name="Text 13"/>
          <p:cNvSpPr/>
          <p:nvPr/>
        </p:nvSpPr>
        <p:spPr>
          <a:xfrm>
            <a:off x="640080" y="3758184"/>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Oct 2022</a:t>
            </a:r>
            <a:endParaRPr lang="en-US" sz="1500" dirty="0"/>
          </a:p>
        </p:txBody>
      </p:sp>
      <p:sp>
        <p:nvSpPr>
          <p:cNvPr id="16" name="Shape 14"/>
          <p:cNvSpPr/>
          <p:nvPr/>
        </p:nvSpPr>
        <p:spPr>
          <a:xfrm>
            <a:off x="1965960" y="3840480"/>
            <a:ext cx="82296" cy="82296"/>
          </a:xfrm>
          <a:prstGeom prst="rect">
            <a:avLst/>
          </a:prstGeom>
          <a:solidFill>
            <a:srgbClr val="A3365A"/>
          </a:solidFill>
          <a:ln/>
        </p:spPr>
        <p:txBody>
          <a:bodyPr/>
          <a:lstStyle/>
          <a:p>
            <a:endParaRPr lang="en-GB"/>
          </a:p>
        </p:txBody>
      </p:sp>
      <p:sp>
        <p:nvSpPr>
          <p:cNvPr id="17" name="Text 15"/>
          <p:cNvSpPr/>
          <p:nvPr/>
        </p:nvSpPr>
        <p:spPr>
          <a:xfrm>
            <a:off x="2240280" y="3758184"/>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Reform ’25 launched: 40-point action plan addressing all 17 Whyte recommendations; zero tolerance; banned coaches named (Ann Craft Trust, 2022; BBC, 2022b)</a:t>
            </a:r>
            <a:endParaRPr lang="en-US" sz="1400" dirty="0"/>
          </a:p>
        </p:txBody>
      </p:sp>
      <p:sp>
        <p:nvSpPr>
          <p:cNvPr id="18" name="Text 16"/>
          <p:cNvSpPr/>
          <p:nvPr/>
        </p:nvSpPr>
        <p:spPr>
          <a:xfrm>
            <a:off x="640080" y="4416552"/>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Mar 2023</a:t>
            </a:r>
            <a:endParaRPr lang="en-US" sz="1500" dirty="0"/>
          </a:p>
        </p:txBody>
      </p:sp>
      <p:sp>
        <p:nvSpPr>
          <p:cNvPr id="19" name="Shape 17"/>
          <p:cNvSpPr/>
          <p:nvPr/>
        </p:nvSpPr>
        <p:spPr>
          <a:xfrm>
            <a:off x="1965960" y="4498848"/>
            <a:ext cx="82296" cy="82296"/>
          </a:xfrm>
          <a:prstGeom prst="rect">
            <a:avLst/>
          </a:prstGeom>
          <a:solidFill>
            <a:srgbClr val="A3365A"/>
          </a:solidFill>
          <a:ln/>
        </p:spPr>
        <p:txBody>
          <a:bodyPr/>
          <a:lstStyle/>
          <a:p>
            <a:endParaRPr lang="en-GB"/>
          </a:p>
        </p:txBody>
      </p:sp>
      <p:sp>
        <p:nvSpPr>
          <p:cNvPr id="20" name="Text 18"/>
          <p:cNvSpPr/>
          <p:nvPr/>
        </p:nvSpPr>
        <p:spPr>
          <a:xfrm>
            <a:off x="2240280" y="4416552"/>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“Leap Without Limits” strategy published; welfare and safe-sport investment doubled (British Gymnastics, 2023)</a:t>
            </a:r>
            <a:endParaRPr lang="en-US" sz="1400" dirty="0"/>
          </a:p>
        </p:txBody>
      </p:sp>
      <p:sp>
        <p:nvSpPr>
          <p:cNvPr id="21" name="Text 19"/>
          <p:cNvSpPr/>
          <p:nvPr/>
        </p:nvSpPr>
        <p:spPr>
          <a:xfrm>
            <a:off x="640080" y="5074920"/>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Jul 2025</a:t>
            </a:r>
            <a:endParaRPr lang="en-US" sz="1500" dirty="0"/>
          </a:p>
        </p:txBody>
      </p:sp>
      <p:sp>
        <p:nvSpPr>
          <p:cNvPr id="22" name="Shape 20"/>
          <p:cNvSpPr/>
          <p:nvPr/>
        </p:nvSpPr>
        <p:spPr>
          <a:xfrm>
            <a:off x="1965960" y="5157216"/>
            <a:ext cx="82296" cy="82296"/>
          </a:xfrm>
          <a:prstGeom prst="rect">
            <a:avLst/>
          </a:prstGeom>
          <a:solidFill>
            <a:srgbClr val="A3365A"/>
          </a:solidFill>
          <a:ln/>
        </p:spPr>
        <p:txBody>
          <a:bodyPr/>
          <a:lstStyle/>
          <a:p>
            <a:endParaRPr lang="en-GB"/>
          </a:p>
        </p:txBody>
      </p:sp>
      <p:sp>
        <p:nvSpPr>
          <p:cNvPr id="23" name="Text 21"/>
          <p:cNvSpPr/>
          <p:nvPr/>
        </p:nvSpPr>
        <p:spPr>
          <a:xfrm>
            <a:off x="2240280" y="5074920"/>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Reform ’25 concludes with a final progress report and independent evaluation (British Gymnastics, 2025)</a:t>
            </a:r>
            <a:endParaRPr lang="en-US" sz="1400" dirty="0"/>
          </a:p>
        </p:txBody>
      </p:sp>
      <p:sp>
        <p:nvSpPr>
          <p:cNvPr id="24" name="Text 22"/>
          <p:cNvSpPr/>
          <p:nvPr/>
        </p:nvSpPr>
        <p:spPr>
          <a:xfrm>
            <a:off x="640080" y="5733288"/>
            <a:ext cx="1234440" cy="365760"/>
          </a:xfrm>
          <a:prstGeom prst="rect">
            <a:avLst/>
          </a:prstGeom>
          <a:noFill/>
          <a:ln/>
        </p:spPr>
        <p:txBody>
          <a:bodyPr wrap="square" rtlCol="0" anchor="ctr"/>
          <a:lstStyle/>
          <a:p>
            <a:pPr marL="0" indent="0">
              <a:buNone/>
            </a:pPr>
            <a:r>
              <a:rPr lang="en-US" sz="1500" b="1" dirty="0">
                <a:solidFill>
                  <a:srgbClr val="A3365A"/>
                </a:solidFill>
                <a:latin typeface="Arial" pitchFamily="34" charset="0"/>
                <a:ea typeface="Arial" pitchFamily="34" charset="-122"/>
                <a:cs typeface="Arial" pitchFamily="34" charset="-120"/>
              </a:rPr>
              <a:t>2026</a:t>
            </a:r>
            <a:endParaRPr lang="en-US" sz="1500" dirty="0"/>
          </a:p>
        </p:txBody>
      </p:sp>
      <p:sp>
        <p:nvSpPr>
          <p:cNvPr id="25" name="Shape 23"/>
          <p:cNvSpPr/>
          <p:nvPr/>
        </p:nvSpPr>
        <p:spPr>
          <a:xfrm>
            <a:off x="1965960" y="5815584"/>
            <a:ext cx="82296" cy="82296"/>
          </a:xfrm>
          <a:prstGeom prst="rect">
            <a:avLst/>
          </a:prstGeom>
          <a:solidFill>
            <a:srgbClr val="A3365A"/>
          </a:solidFill>
          <a:ln/>
        </p:spPr>
        <p:txBody>
          <a:bodyPr/>
          <a:lstStyle/>
          <a:p>
            <a:endParaRPr lang="en-GB"/>
          </a:p>
        </p:txBody>
      </p:sp>
      <p:sp>
        <p:nvSpPr>
          <p:cNvPr id="26" name="Text 24"/>
          <p:cNvSpPr/>
          <p:nvPr/>
        </p:nvSpPr>
        <p:spPr>
          <a:xfrm>
            <a:off x="2240280" y="5733288"/>
            <a:ext cx="9326880" cy="59436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Independent complaints process (ICP) to be replaced after survivors’ criticism (BBC, 2026)</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THEORY 1</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Transformational Leadership</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5 / 18</a:t>
            </a:r>
            <a:endParaRPr lang="en-US" sz="1000" dirty="0"/>
          </a:p>
        </p:txBody>
      </p:sp>
      <p:sp>
        <p:nvSpPr>
          <p:cNvPr id="6" name="Text 4"/>
          <p:cNvSpPr/>
          <p:nvPr/>
        </p:nvSpPr>
        <p:spPr>
          <a:xfrm>
            <a:off x="640080" y="1737360"/>
            <a:ext cx="10881360" cy="365760"/>
          </a:xfrm>
          <a:prstGeom prst="rect">
            <a:avLst/>
          </a:prstGeom>
          <a:noFill/>
          <a:ln/>
        </p:spPr>
        <p:txBody>
          <a:bodyPr wrap="square" rtlCol="0" anchor="ctr"/>
          <a:lstStyle/>
          <a:p>
            <a:pPr marL="0" indent="0">
              <a:buNone/>
            </a:pPr>
            <a:r>
              <a:rPr lang="en-US" sz="1400" dirty="0">
                <a:solidFill>
                  <a:srgbClr val="6E6D68"/>
                </a:solidFill>
                <a:latin typeface="Arial" pitchFamily="34" charset="0"/>
                <a:ea typeface="Arial" pitchFamily="34" charset="-122"/>
                <a:cs typeface="Arial" pitchFamily="34" charset="-120"/>
              </a:rPr>
              <a:t>Origins: Burns (1978); developed by Bass (1985) and Bass and Riggio (2006) — the most researched leadership theory (Northouse, 2022)</a:t>
            </a:r>
            <a:endParaRPr lang="en-US" sz="1400" dirty="0"/>
          </a:p>
        </p:txBody>
      </p:sp>
      <p:sp>
        <p:nvSpPr>
          <p:cNvPr id="7" name="Shape 5"/>
          <p:cNvSpPr/>
          <p:nvPr/>
        </p:nvSpPr>
        <p:spPr>
          <a:xfrm>
            <a:off x="640080" y="2286000"/>
            <a:ext cx="5367528" cy="1042416"/>
          </a:xfrm>
          <a:prstGeom prst="roundRect">
            <a:avLst>
              <a:gd name="adj" fmla="val 4386"/>
            </a:avLst>
          </a:prstGeom>
          <a:solidFill>
            <a:srgbClr val="FFFFFF"/>
          </a:solidFill>
          <a:ln w="12700">
            <a:solidFill>
              <a:srgbClr val="E3E1DC"/>
            </a:solidFill>
            <a:prstDash val="solid"/>
          </a:ln>
        </p:spPr>
        <p:txBody>
          <a:bodyPr/>
          <a:lstStyle/>
          <a:p>
            <a:endParaRPr lang="en-GB"/>
          </a:p>
        </p:txBody>
      </p:sp>
      <p:sp>
        <p:nvSpPr>
          <p:cNvPr id="8" name="Text 6"/>
          <p:cNvSpPr/>
          <p:nvPr/>
        </p:nvSpPr>
        <p:spPr>
          <a:xfrm>
            <a:off x="868680" y="239572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Idealised influence</a:t>
            </a:r>
            <a:endParaRPr lang="en-US" sz="1600" dirty="0"/>
          </a:p>
        </p:txBody>
      </p:sp>
      <p:sp>
        <p:nvSpPr>
          <p:cNvPr id="9" name="Text 7"/>
          <p:cNvSpPr/>
          <p:nvPr/>
        </p:nvSpPr>
        <p:spPr>
          <a:xfrm>
            <a:off x="868680" y="2743200"/>
            <a:ext cx="4937760" cy="502920"/>
          </a:xfrm>
          <a:prstGeom prst="rect">
            <a:avLst/>
          </a:prstGeom>
          <a:noFill/>
          <a:ln/>
        </p:spPr>
        <p:txBody>
          <a:bodyPr wrap="square" rtlCol="0" anchor="ctr"/>
          <a:lstStyle/>
          <a:p>
            <a:pPr marL="0" indent="0">
              <a:buNone/>
            </a:pPr>
            <a:r>
              <a:rPr lang="en-US" sz="1350" dirty="0">
                <a:solidFill>
                  <a:srgbClr val="28251D"/>
                </a:solidFill>
                <a:latin typeface="Arial" pitchFamily="34" charset="0"/>
                <a:ea typeface="Arial" pitchFamily="34" charset="-122"/>
                <a:cs typeface="Arial" pitchFamily="34" charset="-120"/>
              </a:rPr>
              <a:t>Role-modelling values and earning trust; leaders become a reference point</a:t>
            </a:r>
            <a:endParaRPr lang="en-US" sz="1350" dirty="0"/>
          </a:p>
        </p:txBody>
      </p:sp>
      <p:sp>
        <p:nvSpPr>
          <p:cNvPr id="10" name="Shape 8"/>
          <p:cNvSpPr/>
          <p:nvPr/>
        </p:nvSpPr>
        <p:spPr>
          <a:xfrm>
            <a:off x="6181344" y="2286000"/>
            <a:ext cx="5367528" cy="1042416"/>
          </a:xfrm>
          <a:prstGeom prst="roundRect">
            <a:avLst>
              <a:gd name="adj" fmla="val 4386"/>
            </a:avLst>
          </a:prstGeom>
          <a:solidFill>
            <a:srgbClr val="FFFFFF"/>
          </a:solidFill>
          <a:ln w="12700">
            <a:solidFill>
              <a:srgbClr val="E3E1DC"/>
            </a:solidFill>
            <a:prstDash val="solid"/>
          </a:ln>
        </p:spPr>
        <p:txBody>
          <a:bodyPr/>
          <a:lstStyle/>
          <a:p>
            <a:endParaRPr lang="en-GB"/>
          </a:p>
        </p:txBody>
      </p:sp>
      <p:sp>
        <p:nvSpPr>
          <p:cNvPr id="11" name="Text 9"/>
          <p:cNvSpPr/>
          <p:nvPr/>
        </p:nvSpPr>
        <p:spPr>
          <a:xfrm>
            <a:off x="6409944" y="239572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Inspirational motivation</a:t>
            </a:r>
            <a:endParaRPr lang="en-US" sz="1600" dirty="0"/>
          </a:p>
        </p:txBody>
      </p:sp>
      <p:sp>
        <p:nvSpPr>
          <p:cNvPr id="12" name="Text 10"/>
          <p:cNvSpPr/>
          <p:nvPr/>
        </p:nvSpPr>
        <p:spPr>
          <a:xfrm>
            <a:off x="6409944" y="2743200"/>
            <a:ext cx="4937760" cy="502920"/>
          </a:xfrm>
          <a:prstGeom prst="rect">
            <a:avLst/>
          </a:prstGeom>
          <a:noFill/>
          <a:ln/>
        </p:spPr>
        <p:txBody>
          <a:bodyPr wrap="square" rtlCol="0" anchor="ctr"/>
          <a:lstStyle/>
          <a:p>
            <a:pPr marL="0" indent="0">
              <a:buNone/>
            </a:pPr>
            <a:r>
              <a:rPr lang="en-US" sz="1350" dirty="0">
                <a:solidFill>
                  <a:srgbClr val="28251D"/>
                </a:solidFill>
                <a:latin typeface="Arial" pitchFamily="34" charset="0"/>
                <a:ea typeface="Arial" pitchFamily="34" charset="-122"/>
                <a:cs typeface="Arial" pitchFamily="34" charset="-120"/>
              </a:rPr>
              <a:t>A compelling vision that gives followers’ work shared meaning</a:t>
            </a:r>
            <a:endParaRPr lang="en-US" sz="1350" dirty="0"/>
          </a:p>
        </p:txBody>
      </p:sp>
      <p:sp>
        <p:nvSpPr>
          <p:cNvPr id="13" name="Shape 11"/>
          <p:cNvSpPr/>
          <p:nvPr/>
        </p:nvSpPr>
        <p:spPr>
          <a:xfrm>
            <a:off x="640080" y="3456432"/>
            <a:ext cx="5367528" cy="1042416"/>
          </a:xfrm>
          <a:prstGeom prst="roundRect">
            <a:avLst>
              <a:gd name="adj" fmla="val 4386"/>
            </a:avLst>
          </a:prstGeom>
          <a:solidFill>
            <a:srgbClr val="FFFFFF"/>
          </a:solidFill>
          <a:ln w="12700">
            <a:solidFill>
              <a:srgbClr val="E3E1DC"/>
            </a:solidFill>
            <a:prstDash val="solid"/>
          </a:ln>
        </p:spPr>
        <p:txBody>
          <a:bodyPr/>
          <a:lstStyle/>
          <a:p>
            <a:endParaRPr lang="en-GB"/>
          </a:p>
        </p:txBody>
      </p:sp>
      <p:sp>
        <p:nvSpPr>
          <p:cNvPr id="14" name="Text 12"/>
          <p:cNvSpPr/>
          <p:nvPr/>
        </p:nvSpPr>
        <p:spPr>
          <a:xfrm>
            <a:off x="868680" y="3566160"/>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Intellectual stimulation</a:t>
            </a:r>
            <a:endParaRPr lang="en-US" sz="1600" dirty="0"/>
          </a:p>
        </p:txBody>
      </p:sp>
      <p:sp>
        <p:nvSpPr>
          <p:cNvPr id="15" name="Text 13"/>
          <p:cNvSpPr/>
          <p:nvPr/>
        </p:nvSpPr>
        <p:spPr>
          <a:xfrm>
            <a:off x="868680" y="3913632"/>
            <a:ext cx="4937760" cy="502920"/>
          </a:xfrm>
          <a:prstGeom prst="rect">
            <a:avLst/>
          </a:prstGeom>
          <a:noFill/>
          <a:ln/>
        </p:spPr>
        <p:txBody>
          <a:bodyPr wrap="square" rtlCol="0" anchor="ctr"/>
          <a:lstStyle/>
          <a:p>
            <a:pPr marL="0" indent="0">
              <a:buNone/>
            </a:pPr>
            <a:r>
              <a:rPr lang="en-US" sz="1350" dirty="0">
                <a:solidFill>
                  <a:srgbClr val="28251D"/>
                </a:solidFill>
                <a:latin typeface="Arial" pitchFamily="34" charset="0"/>
                <a:ea typeface="Arial" pitchFamily="34" charset="-122"/>
                <a:cs typeface="Arial" pitchFamily="34" charset="-120"/>
              </a:rPr>
              <a:t>Challenging assumptions and encouraging innovation and fresh thinking</a:t>
            </a:r>
            <a:endParaRPr lang="en-US" sz="1350" dirty="0"/>
          </a:p>
        </p:txBody>
      </p:sp>
      <p:sp>
        <p:nvSpPr>
          <p:cNvPr id="16" name="Shape 14"/>
          <p:cNvSpPr/>
          <p:nvPr/>
        </p:nvSpPr>
        <p:spPr>
          <a:xfrm>
            <a:off x="6181344" y="3456432"/>
            <a:ext cx="5367528" cy="1042416"/>
          </a:xfrm>
          <a:prstGeom prst="roundRect">
            <a:avLst>
              <a:gd name="adj" fmla="val 4386"/>
            </a:avLst>
          </a:prstGeom>
          <a:solidFill>
            <a:srgbClr val="FFFFFF"/>
          </a:solidFill>
          <a:ln w="12700">
            <a:solidFill>
              <a:srgbClr val="E3E1DC"/>
            </a:solidFill>
            <a:prstDash val="solid"/>
          </a:ln>
        </p:spPr>
        <p:txBody>
          <a:bodyPr/>
          <a:lstStyle/>
          <a:p>
            <a:endParaRPr lang="en-GB"/>
          </a:p>
        </p:txBody>
      </p:sp>
      <p:sp>
        <p:nvSpPr>
          <p:cNvPr id="17" name="Text 15"/>
          <p:cNvSpPr/>
          <p:nvPr/>
        </p:nvSpPr>
        <p:spPr>
          <a:xfrm>
            <a:off x="6409944" y="3566160"/>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Individualised consideration</a:t>
            </a:r>
            <a:endParaRPr lang="en-US" sz="1600" dirty="0"/>
          </a:p>
        </p:txBody>
      </p:sp>
      <p:sp>
        <p:nvSpPr>
          <p:cNvPr id="18" name="Text 16"/>
          <p:cNvSpPr/>
          <p:nvPr/>
        </p:nvSpPr>
        <p:spPr>
          <a:xfrm>
            <a:off x="6409944" y="3913632"/>
            <a:ext cx="4937760" cy="502920"/>
          </a:xfrm>
          <a:prstGeom prst="rect">
            <a:avLst/>
          </a:prstGeom>
          <a:noFill/>
          <a:ln/>
        </p:spPr>
        <p:txBody>
          <a:bodyPr wrap="square" rtlCol="0" anchor="ctr"/>
          <a:lstStyle/>
          <a:p>
            <a:pPr marL="0" indent="0">
              <a:buNone/>
            </a:pPr>
            <a:r>
              <a:rPr lang="en-US" sz="1350" dirty="0">
                <a:solidFill>
                  <a:srgbClr val="28251D"/>
                </a:solidFill>
                <a:latin typeface="Arial" pitchFamily="34" charset="0"/>
                <a:ea typeface="Arial" pitchFamily="34" charset="-122"/>
                <a:cs typeface="Arial" pitchFamily="34" charset="-120"/>
              </a:rPr>
              <a:t>Coaching and attention to each follower’s individual needs</a:t>
            </a:r>
            <a:endParaRPr lang="en-US" sz="1350" dirty="0"/>
          </a:p>
        </p:txBody>
      </p:sp>
      <p:sp>
        <p:nvSpPr>
          <p:cNvPr id="19" name="Shape 17"/>
          <p:cNvSpPr/>
          <p:nvPr/>
        </p:nvSpPr>
        <p:spPr>
          <a:xfrm>
            <a:off x="640080" y="4754880"/>
            <a:ext cx="10908792" cy="1463040"/>
          </a:xfrm>
          <a:prstGeom prst="roundRect">
            <a:avLst>
              <a:gd name="adj" fmla="val 3125"/>
            </a:avLst>
          </a:prstGeom>
          <a:solidFill>
            <a:srgbClr val="FFFFFF"/>
          </a:solidFill>
          <a:ln w="12700">
            <a:solidFill>
              <a:srgbClr val="E3E1DC"/>
            </a:solidFill>
            <a:prstDash val="solid"/>
          </a:ln>
        </p:spPr>
        <p:txBody>
          <a:bodyPr/>
          <a:lstStyle/>
          <a:p>
            <a:endParaRPr lang="en-GB"/>
          </a:p>
        </p:txBody>
      </p:sp>
      <p:sp>
        <p:nvSpPr>
          <p:cNvPr id="20" name="Text 18"/>
          <p:cNvSpPr/>
          <p:nvPr/>
        </p:nvSpPr>
        <p:spPr>
          <a:xfrm>
            <a:off x="868680" y="4892040"/>
            <a:ext cx="4572000" cy="274320"/>
          </a:xfrm>
          <a:prstGeom prst="rect">
            <a:avLst/>
          </a:prstGeom>
          <a:noFill/>
          <a:ln/>
        </p:spPr>
        <p:txBody>
          <a:bodyPr wrap="square" rtlCol="0" anchor="ctr"/>
          <a:lstStyle/>
          <a:p>
            <a:pPr marL="0" indent="0">
              <a:buNone/>
            </a:pPr>
            <a:r>
              <a:rPr lang="en-US" sz="1100" b="1" kern="0" spc="200" dirty="0">
                <a:solidFill>
                  <a:srgbClr val="A3365A"/>
                </a:solidFill>
                <a:latin typeface="Arial" pitchFamily="34" charset="0"/>
                <a:ea typeface="Arial" pitchFamily="34" charset="-122"/>
                <a:cs typeface="Arial" pitchFamily="34" charset="-120"/>
              </a:rPr>
              <a:t>CRITICAL LIMITATIONS</a:t>
            </a:r>
            <a:endParaRPr lang="en-US" sz="1100" dirty="0"/>
          </a:p>
        </p:txBody>
      </p:sp>
      <p:sp>
        <p:nvSpPr>
          <p:cNvPr id="21" name="Text 19"/>
          <p:cNvSpPr/>
          <p:nvPr/>
        </p:nvSpPr>
        <p:spPr>
          <a:xfrm>
            <a:off x="868680" y="5212080"/>
            <a:ext cx="10424160" cy="914400"/>
          </a:xfrm>
          <a:prstGeom prst="rect">
            <a:avLst/>
          </a:prstGeom>
          <a:noFill/>
          <a:ln/>
        </p:spPr>
        <p:txBody>
          <a:bodyPr wrap="square" rtlCol="0" anchor="t"/>
          <a:lstStyle/>
          <a:p>
            <a:pPr marL="342900" indent="-342900">
              <a:spcAft>
                <a:spcPts val="700"/>
              </a:spcAft>
              <a:buSzPct val="100000"/>
              <a:buChar char="•"/>
            </a:pPr>
            <a:r>
              <a:rPr lang="en-US" sz="1350" dirty="0">
                <a:solidFill>
                  <a:srgbClr val="28251D"/>
                </a:solidFill>
                <a:latin typeface="Arial" pitchFamily="34" charset="0"/>
                <a:ea typeface="Arial" pitchFamily="34" charset="-122"/>
                <a:cs typeface="Arial" pitchFamily="34" charset="-120"/>
              </a:rPr>
              <a:t>Conflates causes and effects; a vague, contested construct (van Knippenberg and Sitkin, 2013)</a:t>
            </a:r>
            <a:endParaRPr lang="en-US" sz="1350" dirty="0"/>
          </a:p>
          <a:p>
            <a:pPr marL="342900" indent="-342900">
              <a:spcAft>
                <a:spcPts val="700"/>
              </a:spcAft>
              <a:buSzPct val="100000"/>
              <a:buChar char="•"/>
            </a:pPr>
            <a:r>
              <a:rPr lang="en-US" sz="1350" dirty="0">
                <a:solidFill>
                  <a:srgbClr val="28251D"/>
                </a:solidFill>
                <a:latin typeface="Arial" pitchFamily="34" charset="0"/>
                <a:ea typeface="Arial" pitchFamily="34" charset="-122"/>
                <a:cs typeface="Arial" pitchFamily="34" charset="-120"/>
              </a:rPr>
              <a:t>“Heroic” bias risks attributing organisational outcomes to one leader</a:t>
            </a:r>
            <a:endParaRPr lang="en-US" sz="1350" dirty="0"/>
          </a:p>
          <a:p>
            <a:pPr marL="342900" indent="-342900">
              <a:spcAft>
                <a:spcPts val="700"/>
              </a:spcAft>
              <a:buSzPct val="100000"/>
              <a:buChar char="•"/>
            </a:pPr>
            <a:r>
              <a:rPr lang="en-US" sz="1350" dirty="0">
                <a:solidFill>
                  <a:srgbClr val="28251D"/>
                </a:solidFill>
                <a:latin typeface="Arial" pitchFamily="34" charset="0"/>
                <a:ea typeface="Arial" pitchFamily="34" charset="-122"/>
                <a:cs typeface="Arial" pitchFamily="34" charset="-120"/>
              </a:rPr>
              <a:t>Follower transformation is assumed rather than tested (Siangchokyoo, Klinger and Campion, 2020)</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THEORY 2</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Servant Leadership</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6 / 18</a:t>
            </a:r>
            <a:endParaRPr lang="en-US" sz="1000" dirty="0"/>
          </a:p>
        </p:txBody>
      </p:sp>
      <p:sp>
        <p:nvSpPr>
          <p:cNvPr id="6" name="Text 4"/>
          <p:cNvSpPr/>
          <p:nvPr/>
        </p:nvSpPr>
        <p:spPr>
          <a:xfrm>
            <a:off x="640080" y="1737360"/>
            <a:ext cx="10881360" cy="365760"/>
          </a:xfrm>
          <a:prstGeom prst="rect">
            <a:avLst/>
          </a:prstGeom>
          <a:noFill/>
          <a:ln/>
        </p:spPr>
        <p:txBody>
          <a:bodyPr wrap="square" rtlCol="0" anchor="ctr"/>
          <a:lstStyle/>
          <a:p>
            <a:pPr marL="0" indent="0">
              <a:buNone/>
            </a:pPr>
            <a:r>
              <a:rPr lang="en-US" sz="1400" dirty="0">
                <a:solidFill>
                  <a:srgbClr val="6E6D68"/>
                </a:solidFill>
                <a:latin typeface="Arial" pitchFamily="34" charset="0"/>
                <a:ea typeface="Arial" pitchFamily="34" charset="-122"/>
                <a:cs typeface="Arial" pitchFamily="34" charset="-120"/>
              </a:rPr>
              <a:t>Origins: Greenleaf (1977); refined by Spears (1995) and Eva et al. (2019) — an other-oriented, ethics-centred style</a:t>
            </a:r>
            <a:endParaRPr lang="en-US" sz="1400" dirty="0"/>
          </a:p>
        </p:txBody>
      </p:sp>
      <p:sp>
        <p:nvSpPr>
          <p:cNvPr id="7" name="Shape 5"/>
          <p:cNvSpPr/>
          <p:nvPr/>
        </p:nvSpPr>
        <p:spPr>
          <a:xfrm>
            <a:off x="640080" y="2286000"/>
            <a:ext cx="5367528" cy="3931920"/>
          </a:xfrm>
          <a:prstGeom prst="roundRect">
            <a:avLst>
              <a:gd name="adj" fmla="val 1163"/>
            </a:avLst>
          </a:prstGeom>
          <a:solidFill>
            <a:srgbClr val="FFFFFF"/>
          </a:solidFill>
          <a:ln w="12700">
            <a:solidFill>
              <a:srgbClr val="E3E1DC"/>
            </a:solidFill>
            <a:prstDash val="solid"/>
          </a:ln>
        </p:spPr>
        <p:txBody>
          <a:bodyPr/>
          <a:lstStyle/>
          <a:p>
            <a:endParaRPr lang="en-GB"/>
          </a:p>
        </p:txBody>
      </p:sp>
      <p:sp>
        <p:nvSpPr>
          <p:cNvPr id="8" name="Text 6"/>
          <p:cNvSpPr/>
          <p:nvPr/>
        </p:nvSpPr>
        <p:spPr>
          <a:xfrm>
            <a:off x="868680" y="2423160"/>
            <a:ext cx="4937760" cy="36576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Key principles</a:t>
            </a:r>
            <a:endParaRPr lang="en-US" sz="1600" dirty="0"/>
          </a:p>
        </p:txBody>
      </p:sp>
      <p:sp>
        <p:nvSpPr>
          <p:cNvPr id="9" name="Text 7"/>
          <p:cNvSpPr/>
          <p:nvPr/>
        </p:nvSpPr>
        <p:spPr>
          <a:xfrm>
            <a:off x="868680" y="2834640"/>
            <a:ext cx="4937760" cy="3200400"/>
          </a:xfrm>
          <a:prstGeom prst="rect">
            <a:avLst/>
          </a:prstGeom>
          <a:noFill/>
          <a:ln/>
        </p:spPr>
        <p:txBody>
          <a:bodyPr wrap="square" rtlCol="0" anchor="t"/>
          <a:lstStyle/>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The leader’s primary motivation is to serve followers, then to lead</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Listening, empathy, healing, awareness, stewardship, commitment to people’s growth, building community (Spears, 1995)</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Priority is given to follower needs and development</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The ethical and moral dimension is central (Eva et al., 2019)</a:t>
            </a:r>
            <a:endParaRPr lang="en-US" sz="1400" dirty="0"/>
          </a:p>
        </p:txBody>
      </p:sp>
      <p:sp>
        <p:nvSpPr>
          <p:cNvPr id="10" name="Shape 8"/>
          <p:cNvSpPr/>
          <p:nvPr/>
        </p:nvSpPr>
        <p:spPr>
          <a:xfrm>
            <a:off x="6190488" y="2286000"/>
            <a:ext cx="5367528" cy="3931920"/>
          </a:xfrm>
          <a:prstGeom prst="roundRect">
            <a:avLst>
              <a:gd name="adj" fmla="val 1163"/>
            </a:avLst>
          </a:prstGeom>
          <a:solidFill>
            <a:srgbClr val="FFFFFF"/>
          </a:solidFill>
          <a:ln w="12700">
            <a:solidFill>
              <a:srgbClr val="E3E1DC"/>
            </a:solidFill>
            <a:prstDash val="solid"/>
          </a:ln>
        </p:spPr>
        <p:txBody>
          <a:bodyPr/>
          <a:lstStyle/>
          <a:p>
            <a:endParaRPr lang="en-GB"/>
          </a:p>
        </p:txBody>
      </p:sp>
      <p:sp>
        <p:nvSpPr>
          <p:cNvPr id="11" name="Text 9"/>
          <p:cNvSpPr/>
          <p:nvPr/>
        </p:nvSpPr>
        <p:spPr>
          <a:xfrm>
            <a:off x="6419088" y="2423160"/>
            <a:ext cx="4937760" cy="36576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Relevance to athlete-centred reform</a:t>
            </a:r>
            <a:endParaRPr lang="en-US" sz="1600" dirty="0"/>
          </a:p>
        </p:txBody>
      </p:sp>
      <p:sp>
        <p:nvSpPr>
          <p:cNvPr id="12" name="Text 10"/>
          <p:cNvSpPr/>
          <p:nvPr/>
        </p:nvSpPr>
        <p:spPr>
          <a:xfrm>
            <a:off x="6419088" y="2834640"/>
            <a:ext cx="4937760" cy="3200400"/>
          </a:xfrm>
          <a:prstGeom prst="rect">
            <a:avLst/>
          </a:prstGeom>
          <a:noFill/>
          <a:ln/>
        </p:spPr>
        <p:txBody>
          <a:bodyPr wrap="square" rtlCol="0" anchor="t"/>
          <a:lstStyle/>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Directly matches a welfare crisis: athlete voice, empathy and healing are the core of the reform agenda</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Explains incremental variance beyond transformational leadership in engagement and citizenship behaviour (Hoch et al., 2018)</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Linked to trust, performance and creativity (Lee et al., 2020); supports psychological safety and speaking up (Edmondson, 2019)</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Limitations: definitional ambiguity; may appear slow in crisis; risk of rhetoric without delivery (Northouse, 2022)</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APPLICATION</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Mapping the theories to the leadership response</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7 / 18</a:t>
            </a:r>
            <a:endParaRPr lang="en-US" sz="1000" dirty="0"/>
          </a:p>
        </p:txBody>
      </p:sp>
      <p:sp>
        <p:nvSpPr>
          <p:cNvPr id="6" name="Text 4"/>
          <p:cNvSpPr/>
          <p:nvPr/>
        </p:nvSpPr>
        <p:spPr>
          <a:xfrm>
            <a:off x="640080" y="1783080"/>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Inspirational motivation (TL)</a:t>
            </a:r>
            <a:endParaRPr lang="en-US" sz="1450" dirty="0"/>
          </a:p>
        </p:txBody>
      </p:sp>
      <p:sp>
        <p:nvSpPr>
          <p:cNvPr id="7" name="Text 5"/>
          <p:cNvSpPr/>
          <p:nvPr/>
        </p:nvSpPr>
        <p:spPr>
          <a:xfrm>
            <a:off x="4160520" y="1783080"/>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New purpose: “safe, positive and fair” gymnastics; care placed before medals (Ann Craft Trust, 2022)</a:t>
            </a:r>
            <a:endParaRPr lang="en-US" sz="1400" dirty="0"/>
          </a:p>
        </p:txBody>
      </p:sp>
      <p:sp>
        <p:nvSpPr>
          <p:cNvPr id="8" name="Shape 6"/>
          <p:cNvSpPr/>
          <p:nvPr/>
        </p:nvSpPr>
        <p:spPr>
          <a:xfrm>
            <a:off x="640080" y="2441448"/>
            <a:ext cx="10908792" cy="10973"/>
          </a:xfrm>
          <a:prstGeom prst="rect">
            <a:avLst/>
          </a:prstGeom>
          <a:solidFill>
            <a:srgbClr val="E8E7E3"/>
          </a:solidFill>
          <a:ln/>
        </p:spPr>
        <p:txBody>
          <a:bodyPr/>
          <a:lstStyle/>
          <a:p>
            <a:endParaRPr lang="en-GB"/>
          </a:p>
        </p:txBody>
      </p:sp>
      <p:sp>
        <p:nvSpPr>
          <p:cNvPr id="9" name="Text 7"/>
          <p:cNvSpPr/>
          <p:nvPr/>
        </p:nvSpPr>
        <p:spPr>
          <a:xfrm>
            <a:off x="640080" y="2532888"/>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Intellectual stimulation (TL)</a:t>
            </a:r>
            <a:endParaRPr lang="en-US" sz="1450" dirty="0"/>
          </a:p>
        </p:txBody>
      </p:sp>
      <p:sp>
        <p:nvSpPr>
          <p:cNvPr id="10" name="Text 8"/>
          <p:cNvSpPr/>
          <p:nvPr/>
        </p:nvSpPr>
        <p:spPr>
          <a:xfrm>
            <a:off x="4160520" y="2532888"/>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Win-at-all-costs assumptions challenged; new education, club standards and safeguarding design (Ann Craft Trust, 2022)</a:t>
            </a:r>
            <a:endParaRPr lang="en-US" sz="1400" dirty="0"/>
          </a:p>
        </p:txBody>
      </p:sp>
      <p:sp>
        <p:nvSpPr>
          <p:cNvPr id="11" name="Shape 9"/>
          <p:cNvSpPr/>
          <p:nvPr/>
        </p:nvSpPr>
        <p:spPr>
          <a:xfrm>
            <a:off x="640080" y="3191256"/>
            <a:ext cx="10908792" cy="10973"/>
          </a:xfrm>
          <a:prstGeom prst="rect">
            <a:avLst/>
          </a:prstGeom>
          <a:solidFill>
            <a:srgbClr val="E8E7E3"/>
          </a:solidFill>
          <a:ln/>
        </p:spPr>
        <p:txBody>
          <a:bodyPr/>
          <a:lstStyle/>
          <a:p>
            <a:endParaRPr lang="en-GB"/>
          </a:p>
        </p:txBody>
      </p:sp>
      <p:sp>
        <p:nvSpPr>
          <p:cNvPr id="12" name="Text 10"/>
          <p:cNvSpPr/>
          <p:nvPr/>
        </p:nvSpPr>
        <p:spPr>
          <a:xfrm>
            <a:off x="640080" y="3282696"/>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Idealised influence (TL)</a:t>
            </a:r>
            <a:endParaRPr lang="en-US" sz="1450" dirty="0"/>
          </a:p>
        </p:txBody>
      </p:sp>
      <p:sp>
        <p:nvSpPr>
          <p:cNvPr id="13" name="Text 11"/>
          <p:cNvSpPr/>
          <p:nvPr/>
        </p:nvSpPr>
        <p:spPr>
          <a:xfrm>
            <a:off x="4160520" y="3282696"/>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Findings accepted in full with a public apology; zero tolerance and naming of banned coaches (BBC, 2022b)</a:t>
            </a:r>
            <a:endParaRPr lang="en-US" sz="1400" dirty="0"/>
          </a:p>
        </p:txBody>
      </p:sp>
      <p:sp>
        <p:nvSpPr>
          <p:cNvPr id="14" name="Shape 12"/>
          <p:cNvSpPr/>
          <p:nvPr/>
        </p:nvSpPr>
        <p:spPr>
          <a:xfrm>
            <a:off x="640080" y="3941064"/>
            <a:ext cx="10908792" cy="10973"/>
          </a:xfrm>
          <a:prstGeom prst="rect">
            <a:avLst/>
          </a:prstGeom>
          <a:solidFill>
            <a:srgbClr val="E8E7E3"/>
          </a:solidFill>
          <a:ln/>
        </p:spPr>
        <p:txBody>
          <a:bodyPr/>
          <a:lstStyle/>
          <a:p>
            <a:endParaRPr lang="en-GB"/>
          </a:p>
        </p:txBody>
      </p:sp>
      <p:sp>
        <p:nvSpPr>
          <p:cNvPr id="15" name="Text 13"/>
          <p:cNvSpPr/>
          <p:nvPr/>
        </p:nvSpPr>
        <p:spPr>
          <a:xfrm>
            <a:off x="640080" y="4032504"/>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Individualised consideration (TL/SL)</a:t>
            </a:r>
            <a:endParaRPr lang="en-US" sz="1450" dirty="0"/>
          </a:p>
        </p:txBody>
      </p:sp>
      <p:sp>
        <p:nvSpPr>
          <p:cNvPr id="16" name="Text 14"/>
          <p:cNvSpPr/>
          <p:nvPr/>
        </p:nvSpPr>
        <p:spPr>
          <a:xfrm>
            <a:off x="4160520" y="4032504"/>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Welfare and safe-sport spend doubled; dedicated welfare team (BBC, 2023)</a:t>
            </a:r>
            <a:endParaRPr lang="en-US" sz="1400" dirty="0"/>
          </a:p>
        </p:txBody>
      </p:sp>
      <p:sp>
        <p:nvSpPr>
          <p:cNvPr id="17" name="Shape 15"/>
          <p:cNvSpPr/>
          <p:nvPr/>
        </p:nvSpPr>
        <p:spPr>
          <a:xfrm>
            <a:off x="640080" y="4690872"/>
            <a:ext cx="10908792" cy="10973"/>
          </a:xfrm>
          <a:prstGeom prst="rect">
            <a:avLst/>
          </a:prstGeom>
          <a:solidFill>
            <a:srgbClr val="E8E7E3"/>
          </a:solidFill>
          <a:ln/>
        </p:spPr>
        <p:txBody>
          <a:bodyPr/>
          <a:lstStyle/>
          <a:p>
            <a:endParaRPr lang="en-GB"/>
          </a:p>
        </p:txBody>
      </p:sp>
      <p:sp>
        <p:nvSpPr>
          <p:cNvPr id="18" name="Text 16"/>
          <p:cNvSpPr/>
          <p:nvPr/>
        </p:nvSpPr>
        <p:spPr>
          <a:xfrm>
            <a:off x="640080" y="4782312"/>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Empathy and listening (SL)</a:t>
            </a:r>
            <a:endParaRPr lang="en-US" sz="1450" dirty="0"/>
          </a:p>
        </p:txBody>
      </p:sp>
      <p:sp>
        <p:nvSpPr>
          <p:cNvPr id="19" name="Text 17"/>
          <p:cNvSpPr/>
          <p:nvPr/>
        </p:nvSpPr>
        <p:spPr>
          <a:xfrm>
            <a:off x="4160520" y="4782312"/>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Engagement with gymnasts and survivors; apology centred athletes’ experiences (BBC, 2022a)</a:t>
            </a:r>
            <a:endParaRPr lang="en-US" sz="1400" dirty="0"/>
          </a:p>
        </p:txBody>
      </p:sp>
      <p:sp>
        <p:nvSpPr>
          <p:cNvPr id="20" name="Shape 18"/>
          <p:cNvSpPr/>
          <p:nvPr/>
        </p:nvSpPr>
        <p:spPr>
          <a:xfrm>
            <a:off x="640080" y="5440680"/>
            <a:ext cx="10908792" cy="10973"/>
          </a:xfrm>
          <a:prstGeom prst="rect">
            <a:avLst/>
          </a:prstGeom>
          <a:solidFill>
            <a:srgbClr val="E8E7E3"/>
          </a:solidFill>
          <a:ln/>
        </p:spPr>
        <p:txBody>
          <a:bodyPr/>
          <a:lstStyle/>
          <a:p>
            <a:endParaRPr lang="en-GB"/>
          </a:p>
        </p:txBody>
      </p:sp>
      <p:sp>
        <p:nvSpPr>
          <p:cNvPr id="21" name="Text 19"/>
          <p:cNvSpPr/>
          <p:nvPr/>
        </p:nvSpPr>
        <p:spPr>
          <a:xfrm>
            <a:off x="640080" y="5532120"/>
            <a:ext cx="338328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Stewardship and healing (SL)</a:t>
            </a:r>
            <a:endParaRPr lang="en-US" sz="1450" dirty="0"/>
          </a:p>
        </p:txBody>
      </p:sp>
      <p:sp>
        <p:nvSpPr>
          <p:cNvPr id="22" name="Text 20"/>
          <p:cNvSpPr/>
          <p:nvPr/>
        </p:nvSpPr>
        <p:spPr>
          <a:xfrm>
            <a:off x="4160520" y="5532120"/>
            <a:ext cx="740664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Reform ’25 goes beyond the 17 Whyte recommendations; four-phase plan to 2025 (Ann Craft Trust, 2022)</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EFFECTIVENESS · 1</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What the evidence shows</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8 / 18</a:t>
            </a:r>
            <a:endParaRPr lang="en-US" sz="1000" dirty="0"/>
          </a:p>
        </p:txBody>
      </p:sp>
      <p:sp>
        <p:nvSpPr>
          <p:cNvPr id="6" name="Shape 4"/>
          <p:cNvSpPr/>
          <p:nvPr/>
        </p:nvSpPr>
        <p:spPr>
          <a:xfrm>
            <a:off x="640080" y="1783080"/>
            <a:ext cx="5367528" cy="4480560"/>
          </a:xfrm>
          <a:prstGeom prst="roundRect">
            <a:avLst>
              <a:gd name="adj" fmla="val 1020"/>
            </a:avLst>
          </a:prstGeom>
          <a:solidFill>
            <a:srgbClr val="FFFFFF"/>
          </a:solidFill>
          <a:ln w="12700">
            <a:solidFill>
              <a:srgbClr val="E3E1DC"/>
            </a:solidFill>
            <a:prstDash val="solid"/>
          </a:ln>
        </p:spPr>
        <p:txBody>
          <a:bodyPr/>
          <a:lstStyle/>
          <a:p>
            <a:endParaRPr lang="en-GB"/>
          </a:p>
        </p:txBody>
      </p:sp>
      <p:sp>
        <p:nvSpPr>
          <p:cNvPr id="7" name="Text 5"/>
          <p:cNvSpPr/>
          <p:nvPr/>
        </p:nvSpPr>
        <p:spPr>
          <a:xfrm>
            <a:off x="868680" y="1920240"/>
            <a:ext cx="4937760" cy="36576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Organisational indicators</a:t>
            </a:r>
            <a:endParaRPr lang="en-US" sz="1600" dirty="0"/>
          </a:p>
        </p:txBody>
      </p:sp>
      <p:sp>
        <p:nvSpPr>
          <p:cNvPr id="8" name="Text 6"/>
          <p:cNvSpPr/>
          <p:nvPr/>
        </p:nvSpPr>
        <p:spPr>
          <a:xfrm>
            <a:off x="868680" y="2331720"/>
            <a:ext cx="4937760" cy="3749040"/>
          </a:xfrm>
          <a:prstGeom prst="rect">
            <a:avLst/>
          </a:prstGeom>
          <a:noFill/>
          <a:ln/>
        </p:spPr>
        <p:txBody>
          <a:bodyPr wrap="square" rtlCol="0" anchor="t"/>
          <a:lstStyle/>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11 of 40 Reform ’25 actions complete by May 2023 (BBC, 2023)</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Membership up 4% to 400,096 in 2023/24 – highest since before the pandemic (British Gymnastics, 2024)</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Income rose from £18.6m to £20.3m (British Gymnastics, 2024)</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Welfare and safe-sport investment doubled (BBC, 2023)</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Reform ’25 concluded July 2025 with an independent evaluation (British Gymnastics, 2025)</a:t>
            </a:r>
            <a:endParaRPr lang="en-US" sz="1400" dirty="0"/>
          </a:p>
        </p:txBody>
      </p:sp>
      <p:sp>
        <p:nvSpPr>
          <p:cNvPr id="9" name="Shape 7"/>
          <p:cNvSpPr/>
          <p:nvPr/>
        </p:nvSpPr>
        <p:spPr>
          <a:xfrm>
            <a:off x="6190488" y="1783080"/>
            <a:ext cx="5367528" cy="4480560"/>
          </a:xfrm>
          <a:prstGeom prst="roundRect">
            <a:avLst>
              <a:gd name="adj" fmla="val 1020"/>
            </a:avLst>
          </a:prstGeom>
          <a:solidFill>
            <a:srgbClr val="FFFFFF"/>
          </a:solidFill>
          <a:ln w="12700">
            <a:solidFill>
              <a:srgbClr val="E3E1DC"/>
            </a:solidFill>
            <a:prstDash val="solid"/>
          </a:ln>
        </p:spPr>
        <p:txBody>
          <a:bodyPr/>
          <a:lstStyle/>
          <a:p>
            <a:endParaRPr lang="en-GB"/>
          </a:p>
        </p:txBody>
      </p:sp>
      <p:sp>
        <p:nvSpPr>
          <p:cNvPr id="10" name="Text 8"/>
          <p:cNvSpPr/>
          <p:nvPr/>
        </p:nvSpPr>
        <p:spPr>
          <a:xfrm>
            <a:off x="6419088" y="1920240"/>
            <a:ext cx="4937760" cy="36576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People and welfare evidence</a:t>
            </a:r>
            <a:endParaRPr lang="en-US" sz="1600" dirty="0"/>
          </a:p>
        </p:txBody>
      </p:sp>
      <p:sp>
        <p:nvSpPr>
          <p:cNvPr id="11" name="Text 9"/>
          <p:cNvSpPr/>
          <p:nvPr/>
        </p:nvSpPr>
        <p:spPr>
          <a:xfrm>
            <a:off x="6419088" y="2331720"/>
            <a:ext cx="4937760" cy="3749040"/>
          </a:xfrm>
          <a:prstGeom prst="rect">
            <a:avLst/>
          </a:prstGeom>
          <a:noFill/>
          <a:ln/>
        </p:spPr>
        <p:txBody>
          <a:bodyPr wrap="square" rtlCol="0" anchor="t"/>
          <a:lstStyle/>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Zero tolerance signalled to coaches and clubs; banned coaches named (BBC, 2022b)</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1,326 concerns raised with the welfare team since 2020 (BBC, 2023)</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Survivor engagement designed into the reform programme (British Gymnastics, 2025)</a:t>
            </a:r>
            <a:endParaRPr lang="en-US" sz="1400" dirty="0"/>
          </a:p>
          <a:p>
            <a:pPr marL="342900" indent="-342900">
              <a:spcAft>
                <a:spcPts val="700"/>
              </a:spcAft>
              <a:buSzPct val="100000"/>
              <a:buChar char="•"/>
            </a:pPr>
            <a:r>
              <a:rPr lang="en-US" sz="1400" dirty="0">
                <a:solidFill>
                  <a:srgbClr val="28251D"/>
                </a:solidFill>
                <a:latin typeface="Arial" pitchFamily="34" charset="0"/>
                <a:ea typeface="Arial" pitchFamily="34" charset="-122"/>
                <a:cs typeface="Arial" pitchFamily="34" charset="-120"/>
              </a:rPr>
              <a:t>Independent evaluation and a Culture Oversight Board provided external scrutiny (British Gymnastics, 2025)</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EFFECTIVENESS · 2</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Critical caveats: contested delivery</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9 / 18</a:t>
            </a:r>
            <a:endParaRPr lang="en-US" sz="1000" dirty="0"/>
          </a:p>
        </p:txBody>
      </p:sp>
      <p:sp>
        <p:nvSpPr>
          <p:cNvPr id="6" name="Text 4"/>
          <p:cNvSpPr/>
          <p:nvPr/>
        </p:nvSpPr>
        <p:spPr>
          <a:xfrm>
            <a:off x="640080" y="1828800"/>
            <a:ext cx="2377440" cy="1280160"/>
          </a:xfrm>
          <a:prstGeom prst="rect">
            <a:avLst/>
          </a:prstGeom>
          <a:noFill/>
          <a:ln/>
        </p:spPr>
        <p:txBody>
          <a:bodyPr wrap="square" rtlCol="0" anchor="ctr"/>
          <a:lstStyle/>
          <a:p>
            <a:pPr marL="0" indent="0">
              <a:buNone/>
            </a:pPr>
            <a:r>
              <a:rPr lang="en-US" sz="8000" b="1" dirty="0">
                <a:solidFill>
                  <a:srgbClr val="A3365A"/>
                </a:solidFill>
                <a:latin typeface="Arial" pitchFamily="34" charset="0"/>
                <a:ea typeface="Arial" pitchFamily="34" charset="-122"/>
                <a:cs typeface="Arial" pitchFamily="34" charset="-120"/>
              </a:rPr>
              <a:t>1/3</a:t>
            </a:r>
            <a:endParaRPr lang="en-US" sz="8000" dirty="0"/>
          </a:p>
        </p:txBody>
      </p:sp>
      <p:sp>
        <p:nvSpPr>
          <p:cNvPr id="7" name="Text 5"/>
          <p:cNvSpPr/>
          <p:nvPr/>
        </p:nvSpPr>
        <p:spPr>
          <a:xfrm>
            <a:off x="3017520" y="2057400"/>
            <a:ext cx="8503920" cy="822960"/>
          </a:xfrm>
          <a:prstGeom prst="rect">
            <a:avLst/>
          </a:prstGeom>
          <a:noFill/>
          <a:ln/>
        </p:spPr>
        <p:txBody>
          <a:bodyPr wrap="square" rtlCol="0" anchor="ctr"/>
          <a:lstStyle/>
          <a:p>
            <a:pPr marL="0" indent="0">
              <a:buNone/>
            </a:pPr>
            <a:r>
              <a:rPr lang="en-US" sz="1800" dirty="0">
                <a:solidFill>
                  <a:srgbClr val="182028"/>
                </a:solidFill>
                <a:latin typeface="Arial" pitchFamily="34" charset="0"/>
                <a:ea typeface="Arial" pitchFamily="34" charset="-122"/>
                <a:cs typeface="Arial" pitchFamily="34" charset="-120"/>
              </a:rPr>
              <a:t>of 78 survivor demands: one third implemented, one third in progress, one third unaddressed</a:t>
            </a:r>
            <a:endParaRPr lang="en-US" sz="1800" dirty="0"/>
          </a:p>
        </p:txBody>
      </p:sp>
      <p:sp>
        <p:nvSpPr>
          <p:cNvPr id="8" name="Text 6"/>
          <p:cNvSpPr/>
          <p:nvPr/>
        </p:nvSpPr>
        <p:spPr>
          <a:xfrm>
            <a:off x="3017520" y="2880360"/>
            <a:ext cx="8503920" cy="320040"/>
          </a:xfrm>
          <a:prstGeom prst="rect">
            <a:avLst/>
          </a:prstGeom>
          <a:noFill/>
          <a:ln/>
        </p:spPr>
        <p:txBody>
          <a:bodyPr wrap="square" rtlCol="0" anchor="ctr"/>
          <a:lstStyle/>
          <a:p>
            <a:pPr marL="0" indent="0">
              <a:buNone/>
            </a:pPr>
            <a:r>
              <a:rPr lang="en-US" sz="1300" dirty="0">
                <a:solidFill>
                  <a:srgbClr val="6E6D68"/>
                </a:solidFill>
                <a:latin typeface="Arial" pitchFamily="34" charset="0"/>
                <a:ea typeface="Arial" pitchFamily="34" charset="-122"/>
                <a:cs typeface="Arial" pitchFamily="34" charset="-120"/>
              </a:rPr>
              <a:t>Gymnasts for Change International (2025)</a:t>
            </a:r>
            <a:endParaRPr lang="en-US" sz="1300" dirty="0"/>
          </a:p>
        </p:txBody>
      </p:sp>
      <p:sp>
        <p:nvSpPr>
          <p:cNvPr id="9" name="Shape 7"/>
          <p:cNvSpPr/>
          <p:nvPr/>
        </p:nvSpPr>
        <p:spPr>
          <a:xfrm>
            <a:off x="640080" y="3566160"/>
            <a:ext cx="10908792" cy="2697480"/>
          </a:xfrm>
          <a:prstGeom prst="roundRect">
            <a:avLst>
              <a:gd name="adj" fmla="val 1695"/>
            </a:avLst>
          </a:prstGeom>
          <a:solidFill>
            <a:srgbClr val="FFFFFF"/>
          </a:solidFill>
          <a:ln w="12700">
            <a:solidFill>
              <a:srgbClr val="E3E1DC"/>
            </a:solidFill>
            <a:prstDash val="solid"/>
          </a:ln>
        </p:spPr>
        <p:txBody>
          <a:bodyPr/>
          <a:lstStyle/>
          <a:p>
            <a:endParaRPr lang="en-GB"/>
          </a:p>
        </p:txBody>
      </p:sp>
      <p:sp>
        <p:nvSpPr>
          <p:cNvPr id="10" name="Text 8"/>
          <p:cNvSpPr/>
          <p:nvPr/>
        </p:nvSpPr>
        <p:spPr>
          <a:xfrm>
            <a:off x="868680" y="3794760"/>
            <a:ext cx="10424160" cy="2377440"/>
          </a:xfrm>
          <a:prstGeom prst="rect">
            <a:avLst/>
          </a:prstGeom>
          <a:noFill/>
          <a:ln/>
        </p:spPr>
        <p:txBody>
          <a:bodyPr wrap="square" rtlCol="0" anchor="t"/>
          <a:lstStyle/>
          <a:p>
            <a:pPr marL="342900" indent="-342900">
              <a:spcAft>
                <a:spcPts val="700"/>
              </a:spcAft>
              <a:buSzPct val="100000"/>
              <a:buChar char="•"/>
            </a:pPr>
            <a:r>
              <a:rPr lang="en-US" sz="1500" dirty="0">
                <a:solidFill>
                  <a:srgbClr val="28251D"/>
                </a:solidFill>
                <a:latin typeface="Arial" pitchFamily="34" charset="0"/>
                <a:ea typeface="Arial" pitchFamily="34" charset="-122"/>
                <a:cs typeface="Arial" pitchFamily="34" charset="-120"/>
              </a:rPr>
              <a:t>The complaints process (ICP) was criticised by survivors and is being replaced (BBC, 2026) — servant priorities in design did not guarantee servant delivery</a:t>
            </a:r>
            <a:endParaRPr lang="en-US" sz="1500" dirty="0"/>
          </a:p>
          <a:p>
            <a:pPr marL="342900" indent="-342900">
              <a:spcAft>
                <a:spcPts val="700"/>
              </a:spcAft>
              <a:buSzPct val="100000"/>
              <a:buChar char="•"/>
            </a:pPr>
            <a:r>
              <a:rPr lang="en-US" sz="1500" dirty="0">
                <a:solidFill>
                  <a:srgbClr val="28251D"/>
                </a:solidFill>
                <a:latin typeface="Arial" pitchFamily="34" charset="0"/>
                <a:ea typeface="Arial" pitchFamily="34" charset="-122"/>
                <a:cs typeface="Arial" pitchFamily="34" charset="-120"/>
              </a:rPr>
              <a:t>Membership growth is not evidence of safer gymnastics: recovery can reflect the sport’s popularity rather than welfare reform</a:t>
            </a:r>
            <a:endParaRPr lang="en-US" sz="1500" dirty="0"/>
          </a:p>
          <a:p>
            <a:pPr marL="342900" indent="-342900">
              <a:spcAft>
                <a:spcPts val="700"/>
              </a:spcAft>
              <a:buSzPct val="100000"/>
              <a:buChar char="•"/>
            </a:pPr>
            <a:r>
              <a:rPr lang="en-US" sz="1500" dirty="0">
                <a:solidFill>
                  <a:srgbClr val="28251D"/>
                </a:solidFill>
                <a:latin typeface="Arial" pitchFamily="34" charset="0"/>
                <a:ea typeface="Arial" pitchFamily="34" charset="-122"/>
                <a:cs typeface="Arial" pitchFamily="34" charset="-120"/>
              </a:rPr>
              <a:t>Can a governing body shift culture across 1,373 independent member clubs? (British Gymnastics, 2024)</a:t>
            </a:r>
            <a:endParaRPr lang="en-US" sz="1500" dirty="0"/>
          </a:p>
          <a:p>
            <a:pPr marL="342900" indent="-342900">
              <a:spcAft>
                <a:spcPts val="700"/>
              </a:spcAft>
              <a:buSzPct val="100000"/>
              <a:buChar char="•"/>
            </a:pPr>
            <a:r>
              <a:rPr lang="en-US" sz="1500" dirty="0">
                <a:solidFill>
                  <a:srgbClr val="28251D"/>
                </a:solidFill>
                <a:latin typeface="Arial" pitchFamily="34" charset="0"/>
                <a:ea typeface="Arial" pitchFamily="34" charset="-122"/>
                <a:cs typeface="Arial" pitchFamily="34" charset="-120"/>
              </a:rPr>
              <a:t>Does medal-based funding still reward performance over welfare? Culture and structure must be addressed together</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COMPARISON</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Transformational vs servant leadership</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10 / 18</a:t>
            </a:r>
            <a:endParaRPr lang="en-US" sz="1000" dirty="0"/>
          </a:p>
        </p:txBody>
      </p:sp>
      <p:sp>
        <p:nvSpPr>
          <p:cNvPr id="6" name="Text 4"/>
          <p:cNvSpPr/>
          <p:nvPr/>
        </p:nvSpPr>
        <p:spPr>
          <a:xfrm>
            <a:off x="0" y="0"/>
            <a:ext cx="91440" cy="91440"/>
          </a:xfrm>
          <a:prstGeom prst="rect">
            <a:avLst/>
          </a:prstGeom>
          <a:noFill/>
          <a:ln/>
        </p:spPr>
        <p:txBody>
          <a:bodyPr wrap="square" rtlCol="0" anchor="ctr"/>
          <a:lstStyle/>
          <a:p>
            <a:pPr marL="0" indent="0">
              <a:buNone/>
            </a:pPr>
            <a:endParaRPr lang="en-US" dirty="0"/>
          </a:p>
        </p:txBody>
      </p:sp>
      <p:sp>
        <p:nvSpPr>
          <p:cNvPr id="7" name="Text 5"/>
          <p:cNvSpPr/>
          <p:nvPr/>
        </p:nvSpPr>
        <p:spPr>
          <a:xfrm>
            <a:off x="640080" y="1828800"/>
            <a:ext cx="2926080" cy="685800"/>
          </a:xfrm>
          <a:prstGeom prst="rect">
            <a:avLst/>
          </a:prstGeom>
          <a:noFill/>
          <a:ln/>
        </p:spPr>
        <p:txBody>
          <a:bodyPr wrap="square" rtlCol="0" anchor="t"/>
          <a:lstStyle/>
          <a:p>
            <a:pPr marL="0" indent="0">
              <a:buNone/>
            </a:pPr>
            <a:endParaRPr lang="en-US" sz="1450" dirty="0"/>
          </a:p>
        </p:txBody>
      </p:sp>
      <p:sp>
        <p:nvSpPr>
          <p:cNvPr id="8" name="Text 6"/>
          <p:cNvSpPr/>
          <p:nvPr/>
        </p:nvSpPr>
        <p:spPr>
          <a:xfrm>
            <a:off x="3657600" y="1828800"/>
            <a:ext cx="3840480" cy="685800"/>
          </a:xfrm>
          <a:prstGeom prst="rect">
            <a:avLst/>
          </a:prstGeom>
          <a:noFill/>
          <a:ln/>
        </p:spPr>
        <p:txBody>
          <a:bodyPr wrap="square" rtlCol="0" anchor="t"/>
          <a:lstStyle/>
          <a:p>
            <a:pPr marL="0" indent="0">
              <a:buNone/>
            </a:pPr>
            <a:r>
              <a:rPr lang="en-US" sz="1450" b="1" dirty="0">
                <a:solidFill>
                  <a:srgbClr val="A3365A"/>
                </a:solidFill>
                <a:latin typeface="Arial" pitchFamily="34" charset="0"/>
                <a:ea typeface="Arial" pitchFamily="34" charset="-122"/>
                <a:cs typeface="Arial" pitchFamily="34" charset="-120"/>
              </a:rPr>
              <a:t>Transformational</a:t>
            </a:r>
            <a:endParaRPr lang="en-US" sz="1450" dirty="0"/>
          </a:p>
        </p:txBody>
      </p:sp>
      <p:sp>
        <p:nvSpPr>
          <p:cNvPr id="9" name="Text 7"/>
          <p:cNvSpPr/>
          <p:nvPr/>
        </p:nvSpPr>
        <p:spPr>
          <a:xfrm>
            <a:off x="7680960" y="1828800"/>
            <a:ext cx="3840480" cy="685800"/>
          </a:xfrm>
          <a:prstGeom prst="rect">
            <a:avLst/>
          </a:prstGeom>
          <a:noFill/>
          <a:ln/>
        </p:spPr>
        <p:txBody>
          <a:bodyPr wrap="square" rtlCol="0" anchor="t"/>
          <a:lstStyle/>
          <a:p>
            <a:pPr marL="0" indent="0">
              <a:buNone/>
            </a:pPr>
            <a:r>
              <a:rPr lang="en-US" sz="1450" b="1" dirty="0">
                <a:solidFill>
                  <a:srgbClr val="A3365A"/>
                </a:solidFill>
                <a:latin typeface="Arial" pitchFamily="34" charset="0"/>
                <a:ea typeface="Arial" pitchFamily="34" charset="-122"/>
                <a:cs typeface="Arial" pitchFamily="34" charset="-120"/>
              </a:rPr>
              <a:t>Servant</a:t>
            </a:r>
            <a:endParaRPr lang="en-US" sz="1450" dirty="0"/>
          </a:p>
        </p:txBody>
      </p:sp>
      <p:sp>
        <p:nvSpPr>
          <p:cNvPr id="10" name="Shape 8"/>
          <p:cNvSpPr/>
          <p:nvPr/>
        </p:nvSpPr>
        <p:spPr>
          <a:xfrm>
            <a:off x="640080" y="2487168"/>
            <a:ext cx="10908792" cy="10973"/>
          </a:xfrm>
          <a:prstGeom prst="rect">
            <a:avLst/>
          </a:prstGeom>
          <a:solidFill>
            <a:srgbClr val="E8E7E3"/>
          </a:solidFill>
          <a:ln/>
        </p:spPr>
        <p:txBody>
          <a:bodyPr/>
          <a:lstStyle/>
          <a:p>
            <a:endParaRPr lang="en-GB"/>
          </a:p>
        </p:txBody>
      </p:sp>
      <p:sp>
        <p:nvSpPr>
          <p:cNvPr id="11" name="Text 9"/>
          <p:cNvSpPr/>
          <p:nvPr/>
        </p:nvSpPr>
        <p:spPr>
          <a:xfrm>
            <a:off x="640080" y="2578608"/>
            <a:ext cx="2926080" cy="685800"/>
          </a:xfrm>
          <a:prstGeom prst="rect">
            <a:avLst/>
          </a:prstGeom>
          <a:noFill/>
          <a:ln/>
        </p:spPr>
        <p:txBody>
          <a:bodyPr wrap="square" rtlCol="0" anchor="t"/>
          <a:lstStyle/>
          <a:p>
            <a:pPr marL="0" indent="0">
              <a:buNone/>
            </a:pPr>
            <a:r>
              <a:rPr lang="en-US" sz="1450" dirty="0">
                <a:solidFill>
                  <a:srgbClr val="182028"/>
                </a:solidFill>
                <a:latin typeface="Arial" pitchFamily="34" charset="0"/>
                <a:ea typeface="Arial" pitchFamily="34" charset="-122"/>
                <a:cs typeface="Arial" pitchFamily="34" charset="-120"/>
              </a:rPr>
              <a:t>Primary focus</a:t>
            </a:r>
            <a:endParaRPr lang="en-US" sz="1450" dirty="0"/>
          </a:p>
        </p:txBody>
      </p:sp>
      <p:sp>
        <p:nvSpPr>
          <p:cNvPr id="12" name="Text 10"/>
          <p:cNvSpPr/>
          <p:nvPr/>
        </p:nvSpPr>
        <p:spPr>
          <a:xfrm>
            <a:off x="3657600" y="2578608"/>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Organisational goals and vision</a:t>
            </a:r>
            <a:endParaRPr lang="en-US" sz="1450" dirty="0"/>
          </a:p>
        </p:txBody>
      </p:sp>
      <p:sp>
        <p:nvSpPr>
          <p:cNvPr id="13" name="Text 11"/>
          <p:cNvSpPr/>
          <p:nvPr/>
        </p:nvSpPr>
        <p:spPr>
          <a:xfrm>
            <a:off x="7680960" y="2578608"/>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Followers’ growth and well-being</a:t>
            </a:r>
            <a:endParaRPr lang="en-US" sz="1450" dirty="0"/>
          </a:p>
        </p:txBody>
      </p:sp>
      <p:sp>
        <p:nvSpPr>
          <p:cNvPr id="14" name="Shape 12"/>
          <p:cNvSpPr/>
          <p:nvPr/>
        </p:nvSpPr>
        <p:spPr>
          <a:xfrm>
            <a:off x="640080" y="3236976"/>
            <a:ext cx="10908792" cy="10973"/>
          </a:xfrm>
          <a:prstGeom prst="rect">
            <a:avLst/>
          </a:prstGeom>
          <a:solidFill>
            <a:srgbClr val="E8E7E3"/>
          </a:solidFill>
          <a:ln/>
        </p:spPr>
        <p:txBody>
          <a:bodyPr/>
          <a:lstStyle/>
          <a:p>
            <a:endParaRPr lang="en-GB"/>
          </a:p>
        </p:txBody>
      </p:sp>
      <p:sp>
        <p:nvSpPr>
          <p:cNvPr id="15" name="Text 13"/>
          <p:cNvSpPr/>
          <p:nvPr/>
        </p:nvSpPr>
        <p:spPr>
          <a:xfrm>
            <a:off x="640080" y="3328416"/>
            <a:ext cx="2926080" cy="685800"/>
          </a:xfrm>
          <a:prstGeom prst="rect">
            <a:avLst/>
          </a:prstGeom>
          <a:noFill/>
          <a:ln/>
        </p:spPr>
        <p:txBody>
          <a:bodyPr wrap="square" rtlCol="0" anchor="t"/>
          <a:lstStyle/>
          <a:p>
            <a:pPr marL="0" indent="0">
              <a:buNone/>
            </a:pPr>
            <a:r>
              <a:rPr lang="en-US" sz="1450" dirty="0">
                <a:solidFill>
                  <a:srgbClr val="182028"/>
                </a:solidFill>
                <a:latin typeface="Arial" pitchFamily="34" charset="0"/>
                <a:ea typeface="Arial" pitchFamily="34" charset="-122"/>
                <a:cs typeface="Arial" pitchFamily="34" charset="-120"/>
              </a:rPr>
              <a:t>Source of influence</a:t>
            </a:r>
            <a:endParaRPr lang="en-US" sz="1450" dirty="0"/>
          </a:p>
        </p:txBody>
      </p:sp>
      <p:sp>
        <p:nvSpPr>
          <p:cNvPr id="16" name="Text 14"/>
          <p:cNvSpPr/>
          <p:nvPr/>
        </p:nvSpPr>
        <p:spPr>
          <a:xfrm>
            <a:off x="3657600" y="3328416"/>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Charisma, vision, inspiration</a:t>
            </a:r>
            <a:endParaRPr lang="en-US" sz="1450" dirty="0"/>
          </a:p>
        </p:txBody>
      </p:sp>
      <p:sp>
        <p:nvSpPr>
          <p:cNvPr id="17" name="Text 15"/>
          <p:cNvSpPr/>
          <p:nvPr/>
        </p:nvSpPr>
        <p:spPr>
          <a:xfrm>
            <a:off x="7680960" y="3328416"/>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Service, trust, ethical behaviour</a:t>
            </a:r>
            <a:endParaRPr lang="en-US" sz="1450" dirty="0"/>
          </a:p>
        </p:txBody>
      </p:sp>
      <p:sp>
        <p:nvSpPr>
          <p:cNvPr id="18" name="Shape 16"/>
          <p:cNvSpPr/>
          <p:nvPr/>
        </p:nvSpPr>
        <p:spPr>
          <a:xfrm>
            <a:off x="640080" y="3986784"/>
            <a:ext cx="10908792" cy="10973"/>
          </a:xfrm>
          <a:prstGeom prst="rect">
            <a:avLst/>
          </a:prstGeom>
          <a:solidFill>
            <a:srgbClr val="E8E7E3"/>
          </a:solidFill>
          <a:ln/>
        </p:spPr>
        <p:txBody>
          <a:bodyPr/>
          <a:lstStyle/>
          <a:p>
            <a:endParaRPr lang="en-GB"/>
          </a:p>
        </p:txBody>
      </p:sp>
      <p:sp>
        <p:nvSpPr>
          <p:cNvPr id="19" name="Text 17"/>
          <p:cNvSpPr/>
          <p:nvPr/>
        </p:nvSpPr>
        <p:spPr>
          <a:xfrm>
            <a:off x="640080" y="4078224"/>
            <a:ext cx="2926080" cy="685800"/>
          </a:xfrm>
          <a:prstGeom prst="rect">
            <a:avLst/>
          </a:prstGeom>
          <a:noFill/>
          <a:ln/>
        </p:spPr>
        <p:txBody>
          <a:bodyPr wrap="square" rtlCol="0" anchor="t"/>
          <a:lstStyle/>
          <a:p>
            <a:pPr marL="0" indent="0">
              <a:buNone/>
            </a:pPr>
            <a:r>
              <a:rPr lang="en-US" sz="1450" dirty="0">
                <a:solidFill>
                  <a:srgbClr val="182028"/>
                </a:solidFill>
                <a:latin typeface="Arial" pitchFamily="34" charset="0"/>
                <a:ea typeface="Arial" pitchFamily="34" charset="-122"/>
                <a:cs typeface="Arial" pitchFamily="34" charset="-120"/>
              </a:rPr>
              <a:t>Strengths</a:t>
            </a:r>
            <a:endParaRPr lang="en-US" sz="1450" dirty="0"/>
          </a:p>
        </p:txBody>
      </p:sp>
      <p:sp>
        <p:nvSpPr>
          <p:cNvPr id="20" name="Text 18"/>
          <p:cNvSpPr/>
          <p:nvPr/>
        </p:nvSpPr>
        <p:spPr>
          <a:xfrm>
            <a:off x="3657600" y="4078224"/>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Mobilises large-scale culture change; strong evidence base</a:t>
            </a:r>
            <a:endParaRPr lang="en-US" sz="1450" dirty="0"/>
          </a:p>
        </p:txBody>
      </p:sp>
      <p:sp>
        <p:nvSpPr>
          <p:cNvPr id="21" name="Text 19"/>
          <p:cNvSpPr/>
          <p:nvPr/>
        </p:nvSpPr>
        <p:spPr>
          <a:xfrm>
            <a:off x="7680960" y="4078224"/>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Directly matches welfare reform: voice, empathy, healing</a:t>
            </a:r>
            <a:endParaRPr lang="en-US" sz="1450" dirty="0"/>
          </a:p>
        </p:txBody>
      </p:sp>
      <p:sp>
        <p:nvSpPr>
          <p:cNvPr id="22" name="Shape 20"/>
          <p:cNvSpPr/>
          <p:nvPr/>
        </p:nvSpPr>
        <p:spPr>
          <a:xfrm>
            <a:off x="640080" y="4736592"/>
            <a:ext cx="10908792" cy="10973"/>
          </a:xfrm>
          <a:prstGeom prst="rect">
            <a:avLst/>
          </a:prstGeom>
          <a:solidFill>
            <a:srgbClr val="E8E7E3"/>
          </a:solidFill>
          <a:ln/>
        </p:spPr>
        <p:txBody>
          <a:bodyPr/>
          <a:lstStyle/>
          <a:p>
            <a:endParaRPr lang="en-GB"/>
          </a:p>
        </p:txBody>
      </p:sp>
      <p:sp>
        <p:nvSpPr>
          <p:cNvPr id="23" name="Text 21"/>
          <p:cNvSpPr/>
          <p:nvPr/>
        </p:nvSpPr>
        <p:spPr>
          <a:xfrm>
            <a:off x="640080" y="4828032"/>
            <a:ext cx="2926080" cy="685800"/>
          </a:xfrm>
          <a:prstGeom prst="rect">
            <a:avLst/>
          </a:prstGeom>
          <a:noFill/>
          <a:ln/>
        </p:spPr>
        <p:txBody>
          <a:bodyPr wrap="square" rtlCol="0" anchor="t"/>
          <a:lstStyle/>
          <a:p>
            <a:pPr marL="0" indent="0">
              <a:buNone/>
            </a:pPr>
            <a:r>
              <a:rPr lang="en-US" sz="1450" dirty="0">
                <a:solidFill>
                  <a:srgbClr val="182028"/>
                </a:solidFill>
                <a:latin typeface="Arial" pitchFamily="34" charset="0"/>
                <a:ea typeface="Arial" pitchFamily="34" charset="-122"/>
                <a:cs typeface="Arial" pitchFamily="34" charset="-120"/>
              </a:rPr>
              <a:t>Limitations</a:t>
            </a:r>
            <a:endParaRPr lang="en-US" sz="1450" dirty="0"/>
          </a:p>
        </p:txBody>
      </p:sp>
      <p:sp>
        <p:nvSpPr>
          <p:cNvPr id="24" name="Text 22"/>
          <p:cNvSpPr/>
          <p:nvPr/>
        </p:nvSpPr>
        <p:spPr>
          <a:xfrm>
            <a:off x="3657600" y="4828032"/>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Heroic bias; vague construct; vision without service</a:t>
            </a:r>
            <a:endParaRPr lang="en-US" sz="1450" dirty="0"/>
          </a:p>
        </p:txBody>
      </p:sp>
      <p:sp>
        <p:nvSpPr>
          <p:cNvPr id="25" name="Text 23"/>
          <p:cNvSpPr/>
          <p:nvPr/>
        </p:nvSpPr>
        <p:spPr>
          <a:xfrm>
            <a:off x="7680960" y="4828032"/>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Ambiguous definition; slow in crisis; rhetoric risk</a:t>
            </a:r>
            <a:endParaRPr lang="en-US" sz="1450" dirty="0"/>
          </a:p>
        </p:txBody>
      </p:sp>
      <p:sp>
        <p:nvSpPr>
          <p:cNvPr id="26" name="Shape 24"/>
          <p:cNvSpPr/>
          <p:nvPr/>
        </p:nvSpPr>
        <p:spPr>
          <a:xfrm>
            <a:off x="640080" y="5486400"/>
            <a:ext cx="10908792" cy="10973"/>
          </a:xfrm>
          <a:prstGeom prst="rect">
            <a:avLst/>
          </a:prstGeom>
          <a:solidFill>
            <a:srgbClr val="E8E7E3"/>
          </a:solidFill>
          <a:ln/>
        </p:spPr>
        <p:txBody>
          <a:bodyPr/>
          <a:lstStyle/>
          <a:p>
            <a:endParaRPr lang="en-GB"/>
          </a:p>
        </p:txBody>
      </p:sp>
      <p:sp>
        <p:nvSpPr>
          <p:cNvPr id="27" name="Text 25"/>
          <p:cNvSpPr/>
          <p:nvPr/>
        </p:nvSpPr>
        <p:spPr>
          <a:xfrm>
            <a:off x="640080" y="5577840"/>
            <a:ext cx="2926080" cy="685800"/>
          </a:xfrm>
          <a:prstGeom prst="rect">
            <a:avLst/>
          </a:prstGeom>
          <a:noFill/>
          <a:ln/>
        </p:spPr>
        <p:txBody>
          <a:bodyPr wrap="square" rtlCol="0" anchor="t"/>
          <a:lstStyle/>
          <a:p>
            <a:pPr marL="0" indent="0">
              <a:buNone/>
            </a:pPr>
            <a:r>
              <a:rPr lang="en-US" sz="1450" dirty="0">
                <a:solidFill>
                  <a:srgbClr val="182028"/>
                </a:solidFill>
                <a:latin typeface="Arial" pitchFamily="34" charset="0"/>
                <a:ea typeface="Arial" pitchFamily="34" charset="-122"/>
                <a:cs typeface="Arial" pitchFamily="34" charset="-120"/>
              </a:rPr>
              <a:t>Fit here</a:t>
            </a:r>
            <a:endParaRPr lang="en-US" sz="1450" dirty="0"/>
          </a:p>
        </p:txBody>
      </p:sp>
      <p:sp>
        <p:nvSpPr>
          <p:cNvPr id="28" name="Text 26"/>
          <p:cNvSpPr/>
          <p:nvPr/>
        </p:nvSpPr>
        <p:spPr>
          <a:xfrm>
            <a:off x="3657600" y="5577840"/>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Explains the new vision and challenge to old norms</a:t>
            </a:r>
            <a:endParaRPr lang="en-US" sz="1450" dirty="0"/>
          </a:p>
        </p:txBody>
      </p:sp>
      <p:sp>
        <p:nvSpPr>
          <p:cNvPr id="29" name="Text 27"/>
          <p:cNvSpPr/>
          <p:nvPr/>
        </p:nvSpPr>
        <p:spPr>
          <a:xfrm>
            <a:off x="7680960" y="5577840"/>
            <a:ext cx="3840480" cy="685800"/>
          </a:xfrm>
          <a:prstGeom prst="rect">
            <a:avLst/>
          </a:prstGeom>
          <a:noFill/>
          <a:ln/>
        </p:spPr>
        <p:txBody>
          <a:bodyPr wrap="square" rtlCol="0" anchor="t"/>
          <a:lstStyle/>
          <a:p>
            <a:pPr marL="0" indent="0">
              <a:buNone/>
            </a:pPr>
            <a:r>
              <a:rPr lang="en-US" sz="1450" dirty="0">
                <a:solidFill>
                  <a:srgbClr val="28251D"/>
                </a:solidFill>
                <a:latin typeface="Arial" pitchFamily="34" charset="0"/>
                <a:ea typeface="Arial" pitchFamily="34" charset="-122"/>
                <a:cs typeface="Arial" pitchFamily="34" charset="-120"/>
              </a:rPr>
              <a:t>Explains the athlete-first commitments and apology</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EXAMPLES</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Four organisations supporting the analysis</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11 / 18</a:t>
            </a:r>
            <a:endParaRPr lang="en-US" sz="1000" dirty="0"/>
          </a:p>
        </p:txBody>
      </p:sp>
      <p:sp>
        <p:nvSpPr>
          <p:cNvPr id="6" name="Shape 4"/>
          <p:cNvSpPr/>
          <p:nvPr/>
        </p:nvSpPr>
        <p:spPr>
          <a:xfrm>
            <a:off x="640080" y="1783080"/>
            <a:ext cx="5367528" cy="2194560"/>
          </a:xfrm>
          <a:prstGeom prst="roundRect">
            <a:avLst>
              <a:gd name="adj" fmla="val 2083"/>
            </a:avLst>
          </a:prstGeom>
          <a:solidFill>
            <a:srgbClr val="FFFFFF"/>
          </a:solidFill>
          <a:ln w="12700">
            <a:solidFill>
              <a:srgbClr val="E3E1DC"/>
            </a:solidFill>
            <a:prstDash val="solid"/>
          </a:ln>
        </p:spPr>
        <p:txBody>
          <a:bodyPr/>
          <a:lstStyle/>
          <a:p>
            <a:endParaRPr lang="en-GB"/>
          </a:p>
        </p:txBody>
      </p:sp>
      <p:sp>
        <p:nvSpPr>
          <p:cNvPr id="7" name="Text 5"/>
          <p:cNvSpPr/>
          <p:nvPr/>
        </p:nvSpPr>
        <p:spPr>
          <a:xfrm>
            <a:off x="868680" y="189280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USA Gymnastics</a:t>
            </a:r>
            <a:endParaRPr lang="en-US" sz="1600" dirty="0"/>
          </a:p>
        </p:txBody>
      </p:sp>
      <p:sp>
        <p:nvSpPr>
          <p:cNvPr id="8" name="Text 6"/>
          <p:cNvSpPr/>
          <p:nvPr/>
        </p:nvSpPr>
        <p:spPr>
          <a:xfrm>
            <a:off x="868680" y="2258568"/>
            <a:ext cx="4937760" cy="118872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Four CEOs in 23 months after the Nassar scandal; Li Li Leung rebuilt trust with athlete-first reforms, transparent selection and mental health support (ABC News, 2021; AP, 2024).</a:t>
            </a:r>
            <a:endParaRPr lang="en-US" sz="1400" dirty="0"/>
          </a:p>
        </p:txBody>
      </p:sp>
      <p:sp>
        <p:nvSpPr>
          <p:cNvPr id="9" name="Text 7"/>
          <p:cNvSpPr/>
          <p:nvPr/>
        </p:nvSpPr>
        <p:spPr>
          <a:xfrm>
            <a:off x="868680" y="3474720"/>
            <a:ext cx="4937760" cy="457200"/>
          </a:xfrm>
          <a:prstGeom prst="rect">
            <a:avLst/>
          </a:prstGeom>
          <a:noFill/>
          <a:ln/>
        </p:spPr>
        <p:txBody>
          <a:bodyPr wrap="square" rtlCol="0" anchor="t"/>
          <a:lstStyle/>
          <a:p>
            <a:pPr marL="0" indent="0">
              <a:buNone/>
            </a:pPr>
            <a:r>
              <a:rPr lang="en-US" sz="1400" i="1" dirty="0">
                <a:solidFill>
                  <a:srgbClr val="A3365A"/>
                </a:solidFill>
                <a:latin typeface="Arial" pitchFamily="34" charset="0"/>
                <a:ea typeface="Arial" pitchFamily="34" charset="-122"/>
                <a:cs typeface="Arial" pitchFamily="34" charset="-120"/>
              </a:rPr>
              <a:t>Lesson: an athlete-first rebuild is possible – but survivors argue justice remains incomplete.</a:t>
            </a:r>
            <a:endParaRPr lang="en-US" sz="1400" dirty="0"/>
          </a:p>
        </p:txBody>
      </p:sp>
      <p:sp>
        <p:nvSpPr>
          <p:cNvPr id="10" name="Shape 8"/>
          <p:cNvSpPr/>
          <p:nvPr/>
        </p:nvSpPr>
        <p:spPr>
          <a:xfrm>
            <a:off x="6181344" y="1783080"/>
            <a:ext cx="5367528" cy="2194560"/>
          </a:xfrm>
          <a:prstGeom prst="roundRect">
            <a:avLst>
              <a:gd name="adj" fmla="val 2083"/>
            </a:avLst>
          </a:prstGeom>
          <a:solidFill>
            <a:srgbClr val="FFFFFF"/>
          </a:solidFill>
          <a:ln w="12700">
            <a:solidFill>
              <a:srgbClr val="E3E1DC"/>
            </a:solidFill>
            <a:prstDash val="solid"/>
          </a:ln>
        </p:spPr>
        <p:txBody>
          <a:bodyPr/>
          <a:lstStyle/>
          <a:p>
            <a:endParaRPr lang="en-GB"/>
          </a:p>
        </p:txBody>
      </p:sp>
      <p:sp>
        <p:nvSpPr>
          <p:cNvPr id="11" name="Text 9"/>
          <p:cNvSpPr/>
          <p:nvPr/>
        </p:nvSpPr>
        <p:spPr>
          <a:xfrm>
            <a:off x="6409944" y="189280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Gymnastics Australia</a:t>
            </a:r>
            <a:endParaRPr lang="en-US" sz="1600" dirty="0"/>
          </a:p>
        </p:txBody>
      </p:sp>
      <p:sp>
        <p:nvSpPr>
          <p:cNvPr id="12" name="Text 10"/>
          <p:cNvSpPr/>
          <p:nvPr/>
        </p:nvSpPr>
        <p:spPr>
          <a:xfrm>
            <a:off x="6409944" y="2258568"/>
            <a:ext cx="4937760" cy="118872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Change the Routine review found a “win at all costs” culture with normalised abuse (AHRC, 2021); the organisation apologised “unreservedly” and accepted all 12 recommendations (Australian Broadcasting Corporation, 2021).</a:t>
            </a:r>
            <a:endParaRPr lang="en-US" sz="1400" dirty="0"/>
          </a:p>
        </p:txBody>
      </p:sp>
      <p:sp>
        <p:nvSpPr>
          <p:cNvPr id="13" name="Text 11"/>
          <p:cNvSpPr/>
          <p:nvPr/>
        </p:nvSpPr>
        <p:spPr>
          <a:xfrm>
            <a:off x="6409944" y="3474720"/>
            <a:ext cx="4937760" cy="457200"/>
          </a:xfrm>
          <a:prstGeom prst="rect">
            <a:avLst/>
          </a:prstGeom>
          <a:noFill/>
          <a:ln/>
        </p:spPr>
        <p:txBody>
          <a:bodyPr wrap="square" rtlCol="0" anchor="t"/>
          <a:lstStyle/>
          <a:p>
            <a:pPr marL="0" indent="0">
              <a:buNone/>
            </a:pPr>
            <a:r>
              <a:rPr lang="en-US" sz="1400" i="1" dirty="0">
                <a:solidFill>
                  <a:srgbClr val="A3365A"/>
                </a:solidFill>
                <a:latin typeface="Arial" pitchFamily="34" charset="0"/>
                <a:ea typeface="Arial" pitchFamily="34" charset="-122"/>
                <a:cs typeface="Arial" pitchFamily="34" charset="-120"/>
              </a:rPr>
              <a:t>Lesson: a documented response – but evidence of successful reform is still limited.</a:t>
            </a:r>
            <a:endParaRPr lang="en-US" sz="1400" dirty="0"/>
          </a:p>
        </p:txBody>
      </p:sp>
      <p:sp>
        <p:nvSpPr>
          <p:cNvPr id="14" name="Shape 12"/>
          <p:cNvSpPr/>
          <p:nvPr/>
        </p:nvSpPr>
        <p:spPr>
          <a:xfrm>
            <a:off x="640080" y="4114800"/>
            <a:ext cx="5367528" cy="2194560"/>
          </a:xfrm>
          <a:prstGeom prst="roundRect">
            <a:avLst>
              <a:gd name="adj" fmla="val 2083"/>
            </a:avLst>
          </a:prstGeom>
          <a:solidFill>
            <a:srgbClr val="FFFFFF"/>
          </a:solidFill>
          <a:ln w="12700">
            <a:solidFill>
              <a:srgbClr val="E3E1DC"/>
            </a:solidFill>
            <a:prstDash val="solid"/>
          </a:ln>
        </p:spPr>
        <p:txBody>
          <a:bodyPr/>
          <a:lstStyle/>
          <a:p>
            <a:endParaRPr lang="en-GB"/>
          </a:p>
        </p:txBody>
      </p:sp>
      <p:sp>
        <p:nvSpPr>
          <p:cNvPr id="15" name="Text 13"/>
          <p:cNvSpPr/>
          <p:nvPr/>
        </p:nvSpPr>
        <p:spPr>
          <a:xfrm>
            <a:off x="868680" y="422452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British Cycling</a:t>
            </a:r>
            <a:endParaRPr lang="en-US" sz="1600" dirty="0"/>
          </a:p>
        </p:txBody>
      </p:sp>
      <p:sp>
        <p:nvSpPr>
          <p:cNvPr id="16" name="Text 14"/>
          <p:cNvSpPr/>
          <p:nvPr/>
        </p:nvSpPr>
        <p:spPr>
          <a:xfrm>
            <a:off x="868680" y="4590288"/>
            <a:ext cx="4937760" cy="118872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2017 independent review found a “culture of fear” and weak board governance (BBC, 2017); the Jess Varnish case was mishandled and a 2012 warning ignored.</a:t>
            </a:r>
            <a:endParaRPr lang="en-US" sz="1400" dirty="0"/>
          </a:p>
        </p:txBody>
      </p:sp>
      <p:sp>
        <p:nvSpPr>
          <p:cNvPr id="17" name="Text 15"/>
          <p:cNvSpPr/>
          <p:nvPr/>
        </p:nvSpPr>
        <p:spPr>
          <a:xfrm>
            <a:off x="868680" y="5806440"/>
            <a:ext cx="4937760" cy="457200"/>
          </a:xfrm>
          <a:prstGeom prst="rect">
            <a:avLst/>
          </a:prstGeom>
          <a:noFill/>
          <a:ln/>
        </p:spPr>
        <p:txBody>
          <a:bodyPr wrap="square" rtlCol="0" anchor="t"/>
          <a:lstStyle/>
          <a:p>
            <a:pPr marL="0" indent="0">
              <a:buNone/>
            </a:pPr>
            <a:r>
              <a:rPr lang="en-US" sz="1400" i="1" dirty="0">
                <a:solidFill>
                  <a:srgbClr val="A3365A"/>
                </a:solidFill>
                <a:latin typeface="Arial" pitchFamily="34" charset="0"/>
                <a:ea typeface="Arial" pitchFamily="34" charset="-122"/>
                <a:cs typeface="Arial" pitchFamily="34" charset="-120"/>
              </a:rPr>
              <a:t>Lesson: culture change must be paired with governance and due process, not just new values.</a:t>
            </a:r>
            <a:endParaRPr lang="en-US" sz="1400" dirty="0"/>
          </a:p>
        </p:txBody>
      </p:sp>
      <p:sp>
        <p:nvSpPr>
          <p:cNvPr id="18" name="Shape 16"/>
          <p:cNvSpPr/>
          <p:nvPr/>
        </p:nvSpPr>
        <p:spPr>
          <a:xfrm>
            <a:off x="6181344" y="4114800"/>
            <a:ext cx="5367528" cy="2194560"/>
          </a:xfrm>
          <a:prstGeom prst="roundRect">
            <a:avLst>
              <a:gd name="adj" fmla="val 2083"/>
            </a:avLst>
          </a:prstGeom>
          <a:solidFill>
            <a:srgbClr val="FFFFFF"/>
          </a:solidFill>
          <a:ln w="12700">
            <a:solidFill>
              <a:srgbClr val="E3E1DC"/>
            </a:solidFill>
            <a:prstDash val="solid"/>
          </a:ln>
        </p:spPr>
        <p:txBody>
          <a:bodyPr/>
          <a:lstStyle/>
          <a:p>
            <a:endParaRPr lang="en-GB"/>
          </a:p>
        </p:txBody>
      </p:sp>
      <p:sp>
        <p:nvSpPr>
          <p:cNvPr id="19" name="Text 17"/>
          <p:cNvSpPr/>
          <p:nvPr/>
        </p:nvSpPr>
        <p:spPr>
          <a:xfrm>
            <a:off x="6409944" y="4224528"/>
            <a:ext cx="4937760" cy="320040"/>
          </a:xfrm>
          <a:prstGeom prst="rect">
            <a:avLst/>
          </a:prstGeom>
          <a:noFill/>
          <a:ln/>
        </p:spPr>
        <p:txBody>
          <a:bodyPr wrap="square" rtlCol="0" anchor="ctr"/>
          <a:lstStyle/>
          <a:p>
            <a:pPr marL="0" indent="0">
              <a:buNone/>
            </a:pPr>
            <a:r>
              <a:rPr lang="en-US" sz="1600" b="1" dirty="0">
                <a:solidFill>
                  <a:srgbClr val="182028"/>
                </a:solidFill>
                <a:latin typeface="Arial" pitchFamily="34" charset="0"/>
                <a:ea typeface="Arial" pitchFamily="34" charset="-122"/>
                <a:cs typeface="Arial" pitchFamily="34" charset="-120"/>
              </a:rPr>
              <a:t>Nike Oregon Project</a:t>
            </a:r>
            <a:endParaRPr lang="en-US" sz="1600" dirty="0"/>
          </a:p>
        </p:txBody>
      </p:sp>
      <p:sp>
        <p:nvSpPr>
          <p:cNvPr id="20" name="Text 18"/>
          <p:cNvSpPr/>
          <p:nvPr/>
        </p:nvSpPr>
        <p:spPr>
          <a:xfrm>
            <a:off x="6409944" y="4590288"/>
            <a:ext cx="4937760" cy="118872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Coach Alberto Salazar banned four years; Nike shut the programme down (CNN, 2019).</a:t>
            </a:r>
            <a:endParaRPr lang="en-US" sz="1400" dirty="0"/>
          </a:p>
        </p:txBody>
      </p:sp>
      <p:sp>
        <p:nvSpPr>
          <p:cNvPr id="21" name="Text 19"/>
          <p:cNvSpPr/>
          <p:nvPr/>
        </p:nvSpPr>
        <p:spPr>
          <a:xfrm>
            <a:off x="6409944" y="5806440"/>
            <a:ext cx="4937760" cy="457200"/>
          </a:xfrm>
          <a:prstGeom prst="rect">
            <a:avLst/>
          </a:prstGeom>
          <a:noFill/>
          <a:ln/>
        </p:spPr>
        <p:txBody>
          <a:bodyPr wrap="square" rtlCol="0" anchor="t"/>
          <a:lstStyle/>
          <a:p>
            <a:pPr marL="0" indent="0">
              <a:buNone/>
            </a:pPr>
            <a:r>
              <a:rPr lang="en-US" sz="1400" i="1" dirty="0">
                <a:solidFill>
                  <a:srgbClr val="A3365A"/>
                </a:solidFill>
                <a:latin typeface="Arial" pitchFamily="34" charset="0"/>
                <a:ea typeface="Arial" pitchFamily="34" charset="-122"/>
                <a:cs typeface="Arial" pitchFamily="34" charset="-120"/>
              </a:rPr>
              <a:t>Lesson: decisive – but closure alone does not establish cultural reform.</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ALTERNATIVES</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Could a different approach have produced better outcomes?</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12 / 18</a:t>
            </a:r>
            <a:endParaRPr lang="en-US" sz="1000" dirty="0"/>
          </a:p>
        </p:txBody>
      </p:sp>
      <p:sp>
        <p:nvSpPr>
          <p:cNvPr id="6" name="Shape 4"/>
          <p:cNvSpPr/>
          <p:nvPr/>
        </p:nvSpPr>
        <p:spPr>
          <a:xfrm>
            <a:off x="640080" y="1783080"/>
            <a:ext cx="3520440" cy="4480560"/>
          </a:xfrm>
          <a:prstGeom prst="roundRect">
            <a:avLst>
              <a:gd name="adj" fmla="val 1299"/>
            </a:avLst>
          </a:prstGeom>
          <a:solidFill>
            <a:srgbClr val="FFFFFF"/>
          </a:solidFill>
          <a:ln w="12700">
            <a:solidFill>
              <a:srgbClr val="E3E1DC"/>
            </a:solidFill>
            <a:prstDash val="solid"/>
          </a:ln>
        </p:spPr>
        <p:txBody>
          <a:bodyPr/>
          <a:lstStyle/>
          <a:p>
            <a:endParaRPr lang="en-GB"/>
          </a:p>
        </p:txBody>
      </p:sp>
      <p:sp>
        <p:nvSpPr>
          <p:cNvPr id="7" name="Text 5"/>
          <p:cNvSpPr/>
          <p:nvPr/>
        </p:nvSpPr>
        <p:spPr>
          <a:xfrm>
            <a:off x="868680" y="1920240"/>
            <a:ext cx="3063240" cy="640080"/>
          </a:xfrm>
          <a:prstGeom prst="rect">
            <a:avLst/>
          </a:prstGeom>
          <a:noFill/>
          <a:ln/>
        </p:spPr>
        <p:txBody>
          <a:bodyPr wrap="square" rtlCol="0" anchor="t"/>
          <a:lstStyle/>
          <a:p>
            <a:pPr marL="0" indent="0">
              <a:buNone/>
            </a:pPr>
            <a:r>
              <a:rPr lang="en-US" sz="1550" b="1" dirty="0">
                <a:solidFill>
                  <a:srgbClr val="182028"/>
                </a:solidFill>
                <a:latin typeface="Arial" pitchFamily="34" charset="0"/>
                <a:ea typeface="Arial" pitchFamily="34" charset="-122"/>
                <a:cs typeface="Arial" pitchFamily="34" charset="-120"/>
              </a:rPr>
              <a:t>Transactional / compliance-led</a:t>
            </a:r>
            <a:endParaRPr lang="en-US" sz="1550" dirty="0"/>
          </a:p>
        </p:txBody>
      </p:sp>
      <p:sp>
        <p:nvSpPr>
          <p:cNvPr id="8" name="Text 6"/>
          <p:cNvSpPr/>
          <p:nvPr/>
        </p:nvSpPr>
        <p:spPr>
          <a:xfrm>
            <a:off x="868680" y="2606040"/>
            <a:ext cx="3063240" cy="2651760"/>
          </a:xfrm>
          <a:prstGeom prst="rect">
            <a:avLst/>
          </a:prstGeom>
          <a:noFill/>
          <a:ln/>
        </p:spPr>
        <p:txBody>
          <a:bodyPr wrap="square" rtlCol="0" anchor="t"/>
          <a:lstStyle/>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Faster sanctions, audits and rule enforcement</a:t>
            </a:r>
            <a:endParaRPr lang="en-US" sz="1300" dirty="0"/>
          </a:p>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But abuse already broke the rules – compliance without culture change failed before (Whyte, 2022)</a:t>
            </a:r>
            <a:endParaRPr lang="en-US" sz="1300" dirty="0"/>
          </a:p>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Directive safeguarding decisions do have a place for immediate protection</a:t>
            </a:r>
            <a:endParaRPr lang="en-US" sz="1300" dirty="0"/>
          </a:p>
        </p:txBody>
      </p:sp>
      <p:sp>
        <p:nvSpPr>
          <p:cNvPr id="9" name="Shape 7"/>
          <p:cNvSpPr/>
          <p:nvPr/>
        </p:nvSpPr>
        <p:spPr>
          <a:xfrm>
            <a:off x="640080" y="5440680"/>
            <a:ext cx="3520440" cy="822960"/>
          </a:xfrm>
          <a:prstGeom prst="rect">
            <a:avLst/>
          </a:prstGeom>
          <a:solidFill>
            <a:srgbClr val="E8E7E3"/>
          </a:solidFill>
          <a:ln/>
        </p:spPr>
        <p:txBody>
          <a:bodyPr/>
          <a:lstStyle/>
          <a:p>
            <a:endParaRPr lang="en-GB"/>
          </a:p>
        </p:txBody>
      </p:sp>
      <p:sp>
        <p:nvSpPr>
          <p:cNvPr id="10" name="Text 8"/>
          <p:cNvSpPr/>
          <p:nvPr/>
        </p:nvSpPr>
        <p:spPr>
          <a:xfrm>
            <a:off x="868680" y="5559552"/>
            <a:ext cx="3063240" cy="594360"/>
          </a:xfrm>
          <a:prstGeom prst="rect">
            <a:avLst/>
          </a:prstGeom>
          <a:noFill/>
          <a:ln/>
        </p:spPr>
        <p:txBody>
          <a:bodyPr wrap="square" rtlCol="0" anchor="t"/>
          <a:lstStyle/>
          <a:p>
            <a:pPr marL="0" indent="0">
              <a:buNone/>
            </a:pPr>
            <a:r>
              <a:rPr lang="en-US" sz="1300" b="1" dirty="0">
                <a:solidFill>
                  <a:srgbClr val="A3365A"/>
                </a:solidFill>
                <a:latin typeface="Arial" pitchFamily="34" charset="0"/>
                <a:ea typeface="Arial" pitchFamily="34" charset="-122"/>
                <a:cs typeface="Arial" pitchFamily="34" charset="-120"/>
              </a:rPr>
              <a:t>Necessary but insufficient</a:t>
            </a:r>
            <a:endParaRPr lang="en-US" sz="1300" dirty="0"/>
          </a:p>
        </p:txBody>
      </p:sp>
      <p:sp>
        <p:nvSpPr>
          <p:cNvPr id="11" name="Shape 9"/>
          <p:cNvSpPr/>
          <p:nvPr/>
        </p:nvSpPr>
        <p:spPr>
          <a:xfrm>
            <a:off x="4343400" y="1783080"/>
            <a:ext cx="3520440" cy="4480560"/>
          </a:xfrm>
          <a:prstGeom prst="roundRect">
            <a:avLst>
              <a:gd name="adj" fmla="val 1299"/>
            </a:avLst>
          </a:prstGeom>
          <a:solidFill>
            <a:srgbClr val="FFFFFF"/>
          </a:solidFill>
          <a:ln w="12700">
            <a:solidFill>
              <a:srgbClr val="E3E1DC"/>
            </a:solidFill>
            <a:prstDash val="solid"/>
          </a:ln>
        </p:spPr>
        <p:txBody>
          <a:bodyPr/>
          <a:lstStyle/>
          <a:p>
            <a:endParaRPr lang="en-GB"/>
          </a:p>
        </p:txBody>
      </p:sp>
      <p:sp>
        <p:nvSpPr>
          <p:cNvPr id="12" name="Text 10"/>
          <p:cNvSpPr/>
          <p:nvPr/>
        </p:nvSpPr>
        <p:spPr>
          <a:xfrm>
            <a:off x="4572000" y="1920240"/>
            <a:ext cx="3063240" cy="640080"/>
          </a:xfrm>
          <a:prstGeom prst="rect">
            <a:avLst/>
          </a:prstGeom>
          <a:noFill/>
          <a:ln/>
        </p:spPr>
        <p:txBody>
          <a:bodyPr wrap="square" rtlCol="0" anchor="t"/>
          <a:lstStyle/>
          <a:p>
            <a:pPr marL="0" indent="0">
              <a:buNone/>
            </a:pPr>
            <a:r>
              <a:rPr lang="en-US" sz="1550" b="1" dirty="0">
                <a:solidFill>
                  <a:srgbClr val="182028"/>
                </a:solidFill>
                <a:latin typeface="Arial" pitchFamily="34" charset="0"/>
                <a:ea typeface="Arial" pitchFamily="34" charset="-122"/>
                <a:cs typeface="Arial" pitchFamily="34" charset="-120"/>
              </a:rPr>
              <a:t>Directive crisis leadership</a:t>
            </a:r>
            <a:endParaRPr lang="en-US" sz="1550" dirty="0"/>
          </a:p>
        </p:txBody>
      </p:sp>
      <p:sp>
        <p:nvSpPr>
          <p:cNvPr id="13" name="Text 11"/>
          <p:cNvSpPr/>
          <p:nvPr/>
        </p:nvSpPr>
        <p:spPr>
          <a:xfrm>
            <a:off x="4572000" y="2606040"/>
            <a:ext cx="3063240" cy="2651760"/>
          </a:xfrm>
          <a:prstGeom prst="rect">
            <a:avLst/>
          </a:prstGeom>
          <a:noFill/>
          <a:ln/>
        </p:spPr>
        <p:txBody>
          <a:bodyPr wrap="square" rtlCol="0" anchor="t"/>
          <a:lstStyle/>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Speed and control in a crisis</a:t>
            </a:r>
            <a:endParaRPr lang="en-US" sz="1300" dirty="0"/>
          </a:p>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But top-down control mirrors the power imbalance that enabled abuse</a:t>
            </a:r>
            <a:endParaRPr lang="en-US" sz="1300" dirty="0"/>
          </a:p>
        </p:txBody>
      </p:sp>
      <p:sp>
        <p:nvSpPr>
          <p:cNvPr id="14" name="Shape 12"/>
          <p:cNvSpPr/>
          <p:nvPr/>
        </p:nvSpPr>
        <p:spPr>
          <a:xfrm>
            <a:off x="4343400" y="5440680"/>
            <a:ext cx="3520440" cy="822960"/>
          </a:xfrm>
          <a:prstGeom prst="rect">
            <a:avLst/>
          </a:prstGeom>
          <a:solidFill>
            <a:srgbClr val="E8E7E3"/>
          </a:solidFill>
          <a:ln/>
        </p:spPr>
        <p:txBody>
          <a:bodyPr/>
          <a:lstStyle/>
          <a:p>
            <a:endParaRPr lang="en-GB"/>
          </a:p>
        </p:txBody>
      </p:sp>
      <p:sp>
        <p:nvSpPr>
          <p:cNvPr id="15" name="Text 13"/>
          <p:cNvSpPr/>
          <p:nvPr/>
        </p:nvSpPr>
        <p:spPr>
          <a:xfrm>
            <a:off x="4572000" y="5559552"/>
            <a:ext cx="3063240" cy="594360"/>
          </a:xfrm>
          <a:prstGeom prst="rect">
            <a:avLst/>
          </a:prstGeom>
          <a:noFill/>
          <a:ln/>
        </p:spPr>
        <p:txBody>
          <a:bodyPr wrap="square" rtlCol="0" anchor="t"/>
          <a:lstStyle/>
          <a:p>
            <a:pPr marL="0" indent="0">
              <a:buNone/>
            </a:pPr>
            <a:r>
              <a:rPr lang="en-US" sz="1300" b="1" dirty="0">
                <a:solidFill>
                  <a:srgbClr val="A3365A"/>
                </a:solidFill>
                <a:latin typeface="Arial" pitchFamily="34" charset="0"/>
                <a:ea typeface="Arial" pitchFamily="34" charset="-122"/>
                <a:cs typeface="Arial" pitchFamily="34" charset="-120"/>
              </a:rPr>
              <a:t>Unsuitable as an overall approach</a:t>
            </a:r>
            <a:endParaRPr lang="en-US" sz="1300" dirty="0"/>
          </a:p>
        </p:txBody>
      </p:sp>
      <p:sp>
        <p:nvSpPr>
          <p:cNvPr id="16" name="Shape 14"/>
          <p:cNvSpPr/>
          <p:nvPr/>
        </p:nvSpPr>
        <p:spPr>
          <a:xfrm>
            <a:off x="8046720" y="1783080"/>
            <a:ext cx="3520440" cy="4480560"/>
          </a:xfrm>
          <a:prstGeom prst="roundRect">
            <a:avLst>
              <a:gd name="adj" fmla="val 1299"/>
            </a:avLst>
          </a:prstGeom>
          <a:solidFill>
            <a:srgbClr val="FFFFFF"/>
          </a:solidFill>
          <a:ln w="12700">
            <a:solidFill>
              <a:srgbClr val="E3E1DC"/>
            </a:solidFill>
            <a:prstDash val="solid"/>
          </a:ln>
        </p:spPr>
        <p:txBody>
          <a:bodyPr/>
          <a:lstStyle/>
          <a:p>
            <a:endParaRPr lang="en-GB"/>
          </a:p>
        </p:txBody>
      </p:sp>
      <p:sp>
        <p:nvSpPr>
          <p:cNvPr id="17" name="Text 15"/>
          <p:cNvSpPr/>
          <p:nvPr/>
        </p:nvSpPr>
        <p:spPr>
          <a:xfrm>
            <a:off x="8275320" y="1920240"/>
            <a:ext cx="3063240" cy="640080"/>
          </a:xfrm>
          <a:prstGeom prst="rect">
            <a:avLst/>
          </a:prstGeom>
          <a:noFill/>
          <a:ln/>
        </p:spPr>
        <p:txBody>
          <a:bodyPr wrap="square" rtlCol="0" anchor="t"/>
          <a:lstStyle/>
          <a:p>
            <a:pPr marL="0" indent="0">
              <a:buNone/>
            </a:pPr>
            <a:r>
              <a:rPr lang="en-US" sz="1550" b="1" dirty="0">
                <a:solidFill>
                  <a:srgbClr val="182028"/>
                </a:solidFill>
                <a:latin typeface="Arial" pitchFamily="34" charset="0"/>
                <a:ea typeface="Arial" pitchFamily="34" charset="-122"/>
                <a:cs typeface="Arial" pitchFamily="34" charset="-120"/>
              </a:rPr>
              <a:t>Adaptive and shared leadership</a:t>
            </a:r>
            <a:endParaRPr lang="en-US" sz="1550" dirty="0"/>
          </a:p>
        </p:txBody>
      </p:sp>
      <p:sp>
        <p:nvSpPr>
          <p:cNvPr id="18" name="Text 16"/>
          <p:cNvSpPr/>
          <p:nvPr/>
        </p:nvSpPr>
        <p:spPr>
          <a:xfrm>
            <a:off x="8275320" y="2606040"/>
            <a:ext cx="3063240" cy="2651760"/>
          </a:xfrm>
          <a:prstGeom prst="rect">
            <a:avLst/>
          </a:prstGeom>
          <a:noFill/>
          <a:ln/>
        </p:spPr>
        <p:txBody>
          <a:bodyPr wrap="square" rtlCol="0" anchor="t"/>
          <a:lstStyle/>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Heifetz, Grashow and Linsky (2009): mobilise people to work on the problem itself</a:t>
            </a:r>
            <a:endParaRPr lang="en-US" sz="1300" dirty="0"/>
          </a:p>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Survivors co-deciding redress; independent case handling; devolved club leadership</a:t>
            </a:r>
            <a:endParaRPr lang="en-US" sz="1300" dirty="0"/>
          </a:p>
          <a:p>
            <a:pPr marL="342900" indent="-342900">
              <a:spcAft>
                <a:spcPts val="700"/>
              </a:spcAft>
              <a:buSzPct val="100000"/>
              <a:buChar char="•"/>
            </a:pPr>
            <a:r>
              <a:rPr lang="en-US" sz="1300" dirty="0">
                <a:solidFill>
                  <a:srgbClr val="28251D"/>
                </a:solidFill>
                <a:latin typeface="Arial" pitchFamily="34" charset="0"/>
                <a:ea typeface="Arial" pitchFamily="34" charset="-122"/>
                <a:cs typeface="Arial" pitchFamily="34" charset="-120"/>
              </a:rPr>
              <a:t>Could strengthen voice and legitimacy – though shared processes do not automatically speed up civil claims</a:t>
            </a:r>
            <a:endParaRPr lang="en-US" sz="1300" dirty="0"/>
          </a:p>
        </p:txBody>
      </p:sp>
      <p:sp>
        <p:nvSpPr>
          <p:cNvPr id="19" name="Shape 17"/>
          <p:cNvSpPr/>
          <p:nvPr/>
        </p:nvSpPr>
        <p:spPr>
          <a:xfrm>
            <a:off x="8046720" y="5440680"/>
            <a:ext cx="3520440" cy="822960"/>
          </a:xfrm>
          <a:prstGeom prst="rect">
            <a:avLst/>
          </a:prstGeom>
          <a:solidFill>
            <a:srgbClr val="E8E7E3"/>
          </a:solidFill>
          <a:ln/>
        </p:spPr>
        <p:txBody>
          <a:bodyPr/>
          <a:lstStyle/>
          <a:p>
            <a:endParaRPr lang="en-GB"/>
          </a:p>
        </p:txBody>
      </p:sp>
      <p:sp>
        <p:nvSpPr>
          <p:cNvPr id="20" name="Text 18"/>
          <p:cNvSpPr/>
          <p:nvPr/>
        </p:nvSpPr>
        <p:spPr>
          <a:xfrm>
            <a:off x="8275320" y="5559552"/>
            <a:ext cx="3063240" cy="594360"/>
          </a:xfrm>
          <a:prstGeom prst="rect">
            <a:avLst/>
          </a:prstGeom>
          <a:noFill/>
          <a:ln/>
        </p:spPr>
        <p:txBody>
          <a:bodyPr wrap="square" rtlCol="0" anchor="t"/>
          <a:lstStyle/>
          <a:p>
            <a:pPr marL="0" indent="0">
              <a:buNone/>
            </a:pPr>
            <a:r>
              <a:rPr lang="en-US" sz="1300" b="1" dirty="0">
                <a:solidFill>
                  <a:srgbClr val="A3365A"/>
                </a:solidFill>
                <a:latin typeface="Arial" pitchFamily="34" charset="0"/>
                <a:ea typeface="Arial" pitchFamily="34" charset="-122"/>
                <a:cs typeface="Arial" pitchFamily="34" charset="-120"/>
              </a:rPr>
              <a:t>The strongest refinement of the approach taken</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SYNTHESIS</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The role of leadership in managing people and shaping needs</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13 / 18</a:t>
            </a:r>
            <a:endParaRPr lang="en-US" sz="1000" dirty="0"/>
          </a:p>
        </p:txBody>
      </p:sp>
      <p:sp>
        <p:nvSpPr>
          <p:cNvPr id="6" name="Text 4"/>
          <p:cNvSpPr/>
          <p:nvPr/>
        </p:nvSpPr>
        <p:spPr>
          <a:xfrm>
            <a:off x="640080" y="1783080"/>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Leadership versus management</a:t>
            </a:r>
            <a:endParaRPr lang="en-US" sz="1450" dirty="0"/>
          </a:p>
        </p:txBody>
      </p:sp>
      <p:sp>
        <p:nvSpPr>
          <p:cNvPr id="7" name="Text 5"/>
          <p:cNvSpPr/>
          <p:nvPr/>
        </p:nvSpPr>
        <p:spPr>
          <a:xfrm>
            <a:off x="4069080" y="1783080"/>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Kotter (1996): leaders set direction and align people; gymnastics needed both reform (leadership) and safeguarding systems (management).</a:t>
            </a:r>
            <a:endParaRPr lang="en-US" sz="1400" dirty="0"/>
          </a:p>
        </p:txBody>
      </p:sp>
      <p:sp>
        <p:nvSpPr>
          <p:cNvPr id="8" name="Shape 6"/>
          <p:cNvSpPr/>
          <p:nvPr/>
        </p:nvSpPr>
        <p:spPr>
          <a:xfrm>
            <a:off x="640080" y="2441448"/>
            <a:ext cx="10908792" cy="10973"/>
          </a:xfrm>
          <a:prstGeom prst="rect">
            <a:avLst/>
          </a:prstGeom>
          <a:solidFill>
            <a:srgbClr val="E8E7E3"/>
          </a:solidFill>
          <a:ln/>
        </p:spPr>
        <p:txBody>
          <a:bodyPr/>
          <a:lstStyle/>
          <a:p>
            <a:endParaRPr lang="en-GB"/>
          </a:p>
        </p:txBody>
      </p:sp>
      <p:sp>
        <p:nvSpPr>
          <p:cNvPr id="9" name="Text 7"/>
          <p:cNvSpPr/>
          <p:nvPr/>
        </p:nvSpPr>
        <p:spPr>
          <a:xfrm>
            <a:off x="640080" y="2532888"/>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Culture as the lever</a:t>
            </a:r>
            <a:endParaRPr lang="en-US" sz="1450" dirty="0"/>
          </a:p>
        </p:txBody>
      </p:sp>
      <p:sp>
        <p:nvSpPr>
          <p:cNvPr id="10" name="Text 8"/>
          <p:cNvSpPr/>
          <p:nvPr/>
        </p:nvSpPr>
        <p:spPr>
          <a:xfrm>
            <a:off x="4069080" y="2532888"/>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Schein and Schein (2017): leaders shape culture through what they pay attention to, measure and role-model – the Whyte Review found the reverse had occurred.</a:t>
            </a:r>
            <a:endParaRPr lang="en-US" sz="1400" dirty="0"/>
          </a:p>
        </p:txBody>
      </p:sp>
      <p:sp>
        <p:nvSpPr>
          <p:cNvPr id="11" name="Shape 9"/>
          <p:cNvSpPr/>
          <p:nvPr/>
        </p:nvSpPr>
        <p:spPr>
          <a:xfrm>
            <a:off x="640080" y="3191256"/>
            <a:ext cx="10908792" cy="10973"/>
          </a:xfrm>
          <a:prstGeom prst="rect">
            <a:avLst/>
          </a:prstGeom>
          <a:solidFill>
            <a:srgbClr val="E8E7E3"/>
          </a:solidFill>
          <a:ln/>
        </p:spPr>
        <p:txBody>
          <a:bodyPr/>
          <a:lstStyle/>
          <a:p>
            <a:endParaRPr lang="en-GB"/>
          </a:p>
        </p:txBody>
      </p:sp>
      <p:sp>
        <p:nvSpPr>
          <p:cNvPr id="12" name="Text 10"/>
          <p:cNvSpPr/>
          <p:nvPr/>
        </p:nvSpPr>
        <p:spPr>
          <a:xfrm>
            <a:off x="640080" y="3282696"/>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Psychological safety</a:t>
            </a:r>
            <a:endParaRPr lang="en-US" sz="1450" dirty="0"/>
          </a:p>
        </p:txBody>
      </p:sp>
      <p:sp>
        <p:nvSpPr>
          <p:cNvPr id="13" name="Text 11"/>
          <p:cNvSpPr/>
          <p:nvPr/>
        </p:nvSpPr>
        <p:spPr>
          <a:xfrm>
            <a:off x="4069080" y="3282696"/>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Fear of retribution silenced gymnasts; speaking up requires safety (Edmondson, 2019).</a:t>
            </a:r>
            <a:endParaRPr lang="en-US" sz="1400" dirty="0"/>
          </a:p>
        </p:txBody>
      </p:sp>
      <p:sp>
        <p:nvSpPr>
          <p:cNvPr id="14" name="Shape 12"/>
          <p:cNvSpPr/>
          <p:nvPr/>
        </p:nvSpPr>
        <p:spPr>
          <a:xfrm>
            <a:off x="640080" y="3941064"/>
            <a:ext cx="10908792" cy="10973"/>
          </a:xfrm>
          <a:prstGeom prst="rect">
            <a:avLst/>
          </a:prstGeom>
          <a:solidFill>
            <a:srgbClr val="E8E7E3"/>
          </a:solidFill>
          <a:ln/>
        </p:spPr>
        <p:txBody>
          <a:bodyPr/>
          <a:lstStyle/>
          <a:p>
            <a:endParaRPr lang="en-GB"/>
          </a:p>
        </p:txBody>
      </p:sp>
      <p:sp>
        <p:nvSpPr>
          <p:cNvPr id="15" name="Text 13"/>
          <p:cNvSpPr/>
          <p:nvPr/>
        </p:nvSpPr>
        <p:spPr>
          <a:xfrm>
            <a:off x="640080" y="4032504"/>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The limits of policy</a:t>
            </a:r>
            <a:endParaRPr lang="en-US" sz="1450" dirty="0"/>
          </a:p>
        </p:txBody>
      </p:sp>
      <p:sp>
        <p:nvSpPr>
          <p:cNvPr id="16" name="Text 14"/>
          <p:cNvSpPr/>
          <p:nvPr/>
        </p:nvSpPr>
        <p:spPr>
          <a:xfrm>
            <a:off x="4069080" y="4032504"/>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Park, Sam and Jackson (2025) warn that policy design alone cannot eliminate athlete maltreatment – leadership must change culture, not just rules.</a:t>
            </a:r>
            <a:endParaRPr lang="en-US" sz="1400" dirty="0"/>
          </a:p>
        </p:txBody>
      </p:sp>
      <p:sp>
        <p:nvSpPr>
          <p:cNvPr id="17" name="Shape 15"/>
          <p:cNvSpPr/>
          <p:nvPr/>
        </p:nvSpPr>
        <p:spPr>
          <a:xfrm>
            <a:off x="640080" y="4690872"/>
            <a:ext cx="10908792" cy="10973"/>
          </a:xfrm>
          <a:prstGeom prst="rect">
            <a:avLst/>
          </a:prstGeom>
          <a:solidFill>
            <a:srgbClr val="E8E7E3"/>
          </a:solidFill>
          <a:ln/>
        </p:spPr>
        <p:txBody>
          <a:bodyPr/>
          <a:lstStyle/>
          <a:p>
            <a:endParaRPr lang="en-GB"/>
          </a:p>
        </p:txBody>
      </p:sp>
      <p:sp>
        <p:nvSpPr>
          <p:cNvPr id="18" name="Text 16"/>
          <p:cNvSpPr/>
          <p:nvPr/>
        </p:nvSpPr>
        <p:spPr>
          <a:xfrm>
            <a:off x="640080" y="4782312"/>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Structure matters</a:t>
            </a:r>
            <a:endParaRPr lang="en-US" sz="1450" dirty="0"/>
          </a:p>
        </p:txBody>
      </p:sp>
      <p:sp>
        <p:nvSpPr>
          <p:cNvPr id="19" name="Text 17"/>
          <p:cNvSpPr/>
          <p:nvPr/>
        </p:nvSpPr>
        <p:spPr>
          <a:xfrm>
            <a:off x="4069080" y="4782312"/>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Medal-based funding may still reward performance over welfare – culture and structure must be addressed together.</a:t>
            </a:r>
            <a:endParaRPr lang="en-US" sz="1400" dirty="0"/>
          </a:p>
        </p:txBody>
      </p:sp>
      <p:sp>
        <p:nvSpPr>
          <p:cNvPr id="20" name="Shape 18"/>
          <p:cNvSpPr/>
          <p:nvPr/>
        </p:nvSpPr>
        <p:spPr>
          <a:xfrm>
            <a:off x="640080" y="5440680"/>
            <a:ext cx="10908792" cy="10973"/>
          </a:xfrm>
          <a:prstGeom prst="rect">
            <a:avLst/>
          </a:prstGeom>
          <a:solidFill>
            <a:srgbClr val="E8E7E3"/>
          </a:solidFill>
          <a:ln/>
        </p:spPr>
        <p:txBody>
          <a:bodyPr/>
          <a:lstStyle/>
          <a:p>
            <a:endParaRPr lang="en-GB"/>
          </a:p>
        </p:txBody>
      </p:sp>
      <p:sp>
        <p:nvSpPr>
          <p:cNvPr id="21" name="Text 19"/>
          <p:cNvSpPr/>
          <p:nvPr/>
        </p:nvSpPr>
        <p:spPr>
          <a:xfrm>
            <a:off x="640080" y="5532120"/>
            <a:ext cx="3291840" cy="685800"/>
          </a:xfrm>
          <a:prstGeom prst="rect">
            <a:avLst/>
          </a:prstGeom>
          <a:noFill/>
          <a:ln/>
        </p:spPr>
        <p:txBody>
          <a:bodyPr wrap="square" rtlCol="0" anchor="t"/>
          <a:lstStyle/>
          <a:p>
            <a:pPr marL="0" indent="0">
              <a:buNone/>
            </a:pPr>
            <a:r>
              <a:rPr lang="en-US" sz="1450" b="1" dirty="0">
                <a:solidFill>
                  <a:srgbClr val="182028"/>
                </a:solidFill>
                <a:latin typeface="Arial" pitchFamily="34" charset="0"/>
                <a:ea typeface="Arial" pitchFamily="34" charset="-122"/>
                <a:cs typeface="Arial" pitchFamily="34" charset="-120"/>
              </a:rPr>
              <a:t>Implication</a:t>
            </a:r>
            <a:endParaRPr lang="en-US" sz="1450" dirty="0"/>
          </a:p>
        </p:txBody>
      </p:sp>
      <p:sp>
        <p:nvSpPr>
          <p:cNvPr id="22" name="Text 20"/>
          <p:cNvSpPr/>
          <p:nvPr/>
        </p:nvSpPr>
        <p:spPr>
          <a:xfrm>
            <a:off x="4069080" y="5532120"/>
            <a:ext cx="7498080" cy="685800"/>
          </a:xfrm>
          <a:prstGeom prst="rect">
            <a:avLst/>
          </a:prstGeom>
          <a:noFill/>
          <a:ln/>
        </p:spPr>
        <p:txBody>
          <a:bodyPr wrap="square" rtlCol="0" anchor="t"/>
          <a:lstStyle/>
          <a:p>
            <a:pPr marL="0" indent="0">
              <a:buNone/>
            </a:pPr>
            <a:r>
              <a:rPr lang="en-US" sz="1400" dirty="0">
                <a:solidFill>
                  <a:srgbClr val="28251D"/>
                </a:solidFill>
                <a:latin typeface="Arial" pitchFamily="34" charset="0"/>
                <a:ea typeface="Arial" pitchFamily="34" charset="-122"/>
                <a:cs typeface="Arial" pitchFamily="34" charset="-120"/>
              </a:rPr>
              <a:t>Effective leadership blends styles to context, supporting a contingency view (Northouse, 2022).</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REFLECTION</a:t>
            </a:r>
            <a:endParaRPr lang="en-US" sz="1200" dirty="0"/>
          </a:p>
        </p:txBody>
      </p:sp>
      <p:sp>
        <p:nvSpPr>
          <p:cNvPr id="3" name="Text 1"/>
          <p:cNvSpPr/>
          <p:nvPr/>
        </p:nvSpPr>
        <p:spPr>
          <a:xfrm>
            <a:off x="640080" y="676656"/>
            <a:ext cx="10881360" cy="731520"/>
          </a:xfrm>
          <a:prstGeom prst="rect">
            <a:avLst/>
          </a:prstGeom>
          <a:noFill/>
          <a:ln/>
        </p:spPr>
        <p:txBody>
          <a:bodyPr wrap="square" rtlCol="0" anchor="ctr"/>
          <a:lstStyle/>
          <a:p>
            <a:pPr marL="0" indent="0">
              <a:buNone/>
            </a:pPr>
            <a:r>
              <a:rPr lang="en-US" sz="3000" b="1" dirty="0">
                <a:solidFill>
                  <a:srgbClr val="182028"/>
                </a:solidFill>
                <a:latin typeface="Arial" pitchFamily="34" charset="0"/>
                <a:ea typeface="Arial" pitchFamily="34" charset="-122"/>
                <a:cs typeface="Arial" pitchFamily="34" charset="-120"/>
              </a:rPr>
              <a:t>Personal reflection on my leadership experience</a:t>
            </a:r>
            <a:endParaRPr lang="en-US" sz="30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14 / 18</a:t>
            </a:r>
            <a:endParaRPr lang="en-US" sz="1000" dirty="0"/>
          </a:p>
        </p:txBody>
      </p:sp>
      <p:sp>
        <p:nvSpPr>
          <p:cNvPr id="6" name="Text 4"/>
          <p:cNvSpPr/>
          <p:nvPr/>
        </p:nvSpPr>
        <p:spPr>
          <a:xfrm>
            <a:off x="640080" y="1737360"/>
            <a:ext cx="10881360" cy="320040"/>
          </a:xfrm>
          <a:prstGeom prst="rect">
            <a:avLst/>
          </a:prstGeom>
          <a:noFill/>
          <a:ln/>
        </p:spPr>
        <p:txBody>
          <a:bodyPr wrap="square" rtlCol="0" anchor="ctr"/>
          <a:lstStyle/>
          <a:p>
            <a:pPr marL="0" indent="0">
              <a:buNone/>
            </a:pPr>
            <a:r>
              <a:rPr lang="en-US" sz="1300" i="1" dirty="0">
                <a:solidFill>
                  <a:srgbClr val="6E6D68"/>
                </a:solidFill>
                <a:latin typeface="Arial" pitchFamily="34" charset="0"/>
                <a:ea typeface="Arial" pitchFamily="34" charset="-122"/>
                <a:cs typeface="Arial" pitchFamily="34" charset="-120"/>
              </a:rPr>
              <a:t>Gymnastics instructor – leading a youth squad (Gibbs, 1988)   ·   Worked example – adapt the details to your own experience</a:t>
            </a:r>
            <a:endParaRPr lang="en-US" sz="1300" dirty="0"/>
          </a:p>
        </p:txBody>
      </p:sp>
      <p:sp>
        <p:nvSpPr>
          <p:cNvPr id="7" name="Shape 5"/>
          <p:cNvSpPr/>
          <p:nvPr/>
        </p:nvSpPr>
        <p:spPr>
          <a:xfrm>
            <a:off x="640080" y="219456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8" name="Text 6"/>
          <p:cNvSpPr/>
          <p:nvPr/>
        </p:nvSpPr>
        <p:spPr>
          <a:xfrm>
            <a:off x="841248" y="228600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1 · Description</a:t>
            </a:r>
            <a:endParaRPr lang="en-US" sz="1300" dirty="0"/>
          </a:p>
        </p:txBody>
      </p:sp>
      <p:sp>
        <p:nvSpPr>
          <p:cNvPr id="9" name="Text 7"/>
          <p:cNvSpPr/>
          <p:nvPr/>
        </p:nvSpPr>
        <p:spPr>
          <a:xfrm>
            <a:off x="841248" y="257860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I led a youth squad in a command style: fixed drills, public corrections, results only. My strongest gymnast went quiet and anxious; her parent raised it with me.</a:t>
            </a:r>
            <a:endParaRPr lang="en-US" sz="1300" dirty="0"/>
          </a:p>
        </p:txBody>
      </p:sp>
      <p:sp>
        <p:nvSpPr>
          <p:cNvPr id="10" name="Shape 8"/>
          <p:cNvSpPr/>
          <p:nvPr/>
        </p:nvSpPr>
        <p:spPr>
          <a:xfrm>
            <a:off x="6181344" y="219456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11" name="Text 9"/>
          <p:cNvSpPr/>
          <p:nvPr/>
        </p:nvSpPr>
        <p:spPr>
          <a:xfrm>
            <a:off x="6382512" y="228600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2 · Feelings</a:t>
            </a:r>
            <a:endParaRPr lang="en-US" sz="1300" dirty="0"/>
          </a:p>
        </p:txBody>
      </p:sp>
      <p:sp>
        <p:nvSpPr>
          <p:cNvPr id="12" name="Text 10"/>
          <p:cNvSpPr/>
          <p:nvPr/>
        </p:nvSpPr>
        <p:spPr>
          <a:xfrm>
            <a:off x="6382512" y="257860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I felt defensive at first. Hearing a child say she no longer enjoyed gymnastics made me question my methods, not her attitude.</a:t>
            </a:r>
            <a:endParaRPr lang="en-US" sz="1300" dirty="0"/>
          </a:p>
        </p:txBody>
      </p:sp>
      <p:sp>
        <p:nvSpPr>
          <p:cNvPr id="13" name="Shape 11"/>
          <p:cNvSpPr/>
          <p:nvPr/>
        </p:nvSpPr>
        <p:spPr>
          <a:xfrm>
            <a:off x="640080" y="365760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14" name="Text 12"/>
          <p:cNvSpPr/>
          <p:nvPr/>
        </p:nvSpPr>
        <p:spPr>
          <a:xfrm>
            <a:off x="841248" y="374904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3 · Evaluation</a:t>
            </a:r>
            <a:endParaRPr lang="en-US" sz="1300" dirty="0"/>
          </a:p>
        </p:txBody>
      </p:sp>
      <p:sp>
        <p:nvSpPr>
          <p:cNvPr id="15" name="Text 13"/>
          <p:cNvSpPr/>
          <p:nvPr/>
        </p:nvSpPr>
        <p:spPr>
          <a:xfrm>
            <a:off x="841248" y="404164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Discipline and safety worked. But I had created compliance, not commitment – and no gymnast felt able to tell me sooner.</a:t>
            </a:r>
            <a:endParaRPr lang="en-US" sz="1300" dirty="0"/>
          </a:p>
        </p:txBody>
      </p:sp>
      <p:sp>
        <p:nvSpPr>
          <p:cNvPr id="16" name="Shape 14"/>
          <p:cNvSpPr/>
          <p:nvPr/>
        </p:nvSpPr>
        <p:spPr>
          <a:xfrm>
            <a:off x="6181344" y="365760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17" name="Text 15"/>
          <p:cNvSpPr/>
          <p:nvPr/>
        </p:nvSpPr>
        <p:spPr>
          <a:xfrm>
            <a:off x="6382512" y="374904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4 · Analysis</a:t>
            </a:r>
            <a:endParaRPr lang="en-US" sz="1300" dirty="0"/>
          </a:p>
        </p:txBody>
      </p:sp>
      <p:sp>
        <p:nvSpPr>
          <p:cNvPr id="18" name="Text 16"/>
          <p:cNvSpPr/>
          <p:nvPr/>
        </p:nvSpPr>
        <p:spPr>
          <a:xfrm>
            <a:off x="6382512" y="404164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My style was transactional. Servant leadership explains the failure: I had not listened or attended to individual needs (Spears, 1995); without psychological safety, gymnasts stayed silent (Edmondson, 2019).</a:t>
            </a:r>
            <a:endParaRPr lang="en-US" sz="1300" dirty="0"/>
          </a:p>
        </p:txBody>
      </p:sp>
      <p:sp>
        <p:nvSpPr>
          <p:cNvPr id="19" name="Shape 17"/>
          <p:cNvSpPr/>
          <p:nvPr/>
        </p:nvSpPr>
        <p:spPr>
          <a:xfrm>
            <a:off x="640080" y="512064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20" name="Text 18"/>
          <p:cNvSpPr/>
          <p:nvPr/>
        </p:nvSpPr>
        <p:spPr>
          <a:xfrm>
            <a:off x="841248" y="521208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5 · Conclusion</a:t>
            </a:r>
            <a:endParaRPr lang="en-US" sz="1300" dirty="0"/>
          </a:p>
        </p:txBody>
      </p:sp>
      <p:sp>
        <p:nvSpPr>
          <p:cNvPr id="21" name="Text 19"/>
          <p:cNvSpPr/>
          <p:nvPr/>
        </p:nvSpPr>
        <p:spPr>
          <a:xfrm>
            <a:off x="841248" y="550468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Strictness was not the problem; the absence of voice and care was. Directive coaching still matters for safety and spotting.</a:t>
            </a:r>
            <a:endParaRPr lang="en-US" sz="1300" dirty="0"/>
          </a:p>
        </p:txBody>
      </p:sp>
      <p:sp>
        <p:nvSpPr>
          <p:cNvPr id="22" name="Shape 20"/>
          <p:cNvSpPr/>
          <p:nvPr/>
        </p:nvSpPr>
        <p:spPr>
          <a:xfrm>
            <a:off x="6181344" y="5120640"/>
            <a:ext cx="5367528" cy="1353312"/>
          </a:xfrm>
          <a:prstGeom prst="roundRect">
            <a:avLst>
              <a:gd name="adj" fmla="val 3378"/>
            </a:avLst>
          </a:prstGeom>
          <a:solidFill>
            <a:srgbClr val="FFFFFF"/>
          </a:solidFill>
          <a:ln w="12700">
            <a:solidFill>
              <a:srgbClr val="E3E1DC"/>
            </a:solidFill>
            <a:prstDash val="solid"/>
          </a:ln>
        </p:spPr>
        <p:txBody>
          <a:bodyPr/>
          <a:lstStyle/>
          <a:p>
            <a:endParaRPr lang="en-GB"/>
          </a:p>
        </p:txBody>
      </p:sp>
      <p:sp>
        <p:nvSpPr>
          <p:cNvPr id="23" name="Text 21"/>
          <p:cNvSpPr/>
          <p:nvPr/>
        </p:nvSpPr>
        <p:spPr>
          <a:xfrm>
            <a:off x="6382512" y="5212080"/>
            <a:ext cx="4937760" cy="274320"/>
          </a:xfrm>
          <a:prstGeom prst="rect">
            <a:avLst/>
          </a:prstGeom>
          <a:noFill/>
          <a:ln/>
        </p:spPr>
        <p:txBody>
          <a:bodyPr wrap="square" rtlCol="0" anchor="ctr"/>
          <a:lstStyle/>
          <a:p>
            <a:pPr marL="0" indent="0">
              <a:buNone/>
            </a:pPr>
            <a:r>
              <a:rPr lang="en-US" sz="1300" b="1" dirty="0">
                <a:solidFill>
                  <a:srgbClr val="A3365A"/>
                </a:solidFill>
                <a:latin typeface="Arial" pitchFamily="34" charset="0"/>
                <a:ea typeface="Arial" pitchFamily="34" charset="-122"/>
                <a:cs typeface="Arial" pitchFamily="34" charset="-120"/>
              </a:rPr>
              <a:t>6 · Action plan</a:t>
            </a:r>
            <a:endParaRPr lang="en-US" sz="1300" dirty="0"/>
          </a:p>
        </p:txBody>
      </p:sp>
      <p:sp>
        <p:nvSpPr>
          <p:cNvPr id="24" name="Text 22"/>
          <p:cNvSpPr/>
          <p:nvPr/>
        </p:nvSpPr>
        <p:spPr>
          <a:xfrm>
            <a:off x="6382512" y="5504688"/>
            <a:ext cx="4937760" cy="914400"/>
          </a:xfrm>
          <a:prstGeom prst="rect">
            <a:avLst/>
          </a:prstGeom>
          <a:noFill/>
          <a:ln/>
        </p:spPr>
        <p:txBody>
          <a:bodyPr wrap="square" rtlCol="0" anchor="t"/>
          <a:lstStyle/>
          <a:p>
            <a:pPr marL="0" indent="0">
              <a:buNone/>
            </a:pPr>
            <a:r>
              <a:rPr lang="en-US" sz="1300" dirty="0">
                <a:solidFill>
                  <a:srgbClr val="28251D"/>
                </a:solidFill>
                <a:latin typeface="Arial" pitchFamily="34" charset="0"/>
                <a:ea typeface="Arial" pitchFamily="34" charset="-122"/>
                <a:cs typeface="Arial" pitchFamily="34" charset="-120"/>
              </a:rPr>
              <a:t>I now open each term with a listening session, give corrections privately and review individual goals – treating gymnast feedback as data.</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82028"/>
        </a:solidFill>
        <a:effectLst/>
      </p:bgPr>
    </p:bg>
    <p:spTree>
      <p:nvGrpSpPr>
        <p:cNvPr id="1" name=""/>
        <p:cNvGrpSpPr/>
        <p:nvPr/>
      </p:nvGrpSpPr>
      <p:grpSpPr>
        <a:xfrm>
          <a:off x="0" y="0"/>
          <a:ext cx="0" cy="0"/>
          <a:chOff x="0" y="0"/>
          <a:chExt cx="0" cy="0"/>
        </a:xfrm>
      </p:grpSpPr>
      <p:sp>
        <p:nvSpPr>
          <p:cNvPr id="2" name="Text 0"/>
          <p:cNvSpPr/>
          <p:nvPr/>
        </p:nvSpPr>
        <p:spPr>
          <a:xfrm>
            <a:off x="822960" y="640080"/>
            <a:ext cx="10515600" cy="320040"/>
          </a:xfrm>
          <a:prstGeom prst="rect">
            <a:avLst/>
          </a:prstGeom>
          <a:noFill/>
          <a:ln/>
        </p:spPr>
        <p:txBody>
          <a:bodyPr wrap="square" rtlCol="0" anchor="ctr"/>
          <a:lstStyle/>
          <a:p>
            <a:pPr marL="0" indent="0">
              <a:buNone/>
            </a:pPr>
            <a:r>
              <a:rPr lang="en-US" sz="1300" b="1" kern="0" spc="300" dirty="0">
                <a:solidFill>
                  <a:srgbClr val="A3365A"/>
                </a:solidFill>
                <a:latin typeface="Arial" pitchFamily="34" charset="0"/>
                <a:ea typeface="Arial" pitchFamily="34" charset="-122"/>
                <a:cs typeface="Arial" pitchFamily="34" charset="-120"/>
              </a:rPr>
              <a:t>CONCLUSION</a:t>
            </a:r>
            <a:endParaRPr lang="en-US" sz="1300" dirty="0"/>
          </a:p>
        </p:txBody>
      </p:sp>
      <p:sp>
        <p:nvSpPr>
          <p:cNvPr id="3" name="Text 1"/>
          <p:cNvSpPr/>
          <p:nvPr/>
        </p:nvSpPr>
        <p:spPr>
          <a:xfrm>
            <a:off x="822960" y="1005840"/>
            <a:ext cx="10515600" cy="640080"/>
          </a:xfrm>
          <a:prstGeom prst="rect">
            <a:avLst/>
          </a:prstGeom>
          <a:noFill/>
          <a:ln/>
        </p:spPr>
        <p:txBody>
          <a:bodyPr wrap="square" rtlCol="0" anchor="ctr"/>
          <a:lstStyle/>
          <a:p>
            <a:pPr marL="0" indent="0">
              <a:buNone/>
            </a:pPr>
            <a:r>
              <a:rPr lang="en-US" sz="3000" b="1" dirty="0">
                <a:solidFill>
                  <a:srgbClr val="FFFFFF"/>
                </a:solidFill>
                <a:latin typeface="Arial" pitchFamily="34" charset="0"/>
                <a:ea typeface="Arial" pitchFamily="34" charset="-122"/>
                <a:cs typeface="Arial" pitchFamily="34" charset="-120"/>
              </a:rPr>
              <a:t>Argument and judgement</a:t>
            </a:r>
            <a:endParaRPr lang="en-US" sz="3000" dirty="0"/>
          </a:p>
        </p:txBody>
      </p:sp>
      <p:sp>
        <p:nvSpPr>
          <p:cNvPr id="4" name="Text 2"/>
          <p:cNvSpPr/>
          <p:nvPr/>
        </p:nvSpPr>
        <p:spPr>
          <a:xfrm>
            <a:off x="822960" y="2011680"/>
            <a:ext cx="10515600" cy="4206240"/>
          </a:xfrm>
          <a:prstGeom prst="rect">
            <a:avLst/>
          </a:prstGeom>
          <a:noFill/>
          <a:ln/>
        </p:spPr>
        <p:txBody>
          <a:bodyPr wrap="square" rtlCol="0" anchor="t"/>
          <a:lstStyle/>
          <a:p>
            <a:pPr marL="342900" indent="-342900">
              <a:spcAft>
                <a:spcPts val="1600"/>
              </a:spcAft>
              <a:buSzPct val="100000"/>
              <a:buChar char="•"/>
            </a:pPr>
            <a:r>
              <a:rPr lang="en-US" sz="1800" dirty="0">
                <a:solidFill>
                  <a:srgbClr val="FFFFFF"/>
                </a:solidFill>
                <a:latin typeface="Arial" pitchFamily="34" charset="0"/>
                <a:ea typeface="Arial" pitchFamily="34" charset="-122"/>
                <a:cs typeface="Arial" pitchFamily="34" charset="-120"/>
              </a:rPr>
              <a:t>British Gymnastics’ leadership combined transformational and servant approaches to turn a systemic welfare failure into a structured reform programme.</a:t>
            </a:r>
            <a:endParaRPr lang="en-US" sz="1800" dirty="0"/>
          </a:p>
          <a:p>
            <a:pPr marL="342900" indent="-342900">
              <a:spcAft>
                <a:spcPts val="1600"/>
              </a:spcAft>
              <a:buSzPct val="100000"/>
              <a:buChar char="•"/>
            </a:pPr>
            <a:r>
              <a:rPr lang="en-US" sz="1800" dirty="0">
                <a:solidFill>
                  <a:srgbClr val="FFFFFF"/>
                </a:solidFill>
                <a:latin typeface="Arial" pitchFamily="34" charset="0"/>
                <a:ea typeface="Arial" pitchFamily="34" charset="-122"/>
                <a:cs typeface="Arial" pitchFamily="34" charset="-120"/>
              </a:rPr>
              <a:t>The direction of reform is well evidenced – welfare investment, governance, external evaluation – but delivery is contested: survivor groups report many demands unaddressed, and the complaints process is being replaced.</a:t>
            </a:r>
            <a:endParaRPr lang="en-US" sz="1800" dirty="0"/>
          </a:p>
          <a:p>
            <a:pPr marL="342900" indent="-342900">
              <a:spcAft>
                <a:spcPts val="1600"/>
              </a:spcAft>
              <a:buSzPct val="100000"/>
              <a:buChar char="•"/>
            </a:pPr>
            <a:r>
              <a:rPr lang="en-US" sz="1800" dirty="0">
                <a:solidFill>
                  <a:srgbClr val="FFFFFF"/>
                </a:solidFill>
                <a:latin typeface="Arial" pitchFamily="34" charset="0"/>
                <a:ea typeface="Arial" pitchFamily="34" charset="-122"/>
                <a:cs typeface="Arial" pitchFamily="34" charset="-120"/>
              </a:rPr>
              <a:t>Comparative examples show culture change without governance fails (British Cycling), and performance-first leadership acts only under external pressure (Nike).</a:t>
            </a:r>
            <a:endParaRPr lang="en-US" sz="1800" dirty="0"/>
          </a:p>
          <a:p>
            <a:pPr marL="342900" indent="-342900">
              <a:spcAft>
                <a:spcPts val="1600"/>
              </a:spcAft>
              <a:buSzPct val="100000"/>
              <a:buChar char="•"/>
            </a:pPr>
            <a:r>
              <a:rPr lang="en-US" sz="1800" dirty="0">
                <a:solidFill>
                  <a:srgbClr val="FFFFFF"/>
                </a:solidFill>
                <a:latin typeface="Arial" pitchFamily="34" charset="0"/>
                <a:ea typeface="Arial" pitchFamily="34" charset="-122"/>
                <a:cs typeface="Arial" pitchFamily="34" charset="-120"/>
              </a:rPr>
              <a:t>A different style would not clearly have done better; an adaptive, shared approach with survivor voice could have improved legitimacy and pace of delivery.</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REFERENCES</a:t>
            </a:r>
            <a:endParaRPr lang="en-US" sz="12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16 / 18</a:t>
            </a:r>
            <a:endParaRPr lang="en-US" sz="1000" dirty="0"/>
          </a:p>
        </p:txBody>
      </p:sp>
      <p:sp>
        <p:nvSpPr>
          <p:cNvPr id="6" name="Text 4"/>
          <p:cNvSpPr/>
          <p:nvPr/>
        </p:nvSpPr>
        <p:spPr>
          <a:xfrm>
            <a:off x="640080" y="1783080"/>
            <a:ext cx="10881360" cy="4572000"/>
          </a:xfrm>
          <a:prstGeom prst="rect">
            <a:avLst/>
          </a:prstGeom>
          <a:noFill/>
          <a:ln/>
        </p:spPr>
        <p:txBody>
          <a:bodyPr wrap="square" rtlCol="0" anchor="t"/>
          <a:lstStyle/>
          <a:p>
            <a:pPr marL="0" indent="0">
              <a:spcAft>
                <a:spcPts val="700"/>
              </a:spcAft>
              <a:buNone/>
            </a:pPr>
            <a:r>
              <a:rPr lang="en-US" sz="1150" dirty="0">
                <a:solidFill>
                  <a:srgbClr val="28251D"/>
                </a:solidFill>
                <a:latin typeface="Arial" pitchFamily="34" charset="0"/>
                <a:ea typeface="Arial" pitchFamily="34" charset="-122"/>
                <a:cs typeface="Arial" pitchFamily="34" charset="-120"/>
              </a:rPr>
              <a:t>ABC News (2021) How USA Gymnastics has changed since the Larry Nassar scandal. Available at: https://abcnews.com/Sports/usa-gymnastics-changed-larry-nassar-scandal/story?id=78839442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Ann Craft Trust (2022) British Gymnastics respond to Whyte Review recommendations with action plan to reform the sport. Available at: https://www.anncrafttrust.org/british-gymnastics-respond-to-whyte-review-recommendations-with-action-plan-to-reform-the-sport/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Associated Press (2024) ‘No egos,’ increased transparency and golden retrievers: how USA Gymnastics came back from the brink. Available at: https://apnews.com/article/usa-gymnastics-simone-biles-olympic-trials-a35f14d3b6fa93e47b4d50c9589dddb6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Australian Broadcasting Corporation (2021) Gymnastics Australia ‘unreservedly apologises’ after report lifts lid on physical, sexual abuse. Available at: https://www.abc.net.au/news/2021-05-03/gymnastics-australia-report-human-rights-commission-culture/100111962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Australian Human Rights Commission (2021) Change the routine: report on the independent review into gymnastics in Australia 2021. Available at: https://humanrights.gov.au/sites/default/files/document/publication/ahrc_gymnastics_review_2021_final_.pdf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Bass, B.M. (1985) Leadership and performance beyond expectations. New York: Free Press.</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Bass, B.M. and Riggio, R.E. (2006) Transformational leadership. 2nd edn. Mahwah, NJ: Lawrence Erlbaum.</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BBC (2017) British Cycling ‘lacked good governance’, says report into claims of bullying. Available at: https://www.bbc.com/sport/cycling/39811492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BBC (2022a) Gymnastics abuse: Whyte Review finds physical and emotional abuse issues were ‘systemic’. Available at: https://www.bbc.co.uk/sport/gymnastics/61796129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BBC (2022b) British Gymnastics to name banned coaches in ‘zero tolerance’ plan on abuse. Available at: https://www.bbc.co.uk/sport/gymnastics/63298671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BBC (2023) Whyte Review: British Gymnastics ‘inept and dysfunctional’ one year on since abuse report. Available at: https://www.bbc.co.uk/sport/gymnastics/65915666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BBC (2026) Gymnastics abuse complaints process to be replaced after victims’ criticism. Available at: https://www.bbc.co.uk/sport/gymnastics/articles/c0q24jz9g91o (Accessed: 17 October 2026).</a:t>
            </a:r>
            <a:endParaRPr lang="en-US" sz="11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REFERENCES</a:t>
            </a:r>
            <a:endParaRPr lang="en-US" sz="12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17 / 18</a:t>
            </a:r>
            <a:endParaRPr lang="en-US" sz="1000" dirty="0"/>
          </a:p>
        </p:txBody>
      </p:sp>
      <p:sp>
        <p:nvSpPr>
          <p:cNvPr id="6" name="Text 4"/>
          <p:cNvSpPr/>
          <p:nvPr/>
        </p:nvSpPr>
        <p:spPr>
          <a:xfrm>
            <a:off x="640080" y="1783080"/>
            <a:ext cx="10881360" cy="4572000"/>
          </a:xfrm>
          <a:prstGeom prst="rect">
            <a:avLst/>
          </a:prstGeom>
          <a:noFill/>
          <a:ln/>
        </p:spPr>
        <p:txBody>
          <a:bodyPr wrap="square" rtlCol="0" anchor="t"/>
          <a:lstStyle/>
          <a:p>
            <a:pPr marL="0" indent="0">
              <a:spcAft>
                <a:spcPts val="700"/>
              </a:spcAft>
              <a:buNone/>
            </a:pPr>
            <a:r>
              <a:rPr lang="en-US" sz="1150" dirty="0">
                <a:solidFill>
                  <a:srgbClr val="28251D"/>
                </a:solidFill>
                <a:latin typeface="Arial" pitchFamily="34" charset="0"/>
                <a:ea typeface="Arial" pitchFamily="34" charset="-122"/>
                <a:cs typeface="Arial" pitchFamily="34" charset="-120"/>
              </a:rPr>
              <a:t>British Gymnastics (n.d.) Board of directors. Available at: https://www.british-gymnastics.org/directors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British Gymnastics (2023) Reform ’25: 12-month progress report. Available at: https://a.storyblok.com/f/83342/x/515fa12681/british-gymnastics-reform-25-12-month-progress-report-high-res.pdf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British Gymnastics (2024) Annual report and accounts 2023/24. Available at: https://a.storyblok.com/f/83342/x/66e9215bd1/baga-filling-accounts-2024-signed-by-client-and-wrp.pdf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British Gymnastics (2025) ‘We have to continue to be proactive’ (BG Blog). Available at: https://www.british-gymnastics.org/articles/bg-blog-we-have-to-continue-to-be-proactive-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Burns, J.M. (1978) Leadership. New York: Harper &amp; Row.</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CNN (2019) Nike Oregon Project to shut down following Alberto Salazar ban. Available at: https://www.cnn.com/2019/10/11/sport/nike-oregon-project-shut-down-alberto-salazar-spt-intl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Edmondson, A.C. (2019) The fearless organization. Hoboken, NJ: Wiley.</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Eva, N., Robin, M., Sendjaya, S., van Dierendonck, D. and Liden, R.C. (2019) ‘Servant leadership: a systematic review and call for future research’, The Leadership Quarterly, 30(1), pp. 111–132. doi:10.1016/j.leaqua.2018.07.004.</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Gibbs, G. (1988) Learning by doing. Oxford: Further Education Unit, Oxford Polytechnic.</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Gymnasts for Change International (2025) Latest: has British Gymnastics cleaned up its act? Available at: https://www.gymnastsforchange.com/latest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Greenleaf, R.K. (1977) Servant leadership. New York: Paulist Press.</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Heifetz, R., Grashow, A. and Linsky, M. (2009) The practice of adaptive leadership. Boston, MA: Harvard Business Press.</a:t>
            </a:r>
            <a:endParaRPr lang="en-US" sz="11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6F5F2"/>
        </a:solidFill>
        <a:effectLst/>
      </p:bgPr>
    </p:bg>
    <p:spTree>
      <p:nvGrpSpPr>
        <p:cNvPr id="1" name=""/>
        <p:cNvGrpSpPr/>
        <p:nvPr/>
      </p:nvGrpSpPr>
      <p:grpSpPr>
        <a:xfrm>
          <a:off x="0" y="0"/>
          <a:ext cx="0" cy="0"/>
          <a:chOff x="0" y="0"/>
          <a:chExt cx="0" cy="0"/>
        </a:xfrm>
      </p:grpSpPr>
      <p:sp>
        <p:nvSpPr>
          <p:cNvPr id="2" name="Text 0"/>
          <p:cNvSpPr/>
          <p:nvPr/>
        </p:nvSpPr>
        <p:spPr>
          <a:xfrm>
            <a:off x="640080" y="402336"/>
            <a:ext cx="10058400" cy="274320"/>
          </a:xfrm>
          <a:prstGeom prst="rect">
            <a:avLst/>
          </a:prstGeom>
          <a:noFill/>
          <a:ln/>
        </p:spPr>
        <p:txBody>
          <a:bodyPr wrap="square" rtlCol="0" anchor="ctr"/>
          <a:lstStyle/>
          <a:p>
            <a:pPr marL="0" indent="0">
              <a:buNone/>
            </a:pPr>
            <a:r>
              <a:rPr lang="en-US" sz="1200" b="1" kern="0" spc="200" dirty="0">
                <a:solidFill>
                  <a:srgbClr val="A3365A"/>
                </a:solidFill>
                <a:latin typeface="Arial" pitchFamily="34" charset="0"/>
                <a:ea typeface="Arial" pitchFamily="34" charset="-122"/>
                <a:cs typeface="Arial" pitchFamily="34" charset="-120"/>
              </a:rPr>
              <a:t>REFERENCES</a:t>
            </a:r>
            <a:endParaRPr lang="en-US" sz="1200" dirty="0"/>
          </a:p>
        </p:txBody>
      </p:sp>
      <p:sp>
        <p:nvSpPr>
          <p:cNvPr id="4" name="Shape 2"/>
          <p:cNvSpPr/>
          <p:nvPr/>
        </p:nvSpPr>
        <p:spPr>
          <a:xfrm>
            <a:off x="640080" y="1517904"/>
            <a:ext cx="10908792" cy="14630"/>
          </a:xfrm>
          <a:prstGeom prst="rect">
            <a:avLst/>
          </a:prstGeom>
          <a:solidFill>
            <a:srgbClr val="E8E7E3"/>
          </a:solidFill>
          <a:ln/>
        </p:spPr>
        <p:txBody>
          <a:bodyPr/>
          <a:lstStyle/>
          <a:p>
            <a:endParaRPr lang="en-GB"/>
          </a:p>
        </p:txBody>
      </p:sp>
      <p:sp>
        <p:nvSpPr>
          <p:cNvPr id="5" name="Text 3"/>
          <p:cNvSpPr/>
          <p:nvPr/>
        </p:nvSpPr>
        <p:spPr>
          <a:xfrm>
            <a:off x="11064240" y="6473952"/>
            <a:ext cx="777240" cy="274320"/>
          </a:xfrm>
          <a:prstGeom prst="rect">
            <a:avLst/>
          </a:prstGeom>
          <a:noFill/>
          <a:ln/>
        </p:spPr>
        <p:txBody>
          <a:bodyPr wrap="square" rtlCol="0" anchor="ctr"/>
          <a:lstStyle/>
          <a:p>
            <a:pPr marL="0" indent="0" algn="r">
              <a:buNone/>
            </a:pPr>
            <a:r>
              <a:rPr lang="en-US" sz="1000" dirty="0">
                <a:solidFill>
                  <a:srgbClr val="A9A8A2"/>
                </a:solidFill>
                <a:latin typeface="Arial" pitchFamily="34" charset="0"/>
                <a:ea typeface="Arial" pitchFamily="34" charset="-122"/>
                <a:cs typeface="Arial" pitchFamily="34" charset="-120"/>
              </a:rPr>
              <a:t>18 / 18</a:t>
            </a:r>
            <a:endParaRPr lang="en-US" sz="1000" dirty="0"/>
          </a:p>
        </p:txBody>
      </p:sp>
      <p:sp>
        <p:nvSpPr>
          <p:cNvPr id="6" name="Text 4"/>
          <p:cNvSpPr/>
          <p:nvPr/>
        </p:nvSpPr>
        <p:spPr>
          <a:xfrm>
            <a:off x="640080" y="1783080"/>
            <a:ext cx="10881360" cy="4572000"/>
          </a:xfrm>
          <a:prstGeom prst="rect">
            <a:avLst/>
          </a:prstGeom>
          <a:noFill/>
          <a:ln/>
        </p:spPr>
        <p:txBody>
          <a:bodyPr wrap="square" rtlCol="0" anchor="t"/>
          <a:lstStyle/>
          <a:p>
            <a:pPr marL="0" indent="0">
              <a:spcAft>
                <a:spcPts val="700"/>
              </a:spcAft>
              <a:buNone/>
            </a:pPr>
            <a:r>
              <a:rPr lang="en-US" sz="1150" dirty="0">
                <a:solidFill>
                  <a:srgbClr val="28251D"/>
                </a:solidFill>
                <a:latin typeface="Arial" pitchFamily="34" charset="0"/>
                <a:ea typeface="Arial" pitchFamily="34" charset="-122"/>
                <a:cs typeface="Arial" pitchFamily="34" charset="-120"/>
              </a:rPr>
              <a:t>Hoch, J.E., Bommer, W.H., Dulebohn, J.H. and Wu, D. (2018) ‘Do ethical, authentic, and servant leadership explain variance above and beyond transformational leadership? A meta-analysis’, Journal of Management, 44(2), pp. 501–529. doi:10.1177/0149206316665461.</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Kotter, J.P. (1996) Leading change. Boston, MA: Harvard Business School Press.</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Lee, A., Lyubovnikova, J., Tian, A.W. and Knight, C. (2020) ‘Servant leadership: a meta-analytic examination of incremental contribution, moderation, and mediation’, Journal of Occupational and Organizational Psychology, 93(1), pp. 1–44. doi:10.1111/joop.12265.</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Mountjoy, M., Vertommen, T., Denhollander, R.J., Kennedy, S. and Majoor, R. (2022) ‘Effective engagement of survivors of harassment and abuse in sport in athlete safeguarding initiatives: a review and a conceptual framework’, British Journal of Sports Medicine, 56(14), pp. 789–795. doi:10.1136/bjsports-2021-104625.</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Northouse, P.G. (2022) Leadership: theory and practice. 9th edn. Thousand Oaks, CA: SAGE.</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Park, H., Sam, M.P. and Jackson, S.J. (2025) ‘The nature and limits of policy design against athlete maltreatment’, International Journal of Sport Policy and Politics. doi:10.1080/19406940.2025.2583983.</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Seanor, M.E., Giffin, C.E., Schinke, R., Coholic, D. and Larivière, M. (2022) ‘Pixies in a windstorm: tracing Australian gymnasts’ stories of athlete maltreatment through media data’, Sport in Society. doi:10.1080/17430437.2022.2060825.</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Schein, E.H. and Schein, P.A. (2017) Organizational culture and leadership. 5th edn. Hoboken, NJ: Wiley.</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Siangchokyoo, N., Klinger, R.L. and Campion, E.D. (2020) ‘Follower transformation as the linchpin of transformational leadership theory’, The Leadership Quarterly, 31(1), 101341. doi:10.1016/j.leaqua.2019.101341.</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Spears, L.C. (ed.) (1995) Reflections on leadership. New York: Wiley.</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van Knippenberg, D. and Sitkin, S.B. (2013) ‘A critical assessment of charismatic–transformational leadership research’, Academy of Management Annals, 7(1), pp. 1–60. doi:10.5465/19416520.2013.759433.</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Whyte, A. (2022) The Whyte Review: final report. Available at: https://www.uksport.gov.uk/-/media/files/resources/the-whyte-review--final-report-of-anne-whyte-qc.pdf (Accessed: 17 October 2026).</a:t>
            </a:r>
            <a:endParaRPr lang="en-US" sz="1150" dirty="0"/>
          </a:p>
          <a:p>
            <a:pPr marL="0" indent="0">
              <a:spcAft>
                <a:spcPts val="700"/>
              </a:spcAft>
              <a:buNone/>
            </a:pPr>
            <a:r>
              <a:rPr lang="en-US" sz="1150" dirty="0">
                <a:solidFill>
                  <a:srgbClr val="28251D"/>
                </a:solidFill>
                <a:latin typeface="Arial" pitchFamily="34" charset="0"/>
                <a:ea typeface="Arial" pitchFamily="34" charset="-122"/>
                <a:cs typeface="Arial" pitchFamily="34" charset="-120"/>
              </a:rPr>
              <a:t>Willson, E., Taylor, A., Kerr, G. and Stirling, A. (2023) ‘Discussing safe sport in the digital space: the #gymnastalliance movement’, International Journal of Sport and Exercise Psychology. doi:10.1080/1612197X.2023.2231949.</a:t>
            </a: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4545</Words>
  <Application>Microsoft Office PowerPoint</Application>
  <PresentationFormat>Widescreen</PresentationFormat>
  <Paragraphs>284</Paragraphs>
  <Slides>18</Slides>
  <Notes>18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18</vt:i4>
      </vt:variant>
    </vt:vector>
  </HeadingPairs>
  <TitlesOfParts>
    <vt:vector size="20"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Vasil Stoev</cp:lastModifiedBy>
  <cp:revision>2</cp:revision>
  <dcterms:created xsi:type="dcterms:W3CDTF">2026-10-17T11:51:54Z</dcterms:created>
  <dcterms:modified xsi:type="dcterms:W3CDTF">2026-10-17T12:46:23Z</dcterms:modified>
</cp:coreProperties>
</file>