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20"/>
  </p:notesMasterIdLst>
  <p:sldIdLst>
    <p:sldId id="256" r:id="rId2"/>
    <p:sldId id="257" r:id="rId3"/>
    <p:sldId id="258" r:id="rId4"/>
    <p:sldId id="268" r:id="rId5"/>
    <p:sldId id="273" r:id="rId6"/>
    <p:sldId id="269" r:id="rId7"/>
    <p:sldId id="274" r:id="rId8"/>
    <p:sldId id="260" r:id="rId9"/>
    <p:sldId id="261" r:id="rId10"/>
    <p:sldId id="262" r:id="rId11"/>
    <p:sldId id="270" r:id="rId12"/>
    <p:sldId id="271" r:id="rId13"/>
    <p:sldId id="272" r:id="rId14"/>
    <p:sldId id="264" r:id="rId15"/>
    <p:sldId id="263" r:id="rId16"/>
    <p:sldId id="266" r:id="rId17"/>
    <p:sldId id="265" r:id="rId18"/>
    <p:sldId id="267" r:id="rId1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68" d="100"/>
          <a:sy n="68" d="100"/>
        </p:scale>
        <p:origin x="1446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5F8C1DC-9012-42FD-8D0D-26A50C74C8C4}" type="datetimeFigureOut">
              <a:rPr lang="en-GB" smtClean="0"/>
              <a:t>15/03/2026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988C067-E8D5-4D7F-824A-7515C6A704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8570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988C067-E8D5-4D7F-824A-7515C6A704DD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683051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28020" y="1769541"/>
            <a:ext cx="7080026" cy="1828801"/>
          </a:xfrm>
        </p:spPr>
        <p:txBody>
          <a:bodyPr anchor="b">
            <a:normAutofit/>
          </a:bodyPr>
          <a:lstStyle>
            <a:lvl1pPr algn="ctr"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28020" y="3598339"/>
            <a:ext cx="7080026" cy="1049867"/>
          </a:xfrm>
        </p:spPr>
        <p:txBody>
          <a:bodyPr anchor="t"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3/15/2026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99211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3/15/2026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86095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71551" y="1761068"/>
            <a:ext cx="7192913" cy="1828813"/>
          </a:xfrm>
        </p:spPr>
        <p:txBody>
          <a:bodyPr anchor="b"/>
          <a:lstStyle>
            <a:lvl1pPr algn="ctr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1551" y="3589879"/>
            <a:ext cx="7192913" cy="1507054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3/15/2026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4061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347" y="1732449"/>
            <a:ext cx="3795373" cy="4058750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52169" y="1732450"/>
            <a:ext cx="3798499" cy="4058751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3/15/2026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54297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Slate-V2-SD-comp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345" y="1770323"/>
            <a:ext cx="3787423" cy="4112953"/>
          </a:xfrm>
          <a:prstGeom prst="rect">
            <a:avLst/>
          </a:prstGeom>
        </p:spPr>
      </p:pic>
      <p:pic>
        <p:nvPicPr>
          <p:cNvPr id="14" name="Picture 13" descr="Slate-V2-SD-comp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3245" y="1770323"/>
            <a:ext cx="3787423" cy="4112953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54404" y="1835254"/>
            <a:ext cx="3657258" cy="544884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54404" y="2380138"/>
            <a:ext cx="3657258" cy="3411063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21225" y="1835255"/>
            <a:ext cx="3671498" cy="544883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21225" y="2380138"/>
            <a:ext cx="3671498" cy="3411063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3/15/2026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55259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3/15/2026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0181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3/15/2026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932973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47" y="609600"/>
            <a:ext cx="2780167" cy="182191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41725" y="609600"/>
            <a:ext cx="4808943" cy="5181600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47" y="2431518"/>
            <a:ext cx="2780167" cy="3359681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3/15/2026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3382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Slate-V2-SD-vert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4987" y="609923"/>
            <a:ext cx="3428146" cy="520547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47" y="609923"/>
            <a:ext cx="3924676" cy="1829338"/>
          </a:xfrm>
        </p:spPr>
        <p:txBody>
          <a:bodyPr anchor="b">
            <a:noAutofit/>
          </a:bodyPr>
          <a:lstStyle>
            <a:lvl1pPr algn="ctr">
              <a:defRPr sz="32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976728" y="743989"/>
            <a:ext cx="3165375" cy="4912822"/>
          </a:xfr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47" y="2439261"/>
            <a:ext cx="3924676" cy="337613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3/15/2026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37691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Slate-V2-SD-pano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3995" y="540085"/>
            <a:ext cx="7656010" cy="383437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54" y="4565255"/>
            <a:ext cx="7766495" cy="543472"/>
          </a:xfrm>
        </p:spPr>
        <p:txBody>
          <a:bodyPr anchor="b">
            <a:normAutofit/>
          </a:bodyPr>
          <a:lstStyle>
            <a:lvl1pPr algn="ctr"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26217" y="695010"/>
            <a:ext cx="7285600" cy="3525671"/>
          </a:xfr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46" y="5108728"/>
            <a:ext cx="7765322" cy="682472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3/15/2026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73988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46" y="608437"/>
            <a:ext cx="7765322" cy="353434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46" y="4295180"/>
            <a:ext cx="7765322" cy="150182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3/15/2026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50282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4659" y="609600"/>
            <a:ext cx="6977064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290484" y="3610033"/>
            <a:ext cx="6564224" cy="532749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46" y="4304353"/>
            <a:ext cx="7765322" cy="1489496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3/15/2026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TextBox 10"/>
          <p:cNvSpPr txBox="1"/>
          <p:nvPr/>
        </p:nvSpPr>
        <p:spPr>
          <a:xfrm>
            <a:off x="627459" y="873912"/>
            <a:ext cx="4572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7828359" y="2933245"/>
            <a:ext cx="4572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43016549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46" y="2126943"/>
            <a:ext cx="7765322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9" y="4650556"/>
            <a:ext cx="7764149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3/15/2026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523099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85346" y="609600"/>
            <a:ext cx="7765322" cy="97045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346" y="1885950"/>
            <a:ext cx="2475738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346" y="2571750"/>
            <a:ext cx="2475738" cy="321945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35033" y="1885950"/>
            <a:ext cx="2475738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331076" y="2571750"/>
            <a:ext cx="2475738" cy="321945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74929" y="1885950"/>
            <a:ext cx="2475738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5974929" y="2571750"/>
            <a:ext cx="2475738" cy="321945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3/15/2026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408469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Slate-V2-SD-3col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239" y="1826045"/>
            <a:ext cx="2529046" cy="1833558"/>
          </a:xfrm>
          <a:prstGeom prst="rect">
            <a:avLst/>
          </a:prstGeom>
        </p:spPr>
      </p:pic>
      <p:pic>
        <p:nvPicPr>
          <p:cNvPr id="28" name="Picture 27" descr="Slate-V2-SD-3col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3813" y="1826045"/>
            <a:ext cx="2529046" cy="1833558"/>
          </a:xfrm>
          <a:prstGeom prst="rect">
            <a:avLst/>
          </a:prstGeom>
        </p:spPr>
      </p:pic>
      <p:pic>
        <p:nvPicPr>
          <p:cNvPr id="29" name="Picture 28" descr="Slate-V2-SD-3col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21715" y="1826045"/>
            <a:ext cx="2529046" cy="1833558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5346" y="609600"/>
            <a:ext cx="7765322" cy="97045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5346" y="3904106"/>
            <a:ext cx="2475738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763577" y="1938918"/>
            <a:ext cx="2319276" cy="160295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5346" y="4480369"/>
            <a:ext cx="2475738" cy="1310833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32091" y="3904106"/>
            <a:ext cx="2475738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409307" y="1939094"/>
            <a:ext cx="2319276" cy="160816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331075" y="4480368"/>
            <a:ext cx="2476753" cy="1310833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75023" y="3904106"/>
            <a:ext cx="2475738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6056774" y="1934432"/>
            <a:ext cx="2319276" cy="160729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5974929" y="4480366"/>
            <a:ext cx="2475738" cy="131083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3/15/2026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405485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3/15/2026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884203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37302" y="609600"/>
            <a:ext cx="1713365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347" y="609600"/>
            <a:ext cx="5937654" cy="5181601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3/15/2026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501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346" y="609600"/>
            <a:ext cx="7765322" cy="970450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346" y="1732450"/>
            <a:ext cx="7765322" cy="4058751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759052" y="5883276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lumMod val="9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</a:defRPr>
            </a:lvl1pPr>
          </a:lstStyle>
          <a:p>
            <a:fld id="{5BCAD085-E8A6-8845-BD4E-CB4CCA059FC4}" type="datetimeFigureOut">
              <a:rPr lang="en-US" smtClean="0"/>
              <a:t>3/15/2026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347" y="5883276"/>
            <a:ext cx="500464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885509" y="5883276"/>
            <a:ext cx="56515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lumMod val="9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972583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0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20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1pPr>
      <a:lvl2pPr marL="720000" indent="-270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"/>
        <a:defRPr sz="18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2pPr>
      <a:lvl3pPr marL="1026000" indent="-21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6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3pPr>
      <a:lvl4pPr marL="1386000" indent="-21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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4pPr>
      <a:lvl5pPr marL="1674000" indent="-21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5pPr>
      <a:lvl6pPr marL="20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6pPr>
      <a:lvl7pPr marL="240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7pPr>
      <a:lvl8pPr marL="278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8pPr>
      <a:lvl9pPr marL="310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ons.gov.uk/" TargetMode="External"/><Relationship Id="rId2" Type="http://schemas.openxmlformats.org/officeDocument/2006/relationships/hyperlink" Target="https://www.mintel.com/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chat.openai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2C06C29C-B610-B656-FD35-9DC4F212CA9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alphaModFix amt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03" r="7964" b="-1"/>
          <a:stretch>
            <a:fillRect/>
          </a:stretch>
        </p:blipFill>
        <p:spPr bwMode="auto">
          <a:xfrm>
            <a:off x="20" y="10"/>
            <a:ext cx="9143980" cy="6857990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46" y="609600"/>
            <a:ext cx="7765321" cy="970450"/>
          </a:xfrm>
        </p:spPr>
        <p:txBody>
          <a:bodyPr>
            <a:normAutofit/>
          </a:bodyPr>
          <a:lstStyle/>
          <a:p>
            <a:r>
              <a:rPr lang="en-GB" dirty="0">
                <a:latin typeface="Calisto MT (Body)"/>
              </a:rPr>
              <a:t>Premium Barber Shop – Nuneaton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346" y="2189640"/>
            <a:ext cx="7765321" cy="4058751"/>
          </a:xfrm>
        </p:spPr>
        <p:txBody>
          <a:bodyPr anchor="ctr">
            <a:normAutofit/>
          </a:bodyPr>
          <a:lstStyle/>
          <a:p>
            <a:pPr marL="36900" indent="0">
              <a:buNone/>
            </a:pPr>
            <a:r>
              <a:rPr lang="en-GB" sz="2400" dirty="0"/>
              <a:t>Business Plan Presentation</a:t>
            </a:r>
          </a:p>
          <a:p>
            <a:pPr marL="36900" indent="0">
              <a:buNone/>
            </a:pPr>
            <a:r>
              <a:rPr lang="en-GB" sz="2400" dirty="0"/>
              <a:t>Corneliu-Bogdan Dan</a:t>
            </a:r>
          </a:p>
          <a:p>
            <a:pPr marL="36900" indent="0">
              <a:buNone/>
            </a:pPr>
            <a:r>
              <a:rPr lang="en-GB" sz="2400" dirty="0"/>
              <a:t>Student ID: 2310378</a:t>
            </a:r>
          </a:p>
          <a:p>
            <a:pPr marL="36900" indent="0">
              <a:buNone/>
            </a:pPr>
            <a:r>
              <a:rPr lang="en-GB" sz="2400" dirty="0"/>
              <a:t>Entrepreneurship – LCBB5013</a:t>
            </a:r>
          </a:p>
          <a:p>
            <a:pPr marL="36900" indent="0">
              <a:buNone/>
            </a:pPr>
            <a:r>
              <a:rPr lang="en-GB" sz="2400" dirty="0"/>
              <a:t>Lecturer: </a:t>
            </a:r>
            <a:r>
              <a:rPr lang="en-GB" sz="2400" dirty="0" err="1"/>
              <a:t>Fouziya</a:t>
            </a:r>
            <a:r>
              <a:rPr lang="en-GB" sz="2400" dirty="0"/>
              <a:t> Farheen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BA3C497-188E-D1DD-FEA0-166355D9B7E4}"/>
              </a:ext>
            </a:extLst>
          </p:cNvPr>
          <p:cNvSpPr txBox="1"/>
          <p:nvPr/>
        </p:nvSpPr>
        <p:spPr>
          <a:xfrm>
            <a:off x="140677" y="6322363"/>
            <a:ext cx="3348111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200" dirty="0"/>
              <a:t>Source: AI-generated image created using ChatGPT (OpenAI, 2026).</a:t>
            </a:r>
          </a:p>
        </p:txBody>
      </p:sp>
      <p:pic>
        <p:nvPicPr>
          <p:cNvPr id="8" name="Picture 7" descr="A black and yellow shield with blue flowers&#10;&#10;Description automatically generated">
            <a:extLst>
              <a:ext uri="{FF2B5EF4-FFF2-40B4-BE49-F238E27FC236}">
                <a16:creationId xmlns:a16="http://schemas.microsoft.com/office/drawing/2014/main" id="{FB46002A-FA3B-B059-AFE6-5DBF3155B9A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26258" y="5588782"/>
            <a:ext cx="732396" cy="964414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46" y="124375"/>
            <a:ext cx="7765322" cy="970450"/>
          </a:xfrm>
        </p:spPr>
        <p:txBody>
          <a:bodyPr/>
          <a:lstStyle/>
          <a:p>
            <a:r>
              <a:rPr dirty="0"/>
              <a:t>Business Opportunity</a:t>
            </a:r>
          </a:p>
        </p:txBody>
      </p:sp>
      <p:sp>
        <p:nvSpPr>
          <p:cNvPr id="6" name="Rectangle 3">
            <a:extLst>
              <a:ext uri="{FF2B5EF4-FFF2-40B4-BE49-F238E27FC236}">
                <a16:creationId xmlns:a16="http://schemas.microsoft.com/office/drawing/2014/main" id="{F1C3CE08-94BE-1EC5-0324-FC72859084D4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685800" y="1289461"/>
            <a:ext cx="7881425" cy="52629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v"/>
              <a:tabLst/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2">
                    <a:lumMod val="90000"/>
                  </a:schemeClr>
                </a:solidFill>
                <a:effectLst/>
                <a:latin typeface="Calisto MT (Body)"/>
              </a:rPr>
              <a:t>UK men’s grooming market valued at </a:t>
            </a:r>
            <a:r>
              <a:rPr kumimoji="0" lang="en-US" altLang="en-US" sz="2400" b="1" i="0" u="none" strike="noStrike" cap="none" normalizeH="0" baseline="0" dirty="0">
                <a:ln>
                  <a:noFill/>
                </a:ln>
                <a:solidFill>
                  <a:schemeClr val="tx2">
                    <a:lumMod val="90000"/>
                  </a:schemeClr>
                </a:solidFill>
                <a:effectLst/>
                <a:latin typeface="Calisto MT (Body)"/>
              </a:rPr>
              <a:t>£3–4 billion and growing steadily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2">
                    <a:lumMod val="90000"/>
                  </a:schemeClr>
                </a:solidFill>
                <a:effectLst/>
                <a:latin typeface="Calisto MT (Body)"/>
              </a:rPr>
              <a:t> as male grooming spending increases (Mintel, 2023).</a:t>
            </a:r>
          </a:p>
          <a:p>
            <a:pPr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v"/>
              <a:tabLst/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2">
                    <a:lumMod val="90000"/>
                  </a:schemeClr>
                </a:solidFill>
                <a:effectLst/>
                <a:latin typeface="Calisto MT (Body)"/>
              </a:rPr>
              <a:t>Haircuts represent a </a:t>
            </a:r>
            <a:r>
              <a:rPr kumimoji="0" lang="en-US" altLang="en-US" sz="2400" b="1" i="0" u="none" strike="noStrike" cap="none" normalizeH="0" baseline="0" dirty="0">
                <a:ln>
                  <a:noFill/>
                </a:ln>
                <a:solidFill>
                  <a:schemeClr val="tx2">
                    <a:lumMod val="90000"/>
                  </a:schemeClr>
                </a:solidFill>
                <a:effectLst/>
                <a:latin typeface="Calisto MT (Body)"/>
              </a:rPr>
              <a:t>high-frequency service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2">
                    <a:lumMod val="90000"/>
                  </a:schemeClr>
                </a:solidFill>
                <a:effectLst/>
                <a:latin typeface="Calisto MT (Body)"/>
              </a:rPr>
              <a:t> — most male customers require grooming </a:t>
            </a:r>
            <a:r>
              <a:rPr kumimoji="0" lang="en-US" altLang="en-US" sz="2400" b="1" i="0" u="none" strike="noStrike" cap="none" normalizeH="0" baseline="0" dirty="0">
                <a:ln>
                  <a:noFill/>
                </a:ln>
                <a:solidFill>
                  <a:schemeClr val="tx2">
                    <a:lumMod val="90000"/>
                  </a:schemeClr>
                </a:solidFill>
                <a:effectLst/>
                <a:latin typeface="Calisto MT (Body)"/>
              </a:rPr>
              <a:t>every 2–4 weeks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2">
                    <a:lumMod val="90000"/>
                  </a:schemeClr>
                </a:solidFill>
                <a:effectLst/>
                <a:latin typeface="Calisto MT (Body)"/>
              </a:rPr>
              <a:t>, creating predictable recurring revenue.</a:t>
            </a:r>
          </a:p>
          <a:p>
            <a:pPr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v"/>
              <a:tabLst/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2">
                    <a:lumMod val="90000"/>
                  </a:schemeClr>
                </a:solidFill>
                <a:effectLst/>
                <a:latin typeface="Calisto MT (Body)"/>
              </a:rPr>
              <a:t>The barbering industry is </a:t>
            </a:r>
            <a:r>
              <a:rPr kumimoji="0" lang="en-US" altLang="en-US" sz="2400" b="1" i="0" u="none" strike="noStrike" cap="none" normalizeH="0" baseline="0" dirty="0">
                <a:ln>
                  <a:noFill/>
                </a:ln>
                <a:solidFill>
                  <a:schemeClr val="tx2">
                    <a:lumMod val="90000"/>
                  </a:schemeClr>
                </a:solidFill>
                <a:effectLst/>
                <a:latin typeface="Calisto MT (Body)"/>
              </a:rPr>
              <a:t>dominated by independent SMEs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2">
                    <a:lumMod val="90000"/>
                  </a:schemeClr>
                </a:solidFill>
                <a:effectLst/>
                <a:latin typeface="Calisto MT (Body)"/>
              </a:rPr>
              <a:t>, creating opportunities for new entrants with strong branding and service quality (ONS, 2023).</a:t>
            </a:r>
          </a:p>
          <a:p>
            <a:pPr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v"/>
              <a:tabLst/>
            </a:pPr>
            <a:r>
              <a:rPr kumimoji="0" lang="en-US" altLang="en-US" sz="2400" b="1" i="0" u="none" strike="noStrike" cap="none" normalizeH="0" baseline="0" dirty="0">
                <a:ln>
                  <a:noFill/>
                </a:ln>
                <a:solidFill>
                  <a:schemeClr val="tx2">
                    <a:lumMod val="90000"/>
                  </a:schemeClr>
                </a:solidFill>
                <a:effectLst/>
                <a:latin typeface="Calisto MT (Body)"/>
              </a:rPr>
              <a:t>Market gap in Nuneaton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2">
                    <a:lumMod val="90000"/>
                  </a:schemeClr>
                </a:solidFill>
                <a:effectLst/>
                <a:latin typeface="Calisto MT (Body)"/>
              </a:rPr>
              <a:t> for a barber shop positioned between budget barbers and luxury salons.</a:t>
            </a:r>
          </a:p>
          <a:p>
            <a:pPr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v"/>
              <a:tabLst/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2">
                    <a:lumMod val="90000"/>
                  </a:schemeClr>
                </a:solidFill>
                <a:effectLst/>
                <a:latin typeface="Calisto MT (Body)"/>
              </a:rPr>
              <a:t>Opportunity to build a </a:t>
            </a:r>
            <a:r>
              <a:rPr kumimoji="0" lang="en-US" altLang="en-US" sz="2400" b="1" i="0" u="none" strike="noStrike" cap="none" normalizeH="0" baseline="0" dirty="0">
                <a:ln>
                  <a:noFill/>
                </a:ln>
                <a:solidFill>
                  <a:schemeClr val="tx2">
                    <a:lumMod val="90000"/>
                  </a:schemeClr>
                </a:solidFill>
                <a:effectLst/>
                <a:latin typeface="Calisto MT (Body)"/>
              </a:rPr>
              <a:t>mid-premium barber brand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2">
                    <a:lumMod val="90000"/>
                  </a:schemeClr>
                </a:solidFill>
                <a:effectLst/>
                <a:latin typeface="Calisto MT (Body)"/>
              </a:rPr>
              <a:t> delivering professional service, modern styling and consistent customer experience at competitive prices.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Business Concept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346" y="1580051"/>
            <a:ext cx="7765322" cy="4668350"/>
          </a:xfrm>
        </p:spPr>
        <p:txBody>
          <a:bodyPr>
            <a:normAutofit fontScale="85000" lnSpcReduction="20000"/>
          </a:bodyPr>
          <a:lstStyle/>
          <a:p>
            <a:pPr>
              <a:buFont typeface="Wingdings" panose="05000000000000000000" pitchFamily="2" charset="2"/>
              <a:buChar char="v"/>
            </a:pPr>
            <a:r>
              <a:rPr lang="en-GB" sz="2800" dirty="0">
                <a:solidFill>
                  <a:schemeClr val="tx2">
                    <a:lumMod val="90000"/>
                  </a:schemeClr>
                </a:solidFill>
                <a:effectLst/>
              </a:rPr>
              <a:t>Appointment-based barber shop located in Nuneaton town centre, targeting working professionals and appearance-conscious men.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GB" sz="2800" dirty="0">
                <a:solidFill>
                  <a:schemeClr val="tx2">
                    <a:lumMod val="90000"/>
                  </a:schemeClr>
                </a:solidFill>
                <a:effectLst/>
              </a:rPr>
              <a:t>Provides modern haircuts, beard grooming and traditional hot towel shaves delivered in a professional environment.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GB" sz="2800" dirty="0">
                <a:solidFill>
                  <a:schemeClr val="tx2">
                    <a:lumMod val="90000"/>
                  </a:schemeClr>
                </a:solidFill>
                <a:effectLst/>
              </a:rPr>
              <a:t>Operates with a digital booking system to minimise waiting times and improve customer convenience.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GB" sz="2800" dirty="0">
                <a:solidFill>
                  <a:schemeClr val="tx2">
                    <a:lumMod val="90000"/>
                  </a:schemeClr>
                </a:solidFill>
                <a:effectLst/>
              </a:rPr>
              <a:t>Positioned as a mid-premium barber shop, offering higher service quality than budget barbers while remaining affordable.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GB" sz="2800" dirty="0">
                <a:solidFill>
                  <a:schemeClr val="tx2">
                    <a:lumMod val="90000"/>
                  </a:schemeClr>
                </a:solidFill>
                <a:effectLst/>
              </a:rPr>
              <a:t>Competitive strategy based on service differentiation rather than price competition (Porter, 1985).</a:t>
            </a:r>
            <a:endParaRPr sz="2800" dirty="0">
              <a:solidFill>
                <a:schemeClr val="tx2">
                  <a:lumMod val="90000"/>
                </a:schemeClr>
              </a:solidFill>
              <a:effectLst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455179-A8A3-5205-ECB6-79C2E448DD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Unique Selling Point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8C50E34-5481-BDBE-D8F1-37AD26A631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2708" y="1732450"/>
            <a:ext cx="7887960" cy="4865298"/>
          </a:xfrm>
        </p:spPr>
        <p:txBody>
          <a:bodyPr>
            <a:normAutofit fontScale="92500" lnSpcReduction="20000"/>
          </a:bodyPr>
          <a:lstStyle/>
          <a:p>
            <a:pPr>
              <a:buFont typeface="Wingdings" panose="05000000000000000000" pitchFamily="2" charset="2"/>
              <a:buChar char="v"/>
            </a:pPr>
            <a:r>
              <a:rPr lang="en-GB" sz="2400" b="1" dirty="0"/>
              <a:t>Premium grooming experience at accessible prices</a:t>
            </a:r>
            <a:r>
              <a:rPr lang="en-GB" sz="2400" dirty="0"/>
              <a:t>, delivering strong value for customers and a luxury experience.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GB" sz="2400" b="1" dirty="0"/>
              <a:t>Differentiation through service quality</a:t>
            </a:r>
            <a:r>
              <a:rPr lang="en-GB" sz="2400" dirty="0"/>
              <a:t>, including precision barbering and professional standards.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GB" sz="2400" b="1" dirty="0"/>
              <a:t>Appointment-based system</a:t>
            </a:r>
            <a:r>
              <a:rPr lang="en-GB" sz="2400" dirty="0"/>
              <a:t> designed to minimise waiting times and improve convenience.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GB" sz="2400" b="1" dirty="0"/>
              <a:t>Personalised grooming consultations</a:t>
            </a:r>
            <a:r>
              <a:rPr lang="en-GB" sz="2400" dirty="0"/>
              <a:t> enhancing customer satisfaction and service relevance.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GB" sz="2400" b="1" dirty="0"/>
              <a:t>High hygiene standards and comfortable environment</a:t>
            </a:r>
            <a:r>
              <a:rPr lang="en-GB" sz="2400" dirty="0"/>
              <a:t> supporting professionalism and trust.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GB" sz="2400" b="1" dirty="0"/>
              <a:t>Customer-experience-focused strategy</a:t>
            </a:r>
            <a:r>
              <a:rPr lang="en-GB" sz="2400" dirty="0"/>
              <a:t> aimed at building loyalty and repeat visits.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GB" sz="2400" b="1" dirty="0"/>
              <a:t>Strategic mid-premium positioning</a:t>
            </a:r>
            <a:r>
              <a:rPr lang="en-GB" sz="2400" dirty="0"/>
              <a:t> between low-cost barbers and high-end salons to target an underserved market segment. </a:t>
            </a:r>
          </a:p>
        </p:txBody>
      </p:sp>
    </p:spTree>
    <p:extLst>
      <p:ext uri="{BB962C8B-B14F-4D97-AF65-F5344CB8AC3E}">
        <p14:creationId xmlns:p14="http://schemas.microsoft.com/office/powerpoint/2010/main" val="17843509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>
            <a:duotone>
              <a:schemeClr val="bg2">
                <a:shade val="80000"/>
                <a:lumMod val="80000"/>
              </a:schemeClr>
              <a:schemeClr val="bg2">
                <a:tint val="98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96E805-9A17-739C-4909-F14630150B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59620" y="82651"/>
            <a:ext cx="4483554" cy="1104901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GB" sz="3400" dirty="0">
                <a:ln>
                  <a:solidFill>
                    <a:srgbClr val="404040">
                      <a:alpha val="10000"/>
                    </a:srgbClr>
                  </a:solidFill>
                </a:ln>
                <a:solidFill>
                  <a:schemeClr val="tx2">
                    <a:lumMod val="90000"/>
                  </a:schemeClr>
                </a:solidFill>
              </a:rPr>
              <a:t>Products and Services</a:t>
            </a:r>
            <a:endParaRPr lang="en-GB" sz="3400" dirty="0">
              <a:solidFill>
                <a:schemeClr val="tx2">
                  <a:lumMod val="90000"/>
                </a:schemeClr>
              </a:solidFill>
            </a:endParaRPr>
          </a:p>
        </p:txBody>
      </p:sp>
      <p:pic>
        <p:nvPicPr>
          <p:cNvPr id="9" name="Picture 8" descr="A person getting his hair cut&#10;&#10;Description automatically generated">
            <a:extLst>
              <a:ext uri="{FF2B5EF4-FFF2-40B4-BE49-F238E27FC236}">
                <a16:creationId xmlns:a16="http://schemas.microsoft.com/office/drawing/2014/main" id="{AF69D167-4829-79B6-58D4-324174871443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13895" r="2" b="54146"/>
          <a:stretch>
            <a:fillRect/>
          </a:stretch>
        </p:blipFill>
        <p:spPr>
          <a:xfrm>
            <a:off x="20" y="10"/>
            <a:ext cx="3428716" cy="2225030"/>
          </a:xfrm>
          <a:prstGeom prst="rect">
            <a:avLst/>
          </a:prstGeom>
        </p:spPr>
      </p:pic>
      <p:pic>
        <p:nvPicPr>
          <p:cNvPr id="14" name="Picture 13" descr="A person with a white towel on his face&#10;&#10;Description automatically generated">
            <a:extLst>
              <a:ext uri="{FF2B5EF4-FFF2-40B4-BE49-F238E27FC236}">
                <a16:creationId xmlns:a16="http://schemas.microsoft.com/office/drawing/2014/main" id="{A0D530DD-3D53-CE69-253D-CF0F7B13D23C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19646" r="2" b="48394"/>
          <a:stretch>
            <a:fillRect/>
          </a:stretch>
        </p:blipFill>
        <p:spPr>
          <a:xfrm>
            <a:off x="20" y="2316481"/>
            <a:ext cx="3428716" cy="2225040"/>
          </a:xfrm>
          <a:prstGeom prst="rect">
            <a:avLst/>
          </a:prstGeom>
        </p:spPr>
      </p:pic>
      <p:pic>
        <p:nvPicPr>
          <p:cNvPr id="16" name="Picture 15" descr="A person getting a beard cut&#10;&#10;Description automatically generated">
            <a:extLst>
              <a:ext uri="{FF2B5EF4-FFF2-40B4-BE49-F238E27FC236}">
                <a16:creationId xmlns:a16="http://schemas.microsoft.com/office/drawing/2014/main" id="{3744BCCA-630C-130C-F1FE-D929497A55DB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t="18507" r="-2" b="50505"/>
          <a:stretch>
            <a:fillRect/>
          </a:stretch>
        </p:blipFill>
        <p:spPr>
          <a:xfrm>
            <a:off x="20" y="4632959"/>
            <a:ext cx="3428716" cy="2225041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0D78F8DF-3E28-42C3-B1C8-5A591036A6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64" r="2807" b="1446"/>
          <a:stretch/>
        </p:blipFill>
        <p:spPr>
          <a:xfrm>
            <a:off x="-7986" y="1"/>
            <a:ext cx="3517898" cy="6858000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27EF64C-239B-E2D3-585A-84FE99FDD9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59620" y="1187552"/>
            <a:ext cx="4918620" cy="5494601"/>
          </a:xfrm>
        </p:spPr>
        <p:txBody>
          <a:bodyPr anchor="ctr">
            <a:normAutofit fontScale="92500" lnSpcReduction="20000"/>
          </a:bodyPr>
          <a:lstStyle/>
          <a:p>
            <a:pPr marL="0" marR="0" lvl="0" indent="0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rgbClr val="F6BA7C"/>
              </a:buClr>
              <a:buSzTx/>
              <a:buFontTx/>
              <a:buNone/>
              <a:tabLst/>
            </a:pP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2">
                    <a:lumMod val="90000"/>
                  </a:schemeClr>
                </a:solidFill>
                <a:effectLst/>
                <a:latin typeface="Calisto MT (Body)"/>
              </a:rPr>
              <a:t>Core Grooming Services</a:t>
            </a:r>
          </a:p>
          <a:p>
            <a:pPr marL="0" marR="0" lvl="0" indent="0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rgbClr val="F6BA7C"/>
              </a:buClr>
              <a:buSzTx/>
              <a:buFontTx/>
              <a:buNone/>
              <a:tabLst/>
            </a:pPr>
            <a:endParaRPr kumimoji="0" lang="en-US" altLang="en-US" sz="1800" b="1" i="0" u="none" strike="noStrike" cap="none" normalizeH="0" baseline="0" dirty="0">
              <a:ln>
                <a:noFill/>
              </a:ln>
              <a:solidFill>
                <a:schemeClr val="tx2">
                  <a:lumMod val="90000"/>
                </a:schemeClr>
              </a:solidFill>
              <a:effectLst/>
              <a:latin typeface="Calisto MT (Body)"/>
            </a:endParaRPr>
          </a:p>
          <a:p>
            <a:pPr marL="285750" marR="0" lvl="0" indent="-285750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chemeClr val="tx1"/>
              </a:buClr>
              <a:buSzTx/>
              <a:buFont typeface="Wingdings" panose="05000000000000000000" pitchFamily="2" charset="2"/>
              <a:buChar char="v"/>
              <a:tabLst/>
            </a:pPr>
            <a:r>
              <a:rPr kumimoji="0" lang="en-US" altLang="en-US" sz="1800" i="0" u="none" strike="noStrike" cap="none" normalizeH="0" baseline="0" dirty="0">
                <a:ln>
                  <a:noFill/>
                </a:ln>
                <a:solidFill>
                  <a:schemeClr val="tx2">
                    <a:lumMod val="90000"/>
                  </a:schemeClr>
                </a:solidFill>
                <a:effectLst/>
                <a:latin typeface="Calisto MT (Body)"/>
              </a:rPr>
              <a:t>Precision Haircuts (£18–£25)</a:t>
            </a:r>
            <a:br>
              <a:rPr kumimoji="0" lang="en-US" altLang="en-US" sz="1800" i="0" u="none" strike="noStrike" cap="none" normalizeH="0" baseline="0" dirty="0">
                <a:ln>
                  <a:noFill/>
                </a:ln>
                <a:solidFill>
                  <a:schemeClr val="tx2">
                    <a:lumMod val="90000"/>
                  </a:schemeClr>
                </a:solidFill>
                <a:effectLst/>
                <a:latin typeface="Calisto MT (Body)"/>
              </a:rPr>
            </a:br>
            <a:r>
              <a:rPr kumimoji="0" lang="en-US" altLang="en-US" sz="1800" i="0" u="none" strike="noStrike" cap="none" normalizeH="0" baseline="0" dirty="0">
                <a:ln>
                  <a:noFill/>
                </a:ln>
                <a:solidFill>
                  <a:schemeClr val="tx2">
                    <a:lumMod val="90000"/>
                  </a:schemeClr>
                </a:solidFill>
                <a:effectLst/>
                <a:latin typeface="Calisto MT (Body)"/>
              </a:rPr>
              <a:t>Modern and classic styles including skin fades, tapers, textured crops and scissor cuts tailored to face shape.</a:t>
            </a:r>
          </a:p>
          <a:p>
            <a:pPr marL="285750" marR="0" lvl="0" indent="-285750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chemeClr val="tx1"/>
              </a:buClr>
              <a:buSzTx/>
              <a:buFont typeface="Wingdings" panose="05000000000000000000" pitchFamily="2" charset="2"/>
              <a:buChar char="v"/>
              <a:tabLst/>
            </a:pPr>
            <a:r>
              <a:rPr kumimoji="0" lang="en-US" altLang="en-US" sz="1800" i="0" u="none" strike="noStrike" cap="none" normalizeH="0" baseline="0" dirty="0">
                <a:ln>
                  <a:noFill/>
                </a:ln>
                <a:solidFill>
                  <a:schemeClr val="tx2">
                    <a:lumMod val="90000"/>
                  </a:schemeClr>
                </a:solidFill>
                <a:effectLst/>
                <a:latin typeface="Calisto MT (Body)"/>
              </a:rPr>
              <a:t>Beard Grooming (£10–£15)</a:t>
            </a:r>
            <a:br>
              <a:rPr kumimoji="0" lang="en-US" altLang="en-US" sz="1800" i="0" u="none" strike="noStrike" cap="none" normalizeH="0" baseline="0" dirty="0">
                <a:ln>
                  <a:noFill/>
                </a:ln>
                <a:solidFill>
                  <a:schemeClr val="tx2">
                    <a:lumMod val="90000"/>
                  </a:schemeClr>
                </a:solidFill>
                <a:effectLst/>
                <a:latin typeface="Calisto MT (Body)"/>
              </a:rPr>
            </a:br>
            <a:r>
              <a:rPr kumimoji="0" lang="en-US" altLang="en-US" sz="1800" i="0" u="none" strike="noStrike" cap="none" normalizeH="0" baseline="0" dirty="0">
                <a:ln>
                  <a:noFill/>
                </a:ln>
                <a:solidFill>
                  <a:schemeClr val="tx2">
                    <a:lumMod val="90000"/>
                  </a:schemeClr>
                </a:solidFill>
                <a:effectLst/>
                <a:latin typeface="Calisto MT (Body)"/>
              </a:rPr>
              <a:t>Professional beard trimming, shaping and line-ups using precision clippers and razors.</a:t>
            </a:r>
          </a:p>
          <a:p>
            <a:pPr marL="285750" marR="0" lvl="0" indent="-285750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chemeClr val="tx1"/>
              </a:buClr>
              <a:buSzTx/>
              <a:buFont typeface="Wingdings" panose="05000000000000000000" pitchFamily="2" charset="2"/>
              <a:buChar char="v"/>
              <a:tabLst/>
            </a:pPr>
            <a:r>
              <a:rPr kumimoji="0" lang="en-US" altLang="en-US" sz="1800" i="0" u="none" strike="noStrike" cap="none" normalizeH="0" baseline="0" dirty="0">
                <a:ln>
                  <a:noFill/>
                </a:ln>
                <a:solidFill>
                  <a:schemeClr val="tx2">
                    <a:lumMod val="90000"/>
                  </a:schemeClr>
                </a:solidFill>
                <a:effectLst/>
                <a:latin typeface="Calisto MT (Body)"/>
              </a:rPr>
              <a:t>Traditional Hot Towel Shave (£15)</a:t>
            </a:r>
            <a:br>
              <a:rPr kumimoji="0" lang="en-US" altLang="en-US" sz="1800" i="0" u="none" strike="noStrike" cap="none" normalizeH="0" baseline="0" dirty="0">
                <a:ln>
                  <a:noFill/>
                </a:ln>
                <a:solidFill>
                  <a:schemeClr val="tx2">
                    <a:lumMod val="90000"/>
                  </a:schemeClr>
                </a:solidFill>
                <a:effectLst/>
                <a:latin typeface="Calisto MT (Body)"/>
              </a:rPr>
            </a:br>
            <a:r>
              <a:rPr kumimoji="0" lang="en-US" altLang="en-US" sz="1800" i="0" u="none" strike="noStrike" cap="none" normalizeH="0" baseline="0" dirty="0">
                <a:ln>
                  <a:noFill/>
                </a:ln>
                <a:solidFill>
                  <a:schemeClr val="tx2">
                    <a:lumMod val="90000"/>
                  </a:schemeClr>
                </a:solidFill>
                <a:effectLst/>
                <a:latin typeface="Calisto MT (Body)"/>
              </a:rPr>
              <a:t>Luxury shaving service with hot towels, premium shaving creams and straight-razor finish.</a:t>
            </a:r>
          </a:p>
          <a:p>
            <a:pPr marL="285750" marR="0" lvl="0" indent="-285750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chemeClr val="tx1"/>
              </a:buClr>
              <a:buSzTx/>
              <a:buFont typeface="Wingdings" panose="05000000000000000000" pitchFamily="2" charset="2"/>
              <a:buChar char="v"/>
              <a:tabLst/>
            </a:pPr>
            <a:r>
              <a:rPr kumimoji="0" lang="en-US" altLang="en-US" sz="1800" i="0" u="none" strike="noStrike" cap="none" normalizeH="0" baseline="0" dirty="0">
                <a:ln>
                  <a:noFill/>
                </a:ln>
                <a:solidFill>
                  <a:schemeClr val="tx2">
                    <a:lumMod val="90000"/>
                  </a:schemeClr>
                </a:solidFill>
                <a:effectLst/>
                <a:latin typeface="Calisto MT (Body)"/>
              </a:rPr>
              <a:t>Style Consultation</a:t>
            </a:r>
            <a:br>
              <a:rPr kumimoji="0" lang="en-US" altLang="en-US" sz="1800" i="0" u="none" strike="noStrike" cap="none" normalizeH="0" baseline="0" dirty="0">
                <a:ln>
                  <a:noFill/>
                </a:ln>
                <a:solidFill>
                  <a:schemeClr val="tx2">
                    <a:lumMod val="90000"/>
                  </a:schemeClr>
                </a:solidFill>
                <a:effectLst/>
                <a:latin typeface="Calisto MT (Body)"/>
              </a:rPr>
            </a:br>
            <a:r>
              <a:rPr kumimoji="0" lang="en-US" altLang="en-US" sz="1800" i="0" u="none" strike="noStrike" cap="none" normalizeH="0" baseline="0" dirty="0">
                <a:ln>
                  <a:noFill/>
                </a:ln>
                <a:solidFill>
                  <a:schemeClr val="tx2">
                    <a:lumMod val="90000"/>
                  </a:schemeClr>
                </a:solidFill>
                <a:effectLst/>
                <a:latin typeface="Calisto MT (Body)"/>
              </a:rPr>
              <a:t>Personalized grooming advice to help clients maintain their hairstyle and beard between visits.</a:t>
            </a:r>
          </a:p>
          <a:p>
            <a:pPr marL="0" marR="0" lvl="0" indent="0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rgbClr val="F6BA7C"/>
              </a:buClr>
              <a:buSzTx/>
              <a:buFontTx/>
              <a:buNone/>
              <a:tabLst/>
            </a:pPr>
            <a:endParaRPr kumimoji="0" lang="en-US" altLang="en-US" sz="1800" i="0" u="none" strike="noStrike" cap="none" normalizeH="0" baseline="0" dirty="0">
              <a:ln>
                <a:noFill/>
              </a:ln>
              <a:solidFill>
                <a:schemeClr val="tx2">
                  <a:lumMod val="90000"/>
                </a:schemeClr>
              </a:solidFill>
              <a:effectLst/>
              <a:latin typeface="Calisto MT (Body)"/>
            </a:endParaRPr>
          </a:p>
          <a:p>
            <a:pPr marL="0" marR="0" lvl="0" indent="0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rgbClr val="F6BA7C"/>
              </a:buClr>
              <a:buSzTx/>
              <a:buFontTx/>
              <a:buNone/>
              <a:tabLst/>
            </a:pP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2">
                    <a:lumMod val="90000"/>
                  </a:schemeClr>
                </a:solidFill>
                <a:effectLst/>
                <a:latin typeface="Calisto MT (Body)"/>
              </a:rPr>
              <a:t>Retail Products</a:t>
            </a:r>
          </a:p>
          <a:p>
            <a:pPr marL="0" marR="0" lvl="0" indent="0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rgbClr val="F6BA7C"/>
              </a:buClr>
              <a:buSzTx/>
              <a:buFontTx/>
              <a:buNone/>
              <a:tabLst/>
            </a:pPr>
            <a:endParaRPr kumimoji="0" lang="en-US" altLang="en-US" sz="1800" b="1" i="0" u="none" strike="noStrike" cap="none" normalizeH="0" baseline="0" dirty="0">
              <a:ln>
                <a:noFill/>
              </a:ln>
              <a:solidFill>
                <a:schemeClr val="tx2">
                  <a:lumMod val="90000"/>
                </a:schemeClr>
              </a:solidFill>
              <a:effectLst/>
              <a:latin typeface="Calisto MT (Body)"/>
            </a:endParaRPr>
          </a:p>
          <a:p>
            <a:pPr marL="285750" marR="0" lvl="0" indent="-285750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chemeClr val="tx1"/>
              </a:buClr>
              <a:buSzTx/>
              <a:buFont typeface="Wingdings" panose="05000000000000000000" pitchFamily="2" charset="2"/>
              <a:buChar char="v"/>
              <a:tabLst/>
            </a:pPr>
            <a:r>
              <a:rPr kumimoji="0" lang="en-US" altLang="en-US" sz="1800" i="0" u="none" strike="noStrike" cap="none" normalizeH="0" baseline="0" dirty="0">
                <a:ln>
                  <a:noFill/>
                </a:ln>
                <a:solidFill>
                  <a:schemeClr val="tx2">
                    <a:lumMod val="90000"/>
                  </a:schemeClr>
                </a:solidFill>
                <a:effectLst/>
                <a:latin typeface="Calisto MT (Body)"/>
              </a:rPr>
              <a:t>Premium Pomades and Styling Creams – for hold, texture and shine.</a:t>
            </a:r>
            <a:br>
              <a:rPr kumimoji="0" lang="en-US" altLang="en-US" sz="1800" i="0" u="none" strike="noStrike" cap="none" normalizeH="0" baseline="0" dirty="0">
                <a:ln>
                  <a:noFill/>
                </a:ln>
                <a:solidFill>
                  <a:schemeClr val="tx2">
                    <a:lumMod val="90000"/>
                  </a:schemeClr>
                </a:solidFill>
                <a:effectLst/>
                <a:latin typeface="Calisto MT (Body)"/>
              </a:rPr>
            </a:br>
            <a:r>
              <a:rPr kumimoji="0" lang="en-US" altLang="en-US" sz="1800" i="0" u="none" strike="noStrike" cap="none" normalizeH="0" baseline="0" dirty="0">
                <a:ln>
                  <a:noFill/>
                </a:ln>
                <a:solidFill>
                  <a:schemeClr val="tx2">
                    <a:lumMod val="90000"/>
                  </a:schemeClr>
                </a:solidFill>
                <a:effectLst/>
                <a:latin typeface="Calisto MT (Body)"/>
              </a:rPr>
              <a:t>Beard Oils and Balms – moisturize the skin and promote healthy beard growth.</a:t>
            </a:r>
            <a:br>
              <a:rPr kumimoji="0" lang="en-US" altLang="en-US" sz="1800" i="0" u="none" strike="noStrike" cap="none" normalizeH="0" baseline="0" dirty="0">
                <a:ln>
                  <a:noFill/>
                </a:ln>
                <a:solidFill>
                  <a:schemeClr val="tx2">
                    <a:lumMod val="90000"/>
                  </a:schemeClr>
                </a:solidFill>
                <a:effectLst/>
                <a:latin typeface="Calisto MT (Body)"/>
              </a:rPr>
            </a:br>
            <a:r>
              <a:rPr kumimoji="0" lang="en-US" altLang="en-US" sz="1800" i="0" u="none" strike="noStrike" cap="none" normalizeH="0" baseline="0" dirty="0">
                <a:ln>
                  <a:noFill/>
                </a:ln>
                <a:solidFill>
                  <a:schemeClr val="tx2">
                    <a:lumMod val="90000"/>
                  </a:schemeClr>
                </a:solidFill>
                <a:effectLst/>
                <a:latin typeface="Calisto MT (Body)"/>
              </a:rPr>
              <a:t>Hair Texture Powder – adds volume and long-lasting natural hold.</a:t>
            </a:r>
          </a:p>
          <a:p>
            <a:pPr marL="285750" marR="0" lvl="0" indent="-285750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chemeClr val="tx1"/>
              </a:buClr>
              <a:buSzTx/>
              <a:buFont typeface="Wingdings" panose="05000000000000000000" pitchFamily="2" charset="2"/>
              <a:buChar char="v"/>
              <a:tabLst/>
            </a:pPr>
            <a:r>
              <a:rPr kumimoji="0" lang="en-US" altLang="en-US" sz="1800" i="0" u="none" strike="noStrike" cap="none" normalizeH="0" baseline="0" dirty="0">
                <a:ln>
                  <a:noFill/>
                </a:ln>
                <a:solidFill>
                  <a:schemeClr val="tx2">
                    <a:lumMod val="90000"/>
                  </a:schemeClr>
                </a:solidFill>
                <a:effectLst/>
                <a:latin typeface="Calisto MT (Body)"/>
              </a:rPr>
              <a:t>Retail products provide additional revenue streams and reinforce brand identity (Kotler &amp; Keller, 2022).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A94BC82-12DF-2DD8-40E8-FFBC829396E3}"/>
              </a:ext>
            </a:extLst>
          </p:cNvPr>
          <p:cNvSpPr txBox="1"/>
          <p:nvPr/>
        </p:nvSpPr>
        <p:spPr>
          <a:xfrm>
            <a:off x="-49539" y="6466709"/>
            <a:ext cx="2345909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100" dirty="0"/>
              <a:t>Source: AI-generated image created using ChatGPT (OpenAI, 2026).</a:t>
            </a:r>
          </a:p>
        </p:txBody>
      </p:sp>
    </p:spTree>
    <p:extLst>
      <p:ext uri="{BB962C8B-B14F-4D97-AF65-F5344CB8AC3E}">
        <p14:creationId xmlns:p14="http://schemas.microsoft.com/office/powerpoint/2010/main" val="410611991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6BBD45-A623-0D8C-8A30-92D346A02D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346" y="348792"/>
            <a:ext cx="7765322" cy="970450"/>
          </a:xfrm>
        </p:spPr>
        <p:txBody>
          <a:bodyPr/>
          <a:lstStyle/>
          <a:p>
            <a:r>
              <a:rPr lang="en-GB" dirty="0"/>
              <a:t>Local Market Insight</a:t>
            </a:r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41ED4AFF-7523-8024-D0AF-D65F780FB265}"/>
              </a:ext>
            </a:extLst>
          </p:cNvPr>
          <p:cNvSpPr>
            <a:spLocks noGrp="1"/>
          </p:cNvSpPr>
          <p:nvPr>
            <p:ph idx="1"/>
          </p:nvPr>
        </p:nvSpPr>
        <p:spPr bwMode="auto">
          <a:xfrm>
            <a:off x="685347" y="1445808"/>
            <a:ext cx="7765322" cy="4632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>
              <a:buFont typeface="Wingdings" panose="05000000000000000000" pitchFamily="2" charset="2"/>
              <a:buChar char="v"/>
            </a:pPr>
            <a:r>
              <a:rPr lang="en-GB" sz="1800" dirty="0">
                <a:solidFill>
                  <a:schemeClr val="tx2">
                    <a:lumMod val="90000"/>
                  </a:schemeClr>
                </a:solidFill>
              </a:rPr>
              <a:t>Local barber shops in Nuneaton typically charge £10–£15 per haircut, indicating strong price-based competition in the town centre.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GB" sz="1800" dirty="0">
                <a:solidFill>
                  <a:schemeClr val="tx2">
                    <a:lumMod val="90000"/>
                  </a:schemeClr>
                </a:solidFill>
              </a:rPr>
              <a:t>Direct competitors include established local barbers such as Dandy Barbers, Hairy Monkey Barbers, and The </a:t>
            </a:r>
            <a:r>
              <a:rPr lang="en-GB" sz="1800" dirty="0" err="1">
                <a:solidFill>
                  <a:schemeClr val="tx2">
                    <a:lumMod val="90000"/>
                  </a:schemeClr>
                </a:solidFill>
              </a:rPr>
              <a:t>BarberBlok</a:t>
            </a:r>
            <a:r>
              <a:rPr lang="en-GB" sz="1800" dirty="0">
                <a:solidFill>
                  <a:schemeClr val="tx2">
                    <a:lumMod val="90000"/>
                  </a:schemeClr>
                </a:solidFill>
              </a:rPr>
              <a:t>, which provide traditional men’s haircuts and grooming services in the area.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GB" sz="1800" dirty="0">
                <a:solidFill>
                  <a:schemeClr val="tx2">
                    <a:lumMod val="90000"/>
                  </a:schemeClr>
                </a:solidFill>
              </a:rPr>
              <a:t>Many of these competitors operate primarily as walk-in barbers, creating inconsistent waiting times and limiting service scheduling.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GB" sz="1800" dirty="0">
                <a:solidFill>
                  <a:schemeClr val="tx2">
                    <a:lumMod val="90000"/>
                  </a:schemeClr>
                </a:solidFill>
              </a:rPr>
              <a:t>Indirect competitors include hair salons such as Glam Factory and other unisex hairdressers that also provide men’s haircuts.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GB" sz="1800" dirty="0">
                <a:solidFill>
                  <a:schemeClr val="tx2">
                    <a:lumMod val="90000"/>
                  </a:schemeClr>
                </a:solidFill>
              </a:rPr>
              <a:t>Competition is high and switching costs are low, allowing customers to easily change barber providers.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GB" sz="1800" dirty="0">
                <a:solidFill>
                  <a:schemeClr val="tx2">
                    <a:lumMod val="90000"/>
                  </a:schemeClr>
                </a:solidFill>
              </a:rPr>
              <a:t>A market gap exists between low-cost barbers and high-end salons, creating an opportunity for a mid-premium barber shop focused on service quality and experience.</a:t>
            </a:r>
          </a:p>
        </p:txBody>
      </p:sp>
    </p:spTree>
    <p:extLst>
      <p:ext uri="{BB962C8B-B14F-4D97-AF65-F5344CB8AC3E}">
        <p14:creationId xmlns:p14="http://schemas.microsoft.com/office/powerpoint/2010/main" val="173983210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C021F0-2AD8-48CE-C3A0-0F73A661AC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346" y="192293"/>
            <a:ext cx="7765322" cy="970450"/>
          </a:xfrm>
        </p:spPr>
        <p:txBody>
          <a:bodyPr/>
          <a:lstStyle/>
          <a:p>
            <a:r>
              <a:rPr lang="en-GB" dirty="0"/>
              <a:t>Short and Long-Term Goal</a:t>
            </a:r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64F3F3E4-A478-9FFB-FCB5-9F2656C359FF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685346" y="1302142"/>
            <a:ext cx="7765322" cy="50295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R="0" lvl="0" indent="-34290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v"/>
              <a:tabLst/>
            </a:pPr>
            <a:r>
              <a:rPr kumimoji="0" lang="en-GB" altLang="en-US" sz="1800" i="0" u="none" strike="noStrike" cap="none" normalizeH="0" baseline="0" dirty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sto MT (Body)"/>
              </a:rPr>
              <a:t>Establish a recognised mid-premium barber brand in Nuneaton known for high service quality and professional standards.</a:t>
            </a:r>
          </a:p>
          <a:p>
            <a:pPr marR="0" lvl="0" indent="-34290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v"/>
              <a:tabLst/>
            </a:pPr>
            <a:r>
              <a:rPr kumimoji="0" lang="en-GB" altLang="en-US" sz="1800" i="0" u="none" strike="noStrike" cap="none" normalizeH="0" baseline="0" dirty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sto MT (Body)"/>
              </a:rPr>
              <a:t>Build a loyal and repeat customer base supported by appointment systems and strong customer relationships.</a:t>
            </a:r>
          </a:p>
          <a:p>
            <a:pPr marR="0" lvl="0" indent="-34290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v"/>
              <a:tabLst/>
            </a:pPr>
            <a:r>
              <a:rPr kumimoji="0" lang="en-GB" altLang="en-US" sz="1800" i="0" u="none" strike="noStrike" cap="none" normalizeH="0" baseline="0" dirty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sto MT (Body)"/>
              </a:rPr>
              <a:t>Achieve sustainable profitability through stable revenue growth and efficient operations.</a:t>
            </a:r>
          </a:p>
          <a:p>
            <a:pPr marR="0" lvl="0" indent="-34290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v"/>
              <a:tabLst/>
            </a:pPr>
            <a:r>
              <a:rPr kumimoji="0" lang="en-GB" altLang="en-US" sz="1800" i="0" u="none" strike="noStrike" cap="none" normalizeH="0" baseline="0" dirty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sto MT (Body)"/>
              </a:rPr>
              <a:t>Expand service capacity by increasing the number of barbers as demand grows.</a:t>
            </a:r>
          </a:p>
          <a:p>
            <a:pPr marR="0" lvl="0" indent="-34290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v"/>
              <a:tabLst/>
            </a:pPr>
            <a:r>
              <a:rPr kumimoji="0" lang="en-GB" altLang="en-US" sz="1800" i="0" u="none" strike="noStrike" cap="none" normalizeH="0" baseline="0" dirty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sto MT (Body)"/>
              </a:rPr>
              <a:t>Strengthen brand reputation through customer experience, reviews and social media presence.</a:t>
            </a:r>
          </a:p>
          <a:p>
            <a:pPr marR="0" lvl="0" indent="-34290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v"/>
              <a:tabLst/>
            </a:pPr>
            <a:r>
              <a:rPr kumimoji="0" lang="en-GB" altLang="en-US" sz="1800" i="0" u="none" strike="noStrike" cap="none" normalizeH="0" baseline="0" dirty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sto MT (Body)"/>
              </a:rPr>
              <a:t>Evaluate future expansion opportunities, including additional locations in nearby towns such as Bedworth or Hinckley.</a:t>
            </a:r>
            <a:endParaRPr kumimoji="0" lang="en-US" altLang="en-US" sz="1800" i="0" u="none" strike="noStrike" cap="none" normalizeH="0" baseline="0" dirty="0">
              <a:ln>
                <a:noFill/>
              </a:ln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sto MT (Body)"/>
            </a:endParaRPr>
          </a:p>
        </p:txBody>
      </p:sp>
    </p:spTree>
    <p:extLst>
      <p:ext uri="{BB962C8B-B14F-4D97-AF65-F5344CB8AC3E}">
        <p14:creationId xmlns:p14="http://schemas.microsoft.com/office/powerpoint/2010/main" val="242397085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46" y="124375"/>
            <a:ext cx="7765322" cy="970450"/>
          </a:xfrm>
        </p:spPr>
        <p:txBody>
          <a:bodyPr/>
          <a:lstStyle/>
          <a:p>
            <a:r>
              <a:rPr dirty="0"/>
              <a:t>Target Market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346" y="1406769"/>
            <a:ext cx="7765322" cy="5219114"/>
          </a:xfrm>
        </p:spPr>
        <p:txBody>
          <a:bodyPr>
            <a:noAutofit/>
          </a:bodyPr>
          <a:lstStyle/>
          <a:p>
            <a:r>
              <a:rPr lang="en-GB" sz="1600" b="1" dirty="0">
                <a:solidFill>
                  <a:schemeClr val="tx2">
                    <a:lumMod val="75000"/>
                  </a:schemeClr>
                </a:solidFill>
              </a:rPr>
              <a:t>Demographic</a:t>
            </a:r>
            <a:endParaRPr lang="en-GB" sz="1600" dirty="0">
              <a:solidFill>
                <a:schemeClr val="tx2">
                  <a:lumMod val="75000"/>
                </a:schemeClr>
              </a:solidFill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chemeClr val="tx2">
                    <a:lumMod val="75000"/>
                  </a:schemeClr>
                </a:solidFill>
              </a:rPr>
              <a:t>Men aged </a:t>
            </a:r>
            <a:r>
              <a:rPr lang="en-GB" sz="1600" b="1" dirty="0">
                <a:solidFill>
                  <a:schemeClr val="tx2">
                    <a:lumMod val="75000"/>
                  </a:schemeClr>
                </a:solidFill>
              </a:rPr>
              <a:t>18–45 with moderate disposable income</a:t>
            </a:r>
            <a:endParaRPr lang="en-GB" sz="1600" dirty="0">
              <a:solidFill>
                <a:schemeClr val="tx2">
                  <a:lumMod val="75000"/>
                </a:schemeClr>
              </a:solidFill>
            </a:endParaRPr>
          </a:p>
          <a:p>
            <a:r>
              <a:rPr lang="en-GB" sz="1600" b="1" dirty="0">
                <a:solidFill>
                  <a:schemeClr val="tx2">
                    <a:lumMod val="75000"/>
                  </a:schemeClr>
                </a:solidFill>
              </a:rPr>
              <a:t>Occupation</a:t>
            </a:r>
            <a:endParaRPr lang="en-GB" sz="1600" dirty="0">
              <a:solidFill>
                <a:schemeClr val="tx2">
                  <a:lumMod val="75000"/>
                </a:schemeClr>
              </a:solidFill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GB" sz="1600" b="1" dirty="0">
                <a:solidFill>
                  <a:schemeClr val="tx2">
                    <a:lumMod val="75000"/>
                  </a:schemeClr>
                </a:solidFill>
              </a:rPr>
              <a:t>Students, young professionals, and skilled tradespeople</a:t>
            </a:r>
            <a:r>
              <a:rPr lang="en-GB" sz="1600" dirty="0">
                <a:solidFill>
                  <a:schemeClr val="tx2">
                    <a:lumMod val="75000"/>
                  </a:schemeClr>
                </a:solidFill>
              </a:rPr>
              <a:t> who maintain a neat appearance for work or social image</a:t>
            </a:r>
          </a:p>
          <a:p>
            <a:r>
              <a:rPr lang="en-GB" sz="1600" b="1" dirty="0">
                <a:solidFill>
                  <a:schemeClr val="tx2">
                    <a:lumMod val="75000"/>
                  </a:schemeClr>
                </a:solidFill>
              </a:rPr>
              <a:t>Location</a:t>
            </a:r>
            <a:endParaRPr lang="en-GB" sz="1600" dirty="0">
              <a:solidFill>
                <a:schemeClr val="tx2">
                  <a:lumMod val="75000"/>
                </a:schemeClr>
              </a:solidFill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GB" sz="1600" b="1" dirty="0">
                <a:solidFill>
                  <a:schemeClr val="tx2">
                    <a:lumMod val="75000"/>
                  </a:schemeClr>
                </a:solidFill>
              </a:rPr>
              <a:t>Nuneaton town centre catchment</a:t>
            </a:r>
            <a:r>
              <a:rPr lang="en-GB" sz="1600" dirty="0">
                <a:solidFill>
                  <a:schemeClr val="tx2">
                    <a:lumMod val="75000"/>
                  </a:schemeClr>
                </a:solidFill>
              </a:rPr>
              <a:t>, including </a:t>
            </a:r>
            <a:r>
              <a:rPr lang="en-GB" sz="1600" b="1" dirty="0">
                <a:solidFill>
                  <a:schemeClr val="tx2">
                    <a:lumMod val="75000"/>
                  </a:schemeClr>
                </a:solidFill>
              </a:rPr>
              <a:t>Bedworth and Hinckley residents working or studying in the area</a:t>
            </a:r>
            <a:endParaRPr lang="en-GB" sz="1600" dirty="0">
              <a:solidFill>
                <a:schemeClr val="tx2">
                  <a:lumMod val="75000"/>
                </a:schemeClr>
              </a:solidFill>
            </a:endParaRPr>
          </a:p>
          <a:p>
            <a:r>
              <a:rPr lang="en-GB" sz="1600" b="1" dirty="0">
                <a:solidFill>
                  <a:schemeClr val="tx2">
                    <a:lumMod val="75000"/>
                  </a:schemeClr>
                </a:solidFill>
              </a:rPr>
              <a:t>Behaviour</a:t>
            </a:r>
            <a:endParaRPr lang="en-GB" sz="1600" dirty="0">
              <a:solidFill>
                <a:schemeClr val="tx2">
                  <a:lumMod val="75000"/>
                </a:schemeClr>
              </a:solidFill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GB" sz="1600" b="1" dirty="0">
                <a:solidFill>
                  <a:schemeClr val="tx2">
                    <a:lumMod val="75000"/>
                  </a:schemeClr>
                </a:solidFill>
              </a:rPr>
              <a:t>Regular grooming habits</a:t>
            </a:r>
            <a:r>
              <a:rPr lang="en-GB" sz="1600" dirty="0">
                <a:solidFill>
                  <a:schemeClr val="tx2">
                    <a:lumMod val="75000"/>
                  </a:schemeClr>
                </a:solidFill>
              </a:rPr>
              <a:t>, typically booking </a:t>
            </a:r>
            <a:r>
              <a:rPr lang="en-GB" sz="1600" b="1" dirty="0">
                <a:solidFill>
                  <a:schemeClr val="tx2">
                    <a:lumMod val="75000"/>
                  </a:schemeClr>
                </a:solidFill>
              </a:rPr>
              <a:t>haircuts every 2–4 weeks</a:t>
            </a:r>
            <a:endParaRPr lang="en-GB" sz="1600" dirty="0">
              <a:solidFill>
                <a:schemeClr val="tx2">
                  <a:lumMod val="75000"/>
                </a:schemeClr>
              </a:solidFill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chemeClr val="tx2">
                    <a:lumMod val="75000"/>
                  </a:schemeClr>
                </a:solidFill>
              </a:rPr>
              <a:t>Prefer </a:t>
            </a:r>
            <a:r>
              <a:rPr lang="en-GB" sz="1600" b="1" dirty="0">
                <a:solidFill>
                  <a:schemeClr val="tx2">
                    <a:lumMod val="75000"/>
                  </a:schemeClr>
                </a:solidFill>
              </a:rPr>
              <a:t>reliable appointments, minimal waiting times, and consistent service quality</a:t>
            </a:r>
            <a:endParaRPr lang="en-GB" sz="1600" dirty="0">
              <a:solidFill>
                <a:schemeClr val="tx2">
                  <a:lumMod val="75000"/>
                </a:schemeClr>
              </a:solidFill>
            </a:endParaRPr>
          </a:p>
          <a:p>
            <a:r>
              <a:rPr lang="en-GB" sz="1600" b="1" dirty="0">
                <a:solidFill>
                  <a:schemeClr val="tx2">
                    <a:lumMod val="75000"/>
                  </a:schemeClr>
                </a:solidFill>
              </a:rPr>
              <a:t>Psychographic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600" b="1" dirty="0">
                <a:solidFill>
                  <a:schemeClr val="tx2">
                    <a:lumMod val="75000"/>
                  </a:schemeClr>
                </a:solidFill>
              </a:rPr>
              <a:t>Appearance-conscious customers</a:t>
            </a:r>
            <a:r>
              <a:rPr lang="en-GB" sz="1600" dirty="0">
                <a:solidFill>
                  <a:schemeClr val="tx2">
                    <a:lumMod val="75000"/>
                  </a:schemeClr>
                </a:solidFill>
              </a:rPr>
              <a:t> who value </a:t>
            </a:r>
            <a:r>
              <a:rPr lang="en-GB" sz="1600" b="1" dirty="0">
                <a:solidFill>
                  <a:schemeClr val="tx2">
                    <a:lumMod val="75000"/>
                  </a:schemeClr>
                </a:solidFill>
              </a:rPr>
              <a:t>professional presentation and convenience over the cheapest price</a:t>
            </a:r>
            <a:endParaRPr lang="en-GB" sz="1600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dirty="0"/>
              <a:t>Competitive Advantage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346" y="1732450"/>
            <a:ext cx="7765322" cy="4907501"/>
          </a:xfrm>
        </p:spPr>
        <p:txBody>
          <a:bodyPr>
            <a:normAutofit/>
          </a:bodyPr>
          <a:lstStyle/>
          <a:p>
            <a:r>
              <a:rPr lang="en-GB" b="1" dirty="0">
                <a:solidFill>
                  <a:schemeClr val="tx2">
                    <a:lumMod val="75000"/>
                  </a:schemeClr>
                </a:solidFill>
              </a:rPr>
              <a:t>Improved Competitive Advantage</a:t>
            </a:r>
            <a:endParaRPr lang="en-GB" dirty="0">
              <a:solidFill>
                <a:schemeClr val="tx2">
                  <a:lumMod val="75000"/>
                </a:schemeClr>
              </a:solidFill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GB" b="1" dirty="0">
                <a:solidFill>
                  <a:schemeClr val="tx2">
                    <a:lumMod val="75000"/>
                  </a:schemeClr>
                </a:solidFill>
              </a:rPr>
              <a:t>Mid-premium pricing (£18–£22)</a:t>
            </a:r>
            <a:r>
              <a:rPr lang="en-GB" dirty="0">
                <a:solidFill>
                  <a:schemeClr val="tx2">
                    <a:lumMod val="75000"/>
                  </a:schemeClr>
                </a:solidFill>
              </a:rPr>
              <a:t> positioned between low-cost barbers (£10–£15) and premium salons.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b="1" dirty="0">
                <a:solidFill>
                  <a:schemeClr val="tx2">
                    <a:lumMod val="75000"/>
                  </a:schemeClr>
                </a:solidFill>
              </a:rPr>
              <a:t>Appointment-based system</a:t>
            </a:r>
            <a:r>
              <a:rPr lang="en-GB" dirty="0">
                <a:solidFill>
                  <a:schemeClr val="tx2">
                    <a:lumMod val="75000"/>
                  </a:schemeClr>
                </a:solidFill>
              </a:rPr>
              <a:t> improving time efficiency and eliminating long walk-in queues.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b="1" dirty="0">
                <a:solidFill>
                  <a:schemeClr val="tx2">
                    <a:lumMod val="75000"/>
                  </a:schemeClr>
                </a:solidFill>
              </a:rPr>
              <a:t>Consistent service quality</a:t>
            </a:r>
            <a:r>
              <a:rPr lang="en-GB" dirty="0">
                <a:solidFill>
                  <a:schemeClr val="tx2">
                    <a:lumMod val="75000"/>
                  </a:schemeClr>
                </a:solidFill>
              </a:rPr>
              <a:t> through standardised haircut procedures and consultations.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b="1" dirty="0">
                <a:solidFill>
                  <a:schemeClr val="tx2">
                    <a:lumMod val="75000"/>
                  </a:schemeClr>
                </a:solidFill>
              </a:rPr>
              <a:t>Enhanced customer experience</a:t>
            </a:r>
            <a:r>
              <a:rPr lang="en-GB" dirty="0">
                <a:solidFill>
                  <a:schemeClr val="tx2">
                    <a:lumMod val="75000"/>
                  </a:schemeClr>
                </a:solidFill>
              </a:rPr>
              <a:t> via professional environment, hygiene standards, and modern interior design.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b="1" dirty="0">
                <a:solidFill>
                  <a:schemeClr val="tx2">
                    <a:lumMod val="75000"/>
                  </a:schemeClr>
                </a:solidFill>
              </a:rPr>
              <a:t>Customer retention strategy</a:t>
            </a:r>
            <a:r>
              <a:rPr lang="en-GB" dirty="0">
                <a:solidFill>
                  <a:schemeClr val="tx2">
                    <a:lumMod val="75000"/>
                  </a:schemeClr>
                </a:solidFill>
              </a:rPr>
              <a:t> using digital booking, reviews, and repeat-visit behaviour (Grant, 2022).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80000"/>
                <a:lumMod val="80000"/>
              </a:schemeClr>
              <a:schemeClr val="bg2">
                <a:tint val="98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46" y="482991"/>
            <a:ext cx="2309062" cy="970450"/>
          </a:xfrm>
        </p:spPr>
        <p:txBody>
          <a:bodyPr anchor="b">
            <a:normAutofit/>
          </a:bodyPr>
          <a:lstStyle/>
          <a:p>
            <a:pPr algn="l"/>
            <a:r>
              <a:rPr lang="en-GB" sz="2400" dirty="0"/>
              <a:t>Marketing Strategy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346" y="1786597"/>
            <a:ext cx="2309062" cy="4811151"/>
          </a:xfrm>
        </p:spPr>
        <p:txBody>
          <a:bodyPr anchor="t">
            <a:normAutofit/>
          </a:bodyPr>
          <a:lstStyle/>
          <a:p>
            <a:r>
              <a:rPr lang="en-GB" sz="900" b="1" dirty="0"/>
              <a:t>4Ps of Marketing</a:t>
            </a:r>
          </a:p>
          <a:p>
            <a:r>
              <a:rPr lang="en-GB" sz="900" b="1" dirty="0"/>
              <a:t>Product</a:t>
            </a:r>
            <a:endParaRPr lang="en-GB" sz="900" dirty="0"/>
          </a:p>
          <a:p>
            <a:pPr>
              <a:buFont typeface="Arial" panose="020B0604020202020204" pitchFamily="34" charset="0"/>
              <a:buChar char="•"/>
            </a:pPr>
            <a:r>
              <a:rPr lang="en-GB" sz="900" dirty="0"/>
              <a:t>Precision haircuts, skin fades and beard grooming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900" dirty="0"/>
              <a:t>Traditional hot towel shaves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900" dirty="0"/>
              <a:t>Retail grooming products (pomades, beard oils)</a:t>
            </a:r>
          </a:p>
          <a:p>
            <a:r>
              <a:rPr lang="en-GB" sz="900" b="1" dirty="0"/>
              <a:t>Price</a:t>
            </a:r>
            <a:endParaRPr lang="en-GB" sz="900" dirty="0"/>
          </a:p>
          <a:p>
            <a:pPr>
              <a:buFont typeface="Arial" panose="020B0604020202020204" pitchFamily="34" charset="0"/>
              <a:buChar char="•"/>
            </a:pPr>
            <a:r>
              <a:rPr lang="en-GB" sz="900" dirty="0"/>
              <a:t>Mid-premium pricing strategy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900" dirty="0"/>
              <a:t>Haircuts approximately </a:t>
            </a:r>
            <a:r>
              <a:rPr lang="en-GB" sz="900" b="1" dirty="0"/>
              <a:t>£18–£22</a:t>
            </a:r>
            <a:endParaRPr lang="en-GB" sz="900" dirty="0"/>
          </a:p>
          <a:p>
            <a:r>
              <a:rPr lang="en-GB" sz="900" b="1" dirty="0"/>
              <a:t>Place</a:t>
            </a:r>
            <a:endParaRPr lang="en-GB" sz="900" dirty="0"/>
          </a:p>
          <a:p>
            <a:pPr>
              <a:buFont typeface="Arial" panose="020B0604020202020204" pitchFamily="34" charset="0"/>
              <a:buChar char="•"/>
            </a:pPr>
            <a:r>
              <a:rPr lang="en-GB" sz="900" b="1" dirty="0"/>
              <a:t>Town centre location in Nuneaton</a:t>
            </a:r>
            <a:endParaRPr lang="en-GB" sz="900" dirty="0"/>
          </a:p>
          <a:p>
            <a:pPr>
              <a:buFont typeface="Arial" panose="020B0604020202020204" pitchFamily="34" charset="0"/>
              <a:buChar char="•"/>
            </a:pPr>
            <a:r>
              <a:rPr lang="en-GB" sz="900" dirty="0"/>
              <a:t>Online booking for easy access and convenience</a:t>
            </a:r>
          </a:p>
          <a:p>
            <a:r>
              <a:rPr lang="en-GB" sz="900" b="1" dirty="0"/>
              <a:t>Promotion</a:t>
            </a:r>
            <a:endParaRPr lang="en-GB" sz="900" dirty="0"/>
          </a:p>
          <a:p>
            <a:pPr>
              <a:buFont typeface="Arial" panose="020B0604020202020204" pitchFamily="34" charset="0"/>
              <a:buChar char="•"/>
            </a:pPr>
            <a:r>
              <a:rPr lang="en-GB" sz="900" b="1" dirty="0"/>
              <a:t>Instagram and TikTok haircut content</a:t>
            </a:r>
            <a:endParaRPr lang="en-GB" sz="900" dirty="0"/>
          </a:p>
          <a:p>
            <a:pPr>
              <a:buFont typeface="Arial" panose="020B0604020202020204" pitchFamily="34" charset="0"/>
              <a:buChar char="•"/>
            </a:pPr>
            <a:r>
              <a:rPr lang="en-GB" sz="900" b="1" dirty="0"/>
              <a:t>Google reviews and local SEO</a:t>
            </a:r>
            <a:endParaRPr lang="en-GB" sz="900" dirty="0"/>
          </a:p>
          <a:p>
            <a:pPr>
              <a:buFont typeface="Arial" panose="020B0604020202020204" pitchFamily="34" charset="0"/>
              <a:buChar char="•"/>
            </a:pPr>
            <a:r>
              <a:rPr lang="en-GB" sz="900" dirty="0"/>
              <a:t>Referral incentives and loyalty programmes</a:t>
            </a:r>
          </a:p>
          <a:p>
            <a:pPr marL="36900" indent="0">
              <a:buNone/>
            </a:pPr>
            <a:r>
              <a:rPr lang="en-GB" sz="1200" dirty="0"/>
              <a:t>(Chaffey and Ellis-Chadwick, 2019).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B536FA4E-0152-4E27-91DA-0FC22D1846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64" r="2807" b="1446"/>
          <a:stretch/>
        </p:blipFill>
        <p:spPr>
          <a:xfrm>
            <a:off x="3414712" y="1"/>
            <a:ext cx="5729288" cy="68580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00EB689-3F70-0E0D-84D3-8658AF202E5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4132" y="2189649"/>
            <a:ext cx="5170448" cy="3444314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D8BE6CAA-6C42-C300-98D8-BD745C598581}"/>
              </a:ext>
            </a:extLst>
          </p:cNvPr>
          <p:cNvSpPr txBox="1"/>
          <p:nvPr/>
        </p:nvSpPr>
        <p:spPr>
          <a:xfrm>
            <a:off x="3694132" y="5634355"/>
            <a:ext cx="45720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200" dirty="0"/>
              <a:t>Source: AI-generated image created using ChatGPT (OpenAI, 2026).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6D86AE-3AB8-A94F-3252-F19419AF29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Legal Structure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2308029-D560-BB69-B8D8-860404AF999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5346" y="1732450"/>
            <a:ext cx="7765322" cy="4851230"/>
          </a:xfrm>
        </p:spPr>
        <p:txBody>
          <a:bodyPr>
            <a:normAutofit fontScale="92500" lnSpcReduction="10000"/>
          </a:bodyPr>
          <a:lstStyle/>
          <a:p>
            <a:r>
              <a:rPr lang="en-GB" sz="1600" b="1" dirty="0">
                <a:solidFill>
                  <a:schemeClr val="tx2">
                    <a:lumMod val="75000"/>
                  </a:schemeClr>
                </a:solidFill>
              </a:rPr>
              <a:t>Structure</a:t>
            </a:r>
            <a:endParaRPr lang="en-GB" sz="1600" dirty="0">
              <a:solidFill>
                <a:schemeClr val="tx2">
                  <a:lumMod val="75000"/>
                </a:schemeClr>
              </a:solidFill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GB" sz="1600" b="1" dirty="0">
                <a:solidFill>
                  <a:schemeClr val="tx2">
                    <a:lumMod val="75000"/>
                  </a:schemeClr>
                </a:solidFill>
              </a:rPr>
              <a:t>Private Limited Company (Ltd)</a:t>
            </a:r>
            <a:r>
              <a:rPr lang="en-GB" sz="1600" dirty="0">
                <a:solidFill>
                  <a:schemeClr val="tx2">
                    <a:lumMod val="75000"/>
                  </a:schemeClr>
                </a:solidFill>
              </a:rPr>
              <a:t> registered with </a:t>
            </a:r>
            <a:r>
              <a:rPr lang="en-GB" sz="1600" b="1" dirty="0">
                <a:solidFill>
                  <a:schemeClr val="tx2">
                    <a:lumMod val="75000"/>
                  </a:schemeClr>
                </a:solidFill>
              </a:rPr>
              <a:t>Companies House</a:t>
            </a:r>
            <a:r>
              <a:rPr lang="en-GB" sz="1600" dirty="0">
                <a:solidFill>
                  <a:schemeClr val="tx2">
                    <a:lumMod val="75000"/>
                  </a:schemeClr>
                </a:solidFill>
              </a:rPr>
              <a:t>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chemeClr val="tx2">
                    <a:lumMod val="75000"/>
                  </a:schemeClr>
                </a:solidFill>
              </a:rPr>
              <a:t>The business operates as a </a:t>
            </a:r>
            <a:r>
              <a:rPr lang="en-GB" sz="1600" b="1" dirty="0">
                <a:solidFill>
                  <a:schemeClr val="tx2">
                    <a:lumMod val="75000"/>
                  </a:schemeClr>
                </a:solidFill>
              </a:rPr>
              <a:t>separate legal entity</a:t>
            </a:r>
            <a:r>
              <a:rPr lang="en-GB" sz="1600" dirty="0">
                <a:solidFill>
                  <a:schemeClr val="tx2">
                    <a:lumMod val="75000"/>
                  </a:schemeClr>
                </a:solidFill>
              </a:rPr>
              <a:t> from its owner.</a:t>
            </a:r>
          </a:p>
          <a:p>
            <a:r>
              <a:rPr lang="en-GB" sz="1600" b="1" dirty="0">
                <a:solidFill>
                  <a:schemeClr val="tx2">
                    <a:lumMod val="75000"/>
                  </a:schemeClr>
                </a:solidFill>
              </a:rPr>
              <a:t>Why this structure?</a:t>
            </a:r>
            <a:endParaRPr lang="en-GB" sz="1600" dirty="0">
              <a:solidFill>
                <a:schemeClr val="tx2">
                  <a:lumMod val="75000"/>
                </a:schemeClr>
              </a:solidFill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GB" sz="1600" b="1" dirty="0">
                <a:solidFill>
                  <a:schemeClr val="tx2">
                    <a:lumMod val="75000"/>
                  </a:schemeClr>
                </a:solidFill>
              </a:rPr>
              <a:t>Limited liability protection</a:t>
            </a:r>
            <a:r>
              <a:rPr lang="en-GB" sz="1600" dirty="0">
                <a:solidFill>
                  <a:schemeClr val="tx2">
                    <a:lumMod val="75000"/>
                  </a:schemeClr>
                </a:solidFill>
              </a:rPr>
              <a:t> safeguards the owner’s personal assets.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600" b="1" dirty="0">
                <a:solidFill>
                  <a:schemeClr val="tx2">
                    <a:lumMod val="75000"/>
                  </a:schemeClr>
                </a:solidFill>
              </a:rPr>
              <a:t>Higher credibility</a:t>
            </a:r>
            <a:r>
              <a:rPr lang="en-GB" sz="1600" dirty="0">
                <a:solidFill>
                  <a:schemeClr val="tx2">
                    <a:lumMod val="75000"/>
                  </a:schemeClr>
                </a:solidFill>
              </a:rPr>
              <a:t> with suppliers, lenders and customers.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600" b="1" dirty="0">
                <a:solidFill>
                  <a:schemeClr val="tx2">
                    <a:lumMod val="75000"/>
                  </a:schemeClr>
                </a:solidFill>
              </a:rPr>
              <a:t>Better growth potential</a:t>
            </a:r>
            <a:r>
              <a:rPr lang="en-GB" sz="1600" dirty="0">
                <a:solidFill>
                  <a:schemeClr val="tx2">
                    <a:lumMod val="75000"/>
                  </a:schemeClr>
                </a:solidFill>
              </a:rPr>
              <a:t>, allowing future expansion or additional investors.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600" b="1" dirty="0">
                <a:solidFill>
                  <a:schemeClr val="tx2">
                    <a:lumMod val="75000"/>
                  </a:schemeClr>
                </a:solidFill>
              </a:rPr>
              <a:t>Clear separation between personal and business finances</a:t>
            </a:r>
            <a:r>
              <a:rPr lang="en-GB" sz="1600" dirty="0">
                <a:solidFill>
                  <a:schemeClr val="tx2">
                    <a:lumMod val="75000"/>
                  </a:schemeClr>
                </a:solidFill>
              </a:rPr>
              <a:t>.</a:t>
            </a:r>
          </a:p>
          <a:p>
            <a:r>
              <a:rPr lang="en-GB" sz="1600" b="1" dirty="0">
                <a:solidFill>
                  <a:schemeClr val="tx2">
                    <a:lumMod val="75000"/>
                  </a:schemeClr>
                </a:solidFill>
              </a:rPr>
              <a:t>Legal and Regulatory Requirements</a:t>
            </a:r>
            <a:endParaRPr lang="en-GB" sz="1600" dirty="0">
              <a:solidFill>
                <a:schemeClr val="tx2">
                  <a:lumMod val="75000"/>
                </a:schemeClr>
              </a:solidFill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GB" sz="1600" b="1" dirty="0">
                <a:solidFill>
                  <a:schemeClr val="tx2">
                    <a:lumMod val="75000"/>
                  </a:schemeClr>
                </a:solidFill>
              </a:rPr>
              <a:t>Register the company with Companies House</a:t>
            </a:r>
            <a:r>
              <a:rPr lang="en-GB" sz="1600" dirty="0">
                <a:solidFill>
                  <a:schemeClr val="tx2">
                    <a:lumMod val="75000"/>
                  </a:schemeClr>
                </a:solidFill>
              </a:rPr>
              <a:t> and submit annual accounts.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600" b="1" dirty="0">
                <a:solidFill>
                  <a:schemeClr val="tx2">
                    <a:lumMod val="75000"/>
                  </a:schemeClr>
                </a:solidFill>
              </a:rPr>
              <a:t>Register for Corporation Tax</a:t>
            </a:r>
            <a:r>
              <a:rPr lang="en-GB" sz="1600" dirty="0">
                <a:solidFill>
                  <a:schemeClr val="tx2">
                    <a:lumMod val="75000"/>
                  </a:schemeClr>
                </a:solidFill>
              </a:rPr>
              <a:t> with HMRC.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chemeClr val="tx2">
                    <a:lumMod val="75000"/>
                  </a:schemeClr>
                </a:solidFill>
              </a:rPr>
              <a:t>Obtain </a:t>
            </a:r>
            <a:r>
              <a:rPr lang="en-GB" sz="1600" b="1" dirty="0">
                <a:solidFill>
                  <a:schemeClr val="tx2">
                    <a:lumMod val="75000"/>
                  </a:schemeClr>
                </a:solidFill>
              </a:rPr>
              <a:t>public liability insurance</a:t>
            </a:r>
            <a:r>
              <a:rPr lang="en-GB" sz="1600" dirty="0">
                <a:solidFill>
                  <a:schemeClr val="tx2">
                    <a:lumMod val="75000"/>
                  </a:schemeClr>
                </a:solidFill>
              </a:rPr>
              <a:t> and </a:t>
            </a:r>
            <a:r>
              <a:rPr lang="en-GB" sz="1600" b="1" dirty="0">
                <a:solidFill>
                  <a:schemeClr val="tx2">
                    <a:lumMod val="75000"/>
                  </a:schemeClr>
                </a:solidFill>
              </a:rPr>
              <a:t>employer’s liability insurance</a:t>
            </a:r>
            <a:r>
              <a:rPr lang="en-GB" sz="1600" dirty="0">
                <a:solidFill>
                  <a:schemeClr val="tx2">
                    <a:lumMod val="75000"/>
                  </a:schemeClr>
                </a:solidFill>
              </a:rPr>
              <a:t> 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chemeClr val="tx2">
                    <a:lumMod val="75000"/>
                  </a:schemeClr>
                </a:solidFill>
              </a:rPr>
              <a:t>Comply with </a:t>
            </a:r>
            <a:r>
              <a:rPr lang="en-GB" sz="1600" b="1" dirty="0">
                <a:solidFill>
                  <a:schemeClr val="tx2">
                    <a:lumMod val="75000"/>
                  </a:schemeClr>
                </a:solidFill>
              </a:rPr>
              <a:t>health and hygiene regulations</a:t>
            </a:r>
            <a:r>
              <a:rPr lang="en-GB" sz="1600" dirty="0">
                <a:solidFill>
                  <a:schemeClr val="tx2">
                    <a:lumMod val="75000"/>
                  </a:schemeClr>
                </a:solidFill>
              </a:rPr>
              <a:t> for personal care services.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chemeClr val="tx2">
                    <a:lumMod val="75000"/>
                  </a:schemeClr>
                </a:solidFill>
              </a:rPr>
              <a:t>Follow </a:t>
            </a:r>
            <a:r>
              <a:rPr lang="en-GB" sz="1600" b="1" dirty="0">
                <a:solidFill>
                  <a:schemeClr val="tx2">
                    <a:lumMod val="75000"/>
                  </a:schemeClr>
                </a:solidFill>
              </a:rPr>
              <a:t>employment law requirements</a:t>
            </a:r>
            <a:r>
              <a:rPr lang="en-GB" sz="1600" dirty="0">
                <a:solidFill>
                  <a:schemeClr val="tx2">
                    <a:lumMod val="75000"/>
                  </a:schemeClr>
                </a:solidFill>
              </a:rPr>
              <a:t> for staff contracts, wages and workplace safety.</a:t>
            </a:r>
          </a:p>
          <a:p>
            <a:endParaRPr lang="en-GB" sz="1600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525002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80000"/>
                <a:lumMod val="80000"/>
              </a:schemeClr>
              <a:schemeClr val="bg2">
                <a:tint val="98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DD28F7-5EE1-6F7B-83D9-1C23F55F70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346" y="609600"/>
            <a:ext cx="7765321" cy="970450"/>
          </a:xfrm>
        </p:spPr>
        <p:txBody>
          <a:bodyPr>
            <a:normAutofit/>
          </a:bodyPr>
          <a:lstStyle/>
          <a:p>
            <a:r>
              <a:rPr lang="en-GB" dirty="0"/>
              <a:t>Management Structure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24CF85-BD96-C8E8-F5C7-40410A9F964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5346" y="1732449"/>
            <a:ext cx="4159704" cy="4058751"/>
          </a:xfr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  <a:buClr>
                <a:srgbClr val="4A75A8"/>
              </a:buClr>
            </a:pPr>
            <a:r>
              <a:rPr lang="en-GB" sz="1300" b="1" dirty="0">
                <a:solidFill>
                  <a:schemeClr val="tx2">
                    <a:lumMod val="75000"/>
                  </a:schemeClr>
                </a:solidFill>
              </a:rPr>
              <a:t>Main Responsibilities</a:t>
            </a:r>
            <a:endParaRPr lang="en-GB" sz="1300" dirty="0">
              <a:solidFill>
                <a:schemeClr val="tx2">
                  <a:lumMod val="75000"/>
                </a:schemeClr>
              </a:solidFill>
            </a:endParaRPr>
          </a:p>
          <a:p>
            <a:pPr>
              <a:lnSpc>
                <a:spcPct val="90000"/>
              </a:lnSpc>
              <a:buClr>
                <a:srgbClr val="4A75A8"/>
              </a:buClr>
              <a:buFont typeface="Arial" panose="020B0604020202020204" pitchFamily="34" charset="0"/>
              <a:buChar char="•"/>
            </a:pPr>
            <a:r>
              <a:rPr lang="en-GB" sz="1300" b="1" dirty="0">
                <a:solidFill>
                  <a:schemeClr val="tx2">
                    <a:lumMod val="75000"/>
                  </a:schemeClr>
                </a:solidFill>
              </a:rPr>
              <a:t>Owner / Manager:</a:t>
            </a:r>
            <a:r>
              <a:rPr lang="en-GB" sz="1300" dirty="0">
                <a:solidFill>
                  <a:schemeClr val="tx2">
                    <a:lumMod val="75000"/>
                  </a:schemeClr>
                </a:solidFill>
              </a:rPr>
              <a:t> financial control, marketing strategy, supplier management</a:t>
            </a:r>
          </a:p>
          <a:p>
            <a:pPr>
              <a:lnSpc>
                <a:spcPct val="90000"/>
              </a:lnSpc>
              <a:buClr>
                <a:srgbClr val="4A75A8"/>
              </a:buClr>
              <a:buFont typeface="Arial" panose="020B0604020202020204" pitchFamily="34" charset="0"/>
              <a:buChar char="•"/>
            </a:pPr>
            <a:r>
              <a:rPr lang="en-GB" sz="1300" b="1" dirty="0">
                <a:solidFill>
                  <a:schemeClr val="tx2">
                    <a:lumMod val="75000"/>
                  </a:schemeClr>
                </a:solidFill>
              </a:rPr>
              <a:t>Senior Barber:</a:t>
            </a:r>
            <a:r>
              <a:rPr lang="en-GB" sz="1300" dirty="0">
                <a:solidFill>
                  <a:schemeClr val="tx2">
                    <a:lumMod val="75000"/>
                  </a:schemeClr>
                </a:solidFill>
              </a:rPr>
              <a:t> deliver advanced haircuts and maintain service standards</a:t>
            </a:r>
          </a:p>
          <a:p>
            <a:pPr>
              <a:lnSpc>
                <a:spcPct val="90000"/>
              </a:lnSpc>
              <a:buClr>
                <a:srgbClr val="4A75A8"/>
              </a:buClr>
              <a:buFont typeface="Arial" panose="020B0604020202020204" pitchFamily="34" charset="0"/>
              <a:buChar char="•"/>
            </a:pPr>
            <a:r>
              <a:rPr lang="en-GB" sz="1300" b="1" dirty="0">
                <a:solidFill>
                  <a:schemeClr val="tx2">
                    <a:lumMod val="75000"/>
                  </a:schemeClr>
                </a:solidFill>
              </a:rPr>
              <a:t>Junior Barber:</a:t>
            </a:r>
            <a:r>
              <a:rPr lang="en-GB" sz="1300" dirty="0">
                <a:solidFill>
                  <a:schemeClr val="tx2">
                    <a:lumMod val="75000"/>
                  </a:schemeClr>
                </a:solidFill>
              </a:rPr>
              <a:t> provide haircuts and assist with daily shop operations</a:t>
            </a:r>
          </a:p>
          <a:p>
            <a:pPr>
              <a:lnSpc>
                <a:spcPct val="90000"/>
              </a:lnSpc>
              <a:buClr>
                <a:srgbClr val="4A75A8"/>
              </a:buClr>
              <a:buFont typeface="Arial" panose="020B0604020202020204" pitchFamily="34" charset="0"/>
              <a:buChar char="•"/>
            </a:pPr>
            <a:r>
              <a:rPr lang="en-GB" sz="1300" b="1" dirty="0">
                <a:solidFill>
                  <a:schemeClr val="tx2">
                    <a:lumMod val="75000"/>
                  </a:schemeClr>
                </a:solidFill>
              </a:rPr>
              <a:t>Receptionist:</a:t>
            </a:r>
            <a:r>
              <a:rPr lang="en-GB" sz="1300" dirty="0">
                <a:solidFill>
                  <a:schemeClr val="tx2">
                    <a:lumMod val="75000"/>
                  </a:schemeClr>
                </a:solidFill>
              </a:rPr>
              <a:t> manage bookings, payments, and customer enquiries</a:t>
            </a:r>
          </a:p>
          <a:p>
            <a:pPr>
              <a:lnSpc>
                <a:spcPct val="90000"/>
              </a:lnSpc>
              <a:buClr>
                <a:srgbClr val="4A75A8"/>
              </a:buClr>
            </a:pPr>
            <a:r>
              <a:rPr lang="en-GB" sz="1300" b="1" dirty="0">
                <a:solidFill>
                  <a:schemeClr val="tx2">
                    <a:lumMod val="75000"/>
                  </a:schemeClr>
                </a:solidFill>
              </a:rPr>
              <a:t>Focus on Building the Brand</a:t>
            </a:r>
            <a:endParaRPr lang="en-GB" sz="1300" dirty="0">
              <a:solidFill>
                <a:schemeClr val="tx2">
                  <a:lumMod val="75000"/>
                </a:schemeClr>
              </a:solidFill>
            </a:endParaRPr>
          </a:p>
          <a:p>
            <a:pPr>
              <a:lnSpc>
                <a:spcPct val="90000"/>
              </a:lnSpc>
              <a:buClr>
                <a:srgbClr val="4A75A8"/>
              </a:buClr>
              <a:buFont typeface="Arial" panose="020B0604020202020204" pitchFamily="34" charset="0"/>
              <a:buChar char="•"/>
            </a:pPr>
            <a:r>
              <a:rPr lang="en-GB" sz="1300" dirty="0">
                <a:solidFill>
                  <a:schemeClr val="tx2">
                    <a:lumMod val="75000"/>
                  </a:schemeClr>
                </a:solidFill>
              </a:rPr>
              <a:t>Post </a:t>
            </a:r>
            <a:r>
              <a:rPr lang="en-GB" sz="1300" b="1" dirty="0">
                <a:solidFill>
                  <a:schemeClr val="tx2">
                    <a:lumMod val="75000"/>
                  </a:schemeClr>
                </a:solidFill>
              </a:rPr>
              <a:t>before-and-after haircut content on Instagram and TikTok</a:t>
            </a:r>
            <a:endParaRPr lang="en-GB" sz="1300" dirty="0">
              <a:solidFill>
                <a:schemeClr val="tx2">
                  <a:lumMod val="75000"/>
                </a:schemeClr>
              </a:solidFill>
            </a:endParaRPr>
          </a:p>
          <a:p>
            <a:pPr>
              <a:lnSpc>
                <a:spcPct val="90000"/>
              </a:lnSpc>
              <a:buClr>
                <a:srgbClr val="4A75A8"/>
              </a:buClr>
              <a:buFont typeface="Arial" panose="020B0604020202020204" pitchFamily="34" charset="0"/>
              <a:buChar char="•"/>
            </a:pPr>
            <a:r>
              <a:rPr lang="en-GB" sz="1300" dirty="0">
                <a:solidFill>
                  <a:schemeClr val="tx2">
                    <a:lumMod val="75000"/>
                  </a:schemeClr>
                </a:solidFill>
              </a:rPr>
              <a:t>Encourage </a:t>
            </a:r>
            <a:r>
              <a:rPr lang="en-GB" sz="1300" b="1" dirty="0">
                <a:solidFill>
                  <a:schemeClr val="tx2">
                    <a:lumMod val="75000"/>
                  </a:schemeClr>
                </a:solidFill>
              </a:rPr>
              <a:t>Google reviews</a:t>
            </a:r>
            <a:r>
              <a:rPr lang="en-GB" sz="1300" dirty="0">
                <a:solidFill>
                  <a:schemeClr val="tx2">
                    <a:lumMod val="75000"/>
                  </a:schemeClr>
                </a:solidFill>
              </a:rPr>
              <a:t> to improve local search visibility</a:t>
            </a:r>
          </a:p>
          <a:p>
            <a:pPr>
              <a:lnSpc>
                <a:spcPct val="90000"/>
              </a:lnSpc>
              <a:buClr>
                <a:srgbClr val="4A75A8"/>
              </a:buClr>
              <a:buFont typeface="Arial" panose="020B0604020202020204" pitchFamily="34" charset="0"/>
              <a:buChar char="•"/>
            </a:pPr>
            <a:r>
              <a:rPr lang="en-GB" sz="1300" dirty="0">
                <a:solidFill>
                  <a:schemeClr val="tx2">
                    <a:lumMod val="75000"/>
                  </a:schemeClr>
                </a:solidFill>
              </a:rPr>
              <a:t>Maintain </a:t>
            </a:r>
            <a:r>
              <a:rPr lang="en-GB" sz="1300" b="1" dirty="0">
                <a:solidFill>
                  <a:schemeClr val="tx2">
                    <a:lumMod val="75000"/>
                  </a:schemeClr>
                </a:solidFill>
              </a:rPr>
              <a:t>professional shop environment and consistent service quality</a:t>
            </a:r>
            <a:r>
              <a:rPr lang="en-GB" sz="1300" dirty="0">
                <a:solidFill>
                  <a:schemeClr val="tx2">
                    <a:lumMod val="75000"/>
                  </a:schemeClr>
                </a:solidFill>
              </a:rPr>
              <a:t> to build a reputation for excellence</a:t>
            </a:r>
          </a:p>
        </p:txBody>
      </p:sp>
      <p:pic>
        <p:nvPicPr>
          <p:cNvPr id="5" name="Picture 4" descr="A diagram of a company&#10;&#10;Description automatically generated">
            <a:extLst>
              <a:ext uri="{FF2B5EF4-FFF2-40B4-BE49-F238E27FC236}">
                <a16:creationId xmlns:a16="http://schemas.microsoft.com/office/drawing/2014/main" id="{B4343189-CD3E-CBE7-52EF-CC502FA7A4B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99920" y="2311113"/>
            <a:ext cx="3349476" cy="22357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713454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B6623A-32AB-48AF-C0BD-525CF7DC5D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9507" y="124375"/>
            <a:ext cx="7765322" cy="970450"/>
          </a:xfrm>
        </p:spPr>
        <p:txBody>
          <a:bodyPr/>
          <a:lstStyle/>
          <a:p>
            <a:r>
              <a:rPr lang="en-GB" dirty="0"/>
              <a:t>Market Analysis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5548F139-C43F-AA62-5224-64F282991D5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79507" y="1213120"/>
            <a:ext cx="3657258" cy="544884"/>
          </a:xfrm>
        </p:spPr>
        <p:txBody>
          <a:bodyPr/>
          <a:lstStyle/>
          <a:p>
            <a:r>
              <a:rPr lang="en-GB" dirty="0"/>
              <a:t>Swot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5177C9D-6C66-0304-8730-B60430692CB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754404" y="1816973"/>
            <a:ext cx="3657258" cy="4161339"/>
          </a:xfrm>
        </p:spPr>
        <p:txBody>
          <a:bodyPr>
            <a:normAutofit fontScale="85000" lnSpcReduction="10000"/>
          </a:bodyPr>
          <a:lstStyle/>
          <a:p>
            <a:r>
              <a:rPr lang="en-GB" sz="1000" b="1" dirty="0"/>
              <a:t>Strengths</a:t>
            </a:r>
            <a:endParaRPr lang="en-GB" sz="1000" dirty="0"/>
          </a:p>
          <a:p>
            <a:pPr>
              <a:buFont typeface="Arial" panose="020B0604020202020204" pitchFamily="34" charset="0"/>
              <a:buChar char="•"/>
            </a:pPr>
            <a:r>
              <a:rPr lang="en-GB" sz="1000" dirty="0"/>
              <a:t>Mid-premium positioning between low-cost barbers (£10–£15) and high-end salons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000" dirty="0"/>
              <a:t>Appointment-based model improving efficiency and customer convenience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000" dirty="0"/>
              <a:t>Professional environment and consistent service quality</a:t>
            </a:r>
          </a:p>
          <a:p>
            <a:r>
              <a:rPr lang="en-GB" sz="1000" b="1" dirty="0"/>
              <a:t>Weaknesses</a:t>
            </a:r>
            <a:endParaRPr lang="en-GB" sz="1000" dirty="0"/>
          </a:p>
          <a:p>
            <a:pPr>
              <a:buFont typeface="Arial" panose="020B0604020202020204" pitchFamily="34" charset="0"/>
              <a:buChar char="•"/>
            </a:pPr>
            <a:r>
              <a:rPr lang="en-GB" sz="1000" dirty="0"/>
              <a:t>New business with limited brand recognition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000" dirty="0"/>
              <a:t>Initial investment required for equipment and interior fit-out</a:t>
            </a:r>
          </a:p>
          <a:p>
            <a:r>
              <a:rPr lang="en-GB" sz="1000" b="1" dirty="0"/>
              <a:t>Opportunities</a:t>
            </a:r>
            <a:endParaRPr lang="en-GB" sz="1000" dirty="0"/>
          </a:p>
          <a:p>
            <a:pPr>
              <a:buFont typeface="Arial" panose="020B0604020202020204" pitchFamily="34" charset="0"/>
              <a:buChar char="•"/>
            </a:pPr>
            <a:r>
              <a:rPr lang="en-GB" sz="1000" dirty="0"/>
              <a:t>Growing demand for male grooming and modern hairstyles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000" dirty="0"/>
              <a:t>Social media marketing and Google reviews increasing local visibility</a:t>
            </a:r>
          </a:p>
          <a:p>
            <a:r>
              <a:rPr lang="en-GB" sz="1000" b="1" dirty="0"/>
              <a:t>Threats</a:t>
            </a:r>
            <a:endParaRPr lang="en-GB" sz="1000" dirty="0"/>
          </a:p>
          <a:p>
            <a:pPr>
              <a:buFont typeface="Arial" panose="020B0604020202020204" pitchFamily="34" charset="0"/>
              <a:buChar char="•"/>
            </a:pPr>
            <a:r>
              <a:rPr lang="en-GB" sz="1000" dirty="0"/>
              <a:t>High number of low-price barber shops in the local market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000" dirty="0"/>
              <a:t>Economic pressures reducing discretionary spending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2BC5D976-07AF-5DEA-5053-436C4DE4A70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721225" y="1213121"/>
            <a:ext cx="3671498" cy="544883"/>
          </a:xfrm>
        </p:spPr>
        <p:txBody>
          <a:bodyPr/>
          <a:lstStyle/>
          <a:p>
            <a:r>
              <a:rPr lang="en-GB" dirty="0"/>
              <a:t>Pestle</a:t>
            </a:r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6B63CD70-8F53-D7C4-8FB6-5469660885B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732340" y="1816973"/>
            <a:ext cx="3671498" cy="4161339"/>
          </a:xfrm>
        </p:spPr>
        <p:txBody>
          <a:bodyPr>
            <a:normAutofit fontScale="85000" lnSpcReduction="10000"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GB" b="1" dirty="0"/>
              <a:t>Political:</a:t>
            </a:r>
            <a:r>
              <a:rPr lang="en-GB" dirty="0"/>
              <a:t> Compliance with local council licensing and hygiene regulations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b="1" dirty="0"/>
              <a:t>Economic:</a:t>
            </a:r>
            <a:r>
              <a:rPr lang="en-GB" dirty="0"/>
              <a:t> Inflation and cost-of-living pressures affecting consumer spending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b="1" dirty="0"/>
              <a:t>Social:</a:t>
            </a:r>
            <a:r>
              <a:rPr lang="en-GB" dirty="0"/>
              <a:t> Increasing importance of appearance and professional grooming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b="1" dirty="0"/>
              <a:t>Technological:</a:t>
            </a:r>
            <a:r>
              <a:rPr lang="en-GB" dirty="0"/>
              <a:t> Digital booking platforms and social media promotion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b="1" dirty="0"/>
              <a:t>Legal:</a:t>
            </a:r>
            <a:r>
              <a:rPr lang="en-GB" dirty="0"/>
              <a:t> Employment law, public liability insurance and health standards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b="1" dirty="0"/>
              <a:t>Environmental:</a:t>
            </a:r>
            <a:r>
              <a:rPr lang="en-GB" dirty="0"/>
              <a:t> Opportunity to use eco-friendly products and sustainable practices</a:t>
            </a:r>
          </a:p>
        </p:txBody>
      </p:sp>
    </p:spTree>
    <p:extLst>
      <p:ext uri="{BB962C8B-B14F-4D97-AF65-F5344CB8AC3E}">
        <p14:creationId xmlns:p14="http://schemas.microsoft.com/office/powerpoint/2010/main" val="348565497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80000"/>
                <a:lumMod val="80000"/>
              </a:schemeClr>
              <a:schemeClr val="bg2">
                <a:tint val="98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9A6C2C86-63BF-47D5-AA3F-905111A238E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5509" y="1115568"/>
            <a:ext cx="2615712" cy="4626864"/>
          </a:xfrm>
        </p:spPr>
        <p:txBody>
          <a:bodyPr>
            <a:normAutofit/>
          </a:bodyPr>
          <a:lstStyle/>
          <a:p>
            <a:pPr algn="l"/>
            <a:r>
              <a:rPr lang="en-GB" sz="3100"/>
              <a:t>Growth Potential</a:t>
            </a:r>
          </a:p>
        </p:txBody>
      </p: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425A0768-3044-4AA9-A889-D2CAA68C51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3490953" y="2057400"/>
            <a:ext cx="0" cy="274320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29048" y="1115568"/>
            <a:ext cx="4684014" cy="4626864"/>
          </a:xfr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GB" sz="1900" b="1" dirty="0"/>
              <a:t>Increase service capacity</a:t>
            </a:r>
            <a:r>
              <a:rPr lang="en-GB" sz="1900" dirty="0"/>
              <a:t> by expanding from </a:t>
            </a:r>
            <a:r>
              <a:rPr lang="en-GB" sz="1900" b="1" dirty="0"/>
              <a:t>2 to 4 barbers</a:t>
            </a:r>
            <a:r>
              <a:rPr lang="en-GB" sz="1900" dirty="0"/>
              <a:t>, enabling the shop to serve </a:t>
            </a:r>
            <a:r>
              <a:rPr lang="en-GB" sz="1900" b="1" dirty="0"/>
              <a:t>30–40 customers per day</a:t>
            </a:r>
            <a:r>
              <a:rPr lang="en-GB" sz="1900" dirty="0"/>
              <a:t>.</a:t>
            </a:r>
          </a:p>
          <a:p>
            <a:pPr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GB" sz="1900" b="1" dirty="0"/>
              <a:t>Launch private-label grooming products</a:t>
            </a:r>
            <a:r>
              <a:rPr lang="en-GB" sz="1900" dirty="0"/>
              <a:t> (pomade, beard oil, styling cream) to increase </a:t>
            </a:r>
            <a:r>
              <a:rPr lang="en-GB" sz="1900" b="1" dirty="0"/>
              <a:t>average revenue per customer</a:t>
            </a:r>
            <a:r>
              <a:rPr lang="en-GB" sz="1900" dirty="0"/>
              <a:t>.</a:t>
            </a:r>
          </a:p>
          <a:p>
            <a:pPr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GB" sz="1900" b="1" dirty="0"/>
              <a:t>Expand to a second location</a:t>
            </a:r>
            <a:r>
              <a:rPr lang="en-GB" sz="1900" dirty="0"/>
              <a:t> in nearby towns such as </a:t>
            </a:r>
            <a:r>
              <a:rPr lang="en-GB" sz="1900" b="1" dirty="0"/>
              <a:t>Bedworth or Hinckley</a:t>
            </a:r>
            <a:r>
              <a:rPr lang="en-GB" sz="1900" dirty="0"/>
              <a:t> once the Nuneaton shop reaches stable profitability.</a:t>
            </a:r>
          </a:p>
          <a:p>
            <a:pPr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GB" sz="1900" b="1" dirty="0"/>
              <a:t>Scale through repeat customers</a:t>
            </a:r>
            <a:r>
              <a:rPr lang="en-GB" sz="1900" dirty="0"/>
              <a:t>, with haircuts typically required every </a:t>
            </a:r>
            <a:r>
              <a:rPr lang="en-GB" sz="1900" b="1" dirty="0"/>
              <a:t>2–4 weeks</a:t>
            </a:r>
            <a:r>
              <a:rPr lang="en-GB" sz="1900" dirty="0"/>
              <a:t>, ensuring predictable demand and steady revenue growth.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80000"/>
                <a:lumMod val="80000"/>
              </a:schemeClr>
              <a:schemeClr val="bg2">
                <a:tint val="98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46" y="609600"/>
            <a:ext cx="4483554" cy="1329596"/>
          </a:xfrm>
        </p:spPr>
        <p:txBody>
          <a:bodyPr>
            <a:normAutofit/>
          </a:bodyPr>
          <a:lstStyle/>
          <a:p>
            <a:r>
              <a:rPr lang="en-GB" sz="3700"/>
              <a:t>Start-Up Investment and Funding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346" y="2127623"/>
            <a:ext cx="4483554" cy="4540463"/>
          </a:xfr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  <a:buClr>
                <a:schemeClr val="tx1"/>
              </a:buClr>
              <a:buFont typeface="Wingdings 2" panose="05020102010507070707" pitchFamily="18" charset="2"/>
              <a:buChar char=""/>
            </a:pPr>
            <a:r>
              <a:rPr lang="en-GB" sz="1400" b="1" dirty="0"/>
              <a:t>Estimated start-up investment:</a:t>
            </a:r>
            <a:r>
              <a:rPr lang="en-GB" sz="1400" dirty="0"/>
              <a:t> £24,000</a:t>
            </a:r>
          </a:p>
          <a:p>
            <a:pPr>
              <a:lnSpc>
                <a:spcPct val="90000"/>
              </a:lnSpc>
              <a:buClr>
                <a:schemeClr val="tx1"/>
              </a:buClr>
              <a:buFont typeface="Wingdings 2" panose="05020102010507070707" pitchFamily="18" charset="2"/>
              <a:buChar char=""/>
            </a:pPr>
            <a:r>
              <a:rPr lang="en-GB" sz="1400" b="1" dirty="0"/>
              <a:t>Funding sources</a:t>
            </a:r>
            <a:endParaRPr lang="en-GB" sz="1400" dirty="0"/>
          </a:p>
          <a:p>
            <a:pPr>
              <a:lnSpc>
                <a:spcPct val="90000"/>
              </a:lnSpc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GB" sz="1400" dirty="0"/>
              <a:t>Owner investment – £12,000</a:t>
            </a:r>
          </a:p>
          <a:p>
            <a:pPr>
              <a:lnSpc>
                <a:spcPct val="90000"/>
              </a:lnSpc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GB" sz="1400" dirty="0"/>
              <a:t>Start-up loan – £12,000</a:t>
            </a:r>
          </a:p>
          <a:p>
            <a:pPr>
              <a:lnSpc>
                <a:spcPct val="90000"/>
              </a:lnSpc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GB" sz="1400" dirty="0"/>
              <a:t>Total capital – </a:t>
            </a:r>
            <a:r>
              <a:rPr lang="en-GB" sz="1400" b="1" dirty="0"/>
              <a:t>£24,000</a:t>
            </a:r>
            <a:endParaRPr lang="en-GB" sz="1400" dirty="0"/>
          </a:p>
          <a:p>
            <a:pPr>
              <a:lnSpc>
                <a:spcPct val="90000"/>
              </a:lnSpc>
              <a:buClr>
                <a:schemeClr val="tx1"/>
              </a:buClr>
              <a:buFont typeface="Wingdings 2" panose="05020102010507070707" pitchFamily="18" charset="2"/>
              <a:buChar char=""/>
            </a:pPr>
            <a:r>
              <a:rPr lang="en-GB" sz="1400" b="1" dirty="0"/>
              <a:t>Main start-up costs</a:t>
            </a:r>
            <a:endParaRPr lang="en-GB" sz="1400" dirty="0"/>
          </a:p>
          <a:p>
            <a:pPr>
              <a:lnSpc>
                <a:spcPct val="90000"/>
              </a:lnSpc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GB" sz="1400" dirty="0"/>
              <a:t>Equipment and barber tools</a:t>
            </a:r>
          </a:p>
          <a:p>
            <a:pPr>
              <a:lnSpc>
                <a:spcPct val="90000"/>
              </a:lnSpc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GB" sz="1400" dirty="0"/>
              <a:t>Shop renovation and interior design</a:t>
            </a:r>
          </a:p>
          <a:p>
            <a:pPr>
              <a:lnSpc>
                <a:spcPct val="90000"/>
              </a:lnSpc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GB" sz="1400" dirty="0"/>
              <a:t>Licences, insurance and marketing</a:t>
            </a:r>
          </a:p>
          <a:p>
            <a:pPr>
              <a:lnSpc>
                <a:spcPct val="90000"/>
              </a:lnSpc>
              <a:buClr>
                <a:schemeClr val="tx1"/>
              </a:buClr>
              <a:buFont typeface="Wingdings 2" panose="05020102010507070707" pitchFamily="18" charset="2"/>
              <a:buChar char=""/>
            </a:pPr>
            <a:r>
              <a:rPr lang="en-GB" sz="1400" dirty="0"/>
              <a:t>Structured financial planning improves start-up survival </a:t>
            </a:r>
            <a:r>
              <a:rPr lang="en-GB" sz="1400" i="1" dirty="0"/>
              <a:t>(Finch, 2016)</a:t>
            </a:r>
            <a:endParaRPr lang="en-GB" sz="1400" dirty="0"/>
          </a:p>
          <a:p>
            <a:pPr>
              <a:lnSpc>
                <a:spcPct val="90000"/>
              </a:lnSpc>
              <a:buClr>
                <a:schemeClr val="tx1"/>
              </a:buClr>
              <a:buFont typeface="Wingdings 2" panose="05020102010507070707" pitchFamily="18" charset="2"/>
              <a:buChar char=""/>
            </a:pPr>
            <a:endParaRPr lang="en-GB" sz="1400" dirty="0"/>
          </a:p>
        </p:txBody>
      </p:sp>
      <p:pic>
        <p:nvPicPr>
          <p:cNvPr id="12" name="Picture 9">
            <a:extLst>
              <a:ext uri="{FF2B5EF4-FFF2-40B4-BE49-F238E27FC236}">
                <a16:creationId xmlns:a16="http://schemas.microsoft.com/office/drawing/2014/main" id="{7AEE9CAC-347C-43C2-AE87-6BC5566E60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64" r="2807" b="1446"/>
          <a:stretch/>
        </p:blipFill>
        <p:spPr>
          <a:xfrm>
            <a:off x="5424678" y="1"/>
            <a:ext cx="3719322" cy="68580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728B58B-9EC8-6F4A-7A39-4AE991454AA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64708" y="2481652"/>
            <a:ext cx="2996694" cy="1426997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>
            <a:extLst>
              <a:ext uri="{FF2B5EF4-FFF2-40B4-BE49-F238E27FC236}">
                <a16:creationId xmlns:a16="http://schemas.microsoft.com/office/drawing/2014/main" id="{95CB840F-8E41-4CA5-B79B-25CC80AD234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46" y="609600"/>
            <a:ext cx="2309062" cy="970450"/>
          </a:xfrm>
        </p:spPr>
        <p:txBody>
          <a:bodyPr anchor="b">
            <a:normAutofit/>
          </a:bodyPr>
          <a:lstStyle/>
          <a:p>
            <a:pPr algn="l"/>
            <a:r>
              <a:rPr lang="en-GB" sz="2400" dirty="0">
                <a:ln>
                  <a:solidFill>
                    <a:srgbClr val="404040">
                      <a:alpha val="10000"/>
                    </a:srgbClr>
                  </a:solidFill>
                </a:ln>
                <a:solidFill>
                  <a:schemeClr val="bg1"/>
                </a:solidFill>
              </a:rPr>
              <a:t>Break-Even Analysis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346" y="1732449"/>
            <a:ext cx="2309062" cy="4482084"/>
          </a:xfrm>
        </p:spPr>
        <p:txBody>
          <a:bodyPr anchor="t">
            <a:normAutofit/>
          </a:bodyPr>
          <a:lstStyle/>
          <a:p>
            <a:pPr>
              <a:buClr>
                <a:schemeClr val="bg1"/>
              </a:buClr>
            </a:pPr>
            <a:r>
              <a:rPr lang="en-GB" sz="1600" dirty="0">
                <a:ln>
                  <a:solidFill>
                    <a:srgbClr val="404040">
                      <a:alpha val="10000"/>
                    </a:srgbClr>
                  </a:solidFill>
                </a:ln>
                <a:solidFill>
                  <a:srgbClr val="DADADA"/>
                </a:solidFill>
              </a:rPr>
              <a:t>Average service price: </a:t>
            </a:r>
            <a:r>
              <a:rPr lang="en-GB" sz="1600" b="1" dirty="0">
                <a:ln>
                  <a:solidFill>
                    <a:srgbClr val="404040">
                      <a:alpha val="10000"/>
                    </a:srgbClr>
                  </a:solidFill>
                </a:ln>
                <a:solidFill>
                  <a:srgbClr val="DADADA"/>
                </a:solidFill>
              </a:rPr>
              <a:t>£20</a:t>
            </a:r>
            <a:endParaRPr lang="en-GB" sz="1600" dirty="0">
              <a:ln>
                <a:solidFill>
                  <a:srgbClr val="404040">
                    <a:alpha val="10000"/>
                  </a:srgbClr>
                </a:solidFill>
              </a:ln>
              <a:solidFill>
                <a:srgbClr val="DADADA"/>
              </a:solidFill>
            </a:endParaRPr>
          </a:p>
          <a:p>
            <a:pPr>
              <a:buClr>
                <a:schemeClr val="bg1"/>
              </a:buClr>
            </a:pPr>
            <a:r>
              <a:rPr lang="en-GB" sz="1600" dirty="0">
                <a:ln>
                  <a:solidFill>
                    <a:srgbClr val="404040">
                      <a:alpha val="10000"/>
                    </a:srgbClr>
                  </a:solidFill>
                </a:ln>
                <a:solidFill>
                  <a:srgbClr val="DADADA"/>
                </a:solidFill>
              </a:rPr>
              <a:t>Daily break-even calculation:</a:t>
            </a:r>
          </a:p>
          <a:p>
            <a:pPr>
              <a:buClr>
                <a:schemeClr val="bg1"/>
              </a:buClr>
            </a:pPr>
            <a:r>
              <a:rPr lang="en-GB" sz="1600" dirty="0">
                <a:ln>
                  <a:solidFill>
                    <a:srgbClr val="404040">
                      <a:alpha val="10000"/>
                    </a:srgbClr>
                  </a:solidFill>
                </a:ln>
                <a:solidFill>
                  <a:srgbClr val="DADADA"/>
                </a:solidFill>
              </a:rPr>
              <a:t>15 customers × £20 = </a:t>
            </a:r>
            <a:r>
              <a:rPr lang="en-GB" sz="1600" b="1" dirty="0">
                <a:ln>
                  <a:solidFill>
                    <a:srgbClr val="404040">
                      <a:alpha val="10000"/>
                    </a:srgbClr>
                  </a:solidFill>
                </a:ln>
                <a:solidFill>
                  <a:srgbClr val="DADADA"/>
                </a:solidFill>
              </a:rPr>
              <a:t>£300 daily revenue</a:t>
            </a:r>
            <a:endParaRPr lang="en-GB" sz="1600" dirty="0">
              <a:ln>
                <a:solidFill>
                  <a:srgbClr val="404040">
                    <a:alpha val="10000"/>
                  </a:srgbClr>
                </a:solidFill>
              </a:ln>
              <a:solidFill>
                <a:srgbClr val="DADADA"/>
              </a:solidFill>
            </a:endParaRPr>
          </a:p>
          <a:p>
            <a:pPr>
              <a:buClr>
                <a:schemeClr val="bg1"/>
              </a:buClr>
            </a:pPr>
            <a:r>
              <a:rPr lang="en-GB" sz="1600" dirty="0">
                <a:ln>
                  <a:solidFill>
                    <a:srgbClr val="404040">
                      <a:alpha val="10000"/>
                    </a:srgbClr>
                  </a:solidFill>
                </a:ln>
                <a:solidFill>
                  <a:srgbClr val="DADADA"/>
                </a:solidFill>
              </a:rPr>
              <a:t>Monthly estimate (26 working days):</a:t>
            </a:r>
          </a:p>
          <a:p>
            <a:pPr>
              <a:buClr>
                <a:schemeClr val="bg1"/>
              </a:buClr>
            </a:pPr>
            <a:r>
              <a:rPr lang="en-GB" sz="1600" dirty="0">
                <a:ln>
                  <a:solidFill>
                    <a:srgbClr val="404040">
                      <a:alpha val="10000"/>
                    </a:srgbClr>
                  </a:solidFill>
                </a:ln>
                <a:solidFill>
                  <a:srgbClr val="DADADA"/>
                </a:solidFill>
              </a:rPr>
              <a:t>£300 × 26 = </a:t>
            </a:r>
            <a:r>
              <a:rPr lang="en-GB" sz="1600" b="1" dirty="0">
                <a:ln>
                  <a:solidFill>
                    <a:srgbClr val="404040">
                      <a:alpha val="10000"/>
                    </a:srgbClr>
                  </a:solidFill>
                </a:ln>
                <a:solidFill>
                  <a:srgbClr val="DADADA"/>
                </a:solidFill>
              </a:rPr>
              <a:t>£7,800 per month</a:t>
            </a:r>
            <a:endParaRPr lang="en-GB" sz="1600" dirty="0">
              <a:ln>
                <a:solidFill>
                  <a:srgbClr val="404040">
                    <a:alpha val="10000"/>
                  </a:srgbClr>
                </a:solidFill>
              </a:ln>
              <a:solidFill>
                <a:srgbClr val="DADADA"/>
              </a:solidFill>
            </a:endParaRPr>
          </a:p>
          <a:p>
            <a:pPr>
              <a:buClr>
                <a:schemeClr val="bg1"/>
              </a:buClr>
            </a:pPr>
            <a:r>
              <a:rPr lang="en-GB" sz="1600" dirty="0">
                <a:ln>
                  <a:solidFill>
                    <a:srgbClr val="404040">
                      <a:alpha val="10000"/>
                    </a:srgbClr>
                  </a:solidFill>
                </a:ln>
                <a:solidFill>
                  <a:srgbClr val="DADADA"/>
                </a:solidFill>
              </a:rPr>
              <a:t>Break-even target: </a:t>
            </a:r>
            <a:r>
              <a:rPr lang="en-GB" sz="1600" b="1" dirty="0">
                <a:ln>
                  <a:solidFill>
                    <a:srgbClr val="404040">
                      <a:alpha val="10000"/>
                    </a:srgbClr>
                  </a:solidFill>
                </a:ln>
                <a:solidFill>
                  <a:srgbClr val="DADADA"/>
                </a:solidFill>
              </a:rPr>
              <a:t>~15 customers per day</a:t>
            </a:r>
            <a:r>
              <a:rPr lang="en-GB" sz="1600" dirty="0">
                <a:ln>
                  <a:solidFill>
                    <a:srgbClr val="404040">
                      <a:alpha val="10000"/>
                    </a:srgbClr>
                  </a:solidFill>
                </a:ln>
                <a:solidFill>
                  <a:srgbClr val="DADADA"/>
                </a:solidFill>
              </a:rPr>
              <a:t> </a:t>
            </a:r>
            <a:r>
              <a:rPr lang="en-GB" sz="1600" i="1" dirty="0">
                <a:ln>
                  <a:solidFill>
                    <a:srgbClr val="404040">
                      <a:alpha val="10000"/>
                    </a:srgbClr>
                  </a:solidFill>
                </a:ln>
                <a:solidFill>
                  <a:srgbClr val="DADADA"/>
                </a:solidFill>
              </a:rPr>
              <a:t>(Finch, 2016)</a:t>
            </a:r>
            <a:endParaRPr lang="en-GB" sz="1600" dirty="0">
              <a:ln>
                <a:solidFill>
                  <a:srgbClr val="404040">
                    <a:alpha val="10000"/>
                  </a:srgbClr>
                </a:solidFill>
              </a:ln>
              <a:solidFill>
                <a:srgbClr val="DADADA"/>
              </a:solidFill>
            </a:endParaRPr>
          </a:p>
        </p:txBody>
      </p:sp>
      <p:pic>
        <p:nvPicPr>
          <p:cNvPr id="7" name="Picture 6" descr="A table with numbers and a green line&#10;&#10;Description automatically generated">
            <a:extLst>
              <a:ext uri="{FF2B5EF4-FFF2-40B4-BE49-F238E27FC236}">
                <a16:creationId xmlns:a16="http://schemas.microsoft.com/office/drawing/2014/main" id="{D942E5C7-A6B0-F253-6B9F-2CB9954FC80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79754" y="1700917"/>
            <a:ext cx="4981645" cy="34561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7719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9339" y="535073"/>
            <a:ext cx="7765322" cy="970450"/>
          </a:xfrm>
        </p:spPr>
        <p:txBody>
          <a:bodyPr>
            <a:normAutofit/>
          </a:bodyPr>
          <a:lstStyle/>
          <a:p>
            <a:r>
              <a:rPr sz="4400" dirty="0">
                <a:solidFill>
                  <a:schemeClr val="tx1"/>
                </a:solidFill>
              </a:rPr>
              <a:t>Conclusion</a:t>
            </a:r>
          </a:p>
        </p:txBody>
      </p:sp>
      <p:sp>
        <p:nvSpPr>
          <p:cNvPr id="8" name="Rectangle 4">
            <a:extLst>
              <a:ext uri="{FF2B5EF4-FFF2-40B4-BE49-F238E27FC236}">
                <a16:creationId xmlns:a16="http://schemas.microsoft.com/office/drawing/2014/main" id="{6CB33AC0-ADE1-5C41-C63A-B150ED30BB2A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507492" y="2052050"/>
            <a:ext cx="8121029" cy="37856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400" i="0" u="none" strike="noStrike" cap="none" normalizeH="0" baseline="0" dirty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latin typeface="+mj-lt"/>
              </a:rPr>
              <a:t>Growing demand for high-quality male grooming services in the local market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400" i="0" u="none" strike="noStrike" cap="none" normalizeH="0" baseline="0" dirty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latin typeface="+mj-lt"/>
              </a:rPr>
              <a:t>Clear brand positioning as a mid-premium barber focused on service quality rather than price competition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400" i="0" u="none" strike="noStrike" cap="none" normalizeH="0" baseline="0" dirty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latin typeface="+mj-lt"/>
              </a:rPr>
              <a:t>Customer experience and consistent haircut quality as the key drivers of loyalty and repeat visits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400" i="0" u="none" strike="noStrike" cap="none" normalizeH="0" baseline="0" dirty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latin typeface="+mj-lt"/>
              </a:rPr>
              <a:t>Strong potential to build a recognized local brand through reputation, reviews, and social media visibility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400" i="0" u="none" strike="noStrike" cap="none" normalizeH="0" baseline="0" dirty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latin typeface="+mj-lt"/>
              </a:rPr>
              <a:t>Sustainable growth supported by repeat customers and realistic financial targets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References</a:t>
            </a:r>
            <a:endParaRPr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346" y="1732450"/>
            <a:ext cx="7765322" cy="4963772"/>
          </a:xfrm>
        </p:spPr>
        <p:txBody>
          <a:bodyPr>
            <a:normAutofit/>
          </a:bodyPr>
          <a:lstStyle/>
          <a:p>
            <a:r>
              <a:rPr lang="en-GB" sz="1500" dirty="0"/>
              <a:t>Burns, P. (2020) </a:t>
            </a:r>
            <a:r>
              <a:rPr lang="en-GB" sz="1500" i="1" dirty="0"/>
              <a:t>Entrepreneurship and Small Business: Start-up, Growth and Maturity</a:t>
            </a:r>
            <a:r>
              <a:rPr lang="en-GB" sz="1500" dirty="0"/>
              <a:t>. 5th </a:t>
            </a:r>
            <a:r>
              <a:rPr lang="en-GB" sz="1500" dirty="0" err="1"/>
              <a:t>edn</a:t>
            </a:r>
            <a:r>
              <a:rPr lang="en-GB" sz="1500" dirty="0"/>
              <a:t>. London: Palgrave Macmillan.</a:t>
            </a:r>
          </a:p>
          <a:p>
            <a:r>
              <a:rPr lang="en-GB" sz="1500" dirty="0"/>
              <a:t>Chaffey, D. and Ellis-Chadwick, F. (2019) </a:t>
            </a:r>
            <a:r>
              <a:rPr lang="en-GB" sz="1500" i="1" dirty="0"/>
              <a:t>Digital Marketing: Strategy, Implementation and Practice</a:t>
            </a:r>
            <a:r>
              <a:rPr lang="en-GB" sz="1500" dirty="0"/>
              <a:t>. 7th </a:t>
            </a:r>
            <a:r>
              <a:rPr lang="en-GB" sz="1500" dirty="0" err="1"/>
              <a:t>edn</a:t>
            </a:r>
            <a:r>
              <a:rPr lang="en-GB" sz="1500" dirty="0"/>
              <a:t>. Harlow: Pearson.</a:t>
            </a:r>
          </a:p>
          <a:p>
            <a:r>
              <a:rPr lang="en-GB" sz="1500" dirty="0"/>
              <a:t>Finch, B. (2016) </a:t>
            </a:r>
            <a:r>
              <a:rPr lang="en-GB" sz="1500" i="1" dirty="0"/>
              <a:t>The Small Business Start-Up Workbook: A Step-by-Step Guide to Starting the Business You’ve Dreamed Of</a:t>
            </a:r>
            <a:r>
              <a:rPr lang="en-GB" sz="1500" dirty="0"/>
              <a:t>. 6th </a:t>
            </a:r>
            <a:r>
              <a:rPr lang="en-GB" sz="1500" dirty="0" err="1"/>
              <a:t>edn</a:t>
            </a:r>
            <a:r>
              <a:rPr lang="en-GB" sz="1500" dirty="0"/>
              <a:t>. London: Kogan Page.</a:t>
            </a:r>
          </a:p>
          <a:p>
            <a:r>
              <a:rPr lang="en-GB" sz="1500" dirty="0"/>
              <a:t>Grant, R. (2022) </a:t>
            </a:r>
            <a:r>
              <a:rPr lang="en-GB" sz="1500" i="1" dirty="0"/>
              <a:t>Contemporary Strategy Analysis</a:t>
            </a:r>
            <a:r>
              <a:rPr lang="en-GB" sz="1500" dirty="0"/>
              <a:t>. 11th </a:t>
            </a:r>
            <a:r>
              <a:rPr lang="en-GB" sz="1500" dirty="0" err="1"/>
              <a:t>edn</a:t>
            </a:r>
            <a:r>
              <a:rPr lang="en-GB" sz="1500" dirty="0"/>
              <a:t>. Oxford: Wiley.</a:t>
            </a:r>
          </a:p>
          <a:p>
            <a:r>
              <a:rPr lang="en-GB" sz="1500" dirty="0"/>
              <a:t>Kotler, P. and Keller, K. (2022) </a:t>
            </a:r>
            <a:r>
              <a:rPr lang="en-GB" sz="1500" i="1" dirty="0"/>
              <a:t>Marketing Management</a:t>
            </a:r>
            <a:r>
              <a:rPr lang="en-GB" sz="1500" dirty="0"/>
              <a:t>. 16th </a:t>
            </a:r>
            <a:r>
              <a:rPr lang="en-GB" sz="1500" dirty="0" err="1"/>
              <a:t>edn</a:t>
            </a:r>
            <a:r>
              <a:rPr lang="en-GB" sz="1500" dirty="0"/>
              <a:t>. Harlow: Pearson.</a:t>
            </a:r>
          </a:p>
          <a:p>
            <a:r>
              <a:rPr lang="en-GB" sz="1500" dirty="0"/>
              <a:t>Mintel (2023) </a:t>
            </a:r>
            <a:r>
              <a:rPr lang="en-GB" sz="1500" i="1" dirty="0"/>
              <a:t>UK Hair and Beauty Market Report</a:t>
            </a:r>
            <a:r>
              <a:rPr lang="en-GB" sz="1500" dirty="0"/>
              <a:t>. Available at: </a:t>
            </a:r>
            <a:r>
              <a:rPr lang="en-GB" sz="1500" dirty="0">
                <a:hlinkClick r:id="rId2"/>
              </a:rPr>
              <a:t>https://www.mintel.com</a:t>
            </a:r>
            <a:r>
              <a:rPr lang="en-GB" sz="1500" dirty="0"/>
              <a:t> (Accessed: 8 February 2026).</a:t>
            </a:r>
          </a:p>
          <a:p>
            <a:r>
              <a:rPr lang="en-GB" sz="1500" dirty="0"/>
              <a:t>Office for National Statistics (ONS) (2023) </a:t>
            </a:r>
            <a:r>
              <a:rPr lang="en-GB" sz="1500" i="1" dirty="0"/>
              <a:t>Business population estimates for the UK and regions</a:t>
            </a:r>
            <a:r>
              <a:rPr lang="en-GB" sz="1500" dirty="0"/>
              <a:t>. Available at: </a:t>
            </a:r>
            <a:r>
              <a:rPr lang="en-GB" sz="1500" dirty="0">
                <a:hlinkClick r:id="rId3"/>
              </a:rPr>
              <a:t>https://www.ons.gov.uk</a:t>
            </a:r>
            <a:r>
              <a:rPr lang="en-GB" sz="1500" dirty="0"/>
              <a:t> (Accessed: 8 February 2026).</a:t>
            </a:r>
          </a:p>
          <a:p>
            <a:r>
              <a:rPr lang="en-GB" sz="1500" dirty="0"/>
              <a:t>OpenAI (2026) </a:t>
            </a:r>
            <a:r>
              <a:rPr lang="en-GB" sz="1500" i="1" dirty="0"/>
              <a:t>ChatGPT</a:t>
            </a:r>
            <a:r>
              <a:rPr lang="en-GB" sz="1500" dirty="0"/>
              <a:t>. Available at: </a:t>
            </a:r>
            <a:r>
              <a:rPr lang="en-GB" sz="1500" dirty="0">
                <a:hlinkClick r:id="rId4"/>
              </a:rPr>
              <a:t>https://chat.openai.com</a:t>
            </a:r>
            <a:r>
              <a:rPr lang="en-GB" sz="1500" dirty="0"/>
              <a:t> (Accessed: 13 March 2026).</a:t>
            </a:r>
          </a:p>
          <a:p>
            <a:r>
              <a:rPr lang="en-GB" sz="1500" dirty="0"/>
              <a:t>Porter, M.E. (1985) </a:t>
            </a:r>
            <a:r>
              <a:rPr lang="en-GB" sz="1500" i="1" dirty="0"/>
              <a:t>Competitive Advantage: Creating and Sustaining Superior Performance</a:t>
            </a:r>
            <a:r>
              <a:rPr lang="en-GB" sz="1500" dirty="0"/>
              <a:t>. New York: Free Press.</a:t>
            </a:r>
          </a:p>
        </p:txBody>
      </p:sp>
    </p:spTree>
    <p:extLst>
      <p:ext uri="{BB962C8B-B14F-4D97-AF65-F5344CB8AC3E}">
        <p14:creationId xmlns:p14="http://schemas.microsoft.com/office/powerpoint/2010/main" val="220940289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late">
  <a:themeElements>
    <a:clrScheme name="Slate">
      <a:dk1>
        <a:sysClr val="windowText" lastClr="000000"/>
      </a:dk1>
      <a:lt1>
        <a:sysClr val="window" lastClr="FFFFFF"/>
      </a:lt1>
      <a:dk2>
        <a:srgbClr val="212123"/>
      </a:dk2>
      <a:lt2>
        <a:srgbClr val="DADADA"/>
      </a:lt2>
      <a:accent1>
        <a:srgbClr val="BC451B"/>
      </a:accent1>
      <a:accent2>
        <a:srgbClr val="D3BA68"/>
      </a:accent2>
      <a:accent3>
        <a:srgbClr val="BB8640"/>
      </a:accent3>
      <a:accent4>
        <a:srgbClr val="AD9277"/>
      </a:accent4>
      <a:accent5>
        <a:srgbClr val="A55A43"/>
      </a:accent5>
      <a:accent6>
        <a:srgbClr val="AD9D7B"/>
      </a:accent6>
      <a:hlink>
        <a:srgbClr val="E98052"/>
      </a:hlink>
      <a:folHlink>
        <a:srgbClr val="F4B69B"/>
      </a:folHlink>
    </a:clrScheme>
    <a:fontScheme name="Slate">
      <a:majorFont>
        <a:latin typeface="Calisto MT" panose="02040603050505030304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alisto MT" panose="02040603050505030304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late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63500" dist="25400" dir="5400000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76200" dist="38100" dir="5400000" rotWithShape="0">
              <a:srgbClr val="000000">
                <a:alpha val="7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hardEdge"/>
          </a:sp3d>
        </a:effectStyle>
      </a:effectStyleLst>
      <a:bgFillStyleLst>
        <a:solidFill>
          <a:schemeClr val="phClr"/>
        </a:solidFill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lumMod val="80000"/>
              </a:schemeClr>
              <a:schemeClr val="phClr">
                <a:tint val="98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ate" id="{C3F70B94-7CE9-428E-ADC1-3269CC2C3385}" vid="{3F2DE9A5-64E6-437C-A389-CC4477E817E8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TM04033929[[fn=Slate]]</Template>
  <TotalTime>150</TotalTime>
  <Words>1794</Words>
  <Application>Microsoft Office PowerPoint</Application>
  <PresentationFormat>On-screen Show (4:3)</PresentationFormat>
  <Paragraphs>178</Paragraphs>
  <Slides>18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5" baseType="lpstr">
      <vt:lpstr>Arial</vt:lpstr>
      <vt:lpstr>Calibri</vt:lpstr>
      <vt:lpstr>Calisto MT</vt:lpstr>
      <vt:lpstr>Calisto MT (Body)</vt:lpstr>
      <vt:lpstr>Wingdings</vt:lpstr>
      <vt:lpstr>Wingdings 2</vt:lpstr>
      <vt:lpstr>Slate</vt:lpstr>
      <vt:lpstr>Premium Barber Shop – Nuneaton</vt:lpstr>
      <vt:lpstr>Business Opportunity</vt:lpstr>
      <vt:lpstr>Business Concept</vt:lpstr>
      <vt:lpstr>Unique Selling Point</vt:lpstr>
      <vt:lpstr>Products and Services</vt:lpstr>
      <vt:lpstr>Local Market Insight</vt:lpstr>
      <vt:lpstr>Short and Long-Term Goal</vt:lpstr>
      <vt:lpstr>Target Market</vt:lpstr>
      <vt:lpstr>Competitive Advantage</vt:lpstr>
      <vt:lpstr>Marketing Strategy</vt:lpstr>
      <vt:lpstr>Legal Structure</vt:lpstr>
      <vt:lpstr>Management Structure</vt:lpstr>
      <vt:lpstr>Market Analysis</vt:lpstr>
      <vt:lpstr>Growth Potential</vt:lpstr>
      <vt:lpstr>Start-Up Investment and Funding</vt:lpstr>
      <vt:lpstr>Break-Even Analysis</vt:lpstr>
      <vt:lpstr>Conclusion</vt:lpstr>
      <vt:lpstr>References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Premium Barber Shop – Nuneaton</dc:title>
  <dc:subject/>
  <dc:creator/>
  <cp:keywords/>
  <dc:description>generated using python-pptx</dc:description>
  <cp:lastModifiedBy>Corneliu Bogdan Dan (2310378)</cp:lastModifiedBy>
  <cp:revision>13</cp:revision>
  <dcterms:created xsi:type="dcterms:W3CDTF">2013-01-27T09:14:16Z</dcterms:created>
  <dcterms:modified xsi:type="dcterms:W3CDTF">2026-03-15T18:01:24Z</dcterms:modified>
  <cp:category/>
</cp:coreProperties>
</file>