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5.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63" r:id="rId6"/>
    <p:sldMasterId id="2147483677" r:id="rId7"/>
    <p:sldMasterId id="2147483685" r:id="rId8"/>
    <p:sldMasterId id="2147483690" r:id="rId9"/>
  </p:sldMasterIdLst>
  <p:notesMasterIdLst>
    <p:notesMasterId r:id="rId90"/>
  </p:notesMasterIdLst>
  <p:sldIdLst>
    <p:sldId id="443" r:id="rId10"/>
    <p:sldId id="444" r:id="rId11"/>
    <p:sldId id="273" r:id="rId12"/>
    <p:sldId id="274" r:id="rId13"/>
    <p:sldId id="339" r:id="rId14"/>
    <p:sldId id="275" r:id="rId15"/>
    <p:sldId id="286" r:id="rId16"/>
    <p:sldId id="285" r:id="rId17"/>
    <p:sldId id="287" r:id="rId18"/>
    <p:sldId id="306" r:id="rId19"/>
    <p:sldId id="309" r:id="rId20"/>
    <p:sldId id="310" r:id="rId21"/>
    <p:sldId id="277" r:id="rId22"/>
    <p:sldId id="470" r:id="rId23"/>
    <p:sldId id="258" r:id="rId24"/>
    <p:sldId id="259" r:id="rId25"/>
    <p:sldId id="307" r:id="rId26"/>
    <p:sldId id="312" r:id="rId27"/>
    <p:sldId id="308" r:id="rId28"/>
    <p:sldId id="311" r:id="rId29"/>
    <p:sldId id="451" r:id="rId30"/>
    <p:sldId id="445" r:id="rId31"/>
    <p:sldId id="452" r:id="rId32"/>
    <p:sldId id="453" r:id="rId33"/>
    <p:sldId id="455" r:id="rId34"/>
    <p:sldId id="467" r:id="rId35"/>
    <p:sldId id="454" r:id="rId36"/>
    <p:sldId id="456" r:id="rId37"/>
    <p:sldId id="457" r:id="rId38"/>
    <p:sldId id="469" r:id="rId39"/>
    <p:sldId id="458" r:id="rId40"/>
    <p:sldId id="324" r:id="rId41"/>
    <p:sldId id="315" r:id="rId42"/>
    <p:sldId id="321" r:id="rId43"/>
    <p:sldId id="460" r:id="rId44"/>
    <p:sldId id="473" r:id="rId45"/>
    <p:sldId id="475" r:id="rId46"/>
    <p:sldId id="472" r:id="rId47"/>
    <p:sldId id="474" r:id="rId48"/>
    <p:sldId id="471" r:id="rId49"/>
    <p:sldId id="459" r:id="rId50"/>
    <p:sldId id="468" r:id="rId51"/>
    <p:sldId id="257" r:id="rId52"/>
    <p:sldId id="344" r:id="rId53"/>
    <p:sldId id="362" r:id="rId54"/>
    <p:sldId id="363" r:id="rId55"/>
    <p:sldId id="323" r:id="rId56"/>
    <p:sldId id="341" r:id="rId57"/>
    <p:sldId id="365" r:id="rId58"/>
    <p:sldId id="462" r:id="rId59"/>
    <p:sldId id="463" r:id="rId60"/>
    <p:sldId id="364" r:id="rId61"/>
    <p:sldId id="366" r:id="rId62"/>
    <p:sldId id="326" r:id="rId63"/>
    <p:sldId id="367" r:id="rId64"/>
    <p:sldId id="368" r:id="rId65"/>
    <p:sldId id="370" r:id="rId66"/>
    <p:sldId id="369" r:id="rId67"/>
    <p:sldId id="317" r:id="rId68"/>
    <p:sldId id="464" r:id="rId69"/>
    <p:sldId id="297" r:id="rId70"/>
    <p:sldId id="372" r:id="rId71"/>
    <p:sldId id="298" r:id="rId72"/>
    <p:sldId id="373" r:id="rId73"/>
    <p:sldId id="314" r:id="rId74"/>
    <p:sldId id="374" r:id="rId75"/>
    <p:sldId id="375" r:id="rId76"/>
    <p:sldId id="376" r:id="rId77"/>
    <p:sldId id="377" r:id="rId78"/>
    <p:sldId id="378" r:id="rId79"/>
    <p:sldId id="379" r:id="rId80"/>
    <p:sldId id="380" r:id="rId81"/>
    <p:sldId id="381" r:id="rId82"/>
    <p:sldId id="465" r:id="rId83"/>
    <p:sldId id="466" r:id="rId84"/>
    <p:sldId id="325" r:id="rId85"/>
    <p:sldId id="328" r:id="rId86"/>
    <p:sldId id="382" r:id="rId87"/>
    <p:sldId id="302" r:id="rId88"/>
    <p:sldId id="383" r:id="rId8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31E6A5-4970-4A2D-A099-5FAE908D6C7E}" v="50" dt="2026-08-29T15:07:43.1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23" autoAdjust="0"/>
    <p:restoredTop sz="94660"/>
  </p:normalViewPr>
  <p:slideViewPr>
    <p:cSldViewPr snapToGrid="0">
      <p:cViewPr>
        <p:scale>
          <a:sx n="57" d="100"/>
          <a:sy n="57" d="100"/>
        </p:scale>
        <p:origin x="300" y="780"/>
      </p:cViewPr>
      <p:guideLst/>
    </p:cSldViewPr>
  </p:slideViewPr>
  <p:notesTextViewPr>
    <p:cViewPr>
      <p:scale>
        <a:sx n="1" d="1"/>
        <a:sy n="1" d="1"/>
      </p:scale>
      <p:origin x="0" y="0"/>
    </p:cViewPr>
  </p:notesTextViewPr>
  <p:notesViewPr>
    <p:cSldViewPr snapToGrid="0">
      <p:cViewPr varScale="1">
        <p:scale>
          <a:sx n="69" d="100"/>
          <a:sy n="69" d="100"/>
        </p:scale>
        <p:origin x="2568" y="27"/>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5" Type="http://schemas.openxmlformats.org/officeDocument/2006/relationships/slideMaster" Target="slideMasters/slideMaster2.xml"/><Relationship Id="rId90" Type="http://schemas.openxmlformats.org/officeDocument/2006/relationships/notesMaster" Target="notesMasters/notesMaster1.xml"/><Relationship Id="rId95" Type="http://schemas.microsoft.com/office/2016/11/relationships/changesInfo" Target="changesInfos/changesInfo1.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slide" Target="slides/slide76.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slide" Target="slides/slide79.xml"/><Relationship Id="rId91" Type="http://schemas.openxmlformats.org/officeDocument/2006/relationships/presProps" Target="presProps.xml"/><Relationship Id="rId9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285346D7-3811-4BB2-AED7-6B49C2654E26}"/>
    <pc:docChg chg="undo custSel addSld delSld modSld sldOrd">
      <pc:chgData name="Glenda Tinney" userId="56b889b2-370d-4cf5-add0-fc776a2ba020" providerId="ADAL" clId="{285346D7-3811-4BB2-AED7-6B49C2654E26}" dt="2026-08-29T15:07:43.126" v="2514" actId="20578"/>
      <pc:docMkLst>
        <pc:docMk/>
      </pc:docMkLst>
      <pc:sldChg chg="modSp mod">
        <pc:chgData name="Glenda Tinney" userId="56b889b2-370d-4cf5-add0-fc776a2ba020" providerId="ADAL" clId="{285346D7-3811-4BB2-AED7-6B49C2654E26}" dt="2026-08-21T20:14:01.513" v="109" actId="20577"/>
        <pc:sldMkLst>
          <pc:docMk/>
          <pc:sldMk cId="1342291780" sldId="257"/>
        </pc:sldMkLst>
        <pc:spChg chg="mod">
          <ac:chgData name="Glenda Tinney" userId="56b889b2-370d-4cf5-add0-fc776a2ba020" providerId="ADAL" clId="{285346D7-3811-4BB2-AED7-6B49C2654E26}" dt="2026-08-21T20:14:01.513" v="109" actId="20577"/>
          <ac:spMkLst>
            <pc:docMk/>
            <pc:sldMk cId="1342291780" sldId="257"/>
            <ac:spMk id="2" creationId="{4933AE7C-4909-B6AD-DEB9-4F32DC5339A3}"/>
          </ac:spMkLst>
        </pc:spChg>
      </pc:sldChg>
      <pc:sldChg chg="modSp mod">
        <pc:chgData name="Glenda Tinney" userId="56b889b2-370d-4cf5-add0-fc776a2ba020" providerId="ADAL" clId="{285346D7-3811-4BB2-AED7-6B49C2654E26}" dt="2026-08-29T12:02:05.686" v="1752" actId="20577"/>
        <pc:sldMkLst>
          <pc:docMk/>
          <pc:sldMk cId="2253560642" sldId="273"/>
        </pc:sldMkLst>
        <pc:spChg chg="mod">
          <ac:chgData name="Glenda Tinney" userId="56b889b2-370d-4cf5-add0-fc776a2ba020" providerId="ADAL" clId="{285346D7-3811-4BB2-AED7-6B49C2654E26}" dt="2026-08-29T12:02:05.686" v="1752" actId="20577"/>
          <ac:spMkLst>
            <pc:docMk/>
            <pc:sldMk cId="2253560642" sldId="273"/>
            <ac:spMk id="4099" creationId="{00000000-0000-0000-0000-000000000000}"/>
          </ac:spMkLst>
        </pc:spChg>
        <pc:spChg chg="mod">
          <ac:chgData name="Glenda Tinney" userId="56b889b2-370d-4cf5-add0-fc776a2ba020" providerId="ADAL" clId="{285346D7-3811-4BB2-AED7-6B49C2654E26}" dt="2026-08-29T12:02:00.657" v="1749" actId="20577"/>
          <ac:spMkLst>
            <pc:docMk/>
            <pc:sldMk cId="2253560642" sldId="273"/>
            <ac:spMk id="4100" creationId="{00000000-0000-0000-0000-000000000000}"/>
          </ac:spMkLst>
        </pc:spChg>
      </pc:sldChg>
      <pc:sldChg chg="ord">
        <pc:chgData name="Glenda Tinney" userId="56b889b2-370d-4cf5-add0-fc776a2ba020" providerId="ADAL" clId="{285346D7-3811-4BB2-AED7-6B49C2654E26}" dt="2026-08-29T12:09:14.030" v="1761"/>
        <pc:sldMkLst>
          <pc:docMk/>
          <pc:sldMk cId="4113425705" sldId="277"/>
        </pc:sldMkLst>
      </pc:sldChg>
      <pc:sldChg chg="ord">
        <pc:chgData name="Glenda Tinney" userId="56b889b2-370d-4cf5-add0-fc776a2ba020" providerId="ADAL" clId="{285346D7-3811-4BB2-AED7-6B49C2654E26}" dt="2026-08-29T10:17:57.396" v="855"/>
        <pc:sldMkLst>
          <pc:docMk/>
          <pc:sldMk cId="2527059859" sldId="307"/>
        </pc:sldMkLst>
      </pc:sldChg>
      <pc:sldChg chg="modSp mod">
        <pc:chgData name="Glenda Tinney" userId="56b889b2-370d-4cf5-add0-fc776a2ba020" providerId="ADAL" clId="{285346D7-3811-4BB2-AED7-6B49C2654E26}" dt="2026-08-29T15:07:43.126" v="2514" actId="20578"/>
        <pc:sldMkLst>
          <pc:docMk/>
          <pc:sldMk cId="2716667962" sldId="308"/>
        </pc:sldMkLst>
        <pc:spChg chg="mod">
          <ac:chgData name="Glenda Tinney" userId="56b889b2-370d-4cf5-add0-fc776a2ba020" providerId="ADAL" clId="{285346D7-3811-4BB2-AED7-6B49C2654E26}" dt="2026-08-29T15:07:29.966" v="2510" actId="27636"/>
          <ac:spMkLst>
            <pc:docMk/>
            <pc:sldMk cId="2716667962" sldId="308"/>
            <ac:spMk id="3" creationId="{E5A9E411-C16C-BABB-0341-404E3BE855D8}"/>
          </ac:spMkLst>
        </pc:spChg>
        <pc:spChg chg="mod">
          <ac:chgData name="Glenda Tinney" userId="56b889b2-370d-4cf5-add0-fc776a2ba020" providerId="ADAL" clId="{285346D7-3811-4BB2-AED7-6B49C2654E26}" dt="2026-08-29T15:07:43.126" v="2514" actId="20578"/>
          <ac:spMkLst>
            <pc:docMk/>
            <pc:sldMk cId="2716667962" sldId="308"/>
            <ac:spMk id="4" creationId="{4ABE422C-8677-F660-B6FD-032B6EEB82C5}"/>
          </ac:spMkLst>
        </pc:spChg>
      </pc:sldChg>
      <pc:sldChg chg="modSp mod">
        <pc:chgData name="Glenda Tinney" userId="56b889b2-370d-4cf5-add0-fc776a2ba020" providerId="ADAL" clId="{285346D7-3811-4BB2-AED7-6B49C2654E26}" dt="2026-08-29T14:08:09.638" v="2441" actId="20577"/>
        <pc:sldMkLst>
          <pc:docMk/>
          <pc:sldMk cId="1670083420" sldId="311"/>
        </pc:sldMkLst>
        <pc:spChg chg="mod">
          <ac:chgData name="Glenda Tinney" userId="56b889b2-370d-4cf5-add0-fc776a2ba020" providerId="ADAL" clId="{285346D7-3811-4BB2-AED7-6B49C2654E26}" dt="2026-08-29T13:03:53.620" v="2427" actId="20577"/>
          <ac:spMkLst>
            <pc:docMk/>
            <pc:sldMk cId="1670083420" sldId="311"/>
            <ac:spMk id="3" creationId="{ABCFB5AA-83A7-85CE-9D29-46CD8AB2ECB4}"/>
          </ac:spMkLst>
        </pc:spChg>
        <pc:spChg chg="mod">
          <ac:chgData name="Glenda Tinney" userId="56b889b2-370d-4cf5-add0-fc776a2ba020" providerId="ADAL" clId="{285346D7-3811-4BB2-AED7-6B49C2654E26}" dt="2026-08-29T14:08:09.638" v="2441" actId="20577"/>
          <ac:spMkLst>
            <pc:docMk/>
            <pc:sldMk cId="1670083420" sldId="311"/>
            <ac:spMk id="4" creationId="{0BDAC18E-A4B0-C3FA-2716-C193928DD946}"/>
          </ac:spMkLst>
        </pc:spChg>
      </pc:sldChg>
      <pc:sldChg chg="modSp mod">
        <pc:chgData name="Glenda Tinney" userId="56b889b2-370d-4cf5-add0-fc776a2ba020" providerId="ADAL" clId="{285346D7-3811-4BB2-AED7-6B49C2654E26}" dt="2026-08-29T11:59:56.275" v="1687" actId="20577"/>
        <pc:sldMkLst>
          <pc:docMk/>
          <pc:sldMk cId="3951877251" sldId="444"/>
        </pc:sldMkLst>
        <pc:spChg chg="mod">
          <ac:chgData name="Glenda Tinney" userId="56b889b2-370d-4cf5-add0-fc776a2ba020" providerId="ADAL" clId="{285346D7-3811-4BB2-AED7-6B49C2654E26}" dt="2026-08-29T11:59:56.275" v="1687" actId="20577"/>
          <ac:spMkLst>
            <pc:docMk/>
            <pc:sldMk cId="3951877251" sldId="444"/>
            <ac:spMk id="2" creationId="{4933AE7C-4909-B6AD-DEB9-4F32DC5339A3}"/>
          </ac:spMkLst>
        </pc:spChg>
      </pc:sldChg>
      <pc:sldChg chg="addSp delSp modSp mod">
        <pc:chgData name="Glenda Tinney" userId="56b889b2-370d-4cf5-add0-fc776a2ba020" providerId="ADAL" clId="{285346D7-3811-4BB2-AED7-6B49C2654E26}" dt="2026-08-23T08:37:54.888" v="388" actId="207"/>
        <pc:sldMkLst>
          <pc:docMk/>
          <pc:sldMk cId="1410107663" sldId="445"/>
        </pc:sldMkLst>
        <pc:spChg chg="mod">
          <ac:chgData name="Glenda Tinney" userId="56b889b2-370d-4cf5-add0-fc776a2ba020" providerId="ADAL" clId="{285346D7-3811-4BB2-AED7-6B49C2654E26}" dt="2026-08-23T08:37:54.888" v="388" actId="207"/>
          <ac:spMkLst>
            <pc:docMk/>
            <pc:sldMk cId="1410107663" sldId="445"/>
            <ac:spMk id="2" creationId="{BBF8FA4A-F5AF-8BA7-DEA9-0858A54ECF9E}"/>
          </ac:spMkLst>
        </pc:spChg>
        <pc:spChg chg="mod">
          <ac:chgData name="Glenda Tinney" userId="56b889b2-370d-4cf5-add0-fc776a2ba020" providerId="ADAL" clId="{285346D7-3811-4BB2-AED7-6B49C2654E26}" dt="2026-08-23T08:37:14.995" v="384" actId="5793"/>
          <ac:spMkLst>
            <pc:docMk/>
            <pc:sldMk cId="1410107663" sldId="445"/>
            <ac:spMk id="3" creationId="{21A87592-E99E-97FF-0C23-698190C9FB83}"/>
          </ac:spMkLst>
        </pc:spChg>
        <pc:spChg chg="mod">
          <ac:chgData name="Glenda Tinney" userId="56b889b2-370d-4cf5-add0-fc776a2ba020" providerId="ADAL" clId="{285346D7-3811-4BB2-AED7-6B49C2654E26}" dt="2026-08-23T08:37:35.312" v="385" actId="207"/>
          <ac:spMkLst>
            <pc:docMk/>
            <pc:sldMk cId="1410107663" sldId="445"/>
            <ac:spMk id="4" creationId="{3847F4D7-2C44-D0DC-4EED-D786E9D5862F}"/>
          </ac:spMkLst>
        </pc:spChg>
      </pc:sldChg>
      <pc:sldChg chg="modSp mod">
        <pc:chgData name="Glenda Tinney" userId="56b889b2-370d-4cf5-add0-fc776a2ba020" providerId="ADAL" clId="{285346D7-3811-4BB2-AED7-6B49C2654E26}" dt="2026-08-23T08:18:36.688" v="139" actId="207"/>
        <pc:sldMkLst>
          <pc:docMk/>
          <pc:sldMk cId="1588114996" sldId="451"/>
        </pc:sldMkLst>
        <pc:spChg chg="mod">
          <ac:chgData name="Glenda Tinney" userId="56b889b2-370d-4cf5-add0-fc776a2ba020" providerId="ADAL" clId="{285346D7-3811-4BB2-AED7-6B49C2654E26}" dt="2026-08-23T08:18:27.018" v="138" actId="313"/>
          <ac:spMkLst>
            <pc:docMk/>
            <pc:sldMk cId="1588114996" sldId="451"/>
            <ac:spMk id="3" creationId="{F7B37590-C922-09E2-A99B-1F5DE3363447}"/>
          </ac:spMkLst>
        </pc:spChg>
        <pc:spChg chg="mod">
          <ac:chgData name="Glenda Tinney" userId="56b889b2-370d-4cf5-add0-fc776a2ba020" providerId="ADAL" clId="{285346D7-3811-4BB2-AED7-6B49C2654E26}" dt="2026-08-23T08:18:36.688" v="139" actId="207"/>
          <ac:spMkLst>
            <pc:docMk/>
            <pc:sldMk cId="1588114996" sldId="451"/>
            <ac:spMk id="4" creationId="{81958983-4112-FABD-CF4B-8FB1085626C5}"/>
          </ac:spMkLst>
        </pc:spChg>
      </pc:sldChg>
      <pc:sldChg chg="modSp mod">
        <pc:chgData name="Glenda Tinney" userId="56b889b2-370d-4cf5-add0-fc776a2ba020" providerId="ADAL" clId="{285346D7-3811-4BB2-AED7-6B49C2654E26}" dt="2026-08-23T08:39:12.696" v="420" actId="20577"/>
        <pc:sldMkLst>
          <pc:docMk/>
          <pc:sldMk cId="1296459509" sldId="452"/>
        </pc:sldMkLst>
        <pc:spChg chg="mod">
          <ac:chgData name="Glenda Tinney" userId="56b889b2-370d-4cf5-add0-fc776a2ba020" providerId="ADAL" clId="{285346D7-3811-4BB2-AED7-6B49C2654E26}" dt="2026-08-23T08:39:12.696" v="420" actId="20577"/>
          <ac:spMkLst>
            <pc:docMk/>
            <pc:sldMk cId="1296459509" sldId="452"/>
            <ac:spMk id="2" creationId="{42F79D20-7A95-0028-080E-BB35C5B488D4}"/>
          </ac:spMkLst>
        </pc:spChg>
        <pc:spChg chg="mod">
          <ac:chgData name="Glenda Tinney" userId="56b889b2-370d-4cf5-add0-fc776a2ba020" providerId="ADAL" clId="{285346D7-3811-4BB2-AED7-6B49C2654E26}" dt="2026-08-23T08:23:16.901" v="186" actId="14100"/>
          <ac:spMkLst>
            <pc:docMk/>
            <pc:sldMk cId="1296459509" sldId="452"/>
            <ac:spMk id="3" creationId="{81397040-9BB7-725C-CE71-8346E0A34B66}"/>
          </ac:spMkLst>
        </pc:spChg>
        <pc:spChg chg="mod">
          <ac:chgData name="Glenda Tinney" userId="56b889b2-370d-4cf5-add0-fc776a2ba020" providerId="ADAL" clId="{285346D7-3811-4BB2-AED7-6B49C2654E26}" dt="2026-08-23T08:23:31.827" v="189" actId="14100"/>
          <ac:spMkLst>
            <pc:docMk/>
            <pc:sldMk cId="1296459509" sldId="452"/>
            <ac:spMk id="4" creationId="{1AAD3DE2-AAA9-F8A7-E1FE-1F87CE120712}"/>
          </ac:spMkLst>
        </pc:spChg>
      </pc:sldChg>
      <pc:sldChg chg="modSp mod">
        <pc:chgData name="Glenda Tinney" userId="56b889b2-370d-4cf5-add0-fc776a2ba020" providerId="ADAL" clId="{285346D7-3811-4BB2-AED7-6B49C2654E26}" dt="2026-08-23T08:53:01.271" v="505" actId="20577"/>
        <pc:sldMkLst>
          <pc:docMk/>
          <pc:sldMk cId="3915158001" sldId="453"/>
        </pc:sldMkLst>
        <pc:spChg chg="mod">
          <ac:chgData name="Glenda Tinney" userId="56b889b2-370d-4cf5-add0-fc776a2ba020" providerId="ADAL" clId="{285346D7-3811-4BB2-AED7-6B49C2654E26}" dt="2026-08-23T08:53:01.271" v="505" actId="20577"/>
          <ac:spMkLst>
            <pc:docMk/>
            <pc:sldMk cId="3915158001" sldId="453"/>
            <ac:spMk id="2" creationId="{7274EDA0-C4C4-D373-804C-9E72BE9A522E}"/>
          </ac:spMkLst>
        </pc:spChg>
        <pc:spChg chg="mod">
          <ac:chgData name="Glenda Tinney" userId="56b889b2-370d-4cf5-add0-fc776a2ba020" providerId="ADAL" clId="{285346D7-3811-4BB2-AED7-6B49C2654E26}" dt="2026-08-23T08:32:54.519" v="293" actId="20577"/>
          <ac:spMkLst>
            <pc:docMk/>
            <pc:sldMk cId="3915158001" sldId="453"/>
            <ac:spMk id="3" creationId="{99CEA929-93BA-1420-98AA-6008675876CD}"/>
          </ac:spMkLst>
        </pc:spChg>
        <pc:spChg chg="mod">
          <ac:chgData name="Glenda Tinney" userId="56b889b2-370d-4cf5-add0-fc776a2ba020" providerId="ADAL" clId="{285346D7-3811-4BB2-AED7-6B49C2654E26}" dt="2026-08-23T08:39:31.053" v="421" actId="207"/>
          <ac:spMkLst>
            <pc:docMk/>
            <pc:sldMk cId="3915158001" sldId="453"/>
            <ac:spMk id="4" creationId="{8547F140-6D3B-47FE-E413-1DDB303BAD3E}"/>
          </ac:spMkLst>
        </pc:spChg>
      </pc:sldChg>
      <pc:sldChg chg="modSp mod">
        <pc:chgData name="Glenda Tinney" userId="56b889b2-370d-4cf5-add0-fc776a2ba020" providerId="ADAL" clId="{285346D7-3811-4BB2-AED7-6B49C2654E26}" dt="2026-08-23T08:51:39.792" v="478" actId="207"/>
        <pc:sldMkLst>
          <pc:docMk/>
          <pc:sldMk cId="818261653" sldId="454"/>
        </pc:sldMkLst>
        <pc:spChg chg="mod">
          <ac:chgData name="Glenda Tinney" userId="56b889b2-370d-4cf5-add0-fc776a2ba020" providerId="ADAL" clId="{285346D7-3811-4BB2-AED7-6B49C2654E26}" dt="2026-08-23T08:49:09.722" v="473" actId="20577"/>
          <ac:spMkLst>
            <pc:docMk/>
            <pc:sldMk cId="818261653" sldId="454"/>
            <ac:spMk id="3" creationId="{5C8E9FFA-C35D-7005-7C7D-0DE640B00236}"/>
          </ac:spMkLst>
        </pc:spChg>
        <pc:spChg chg="mod">
          <ac:chgData name="Glenda Tinney" userId="56b889b2-370d-4cf5-add0-fc776a2ba020" providerId="ADAL" clId="{285346D7-3811-4BB2-AED7-6B49C2654E26}" dt="2026-08-23T08:51:39.792" v="478" actId="207"/>
          <ac:spMkLst>
            <pc:docMk/>
            <pc:sldMk cId="818261653" sldId="454"/>
            <ac:spMk id="4" creationId="{3815AE00-EE48-7552-31E6-A6937CCC591E}"/>
          </ac:spMkLst>
        </pc:spChg>
      </pc:sldChg>
      <pc:sldChg chg="addSp delSp modSp mod">
        <pc:chgData name="Glenda Tinney" userId="56b889b2-370d-4cf5-add0-fc776a2ba020" providerId="ADAL" clId="{285346D7-3811-4BB2-AED7-6B49C2654E26}" dt="2026-08-23T08:59:55.012" v="703" actId="1076"/>
        <pc:sldMkLst>
          <pc:docMk/>
          <pc:sldMk cId="1100894038" sldId="455"/>
        </pc:sldMkLst>
        <pc:spChg chg="mod">
          <ac:chgData name="Glenda Tinney" userId="56b889b2-370d-4cf5-add0-fc776a2ba020" providerId="ADAL" clId="{285346D7-3811-4BB2-AED7-6B49C2654E26}" dt="2026-08-23T08:58:58.999" v="696" actId="20577"/>
          <ac:spMkLst>
            <pc:docMk/>
            <pc:sldMk cId="1100894038" sldId="455"/>
            <ac:spMk id="2" creationId="{832F3CF7-50A4-B2AC-1727-1FB04D4A5EF3}"/>
          </ac:spMkLst>
        </pc:spChg>
        <pc:spChg chg="mod">
          <ac:chgData name="Glenda Tinney" userId="56b889b2-370d-4cf5-add0-fc776a2ba020" providerId="ADAL" clId="{285346D7-3811-4BB2-AED7-6B49C2654E26}" dt="2026-08-23T08:59:55.012" v="703" actId="1076"/>
          <ac:spMkLst>
            <pc:docMk/>
            <pc:sldMk cId="1100894038" sldId="455"/>
            <ac:spMk id="3" creationId="{9A7E3438-0FC1-3638-F983-69A8005771F7}"/>
          </ac:spMkLst>
        </pc:spChg>
      </pc:sldChg>
      <pc:sldChg chg="modSp mod">
        <pc:chgData name="Glenda Tinney" userId="56b889b2-370d-4cf5-add0-fc776a2ba020" providerId="ADAL" clId="{285346D7-3811-4BB2-AED7-6B49C2654E26}" dt="2026-08-23T09:02:41.118" v="735" actId="20577"/>
        <pc:sldMkLst>
          <pc:docMk/>
          <pc:sldMk cId="1744574610" sldId="456"/>
        </pc:sldMkLst>
        <pc:spChg chg="mod">
          <ac:chgData name="Glenda Tinney" userId="56b889b2-370d-4cf5-add0-fc776a2ba020" providerId="ADAL" clId="{285346D7-3811-4BB2-AED7-6B49C2654E26}" dt="2026-08-23T09:01:57.998" v="723" actId="113"/>
          <ac:spMkLst>
            <pc:docMk/>
            <pc:sldMk cId="1744574610" sldId="456"/>
            <ac:spMk id="2" creationId="{3B7BF70E-9C4A-FCF6-B41E-4C9AAA480CA3}"/>
          </ac:spMkLst>
        </pc:spChg>
        <pc:spChg chg="mod">
          <ac:chgData name="Glenda Tinney" userId="56b889b2-370d-4cf5-add0-fc776a2ba020" providerId="ADAL" clId="{285346D7-3811-4BB2-AED7-6B49C2654E26}" dt="2026-08-23T09:02:41.118" v="735" actId="20577"/>
          <ac:spMkLst>
            <pc:docMk/>
            <pc:sldMk cId="1744574610" sldId="456"/>
            <ac:spMk id="3" creationId="{666D1D4A-41E4-1C29-B0DF-BB8C3BBDA221}"/>
          </ac:spMkLst>
        </pc:spChg>
        <pc:spChg chg="mod">
          <ac:chgData name="Glenda Tinney" userId="56b889b2-370d-4cf5-add0-fc776a2ba020" providerId="ADAL" clId="{285346D7-3811-4BB2-AED7-6B49C2654E26}" dt="2026-08-23T09:02:07.155" v="725" actId="1076"/>
          <ac:spMkLst>
            <pc:docMk/>
            <pc:sldMk cId="1744574610" sldId="456"/>
            <ac:spMk id="4" creationId="{542C4620-BB99-6368-314D-4F1A71D63CF5}"/>
          </ac:spMkLst>
        </pc:spChg>
      </pc:sldChg>
      <pc:sldChg chg="modSp mod">
        <pc:chgData name="Glenda Tinney" userId="56b889b2-370d-4cf5-add0-fc776a2ba020" providerId="ADAL" clId="{285346D7-3811-4BB2-AED7-6B49C2654E26}" dt="2026-08-23T09:08:15.631" v="777" actId="14100"/>
        <pc:sldMkLst>
          <pc:docMk/>
          <pc:sldMk cId="693434210" sldId="457"/>
        </pc:sldMkLst>
        <pc:spChg chg="mod">
          <ac:chgData name="Glenda Tinney" userId="56b889b2-370d-4cf5-add0-fc776a2ba020" providerId="ADAL" clId="{285346D7-3811-4BB2-AED7-6B49C2654E26}" dt="2026-08-23T09:08:00.391" v="772" actId="27636"/>
          <ac:spMkLst>
            <pc:docMk/>
            <pc:sldMk cId="693434210" sldId="457"/>
            <ac:spMk id="2" creationId="{52635807-13EC-4EC7-961A-9932F6FBAF37}"/>
          </ac:spMkLst>
        </pc:spChg>
        <pc:spChg chg="mod">
          <ac:chgData name="Glenda Tinney" userId="56b889b2-370d-4cf5-add0-fc776a2ba020" providerId="ADAL" clId="{285346D7-3811-4BB2-AED7-6B49C2654E26}" dt="2026-08-23T09:08:03.897" v="773" actId="1076"/>
          <ac:spMkLst>
            <pc:docMk/>
            <pc:sldMk cId="693434210" sldId="457"/>
            <ac:spMk id="3" creationId="{EC72872A-1AFE-CD03-6400-764E10868100}"/>
          </ac:spMkLst>
        </pc:spChg>
        <pc:spChg chg="mod">
          <ac:chgData name="Glenda Tinney" userId="56b889b2-370d-4cf5-add0-fc776a2ba020" providerId="ADAL" clId="{285346D7-3811-4BB2-AED7-6B49C2654E26}" dt="2026-08-23T09:08:15.631" v="777" actId="14100"/>
          <ac:spMkLst>
            <pc:docMk/>
            <pc:sldMk cId="693434210" sldId="457"/>
            <ac:spMk id="4" creationId="{DBBEF96D-CD35-4B43-89CB-83DB96513C09}"/>
          </ac:spMkLst>
        </pc:spChg>
      </pc:sldChg>
      <pc:sldChg chg="modSp mod">
        <pc:chgData name="Glenda Tinney" userId="56b889b2-370d-4cf5-add0-fc776a2ba020" providerId="ADAL" clId="{285346D7-3811-4BB2-AED7-6B49C2654E26}" dt="2026-08-23T09:09:42.607" v="791" actId="1076"/>
        <pc:sldMkLst>
          <pc:docMk/>
          <pc:sldMk cId="3604512256" sldId="458"/>
        </pc:sldMkLst>
        <pc:spChg chg="mod">
          <ac:chgData name="Glenda Tinney" userId="56b889b2-370d-4cf5-add0-fc776a2ba020" providerId="ADAL" clId="{285346D7-3811-4BB2-AED7-6B49C2654E26}" dt="2026-08-23T09:09:42.607" v="791" actId="1076"/>
          <ac:spMkLst>
            <pc:docMk/>
            <pc:sldMk cId="3604512256" sldId="458"/>
            <ac:spMk id="3" creationId="{C5D3FCD6-0811-7C5E-DC7A-716561781FD1}"/>
          </ac:spMkLst>
        </pc:spChg>
        <pc:spChg chg="mod">
          <ac:chgData name="Glenda Tinney" userId="56b889b2-370d-4cf5-add0-fc776a2ba020" providerId="ADAL" clId="{285346D7-3811-4BB2-AED7-6B49C2654E26}" dt="2026-08-23T09:09:08.985" v="787" actId="1076"/>
          <ac:spMkLst>
            <pc:docMk/>
            <pc:sldMk cId="3604512256" sldId="458"/>
            <ac:spMk id="4" creationId="{47123C57-A20A-D1CD-A18A-9420686B7F98}"/>
          </ac:spMkLst>
        </pc:spChg>
      </pc:sldChg>
      <pc:sldChg chg="modSp mod">
        <pc:chgData name="Glenda Tinney" userId="56b889b2-370d-4cf5-add0-fc776a2ba020" providerId="ADAL" clId="{285346D7-3811-4BB2-AED7-6B49C2654E26}" dt="2026-08-23T09:06:52.757" v="763" actId="207"/>
        <pc:sldMkLst>
          <pc:docMk/>
          <pc:sldMk cId="2995929553" sldId="459"/>
        </pc:sldMkLst>
        <pc:spChg chg="mod">
          <ac:chgData name="Glenda Tinney" userId="56b889b2-370d-4cf5-add0-fc776a2ba020" providerId="ADAL" clId="{285346D7-3811-4BB2-AED7-6B49C2654E26}" dt="2026-08-23T09:06:52.757" v="763" actId="207"/>
          <ac:spMkLst>
            <pc:docMk/>
            <pc:sldMk cId="2995929553" sldId="459"/>
            <ac:spMk id="2" creationId="{F51C0BCB-BF41-82A3-4DB2-3A1892E8A088}"/>
          </ac:spMkLst>
        </pc:spChg>
        <pc:spChg chg="mod">
          <ac:chgData name="Glenda Tinney" userId="56b889b2-370d-4cf5-add0-fc776a2ba020" providerId="ADAL" clId="{285346D7-3811-4BB2-AED7-6B49C2654E26}" dt="2026-08-23T09:06:49.987" v="762" actId="207"/>
          <ac:spMkLst>
            <pc:docMk/>
            <pc:sldMk cId="2995929553" sldId="459"/>
            <ac:spMk id="4" creationId="{63E50A88-432F-72DA-46D9-D5392E2F2D17}"/>
          </ac:spMkLst>
        </pc:spChg>
      </pc:sldChg>
      <pc:sldChg chg="modSp mod">
        <pc:chgData name="Glenda Tinney" userId="56b889b2-370d-4cf5-add0-fc776a2ba020" providerId="ADAL" clId="{285346D7-3811-4BB2-AED7-6B49C2654E26}" dt="2026-08-23T09:11:41.937" v="852" actId="20577"/>
        <pc:sldMkLst>
          <pc:docMk/>
          <pc:sldMk cId="166646542" sldId="460"/>
        </pc:sldMkLst>
        <pc:spChg chg="mod">
          <ac:chgData name="Glenda Tinney" userId="56b889b2-370d-4cf5-add0-fc776a2ba020" providerId="ADAL" clId="{285346D7-3811-4BB2-AED7-6B49C2654E26}" dt="2026-08-23T09:11:41.937" v="852" actId="20577"/>
          <ac:spMkLst>
            <pc:docMk/>
            <pc:sldMk cId="166646542" sldId="460"/>
            <ac:spMk id="3" creationId="{2554811D-A498-9D55-EB1F-B389BE33F478}"/>
          </ac:spMkLst>
        </pc:spChg>
        <pc:spChg chg="mod">
          <ac:chgData name="Glenda Tinney" userId="56b889b2-370d-4cf5-add0-fc776a2ba020" providerId="ADAL" clId="{285346D7-3811-4BB2-AED7-6B49C2654E26}" dt="2026-08-23T09:11:31.659" v="849" actId="27636"/>
          <ac:spMkLst>
            <pc:docMk/>
            <pc:sldMk cId="166646542" sldId="460"/>
            <ac:spMk id="4" creationId="{E694458A-210F-D87F-F064-A747F1B9B478}"/>
          </ac:spMkLst>
        </pc:spChg>
      </pc:sldChg>
      <pc:sldChg chg="modSp new mod">
        <pc:chgData name="Glenda Tinney" userId="56b889b2-370d-4cf5-add0-fc776a2ba020" providerId="ADAL" clId="{285346D7-3811-4BB2-AED7-6B49C2654E26}" dt="2026-08-23T08:58:35.473" v="692" actId="14100"/>
        <pc:sldMkLst>
          <pc:docMk/>
          <pc:sldMk cId="234670783" sldId="467"/>
        </pc:sldMkLst>
        <pc:spChg chg="mod">
          <ac:chgData name="Glenda Tinney" userId="56b889b2-370d-4cf5-add0-fc776a2ba020" providerId="ADAL" clId="{285346D7-3811-4BB2-AED7-6B49C2654E26}" dt="2026-08-23T08:58:02.292" v="681" actId="1076"/>
          <ac:spMkLst>
            <pc:docMk/>
            <pc:sldMk cId="234670783" sldId="467"/>
            <ac:spMk id="2" creationId="{025ED2E2-AFAF-ED6D-4AD5-1C98EDB51901}"/>
          </ac:spMkLst>
        </pc:spChg>
        <pc:spChg chg="mod">
          <ac:chgData name="Glenda Tinney" userId="56b889b2-370d-4cf5-add0-fc776a2ba020" providerId="ADAL" clId="{285346D7-3811-4BB2-AED7-6B49C2654E26}" dt="2026-08-23T08:58:35.473" v="692" actId="14100"/>
          <ac:spMkLst>
            <pc:docMk/>
            <pc:sldMk cId="234670783" sldId="467"/>
            <ac:spMk id="3" creationId="{ACB16FC7-6229-85C3-654F-D3DEB9748EED}"/>
          </ac:spMkLst>
        </pc:spChg>
      </pc:sldChg>
      <pc:sldChg chg="modSp new mod">
        <pc:chgData name="Glenda Tinney" userId="56b889b2-370d-4cf5-add0-fc776a2ba020" providerId="ADAL" clId="{285346D7-3811-4BB2-AED7-6B49C2654E26}" dt="2026-08-29T10:27:27.703" v="1349" actId="1076"/>
        <pc:sldMkLst>
          <pc:docMk/>
          <pc:sldMk cId="1659116672" sldId="468"/>
        </pc:sldMkLst>
        <pc:spChg chg="mod">
          <ac:chgData name="Glenda Tinney" userId="56b889b2-370d-4cf5-add0-fc776a2ba020" providerId="ADAL" clId="{285346D7-3811-4BB2-AED7-6B49C2654E26}" dt="2026-08-29T10:26:16.454" v="1309" actId="207"/>
          <ac:spMkLst>
            <pc:docMk/>
            <pc:sldMk cId="1659116672" sldId="468"/>
            <ac:spMk id="2" creationId="{1BD586D9-0688-006A-61E8-FD73D2D83F5F}"/>
          </ac:spMkLst>
        </pc:spChg>
        <pc:spChg chg="mod">
          <ac:chgData name="Glenda Tinney" userId="56b889b2-370d-4cf5-add0-fc776a2ba020" providerId="ADAL" clId="{285346D7-3811-4BB2-AED7-6B49C2654E26}" dt="2026-08-29T10:27:24.552" v="1348" actId="1076"/>
          <ac:spMkLst>
            <pc:docMk/>
            <pc:sldMk cId="1659116672" sldId="468"/>
            <ac:spMk id="3" creationId="{BEC56570-4C52-5184-73E2-1C2C12DDAE9D}"/>
          </ac:spMkLst>
        </pc:spChg>
        <pc:spChg chg="mod">
          <ac:chgData name="Glenda Tinney" userId="56b889b2-370d-4cf5-add0-fc776a2ba020" providerId="ADAL" clId="{285346D7-3811-4BB2-AED7-6B49C2654E26}" dt="2026-08-29T10:27:27.703" v="1349" actId="1076"/>
          <ac:spMkLst>
            <pc:docMk/>
            <pc:sldMk cId="1659116672" sldId="468"/>
            <ac:spMk id="4" creationId="{DD33F41D-1E90-BE57-EC14-76C2FCB25570}"/>
          </ac:spMkLst>
        </pc:spChg>
      </pc:sldChg>
      <pc:sldChg chg="modSp new mod">
        <pc:chgData name="Glenda Tinney" userId="56b889b2-370d-4cf5-add0-fc776a2ba020" providerId="ADAL" clId="{285346D7-3811-4BB2-AED7-6B49C2654E26}" dt="2026-08-29T11:46:50.106" v="1674" actId="1076"/>
        <pc:sldMkLst>
          <pc:docMk/>
          <pc:sldMk cId="2489438503" sldId="469"/>
        </pc:sldMkLst>
        <pc:spChg chg="mod">
          <ac:chgData name="Glenda Tinney" userId="56b889b2-370d-4cf5-add0-fc776a2ba020" providerId="ADAL" clId="{285346D7-3811-4BB2-AED7-6B49C2654E26}" dt="2026-08-29T11:46:50.106" v="1674" actId="1076"/>
          <ac:spMkLst>
            <pc:docMk/>
            <pc:sldMk cId="2489438503" sldId="469"/>
            <ac:spMk id="2" creationId="{88FBD21F-737A-3557-FDEC-4AFE36391DCD}"/>
          </ac:spMkLst>
        </pc:spChg>
        <pc:spChg chg="mod">
          <ac:chgData name="Glenda Tinney" userId="56b889b2-370d-4cf5-add0-fc776a2ba020" providerId="ADAL" clId="{285346D7-3811-4BB2-AED7-6B49C2654E26}" dt="2026-08-29T11:46:42.066" v="1671" actId="14100"/>
          <ac:spMkLst>
            <pc:docMk/>
            <pc:sldMk cId="2489438503" sldId="469"/>
            <ac:spMk id="3" creationId="{3AB99855-2B3D-44DD-BC0D-BA38E666BCDF}"/>
          </ac:spMkLst>
        </pc:spChg>
        <pc:spChg chg="mod">
          <ac:chgData name="Glenda Tinney" userId="56b889b2-370d-4cf5-add0-fc776a2ba020" providerId="ADAL" clId="{285346D7-3811-4BB2-AED7-6B49C2654E26}" dt="2026-08-29T11:46:44.856" v="1672" actId="14100"/>
          <ac:spMkLst>
            <pc:docMk/>
            <pc:sldMk cId="2489438503" sldId="469"/>
            <ac:spMk id="4" creationId="{AA76F448-649A-3B08-36BA-14FA45FE8DBA}"/>
          </ac:spMkLst>
        </pc:spChg>
      </pc:sldChg>
      <pc:sldChg chg="modSp new mod">
        <pc:chgData name="Glenda Tinney" userId="56b889b2-370d-4cf5-add0-fc776a2ba020" providerId="ADAL" clId="{285346D7-3811-4BB2-AED7-6B49C2654E26}" dt="2026-08-29T12:03:00.396" v="1759" actId="113"/>
        <pc:sldMkLst>
          <pc:docMk/>
          <pc:sldMk cId="2993493332" sldId="470"/>
        </pc:sldMkLst>
        <pc:spChg chg="mod">
          <ac:chgData name="Glenda Tinney" userId="56b889b2-370d-4cf5-add0-fc776a2ba020" providerId="ADAL" clId="{285346D7-3811-4BB2-AED7-6B49C2654E26}" dt="2026-08-29T12:03:00.396" v="1759" actId="113"/>
          <ac:spMkLst>
            <pc:docMk/>
            <pc:sldMk cId="2993493332" sldId="470"/>
            <ac:spMk id="2" creationId="{C4EDBD9D-C421-6621-C609-39364252C5DA}"/>
          </ac:spMkLst>
        </pc:spChg>
        <pc:spChg chg="mod">
          <ac:chgData name="Glenda Tinney" userId="56b889b2-370d-4cf5-add0-fc776a2ba020" providerId="ADAL" clId="{285346D7-3811-4BB2-AED7-6B49C2654E26}" dt="2026-08-29T12:02:51.447" v="1758" actId="255"/>
          <ac:spMkLst>
            <pc:docMk/>
            <pc:sldMk cId="2993493332" sldId="470"/>
            <ac:spMk id="3" creationId="{0232C5B2-FDCC-0AF1-5051-272C65DE509F}"/>
          </ac:spMkLst>
        </pc:spChg>
        <pc:spChg chg="mod">
          <ac:chgData name="Glenda Tinney" userId="56b889b2-370d-4cf5-add0-fc776a2ba020" providerId="ADAL" clId="{285346D7-3811-4BB2-AED7-6B49C2654E26}" dt="2026-08-29T12:02:45.751" v="1757" actId="255"/>
          <ac:spMkLst>
            <pc:docMk/>
            <pc:sldMk cId="2993493332" sldId="470"/>
            <ac:spMk id="4" creationId="{1926CCDD-FF2D-66FC-9822-10B316FFBD45}"/>
          </ac:spMkLst>
        </pc:spChg>
      </pc:sldChg>
      <pc:sldChg chg="addSp delSp modSp new mod">
        <pc:chgData name="Glenda Tinney" userId="56b889b2-370d-4cf5-add0-fc776a2ba020" providerId="ADAL" clId="{285346D7-3811-4BB2-AED7-6B49C2654E26}" dt="2026-08-29T12:42:13.902" v="2086" actId="14734"/>
        <pc:sldMkLst>
          <pc:docMk/>
          <pc:sldMk cId="3384332068" sldId="471"/>
        </pc:sldMkLst>
        <pc:spChg chg="add del mod">
          <ac:chgData name="Glenda Tinney" userId="56b889b2-370d-4cf5-add0-fc776a2ba020" providerId="ADAL" clId="{285346D7-3811-4BB2-AED7-6B49C2654E26}" dt="2026-08-29T12:32:53.598" v="1869" actId="478"/>
          <ac:spMkLst>
            <pc:docMk/>
            <pc:sldMk cId="3384332068" sldId="471"/>
            <ac:spMk id="5" creationId="{BB58B548-D7C7-17D5-D9F0-EBDF19E7DB29}"/>
          </ac:spMkLst>
        </pc:spChg>
        <pc:graphicFrameChg chg="add del mod">
          <ac:chgData name="Glenda Tinney" userId="56b889b2-370d-4cf5-add0-fc776a2ba020" providerId="ADAL" clId="{285346D7-3811-4BB2-AED7-6B49C2654E26}" dt="2026-08-29T12:32:55.092" v="1870" actId="478"/>
          <ac:graphicFrameMkLst>
            <pc:docMk/>
            <pc:sldMk cId="3384332068" sldId="471"/>
            <ac:graphicFrameMk id="2" creationId="{57F5593A-C58D-8D25-B5D3-AFBED52B40AC}"/>
          </ac:graphicFrameMkLst>
        </pc:graphicFrameChg>
        <pc:graphicFrameChg chg="add del mod modGraphic">
          <ac:chgData name="Glenda Tinney" userId="56b889b2-370d-4cf5-add0-fc776a2ba020" providerId="ADAL" clId="{285346D7-3811-4BB2-AED7-6B49C2654E26}" dt="2026-08-29T12:32:47.909" v="1866" actId="478"/>
          <ac:graphicFrameMkLst>
            <pc:docMk/>
            <pc:sldMk cId="3384332068" sldId="471"/>
            <ac:graphicFrameMk id="3" creationId="{FFD37DD3-8787-82B1-8E44-77D8A4ED9E13}"/>
          </ac:graphicFrameMkLst>
        </pc:graphicFrameChg>
        <pc:graphicFrameChg chg="add mod modGraphic">
          <ac:chgData name="Glenda Tinney" userId="56b889b2-370d-4cf5-add0-fc776a2ba020" providerId="ADAL" clId="{285346D7-3811-4BB2-AED7-6B49C2654E26}" dt="2026-08-29T12:42:13.902" v="2086" actId="14734"/>
          <ac:graphicFrameMkLst>
            <pc:docMk/>
            <pc:sldMk cId="3384332068" sldId="471"/>
            <ac:graphicFrameMk id="8" creationId="{860E47A6-4243-4C05-5168-0FB65A6A0A10}"/>
          </ac:graphicFrameMkLst>
        </pc:graphicFrameChg>
        <pc:picChg chg="add del mod">
          <ac:chgData name="Glenda Tinney" userId="56b889b2-370d-4cf5-add0-fc776a2ba020" providerId="ADAL" clId="{285346D7-3811-4BB2-AED7-6B49C2654E26}" dt="2026-08-29T12:33:39.669" v="1873" actId="478"/>
          <ac:picMkLst>
            <pc:docMk/>
            <pc:sldMk cId="3384332068" sldId="471"/>
            <ac:picMk id="7" creationId="{4E8DEF80-6C16-1446-AA5E-F4770B4546D5}"/>
          </ac:picMkLst>
        </pc:picChg>
      </pc:sldChg>
      <pc:sldChg chg="addSp delSp modSp new mod">
        <pc:chgData name="Glenda Tinney" userId="56b889b2-370d-4cf5-add0-fc776a2ba020" providerId="ADAL" clId="{285346D7-3811-4BB2-AED7-6B49C2654E26}" dt="2026-08-29T12:51:24.587" v="2287" actId="14100"/>
        <pc:sldMkLst>
          <pc:docMk/>
          <pc:sldMk cId="870696041" sldId="472"/>
        </pc:sldMkLst>
        <pc:spChg chg="add mod">
          <ac:chgData name="Glenda Tinney" userId="56b889b2-370d-4cf5-add0-fc776a2ba020" providerId="ADAL" clId="{285346D7-3811-4BB2-AED7-6B49C2654E26}" dt="2026-08-29T12:23:14.397" v="1850" actId="14100"/>
          <ac:spMkLst>
            <pc:docMk/>
            <pc:sldMk cId="870696041" sldId="472"/>
            <ac:spMk id="3" creationId="{05C9205D-2371-3650-5EDC-4C6F3A9F5546}"/>
          </ac:spMkLst>
        </pc:spChg>
        <pc:graphicFrameChg chg="add del mod">
          <ac:chgData name="Glenda Tinney" userId="56b889b2-370d-4cf5-add0-fc776a2ba020" providerId="ADAL" clId="{285346D7-3811-4BB2-AED7-6B49C2654E26}" dt="2026-08-29T12:31:27.990" v="1856" actId="478"/>
          <ac:graphicFrameMkLst>
            <pc:docMk/>
            <pc:sldMk cId="870696041" sldId="472"/>
            <ac:graphicFrameMk id="2" creationId="{51C09F5C-E98C-97CD-A09F-16C600FC4447}"/>
          </ac:graphicFrameMkLst>
        </pc:graphicFrameChg>
        <pc:graphicFrameChg chg="add del mod">
          <ac:chgData name="Glenda Tinney" userId="56b889b2-370d-4cf5-add0-fc776a2ba020" providerId="ADAL" clId="{285346D7-3811-4BB2-AED7-6B49C2654E26}" dt="2026-08-29T12:50:20.818" v="2275" actId="478"/>
          <ac:graphicFrameMkLst>
            <pc:docMk/>
            <pc:sldMk cId="870696041" sldId="472"/>
            <ac:graphicFrameMk id="6" creationId="{779F1AA8-95D4-DAFD-CD8E-F08EEFDB989D}"/>
          </ac:graphicFrameMkLst>
        </pc:graphicFrameChg>
        <pc:graphicFrameChg chg="add mod">
          <ac:chgData name="Glenda Tinney" userId="56b889b2-370d-4cf5-add0-fc776a2ba020" providerId="ADAL" clId="{285346D7-3811-4BB2-AED7-6B49C2654E26}" dt="2026-08-29T12:51:24.587" v="2287" actId="14100"/>
          <ac:graphicFrameMkLst>
            <pc:docMk/>
            <pc:sldMk cId="870696041" sldId="472"/>
            <ac:graphicFrameMk id="7" creationId="{637362EF-5068-5767-9D0B-C5074B8101F0}"/>
          </ac:graphicFrameMkLst>
        </pc:graphicFrameChg>
        <pc:picChg chg="add del">
          <ac:chgData name="Glenda Tinney" userId="56b889b2-370d-4cf5-add0-fc776a2ba020" providerId="ADAL" clId="{285346D7-3811-4BB2-AED7-6B49C2654E26}" dt="2026-08-29T12:31:39.550" v="1858" actId="22"/>
          <ac:picMkLst>
            <pc:docMk/>
            <pc:sldMk cId="870696041" sldId="472"/>
            <ac:picMk id="5" creationId="{6488A751-73F8-DF90-AF1D-3A3E632FA290}"/>
          </ac:picMkLst>
        </pc:picChg>
      </pc:sldChg>
      <pc:sldChg chg="addSp delSp modSp new mod">
        <pc:chgData name="Glenda Tinney" userId="56b889b2-370d-4cf5-add0-fc776a2ba020" providerId="ADAL" clId="{285346D7-3811-4BB2-AED7-6B49C2654E26}" dt="2026-08-29T12:53:57.273" v="2300"/>
        <pc:sldMkLst>
          <pc:docMk/>
          <pc:sldMk cId="791266997" sldId="473"/>
        </pc:sldMkLst>
        <pc:spChg chg="mod">
          <ac:chgData name="Glenda Tinney" userId="56b889b2-370d-4cf5-add0-fc776a2ba020" providerId="ADAL" clId="{285346D7-3811-4BB2-AED7-6B49C2654E26}" dt="2026-08-29T12:45:23.869" v="2266" actId="207"/>
          <ac:spMkLst>
            <pc:docMk/>
            <pc:sldMk cId="791266997" sldId="473"/>
            <ac:spMk id="2" creationId="{AD6EDD4A-E62B-B1F8-3175-D4A54D0E9883}"/>
          </ac:spMkLst>
        </pc:spChg>
        <pc:spChg chg="mod">
          <ac:chgData name="Glenda Tinney" userId="56b889b2-370d-4cf5-add0-fc776a2ba020" providerId="ADAL" clId="{285346D7-3811-4BB2-AED7-6B49C2654E26}" dt="2026-08-29T12:53:57.273" v="2300"/>
          <ac:spMkLst>
            <pc:docMk/>
            <pc:sldMk cId="791266997" sldId="473"/>
            <ac:spMk id="3" creationId="{CF3DD623-FEAA-1BFA-7079-5857AA7B0374}"/>
          </ac:spMkLst>
        </pc:spChg>
        <pc:spChg chg="mod">
          <ac:chgData name="Glenda Tinney" userId="56b889b2-370d-4cf5-add0-fc776a2ba020" providerId="ADAL" clId="{285346D7-3811-4BB2-AED7-6B49C2654E26}" dt="2026-08-29T12:53:06.139" v="2298"/>
          <ac:spMkLst>
            <pc:docMk/>
            <pc:sldMk cId="791266997" sldId="473"/>
            <ac:spMk id="4" creationId="{AF75CDA8-8729-2F38-34F1-EC21806E5F0D}"/>
          </ac:spMkLst>
        </pc:spChg>
        <pc:graphicFrameChg chg="add del mod modGraphic">
          <ac:chgData name="Glenda Tinney" userId="56b889b2-370d-4cf5-add0-fc776a2ba020" providerId="ADAL" clId="{285346D7-3811-4BB2-AED7-6B49C2654E26}" dt="2026-08-29T12:52:24.228" v="2295" actId="478"/>
          <ac:graphicFrameMkLst>
            <pc:docMk/>
            <pc:sldMk cId="791266997" sldId="473"/>
            <ac:graphicFrameMk id="5" creationId="{CCD684A0-7B8E-5F6D-80E0-0DEAC4D2574D}"/>
          </ac:graphicFrameMkLst>
        </pc:graphicFrameChg>
      </pc:sldChg>
      <pc:sldChg chg="addSp delSp modSp new mod ord">
        <pc:chgData name="Glenda Tinney" userId="56b889b2-370d-4cf5-add0-fc776a2ba020" providerId="ADAL" clId="{285346D7-3811-4BB2-AED7-6B49C2654E26}" dt="2026-08-29T15:05:33.089" v="2507" actId="20577"/>
        <pc:sldMkLst>
          <pc:docMk/>
          <pc:sldMk cId="2554147196" sldId="474"/>
        </pc:sldMkLst>
        <pc:graphicFrameChg chg="add del mod">
          <ac:chgData name="Glenda Tinney" userId="56b889b2-370d-4cf5-add0-fc776a2ba020" providerId="ADAL" clId="{285346D7-3811-4BB2-AED7-6B49C2654E26}" dt="2026-08-29T15:04:09.585" v="2458" actId="478"/>
          <ac:graphicFrameMkLst>
            <pc:docMk/>
            <pc:sldMk cId="2554147196" sldId="474"/>
            <ac:graphicFrameMk id="2" creationId="{E285B79B-9D73-B703-9E32-D295D8773763}"/>
          </ac:graphicFrameMkLst>
        </pc:graphicFrameChg>
        <pc:graphicFrameChg chg="add mod modGraphic">
          <ac:chgData name="Glenda Tinney" userId="56b889b2-370d-4cf5-add0-fc776a2ba020" providerId="ADAL" clId="{285346D7-3811-4BB2-AED7-6B49C2654E26}" dt="2026-08-29T15:05:33.089" v="2507" actId="20577"/>
          <ac:graphicFrameMkLst>
            <pc:docMk/>
            <pc:sldMk cId="2554147196" sldId="474"/>
            <ac:graphicFrameMk id="3" creationId="{6C9BDE38-05CC-5687-5B00-AD5C07ACB8E2}"/>
          </ac:graphicFrameMkLst>
        </pc:graphicFrameChg>
      </pc:sldChg>
      <pc:sldChg chg="addSp delSp modSp add mod">
        <pc:chgData name="Glenda Tinney" userId="56b889b2-370d-4cf5-add0-fc776a2ba020" providerId="ADAL" clId="{285346D7-3811-4BB2-AED7-6B49C2654E26}" dt="2026-08-29T15:03:51.592" v="2456" actId="1076"/>
        <pc:sldMkLst>
          <pc:docMk/>
          <pc:sldMk cId="457334160" sldId="475"/>
        </pc:sldMkLst>
        <pc:spChg chg="mod">
          <ac:chgData name="Glenda Tinney" userId="56b889b2-370d-4cf5-add0-fc776a2ba020" providerId="ADAL" clId="{285346D7-3811-4BB2-AED7-6B49C2654E26}" dt="2026-08-29T15:03:32.368" v="2452" actId="20577"/>
          <ac:spMkLst>
            <pc:docMk/>
            <pc:sldMk cId="457334160" sldId="475"/>
            <ac:spMk id="3" creationId="{5250750D-D6B3-5E46-3465-FBD8E695AC9A}"/>
          </ac:spMkLst>
        </pc:spChg>
        <pc:graphicFrameChg chg="add mod">
          <ac:chgData name="Glenda Tinney" userId="56b889b2-370d-4cf5-add0-fc776a2ba020" providerId="ADAL" clId="{285346D7-3811-4BB2-AED7-6B49C2654E26}" dt="2026-08-29T15:03:51.592" v="2456" actId="1076"/>
          <ac:graphicFrameMkLst>
            <pc:docMk/>
            <pc:sldMk cId="457334160" sldId="475"/>
            <ac:graphicFrameMk id="2" creationId="{354D3E7B-ECCF-5C06-6CFF-16F14F92D445}"/>
          </ac:graphicFrameMkLst>
        </pc:graphicFrameChg>
        <pc:graphicFrameChg chg="del">
          <ac:chgData name="Glenda Tinney" userId="56b889b2-370d-4cf5-add0-fc776a2ba020" providerId="ADAL" clId="{285346D7-3811-4BB2-AED7-6B49C2654E26}" dt="2026-08-29T15:02:25.104" v="2451" actId="478"/>
          <ac:graphicFrameMkLst>
            <pc:docMk/>
            <pc:sldMk cId="457334160" sldId="475"/>
            <ac:graphicFrameMk id="7" creationId="{D81018F8-1237-419E-4406-569A6F7FC468}"/>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50F01A-8FCA-4BC6-BED9-3C45A1E9C855}" type="datetimeFigureOut">
              <a:rPr lang="en-GB" smtClean="0"/>
              <a:t>27/08/2026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25DACE-2808-4450-9244-5EC826017ADD}" type="slidenum">
              <a:rPr lang="en-GB" smtClean="0"/>
              <a:t>‹#›</a:t>
            </a:fld>
            <a:endParaRPr lang="en-GB"/>
          </a:p>
        </p:txBody>
      </p:sp>
    </p:spTree>
    <p:extLst>
      <p:ext uri="{BB962C8B-B14F-4D97-AF65-F5344CB8AC3E}">
        <p14:creationId xmlns:p14="http://schemas.microsoft.com/office/powerpoint/2010/main" val="114145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mailto:Dolan.Thomas@uwtsd.ac.uk"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mailto:hwb@uwtsd.ac.uk"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blog.rescuetime.com/time-management-tips-for-college-students/"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0488" y="744538"/>
            <a:ext cx="6616700"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a:t>Notes</a:t>
            </a:r>
            <a:r>
              <a:rPr lang="cy-GB" altLang="cy-GB" baseline="0" dirty="0"/>
              <a:t> for Module Team:</a:t>
            </a:r>
          </a:p>
          <a:p>
            <a:endParaRPr lang="cy-GB" altLang="cy-GB" baseline="0" dirty="0"/>
          </a:p>
          <a:p>
            <a:r>
              <a:rPr lang="cy-GB" altLang="cy-GB" baseline="0" dirty="0"/>
              <a:t>This is a short PP which provides students with an overview of the module.</a:t>
            </a:r>
          </a:p>
          <a:p>
            <a:r>
              <a:rPr lang="cy-GB" altLang="cy-GB" baseline="0" dirty="0"/>
              <a:t>You can open the module handbook on the whiteboard and go over details, such as:</a:t>
            </a:r>
          </a:p>
          <a:p>
            <a:endParaRPr lang="cy-GB" altLang="cy-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cy-GB" altLang="cy-GB" baseline="0" dirty="0"/>
              <a:t>Staff details – explain that they have to e-mail their lecturer if absent</a:t>
            </a:r>
            <a:endParaRPr lang="cy-GB" altLang="cy-GB" dirty="0"/>
          </a:p>
          <a:p>
            <a:pPr marL="171450" indent="-171450">
              <a:buFont typeface="Arial" panose="020B0604020202020204" pitchFamily="34" charset="0"/>
              <a:buChar char="•"/>
            </a:pPr>
            <a:r>
              <a:rPr lang="cy-GB" altLang="cy-GB" baseline="0" dirty="0"/>
              <a:t>Learning outcomes (from the module overview)</a:t>
            </a:r>
          </a:p>
          <a:p>
            <a:pPr marL="171450" indent="-171450">
              <a:buFont typeface="Arial" panose="020B0604020202020204" pitchFamily="34" charset="0"/>
              <a:buChar char="•"/>
            </a:pPr>
            <a:r>
              <a:rPr lang="cy-GB" altLang="cy-GB" baseline="0" dirty="0"/>
              <a:t>A brief look at the content (from the module overview)</a:t>
            </a:r>
          </a:p>
          <a:p>
            <a:pPr marL="171450" indent="-171450">
              <a:buFont typeface="Arial" panose="020B0604020202020204" pitchFamily="34" charset="0"/>
              <a:buChar char="•"/>
            </a:pPr>
            <a:r>
              <a:rPr lang="cy-GB" altLang="cy-GB" baseline="0" dirty="0"/>
              <a:t>Assessments– Panopto guidance can either be watched in their own time or in lectures (sometimes it helps to listen to the guidance together)</a:t>
            </a:r>
          </a:p>
          <a:p>
            <a:endParaRPr lang="cy-GB" altLang="cy-GB" dirty="0"/>
          </a:p>
        </p:txBody>
      </p:sp>
    </p:spTree>
    <p:extLst>
      <p:ext uri="{BB962C8B-B14F-4D97-AF65-F5344CB8AC3E}">
        <p14:creationId xmlns:p14="http://schemas.microsoft.com/office/powerpoint/2010/main" val="979180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208320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76AFD6C-5D6C-46E1-90DE-603B0732D3C1}" type="slidenum">
              <a:rPr kumimoji="0" lang="cy-GB" altLang="en-US" sz="1200" b="0" i="0" u="none" strike="noStrike" kern="1200" cap="none" spc="0" normalizeH="0" baseline="0" noProof="0" smtClean="0">
                <a:ln>
                  <a:noFill/>
                </a:ln>
                <a:solidFill>
                  <a:srgbClr val="514843"/>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cy-GB" altLang="en-US" sz="1200" b="0" i="0" u="none" strike="noStrike" kern="1200" cap="none" spc="0" normalizeH="0" baseline="0" noProof="0">
              <a:ln>
                <a:noFill/>
              </a:ln>
              <a:solidFill>
                <a:srgbClr val="514843"/>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810650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229937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can discuss the</a:t>
            </a:r>
            <a:r>
              <a:rPr lang="en-GB" baseline="0" dirty="0"/>
              <a:t> benefits of doing a degree and </a:t>
            </a:r>
            <a:r>
              <a:rPr lang="en-GB" dirty="0"/>
              <a:t>share</a:t>
            </a:r>
            <a:r>
              <a:rPr lang="en-GB" baseline="0" dirty="0"/>
              <a:t> why they are doing this degree.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4880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4215913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hwb@uwtsd.ac.uk</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Direct to correct team to deal with issues in firs instance </a:t>
            </a:r>
            <a:r>
              <a:rPr lang="en-GB" dirty="0">
                <a:hlinkClick r:id="rId4"/>
              </a:rPr>
              <a:t>hwb@uwtsd.ac.uk</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Also remind to check their email regularly and communicate this way</a:t>
            </a:r>
          </a:p>
          <a:p>
            <a:endParaRPr lang="en-GB" dirty="0"/>
          </a:p>
        </p:txBody>
      </p:sp>
      <p:sp>
        <p:nvSpPr>
          <p:cNvPr id="4" name="Slide Number Placeholder 3"/>
          <p:cNvSpPr>
            <a:spLocks noGrp="1"/>
          </p:cNvSpPr>
          <p:nvPr>
            <p:ph type="sldNum" sz="quarter" idx="5"/>
          </p:nvPr>
        </p:nvSpPr>
        <p:spPr/>
        <p:txBody>
          <a:bodyPr/>
          <a:lstStyle/>
          <a:p>
            <a:fld id="{CE858290-36E8-4BD8-92B0-9B5587FFBB44}" type="slidenum">
              <a:rPr lang="en-GB" smtClean="0"/>
              <a:t>9</a:t>
            </a:fld>
            <a:endParaRPr lang="en-GB"/>
          </a:p>
        </p:txBody>
      </p:sp>
    </p:spTree>
    <p:extLst>
      <p:ext uri="{BB962C8B-B14F-4D97-AF65-F5344CB8AC3E}">
        <p14:creationId xmlns:p14="http://schemas.microsoft.com/office/powerpoint/2010/main" val="1740182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10</a:t>
            </a:fld>
            <a:endParaRPr lang="en-GB"/>
          </a:p>
        </p:txBody>
      </p:sp>
    </p:spTree>
    <p:extLst>
      <p:ext uri="{BB962C8B-B14F-4D97-AF65-F5344CB8AC3E}">
        <p14:creationId xmlns:p14="http://schemas.microsoft.com/office/powerpoint/2010/main" val="177556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11</a:t>
            </a:fld>
            <a:endParaRPr lang="en-GB"/>
          </a:p>
        </p:txBody>
      </p:sp>
    </p:spTree>
    <p:extLst>
      <p:ext uri="{BB962C8B-B14F-4D97-AF65-F5344CB8AC3E}">
        <p14:creationId xmlns:p14="http://schemas.microsoft.com/office/powerpoint/2010/main" val="279277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them explore Moodle and dip into the initial tiles-note the importance of using and exploring Moodle for every module</a:t>
            </a:r>
          </a:p>
        </p:txBody>
      </p:sp>
      <p:sp>
        <p:nvSpPr>
          <p:cNvPr id="4" name="Slide Number Placeholder 3"/>
          <p:cNvSpPr>
            <a:spLocks noGrp="1"/>
          </p:cNvSpPr>
          <p:nvPr>
            <p:ph type="sldNum" sz="quarter" idx="5"/>
          </p:nvPr>
        </p:nvSpPr>
        <p:spPr/>
        <p:txBody>
          <a:bodyPr/>
          <a:lstStyle/>
          <a:p>
            <a:fld id="{4A25DACE-2808-4450-9244-5EC826017ADD}" type="slidenum">
              <a:rPr lang="en-GB" smtClean="0"/>
              <a:t>12</a:t>
            </a:fld>
            <a:endParaRPr lang="en-GB"/>
          </a:p>
        </p:txBody>
      </p:sp>
    </p:spTree>
    <p:extLst>
      <p:ext uri="{BB962C8B-B14F-4D97-AF65-F5344CB8AC3E}">
        <p14:creationId xmlns:p14="http://schemas.microsoft.com/office/powerpoint/2010/main" val="2010692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28587" y="4400550"/>
            <a:ext cx="6643687" cy="4743450"/>
          </a:xfrm>
        </p:spPr>
        <p:txBody>
          <a:bodyPr/>
          <a:lstStyle/>
          <a:p>
            <a:r>
              <a:rPr lang="cy-GB" dirty="0"/>
              <a:t>The disiussion here can be linked to module indicative </a:t>
            </a:r>
            <a:r>
              <a:rPr lang="cy-GB" dirty="0" err="1"/>
              <a:t>content</a:t>
            </a:r>
            <a:r>
              <a:rPr lang="cy-GB" dirty="0"/>
              <a:t> </a:t>
            </a:r>
            <a:r>
              <a:rPr lang="cy-GB" dirty="0" err="1"/>
              <a:t>Moodle</a:t>
            </a:r>
            <a:r>
              <a:rPr lang="cy-GB" dirty="0"/>
              <a:t>  </a:t>
            </a:r>
            <a:r>
              <a:rPr lang="cy-GB" dirty="0" err="1"/>
              <a:t>tiles</a:t>
            </a:r>
            <a:r>
              <a:rPr lang="cy-GB" dirty="0"/>
              <a:t> as well</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a strategaethau darllen sy’n briodol i astudiaeth academaidd e.e., darllen beirniadol a gwerthusol, defnydd effeithiol o adnoddau electronig, adnoddau cynradd ac eilradd.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Dealltwriaeth o bwysigrwydd cyfeirnodi ac arddulliau cyfeirnodi mewn perthynas â rhaglen astudio myfyrwyr; pwysigrwydd cydnabod gwaith eraill, adnabod y gwahaniaeth rhwng aralleirio a dyfynnu a sut i osgoi llên-ladrad.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ysgrifennu a chyfathrebu ar gyfer amrywiaeth o ddulliau asesu, gan gynnwys blogiau, flogiau, fideo, cyflwyniadau, posteri a gwaith cwrs ysgrifenedig.  </a:t>
            </a:r>
          </a:p>
          <a:p>
            <a:pPr algn="l"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Llythrennedd digidol: defnyddio technoleg briodol; aros yn ddiogel ar-lein, seiberddiogelwch, hunaniaeth ddigidol. </a:t>
            </a:r>
          </a:p>
          <a:p>
            <a:pPr algn="just" rtl="0" fontAlgn="base"/>
            <a:r>
              <a:rPr lang="cy-GB" sz="800" b="0" i="0" dirty="0">
                <a:solidFill>
                  <a:srgbClr val="000000"/>
                </a:solidFill>
                <a:effectLst/>
                <a:highlight>
                  <a:srgbClr val="FFFFFF"/>
                </a:highlight>
                <a:latin typeface="Arial" panose="020B0604020202020204" pitchFamily="34" charset="0"/>
              </a:rPr>
              <a: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Maethu agwedd bositif at astudio a strategaethau ar gyfer llwyddiant yn y dyfodol e.e.: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rheoli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cynllunio effeithiol a digonol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cymhelliant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ôl terfynau amser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gweithio yn rhan o grŵp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lles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proffesiynoldeb </a:t>
            </a:r>
          </a:p>
          <a:p>
            <a:pPr algn="just" rtl="0" fontAlgn="base">
              <a:buFont typeface="Arial" panose="020B0604020202020204" pitchFamily="34" charset="0"/>
              <a:buChar char="•"/>
            </a:pPr>
            <a:r>
              <a:rPr lang="cy-GB" sz="800" b="0" i="0" dirty="0">
                <a:solidFill>
                  <a:srgbClr val="000000"/>
                </a:solidFill>
                <a:effectLst/>
                <a:highlight>
                  <a:srgbClr val="FFFFFF"/>
                </a:highlight>
                <a:latin typeface="Arial" panose="020B0604020202020204" pitchFamily="34" charset="0"/>
              </a:rPr>
              <a:t>sgiliau cyfathrebu </a:t>
            </a:r>
          </a:p>
          <a:p>
            <a:endParaRPr lang="cy-GB" dirty="0"/>
          </a:p>
          <a:p>
            <a:r>
              <a:rPr lang="en-GB" sz="800" dirty="0"/>
              <a:t>Reading skills and strategies appropriate to academic study e.g., critical and evaluative reading, effective use of electronic resources, primary and secondary resources. </a:t>
            </a:r>
          </a:p>
          <a:p>
            <a:endParaRPr lang="en-GB" sz="800" dirty="0"/>
          </a:p>
          <a:p>
            <a:r>
              <a:rPr lang="en-GB" sz="800" dirty="0"/>
              <a:t>Understanding the importance of referencing and referencing styles in relation to students’ programme of study; the importance of acknowledging the work of others, recognise the difference between paraphrasing and quoting and how to avoid plagiarism.  </a:t>
            </a:r>
          </a:p>
          <a:p>
            <a:endParaRPr lang="en-GB" sz="800" dirty="0"/>
          </a:p>
          <a:p>
            <a:r>
              <a:rPr lang="en-GB" sz="800" dirty="0"/>
              <a:t>Writing and communication skills for a range of assessment modes, including blogs, vlogs, video, presentations, posters and written coursework.  </a:t>
            </a:r>
          </a:p>
          <a:p>
            <a:endParaRPr lang="en-GB" sz="800" dirty="0"/>
          </a:p>
          <a:p>
            <a:r>
              <a:rPr lang="en-GB" sz="800" dirty="0"/>
              <a:t>Digital literacy: using appropriate technology; staying safe online, cyber security, digital identity. </a:t>
            </a:r>
          </a:p>
          <a:p>
            <a:r>
              <a:rPr lang="en-GB" sz="800" dirty="0"/>
              <a:t>Fostering a positive attitude to study and strategies for future success e.g.: </a:t>
            </a:r>
          </a:p>
          <a:p>
            <a:endParaRPr lang="en-GB" sz="800" dirty="0"/>
          </a:p>
          <a:p>
            <a:r>
              <a:rPr lang="en-GB" sz="800" dirty="0"/>
              <a:t>time management , effective and sufficient planning , motivation, working to deadlines , working as part of a group , well-being , professionalism  , communication skills </a:t>
            </a:r>
            <a:endParaRPr lang="cy-GB" sz="800" dirty="0"/>
          </a:p>
        </p:txBody>
      </p:sp>
      <p:sp>
        <p:nvSpPr>
          <p:cNvPr id="4" name="Slide Number Placeholder 3"/>
          <p:cNvSpPr>
            <a:spLocks noGrp="1"/>
          </p:cNvSpPr>
          <p:nvPr>
            <p:ph type="sldNum" sz="quarter" idx="10"/>
          </p:nvPr>
        </p:nvSpPr>
        <p:spPr/>
        <p:txBody>
          <a:bodyPr/>
          <a:lstStyle/>
          <a:p>
            <a:fld id="{9B39E918-88F5-4DC3-ADC2-D63BF93AAE5D}" type="slidenum">
              <a:rPr lang="en-GB" smtClean="0"/>
              <a:t>13</a:t>
            </a:fld>
            <a:endParaRPr lang="en-GB"/>
          </a:p>
        </p:txBody>
      </p:sp>
    </p:spTree>
    <p:extLst>
      <p:ext uri="{BB962C8B-B14F-4D97-AF65-F5344CB8AC3E}">
        <p14:creationId xmlns:p14="http://schemas.microsoft.com/office/powerpoint/2010/main" val="1600431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15</a:t>
            </a:fld>
            <a:endParaRPr lang="en-GB"/>
          </a:p>
        </p:txBody>
      </p:sp>
    </p:spTree>
    <p:extLst>
      <p:ext uri="{BB962C8B-B14F-4D97-AF65-F5344CB8AC3E}">
        <p14:creationId xmlns:p14="http://schemas.microsoft.com/office/powerpoint/2010/main" val="1592013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16</a:t>
            </a:fld>
            <a:endParaRPr lang="en-GB"/>
          </a:p>
        </p:txBody>
      </p:sp>
    </p:spTree>
    <p:extLst>
      <p:ext uri="{BB962C8B-B14F-4D97-AF65-F5344CB8AC3E}">
        <p14:creationId xmlns:p14="http://schemas.microsoft.com/office/powerpoint/2010/main" val="1940829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directions to correct tile Moodle for all assignment guidance</a:t>
            </a:r>
          </a:p>
          <a:p>
            <a:r>
              <a:rPr lang="en-GB" dirty="0"/>
              <a:t>Here they will have access to GA36s, Harvard, Cite them Right  </a:t>
            </a:r>
            <a:r>
              <a:rPr lang="en-GB" dirty="0" err="1"/>
              <a:t>Panoptos</a:t>
            </a:r>
            <a:r>
              <a:rPr lang="en-GB" dirty="0"/>
              <a:t>, and other guidance videos </a:t>
            </a:r>
          </a:p>
        </p:txBody>
      </p:sp>
      <p:sp>
        <p:nvSpPr>
          <p:cNvPr id="4" name="Slide Number Placeholder 3"/>
          <p:cNvSpPr>
            <a:spLocks noGrp="1"/>
          </p:cNvSpPr>
          <p:nvPr>
            <p:ph type="sldNum" sz="quarter" idx="5"/>
          </p:nvPr>
        </p:nvSpPr>
        <p:spPr/>
        <p:txBody>
          <a:bodyPr/>
          <a:lstStyle/>
          <a:p>
            <a:fld id="{CE858290-36E8-4BD8-92B0-9B5587FFBB44}" type="slidenum">
              <a:rPr lang="en-GB" smtClean="0"/>
              <a:t>17</a:t>
            </a:fld>
            <a:endParaRPr lang="en-GB"/>
          </a:p>
        </p:txBody>
      </p:sp>
    </p:spTree>
    <p:extLst>
      <p:ext uri="{BB962C8B-B14F-4D97-AF65-F5344CB8AC3E}">
        <p14:creationId xmlns:p14="http://schemas.microsoft.com/office/powerpoint/2010/main" val="29733257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18</a:t>
            </a:fld>
            <a:endParaRPr lang="en-GB"/>
          </a:p>
        </p:txBody>
      </p:sp>
    </p:spTree>
    <p:extLst>
      <p:ext uri="{BB962C8B-B14F-4D97-AF65-F5344CB8AC3E}">
        <p14:creationId xmlns:p14="http://schemas.microsoft.com/office/powerpoint/2010/main" val="1900457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19</a:t>
            </a:fld>
            <a:endParaRPr lang="en-GB"/>
          </a:p>
        </p:txBody>
      </p:sp>
    </p:spTree>
    <p:extLst>
      <p:ext uri="{BB962C8B-B14F-4D97-AF65-F5344CB8AC3E}">
        <p14:creationId xmlns:p14="http://schemas.microsoft.com/office/powerpoint/2010/main" val="2049529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20</a:t>
            </a:fld>
            <a:endParaRPr lang="en-GB"/>
          </a:p>
        </p:txBody>
      </p:sp>
    </p:spTree>
    <p:extLst>
      <p:ext uri="{BB962C8B-B14F-4D97-AF65-F5344CB8AC3E}">
        <p14:creationId xmlns:p14="http://schemas.microsoft.com/office/powerpoint/2010/main" val="34927102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22</a:t>
            </a:fld>
            <a:endParaRPr lang="en-GB"/>
          </a:p>
        </p:txBody>
      </p:sp>
    </p:spTree>
    <p:extLst>
      <p:ext uri="{BB962C8B-B14F-4D97-AF65-F5344CB8AC3E}">
        <p14:creationId xmlns:p14="http://schemas.microsoft.com/office/powerpoint/2010/main" val="29753598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EBBCDA-1563-3998-0EED-9169A02F8F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6893BD-0434-0B96-B7CC-54BE51C86F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AAA20F-36C1-E652-29A6-CA231CC061E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E6F6D56-91B0-15BC-0FE5-0C7516B563D4}"/>
              </a:ext>
            </a:extLst>
          </p:cNvPr>
          <p:cNvSpPr>
            <a:spLocks noGrp="1"/>
          </p:cNvSpPr>
          <p:nvPr>
            <p:ph type="sldNum" sz="quarter" idx="5"/>
          </p:nvPr>
        </p:nvSpPr>
        <p:spPr/>
        <p:txBody>
          <a:bodyPr/>
          <a:lstStyle/>
          <a:p>
            <a:fld id="{4A25DACE-2808-4450-9244-5EC826017ADD}" type="slidenum">
              <a:rPr lang="en-GB" smtClean="0"/>
              <a:t>23</a:t>
            </a:fld>
            <a:endParaRPr lang="en-GB"/>
          </a:p>
        </p:txBody>
      </p:sp>
    </p:spTree>
    <p:extLst>
      <p:ext uri="{BB962C8B-B14F-4D97-AF65-F5344CB8AC3E}">
        <p14:creationId xmlns:p14="http://schemas.microsoft.com/office/powerpoint/2010/main" val="34243867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5A99C-CC45-FA95-9867-8534123585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FD28D3-B1F2-7E75-38E8-4246AD9A92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2FF3D4-35B4-1C77-602A-CBB4D580A7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C228ABB-DCF2-63E5-D91E-B0D369C985D1}"/>
              </a:ext>
            </a:extLst>
          </p:cNvPr>
          <p:cNvSpPr>
            <a:spLocks noGrp="1"/>
          </p:cNvSpPr>
          <p:nvPr>
            <p:ph type="sldNum" sz="quarter" idx="5"/>
          </p:nvPr>
        </p:nvSpPr>
        <p:spPr/>
        <p:txBody>
          <a:bodyPr/>
          <a:lstStyle/>
          <a:p>
            <a:fld id="{4A25DACE-2808-4450-9244-5EC826017ADD}" type="slidenum">
              <a:rPr lang="en-GB" smtClean="0"/>
              <a:t>24</a:t>
            </a:fld>
            <a:endParaRPr lang="en-GB"/>
          </a:p>
        </p:txBody>
      </p:sp>
    </p:spTree>
    <p:extLst>
      <p:ext uri="{BB962C8B-B14F-4D97-AF65-F5344CB8AC3E}">
        <p14:creationId xmlns:p14="http://schemas.microsoft.com/office/powerpoint/2010/main" val="10186691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32</a:t>
            </a:fld>
            <a:endParaRPr lang="en-GB"/>
          </a:p>
        </p:txBody>
      </p:sp>
    </p:spTree>
    <p:extLst>
      <p:ext uri="{BB962C8B-B14F-4D97-AF65-F5344CB8AC3E}">
        <p14:creationId xmlns:p14="http://schemas.microsoft.com/office/powerpoint/2010/main" val="30423372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33</a:t>
            </a:fld>
            <a:endParaRPr lang="en-GB"/>
          </a:p>
        </p:txBody>
      </p:sp>
    </p:spTree>
    <p:extLst>
      <p:ext uri="{BB962C8B-B14F-4D97-AF65-F5344CB8AC3E}">
        <p14:creationId xmlns:p14="http://schemas.microsoft.com/office/powerpoint/2010/main" val="8561512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34</a:t>
            </a:fld>
            <a:endParaRPr lang="en-GB"/>
          </a:p>
        </p:txBody>
      </p:sp>
    </p:spTree>
    <p:extLst>
      <p:ext uri="{BB962C8B-B14F-4D97-AF65-F5344CB8AC3E}">
        <p14:creationId xmlns:p14="http://schemas.microsoft.com/office/powerpoint/2010/main" val="9874319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adversity means, and how we could advance? What do these words mean?</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046885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369AD6-FE78-FF43-93CF-C55F4AFE251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7759051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solidFill>
                  <a:srgbClr val="374151"/>
                </a:solidFill>
              </a:rPr>
              <a:t>Mae </a:t>
            </a:r>
            <a:r>
              <a:rPr lang="cy-GB" sz="1200" b="1" dirty="0">
                <a:solidFill>
                  <a:srgbClr val="374151"/>
                </a:solidFill>
              </a:rPr>
              <a:t>theori meddylfryd </a:t>
            </a:r>
            <a:r>
              <a:rPr lang="cy-GB" sz="1200" dirty="0">
                <a:solidFill>
                  <a:srgbClr val="374151"/>
                </a:solidFill>
              </a:rPr>
              <a:t>yn ymestyn y tu hwnt i weithgareddau academaidd ac yn berthnasol i ddatblygiad personol a llesiant. Mae unigolion sydd â meddylfryd twf yn fwy tebygol o weld methiannau yn gyfleoedd ar gyfer dysgu a thyfu, gan arwain at fwy o wydnwch a dyfalbarhad yn wyneb rhwystrau.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dirty="0">
              <a:solidFill>
                <a:srgbClr val="37415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374151"/>
                </a:solidFill>
              </a:rPr>
              <a:t>Mindset theory </a:t>
            </a:r>
            <a:r>
              <a:rPr lang="en-US" sz="1200" dirty="0">
                <a:solidFill>
                  <a:srgbClr val="374151"/>
                </a:solidFill>
              </a:rPr>
              <a:t>extends beyond academic pursuits and holds relevance for personal development and well-being. Individuals with a growth mindset are more likely to view failures as opportunities for learning and growth, leading to increased resilience and perseverance in the face of obstacles.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374151"/>
              </a:solidFill>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0785531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solidFill>
                  <a:srgbClr val="374151"/>
                </a:solidFill>
              </a:rPr>
              <a:t>Mae </a:t>
            </a:r>
            <a:r>
              <a:rPr lang="cy-GB" sz="1200" b="1" dirty="0">
                <a:solidFill>
                  <a:srgbClr val="374151"/>
                </a:solidFill>
              </a:rPr>
              <a:t>theori meddylfryd </a:t>
            </a:r>
            <a:r>
              <a:rPr lang="cy-GB" sz="1200" dirty="0">
                <a:solidFill>
                  <a:srgbClr val="374151"/>
                </a:solidFill>
              </a:rPr>
              <a:t>yn ymestyn y tu hwnt i weithgareddau academaidd ac yn berthnasol i ddatblygiad personol a llesiant. Mae unigolion sydd â meddylfryd twf yn fwy tebygol o weld methiannau yn gyfleoedd ar gyfer dysgu a thyfu, gan arwain at fwy o wydnwch a dyfalbarhad yn wyneb rhwystrau.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dirty="0">
              <a:solidFill>
                <a:srgbClr val="37415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374151"/>
                </a:solidFill>
              </a:rPr>
              <a:t>Mindset theory </a:t>
            </a:r>
            <a:r>
              <a:rPr lang="en-US" sz="1200" dirty="0">
                <a:solidFill>
                  <a:srgbClr val="374151"/>
                </a:solidFill>
              </a:rPr>
              <a:t>extends beyond academic pursuits and holds relevance for personal development and well-being. Individuals with a growth mindset are more likely to view failures as opportunities for learning and growth, leading to increased resilience and perseverance in the face of obstacles.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374151"/>
              </a:solidFill>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269582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solidFill>
                  <a:srgbClr val="374151"/>
                </a:solidFill>
              </a:rPr>
              <a:t>Mae </a:t>
            </a:r>
            <a:r>
              <a:rPr lang="cy-GB" sz="1200" b="1" dirty="0">
                <a:solidFill>
                  <a:srgbClr val="374151"/>
                </a:solidFill>
              </a:rPr>
              <a:t>theori meddylfryd </a:t>
            </a:r>
            <a:r>
              <a:rPr lang="cy-GB" sz="1200" dirty="0">
                <a:solidFill>
                  <a:srgbClr val="374151"/>
                </a:solidFill>
              </a:rPr>
              <a:t>yn ymestyn y tu hwnt i weithgareddau academaidd ac yn berthnasol i ddatblygiad personol a llesiant. Mae unigolion sydd â meddylfryd twf yn fwy tebygol o weld methiannau yn gyfleoedd ar gyfer dysgu a thyfu, gan arwain at fwy o wydnwch a dyfalbarhad yn wyneb rhwystrau.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dirty="0">
              <a:solidFill>
                <a:srgbClr val="37415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374151"/>
                </a:solidFill>
              </a:rPr>
              <a:t>Mindset theory </a:t>
            </a:r>
            <a:r>
              <a:rPr lang="en-US" sz="1200" dirty="0">
                <a:solidFill>
                  <a:srgbClr val="374151"/>
                </a:solidFill>
              </a:rPr>
              <a:t>extends beyond academic pursuits and holds relevance for personal development and well-being. Individuals with a growth mindset are more likely to view failures as opportunities for learning and growth, leading to increased resilience and perseverance in the face of obstacles.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374151"/>
              </a:solidFill>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6819080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369AD6-FE78-FF43-93CF-C55F4AFE251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5313592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369AD6-FE78-FF43-93CF-C55F4AFE251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7790075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could be instructed to write down their chosen techniques and explain why they think they would be useful.</a:t>
            </a:r>
          </a:p>
          <a:p>
            <a:r>
              <a:rPr lang="en-GB" dirty="0"/>
              <a:t>The link to the blog is clicking on the word blog and below</a:t>
            </a:r>
          </a:p>
          <a:p>
            <a:r>
              <a:rPr lang="en-GB" dirty="0">
                <a:hlinkClick r:id="rId3"/>
              </a:rPr>
              <a:t>The 10 best time management tips for college students learning online (rescuetime.com)</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6636203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altLang="en-US" sz="1200" dirty="0">
                <a:solidFill>
                  <a:schemeClr val="tx2"/>
                </a:solidFill>
                <a:cs typeface="Arial" panose="020B0604020202020204" pitchFamily="34" charset="0"/>
              </a:rPr>
              <a:t>Allwch chi </a:t>
            </a:r>
            <a:r>
              <a:rPr lang="cy-GB" altLang="en-US" sz="1200" b="1" dirty="0">
                <a:solidFill>
                  <a:schemeClr val="tx2"/>
                </a:solidFill>
                <a:cs typeface="Arial" panose="020B0604020202020204" pitchFamily="34" charset="0"/>
              </a:rPr>
              <a:t>brofi </a:t>
            </a:r>
            <a:r>
              <a:rPr lang="cy-GB" altLang="en-US" sz="1200" dirty="0">
                <a:solidFill>
                  <a:schemeClr val="tx2"/>
                </a:solidFill>
                <a:cs typeface="Arial" panose="020B0604020202020204" pitchFamily="34" charset="0"/>
              </a:rPr>
              <a:t>bod y gwaith rydych chi'n ei gynhyrchu dan bwysau yn </a:t>
            </a:r>
            <a:r>
              <a:rPr lang="cy-GB" altLang="en-US" sz="1200" b="1" dirty="0">
                <a:solidFill>
                  <a:schemeClr val="tx2"/>
                </a:solidFill>
                <a:cs typeface="Arial" panose="020B0604020202020204" pitchFamily="34" charset="0"/>
              </a:rPr>
              <a:t>well</a:t>
            </a:r>
            <a:r>
              <a:rPr lang="cy-GB" altLang="en-US" sz="1200" dirty="0">
                <a:solidFill>
                  <a:schemeClr val="tx2"/>
                </a:solidFill>
                <a:cs typeface="Arial" panose="020B0604020202020204" pitchFamily="34" charset="0"/>
              </a:rPr>
              <a:t> na'r gwaith rydych chi'n ei gynhyrchu pan nad ydych chi dan bwysau??</a:t>
            </a:r>
            <a:endParaRPr lang="cy-GB" altLang="en-US" sz="1200" dirty="0">
              <a:solidFill>
                <a:schemeClr val="tx2"/>
              </a:solidFill>
            </a:endParaRP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369AD6-FE78-FF43-93CF-C55F4AFE251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2242650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cy-GB" sz="1200" dirty="0"/>
              <a:t>Mae prydau bach/byrbrydau yn eich cadw chi mewn cyflwr da.</a:t>
            </a:r>
          </a:p>
          <a:p>
            <a:pPr marL="0" indent="0">
              <a:buNone/>
            </a:pPr>
            <a:r>
              <a:rPr lang="cy-GB" sz="1200" dirty="0"/>
              <a:t>Os ydych chi’n parhau’n hydradol rydych chi'n fwy tebygol o barhau i ganolbwyntio ac rydych chi'n fwy tueddol o berfformio ar lefel uwch!</a:t>
            </a:r>
          </a:p>
          <a:p>
            <a:pPr marL="0" indent="0">
              <a:buNone/>
            </a:pPr>
            <a:r>
              <a:rPr lang="cy-GB" sz="1200" dirty="0"/>
              <a:t>Seibiannau rheolaidd! Yn ystod eich seibiannau dylech roi amrywiaeth i'r corff a'r meddwl o’r gwaith: er enghraifft, gweithgaredd corfforol y tu allan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76148435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Small meals/snacks keep you in good shape.</a:t>
            </a:r>
          </a:p>
          <a:p>
            <a:pPr marL="0" indent="0">
              <a:buNone/>
            </a:pPr>
            <a:r>
              <a:rPr lang="en-GB" sz="1200" dirty="0"/>
              <a:t>If you stay hydrated you are more likely to stay focused and you are more inclined to perform at a higher level!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Regular Breaks! During breaks you should give body and mind a variety to work: for example, physical activity outside</a:t>
            </a:r>
          </a:p>
          <a:p>
            <a:pPr marL="0" indent="0">
              <a:buNone/>
            </a:pP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049081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the students are encouraged to try the following: Smell something strong and pleasant, like an essential oil, jump around, listen to the birds/ or music, adjust their eyes to look at something outside, and do some slow and mindful breathing exercises.</a:t>
            </a: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3177507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25DACE-2808-4450-9244-5EC826017ADD}" type="slidenum">
              <a:rPr lang="en-GB" smtClean="0"/>
              <a:t>76</a:t>
            </a:fld>
            <a:endParaRPr lang="en-GB"/>
          </a:p>
        </p:txBody>
      </p:sp>
    </p:spTree>
    <p:extLst>
      <p:ext uri="{BB962C8B-B14F-4D97-AF65-F5344CB8AC3E}">
        <p14:creationId xmlns:p14="http://schemas.microsoft.com/office/powerpoint/2010/main" val="7082675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369AD6-FE78-FF43-93CF-C55F4AFE251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905778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369AD6-FE78-FF43-93CF-C55F4AFE2516}"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24368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27/08/2026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8671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27/08/2026</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233201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93908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6976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292515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80934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159864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77992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351023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061688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043862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642086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27/08/2026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742505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324379894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42880190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1235771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663324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986955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563496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37981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679618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574704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139363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0397289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latin typeface="Arial" panose="020B0604020202020204" pitchFamily="34" charset="0"/>
              </a:defRPr>
            </a:lvl1pPr>
          </a:lstStyle>
          <a:p>
            <a:fld id="{69186D26-FA5F-4637-B602-B7C2DC34CFD4}" type="datetime1">
              <a:rPr lang="en-US" smtClean="0"/>
              <a:pPr/>
              <a:t>8/27/2026</a:t>
            </a:fld>
            <a:endParaRPr lang="en-US" dirty="0"/>
          </a:p>
        </p:txBody>
      </p:sp>
      <p:sp>
        <p:nvSpPr>
          <p:cNvPr id="6" name="Footer Placeholder 5"/>
          <p:cNvSpPr>
            <a:spLocks noGrp="1"/>
          </p:cNvSpPr>
          <p:nvPr>
            <p:ph type="ftr" sz="quarter" idx="11"/>
          </p:nvPr>
        </p:nvSpPr>
        <p:spPr/>
        <p:txBody>
          <a:bodyPr/>
          <a:lstStyle>
            <a:lvl1pPr>
              <a:defRPr>
                <a:latin typeface="Arial" panose="020B0604020202020204" pitchFamily="34" charset="0"/>
              </a:defRPr>
            </a:lvl1pPr>
          </a:lstStyle>
          <a:p>
            <a:endParaRPr lang="en-US" dirty="0"/>
          </a:p>
        </p:txBody>
      </p:sp>
      <p:sp>
        <p:nvSpPr>
          <p:cNvPr id="7" name="Slide Number Placeholder 6"/>
          <p:cNvSpPr>
            <a:spLocks noGrp="1"/>
          </p:cNvSpPr>
          <p:nvPr>
            <p:ph type="sldNum" sz="quarter" idx="12"/>
          </p:nvPr>
        </p:nvSpPr>
        <p:spPr/>
        <p:txBody>
          <a:bodyPr/>
          <a:lstStyle>
            <a:lvl1pPr>
              <a:defRPr>
                <a:latin typeface="Arial" panose="020B0604020202020204" pitchFamily="34" charset="0"/>
              </a:defRPr>
            </a:lvl1pPr>
          </a:lstStyle>
          <a:p>
            <a:fld id="{34B7E4EF-A1BD-40F4-AB7B-04F084DD991D}" type="slidenum">
              <a:rPr lang="en-US" smtClean="0"/>
              <a:pPr/>
              <a:t>‹#›</a:t>
            </a:fld>
            <a:endParaRPr lang="en-US" dirty="0"/>
          </a:p>
        </p:txBody>
      </p:sp>
    </p:spTree>
    <p:extLst>
      <p:ext uri="{BB962C8B-B14F-4D97-AF65-F5344CB8AC3E}">
        <p14:creationId xmlns:p14="http://schemas.microsoft.com/office/powerpoint/2010/main" val="356115151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atin typeface="Arial" panose="020B0604020202020204" pitchFamily="34" charset="0"/>
              </a:defRPr>
            </a:lvl1pPr>
          </a:lstStyle>
          <a:p>
            <a:fld id="{7332B432-ACDA-4023-A761-2BAB76577B62}" type="datetime1">
              <a:rPr lang="en-US" smtClean="0"/>
              <a:pPr/>
              <a:t>8/27/2026</a:t>
            </a:fld>
            <a:endParaRPr lang="en-US" dirty="0"/>
          </a:p>
        </p:txBody>
      </p:sp>
      <p:sp>
        <p:nvSpPr>
          <p:cNvPr id="5" name="Footer Placeholder 4"/>
          <p:cNvSpPr>
            <a:spLocks noGrp="1"/>
          </p:cNvSpPr>
          <p:nvPr>
            <p:ph type="ftr" sz="quarter" idx="11"/>
          </p:nvPr>
        </p:nvSpPr>
        <p:spPr/>
        <p:txBody>
          <a:bodyPr/>
          <a:lstStyle>
            <a:lvl1pPr>
              <a:defRPr>
                <a:latin typeface="Arial" panose="020B0604020202020204" pitchFamily="34" charset="0"/>
              </a:defRPr>
            </a:lvl1pPr>
          </a:lstStyle>
          <a:p>
            <a:endParaRPr lang="en-US" dirty="0"/>
          </a:p>
        </p:txBody>
      </p:sp>
      <p:sp>
        <p:nvSpPr>
          <p:cNvPr id="6" name="Slide Number Placeholder 5"/>
          <p:cNvSpPr>
            <a:spLocks noGrp="1"/>
          </p:cNvSpPr>
          <p:nvPr>
            <p:ph type="sldNum" sz="quarter" idx="12"/>
          </p:nvPr>
        </p:nvSpPr>
        <p:spPr/>
        <p:txBody>
          <a:bodyPr/>
          <a:lstStyle>
            <a:lvl1pPr>
              <a:defRPr>
                <a:latin typeface="Arial" panose="020B0604020202020204" pitchFamily="34" charset="0"/>
              </a:defRPr>
            </a:lvl1pPr>
          </a:lstStyle>
          <a:p>
            <a:fld id="{34B7E4EF-A1BD-40F4-AB7B-04F084DD991D}" type="slidenum">
              <a:rPr lang="en-US" smtClean="0"/>
              <a:pPr/>
              <a:t>‹#›</a:t>
            </a:fld>
            <a:endParaRPr lang="en-US" dirty="0"/>
          </a:p>
        </p:txBody>
      </p:sp>
    </p:spTree>
    <p:extLst>
      <p:ext uri="{BB962C8B-B14F-4D97-AF65-F5344CB8AC3E}">
        <p14:creationId xmlns:p14="http://schemas.microsoft.com/office/powerpoint/2010/main" val="111572057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3385965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264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1.pn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0.png"/><Relationship Id="rId5" Type="http://schemas.openxmlformats.org/officeDocument/2006/relationships/theme" Target="../theme/theme5.xml"/><Relationship Id="rId4" Type="http://schemas.openxmlformats.org/officeDocument/2006/relationships/slideLayout" Target="../slideLayouts/slideLayout3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39.xml"/><Relationship Id="rId1" Type="http://schemas.openxmlformats.org/officeDocument/2006/relationships/slideLayout" Target="../slideLayouts/slideLayout38.xml"/><Relationship Id="rId4" Type="http://schemas.openxmlformats.org/officeDocument/2006/relationships/image" Target="../media/image10.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27/08/2026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C9F2051D-C22D-4143-A15D-2930F96F52F6}" type="datetimeFigureOut">
              <a:rPr lang="en-GB" smtClean="0"/>
              <a:pPr/>
              <a:t>27/08/2026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2188E393-9B3F-4F1A-A4E0-E1EDE9055574}" type="slidenum">
              <a:rPr lang="en-GB" smtClean="0"/>
              <a:pPr/>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0010242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27/08/2026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59851779"/>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5224666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423657374"/>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95663537"/>
      </p:ext>
    </p:extLst>
  </p:cSld>
  <p:clrMap bg1="lt1" tx1="dk1" bg2="lt2" tx2="dk2" accent1="accent1" accent2="accent2" accent3="accent3" accent4="accent4" accent5="accent5" accent6="accent6" hlink="hlink" folHlink="folHlink"/>
  <p:sldLayoutIdLst>
    <p:sldLayoutId id="2147483691" r:id="rId1"/>
    <p:sldLayoutId id="2147483692" r:id="rId2"/>
  </p:sldLayoutIdLst>
  <p:txStyles>
    <p:titleStyle>
      <a:lvl1pPr algn="l" defTabSz="914400" rtl="0" eaLnBrk="1" latinLnBrk="0" hangingPunct="1">
        <a:lnSpc>
          <a:spcPct val="90000"/>
        </a:lnSpc>
        <a:spcBef>
          <a:spcPct val="0"/>
        </a:spcBef>
        <a:buNone/>
        <a:defRPr sz="4400" kern="1200">
          <a:solidFill>
            <a:schemeClr val="tx1"/>
          </a:solidFill>
          <a:latin typeface="Arial" panose="020B0604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uowtsd-my.sharepoint.com/:w:/g/personal/g_tinney_uwtsd_ac_uk/IQD6J_fD1ApSR7mAt1CSkisQAff-LEzI8NFU7-_wa7TQYiA?e=Ch4kdh" TargetMode="External"/><Relationship Id="rId2" Type="http://schemas.openxmlformats.org/officeDocument/2006/relationships/hyperlink" Target="https://uowtsd-my.sharepoint.com/:w:/g/personal/g_tinney_uwtsd_ac_uk/IQDN9sNntttPRpgwiUCrCfDQAWokS8WH--P03w1qcgPJbbM?e=1I1eBl"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package" Target="../embeddings/Microsoft_Word_Document.docx"/><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package" Target="../embeddings/Microsoft_Word_Document1.docx"/><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hyperlink" Target="mailto:hwb@uwtsd.ac.uk" TargetMode="Externa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7.xml"/></Relationships>
</file>

<file path=ppt/slides/_rels/slide4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37.xml"/></Relationships>
</file>

<file path=ppt/slides/_rels/slide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8.xml"/></Relationships>
</file>

<file path=ppt/slides/_rels/slide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8.xml"/></Relationships>
</file>

<file path=ppt/slides/_rels/slide47.xml.rels><?xml version="1.0" encoding="UTF-8" standalone="yes"?>
<Relationships xmlns="http://schemas.openxmlformats.org/package/2006/relationships"><Relationship Id="rId3" Type="http://schemas.openxmlformats.org/officeDocument/2006/relationships/hyperlink" Target="https://alaninbelfast.blogspot.com/2017/12/star-wars-episode-viii-last-jedi-dreary.html" TargetMode="External"/><Relationship Id="rId2" Type="http://schemas.openxmlformats.org/officeDocument/2006/relationships/image" Target="../media/image25.jpg"/><Relationship Id="rId1" Type="http://schemas.openxmlformats.org/officeDocument/2006/relationships/slideLayout" Target="../slideLayouts/slideLayout36.xml"/><Relationship Id="rId4" Type="http://schemas.openxmlformats.org/officeDocument/2006/relationships/hyperlink" Target="https://creativecommons.org/licenses/by-nc-sa/3.0/"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6.xml"/></Relationships>
</file>

<file path=ppt/slides/_rels/slide4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6.xml"/></Relationships>
</file>

<file path=ppt/slides/_rels/slide5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36.xml"/></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36.xml"/><Relationship Id="rId5" Type="http://schemas.openxmlformats.org/officeDocument/2006/relationships/hyperlink" Target="https://onlinelearninginsights.wordpress.com/" TargetMode="External"/><Relationship Id="rId4" Type="http://schemas.openxmlformats.org/officeDocument/2006/relationships/hyperlink" Target="https://icrrd.com/public/media/01-11-2020-205951Mindset%20by%20Carol%20S.%20Dweck.pdf"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36.xml"/><Relationship Id="rId1" Type="http://schemas.openxmlformats.org/officeDocument/2006/relationships/video" Target="https://www.youtube.com/embed/gyM0YiO2QT0?feature=oembed" TargetMode="External"/><Relationship Id="rId4" Type="http://schemas.openxmlformats.org/officeDocument/2006/relationships/hyperlink" Target="https://fs.blog/carol-dweck-mindset/"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6.xml"/></Relationships>
</file>

<file path=ppt/slides/_rels/slide5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3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6.xml"/></Relationships>
</file>

<file path=ppt/slides/_rels/slide57.xml.rels><?xml version="1.0" encoding="UTF-8" standalone="yes"?>
<Relationships xmlns="http://schemas.openxmlformats.org/package/2006/relationships"><Relationship Id="rId2" Type="http://schemas.openxmlformats.org/officeDocument/2006/relationships/hyperlink" Target="https://360.articulate.com/review/content/2e87f1fa-d11a-450b-a4ac-1de24f357ec4/review" TargetMode="External"/><Relationship Id="rId1" Type="http://schemas.openxmlformats.org/officeDocument/2006/relationships/slideLayout" Target="../slideLayouts/slideLayout36.xml"/></Relationships>
</file>

<file path=ppt/slides/_rels/slide5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34.xml"/></Relationships>
</file>

<file path=ppt/slides/_rels/slide59.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37.xml"/></Relationships>
</file>

<file path=ppt/slides/_rels/slide6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9.xml"/><Relationship Id="rId1" Type="http://schemas.openxmlformats.org/officeDocument/2006/relationships/slideLayout" Target="../slideLayouts/slideLayout36.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7.xml"/></Relationships>
</file>

<file path=ppt/slides/_rels/slide62.xml.rels><?xml version="1.0" encoding="UTF-8" standalone="yes"?>
<Relationships xmlns="http://schemas.openxmlformats.org/package/2006/relationships"><Relationship Id="rId3" Type="http://schemas.openxmlformats.org/officeDocument/2006/relationships/hyperlink" Target="https://blog.rescuetime.com/time-management-tips-for-college-students/" TargetMode="External"/><Relationship Id="rId2" Type="http://schemas.openxmlformats.org/officeDocument/2006/relationships/notesSlide" Target="../notesSlides/notesSlide31.xml"/><Relationship Id="rId1" Type="http://schemas.openxmlformats.org/officeDocument/2006/relationships/slideLayout" Target="../slideLayouts/slideLayout36.xml"/><Relationship Id="rId4" Type="http://schemas.openxmlformats.org/officeDocument/2006/relationships/image" Target="../media/image35.png"/></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36.xml"/><Relationship Id="rId1" Type="http://schemas.openxmlformats.org/officeDocument/2006/relationships/video" Target="https://www.youtube.com/embed/arj7oStGLkU?start=447&amp;feature=oembed" TargetMode="External"/><Relationship Id="rId4" Type="http://schemas.openxmlformats.org/officeDocument/2006/relationships/image" Target="../media/image36.jpeg"/></Relationships>
</file>

<file path=ppt/slides/_rels/slide6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6.xml"/></Relationships>
</file>

<file path=ppt/slides/_rels/slide6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36.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6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36.xml"/></Relationships>
</file>

<file path=ppt/slides/_rels/slide6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4.xml"/><Relationship Id="rId1" Type="http://schemas.openxmlformats.org/officeDocument/2006/relationships/slideLayout" Target="../slideLayouts/slideLayout36.xml"/></Relationships>
</file>

<file path=ppt/slides/_rels/slide7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5.xml"/><Relationship Id="rId1" Type="http://schemas.openxmlformats.org/officeDocument/2006/relationships/slideLayout" Target="../slideLayouts/slideLayout36.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7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36.xml"/><Relationship Id="rId1" Type="http://schemas.openxmlformats.org/officeDocument/2006/relationships/video" Target="https://www.youtube.com/embed/Id9paB5zbmc?feature=oembed" TargetMode="Externa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hyperlink" Target="https://www.youtube.com/watch?v=Id9paB5zbmc" TargetMode="External"/><Relationship Id="rId2" Type="http://schemas.openxmlformats.org/officeDocument/2006/relationships/notesSlide" Target="../notesSlides/notesSlide37.xml"/><Relationship Id="rId1" Type="http://schemas.openxmlformats.org/officeDocument/2006/relationships/slideLayout" Target="../slideLayouts/slideLayout37.xml"/><Relationship Id="rId4" Type="http://schemas.openxmlformats.org/officeDocument/2006/relationships/hyperlink" Target="https://crowjack.com/blog/strategy/smart-goal"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leaders.com/articles/personal-growth/limiting-beliefs/#:~:text=Essentially%2C%20this%20boils%20down%20to,they%20can%20positively%20affect%20others" TargetMode="External"/><Relationship Id="rId2" Type="http://schemas.openxmlformats.org/officeDocument/2006/relationships/hyperlink" Target="https://thecreativelife.net/eat-the-frog/" TargetMode="External"/><Relationship Id="rId1" Type="http://schemas.openxmlformats.org/officeDocument/2006/relationships/slideLayout" Target="../slideLayouts/slideLayout37.xml"/></Relationships>
</file>

<file path=ppt/slides/_rels/slide79.xml.rels><?xml version="1.0" encoding="UTF-8" standalone="yes"?>
<Relationships xmlns="http://schemas.openxmlformats.org/package/2006/relationships"><Relationship Id="rId3" Type="http://schemas.openxmlformats.org/officeDocument/2006/relationships/hyperlink" Target="https://onlinelearninginsights.wordpress.com/" TargetMode="External"/><Relationship Id="rId7" Type="http://schemas.openxmlformats.org/officeDocument/2006/relationships/hyperlink" Target="https://www.slideshare.net/frikadellenbaum1/dealing-with-distractions-13540433" TargetMode="External"/><Relationship Id="rId2" Type="http://schemas.openxmlformats.org/officeDocument/2006/relationships/notesSlide" Target="../notesSlides/notesSlide38.xml"/><Relationship Id="rId1" Type="http://schemas.openxmlformats.org/officeDocument/2006/relationships/slideLayout" Target="../slideLayouts/slideLayout37.xml"/><Relationship Id="rId6" Type="http://schemas.openxmlformats.org/officeDocument/2006/relationships/hyperlink" Target="https://core.tonyrobbins.com/Global/FileLib/PDF/Limiting_Beliefs.pdf" TargetMode="External"/><Relationship Id="rId5" Type="http://schemas.openxmlformats.org/officeDocument/2006/relationships/hyperlink" Target="https://www.tonyrobbins.com/limiting-beliefs-guide/" TargetMode="External"/><Relationship Id="rId4" Type="http://schemas.openxmlformats.org/officeDocument/2006/relationships/hyperlink" Target="https://onlinelearninginsights.wordpress.com/2016/04/14/what-does-a-growth-mindset-have-to-do-with-learning/" TargetMode="External"/></Relationships>
</file>

<file path=ppt/slides/_rels/slide80.xml.rels><?xml version="1.0" encoding="UTF-8" standalone="yes"?>
<Relationships xmlns="http://schemas.openxmlformats.org/package/2006/relationships"><Relationship Id="rId3" Type="http://schemas.openxmlformats.org/officeDocument/2006/relationships/hyperlink" Target="https://www.youtube.com/watch?v=arj7oStGLkU" TargetMode="External"/><Relationship Id="rId2" Type="http://schemas.openxmlformats.org/officeDocument/2006/relationships/hyperlink" Target="https://foundationsasheville.com/blog/self-limiting-beliefs-and-behaviors/#:~:text=Self%2Dlimiting%20beliefs%20are%20the,back%20from%20achieving%20our%20goals" TargetMode="External"/><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9928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dirty="0">
                <a:latin typeface="Arial" panose="020B0604020202020204" pitchFamily="34" charset="0"/>
                <a:cs typeface="Arial" panose="020B0604020202020204" pitchFamily="34" charset="0"/>
              </a:rPr>
              <a:t>Y daith </a:t>
            </a:r>
            <a:r>
              <a:rPr lang="en-GB" sz="4800" dirty="0" err="1">
                <a:latin typeface="Arial" panose="020B0604020202020204" pitchFamily="34" charset="0"/>
                <a:cs typeface="Arial" panose="020B0604020202020204" pitchFamily="34" charset="0"/>
              </a:rPr>
              <a:t>dysgu</a:t>
            </a:r>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ECEY4012/C</a:t>
            </a:r>
          </a:p>
          <a:p>
            <a:r>
              <a:rPr lang="en-GB" sz="4800" dirty="0">
                <a:latin typeface="Arial" panose="020B0604020202020204" pitchFamily="34" charset="0"/>
                <a:cs typeface="Arial" panose="020B0604020202020204" pitchFamily="34" charset="0"/>
              </a:rPr>
              <a:t>The learning journey </a:t>
            </a:r>
          </a:p>
          <a:p>
            <a:r>
              <a:rPr lang="en-GB" sz="4800" dirty="0">
                <a:latin typeface="Arial" panose="020B0604020202020204" pitchFamily="34" charset="0"/>
                <a:cs typeface="Arial" panose="020B0604020202020204" pitchFamily="34" charset="0"/>
              </a:rPr>
              <a:t>EECEY4012</a:t>
            </a:r>
          </a:p>
        </p:txBody>
      </p:sp>
    </p:spTree>
    <p:extLst>
      <p:ext uri="{BB962C8B-B14F-4D97-AF65-F5344CB8AC3E}">
        <p14:creationId xmlns:p14="http://schemas.microsoft.com/office/powerpoint/2010/main" val="395187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1954673" y="978994"/>
            <a:ext cx="3886200" cy="4351338"/>
          </a:xfrm>
        </p:spPr>
        <p:txBody>
          <a:bodyPr vert="horz" lIns="91440" tIns="45720" rIns="91440" bIns="45720" rtlCol="0" anchor="t">
            <a:normAutofit fontScale="92500" lnSpcReduction="10000"/>
          </a:bodyPr>
          <a:lstStyle/>
          <a:p>
            <a:pPr marL="0" indent="0" eaLnBrk="0" fontAlgn="base" hangingPunct="0">
              <a:spcAft>
                <a:spcPct val="0"/>
              </a:spcAft>
              <a:buNone/>
              <a:defRPr/>
            </a:pPr>
            <a:r>
              <a:rPr lang="en-GB" sz="3600" b="1" kern="0" dirty="0">
                <a:solidFill>
                  <a:srgbClr val="000000"/>
                </a:solidFill>
                <a:latin typeface="Arial"/>
                <a:ea typeface="ＭＳ Ｐゴシック"/>
                <a:cs typeface="Arial"/>
              </a:rPr>
              <a:t>ECCEY4102C </a:t>
            </a:r>
          </a:p>
          <a:p>
            <a:pPr marL="0" indent="0" eaLnBrk="0" fontAlgn="base" hangingPunct="0">
              <a:spcAft>
                <a:spcPct val="0"/>
              </a:spcAft>
              <a:buNone/>
              <a:defRPr/>
            </a:pPr>
            <a:r>
              <a:rPr lang="en-GB" sz="3600" b="1" kern="0" dirty="0">
                <a:solidFill>
                  <a:srgbClr val="000000"/>
                </a:solidFill>
                <a:latin typeface="Arial"/>
                <a:ea typeface="ＭＳ Ｐゴシック"/>
                <a:cs typeface="Arial"/>
              </a:rPr>
              <a:t>Y daith </a:t>
            </a:r>
            <a:r>
              <a:rPr lang="en-GB" sz="3600" b="1" kern="0" dirty="0" err="1">
                <a:solidFill>
                  <a:srgbClr val="000000"/>
                </a:solidFill>
                <a:latin typeface="Arial"/>
                <a:ea typeface="ＭＳ Ｐゴシック"/>
                <a:cs typeface="Arial"/>
              </a:rPr>
              <a:t>ddysgu</a:t>
            </a:r>
            <a:r>
              <a:rPr lang="en-GB" sz="3600" b="1" kern="0" dirty="0">
                <a:solidFill>
                  <a:srgbClr val="000000"/>
                </a:solidFill>
                <a:latin typeface="Arial"/>
                <a:ea typeface="ＭＳ Ｐゴシック"/>
                <a:cs typeface="Arial"/>
              </a:rPr>
              <a:t>: </a:t>
            </a:r>
            <a:r>
              <a:rPr lang="en-GB" sz="3600" b="1" kern="0" dirty="0" err="1">
                <a:solidFill>
                  <a:srgbClr val="000000"/>
                </a:solidFill>
                <a:latin typeface="Arial"/>
                <a:ea typeface="ＭＳ Ｐゴシック"/>
                <a:cs typeface="Arial"/>
              </a:rPr>
              <a:t>datblygu</a:t>
            </a:r>
            <a:r>
              <a:rPr lang="en-GB" sz="3600" b="1" kern="0" dirty="0">
                <a:solidFill>
                  <a:srgbClr val="000000"/>
                </a:solidFill>
                <a:latin typeface="Arial"/>
                <a:ea typeface="ＭＳ Ｐゴシック"/>
                <a:cs typeface="Arial"/>
              </a:rPr>
              <a:t> </a:t>
            </a:r>
            <a:r>
              <a:rPr lang="en-GB" sz="3600" b="1" kern="0" dirty="0" err="1">
                <a:solidFill>
                  <a:srgbClr val="000000"/>
                </a:solidFill>
                <a:latin typeface="Arial"/>
                <a:ea typeface="ＭＳ Ｐゴシック"/>
                <a:cs typeface="Arial"/>
              </a:rPr>
              <a:t>sgiliau</a:t>
            </a:r>
            <a:r>
              <a:rPr lang="en-GB" sz="3600" b="1" kern="0" dirty="0">
                <a:solidFill>
                  <a:srgbClr val="000000"/>
                </a:solidFill>
                <a:latin typeface="Arial"/>
                <a:ea typeface="ＭＳ Ｐゴシック"/>
                <a:cs typeface="Arial"/>
              </a:rPr>
              <a:t> </a:t>
            </a:r>
            <a:r>
              <a:rPr lang="en-GB" sz="3600" b="1" kern="0" dirty="0" err="1">
                <a:solidFill>
                  <a:srgbClr val="000000"/>
                </a:solidFill>
                <a:latin typeface="Arial"/>
                <a:ea typeface="ＭＳ Ｐゴシック"/>
                <a:cs typeface="Arial"/>
              </a:rPr>
              <a:t>ar</a:t>
            </a:r>
            <a:r>
              <a:rPr lang="en-GB" sz="3600" b="1" kern="0" dirty="0">
                <a:solidFill>
                  <a:srgbClr val="000000"/>
                </a:solidFill>
                <a:latin typeface="Arial"/>
                <a:ea typeface="ＭＳ Ｐゴシック"/>
                <a:cs typeface="Arial"/>
              </a:rPr>
              <a:t> </a:t>
            </a:r>
            <a:r>
              <a:rPr lang="en-GB" sz="3600" b="1" kern="0" dirty="0" err="1">
                <a:solidFill>
                  <a:srgbClr val="000000"/>
                </a:solidFill>
                <a:latin typeface="Arial"/>
                <a:ea typeface="ＭＳ Ｐゴシック"/>
                <a:cs typeface="Arial"/>
              </a:rPr>
              <a:t>gyfer</a:t>
            </a:r>
            <a:r>
              <a:rPr lang="en-GB" sz="3600" b="1" kern="0" dirty="0">
                <a:solidFill>
                  <a:srgbClr val="000000"/>
                </a:solidFill>
                <a:latin typeface="Arial"/>
                <a:ea typeface="ＭＳ Ｐゴシック"/>
                <a:cs typeface="Arial"/>
              </a:rPr>
              <a:t> </a:t>
            </a:r>
            <a:r>
              <a:rPr lang="en-GB" sz="3600" b="1" kern="0" dirty="0" err="1">
                <a:solidFill>
                  <a:srgbClr val="000000"/>
                </a:solidFill>
                <a:latin typeface="Arial"/>
                <a:ea typeface="ＭＳ Ｐゴシック"/>
                <a:cs typeface="Arial"/>
              </a:rPr>
              <a:t>llwyddiant</a:t>
            </a:r>
            <a:r>
              <a:rPr lang="en-GB" sz="3600" b="1" kern="0" dirty="0">
                <a:solidFill>
                  <a:srgbClr val="000000"/>
                </a:solidFill>
                <a:latin typeface="Arial"/>
                <a:ea typeface="ＭＳ Ｐゴシック"/>
                <a:cs typeface="Arial"/>
              </a:rPr>
              <a:t> </a:t>
            </a:r>
            <a:r>
              <a:rPr lang="en-GB" sz="3600" b="1" kern="0" dirty="0" err="1">
                <a:solidFill>
                  <a:srgbClr val="000000"/>
                </a:solidFill>
                <a:latin typeface="Arial"/>
                <a:ea typeface="ＭＳ Ｐゴシック"/>
                <a:cs typeface="Arial"/>
              </a:rPr>
              <a:t>academaidd</a:t>
            </a:r>
            <a:endParaRPr lang="en-GB" sz="3600" b="1" kern="0" dirty="0">
              <a:latin typeface="Arial"/>
              <a:ea typeface="ＭＳ Ｐゴシック"/>
              <a:cs typeface="Arial"/>
            </a:endParaRPr>
          </a:p>
          <a:p>
            <a:pPr marL="0" indent="0" eaLnBrk="0" fontAlgn="base" hangingPunct="0">
              <a:spcAft>
                <a:spcPct val="0"/>
              </a:spcAft>
              <a:buNone/>
              <a:defRPr/>
            </a:pPr>
            <a:endParaRPr lang="cy-GB" sz="3600" b="1" kern="0" dirty="0">
              <a:latin typeface="Arial" panose="020B0604020202020204" pitchFamily="34" charset="0"/>
              <a:ea typeface="ＭＳ Ｐゴシック" charset="-128"/>
              <a:cs typeface="Arial"/>
            </a:endParaRPr>
          </a:p>
          <a:p>
            <a:pPr marL="0" indent="0" eaLnBrk="0" fontAlgn="base" hangingPunct="0">
              <a:spcAft>
                <a:spcPct val="0"/>
              </a:spcAft>
              <a:buNone/>
              <a:defRPr/>
            </a:pPr>
            <a:r>
              <a:rPr lang="cy-GB" sz="3600" b="1" kern="0" dirty="0">
                <a:latin typeface="Arial"/>
                <a:ea typeface="ＭＳ Ｐゴシック"/>
                <a:cs typeface="Arial"/>
              </a:rPr>
              <a:t>Cyflwyniad i’r modwl ac </a:t>
            </a:r>
            <a:r>
              <a:rPr lang="cy-GB" sz="3600" b="1" kern="0" dirty="0" err="1">
                <a:latin typeface="Arial"/>
                <a:ea typeface="ＭＳ Ｐゴシック"/>
                <a:cs typeface="Arial"/>
              </a:rPr>
              <a:t>aseinaid</a:t>
            </a:r>
            <a:endParaRPr lang="cy-GB" sz="3600" b="1" kern="0" dirty="0">
              <a:latin typeface="Arial"/>
              <a:ea typeface="ＭＳ Ｐゴシック"/>
              <a:cs typeface="Arial"/>
            </a:endParaRPr>
          </a:p>
          <a:p>
            <a:pPr marL="0" indent="0" algn="ctr" rtl="0" fontAlgn="base">
              <a:buNone/>
            </a:pPr>
            <a:endParaRPr lang="en-GB" b="0" i="0" dirty="0">
              <a:solidFill>
                <a:srgbClr val="000000"/>
              </a:solidFill>
              <a:effectLst/>
              <a:highlight>
                <a:srgbClr val="FFFFFF"/>
              </a:highlight>
              <a:latin typeface="Segoe UI" panose="020B0502040204020203" pitchFamily="34" charset="0"/>
            </a:endParaRPr>
          </a:p>
          <a:p>
            <a:pPr>
              <a:buFontTx/>
              <a:buNone/>
            </a:pPr>
            <a:endParaRPr lang="cy-GB" altLang="cy-GB"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4100" name="Rectangle 5"/>
          <p:cNvSpPr>
            <a:spLocks noGrp="1" noChangeArrowheads="1"/>
          </p:cNvSpPr>
          <p:nvPr>
            <p:ph sz="half" idx="2"/>
          </p:nvPr>
        </p:nvSpPr>
        <p:spPr>
          <a:xfrm>
            <a:off x="6067497" y="980728"/>
            <a:ext cx="4169830" cy="4351338"/>
          </a:xfrm>
        </p:spPr>
        <p:txBody>
          <a:bodyPr vert="horz" lIns="91440" tIns="45720" rIns="91440" bIns="45720" rtlCol="0" anchor="t">
            <a:normAutofit fontScale="92500" lnSpcReduction="10000"/>
          </a:bodyPr>
          <a:lstStyle/>
          <a:p>
            <a:pPr marL="0" indent="0" eaLnBrk="0" fontAlgn="base" hangingPunct="0">
              <a:spcAft>
                <a:spcPct val="0"/>
              </a:spcAft>
              <a:buNone/>
              <a:defRPr/>
            </a:pPr>
            <a:r>
              <a:rPr lang="en-GB" sz="3600" b="1" kern="0" dirty="0">
                <a:solidFill>
                  <a:srgbClr val="2F5597"/>
                </a:solidFill>
                <a:latin typeface="Arial"/>
                <a:ea typeface="ＭＳ Ｐゴシック"/>
                <a:cs typeface="Arial"/>
              </a:rPr>
              <a:t>ECEY4012C </a:t>
            </a:r>
          </a:p>
          <a:p>
            <a:pPr marL="0" indent="0" eaLnBrk="0" fontAlgn="base" hangingPunct="0">
              <a:spcAft>
                <a:spcPct val="0"/>
              </a:spcAft>
              <a:buNone/>
              <a:defRPr/>
            </a:pPr>
            <a:r>
              <a:rPr lang="en-GB" sz="3600" b="1" kern="0" dirty="0">
                <a:solidFill>
                  <a:srgbClr val="2F5597"/>
                </a:solidFill>
                <a:ea typeface="ＭＳ Ｐゴシック"/>
                <a:cs typeface="Arial"/>
              </a:rPr>
              <a:t>The learning journey: developing skills for academic success</a:t>
            </a:r>
            <a:br>
              <a:rPr lang="en-GB" sz="3600" b="1" kern="0" dirty="0">
                <a:solidFill>
                  <a:srgbClr val="2F5597"/>
                </a:solidFill>
                <a:ea typeface="ＭＳ Ｐゴシック"/>
                <a:cs typeface="Arial"/>
              </a:rPr>
            </a:br>
            <a:endParaRPr lang="en-GB" sz="3600" b="1" kern="0" dirty="0">
              <a:solidFill>
                <a:srgbClr val="2F5597"/>
              </a:solidFill>
              <a:latin typeface="Arial" panose="020B0604020202020204" pitchFamily="34" charset="0"/>
              <a:ea typeface="ＭＳ Ｐゴシック" charset="-128"/>
              <a:cs typeface="Arial"/>
            </a:endParaRPr>
          </a:p>
          <a:p>
            <a:pPr marL="0" indent="0" eaLnBrk="0" fontAlgn="base" hangingPunct="0">
              <a:spcAft>
                <a:spcPct val="0"/>
              </a:spcAft>
              <a:buNone/>
              <a:defRPr/>
            </a:pPr>
            <a:r>
              <a:rPr lang="en-GB" sz="3600" b="1" kern="0" dirty="0">
                <a:solidFill>
                  <a:srgbClr val="2F5597"/>
                </a:solidFill>
                <a:latin typeface="Arial"/>
                <a:ea typeface="ＭＳ Ｐゴシック"/>
                <a:cs typeface="Arial"/>
              </a:rPr>
              <a:t>Introduction to module and assignment</a:t>
            </a:r>
            <a:endParaRPr lang="cy-GB" sz="3600" b="1" kern="0" dirty="0">
              <a:solidFill>
                <a:srgbClr val="2F5597"/>
              </a:solidFill>
              <a:latin typeface="Arial"/>
              <a:ea typeface="ＭＳ Ｐゴシック"/>
              <a:cs typeface="Arial"/>
            </a:endParaRPr>
          </a:p>
          <a:p>
            <a:pPr>
              <a:buFontTx/>
              <a:buNone/>
            </a:pPr>
            <a:endParaRPr lang="cy-GB" altLang="cy-GB" b="1" dirty="0">
              <a:latin typeface="Arial" panose="020B0604020202020204" pitchFamily="34" charset="0"/>
              <a:cs typeface="Arial"/>
            </a:endParaRPr>
          </a:p>
        </p:txBody>
      </p:sp>
    </p:spTree>
    <p:extLst>
      <p:ext uri="{BB962C8B-B14F-4D97-AF65-F5344CB8AC3E}">
        <p14:creationId xmlns:p14="http://schemas.microsoft.com/office/powerpoint/2010/main" val="225356064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82138" y="0"/>
            <a:ext cx="8456612" cy="1036320"/>
          </a:xfrm>
        </p:spPr>
        <p:txBody>
          <a:bodyPr>
            <a:normAutofit fontScale="90000"/>
          </a:bodyPr>
          <a:lstStyle/>
          <a:p>
            <a:r>
              <a:rPr lang="cy-GB" altLang="cy-GB" b="1" kern="0" dirty="0">
                <a:solidFill>
                  <a:srgbClr val="000000"/>
                </a:solidFill>
                <a:latin typeface="Arial" panose="020B0604020202020204" pitchFamily="34" charset="0"/>
                <a:ea typeface="ＭＳ Ｐゴシック" charset="-128"/>
              </a:rPr>
              <a:t>Cynnwys</a:t>
            </a:r>
            <a:br>
              <a:rPr lang="en-GB" altLang="cy-GB" b="1" kern="0" dirty="0">
                <a:solidFill>
                  <a:srgbClr val="000000"/>
                </a:solidFill>
                <a:latin typeface="Arial" panose="020B0604020202020204" pitchFamily="34" charset="0"/>
                <a:ea typeface="ＭＳ Ｐゴシック" charset="-128"/>
              </a:rPr>
            </a:br>
            <a:r>
              <a:rPr lang="en-GB" altLang="cy-GB" b="1" kern="0" dirty="0">
                <a:solidFill>
                  <a:srgbClr val="2F5597"/>
                </a:solidFill>
                <a:latin typeface="Arial" panose="020B0604020202020204" pitchFamily="34" charset="0"/>
                <a:ea typeface="ＭＳ Ｐゴシック" charset="-128"/>
              </a:rPr>
              <a:t>Contents</a:t>
            </a:r>
            <a:endParaRPr lang="en-GB" altLang="cy-GB" sz="3200" b="1" dirty="0">
              <a:solidFill>
                <a:srgbClr val="2F5597"/>
              </a:solidFill>
              <a:latin typeface="Arial" panose="020B0604020202020204" pitchFamily="34" charset="0"/>
            </a:endParaRPr>
          </a:p>
        </p:txBody>
      </p:sp>
      <p:sp>
        <p:nvSpPr>
          <p:cNvPr id="5123" name="Rectangle 5"/>
          <p:cNvSpPr>
            <a:spLocks noGrp="1" noChangeArrowheads="1"/>
          </p:cNvSpPr>
          <p:nvPr>
            <p:ph type="body" sz="half" idx="1"/>
          </p:nvPr>
        </p:nvSpPr>
        <p:spPr>
          <a:xfrm>
            <a:off x="221673" y="1141614"/>
            <a:ext cx="5575069" cy="5059159"/>
          </a:xfrm>
        </p:spPr>
        <p:txBody>
          <a:bodyPr vert="horz" lIns="91440" tIns="45720" rIns="91440" bIns="45720" rtlCol="0"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rPr>
              <a:t>Cyflwyniad i’r modwl</a:t>
            </a:r>
            <a:endParaRPr lang="cy-GB" sz="2400"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rPr>
              <a:t>Cipolwg ar y</a:t>
            </a:r>
            <a:r>
              <a:rPr lang="cy-GB" sz="2400" dirty="0">
                <a:solidFill>
                  <a:prstClr val="black"/>
                </a:solidFill>
                <a:latin typeface="Arial" panose="020B0604020202020204"/>
              </a:rPr>
              <a:t>r</a:t>
            </a:r>
            <a:r>
              <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rPr>
              <a:t> adnoddau modiwl</a:t>
            </a:r>
            <a:endParaRPr lang="cy-GB" sz="2400"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rPr>
              <a:t>Amcanion y Modwl</a:t>
            </a:r>
            <a:endParaRPr lang="cy-GB" sz="2400"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rPr>
              <a:t>Deilliannau Dysgu</a:t>
            </a:r>
            <a:endParaRPr lang="cy-GB" sz="2400"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rPr>
              <a:t>Cynnwys </a:t>
            </a:r>
            <a:endParaRPr lang="cy-GB" sz="2400" b="0" i="0" u="none" strike="noStrike" kern="1200" cap="none" spc="0" normalizeH="0" baseline="0" noProof="0" dirty="0">
              <a:ln>
                <a:noFill/>
              </a:ln>
              <a:solidFill>
                <a:prstClr val="black"/>
              </a:solidFill>
              <a:effectLst/>
              <a:uLnTx/>
              <a:uFillTx/>
              <a:latin typeface="Arial" panose="020B0604020202020204"/>
              <a:cs typeface="Arial"/>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rPr>
              <a:t>Asesu</a:t>
            </a:r>
          </a:p>
          <a:p>
            <a:pPr marL="342900" lvl="0" indent="-342900" eaLnBrk="0" fontAlgn="base" hangingPunct="0">
              <a:lnSpc>
                <a:spcPct val="100000"/>
              </a:lnSpc>
              <a:spcBef>
                <a:spcPct val="20000"/>
              </a:spcBef>
              <a:spcAft>
                <a:spcPct val="0"/>
              </a:spcAft>
              <a:buFontTx/>
              <a:buChar char="•"/>
              <a:defRPr/>
            </a:pPr>
            <a:r>
              <a:rPr lang="cy-GB" sz="2400" kern="0" dirty="0" err="1">
                <a:solidFill>
                  <a:srgbClr val="000000"/>
                </a:solidFill>
                <a:cs typeface="Arial"/>
              </a:rPr>
              <a:t>Credodau</a:t>
            </a:r>
            <a:r>
              <a:rPr lang="cy-GB" sz="2400" kern="0" dirty="0">
                <a:solidFill>
                  <a:srgbClr val="000000"/>
                </a:solidFill>
                <a:cs typeface="Arial"/>
              </a:rPr>
              <a:t> hunan-gyfyngol</a:t>
            </a:r>
          </a:p>
          <a:p>
            <a:pPr marL="342900" lvl="0" indent="-342900" eaLnBrk="0" fontAlgn="base" hangingPunct="0">
              <a:lnSpc>
                <a:spcPct val="100000"/>
              </a:lnSpc>
              <a:spcBef>
                <a:spcPct val="20000"/>
              </a:spcBef>
              <a:spcAft>
                <a:spcPct val="0"/>
              </a:spcAft>
              <a:buFont typeface="Arial"/>
              <a:buChar char="•"/>
              <a:defRPr/>
            </a:pPr>
            <a:r>
              <a:rPr lang="en-GB" sz="2400" kern="0" dirty="0" err="1">
                <a:solidFill>
                  <a:srgbClr val="000000"/>
                </a:solidFill>
                <a:cs typeface="Arial"/>
              </a:rPr>
              <a:t>Meddylfryd</a:t>
            </a:r>
            <a:endParaRPr lang="cy-GB" sz="2400" kern="0" dirty="0">
              <a:solidFill>
                <a:srgbClr val="000000"/>
              </a:solidFill>
              <a:cs typeface="Arial"/>
            </a:endParaRPr>
          </a:p>
          <a:p>
            <a:pPr marL="342900" lvl="0" indent="-342900" eaLnBrk="0" fontAlgn="base" hangingPunct="0">
              <a:lnSpc>
                <a:spcPct val="100000"/>
              </a:lnSpc>
              <a:spcBef>
                <a:spcPct val="20000"/>
              </a:spcBef>
              <a:spcAft>
                <a:spcPct val="0"/>
              </a:spcAft>
              <a:buFontTx/>
              <a:buChar char="•"/>
              <a:defRPr/>
            </a:pPr>
            <a:r>
              <a:rPr lang="cy-GB" sz="2400" kern="0" dirty="0">
                <a:solidFill>
                  <a:srgbClr val="000000"/>
                </a:solidFill>
                <a:cs typeface="Arial"/>
              </a:rPr>
              <a:t>Rheoli amser</a:t>
            </a:r>
          </a:p>
          <a:p>
            <a:pPr marL="342900" lvl="0" indent="-342900" eaLnBrk="0" fontAlgn="base" hangingPunct="0">
              <a:lnSpc>
                <a:spcPct val="100000"/>
              </a:lnSpc>
              <a:spcBef>
                <a:spcPct val="20000"/>
              </a:spcBef>
              <a:spcAft>
                <a:spcPct val="0"/>
              </a:spcAft>
              <a:buFontTx/>
              <a:buChar char="•"/>
              <a:defRPr/>
            </a:pPr>
            <a:r>
              <a:rPr lang="cy-GB" sz="2400" kern="0" dirty="0" err="1">
                <a:solidFill>
                  <a:srgbClr val="000000"/>
                </a:solidFill>
                <a:cs typeface="Arial"/>
              </a:rPr>
              <a:t>Strategaethu</a:t>
            </a:r>
            <a:r>
              <a:rPr lang="cy-GB" sz="2400" kern="0" dirty="0">
                <a:solidFill>
                  <a:srgbClr val="000000"/>
                </a:solidFill>
                <a:cs typeface="Arial"/>
              </a:rPr>
              <a:t> i gefnogi astudio  lles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cy-GB" b="0" i="0" u="none" strike="noStrike" kern="1200" cap="none" spc="0" normalizeH="0" baseline="0" noProof="0" dirty="0">
              <a:ln>
                <a:noFill/>
              </a:ln>
              <a:solidFill>
                <a:prstClr val="black"/>
              </a:solidFill>
              <a:effectLst/>
              <a:uLnTx/>
              <a:uFillTx/>
              <a:latin typeface="Arial" panose="020B0604020202020204"/>
              <a:cs typeface="Arial"/>
            </a:endParaRPr>
          </a:p>
          <a:p>
            <a:pPr marL="0" indent="0">
              <a:buNone/>
            </a:pPr>
            <a:endParaRPr lang="cy-GB" altLang="cy-GB" sz="2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6278879" y="1141614"/>
            <a:ext cx="4575577" cy="4601962"/>
          </a:xfrm>
        </p:spPr>
        <p:txBody>
          <a:bodyPr>
            <a:normAutofit fontScale="92500" lnSpcReduction="20000"/>
          </a:bodyPr>
          <a:lstStyle/>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Introduction to the module</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 look through the module resources</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Aims of Module</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Learning Outcomes</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Content</a:t>
            </a:r>
          </a:p>
          <a:p>
            <a:pPr lvl="0" eaLnBrk="0" fontAlgn="base" hangingPunct="0">
              <a:spcAft>
                <a:spcPct val="0"/>
              </a:spcAft>
              <a:buFontTx/>
              <a:buChar char="•"/>
            </a:pPr>
            <a:r>
              <a:rPr lang="en-GB" altLang="cy-GB" kern="0" dirty="0">
                <a:solidFill>
                  <a:srgbClr val="2F5597"/>
                </a:solidFill>
                <a:latin typeface="Arial" panose="020B0604020202020204" pitchFamily="34" charset="0"/>
                <a:ea typeface="ＭＳ Ｐゴシック" charset="-128"/>
              </a:rPr>
              <a:t>Assessment </a:t>
            </a:r>
          </a:p>
          <a:p>
            <a:pPr lvl="0" eaLnBrk="0" fontAlgn="base" hangingPunct="0">
              <a:spcAft>
                <a:spcPct val="0"/>
              </a:spcAft>
              <a:buFontTx/>
              <a:buChar char="•"/>
            </a:pPr>
            <a:r>
              <a:rPr lang="en-GB" altLang="cy-GB" kern="0" dirty="0">
                <a:solidFill>
                  <a:srgbClr val="2F5597"/>
                </a:solidFill>
                <a:cs typeface="Arial"/>
              </a:rPr>
              <a:t>Self-limiting beliefs</a:t>
            </a:r>
          </a:p>
          <a:p>
            <a:pPr lvl="0" eaLnBrk="0" fontAlgn="base" hangingPunct="0">
              <a:spcAft>
                <a:spcPct val="0"/>
              </a:spcAft>
              <a:buFontTx/>
              <a:buChar char="•"/>
            </a:pPr>
            <a:r>
              <a:rPr lang="en-GB" altLang="cy-GB" kern="0" dirty="0">
                <a:solidFill>
                  <a:srgbClr val="2F5597"/>
                </a:solidFill>
                <a:cs typeface="Arial"/>
              </a:rPr>
              <a:t>Mindset</a:t>
            </a:r>
          </a:p>
          <a:p>
            <a:pPr lvl="0" eaLnBrk="0" fontAlgn="base" hangingPunct="0">
              <a:spcAft>
                <a:spcPct val="0"/>
              </a:spcAft>
              <a:buFontTx/>
              <a:buChar char="•"/>
            </a:pPr>
            <a:r>
              <a:rPr lang="en-GB" altLang="cy-GB" kern="0" dirty="0">
                <a:solidFill>
                  <a:srgbClr val="2F5597"/>
                </a:solidFill>
                <a:cs typeface="Arial"/>
              </a:rPr>
              <a:t>Time management </a:t>
            </a:r>
          </a:p>
          <a:p>
            <a:pPr lvl="0" eaLnBrk="0" fontAlgn="base" hangingPunct="0">
              <a:spcAft>
                <a:spcPct val="0"/>
              </a:spcAft>
              <a:buFontTx/>
              <a:buChar char="•"/>
            </a:pPr>
            <a:r>
              <a:rPr lang="en-GB" altLang="cy-GB" kern="0" dirty="0">
                <a:solidFill>
                  <a:srgbClr val="2F5597"/>
                </a:solidFill>
                <a:cs typeface="Arial"/>
              </a:rPr>
              <a:t>Strategies to support study and wellbeing</a:t>
            </a:r>
          </a:p>
          <a:p>
            <a:pPr lvl="0" eaLnBrk="0" fontAlgn="base" hangingPunct="0">
              <a:spcAft>
                <a:spcPct val="0"/>
              </a:spcAft>
              <a:buFontTx/>
              <a:buChar char="•"/>
            </a:pPr>
            <a:endParaRPr lang="en-GB" altLang="cy-GB" kern="0" dirty="0">
              <a:solidFill>
                <a:srgbClr val="2F5597"/>
              </a:solidFill>
              <a:latin typeface="Arial" panose="020B0604020202020204" pitchFamily="34" charset="0"/>
              <a:ea typeface="ＭＳ Ｐゴシック" charset="-128"/>
            </a:endParaRPr>
          </a:p>
          <a:p>
            <a:pPr lvl="0" eaLnBrk="0" fontAlgn="base" hangingPunct="0">
              <a:spcAft>
                <a:spcPct val="0"/>
              </a:spcAft>
              <a:buFontTx/>
              <a:buChar char="•"/>
            </a:pPr>
            <a:endParaRPr lang="cy-GB" altLang="cy-GB" kern="0" dirty="0">
              <a:solidFill>
                <a:srgbClr val="0000FF"/>
              </a:solidFill>
              <a:latin typeface="Arial" panose="020B0604020202020204" pitchFamily="34" charset="0"/>
              <a:ea typeface="ＭＳ Ｐゴシック" charset="-128"/>
            </a:endParaRPr>
          </a:p>
        </p:txBody>
      </p:sp>
    </p:spTree>
    <p:extLst>
      <p:ext uri="{BB962C8B-B14F-4D97-AF65-F5344CB8AC3E}">
        <p14:creationId xmlns:p14="http://schemas.microsoft.com/office/powerpoint/2010/main" val="27515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b="1" kern="0">
                <a:solidFill>
                  <a:srgbClr val="000000"/>
                </a:solidFill>
                <a:latin typeface="Arial"/>
                <a:cs typeface="Arial"/>
              </a:rPr>
              <a:t>Adnoddau</a:t>
            </a:r>
            <a:br>
              <a:rPr lang="en-GB" altLang="cy-GB" sz="4800" b="1" kern="0">
                <a:latin typeface="Arial" panose="020B0604020202020204" pitchFamily="34" charset="0"/>
              </a:rPr>
            </a:br>
            <a:r>
              <a:rPr lang="en-GB" altLang="cy-GB" sz="4800" b="1" kern="0">
                <a:solidFill>
                  <a:srgbClr val="2F5597"/>
                </a:solidFill>
                <a:latin typeface="Arial"/>
                <a:cs typeface="Arial"/>
              </a:rPr>
              <a:t>Resources</a:t>
            </a:r>
            <a:endParaRPr lang="cy-GB" sz="4800" b="1">
              <a:solidFill>
                <a:srgbClr val="2F5597"/>
              </a:solidFill>
              <a:latin typeface="Arial"/>
              <a:cs typeface="Arial"/>
            </a:endParaRPr>
          </a:p>
        </p:txBody>
      </p:sp>
      <p:sp>
        <p:nvSpPr>
          <p:cNvPr id="3" name="Content Placeholder 2"/>
          <p:cNvSpPr txBox="1">
            <a:spLocks/>
          </p:cNvSpPr>
          <p:nvPr/>
        </p:nvSpPr>
        <p:spPr>
          <a:xfrm>
            <a:off x="838200" y="1795549"/>
            <a:ext cx="3722716" cy="4697327"/>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panose="020B0604020202020204" pitchFamily="34" charset="0"/>
                <a:ea typeface="+mn-ea"/>
                <a:cs typeface="+mn-cs"/>
              </a:rPr>
              <a:t>Cyflwyniad </a:t>
            </a:r>
            <a:r>
              <a:rPr kumimoji="0" lang="cy-GB" sz="2400" b="0" i="0" u="none" strike="noStrike" kern="0" cap="none" spc="0" normalizeH="0" baseline="0" noProof="0" dirty="0" err="1">
                <a:ln>
                  <a:noFill/>
                </a:ln>
                <a:solidFill>
                  <a:srgbClr val="000000"/>
                </a:solidFill>
                <a:effectLst/>
                <a:uLnTx/>
                <a:uFillTx/>
                <a:latin typeface="Arial" panose="020B0604020202020204" pitchFamily="34" charset="0"/>
                <a:ea typeface="+mn-ea"/>
                <a:cs typeface="+mn-cs"/>
              </a:rPr>
              <a:t>Pwer</a:t>
            </a:r>
            <a:r>
              <a:rPr lang="cy-GB" sz="2400" kern="0" dirty="0">
                <a:solidFill>
                  <a:srgbClr val="000000"/>
                </a:solidFill>
                <a:latin typeface="Arial" panose="020B0604020202020204" pitchFamily="34" charset="0"/>
              </a:rPr>
              <a:t>bwynt</a:t>
            </a:r>
            <a:endParaRPr kumimoji="0" lang="cy-GB" sz="2400" b="0" i="0" u="none" strike="noStrike" kern="0" cap="none" spc="0" normalizeH="0" baseline="0" noProof="0" dirty="0">
              <a:ln>
                <a:noFill/>
              </a:ln>
              <a:solidFill>
                <a:srgbClr val="00000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panose="020B0604020202020204" pitchFamily="34" charset="0"/>
                <a:ea typeface="+mn-ea"/>
                <a:cs typeface="+mn-cs"/>
              </a:rPr>
              <a:t>Sleidiau enghreifftiol</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panose="020B0604020202020204" pitchFamily="34" charset="0"/>
                <a:ea typeface="+mn-ea"/>
                <a:cs typeface="+mn-cs"/>
              </a:rPr>
              <a:t>Delweddau</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panose="020B0604020202020204" pitchFamily="34" charset="0"/>
                <a:ea typeface="+mn-ea"/>
                <a:cs typeface="+mn-cs"/>
              </a:rPr>
              <a:t>Cyfeiriadau</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panose="020B0604020202020204" pitchFamily="34" charset="0"/>
                <a:ea typeface="+mn-ea"/>
                <a:cs typeface="+mn-cs"/>
              </a:rPr>
              <a:t>Strategaethau cyflwyno</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Content Placeholder 3"/>
          <p:cNvSpPr txBox="1">
            <a:spLocks/>
          </p:cNvSpPr>
          <p:nvPr/>
        </p:nvSpPr>
        <p:spPr>
          <a:xfrm>
            <a:off x="5297978" y="1795549"/>
            <a:ext cx="4538749" cy="4697326"/>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Power</a:t>
            </a:r>
            <a:r>
              <a:rPr lang="en-GB" altLang="cy-GB" sz="2400" kern="0" dirty="0">
                <a:solidFill>
                  <a:srgbClr val="2F5597"/>
                </a:solidFill>
                <a:latin typeface="Arial"/>
                <a:cs typeface="Arial"/>
              </a:rPr>
              <a:t>point</a:t>
            </a:r>
            <a:r>
              <a:rPr kumimoji="0" lang="en-GB" altLang="cy-GB" sz="2400" b="0" i="0" u="none" strike="noStrike" kern="0" cap="none" spc="0" normalizeH="0" baseline="0" noProof="0" dirty="0">
                <a:ln>
                  <a:noFill/>
                </a:ln>
                <a:solidFill>
                  <a:srgbClr val="2F5597"/>
                </a:solidFill>
                <a:effectLst/>
                <a:uLnTx/>
                <a:uFillTx/>
                <a:latin typeface="Arial"/>
                <a:ea typeface="+mn-ea"/>
                <a:cs typeface="Arial"/>
              </a:rPr>
              <a:t> Presentation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Examples of slides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Images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References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2F5597"/>
                </a:solidFill>
                <a:effectLst/>
                <a:uLnTx/>
                <a:uFillTx/>
                <a:latin typeface="Arial"/>
                <a:ea typeface="+mn-ea"/>
                <a:cs typeface="Arial"/>
              </a:rPr>
              <a:t>Strategies for presenting</a:t>
            </a:r>
            <a:endParaRPr kumimoji="0" lang="cy-GB" sz="2400" b="0" i="0" u="none" strike="noStrike" kern="1200" cap="none" spc="0" normalizeH="0" baseline="0" noProof="0" dirty="0">
              <a:ln>
                <a:noFill/>
              </a:ln>
              <a:solidFill>
                <a:srgbClr val="2F5597"/>
              </a:solidFill>
              <a:effectLst/>
              <a:uLnTx/>
              <a:uFillTx/>
              <a:latin typeface="Arial"/>
              <a:ea typeface="+mn-ea"/>
              <a:cs typeface="Arial"/>
            </a:endParaRPr>
          </a:p>
        </p:txBody>
      </p:sp>
    </p:spTree>
    <p:extLst>
      <p:ext uri="{BB962C8B-B14F-4D97-AF65-F5344CB8AC3E}">
        <p14:creationId xmlns:p14="http://schemas.microsoft.com/office/powerpoint/2010/main" val="3814261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err="1">
                <a:latin typeface="Arial" panose="020B0604020202020204" pitchFamily="34" charset="0"/>
              </a:rPr>
              <a:t>Sgiliau</a:t>
            </a:r>
            <a:br>
              <a:rPr lang="en-GB" sz="3600" b="1" dirty="0">
                <a:latin typeface="Arial" panose="020B0604020202020204" pitchFamily="34" charset="0"/>
              </a:rPr>
            </a:br>
            <a:r>
              <a:rPr lang="en-GB" sz="3600" b="1" dirty="0">
                <a:solidFill>
                  <a:srgbClr val="2F5597"/>
                </a:solidFill>
                <a:latin typeface="Arial" panose="020B0604020202020204" pitchFamily="34" charset="0"/>
              </a:rPr>
              <a:t>Skills</a:t>
            </a:r>
            <a:endParaRPr lang="en-US" sz="3600" b="1" dirty="0">
              <a:solidFill>
                <a:srgbClr val="2F5597"/>
              </a:solidFill>
              <a:latin typeface="Arial" panose="020B0604020202020204" pitchFamily="34" charset="0"/>
            </a:endParaRPr>
          </a:p>
        </p:txBody>
      </p:sp>
      <p:sp>
        <p:nvSpPr>
          <p:cNvPr id="3" name="Content Placeholder 2"/>
          <p:cNvSpPr>
            <a:spLocks noGrp="1"/>
          </p:cNvSpPr>
          <p:nvPr>
            <p:ph sz="half" idx="1"/>
          </p:nvPr>
        </p:nvSpPr>
        <p:spPr>
          <a:xfrm>
            <a:off x="838200" y="1891323"/>
            <a:ext cx="5695462" cy="4285640"/>
          </a:xfrm>
        </p:spPr>
        <p:txBody>
          <a:bodyPr/>
          <a:lstStyle/>
          <a:p>
            <a:r>
              <a:rPr lang="en-GB" dirty="0" err="1">
                <a:latin typeface="Arial" panose="020B0604020202020204" pitchFamily="34" charset="0"/>
              </a:rPr>
              <a:t>Cyflogadwyedd</a:t>
            </a:r>
            <a:r>
              <a:rPr lang="en-GB" dirty="0">
                <a:latin typeface="Arial" panose="020B0604020202020204" pitchFamily="34" charset="0"/>
              </a:rPr>
              <a:t>/</a:t>
            </a:r>
            <a:r>
              <a:rPr lang="en-GB" dirty="0" err="1">
                <a:latin typeface="Arial" panose="020B0604020202020204" pitchFamily="34" charset="0"/>
              </a:rPr>
              <a:t>Trosglwyddadwy</a:t>
            </a:r>
            <a:r>
              <a:rPr lang="en-GB" dirty="0">
                <a:latin typeface="Arial" panose="020B0604020202020204" pitchFamily="34" charset="0"/>
              </a:rPr>
              <a:t> </a:t>
            </a:r>
          </a:p>
          <a:p>
            <a:r>
              <a:rPr lang="en-GB" dirty="0" err="1">
                <a:latin typeface="Arial" panose="020B0604020202020204" pitchFamily="34" charset="0"/>
              </a:rPr>
              <a:t>Trefniadaeth</a:t>
            </a:r>
            <a:endParaRPr lang="en-GB" dirty="0">
              <a:latin typeface="Arial" panose="020B0604020202020204" pitchFamily="34" charset="0"/>
            </a:endParaRPr>
          </a:p>
          <a:p>
            <a:r>
              <a:rPr lang="en-GB" dirty="0" err="1">
                <a:latin typeface="Arial" panose="020B0604020202020204" pitchFamily="34" charset="0"/>
              </a:rPr>
              <a:t>Cynllunio</a:t>
            </a:r>
            <a:endParaRPr lang="en-GB" dirty="0">
              <a:latin typeface="Arial" panose="020B0604020202020204" pitchFamily="34" charset="0"/>
            </a:endParaRPr>
          </a:p>
          <a:p>
            <a:r>
              <a:rPr lang="en-GB" dirty="0" err="1">
                <a:latin typeface="Arial" panose="020B0604020202020204" pitchFamily="34" charset="0"/>
              </a:rPr>
              <a:t>Technoleg</a:t>
            </a:r>
            <a:r>
              <a:rPr lang="en-GB" dirty="0">
                <a:latin typeface="Arial" panose="020B0604020202020204" pitchFamily="34" charset="0"/>
              </a:rPr>
              <a:t> </a:t>
            </a:r>
            <a:r>
              <a:rPr lang="en-GB" dirty="0" err="1">
                <a:latin typeface="Arial" panose="020B0604020202020204" pitchFamily="34" charset="0"/>
              </a:rPr>
              <a:t>Gwybodaeth</a:t>
            </a:r>
            <a:endParaRPr lang="en-GB" dirty="0">
              <a:latin typeface="Arial" panose="020B0604020202020204" pitchFamily="34" charset="0"/>
            </a:endParaRPr>
          </a:p>
        </p:txBody>
      </p:sp>
      <p:sp>
        <p:nvSpPr>
          <p:cNvPr id="4" name="Content Placeholder 3"/>
          <p:cNvSpPr>
            <a:spLocks noGrp="1"/>
          </p:cNvSpPr>
          <p:nvPr>
            <p:ph sz="half" idx="2"/>
          </p:nvPr>
        </p:nvSpPr>
        <p:spPr>
          <a:xfrm>
            <a:off x="6721230" y="1825625"/>
            <a:ext cx="4632569" cy="4351338"/>
          </a:xfrm>
        </p:spPr>
        <p:txBody>
          <a:bodyPr/>
          <a:lstStyle/>
          <a:p>
            <a:r>
              <a:rPr lang="en-GB" dirty="0">
                <a:solidFill>
                  <a:srgbClr val="2F5597"/>
                </a:solidFill>
                <a:latin typeface="Arial" panose="020B0604020202020204" pitchFamily="34" charset="0"/>
              </a:rPr>
              <a:t>Employability/Transferable Skills </a:t>
            </a:r>
          </a:p>
          <a:p>
            <a:r>
              <a:rPr lang="en-GB" dirty="0">
                <a:solidFill>
                  <a:srgbClr val="2F5597"/>
                </a:solidFill>
                <a:latin typeface="Arial" panose="020B0604020202020204" pitchFamily="34" charset="0"/>
              </a:rPr>
              <a:t>Organisation</a:t>
            </a:r>
          </a:p>
          <a:p>
            <a:r>
              <a:rPr lang="en-GB" dirty="0">
                <a:solidFill>
                  <a:srgbClr val="2F5597"/>
                </a:solidFill>
                <a:latin typeface="Arial" panose="020B0604020202020204" pitchFamily="34" charset="0"/>
              </a:rPr>
              <a:t>Planning</a:t>
            </a:r>
          </a:p>
          <a:p>
            <a:r>
              <a:rPr lang="en-GB" dirty="0">
                <a:solidFill>
                  <a:srgbClr val="2F5597"/>
                </a:solidFill>
                <a:latin typeface="Arial" panose="020B0604020202020204" pitchFamily="34" charset="0"/>
              </a:rPr>
              <a:t>Information Technology</a:t>
            </a:r>
          </a:p>
        </p:txBody>
      </p:sp>
    </p:spTree>
    <p:extLst>
      <p:ext uri="{BB962C8B-B14F-4D97-AF65-F5344CB8AC3E}">
        <p14:creationId xmlns:p14="http://schemas.microsoft.com/office/powerpoint/2010/main" val="1375526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680" y="221673"/>
            <a:ext cx="7978684" cy="1014741"/>
          </a:xfrm>
        </p:spPr>
        <p:txBody>
          <a:bodyPr>
            <a:noAutofit/>
          </a:bodyPr>
          <a:lstStyle/>
          <a:p>
            <a:pPr>
              <a:defRPr/>
            </a:pPr>
            <a:r>
              <a:rPr lang="en-GB" sz="3200" b="1" dirty="0">
                <a:latin typeface="Arial" panose="020B0604020202020204" pitchFamily="34" charset="0"/>
              </a:rPr>
              <a:t>Pam </a:t>
            </a:r>
            <a:r>
              <a:rPr lang="en-GB" sz="3200" b="1" dirty="0" err="1">
                <a:latin typeface="Arial" panose="020B0604020202020204" pitchFamily="34" charset="0"/>
              </a:rPr>
              <a:t>ydyn</a:t>
            </a:r>
            <a:r>
              <a:rPr lang="en-GB" sz="3200" b="1" dirty="0">
                <a:latin typeface="Arial" panose="020B0604020202020204" pitchFamily="34" charset="0"/>
              </a:rPr>
              <a:t> </a:t>
            </a:r>
            <a:r>
              <a:rPr lang="en-GB" sz="3200" b="1" dirty="0" err="1">
                <a:latin typeface="Arial" panose="020B0604020202020204" pitchFamily="34" charset="0"/>
              </a:rPr>
              <a:t>ni</a:t>
            </a:r>
            <a:r>
              <a:rPr lang="en-GB" sz="3200" b="1" dirty="0">
                <a:latin typeface="Arial" panose="020B0604020202020204" pitchFamily="34" charset="0"/>
              </a:rPr>
              <a:t> </a:t>
            </a:r>
            <a:r>
              <a:rPr lang="en-GB" sz="3200" b="1" dirty="0" err="1">
                <a:latin typeface="Arial" panose="020B0604020202020204" pitchFamily="34" charset="0"/>
              </a:rPr>
              <a:t>yma</a:t>
            </a:r>
            <a:r>
              <a:rPr lang="en-GB" sz="3200" b="1" dirty="0">
                <a:latin typeface="Arial" panose="020B0604020202020204" pitchFamily="34" charset="0"/>
              </a:rPr>
              <a:t>?</a:t>
            </a:r>
            <a:br>
              <a:rPr lang="en-GB" sz="3200" b="1" dirty="0">
                <a:latin typeface="Arial" panose="020B0604020202020204" pitchFamily="34" charset="0"/>
              </a:rPr>
            </a:br>
            <a:r>
              <a:rPr lang="en-GB" sz="3200" b="1" dirty="0">
                <a:solidFill>
                  <a:srgbClr val="2F5597"/>
                </a:solidFill>
                <a:latin typeface="Arial" panose="020B0604020202020204" pitchFamily="34" charset="0"/>
              </a:rPr>
              <a:t>Why are we here?</a:t>
            </a:r>
          </a:p>
        </p:txBody>
      </p:sp>
      <p:pic>
        <p:nvPicPr>
          <p:cNvPr id="4099"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4439816" y="1772817"/>
            <a:ext cx="5599534" cy="3672407"/>
          </a:xfrm>
        </p:spPr>
      </p:pic>
      <p:sp>
        <p:nvSpPr>
          <p:cNvPr id="410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ＭＳ Ｐゴシック" panose="020B0600070205080204" pitchFamily="34" charset="-128"/>
              </a:defRPr>
            </a:lvl1pPr>
            <a:lvl2pPr marL="742950" indent="-285750">
              <a:defRPr>
                <a:solidFill>
                  <a:schemeClr val="tx1"/>
                </a:solidFill>
                <a:latin typeface="Verdana" panose="020B0604030504040204" pitchFamily="34" charset="0"/>
                <a:ea typeface="ＭＳ Ｐゴシック" panose="020B0600070205080204" pitchFamily="34" charset="-128"/>
              </a:defRPr>
            </a:lvl2pPr>
            <a:lvl3pPr marL="1143000" indent="-228600">
              <a:defRPr>
                <a:solidFill>
                  <a:schemeClr val="tx1"/>
                </a:solidFill>
                <a:latin typeface="Verdana" panose="020B0604030504040204" pitchFamily="34" charset="0"/>
                <a:ea typeface="ＭＳ Ｐゴシック" panose="020B0600070205080204" pitchFamily="34" charset="-128"/>
              </a:defRPr>
            </a:lvl3pPr>
            <a:lvl4pPr marL="1600200" indent="-228600">
              <a:defRPr>
                <a:solidFill>
                  <a:schemeClr val="tx1"/>
                </a:solidFill>
                <a:latin typeface="Verdana" panose="020B0604030504040204" pitchFamily="34" charset="0"/>
                <a:ea typeface="ＭＳ Ｐゴシック" panose="020B0600070205080204" pitchFamily="34" charset="-128"/>
              </a:defRPr>
            </a:lvl4pPr>
            <a:lvl5pPr marL="2057400" indent="-228600">
              <a:defRPr>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9pPr>
          </a:lstStyle>
          <a:p>
            <a:fld id="{3CA7F424-C976-47CD-AE53-DBEDA61CD342}" type="slidenum">
              <a:rPr lang="en-GB" altLang="en-US" smtClean="0"/>
              <a:pPr/>
              <a:t>7</a:t>
            </a:fld>
            <a:endParaRPr lang="en-GB" altLang="en-US"/>
          </a:p>
        </p:txBody>
      </p:sp>
      <p:sp>
        <p:nvSpPr>
          <p:cNvPr id="4101" name="TextBox 5"/>
          <p:cNvSpPr txBox="1">
            <a:spLocks noChangeArrowheads="1"/>
          </p:cNvSpPr>
          <p:nvPr/>
        </p:nvSpPr>
        <p:spPr bwMode="auto">
          <a:xfrm>
            <a:off x="342900" y="1578429"/>
            <a:ext cx="3942015"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ea typeface="ＭＳ Ｐゴシック" panose="020B0600070205080204" pitchFamily="34" charset="-128"/>
              </a:defRPr>
            </a:lvl1pPr>
            <a:lvl2pPr marL="742950" indent="-285750">
              <a:defRPr>
                <a:solidFill>
                  <a:schemeClr val="tx1"/>
                </a:solidFill>
                <a:latin typeface="Verdana" panose="020B0604030504040204" pitchFamily="34" charset="0"/>
                <a:ea typeface="ＭＳ Ｐゴシック" panose="020B0600070205080204" pitchFamily="34" charset="-128"/>
              </a:defRPr>
            </a:lvl2pPr>
            <a:lvl3pPr marL="1143000" indent="-228600">
              <a:defRPr>
                <a:solidFill>
                  <a:schemeClr val="tx1"/>
                </a:solidFill>
                <a:latin typeface="Verdana" panose="020B0604030504040204" pitchFamily="34" charset="0"/>
                <a:ea typeface="ＭＳ Ｐゴシック" panose="020B0600070205080204" pitchFamily="34" charset="-128"/>
              </a:defRPr>
            </a:lvl3pPr>
            <a:lvl4pPr marL="1600200" indent="-228600">
              <a:defRPr>
                <a:solidFill>
                  <a:schemeClr val="tx1"/>
                </a:solidFill>
                <a:latin typeface="Verdana" panose="020B0604030504040204" pitchFamily="34" charset="0"/>
                <a:ea typeface="ＭＳ Ｐゴシック" panose="020B0600070205080204" pitchFamily="34" charset="-128"/>
              </a:defRPr>
            </a:lvl4pPr>
            <a:lvl5pPr marL="2057400" indent="-228600">
              <a:defRPr>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ＭＳ Ｐゴシック" panose="020B0600070205080204" pitchFamily="34" charset="-128"/>
              </a:defRPr>
            </a:lvl9pPr>
          </a:lstStyle>
          <a:p>
            <a:endParaRPr lang="en-GB" altLang="en-US" dirty="0">
              <a:latin typeface="Arial" panose="020B0604020202020204" pitchFamily="34" charset="0"/>
            </a:endParaRPr>
          </a:p>
          <a:p>
            <a:r>
              <a:rPr lang="en-GB" altLang="en-US" sz="2400" dirty="0">
                <a:latin typeface="Arial" panose="020B0604020202020204" pitchFamily="34" charset="0"/>
              </a:rPr>
              <a:t>Beth </a:t>
            </a:r>
            <a:r>
              <a:rPr lang="en-GB" altLang="en-US" sz="2400" dirty="0" err="1">
                <a:latin typeface="Arial" panose="020B0604020202020204" pitchFamily="34" charset="0"/>
              </a:rPr>
              <a:t>yw</a:t>
            </a:r>
            <a:r>
              <a:rPr lang="en-GB" altLang="en-US" sz="2400" dirty="0">
                <a:latin typeface="Arial" panose="020B0604020202020204" pitchFamily="34" charset="0"/>
              </a:rPr>
              <a:t> </a:t>
            </a:r>
            <a:r>
              <a:rPr lang="en-GB" altLang="en-US" sz="2400" dirty="0" err="1">
                <a:latin typeface="Arial" panose="020B0604020202020204" pitchFamily="34" charset="0"/>
              </a:rPr>
              <a:t>ystyr</a:t>
            </a:r>
            <a:r>
              <a:rPr lang="en-GB" altLang="en-US" sz="2400" dirty="0">
                <a:latin typeface="Arial" panose="020B0604020202020204" pitchFamily="34" charset="0"/>
              </a:rPr>
              <a:t> ‘</a:t>
            </a:r>
            <a:r>
              <a:rPr lang="en-GB" altLang="en-US" sz="2400" dirty="0" err="1">
                <a:latin typeface="Arial" panose="020B0604020202020204" pitchFamily="34" charset="0"/>
              </a:rPr>
              <a:t>cael</a:t>
            </a:r>
            <a:r>
              <a:rPr lang="en-GB" altLang="en-US" sz="2400" dirty="0">
                <a:latin typeface="Arial" panose="020B0604020202020204" pitchFamily="34" charset="0"/>
              </a:rPr>
              <a:t> </a:t>
            </a:r>
            <a:r>
              <a:rPr lang="en-GB" altLang="en-US" sz="2400" dirty="0" err="1">
                <a:latin typeface="Arial" panose="020B0604020202020204" pitchFamily="34" charset="0"/>
              </a:rPr>
              <a:t>gradd</a:t>
            </a:r>
            <a:r>
              <a:rPr lang="en-GB" altLang="en-US" sz="2400" dirty="0">
                <a:latin typeface="Arial" panose="020B0604020202020204" pitchFamily="34" charset="0"/>
              </a:rPr>
              <a:t>’?</a:t>
            </a:r>
          </a:p>
          <a:p>
            <a:endParaRPr lang="en-GB" altLang="en-US" sz="2400" dirty="0">
              <a:latin typeface="Arial" panose="020B0604020202020204" pitchFamily="34" charset="0"/>
            </a:endParaRPr>
          </a:p>
          <a:p>
            <a:r>
              <a:rPr lang="en-GB" altLang="en-US" sz="2400" dirty="0">
                <a:solidFill>
                  <a:srgbClr val="2F5597"/>
                </a:solidFill>
                <a:latin typeface="Arial" panose="020B0604020202020204" pitchFamily="34" charset="0"/>
              </a:rPr>
              <a:t>What does ‘having a degree’ stand for?</a:t>
            </a:r>
          </a:p>
          <a:p>
            <a:endParaRPr lang="en-GB" altLang="en-US" sz="2400" dirty="0">
              <a:latin typeface="Arial" panose="020B0604020202020204" pitchFamily="34" charset="0"/>
            </a:endParaRPr>
          </a:p>
          <a:p>
            <a:r>
              <a:rPr lang="en-GB" altLang="en-US" sz="2400" dirty="0">
                <a:latin typeface="Arial" panose="020B0604020202020204" pitchFamily="34" charset="0"/>
              </a:rPr>
              <a:t>Beth </a:t>
            </a:r>
            <a:r>
              <a:rPr lang="en-GB" altLang="en-US" sz="2400" dirty="0" err="1">
                <a:latin typeface="Arial" panose="020B0604020202020204" pitchFamily="34" charset="0"/>
              </a:rPr>
              <a:t>mae’n</a:t>
            </a:r>
            <a:r>
              <a:rPr lang="en-GB" altLang="en-US" sz="2400" dirty="0">
                <a:latin typeface="Arial" panose="020B0604020202020204" pitchFamily="34" charset="0"/>
              </a:rPr>
              <a:t> </a:t>
            </a:r>
            <a:r>
              <a:rPr lang="en-GB" altLang="en-US" sz="2400" dirty="0" err="1">
                <a:latin typeface="Arial" panose="020B0604020202020204" pitchFamily="34" charset="0"/>
              </a:rPr>
              <a:t>ei</a:t>
            </a:r>
            <a:r>
              <a:rPr lang="en-GB" altLang="en-US" sz="2400" dirty="0">
                <a:latin typeface="Arial" panose="020B0604020202020204" pitchFamily="34" charset="0"/>
              </a:rPr>
              <a:t> </a:t>
            </a:r>
            <a:r>
              <a:rPr lang="en-GB" altLang="en-US" sz="2400" dirty="0" err="1">
                <a:latin typeface="Arial" panose="020B0604020202020204" pitchFamily="34" charset="0"/>
              </a:rPr>
              <a:t>olygu</a:t>
            </a:r>
            <a:r>
              <a:rPr lang="en-GB" altLang="en-US" sz="2400" dirty="0">
                <a:latin typeface="Arial" panose="020B0604020202020204" pitchFamily="34" charset="0"/>
              </a:rPr>
              <a:t> </a:t>
            </a:r>
            <a:r>
              <a:rPr lang="en-GB" altLang="en-US" sz="2400" dirty="0" err="1">
                <a:latin typeface="Arial" panose="020B0604020202020204" pitchFamily="34" charset="0"/>
              </a:rPr>
              <a:t>i</a:t>
            </a:r>
            <a:r>
              <a:rPr lang="en-GB" altLang="en-US" sz="2400" dirty="0">
                <a:latin typeface="Arial" panose="020B0604020202020204" pitchFamily="34" charset="0"/>
              </a:rPr>
              <a:t> chi?</a:t>
            </a:r>
          </a:p>
          <a:p>
            <a:endParaRPr lang="en-GB" altLang="en-US" sz="2400" dirty="0">
              <a:latin typeface="Arial" panose="020B0604020202020204" pitchFamily="34" charset="0"/>
            </a:endParaRPr>
          </a:p>
          <a:p>
            <a:r>
              <a:rPr lang="en-GB" altLang="en-US" sz="2400" dirty="0">
                <a:solidFill>
                  <a:srgbClr val="2F5597"/>
                </a:solidFill>
                <a:latin typeface="Arial" panose="020B0604020202020204" pitchFamily="34" charset="0"/>
              </a:rPr>
              <a:t>What does it mean to you?</a:t>
            </a:r>
          </a:p>
        </p:txBody>
      </p:sp>
    </p:spTree>
    <p:extLst>
      <p:ext uri="{BB962C8B-B14F-4D97-AF65-F5344CB8AC3E}">
        <p14:creationId xmlns:p14="http://schemas.microsoft.com/office/powerpoint/2010/main" val="99426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err="1">
                <a:latin typeface="Arial" panose="020B0604020202020204" pitchFamily="34" charset="0"/>
              </a:rPr>
              <a:t>Adnoddau</a:t>
            </a:r>
            <a:br>
              <a:rPr lang="en-GB" b="1" dirty="0">
                <a:latin typeface="Arial" panose="020B0604020202020204" pitchFamily="34" charset="0"/>
              </a:rPr>
            </a:br>
            <a:r>
              <a:rPr lang="en-GB" sz="3600" b="1" dirty="0">
                <a:solidFill>
                  <a:srgbClr val="2F5597"/>
                </a:solidFill>
                <a:latin typeface="Arial" panose="020B0604020202020204" pitchFamily="34" charset="0"/>
              </a:rPr>
              <a:t>Resources</a:t>
            </a:r>
            <a:endParaRPr lang="en-US" sz="3600" b="1" dirty="0">
              <a:solidFill>
                <a:srgbClr val="2F5597"/>
              </a:solidFill>
              <a:latin typeface="Arial" panose="020B0604020202020204" pitchFamily="34" charset="0"/>
            </a:endParaRPr>
          </a:p>
        </p:txBody>
      </p:sp>
      <p:sp>
        <p:nvSpPr>
          <p:cNvPr id="3" name="Content Placeholder 2"/>
          <p:cNvSpPr>
            <a:spLocks noGrp="1"/>
          </p:cNvSpPr>
          <p:nvPr>
            <p:ph sz="half" idx="1"/>
          </p:nvPr>
        </p:nvSpPr>
        <p:spPr/>
        <p:txBody>
          <a:bodyPr/>
          <a:lstStyle/>
          <a:p>
            <a:pPr marL="342900" lvl="0" indent="-342900" eaLnBrk="0" fontAlgn="base" hangingPunct="0">
              <a:lnSpc>
                <a:spcPct val="100000"/>
              </a:lnSpc>
              <a:spcBef>
                <a:spcPct val="20000"/>
              </a:spcBef>
              <a:spcAft>
                <a:spcPct val="0"/>
              </a:spcAft>
              <a:buFontTx/>
              <a:buChar char="•"/>
              <a:defRPr/>
            </a:pPr>
            <a:r>
              <a:rPr lang="cy-GB" kern="0" dirty="0">
                <a:solidFill>
                  <a:srgbClr val="000000"/>
                </a:solidFill>
                <a:cs typeface="Arial"/>
              </a:rPr>
              <a:t>Cyflwyniad PP</a:t>
            </a:r>
          </a:p>
          <a:p>
            <a:pPr marL="342900" lvl="0" indent="-342900" eaLnBrk="0" fontAlgn="base" hangingPunct="0">
              <a:lnSpc>
                <a:spcPct val="100000"/>
              </a:lnSpc>
              <a:spcBef>
                <a:spcPct val="20000"/>
              </a:spcBef>
              <a:spcAft>
                <a:spcPct val="0"/>
              </a:spcAft>
              <a:buFontTx/>
              <a:buChar char="•"/>
              <a:defRPr/>
            </a:pPr>
            <a:r>
              <a:rPr lang="cy-GB" kern="0" dirty="0">
                <a:solidFill>
                  <a:srgbClr val="000000"/>
                </a:solidFill>
                <a:cs typeface="Arial"/>
              </a:rPr>
              <a:t>Enghreifftiau ar sleidiau </a:t>
            </a:r>
          </a:p>
          <a:p>
            <a:pPr marL="342900" lvl="0" indent="-342900" eaLnBrk="0" fontAlgn="base" hangingPunct="0">
              <a:lnSpc>
                <a:spcPct val="100000"/>
              </a:lnSpc>
              <a:spcBef>
                <a:spcPct val="20000"/>
              </a:spcBef>
              <a:spcAft>
                <a:spcPct val="0"/>
              </a:spcAft>
              <a:buFontTx/>
              <a:buChar char="•"/>
              <a:defRPr/>
            </a:pPr>
            <a:r>
              <a:rPr lang="cy-GB" kern="0" dirty="0">
                <a:solidFill>
                  <a:srgbClr val="000000"/>
                </a:solidFill>
                <a:cs typeface="Arial"/>
              </a:rPr>
              <a:t>Delweddau a fidio</a:t>
            </a:r>
          </a:p>
          <a:p>
            <a:pPr marL="342900" lvl="0" indent="-342900" eaLnBrk="0" fontAlgn="base" hangingPunct="0">
              <a:lnSpc>
                <a:spcPct val="100000"/>
              </a:lnSpc>
              <a:spcBef>
                <a:spcPct val="20000"/>
              </a:spcBef>
              <a:spcAft>
                <a:spcPct val="0"/>
              </a:spcAft>
              <a:buFontTx/>
              <a:buChar char="•"/>
              <a:defRPr/>
            </a:pPr>
            <a:r>
              <a:rPr lang="cy-GB" kern="0" dirty="0">
                <a:solidFill>
                  <a:srgbClr val="000000"/>
                </a:solidFill>
                <a:cs typeface="Arial"/>
              </a:rPr>
              <a:t>Cyfeiriadau</a:t>
            </a:r>
          </a:p>
          <a:p>
            <a:pPr marL="342900" lvl="0" indent="-342900" eaLnBrk="0" fontAlgn="base" hangingPunct="0">
              <a:lnSpc>
                <a:spcPct val="100000"/>
              </a:lnSpc>
              <a:spcBef>
                <a:spcPct val="20000"/>
              </a:spcBef>
              <a:spcAft>
                <a:spcPct val="0"/>
              </a:spcAft>
              <a:buFontTx/>
              <a:buChar char="•"/>
              <a:defRPr/>
            </a:pPr>
            <a:r>
              <a:rPr lang="cy-GB" kern="0" dirty="0">
                <a:solidFill>
                  <a:prstClr val="black"/>
                </a:solidFill>
                <a:cs typeface="Arial"/>
              </a:rPr>
              <a:t>Gweithgareddau dosbarth</a:t>
            </a:r>
          </a:p>
        </p:txBody>
      </p:sp>
      <p:sp>
        <p:nvSpPr>
          <p:cNvPr id="4" name="Content Placeholder 3"/>
          <p:cNvSpPr>
            <a:spLocks noGrp="1"/>
          </p:cNvSpPr>
          <p:nvPr>
            <p:ph sz="half" idx="2"/>
          </p:nvPr>
        </p:nvSpPr>
        <p:spPr/>
        <p:txBody>
          <a:bodyPr/>
          <a:lstStyle/>
          <a:p>
            <a:pPr marL="342900" lvl="0" indent="-342900" eaLnBrk="0" fontAlgn="base" hangingPunct="0">
              <a:lnSpc>
                <a:spcPct val="100000"/>
              </a:lnSpc>
              <a:spcBef>
                <a:spcPct val="20000"/>
              </a:spcBef>
              <a:spcAft>
                <a:spcPct val="0"/>
              </a:spcAft>
              <a:buFontTx/>
              <a:buChar char="•"/>
              <a:defRPr/>
            </a:pPr>
            <a:r>
              <a:rPr lang="en-GB" altLang="cy-GB" kern="0" dirty="0">
                <a:solidFill>
                  <a:srgbClr val="2F5597"/>
                </a:solidFill>
                <a:cs typeface="Arial"/>
              </a:rPr>
              <a:t>PP Presentation</a:t>
            </a:r>
          </a:p>
          <a:p>
            <a:pPr marL="342900" lvl="0" indent="-342900" eaLnBrk="0" fontAlgn="base" hangingPunct="0">
              <a:lnSpc>
                <a:spcPct val="100000"/>
              </a:lnSpc>
              <a:spcBef>
                <a:spcPct val="20000"/>
              </a:spcBef>
              <a:spcAft>
                <a:spcPct val="0"/>
              </a:spcAft>
              <a:buFontTx/>
              <a:buChar char="•"/>
              <a:defRPr/>
            </a:pPr>
            <a:r>
              <a:rPr lang="en-GB" altLang="cy-GB" kern="0" dirty="0">
                <a:solidFill>
                  <a:srgbClr val="2F5597"/>
                </a:solidFill>
                <a:cs typeface="Arial"/>
              </a:rPr>
              <a:t>Examples on slides</a:t>
            </a:r>
            <a:endParaRPr lang="en-GB" altLang="cy-GB" kern="0" dirty="0">
              <a:solidFill>
                <a:srgbClr val="2F5597"/>
              </a:solidFill>
              <a:latin typeface="Arial" panose="020B0604020202020204" pitchFamily="34" charset="0"/>
              <a:cs typeface="Arial"/>
            </a:endParaRPr>
          </a:p>
          <a:p>
            <a:pPr marL="342900" lvl="0" indent="-342900" eaLnBrk="0" fontAlgn="base" hangingPunct="0">
              <a:lnSpc>
                <a:spcPct val="100000"/>
              </a:lnSpc>
              <a:spcBef>
                <a:spcPct val="20000"/>
              </a:spcBef>
              <a:spcAft>
                <a:spcPct val="0"/>
              </a:spcAft>
              <a:buFontTx/>
              <a:buChar char="•"/>
              <a:defRPr/>
            </a:pPr>
            <a:r>
              <a:rPr lang="en-GB" altLang="cy-GB" kern="0" dirty="0">
                <a:solidFill>
                  <a:srgbClr val="2F5597"/>
                </a:solidFill>
                <a:cs typeface="Arial"/>
              </a:rPr>
              <a:t>Images and videos</a:t>
            </a:r>
          </a:p>
          <a:p>
            <a:pPr marL="342900" lvl="0" indent="-342900" eaLnBrk="0" fontAlgn="base" hangingPunct="0">
              <a:lnSpc>
                <a:spcPct val="100000"/>
              </a:lnSpc>
              <a:spcBef>
                <a:spcPct val="20000"/>
              </a:spcBef>
              <a:spcAft>
                <a:spcPct val="0"/>
              </a:spcAft>
              <a:buFontTx/>
              <a:buChar char="•"/>
              <a:defRPr/>
            </a:pPr>
            <a:r>
              <a:rPr lang="en-GB" altLang="cy-GB" kern="0" dirty="0">
                <a:solidFill>
                  <a:srgbClr val="2F5597"/>
                </a:solidFill>
                <a:cs typeface="Arial"/>
              </a:rPr>
              <a:t>References</a:t>
            </a:r>
          </a:p>
          <a:p>
            <a:pPr marL="342900" lvl="0" indent="-342900" eaLnBrk="0" fontAlgn="base" hangingPunct="0">
              <a:lnSpc>
                <a:spcPct val="100000"/>
              </a:lnSpc>
              <a:spcBef>
                <a:spcPct val="20000"/>
              </a:spcBef>
              <a:spcAft>
                <a:spcPct val="0"/>
              </a:spcAft>
              <a:buFont typeface="Arial"/>
              <a:buChar char="•"/>
              <a:defRPr/>
            </a:pPr>
            <a:r>
              <a:rPr lang="en-GB" altLang="cy-GB" kern="0" dirty="0">
                <a:solidFill>
                  <a:srgbClr val="2F5597"/>
                </a:solidFill>
                <a:cs typeface="Arial"/>
              </a:rPr>
              <a:t>Class activities</a:t>
            </a:r>
          </a:p>
          <a:p>
            <a:endParaRPr lang="en-US" dirty="0">
              <a:solidFill>
                <a:srgbClr val="2F5597"/>
              </a:solidFill>
              <a:latin typeface="Arial" panose="020B0604020202020204" pitchFamily="34" charset="0"/>
            </a:endParaRPr>
          </a:p>
        </p:txBody>
      </p:sp>
    </p:spTree>
    <p:extLst>
      <p:ext uri="{BB962C8B-B14F-4D97-AF65-F5344CB8AC3E}">
        <p14:creationId xmlns:p14="http://schemas.microsoft.com/office/powerpoint/2010/main" val="610958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normAutofit fontScale="90000"/>
          </a:bodyPr>
          <a:lstStyle/>
          <a:p>
            <a:pPr>
              <a:spcBef>
                <a:spcPct val="50000"/>
              </a:spcBef>
            </a:pPr>
            <a:br>
              <a:rPr lang="en-GB" dirty="0"/>
            </a:br>
            <a:r>
              <a:rPr lang="cy-GB" b="1" dirty="0"/>
              <a:t>Yr wythnos gyntaf yn y Brifysgol</a:t>
            </a:r>
            <a:r>
              <a:rPr lang="en-GB" b="1" dirty="0"/>
              <a:t>…</a:t>
            </a:r>
            <a:br>
              <a:rPr lang="en-GB" b="1" dirty="0"/>
            </a:br>
            <a:r>
              <a:rPr lang="en-GB" b="1" dirty="0">
                <a:solidFill>
                  <a:srgbClr val="2F5597"/>
                </a:solidFill>
              </a:rPr>
              <a:t>First week at University…</a:t>
            </a:r>
            <a:br>
              <a:rPr lang="en-GB" b="1" dirty="0">
                <a:solidFill>
                  <a:srgbClr val="2F5597"/>
                </a:solidFill>
              </a:rPr>
            </a:br>
            <a:endParaRPr lang="en-GB" b="1" dirty="0">
              <a:solidFill>
                <a:srgbClr val="2F5597"/>
              </a:solidFill>
            </a:endParaRPr>
          </a:p>
        </p:txBody>
      </p:sp>
      <p:sp>
        <p:nvSpPr>
          <p:cNvPr id="4" name="Text Placeholder 3">
            <a:extLst>
              <a:ext uri="{FF2B5EF4-FFF2-40B4-BE49-F238E27FC236}">
                <a16:creationId xmlns:a16="http://schemas.microsoft.com/office/drawing/2014/main" id="{7737C082-13A8-52DA-871C-4410F50C7D2F}"/>
              </a:ext>
            </a:extLst>
          </p:cNvPr>
          <p:cNvSpPr>
            <a:spLocks noGrp="1"/>
          </p:cNvSpPr>
          <p:nvPr>
            <p:ph type="body" idx="1"/>
          </p:nvPr>
        </p:nvSpPr>
        <p:spPr/>
        <p:txBody>
          <a:bodyPr/>
          <a:lstStyle/>
          <a:p>
            <a:r>
              <a:rPr lang="cy-GB" dirty="0"/>
              <a:t>Oes angen help arnoch gyda’r canlynol?</a:t>
            </a:r>
          </a:p>
        </p:txBody>
      </p:sp>
      <p:sp>
        <p:nvSpPr>
          <p:cNvPr id="16386" name="Rectangle 5"/>
          <p:cNvSpPr>
            <a:spLocks noGrp="1" noChangeArrowheads="1"/>
          </p:cNvSpPr>
          <p:nvPr>
            <p:ph sz="half" idx="2"/>
          </p:nvPr>
        </p:nvSpPr>
        <p:spPr/>
        <p:txBody>
          <a:bodyPr vert="horz" lIns="91440" tIns="45720" rIns="91440" bIns="45720" rtlCol="0" anchor="t">
            <a:normAutofit/>
          </a:bodyPr>
          <a:lstStyle/>
          <a:p>
            <a:r>
              <a:rPr lang="cy-GB" dirty="0"/>
              <a:t>Cofrestru</a:t>
            </a:r>
          </a:p>
          <a:p>
            <a:r>
              <a:rPr lang="cy-GB" dirty="0"/>
              <a:t>Llyfrgell</a:t>
            </a:r>
          </a:p>
          <a:p>
            <a:r>
              <a:rPr lang="cy-GB" dirty="0"/>
              <a:t>Mewngofnodi i’ch cyfrif e-bost</a:t>
            </a:r>
          </a:p>
          <a:p>
            <a:r>
              <a:rPr lang="en-GB" dirty="0"/>
              <a:t>Moodle</a:t>
            </a:r>
          </a:p>
          <a:p>
            <a:r>
              <a:rPr lang="en-GB" dirty="0"/>
              <a:t>Teams</a:t>
            </a:r>
            <a:endParaRPr lang="en-GB" dirty="0">
              <a:cs typeface="Arial"/>
            </a:endParaRPr>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D3A07277-FC3E-D1F4-80CC-29826E81D3C0}"/>
              </a:ext>
            </a:extLst>
          </p:cNvPr>
          <p:cNvSpPr>
            <a:spLocks noGrp="1"/>
          </p:cNvSpPr>
          <p:nvPr>
            <p:ph type="body" sz="quarter" idx="3"/>
          </p:nvPr>
        </p:nvSpPr>
        <p:spPr/>
        <p:txBody>
          <a:bodyPr/>
          <a:lstStyle/>
          <a:p>
            <a:r>
              <a:rPr lang="en-GB" dirty="0">
                <a:solidFill>
                  <a:srgbClr val="2F5597"/>
                </a:solidFill>
              </a:rPr>
              <a:t>Are you having any problems with the following?</a:t>
            </a:r>
          </a:p>
        </p:txBody>
      </p:sp>
      <p:sp>
        <p:nvSpPr>
          <p:cNvPr id="16387" name="Rectangle 6"/>
          <p:cNvSpPr>
            <a:spLocks noGrp="1" noChangeArrowheads="1"/>
          </p:cNvSpPr>
          <p:nvPr>
            <p:ph sz="quarter" idx="4"/>
          </p:nvPr>
        </p:nvSpPr>
        <p:spPr/>
        <p:txBody>
          <a:bodyPr>
            <a:normAutofit/>
          </a:bodyPr>
          <a:lstStyle/>
          <a:p>
            <a:r>
              <a:rPr lang="en-GB" dirty="0">
                <a:solidFill>
                  <a:srgbClr val="2F5597"/>
                </a:solidFill>
              </a:rPr>
              <a:t>Registration</a:t>
            </a:r>
          </a:p>
          <a:p>
            <a:r>
              <a:rPr lang="en-GB" dirty="0">
                <a:solidFill>
                  <a:srgbClr val="2F5597"/>
                </a:solidFill>
              </a:rPr>
              <a:t>Library</a:t>
            </a:r>
          </a:p>
          <a:p>
            <a:r>
              <a:rPr lang="en-GB" dirty="0">
                <a:solidFill>
                  <a:srgbClr val="2F5597"/>
                </a:solidFill>
              </a:rPr>
              <a:t>Log-on for your email</a:t>
            </a:r>
          </a:p>
          <a:p>
            <a:r>
              <a:rPr lang="en-GB" dirty="0">
                <a:solidFill>
                  <a:srgbClr val="2F5597"/>
                </a:solidFill>
              </a:rPr>
              <a:t>Moodle</a:t>
            </a:r>
          </a:p>
          <a:p>
            <a:r>
              <a:rPr lang="en-GB" dirty="0">
                <a:solidFill>
                  <a:srgbClr val="2F5597"/>
                </a:solidFill>
              </a:rPr>
              <a:t>Teams</a:t>
            </a:r>
          </a:p>
          <a:p>
            <a:endParaRPr lang="en-GB" dirty="0"/>
          </a:p>
          <a:p>
            <a:endParaRPr lang="en-GB" dirty="0"/>
          </a:p>
        </p:txBody>
      </p:sp>
      <p:pic>
        <p:nvPicPr>
          <p:cNvPr id="1026" name="Picture 2">
            <a:extLst>
              <a:ext uri="{C183D7F6-B498-43B3-948B-1728B52AA6E4}">
                <adec:decorative xmlns:adec="http://schemas.microsoft.com/office/drawing/2017/decorative" val="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47414" y="185057"/>
            <a:ext cx="1981200" cy="14284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9FBA3-E140-77E7-A191-E29A1E1C0A6F}"/>
              </a:ext>
            </a:extLst>
          </p:cNvPr>
          <p:cNvSpPr>
            <a:spLocks noGrp="1"/>
          </p:cNvSpPr>
          <p:nvPr>
            <p:ph type="title"/>
          </p:nvPr>
        </p:nvSpPr>
        <p:spPr/>
        <p:txBody>
          <a:bodyPr>
            <a:normAutofit/>
          </a:bodyPr>
          <a:lstStyle/>
          <a:p>
            <a:r>
              <a:rPr lang="cy-GB" b="1" dirty="0"/>
              <a:t>Amcanion y Sesiwn</a:t>
            </a:r>
            <a:br>
              <a:rPr lang="en-GB" b="1" dirty="0"/>
            </a:br>
            <a:r>
              <a:rPr lang="en-GB" b="1" dirty="0">
                <a:solidFill>
                  <a:srgbClr val="2F5597"/>
                </a:solidFill>
              </a:rPr>
              <a:t>Session objectives</a:t>
            </a:r>
          </a:p>
        </p:txBody>
      </p:sp>
      <p:sp>
        <p:nvSpPr>
          <p:cNvPr id="3" name="Content Placeholder 2">
            <a:extLst>
              <a:ext uri="{FF2B5EF4-FFF2-40B4-BE49-F238E27FC236}">
                <a16:creationId xmlns:a16="http://schemas.microsoft.com/office/drawing/2014/main" id="{B82370DE-8AA7-2C6A-DD20-1C98AB15C433}"/>
              </a:ext>
            </a:extLst>
          </p:cNvPr>
          <p:cNvSpPr>
            <a:spLocks noGrp="1"/>
          </p:cNvSpPr>
          <p:nvPr>
            <p:ph sz="half" idx="1"/>
          </p:nvPr>
        </p:nvSpPr>
        <p:spPr/>
        <p:txBody>
          <a:bodyPr/>
          <a:lstStyle/>
          <a:p>
            <a:pPr defTabSz="457200">
              <a:lnSpc>
                <a:spcPct val="100000"/>
              </a:lnSpc>
              <a:spcBef>
                <a:spcPct val="20000"/>
              </a:spcBef>
              <a:spcAft>
                <a:spcPts val="600"/>
              </a:spcAft>
              <a:buSzPct val="100000"/>
              <a:defRPr/>
            </a:pPr>
            <a:r>
              <a:rPr kumimoji="0" lang="cy-GB" sz="2400" b="0" i="0" u="none" strike="noStrike" kern="1200" cap="none" spc="0" normalizeH="0" baseline="0" noProof="0" dirty="0">
                <a:ln>
                  <a:noFill/>
                </a:ln>
                <a:effectLst/>
                <a:uLnTx/>
                <a:uFillTx/>
                <a:ea typeface="+mn-ea"/>
                <a:cs typeface="+mn-cs"/>
              </a:rPr>
              <a:t>Ar ddiwedd y sesiwn hon </a:t>
            </a:r>
            <a:r>
              <a:rPr kumimoji="0" lang="cy-GB" sz="2400" b="0" i="0" u="none" strike="noStrike" kern="1200" cap="none" spc="0" normalizeH="0" baseline="0" dirty="0">
                <a:ln>
                  <a:noFill/>
                </a:ln>
                <a:effectLst/>
                <a:uLnTx/>
                <a:uFillTx/>
                <a:ea typeface="+mn-ea"/>
                <a:cs typeface="+mn-cs"/>
              </a:rPr>
              <a:t>byddw</a:t>
            </a:r>
            <a:r>
              <a:rPr lang="cy-GB" sz="2400" dirty="0"/>
              <a:t>ch yn gallu</a:t>
            </a:r>
            <a:r>
              <a:rPr kumimoji="0" lang="cy-GB" sz="2400" b="0" i="0" u="none" strike="noStrike" kern="1200" cap="none" spc="0" normalizeH="0" baseline="0" noProof="0" dirty="0">
                <a:ln>
                  <a:noFill/>
                </a:ln>
                <a:effectLst/>
                <a:uLnTx/>
                <a:uFillTx/>
                <a:ea typeface="+mn-ea"/>
                <a:cs typeface="+mn-cs"/>
              </a:rPr>
              <a:t>: </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Disgrifio’r aseiniadau</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Gwybod ble i gael cymorth</a:t>
            </a:r>
          </a:p>
          <a:p>
            <a:pPr lvl="1" defTabSz="457200">
              <a:lnSpc>
                <a:spcPct val="100000"/>
              </a:lnSpc>
              <a:spcBef>
                <a:spcPct val="20000"/>
              </a:spcBef>
              <a:spcAft>
                <a:spcPts val="600"/>
              </a:spcAft>
              <a:buSzPct val="100000"/>
              <a:defRPr/>
            </a:pPr>
            <a:r>
              <a:rPr kumimoji="0" lang="cy-GB" b="0" i="0" u="none" strike="noStrike" kern="1200" cap="none" spc="0" normalizeH="0" baseline="0" noProof="0" dirty="0">
                <a:ln>
                  <a:noFill/>
                </a:ln>
                <a:effectLst/>
                <a:uLnTx/>
                <a:uFillTx/>
                <a:ea typeface="+mn-ea"/>
                <a:cs typeface="+mn-cs"/>
              </a:rPr>
              <a:t>Dynodi rhai sgiliau astudio allweddol</a:t>
            </a:r>
          </a:p>
          <a:p>
            <a:pPr lvl="1" defTabSz="457200">
              <a:lnSpc>
                <a:spcPct val="100000"/>
              </a:lnSpc>
              <a:spcBef>
                <a:spcPct val="20000"/>
              </a:spcBef>
              <a:spcAft>
                <a:spcPts val="600"/>
              </a:spcAft>
              <a:buSzPct val="100000"/>
              <a:defRPr/>
            </a:pPr>
            <a:r>
              <a:rPr lang="cy-GB" dirty="0"/>
              <a:t>Dechrau Tasg 1 o’ch aseiniad</a:t>
            </a:r>
            <a:endParaRPr kumimoji="0" lang="cy-GB" b="0" i="0" u="none" strike="noStrike" kern="1200" cap="none" spc="0" normalizeH="0" baseline="0" noProof="0" dirty="0">
              <a:ln>
                <a:noFill/>
              </a:ln>
              <a:effectLst/>
              <a:uLnTx/>
              <a:uFillTx/>
              <a:ea typeface="+mn-ea"/>
              <a:cs typeface="+mn-cs"/>
            </a:endParaRPr>
          </a:p>
          <a:p>
            <a:pPr marL="0" indent="0">
              <a:buNone/>
            </a:pPr>
            <a:endParaRPr lang="en-GB" dirty="0"/>
          </a:p>
        </p:txBody>
      </p:sp>
      <p:sp>
        <p:nvSpPr>
          <p:cNvPr id="4" name="Content Placeholder 3">
            <a:extLst>
              <a:ext uri="{FF2B5EF4-FFF2-40B4-BE49-F238E27FC236}">
                <a16:creationId xmlns:a16="http://schemas.microsoft.com/office/drawing/2014/main" id="{F89A4197-28A6-A37E-B0DD-6224D03B38EC}"/>
              </a:ext>
            </a:extLst>
          </p:cNvPr>
          <p:cNvSpPr>
            <a:spLocks noGrp="1"/>
          </p:cNvSpPr>
          <p:nvPr>
            <p:ph sz="half" idx="2"/>
          </p:nvPr>
        </p:nvSpPr>
        <p:spPr>
          <a:xfrm>
            <a:off x="6172200" y="1825625"/>
            <a:ext cx="4639887" cy="4351338"/>
          </a:xfrm>
        </p:spPr>
        <p:txBody>
          <a:bodyPr>
            <a:normAutofit/>
          </a:bodyPr>
          <a:lstStyle/>
          <a:p>
            <a:pPr>
              <a:lnSpc>
                <a:spcPct val="100000"/>
              </a:lnSpc>
            </a:pPr>
            <a:r>
              <a:rPr lang="en-GB" sz="2400" dirty="0">
                <a:solidFill>
                  <a:srgbClr val="2F5597"/>
                </a:solidFill>
              </a:rPr>
              <a:t>At the end of this session you will be able to: </a:t>
            </a:r>
          </a:p>
          <a:p>
            <a:pPr lvl="1">
              <a:lnSpc>
                <a:spcPct val="100000"/>
              </a:lnSpc>
            </a:pPr>
            <a:r>
              <a:rPr lang="en-GB" dirty="0">
                <a:solidFill>
                  <a:srgbClr val="2F5597"/>
                </a:solidFill>
              </a:rPr>
              <a:t>Describe the assignments</a:t>
            </a:r>
          </a:p>
          <a:p>
            <a:pPr lvl="1">
              <a:lnSpc>
                <a:spcPct val="100000"/>
              </a:lnSpc>
            </a:pPr>
            <a:r>
              <a:rPr lang="en-GB" dirty="0">
                <a:solidFill>
                  <a:srgbClr val="2F5597"/>
                </a:solidFill>
              </a:rPr>
              <a:t>Know where to find support</a:t>
            </a:r>
          </a:p>
          <a:p>
            <a:pPr lvl="1">
              <a:lnSpc>
                <a:spcPct val="100000"/>
              </a:lnSpc>
            </a:pPr>
            <a:r>
              <a:rPr lang="en-GB" dirty="0">
                <a:solidFill>
                  <a:srgbClr val="2F5597"/>
                </a:solidFill>
              </a:rPr>
              <a:t>Identify some key study skills</a:t>
            </a:r>
          </a:p>
          <a:p>
            <a:pPr lvl="1">
              <a:lnSpc>
                <a:spcPct val="100000"/>
              </a:lnSpc>
            </a:pPr>
            <a:r>
              <a:rPr lang="en-GB" dirty="0">
                <a:solidFill>
                  <a:srgbClr val="2F5597"/>
                </a:solidFill>
              </a:rPr>
              <a:t>Start Task 1 of your assignment</a:t>
            </a:r>
          </a:p>
        </p:txBody>
      </p:sp>
    </p:spTree>
    <p:extLst>
      <p:ext uri="{BB962C8B-B14F-4D97-AF65-F5344CB8AC3E}">
        <p14:creationId xmlns:p14="http://schemas.microsoft.com/office/powerpoint/2010/main" val="1932986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A6D7-8EFD-242E-1D34-1CB838A20BE1}"/>
              </a:ext>
            </a:extLst>
          </p:cNvPr>
          <p:cNvSpPr>
            <a:spLocks noGrp="1"/>
          </p:cNvSpPr>
          <p:nvPr>
            <p:ph type="title"/>
          </p:nvPr>
        </p:nvSpPr>
        <p:spPr>
          <a:xfrm>
            <a:off x="718278" y="-10295"/>
            <a:ext cx="10515600" cy="1325563"/>
          </a:xfrm>
        </p:spPr>
        <p:txBody>
          <a:bodyPr/>
          <a:lstStyle/>
          <a:p>
            <a:r>
              <a:rPr lang="en-GB" dirty="0">
                <a:solidFill>
                  <a:srgbClr val="2F5597"/>
                </a:solidFill>
              </a:rPr>
              <a:t>Moodle</a:t>
            </a:r>
            <a:r>
              <a:rPr lang="en-GB" dirty="0"/>
              <a:t>  </a:t>
            </a:r>
          </a:p>
        </p:txBody>
      </p:sp>
      <p:pic>
        <p:nvPicPr>
          <p:cNvPr id="7" name="Content Placeholder 6">
            <a:extLst>
              <a:ext uri="{FF2B5EF4-FFF2-40B4-BE49-F238E27FC236}">
                <a16:creationId xmlns:a16="http://schemas.microsoft.com/office/drawing/2014/main" id="{7121E290-EDD2-FFAE-2010-2F2BEC1358A9}"/>
              </a:ext>
            </a:extLst>
          </p:cNvPr>
          <p:cNvPicPr>
            <a:picLocks noGrp="1" noChangeAspect="1"/>
          </p:cNvPicPr>
          <p:nvPr>
            <p:ph sz="half" idx="1"/>
          </p:nvPr>
        </p:nvPicPr>
        <p:blipFill>
          <a:blip r:embed="rId3"/>
          <a:stretch>
            <a:fillRect/>
          </a:stretch>
        </p:blipFill>
        <p:spPr>
          <a:xfrm>
            <a:off x="1551482" y="1315268"/>
            <a:ext cx="8461948" cy="4388489"/>
          </a:xfrm>
          <a:prstGeom prst="rect">
            <a:avLst/>
          </a:prstGeom>
        </p:spPr>
      </p:pic>
    </p:spTree>
    <p:extLst>
      <p:ext uri="{BB962C8B-B14F-4D97-AF65-F5344CB8AC3E}">
        <p14:creationId xmlns:p14="http://schemas.microsoft.com/office/powerpoint/2010/main" val="3477512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B8F1-9124-9C76-3FBB-B6CDEA12D469}"/>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D496F336-6E78-9256-6A4F-9E431E463B1C}"/>
              </a:ext>
            </a:extLst>
          </p:cNvPr>
          <p:cNvSpPr>
            <a:spLocks noGrp="1"/>
          </p:cNvSpPr>
          <p:nvPr>
            <p:ph sz="half" idx="1"/>
          </p:nvPr>
        </p:nvSpPr>
        <p:spPr/>
        <p:txBody>
          <a:bodyPr vert="horz" lIns="91440" tIns="45720" rIns="91440" bIns="45720" rtlCol="0" anchor="t">
            <a:normAutofit/>
          </a:bodyPr>
          <a:lstStyle/>
          <a:p>
            <a:r>
              <a:rPr lang="cy-GB" dirty="0"/>
              <a:t>Rhestr ddarllen</a:t>
            </a:r>
          </a:p>
          <a:p>
            <a:pPr marL="0" indent="0">
              <a:buNone/>
            </a:pPr>
            <a:r>
              <a:rPr lang="cy-GB" dirty="0"/>
              <a:t>Online Resource List</a:t>
            </a:r>
          </a:p>
          <a:p>
            <a:endParaRPr lang="cy-GB" dirty="0"/>
          </a:p>
          <a:p>
            <a:endParaRPr lang="cy-GB" dirty="0"/>
          </a:p>
          <a:p>
            <a:r>
              <a:rPr lang="cy-GB" dirty="0"/>
              <a:t>Canllawiau </a:t>
            </a:r>
            <a:r>
              <a:rPr lang="cy-GB" dirty="0" err="1"/>
              <a:t>aseinad</a:t>
            </a:r>
            <a:r>
              <a:rPr lang="cy-GB" dirty="0"/>
              <a:t>- </a:t>
            </a:r>
            <a:r>
              <a:rPr lang="cy-GB" dirty="0" err="1"/>
              <a:t>Panopto</a:t>
            </a:r>
            <a:endParaRPr lang="cy-GB" dirty="0">
              <a:cs typeface="Arial"/>
            </a:endParaRPr>
          </a:p>
          <a:p>
            <a:r>
              <a:rPr lang="cy-GB" dirty="0"/>
              <a:t>Cynnwys modiwl ac adnoddau ychwanegol</a:t>
            </a:r>
            <a:endParaRPr lang="en-GB" b="1" i="0" dirty="0">
              <a:solidFill>
                <a:srgbClr val="1D2125"/>
              </a:solidFill>
              <a:effectLst/>
              <a:highlight>
                <a:srgbClr val="FFFFFF"/>
              </a:highlight>
              <a:latin typeface="-apple-system"/>
            </a:endParaRPr>
          </a:p>
          <a:p>
            <a:r>
              <a:rPr lang="en-GB" dirty="0"/>
              <a:t>Turnitin</a:t>
            </a:r>
          </a:p>
        </p:txBody>
      </p:sp>
      <p:sp>
        <p:nvSpPr>
          <p:cNvPr id="4" name="Content Placeholder 3">
            <a:extLst>
              <a:ext uri="{FF2B5EF4-FFF2-40B4-BE49-F238E27FC236}">
                <a16:creationId xmlns:a16="http://schemas.microsoft.com/office/drawing/2014/main" id="{A4924769-4A30-1380-06A1-6E88D82E1013}"/>
              </a:ext>
            </a:extLst>
          </p:cNvPr>
          <p:cNvSpPr>
            <a:spLocks noGrp="1"/>
          </p:cNvSpPr>
          <p:nvPr>
            <p:ph sz="half" idx="2"/>
          </p:nvPr>
        </p:nvSpPr>
        <p:spPr>
          <a:xfrm>
            <a:off x="6172200" y="1825625"/>
            <a:ext cx="5573486" cy="4351338"/>
          </a:xfrm>
        </p:spPr>
        <p:txBody>
          <a:bodyPr>
            <a:normAutofit/>
          </a:bodyPr>
          <a:lstStyle/>
          <a:p>
            <a:r>
              <a:rPr lang="en-GB" dirty="0">
                <a:solidFill>
                  <a:srgbClr val="2F5597"/>
                </a:solidFill>
              </a:rPr>
              <a:t>Reading List</a:t>
            </a:r>
          </a:p>
          <a:p>
            <a:pPr marL="0" indent="0">
              <a:buNone/>
            </a:pPr>
            <a:r>
              <a:rPr lang="en-GB" dirty="0">
                <a:solidFill>
                  <a:srgbClr val="2F5597"/>
                </a:solidFill>
              </a:rPr>
              <a:t>Online Resource List</a:t>
            </a:r>
          </a:p>
          <a:p>
            <a:endParaRPr lang="en-GB" dirty="0">
              <a:solidFill>
                <a:srgbClr val="2F5597"/>
              </a:solidFill>
            </a:endParaRPr>
          </a:p>
          <a:p>
            <a:endParaRPr lang="en-GB" dirty="0">
              <a:solidFill>
                <a:srgbClr val="2F5597"/>
              </a:solidFill>
            </a:endParaRPr>
          </a:p>
          <a:p>
            <a:r>
              <a:rPr lang="en-GB" dirty="0">
                <a:solidFill>
                  <a:srgbClr val="2F5597"/>
                </a:solidFill>
              </a:rPr>
              <a:t>Assignment guidance- Panopto</a:t>
            </a:r>
          </a:p>
          <a:p>
            <a:r>
              <a:rPr lang="en-GB" dirty="0">
                <a:solidFill>
                  <a:srgbClr val="2F5597"/>
                </a:solidFill>
              </a:rPr>
              <a:t>Module content and extra resources</a:t>
            </a:r>
          </a:p>
          <a:p>
            <a:r>
              <a:rPr lang="en-GB" dirty="0">
                <a:solidFill>
                  <a:srgbClr val="2F5597"/>
                </a:solidFill>
              </a:rPr>
              <a:t>Turnitin</a:t>
            </a:r>
          </a:p>
        </p:txBody>
      </p:sp>
      <p:pic>
        <p:nvPicPr>
          <p:cNvPr id="6" name="Picture 5">
            <a:extLst>
              <a:ext uri="{FF2B5EF4-FFF2-40B4-BE49-F238E27FC236}">
                <a16:creationId xmlns:a16="http://schemas.microsoft.com/office/drawing/2014/main" id="{24BDC628-9947-5B8A-8A64-55632B61AFA9}"/>
              </a:ext>
            </a:extLst>
          </p:cNvPr>
          <p:cNvPicPr>
            <a:picLocks noChangeAspect="1"/>
          </p:cNvPicPr>
          <p:nvPr/>
        </p:nvPicPr>
        <p:blipFill>
          <a:blip r:embed="rId3"/>
          <a:stretch>
            <a:fillRect/>
          </a:stretch>
        </p:blipFill>
        <p:spPr>
          <a:xfrm>
            <a:off x="7810151" y="5245987"/>
            <a:ext cx="821871" cy="511280"/>
          </a:xfrm>
          <a:prstGeom prst="rect">
            <a:avLst/>
          </a:prstGeom>
        </p:spPr>
      </p:pic>
      <p:pic>
        <p:nvPicPr>
          <p:cNvPr id="7" name="Picture 6">
            <a:extLst>
              <a:ext uri="{FF2B5EF4-FFF2-40B4-BE49-F238E27FC236}">
                <a16:creationId xmlns:a16="http://schemas.microsoft.com/office/drawing/2014/main" id="{B80A4F50-9E68-DC50-CA17-87CA4A2CD7C2}"/>
              </a:ext>
            </a:extLst>
          </p:cNvPr>
          <p:cNvPicPr>
            <a:picLocks noChangeAspect="1"/>
          </p:cNvPicPr>
          <p:nvPr/>
        </p:nvPicPr>
        <p:blipFill>
          <a:blip r:embed="rId4"/>
          <a:stretch>
            <a:fillRect/>
          </a:stretch>
        </p:blipFill>
        <p:spPr>
          <a:xfrm>
            <a:off x="2476415" y="5206047"/>
            <a:ext cx="684635" cy="500983"/>
          </a:xfrm>
          <a:prstGeom prst="rect">
            <a:avLst/>
          </a:prstGeom>
        </p:spPr>
      </p:pic>
      <p:pic>
        <p:nvPicPr>
          <p:cNvPr id="8" name="Picture 7">
            <a:extLst>
              <a:ext uri="{FF2B5EF4-FFF2-40B4-BE49-F238E27FC236}">
                <a16:creationId xmlns:a16="http://schemas.microsoft.com/office/drawing/2014/main" id="{9A57C748-18A1-207F-A2A3-051825B301A5}"/>
              </a:ext>
            </a:extLst>
          </p:cNvPr>
          <p:cNvPicPr>
            <a:picLocks noChangeAspect="1"/>
          </p:cNvPicPr>
          <p:nvPr/>
        </p:nvPicPr>
        <p:blipFill>
          <a:blip r:embed="rId5"/>
          <a:stretch>
            <a:fillRect/>
          </a:stretch>
        </p:blipFill>
        <p:spPr>
          <a:xfrm>
            <a:off x="685800" y="2869858"/>
            <a:ext cx="5244754" cy="869429"/>
          </a:xfrm>
          <a:prstGeom prst="rect">
            <a:avLst/>
          </a:prstGeom>
        </p:spPr>
      </p:pic>
      <p:pic>
        <p:nvPicPr>
          <p:cNvPr id="10" name="Picture 9">
            <a:extLst>
              <a:ext uri="{FF2B5EF4-FFF2-40B4-BE49-F238E27FC236}">
                <a16:creationId xmlns:a16="http://schemas.microsoft.com/office/drawing/2014/main" id="{DA029338-FAB1-90A2-40A4-1CA779AEC94E}"/>
              </a:ext>
            </a:extLst>
          </p:cNvPr>
          <p:cNvPicPr>
            <a:picLocks noChangeAspect="1"/>
          </p:cNvPicPr>
          <p:nvPr/>
        </p:nvPicPr>
        <p:blipFill>
          <a:blip r:embed="rId5"/>
          <a:stretch>
            <a:fillRect/>
          </a:stretch>
        </p:blipFill>
        <p:spPr>
          <a:xfrm>
            <a:off x="6172200" y="2862363"/>
            <a:ext cx="4097774" cy="869429"/>
          </a:xfrm>
          <a:prstGeom prst="rect">
            <a:avLst/>
          </a:prstGeom>
        </p:spPr>
      </p:pic>
    </p:spTree>
    <p:extLst>
      <p:ext uri="{BB962C8B-B14F-4D97-AF65-F5344CB8AC3E}">
        <p14:creationId xmlns:p14="http://schemas.microsoft.com/office/powerpoint/2010/main" val="105234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cy-GB" altLang="en-US" b="1" dirty="0">
                <a:latin typeface="Arial" panose="020B0604020202020204" pitchFamily="34" charset="0"/>
              </a:rPr>
              <a:t>Beth yw sgiliau astudio?</a:t>
            </a:r>
            <a:br>
              <a:rPr lang="en-GB" altLang="en-US" b="1" dirty="0">
                <a:latin typeface="Arial" panose="020B0604020202020204" pitchFamily="34" charset="0"/>
              </a:rPr>
            </a:br>
            <a:r>
              <a:rPr lang="en-GB" altLang="en-US" b="1" dirty="0">
                <a:solidFill>
                  <a:srgbClr val="2F5597"/>
                </a:solidFill>
                <a:latin typeface="Arial" panose="020B0604020202020204" pitchFamily="34" charset="0"/>
              </a:rPr>
              <a:t>What are study skills?</a:t>
            </a:r>
          </a:p>
        </p:txBody>
      </p:sp>
      <p:sp>
        <p:nvSpPr>
          <p:cNvPr id="2" name="Content Placeholder 1">
            <a:extLst>
              <a:ext uri="{FF2B5EF4-FFF2-40B4-BE49-F238E27FC236}">
                <a16:creationId xmlns:a16="http://schemas.microsoft.com/office/drawing/2014/main" id="{D635BDC8-CC9D-228F-91EA-BF99F47B3504}"/>
              </a:ext>
            </a:extLst>
          </p:cNvPr>
          <p:cNvSpPr>
            <a:spLocks noGrp="1"/>
          </p:cNvSpPr>
          <p:nvPr>
            <p:ph sz="half" idx="1"/>
          </p:nvPr>
        </p:nvSpPr>
        <p:spPr/>
        <p:txBody>
          <a:bodyPr/>
          <a:lstStyle/>
          <a:p>
            <a:pPr marL="0" indent="0">
              <a:buNone/>
            </a:pPr>
            <a:r>
              <a:rPr lang="en-GB" dirty="0" err="1"/>
              <a:t>Mewn</a:t>
            </a:r>
            <a:r>
              <a:rPr lang="en-GB" dirty="0"/>
              <a:t> </a:t>
            </a:r>
            <a:r>
              <a:rPr lang="en-GB" dirty="0" err="1"/>
              <a:t>grwpiau</a:t>
            </a:r>
            <a:r>
              <a:rPr lang="en-GB" dirty="0"/>
              <a:t> </a:t>
            </a:r>
            <a:r>
              <a:rPr lang="en-GB" dirty="0" err="1"/>
              <a:t>bach</a:t>
            </a:r>
            <a:r>
              <a:rPr lang="en-GB" dirty="0"/>
              <a:t>.</a:t>
            </a:r>
          </a:p>
          <a:p>
            <a:r>
              <a:rPr lang="en-GB" dirty="0" err="1"/>
              <a:t>Trafodwch</a:t>
            </a:r>
            <a:r>
              <a:rPr lang="en-GB" dirty="0"/>
              <a:t> y </a:t>
            </a:r>
            <a:r>
              <a:rPr lang="en-GB" dirty="0" err="1"/>
              <a:t>fathau</a:t>
            </a:r>
            <a:r>
              <a:rPr lang="en-GB" dirty="0"/>
              <a:t> o </a:t>
            </a:r>
            <a:r>
              <a:rPr lang="en-GB" dirty="0" err="1"/>
              <a:t>sgiliau</a:t>
            </a:r>
            <a:r>
              <a:rPr lang="en-GB" dirty="0"/>
              <a:t> </a:t>
            </a:r>
            <a:r>
              <a:rPr lang="en-GB" dirty="0" err="1"/>
              <a:t>astudio</a:t>
            </a:r>
            <a:r>
              <a:rPr lang="en-GB" dirty="0"/>
              <a:t> y </a:t>
            </a:r>
            <a:r>
              <a:rPr lang="en-GB" dirty="0" err="1"/>
              <a:t>byddwn</a:t>
            </a:r>
            <a:r>
              <a:rPr lang="en-GB" dirty="0"/>
              <a:t> yn </a:t>
            </a:r>
            <a:r>
              <a:rPr lang="en-GB" dirty="0" err="1"/>
              <a:t>gwneud</a:t>
            </a:r>
            <a:r>
              <a:rPr lang="en-GB" dirty="0"/>
              <a:t> yn y </a:t>
            </a:r>
            <a:r>
              <a:rPr lang="en-GB" dirty="0" err="1"/>
              <a:t>modiwl</a:t>
            </a:r>
            <a:endParaRPr lang="en-GB" dirty="0"/>
          </a:p>
          <a:p>
            <a:r>
              <a:rPr lang="en-GB" dirty="0"/>
              <a:t>Sut </a:t>
            </a:r>
            <a:r>
              <a:rPr lang="en-GB" dirty="0" err="1"/>
              <a:t>allai</a:t>
            </a:r>
            <a:r>
              <a:rPr lang="en-GB" dirty="0"/>
              <a:t> y </a:t>
            </a:r>
            <a:r>
              <a:rPr lang="en-GB" dirty="0" err="1"/>
              <a:t>sgiliau</a:t>
            </a:r>
            <a:r>
              <a:rPr lang="en-GB" dirty="0"/>
              <a:t> </a:t>
            </a:r>
            <a:r>
              <a:rPr lang="en-GB" dirty="0" err="1"/>
              <a:t>yma</a:t>
            </a:r>
            <a:r>
              <a:rPr lang="en-GB" dirty="0"/>
              <a:t> </a:t>
            </a:r>
            <a:r>
              <a:rPr lang="en-GB" dirty="0" err="1"/>
              <a:t>cefnogi</a:t>
            </a:r>
            <a:r>
              <a:rPr lang="en-GB" dirty="0"/>
              <a:t> </a:t>
            </a:r>
            <a:r>
              <a:rPr lang="en-GB" dirty="0" err="1"/>
              <a:t>eich</a:t>
            </a:r>
            <a:r>
              <a:rPr lang="en-GB" dirty="0"/>
              <a:t> </a:t>
            </a:r>
            <a:r>
              <a:rPr lang="en-GB" dirty="0" err="1"/>
              <a:t>astudiaeth</a:t>
            </a:r>
            <a:r>
              <a:rPr lang="en-GB" dirty="0"/>
              <a:t> </a:t>
            </a:r>
            <a:r>
              <a:rPr lang="en-GB" dirty="0" err="1"/>
              <a:t>ar</a:t>
            </a:r>
            <a:r>
              <a:rPr lang="en-GB" dirty="0"/>
              <a:t> </a:t>
            </a:r>
            <a:r>
              <a:rPr lang="en-GB" dirty="0" err="1"/>
              <a:t>gyfer</a:t>
            </a:r>
            <a:r>
              <a:rPr lang="en-GB" dirty="0"/>
              <a:t> </a:t>
            </a:r>
            <a:r>
              <a:rPr lang="en-GB" dirty="0" err="1"/>
              <a:t>gradd</a:t>
            </a:r>
            <a:endParaRPr lang="en-GB" dirty="0"/>
          </a:p>
        </p:txBody>
      </p:sp>
      <p:sp>
        <p:nvSpPr>
          <p:cNvPr id="3" name="Content Placeholder 2">
            <a:extLst>
              <a:ext uri="{FF2B5EF4-FFF2-40B4-BE49-F238E27FC236}">
                <a16:creationId xmlns:a16="http://schemas.microsoft.com/office/drawing/2014/main" id="{C4BF36D3-39CD-ABB2-AE13-2AE9B51450F9}"/>
              </a:ext>
            </a:extLst>
          </p:cNvPr>
          <p:cNvSpPr>
            <a:spLocks noGrp="1"/>
          </p:cNvSpPr>
          <p:nvPr>
            <p:ph sz="half" idx="2"/>
          </p:nvPr>
        </p:nvSpPr>
        <p:spPr/>
        <p:txBody>
          <a:bodyPr/>
          <a:lstStyle/>
          <a:p>
            <a:pPr marL="0" indent="0">
              <a:buNone/>
            </a:pPr>
            <a:r>
              <a:rPr lang="en-GB" dirty="0">
                <a:solidFill>
                  <a:srgbClr val="2F5597"/>
                </a:solidFill>
              </a:rPr>
              <a:t>In small groups:</a:t>
            </a:r>
          </a:p>
          <a:p>
            <a:r>
              <a:rPr lang="en-GB" dirty="0">
                <a:solidFill>
                  <a:srgbClr val="2F5597"/>
                </a:solidFill>
              </a:rPr>
              <a:t>Consider what types of skills we will cover in the module?</a:t>
            </a:r>
          </a:p>
          <a:p>
            <a:r>
              <a:rPr lang="en-GB" dirty="0">
                <a:solidFill>
                  <a:srgbClr val="2F5597"/>
                </a:solidFill>
              </a:rPr>
              <a:t>How might these skills support your degree study?</a:t>
            </a:r>
          </a:p>
        </p:txBody>
      </p:sp>
    </p:spTree>
    <p:extLst>
      <p:ext uri="{BB962C8B-B14F-4D97-AF65-F5344CB8AC3E}">
        <p14:creationId xmlns:p14="http://schemas.microsoft.com/office/powerpoint/2010/main" val="4113425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DBD9D-C421-6621-C609-39364252C5DA}"/>
              </a:ext>
            </a:extLst>
          </p:cNvPr>
          <p:cNvSpPr>
            <a:spLocks noGrp="1"/>
          </p:cNvSpPr>
          <p:nvPr>
            <p:ph type="title"/>
          </p:nvPr>
        </p:nvSpPr>
        <p:spPr/>
        <p:txBody>
          <a:bodyPr/>
          <a:lstStyle/>
          <a:p>
            <a:r>
              <a:rPr lang="en-GB" b="1" dirty="0" err="1"/>
              <a:t>Aseiniad</a:t>
            </a:r>
            <a:r>
              <a:rPr lang="en-GB" b="1" dirty="0"/>
              <a:t> ECEY4012C  </a:t>
            </a:r>
            <a:br>
              <a:rPr lang="en-GB" b="1" dirty="0"/>
            </a:br>
            <a:r>
              <a:rPr lang="en-GB" b="1" dirty="0">
                <a:solidFill>
                  <a:srgbClr val="2F5597"/>
                </a:solidFill>
              </a:rPr>
              <a:t>Assignment  ECEY4012</a:t>
            </a:r>
          </a:p>
        </p:txBody>
      </p:sp>
      <p:sp>
        <p:nvSpPr>
          <p:cNvPr id="3" name="Content Placeholder 2">
            <a:extLst>
              <a:ext uri="{FF2B5EF4-FFF2-40B4-BE49-F238E27FC236}">
                <a16:creationId xmlns:a16="http://schemas.microsoft.com/office/drawing/2014/main" id="{0232C5B2-FDCC-0AF1-5051-272C65DE509F}"/>
              </a:ext>
            </a:extLst>
          </p:cNvPr>
          <p:cNvSpPr>
            <a:spLocks noGrp="1"/>
          </p:cNvSpPr>
          <p:nvPr>
            <p:ph sz="half" idx="1"/>
          </p:nvPr>
        </p:nvSpPr>
        <p:spPr/>
        <p:txBody>
          <a:bodyPr/>
          <a:lstStyle/>
          <a:p>
            <a:r>
              <a:rPr lang="en-GB" sz="4000" b="1" kern="0" dirty="0">
                <a:solidFill>
                  <a:srgbClr val="000000"/>
                </a:solidFill>
                <a:ea typeface="ＭＳ Ｐゴシック"/>
                <a:cs typeface="Arial"/>
              </a:rPr>
              <a:t>Y daith </a:t>
            </a:r>
            <a:r>
              <a:rPr lang="en-GB" sz="4000" b="1" kern="0" dirty="0" err="1">
                <a:solidFill>
                  <a:srgbClr val="000000"/>
                </a:solidFill>
                <a:ea typeface="ＭＳ Ｐゴシック"/>
                <a:cs typeface="Arial"/>
              </a:rPr>
              <a:t>ddysgu</a:t>
            </a:r>
            <a:r>
              <a:rPr lang="en-GB" sz="4000" b="1" kern="0" dirty="0">
                <a:solidFill>
                  <a:srgbClr val="000000"/>
                </a:solidFill>
                <a:ea typeface="ＭＳ Ｐゴシック"/>
                <a:cs typeface="Arial"/>
              </a:rPr>
              <a:t>: </a:t>
            </a:r>
            <a:r>
              <a:rPr lang="en-GB" sz="4000" b="1" kern="0" dirty="0" err="1">
                <a:solidFill>
                  <a:srgbClr val="000000"/>
                </a:solidFill>
                <a:ea typeface="ＭＳ Ｐゴシック"/>
                <a:cs typeface="Arial"/>
              </a:rPr>
              <a:t>datblygu</a:t>
            </a:r>
            <a:r>
              <a:rPr lang="en-GB" sz="4000" b="1" kern="0" dirty="0">
                <a:solidFill>
                  <a:srgbClr val="000000"/>
                </a:solidFill>
                <a:ea typeface="ＭＳ Ｐゴシック"/>
                <a:cs typeface="Arial"/>
              </a:rPr>
              <a:t> </a:t>
            </a:r>
            <a:r>
              <a:rPr lang="en-GB" sz="4000" b="1" kern="0" dirty="0" err="1">
                <a:solidFill>
                  <a:srgbClr val="000000"/>
                </a:solidFill>
                <a:ea typeface="ＭＳ Ｐゴシック"/>
                <a:cs typeface="Arial"/>
              </a:rPr>
              <a:t>sgiliau</a:t>
            </a:r>
            <a:r>
              <a:rPr lang="en-GB" sz="4000" b="1" kern="0" dirty="0">
                <a:solidFill>
                  <a:srgbClr val="000000"/>
                </a:solidFill>
                <a:ea typeface="ＭＳ Ｐゴシック"/>
                <a:cs typeface="Arial"/>
              </a:rPr>
              <a:t> </a:t>
            </a:r>
            <a:r>
              <a:rPr lang="en-GB" sz="4000" b="1" kern="0" dirty="0" err="1">
                <a:solidFill>
                  <a:srgbClr val="000000"/>
                </a:solidFill>
                <a:ea typeface="ＭＳ Ｐゴシック"/>
                <a:cs typeface="Arial"/>
              </a:rPr>
              <a:t>ar</a:t>
            </a:r>
            <a:r>
              <a:rPr lang="en-GB" sz="4000" b="1" kern="0" dirty="0">
                <a:solidFill>
                  <a:srgbClr val="000000"/>
                </a:solidFill>
                <a:ea typeface="ＭＳ Ｐゴシック"/>
                <a:cs typeface="Arial"/>
              </a:rPr>
              <a:t> </a:t>
            </a:r>
            <a:r>
              <a:rPr lang="en-GB" sz="4000" b="1" kern="0" dirty="0" err="1">
                <a:solidFill>
                  <a:srgbClr val="000000"/>
                </a:solidFill>
                <a:ea typeface="ＭＳ Ｐゴシック"/>
                <a:cs typeface="Arial"/>
              </a:rPr>
              <a:t>gyfer</a:t>
            </a:r>
            <a:r>
              <a:rPr lang="en-GB" sz="4000" b="1" kern="0" dirty="0">
                <a:solidFill>
                  <a:srgbClr val="000000"/>
                </a:solidFill>
                <a:ea typeface="ＭＳ Ｐゴシック"/>
                <a:cs typeface="Arial"/>
              </a:rPr>
              <a:t> </a:t>
            </a:r>
            <a:r>
              <a:rPr lang="en-GB" sz="4000" b="1" kern="0" dirty="0" err="1">
                <a:solidFill>
                  <a:srgbClr val="000000"/>
                </a:solidFill>
                <a:ea typeface="ＭＳ Ｐゴシック"/>
                <a:cs typeface="Arial"/>
              </a:rPr>
              <a:t>llwyddiant</a:t>
            </a:r>
            <a:r>
              <a:rPr lang="en-GB" sz="4000" b="1" kern="0" dirty="0">
                <a:solidFill>
                  <a:srgbClr val="000000"/>
                </a:solidFill>
                <a:ea typeface="ＭＳ Ｐゴシック"/>
                <a:cs typeface="Arial"/>
              </a:rPr>
              <a:t> </a:t>
            </a:r>
            <a:r>
              <a:rPr lang="en-GB" sz="4000" b="1" kern="0" dirty="0" err="1">
                <a:solidFill>
                  <a:srgbClr val="000000"/>
                </a:solidFill>
                <a:ea typeface="ＭＳ Ｐゴシック"/>
                <a:cs typeface="Arial"/>
              </a:rPr>
              <a:t>academaidd</a:t>
            </a:r>
            <a:endParaRPr lang="en-GB" sz="4000" b="1" kern="0" dirty="0">
              <a:ea typeface="ＭＳ Ｐゴシック"/>
              <a:cs typeface="Arial"/>
            </a:endParaRPr>
          </a:p>
          <a:p>
            <a:pPr marL="0" indent="0">
              <a:buNone/>
            </a:pPr>
            <a:endParaRPr lang="en-GB" dirty="0"/>
          </a:p>
        </p:txBody>
      </p:sp>
      <p:sp>
        <p:nvSpPr>
          <p:cNvPr id="4" name="Content Placeholder 3">
            <a:extLst>
              <a:ext uri="{FF2B5EF4-FFF2-40B4-BE49-F238E27FC236}">
                <a16:creationId xmlns:a16="http://schemas.microsoft.com/office/drawing/2014/main" id="{1926CCDD-FF2D-66FC-9822-10B316FFBD45}"/>
              </a:ext>
            </a:extLst>
          </p:cNvPr>
          <p:cNvSpPr>
            <a:spLocks noGrp="1"/>
          </p:cNvSpPr>
          <p:nvPr>
            <p:ph sz="half" idx="2"/>
          </p:nvPr>
        </p:nvSpPr>
        <p:spPr/>
        <p:txBody>
          <a:bodyPr/>
          <a:lstStyle/>
          <a:p>
            <a:r>
              <a:rPr lang="en-GB" sz="4000" b="1" kern="0" dirty="0">
                <a:solidFill>
                  <a:srgbClr val="2F5597"/>
                </a:solidFill>
                <a:ea typeface="ＭＳ Ｐゴシック"/>
                <a:cs typeface="Arial"/>
              </a:rPr>
              <a:t>The learning journey: developing skills for academic success</a:t>
            </a:r>
            <a:br>
              <a:rPr lang="en-GB" b="1" kern="0" dirty="0">
                <a:solidFill>
                  <a:srgbClr val="2F5597"/>
                </a:solidFill>
                <a:ea typeface="ＭＳ Ｐゴシック"/>
                <a:cs typeface="Arial"/>
              </a:rPr>
            </a:br>
            <a:endParaRPr lang="en-GB" b="1" kern="0" dirty="0">
              <a:solidFill>
                <a:srgbClr val="2F5597"/>
              </a:solidFill>
              <a:latin typeface="Arial" panose="020B0604020202020204" pitchFamily="34" charset="0"/>
              <a:ea typeface="ＭＳ Ｐゴシック" charset="-128"/>
              <a:cs typeface="Arial"/>
            </a:endParaRPr>
          </a:p>
          <a:p>
            <a:endParaRPr lang="en-GB" dirty="0"/>
          </a:p>
        </p:txBody>
      </p:sp>
    </p:spTree>
    <p:extLst>
      <p:ext uri="{BB962C8B-B14F-4D97-AF65-F5344CB8AC3E}">
        <p14:creationId xmlns:p14="http://schemas.microsoft.com/office/powerpoint/2010/main" val="2993493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F471F-65FB-4D7C-AB6F-5CC95D3A9AEE}"/>
              </a:ext>
            </a:extLst>
          </p:cNvPr>
          <p:cNvSpPr>
            <a:spLocks noGrp="1"/>
          </p:cNvSpPr>
          <p:nvPr>
            <p:ph type="title"/>
          </p:nvPr>
        </p:nvSpPr>
        <p:spPr/>
        <p:txBody>
          <a:bodyPr/>
          <a:lstStyle/>
          <a:p>
            <a:r>
              <a:rPr lang="cy-GB" b="1" dirty="0"/>
              <a:t>Nodau</a:t>
            </a:r>
            <a:br>
              <a:rPr lang="en-GB" b="1" dirty="0"/>
            </a:br>
            <a:r>
              <a:rPr lang="en-GB" b="1" dirty="0">
                <a:solidFill>
                  <a:srgbClr val="2F5597"/>
                </a:solidFill>
              </a:rPr>
              <a:t>Aims</a:t>
            </a:r>
          </a:p>
        </p:txBody>
      </p:sp>
      <p:sp>
        <p:nvSpPr>
          <p:cNvPr id="3" name="Content Placeholder 2">
            <a:extLst>
              <a:ext uri="{FF2B5EF4-FFF2-40B4-BE49-F238E27FC236}">
                <a16:creationId xmlns:a16="http://schemas.microsoft.com/office/drawing/2014/main" id="{5FAACC2C-D093-4B08-A8AC-FD4204B653D6}"/>
              </a:ext>
            </a:extLst>
          </p:cNvPr>
          <p:cNvSpPr>
            <a:spLocks noGrp="1"/>
          </p:cNvSpPr>
          <p:nvPr>
            <p:ph sz="half" idx="1"/>
          </p:nvPr>
        </p:nvSpPr>
        <p:spPr>
          <a:xfrm>
            <a:off x="520932" y="1690688"/>
            <a:ext cx="4272741" cy="4486275"/>
          </a:xfrm>
        </p:spPr>
        <p:txBody>
          <a:bodyPr>
            <a:normAutofit/>
          </a:bodyPr>
          <a:lstStyle/>
          <a:p>
            <a:pPr marL="0" indent="0">
              <a:buNone/>
            </a:pPr>
            <a:r>
              <a:rPr lang="cy-GB" dirty="0">
                <a:solidFill>
                  <a:srgbClr val="000000"/>
                </a:solidFill>
                <a:latin typeface="+mj-lt"/>
                <a:cs typeface="Arial"/>
              </a:rPr>
              <a:t>Datblygu hyder myfyrwyr fel dysgwyr annibynnol a hyrwyddo eu sgiliau academaidd yng nghyd-destun eu astudiaethau gradd a dysgu gydol oes.</a:t>
            </a:r>
          </a:p>
        </p:txBody>
      </p:sp>
      <p:sp>
        <p:nvSpPr>
          <p:cNvPr id="4" name="Content Placeholder 3">
            <a:extLst>
              <a:ext uri="{FF2B5EF4-FFF2-40B4-BE49-F238E27FC236}">
                <a16:creationId xmlns:a16="http://schemas.microsoft.com/office/drawing/2014/main" id="{DCED8DEB-C812-4082-BD96-C0B5FDF1B2F7}"/>
              </a:ext>
            </a:extLst>
          </p:cNvPr>
          <p:cNvSpPr>
            <a:spLocks noGrp="1"/>
          </p:cNvSpPr>
          <p:nvPr>
            <p:ph sz="half" idx="2"/>
          </p:nvPr>
        </p:nvSpPr>
        <p:spPr>
          <a:xfrm>
            <a:off x="6040581" y="1762298"/>
            <a:ext cx="4376651" cy="4414665"/>
          </a:xfrm>
        </p:spPr>
        <p:txBody>
          <a:bodyPr/>
          <a:lstStyle/>
          <a:p>
            <a:pPr marL="0" indent="0">
              <a:buNone/>
            </a:pPr>
            <a:r>
              <a:rPr lang="en-GB" dirty="0">
                <a:solidFill>
                  <a:srgbClr val="2F5597"/>
                </a:solidFill>
              </a:rPr>
              <a:t>To develop students’ confidence as independent learners and promote their academic skills in context of their degree study and life-long learning.</a:t>
            </a:r>
          </a:p>
        </p:txBody>
      </p:sp>
    </p:spTree>
    <p:extLst>
      <p:ext uri="{BB962C8B-B14F-4D97-AF65-F5344CB8AC3E}">
        <p14:creationId xmlns:p14="http://schemas.microsoft.com/office/powerpoint/2010/main" val="24867645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645CF55-9729-431D-BD32-7A4824320D68}"/>
              </a:ext>
            </a:extLst>
          </p:cNvPr>
          <p:cNvSpPr>
            <a:spLocks noGrp="1"/>
          </p:cNvSpPr>
          <p:nvPr>
            <p:ph type="title"/>
          </p:nvPr>
        </p:nvSpPr>
        <p:spPr>
          <a:xfrm>
            <a:off x="342900" y="43998"/>
            <a:ext cx="10515600" cy="1003406"/>
          </a:xfrm>
        </p:spPr>
        <p:txBody>
          <a:bodyPr>
            <a:normAutofit fontScale="90000"/>
          </a:bodyPr>
          <a:lstStyle/>
          <a:p>
            <a:r>
              <a:rPr lang="cy-GB" b="1" dirty="0"/>
              <a:t>Amcanion</a:t>
            </a:r>
            <a:br>
              <a:rPr lang="en-GB" b="1" dirty="0"/>
            </a:br>
            <a:r>
              <a:rPr lang="en-GB" b="1" dirty="0">
                <a:solidFill>
                  <a:srgbClr val="2F5597"/>
                </a:solidFill>
              </a:rPr>
              <a:t>Objectives</a:t>
            </a:r>
          </a:p>
        </p:txBody>
      </p:sp>
      <p:sp>
        <p:nvSpPr>
          <p:cNvPr id="5" name="Content Placeholder 4">
            <a:extLst>
              <a:ext uri="{FF2B5EF4-FFF2-40B4-BE49-F238E27FC236}">
                <a16:creationId xmlns:a16="http://schemas.microsoft.com/office/drawing/2014/main" id="{5196CD37-B1D4-4DB1-80D2-F1C9A3780C19}"/>
              </a:ext>
            </a:extLst>
          </p:cNvPr>
          <p:cNvSpPr>
            <a:spLocks noGrp="1"/>
          </p:cNvSpPr>
          <p:nvPr>
            <p:ph sz="half" idx="1"/>
          </p:nvPr>
        </p:nvSpPr>
        <p:spPr>
          <a:xfrm>
            <a:off x="502821" y="1241367"/>
            <a:ext cx="5443549" cy="3757354"/>
          </a:xfrm>
        </p:spPr>
        <p:txBody>
          <a:bodyPr>
            <a:noAutofit/>
          </a:bodyPr>
          <a:lstStyle/>
          <a:p>
            <a:pPr marL="0" indent="0">
              <a:buNone/>
            </a:pPr>
            <a:r>
              <a:rPr lang="cy-GB" sz="2400" dirty="0"/>
              <a:t>Ar ôl cwblhau'r modiwl hwn yn llwyddiannus, dylai'r myfyriwr allu: </a:t>
            </a:r>
          </a:p>
          <a:p>
            <a:r>
              <a:rPr lang="cy-GB" sz="2400" dirty="0"/>
              <a:t>ystyried sgiliau meddwl beirniadol a chymhwysedd digidol mewn perthynas â darllen, ysgrifennu ac ymchwil academaidd;</a:t>
            </a:r>
          </a:p>
          <a:p>
            <a:r>
              <a:rPr lang="cy-GB" sz="2400" dirty="0"/>
              <a:t>datblygu'r sgiliau sydd eu hangen i gyfathrebu â gwahanol gynulleidfaoedd ac at wahanol ddibenion;</a:t>
            </a:r>
          </a:p>
          <a:p>
            <a:r>
              <a:rPr lang="cy-GB" sz="2400" dirty="0"/>
              <a:t>archwilio'r sgiliau sydd eu hangen i fod yn ddysgwyr annibynnol gwydn.</a:t>
            </a:r>
          </a:p>
        </p:txBody>
      </p:sp>
      <p:sp>
        <p:nvSpPr>
          <p:cNvPr id="6" name="Content Placeholder 5">
            <a:extLst>
              <a:ext uri="{FF2B5EF4-FFF2-40B4-BE49-F238E27FC236}">
                <a16:creationId xmlns:a16="http://schemas.microsoft.com/office/drawing/2014/main" id="{0DBCCDEE-2644-462C-ACBB-31CD94D9AF07}"/>
              </a:ext>
            </a:extLst>
          </p:cNvPr>
          <p:cNvSpPr>
            <a:spLocks noGrp="1"/>
          </p:cNvSpPr>
          <p:nvPr>
            <p:ph sz="half" idx="2"/>
          </p:nvPr>
        </p:nvSpPr>
        <p:spPr>
          <a:xfrm>
            <a:off x="5946370" y="1241366"/>
            <a:ext cx="6023956" cy="4605251"/>
          </a:xfrm>
        </p:spPr>
        <p:txBody>
          <a:bodyPr>
            <a:normAutofit fontScale="25000" lnSpcReduction="20000"/>
          </a:bodyPr>
          <a:lstStyle/>
          <a:p>
            <a:pPr marL="457200" lvl="1" indent="0">
              <a:lnSpc>
                <a:spcPct val="120000"/>
              </a:lnSpc>
              <a:buNone/>
            </a:pPr>
            <a:r>
              <a:rPr lang="en-GB" sz="9600" dirty="0">
                <a:solidFill>
                  <a:srgbClr val="0070C0"/>
                </a:solidFill>
              </a:rPr>
              <a:t>Upon the successful completion of this module, the student should be able to:</a:t>
            </a:r>
          </a:p>
          <a:p>
            <a:pPr lvl="1">
              <a:lnSpc>
                <a:spcPct val="120000"/>
              </a:lnSpc>
            </a:pPr>
            <a:r>
              <a:rPr lang="en-GB" sz="9600" dirty="0">
                <a:solidFill>
                  <a:srgbClr val="0070C0"/>
                </a:solidFill>
              </a:rPr>
              <a:t>consider critical thinking skills and digital competency in relation to academic reading, writing, and research; </a:t>
            </a:r>
          </a:p>
          <a:p>
            <a:pPr lvl="1">
              <a:lnSpc>
                <a:spcPct val="120000"/>
              </a:lnSpc>
            </a:pPr>
            <a:r>
              <a:rPr lang="en-GB" sz="9600" dirty="0">
                <a:solidFill>
                  <a:srgbClr val="0070C0"/>
                </a:solidFill>
              </a:rPr>
              <a:t>develop the skills required to communicate with different audiences and for different purposes; </a:t>
            </a:r>
          </a:p>
          <a:p>
            <a:pPr lvl="1">
              <a:lnSpc>
                <a:spcPct val="120000"/>
              </a:lnSpc>
            </a:pPr>
            <a:r>
              <a:rPr lang="en-GB" sz="9600" dirty="0">
                <a:solidFill>
                  <a:srgbClr val="0070C0"/>
                </a:solidFill>
              </a:rPr>
              <a:t>explore the skills required to be resilient independent learners.</a:t>
            </a:r>
          </a:p>
          <a:p>
            <a:endParaRPr lang="en-GB" dirty="0"/>
          </a:p>
        </p:txBody>
      </p:sp>
    </p:spTree>
    <p:extLst>
      <p:ext uri="{BB962C8B-B14F-4D97-AF65-F5344CB8AC3E}">
        <p14:creationId xmlns:p14="http://schemas.microsoft.com/office/powerpoint/2010/main" val="20546770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81029-39EE-14F5-5586-A90A39F884AD}"/>
              </a:ext>
            </a:extLst>
          </p:cNvPr>
          <p:cNvSpPr>
            <a:spLocks noGrp="1"/>
          </p:cNvSpPr>
          <p:nvPr>
            <p:ph type="title"/>
          </p:nvPr>
        </p:nvSpPr>
        <p:spPr/>
        <p:txBody>
          <a:bodyPr>
            <a:normAutofit/>
          </a:bodyPr>
          <a:lstStyle/>
          <a:p>
            <a:r>
              <a:rPr lang="en-GB" b="1" dirty="0"/>
              <a:t>Yr </a:t>
            </a:r>
            <a:r>
              <a:rPr lang="en-GB" b="1" dirty="0" err="1"/>
              <a:t>Aseiniad</a:t>
            </a:r>
            <a:r>
              <a:rPr lang="en-GB" b="1" dirty="0"/>
              <a:t> </a:t>
            </a:r>
            <a:br>
              <a:rPr lang="en-GB" dirty="0">
                <a:solidFill>
                  <a:srgbClr val="2F5597"/>
                </a:solidFill>
              </a:rPr>
            </a:br>
            <a:r>
              <a:rPr lang="en-GB" dirty="0">
                <a:solidFill>
                  <a:srgbClr val="2F5597"/>
                </a:solidFill>
              </a:rPr>
              <a:t>The Assignment</a:t>
            </a:r>
          </a:p>
        </p:txBody>
      </p:sp>
      <p:sp>
        <p:nvSpPr>
          <p:cNvPr id="3" name="Content Placeholder 2">
            <a:extLst>
              <a:ext uri="{FF2B5EF4-FFF2-40B4-BE49-F238E27FC236}">
                <a16:creationId xmlns:a16="http://schemas.microsoft.com/office/drawing/2014/main" id="{0B815DD1-2AA0-259A-1E0C-D4782CEC4087}"/>
              </a:ext>
            </a:extLst>
          </p:cNvPr>
          <p:cNvSpPr>
            <a:spLocks noGrp="1"/>
          </p:cNvSpPr>
          <p:nvPr>
            <p:ph sz="half" idx="1"/>
          </p:nvPr>
        </p:nvSpPr>
        <p:spPr/>
        <p:txBody>
          <a:bodyPr/>
          <a:lstStyle/>
          <a:p>
            <a:r>
              <a:rPr lang="en-GB" dirty="0" err="1"/>
              <a:t>Nodwch</a:t>
            </a:r>
            <a:r>
              <a:rPr lang="en-GB" dirty="0"/>
              <a:t> y </a:t>
            </a:r>
            <a:r>
              <a:rPr lang="en-GB" dirty="0" err="1"/>
              <a:t>gwybodeth</a:t>
            </a:r>
            <a:r>
              <a:rPr lang="en-GB" dirty="0"/>
              <a:t> </a:t>
            </a:r>
            <a:r>
              <a:rPr lang="en-GB" dirty="0" err="1"/>
              <a:t>pwysig</a:t>
            </a:r>
            <a:r>
              <a:rPr lang="en-GB" dirty="0"/>
              <a:t> </a:t>
            </a:r>
            <a:r>
              <a:rPr lang="en-GB" dirty="0" err="1"/>
              <a:t>sydd</a:t>
            </a:r>
            <a:r>
              <a:rPr lang="en-GB" dirty="0"/>
              <a:t> </a:t>
            </a:r>
            <a:r>
              <a:rPr lang="en-GB" dirty="0" err="1"/>
              <a:t>wedi’i</a:t>
            </a:r>
            <a:r>
              <a:rPr lang="en-GB" dirty="0"/>
              <a:t> </a:t>
            </a:r>
            <a:r>
              <a:rPr lang="en-GB" dirty="0" err="1"/>
              <a:t>gynnwys</a:t>
            </a:r>
            <a:r>
              <a:rPr lang="en-GB" dirty="0"/>
              <a:t> am yr </a:t>
            </a:r>
            <a:r>
              <a:rPr lang="en-GB" dirty="0" err="1"/>
              <a:t>aseiniad</a:t>
            </a:r>
            <a:r>
              <a:rPr lang="en-GB" dirty="0"/>
              <a:t> </a:t>
            </a:r>
            <a:r>
              <a:rPr lang="en-GB" dirty="0" err="1"/>
              <a:t>yn</a:t>
            </a:r>
            <a:r>
              <a:rPr lang="en-GB" dirty="0"/>
              <a:t> y </a:t>
            </a:r>
            <a:r>
              <a:rPr lang="en-GB" dirty="0" err="1"/>
              <a:t>teilsen</a:t>
            </a:r>
            <a:r>
              <a:rPr lang="en-GB" dirty="0"/>
              <a:t> </a:t>
            </a:r>
            <a:r>
              <a:rPr lang="en-GB" dirty="0" err="1"/>
              <a:t>Manylion</a:t>
            </a:r>
            <a:r>
              <a:rPr lang="en-GB" dirty="0"/>
              <a:t> yr </a:t>
            </a:r>
            <a:r>
              <a:rPr lang="en-GB" dirty="0" err="1"/>
              <a:t>Aseiniad</a:t>
            </a:r>
            <a:endParaRPr lang="en-GB" dirty="0"/>
          </a:p>
          <a:p>
            <a:endParaRPr lang="en-GB" dirty="0"/>
          </a:p>
          <a:p>
            <a:endParaRPr lang="en-GB" dirty="0"/>
          </a:p>
        </p:txBody>
      </p:sp>
      <p:sp>
        <p:nvSpPr>
          <p:cNvPr id="4" name="Content Placeholder 3">
            <a:extLst>
              <a:ext uri="{FF2B5EF4-FFF2-40B4-BE49-F238E27FC236}">
                <a16:creationId xmlns:a16="http://schemas.microsoft.com/office/drawing/2014/main" id="{C326BB8D-0526-89BA-170B-3CD7E517E0CB}"/>
              </a:ext>
            </a:extLst>
          </p:cNvPr>
          <p:cNvSpPr>
            <a:spLocks noGrp="1"/>
          </p:cNvSpPr>
          <p:nvPr>
            <p:ph sz="half" idx="2"/>
          </p:nvPr>
        </p:nvSpPr>
        <p:spPr>
          <a:xfrm>
            <a:off x="6223462" y="1690688"/>
            <a:ext cx="5054138" cy="4283908"/>
          </a:xfrm>
        </p:spPr>
        <p:txBody>
          <a:bodyPr/>
          <a:lstStyle/>
          <a:p>
            <a:r>
              <a:rPr lang="en-GB" dirty="0">
                <a:solidFill>
                  <a:srgbClr val="2F5597"/>
                </a:solidFill>
              </a:rPr>
              <a:t>Note the important information included in the Assessment Information tile</a:t>
            </a:r>
          </a:p>
          <a:p>
            <a:endParaRPr lang="en-GB" dirty="0"/>
          </a:p>
        </p:txBody>
      </p:sp>
      <p:pic>
        <p:nvPicPr>
          <p:cNvPr id="6" name="Picture 5">
            <a:extLst>
              <a:ext uri="{FF2B5EF4-FFF2-40B4-BE49-F238E27FC236}">
                <a16:creationId xmlns:a16="http://schemas.microsoft.com/office/drawing/2014/main" id="{E985798A-55AE-9A60-D181-7F9315C7F36E}"/>
              </a:ext>
            </a:extLst>
          </p:cNvPr>
          <p:cNvPicPr>
            <a:picLocks noChangeAspect="1"/>
          </p:cNvPicPr>
          <p:nvPr/>
        </p:nvPicPr>
        <p:blipFill>
          <a:blip r:embed="rId3"/>
          <a:stretch>
            <a:fillRect/>
          </a:stretch>
        </p:blipFill>
        <p:spPr>
          <a:xfrm>
            <a:off x="3650105" y="3457292"/>
            <a:ext cx="3219606" cy="2291602"/>
          </a:xfrm>
          <a:prstGeom prst="rect">
            <a:avLst/>
          </a:prstGeom>
        </p:spPr>
      </p:pic>
    </p:spTree>
    <p:extLst>
      <p:ext uri="{BB962C8B-B14F-4D97-AF65-F5344CB8AC3E}">
        <p14:creationId xmlns:p14="http://schemas.microsoft.com/office/powerpoint/2010/main" val="2527059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C2132-BCE9-7D79-D065-73D54A997640}"/>
              </a:ext>
            </a:extLst>
          </p:cNvPr>
          <p:cNvSpPr>
            <a:spLocks noGrp="1"/>
          </p:cNvSpPr>
          <p:nvPr>
            <p:ph type="title"/>
          </p:nvPr>
        </p:nvSpPr>
        <p:spPr>
          <a:xfrm>
            <a:off x="184760" y="154536"/>
            <a:ext cx="12306300" cy="1325563"/>
          </a:xfrm>
        </p:spPr>
        <p:txBody>
          <a:bodyPr>
            <a:normAutofit fontScale="90000"/>
          </a:bodyPr>
          <a:lstStyle/>
          <a:p>
            <a:br>
              <a:rPr lang="en-GB" dirty="0"/>
            </a:br>
            <a:r>
              <a:rPr lang="en-GB" b="1" dirty="0" err="1"/>
              <a:t>Cymorth</a:t>
            </a:r>
            <a:r>
              <a:rPr lang="en-GB" b="1" dirty="0"/>
              <a:t> </a:t>
            </a:r>
            <a:br>
              <a:rPr lang="en-GB" b="1" dirty="0"/>
            </a:br>
            <a:r>
              <a:rPr lang="en-GB" b="1" dirty="0" err="1">
                <a:solidFill>
                  <a:srgbClr val="2F5597"/>
                </a:solidFill>
              </a:rPr>
              <a:t>Cefnogaeth</a:t>
            </a:r>
            <a:br>
              <a:rPr lang="en-GB" dirty="0"/>
            </a:br>
            <a:endParaRPr lang="en-GB" dirty="0">
              <a:solidFill>
                <a:srgbClr val="2F5597"/>
              </a:solidFill>
            </a:endParaRPr>
          </a:p>
        </p:txBody>
      </p:sp>
      <p:sp>
        <p:nvSpPr>
          <p:cNvPr id="4" name="Content Placeholder 3">
            <a:extLst>
              <a:ext uri="{FF2B5EF4-FFF2-40B4-BE49-F238E27FC236}">
                <a16:creationId xmlns:a16="http://schemas.microsoft.com/office/drawing/2014/main" id="{8BCF6320-B6E6-EEEC-0702-B82F63E8D61D}"/>
              </a:ext>
            </a:extLst>
          </p:cNvPr>
          <p:cNvSpPr>
            <a:spLocks noGrp="1"/>
          </p:cNvSpPr>
          <p:nvPr>
            <p:ph sz="half" idx="2"/>
          </p:nvPr>
        </p:nvSpPr>
        <p:spPr>
          <a:xfrm>
            <a:off x="6019800" y="1390996"/>
            <a:ext cx="5334000" cy="4785967"/>
          </a:xfrm>
        </p:spPr>
        <p:txBody>
          <a:bodyPr vert="horz" lIns="91440" tIns="45720" rIns="91440" bIns="45720" rtlCol="0" anchor="t">
            <a:normAutofit/>
          </a:bodyPr>
          <a:lstStyle/>
          <a:p>
            <a:r>
              <a:rPr lang="en-GB" dirty="0">
                <a:solidFill>
                  <a:srgbClr val="2F5597"/>
                </a:solidFill>
              </a:rPr>
              <a:t>There is Panopto assignment guidance shared on Moodle.</a:t>
            </a:r>
          </a:p>
          <a:p>
            <a:r>
              <a:rPr lang="en-GB" dirty="0">
                <a:solidFill>
                  <a:srgbClr val="2F5597"/>
                </a:solidFill>
              </a:rPr>
              <a:t>You can also ask questions via the forum.</a:t>
            </a:r>
          </a:p>
          <a:p>
            <a:endParaRPr lang="en-GB" dirty="0">
              <a:solidFill>
                <a:srgbClr val="2F5597"/>
              </a:solidFill>
              <a:cs typeface="Arial"/>
            </a:endParaRPr>
          </a:p>
        </p:txBody>
      </p:sp>
      <p:sp>
        <p:nvSpPr>
          <p:cNvPr id="6" name="Content Placeholder 5">
            <a:extLst>
              <a:ext uri="{FF2B5EF4-FFF2-40B4-BE49-F238E27FC236}">
                <a16:creationId xmlns:a16="http://schemas.microsoft.com/office/drawing/2014/main" id="{1EDB7707-8F71-1FF0-89D9-5443CAEA4D72}"/>
              </a:ext>
            </a:extLst>
          </p:cNvPr>
          <p:cNvSpPr>
            <a:spLocks noGrp="1"/>
          </p:cNvSpPr>
          <p:nvPr>
            <p:ph sz="half" idx="1"/>
          </p:nvPr>
        </p:nvSpPr>
        <p:spPr>
          <a:xfrm>
            <a:off x="476596" y="1390996"/>
            <a:ext cx="5543204" cy="4785967"/>
          </a:xfrm>
        </p:spPr>
        <p:txBody>
          <a:bodyPr/>
          <a:lstStyle/>
          <a:p>
            <a:pPr marL="0" indent="0">
              <a:buNone/>
            </a:pPr>
            <a:r>
              <a:rPr lang="en-GB" dirty="0"/>
              <a:t>Mae </a:t>
            </a:r>
            <a:r>
              <a:rPr lang="en-GB" dirty="0" err="1"/>
              <a:t>canllawiau</a:t>
            </a:r>
            <a:r>
              <a:rPr lang="en-GB" dirty="0"/>
              <a:t> </a:t>
            </a:r>
            <a:r>
              <a:rPr lang="en-GB" dirty="0" err="1"/>
              <a:t>aseiniad</a:t>
            </a:r>
            <a:r>
              <a:rPr lang="en-GB" dirty="0"/>
              <a:t> </a:t>
            </a:r>
            <a:r>
              <a:rPr lang="en-GB" dirty="0" err="1"/>
              <a:t>wedi’i</a:t>
            </a:r>
            <a:r>
              <a:rPr lang="en-GB" dirty="0"/>
              <a:t> </a:t>
            </a:r>
            <a:r>
              <a:rPr lang="en-GB" dirty="0" err="1"/>
              <a:t>rhannu</a:t>
            </a:r>
            <a:r>
              <a:rPr lang="en-GB" dirty="0"/>
              <a:t> </a:t>
            </a:r>
            <a:r>
              <a:rPr lang="en-GB" dirty="0" err="1"/>
              <a:t>ar</a:t>
            </a:r>
            <a:r>
              <a:rPr lang="en-GB" dirty="0"/>
              <a:t> Panopto </a:t>
            </a:r>
            <a:r>
              <a:rPr lang="en-GB" dirty="0" err="1"/>
              <a:t>ar</a:t>
            </a:r>
            <a:r>
              <a:rPr lang="en-GB" dirty="0"/>
              <a:t> Moodle.</a:t>
            </a:r>
          </a:p>
          <a:p>
            <a:pPr marL="0" indent="0">
              <a:buNone/>
            </a:pPr>
            <a:r>
              <a:rPr lang="en-GB" dirty="0"/>
              <a:t>Mae </a:t>
            </a:r>
            <a:r>
              <a:rPr lang="en-GB" dirty="0" err="1"/>
              <a:t>modd</a:t>
            </a:r>
            <a:r>
              <a:rPr lang="en-GB" dirty="0"/>
              <a:t> </a:t>
            </a:r>
            <a:r>
              <a:rPr lang="en-GB" dirty="0" err="1"/>
              <a:t>hefyd</a:t>
            </a:r>
            <a:r>
              <a:rPr lang="en-GB" dirty="0"/>
              <a:t> </a:t>
            </a:r>
            <a:r>
              <a:rPr lang="en-GB" dirty="0" err="1"/>
              <a:t>gofyn</a:t>
            </a:r>
            <a:r>
              <a:rPr lang="en-GB" dirty="0"/>
              <a:t> </a:t>
            </a:r>
            <a:r>
              <a:rPr lang="en-GB" dirty="0" err="1"/>
              <a:t>cwestiynau</a:t>
            </a:r>
            <a:r>
              <a:rPr lang="en-GB" dirty="0"/>
              <a:t> </a:t>
            </a:r>
            <a:r>
              <a:rPr lang="en-GB" dirty="0" err="1"/>
              <a:t>ar</a:t>
            </a:r>
            <a:r>
              <a:rPr lang="en-GB" dirty="0"/>
              <a:t> y </a:t>
            </a:r>
            <a:r>
              <a:rPr lang="en-GB" dirty="0" err="1"/>
              <a:t>fforwm</a:t>
            </a:r>
            <a:r>
              <a:rPr lang="en-GB" dirty="0"/>
              <a:t>.</a:t>
            </a:r>
          </a:p>
          <a:p>
            <a:pPr marL="0" indent="0">
              <a:buNone/>
            </a:pPr>
            <a:endParaRPr lang="en-GB" dirty="0"/>
          </a:p>
        </p:txBody>
      </p:sp>
      <p:pic>
        <p:nvPicPr>
          <p:cNvPr id="8" name="Picture 7">
            <a:extLst>
              <a:ext uri="{FF2B5EF4-FFF2-40B4-BE49-F238E27FC236}">
                <a16:creationId xmlns:a16="http://schemas.microsoft.com/office/drawing/2014/main" id="{8858FEEE-0646-C17F-F822-2E4484853842}"/>
              </a:ext>
            </a:extLst>
          </p:cNvPr>
          <p:cNvPicPr>
            <a:picLocks noChangeAspect="1"/>
          </p:cNvPicPr>
          <p:nvPr/>
        </p:nvPicPr>
        <p:blipFill>
          <a:blip r:embed="rId3"/>
          <a:stretch>
            <a:fillRect/>
          </a:stretch>
        </p:blipFill>
        <p:spPr>
          <a:xfrm>
            <a:off x="3031374" y="3154390"/>
            <a:ext cx="4568882" cy="2312614"/>
          </a:xfrm>
          <a:prstGeom prst="rect">
            <a:avLst/>
          </a:prstGeom>
        </p:spPr>
      </p:pic>
    </p:spTree>
    <p:extLst>
      <p:ext uri="{BB962C8B-B14F-4D97-AF65-F5344CB8AC3E}">
        <p14:creationId xmlns:p14="http://schemas.microsoft.com/office/powerpoint/2010/main" val="30424887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4328-0D58-6711-23AD-DC9D752EE9D0}"/>
              </a:ext>
            </a:extLst>
          </p:cNvPr>
          <p:cNvSpPr>
            <a:spLocks noGrp="1"/>
          </p:cNvSpPr>
          <p:nvPr>
            <p:ph type="title"/>
          </p:nvPr>
        </p:nvSpPr>
        <p:spPr>
          <a:xfrm>
            <a:off x="609600" y="365125"/>
            <a:ext cx="10744200" cy="1325563"/>
          </a:xfrm>
        </p:spPr>
        <p:txBody>
          <a:bodyPr/>
          <a:lstStyle/>
          <a:p>
            <a:r>
              <a:rPr lang="en-GB" b="1" dirty="0" err="1"/>
              <a:t>Aseiniad</a:t>
            </a:r>
            <a:r>
              <a:rPr lang="en-GB" b="1" dirty="0"/>
              <a:t> </a:t>
            </a:r>
            <a:br>
              <a:rPr lang="en-GB" b="1" dirty="0"/>
            </a:br>
            <a:r>
              <a:rPr lang="en-GB" b="1" dirty="0">
                <a:solidFill>
                  <a:srgbClr val="2F5597"/>
                </a:solidFill>
              </a:rPr>
              <a:t>Assignment</a:t>
            </a:r>
          </a:p>
        </p:txBody>
      </p:sp>
      <p:sp>
        <p:nvSpPr>
          <p:cNvPr id="3" name="Content Placeholder 2">
            <a:extLst>
              <a:ext uri="{FF2B5EF4-FFF2-40B4-BE49-F238E27FC236}">
                <a16:creationId xmlns:a16="http://schemas.microsoft.com/office/drawing/2014/main" id="{E5A9E411-C16C-BABB-0341-404E3BE855D8}"/>
              </a:ext>
            </a:extLst>
          </p:cNvPr>
          <p:cNvSpPr>
            <a:spLocks noGrp="1"/>
          </p:cNvSpPr>
          <p:nvPr>
            <p:ph sz="half" idx="1"/>
          </p:nvPr>
        </p:nvSpPr>
        <p:spPr>
          <a:xfrm>
            <a:off x="451757" y="1825625"/>
            <a:ext cx="5568043" cy="4351338"/>
          </a:xfrm>
        </p:spPr>
        <p:txBody>
          <a:bodyPr vert="horz" lIns="91440" tIns="45720" rIns="91440" bIns="45720" rtlCol="0" anchor="t">
            <a:normAutofit fontScale="92500" lnSpcReduction="20000"/>
          </a:bodyPr>
          <a:lstStyle/>
          <a:p>
            <a:pPr marL="0" indent="0">
              <a:buNone/>
            </a:pPr>
            <a:r>
              <a:rPr lang="en-GB" dirty="0" err="1"/>
              <a:t>Porfolio</a:t>
            </a:r>
            <a:r>
              <a:rPr lang="en-GB" dirty="0"/>
              <a:t> o 4 </a:t>
            </a:r>
            <a:r>
              <a:rPr lang="en-GB" dirty="0" err="1"/>
              <a:t>rhan</a:t>
            </a:r>
            <a:r>
              <a:rPr lang="en-GB" dirty="0"/>
              <a:t> </a:t>
            </a:r>
            <a:r>
              <a:rPr lang="en-GB" dirty="0" err="1"/>
              <a:t>yn</a:t>
            </a:r>
            <a:r>
              <a:rPr lang="en-GB" dirty="0"/>
              <a:t> </a:t>
            </a:r>
            <a:r>
              <a:rPr lang="en-GB" dirty="0" err="1"/>
              <a:t>cyfateb</a:t>
            </a:r>
            <a:r>
              <a:rPr lang="en-GB" dirty="0"/>
              <a:t> </a:t>
            </a:r>
            <a:r>
              <a:rPr lang="en-GB" dirty="0" err="1"/>
              <a:t>i</a:t>
            </a:r>
            <a:r>
              <a:rPr lang="en-GB" dirty="0"/>
              <a:t> 3000 o </a:t>
            </a:r>
            <a:r>
              <a:rPr lang="en-GB" dirty="0" err="1"/>
              <a:t>eiriau</a:t>
            </a:r>
            <a:endParaRPr lang="en-GB" dirty="0"/>
          </a:p>
          <a:p>
            <a:r>
              <a:rPr lang="en-GB" dirty="0" err="1"/>
              <a:t>Darllen</a:t>
            </a:r>
            <a:r>
              <a:rPr lang="en-GB" dirty="0"/>
              <a:t> </a:t>
            </a:r>
            <a:r>
              <a:rPr lang="en-GB" dirty="0" err="1"/>
              <a:t>canllawiau</a:t>
            </a:r>
            <a:r>
              <a:rPr lang="en-GB" dirty="0"/>
              <a:t> yn </a:t>
            </a:r>
            <a:r>
              <a:rPr lang="en-GB" dirty="0" err="1"/>
              <a:t>ofalus</a:t>
            </a:r>
            <a:endParaRPr lang="en-GB" dirty="0"/>
          </a:p>
          <a:p>
            <a:r>
              <a:rPr lang="en-GB" dirty="0"/>
              <a:t>Mae yr </a:t>
            </a:r>
            <a:r>
              <a:rPr lang="en-GB" dirty="0" err="1"/>
              <a:t>aseiniad</a:t>
            </a:r>
            <a:r>
              <a:rPr lang="en-GB" dirty="0"/>
              <a:t> </a:t>
            </a:r>
            <a:r>
              <a:rPr lang="en-GB" dirty="0" err="1"/>
              <a:t>yn</a:t>
            </a:r>
            <a:r>
              <a:rPr lang="en-GB" dirty="0"/>
              <a:t> y </a:t>
            </a:r>
            <a:r>
              <a:rPr lang="en-GB" dirty="0" err="1"/>
              <a:t>ffurflen</a:t>
            </a:r>
            <a:r>
              <a:rPr lang="en-GB" dirty="0"/>
              <a:t> GA36.</a:t>
            </a:r>
          </a:p>
          <a:p>
            <a:r>
              <a:rPr lang="en-GB" dirty="0"/>
              <a:t>Mae </a:t>
            </a:r>
            <a:r>
              <a:rPr lang="en-GB" dirty="0" err="1"/>
              <a:t>yna</a:t>
            </a:r>
            <a:r>
              <a:rPr lang="en-GB" dirty="0"/>
              <a:t> </a:t>
            </a:r>
            <a:r>
              <a:rPr lang="en-GB" dirty="0" err="1"/>
              <a:t>recordiad</a:t>
            </a:r>
            <a:r>
              <a:rPr lang="en-GB" dirty="0"/>
              <a:t> Panopto </a:t>
            </a:r>
            <a:r>
              <a:rPr lang="en-GB" dirty="0" err="1"/>
              <a:t>ar</a:t>
            </a:r>
            <a:r>
              <a:rPr lang="en-GB" dirty="0"/>
              <a:t> </a:t>
            </a:r>
            <a:r>
              <a:rPr lang="en-GB" dirty="0" err="1"/>
              <a:t>gyfer</a:t>
            </a:r>
            <a:r>
              <a:rPr lang="en-GB" dirty="0"/>
              <a:t> yr </a:t>
            </a:r>
            <a:r>
              <a:rPr lang="en-GB" dirty="0" err="1"/>
              <a:t>aseinaid</a:t>
            </a:r>
            <a:r>
              <a:rPr lang="en-GB" dirty="0"/>
              <a:t> ac </a:t>
            </a:r>
            <a:r>
              <a:rPr lang="en-GB" dirty="0" err="1"/>
              <a:t>hefyd</a:t>
            </a:r>
            <a:r>
              <a:rPr lang="en-GB" dirty="0"/>
              <a:t> </a:t>
            </a:r>
            <a:r>
              <a:rPr lang="en-GB" dirty="0" err="1"/>
              <a:t>recordiadau</a:t>
            </a:r>
            <a:r>
              <a:rPr lang="en-GB" dirty="0"/>
              <a:t> </a:t>
            </a:r>
            <a:r>
              <a:rPr lang="en-GB" dirty="0" err="1"/>
              <a:t>ymhellach</a:t>
            </a:r>
            <a:r>
              <a:rPr lang="en-GB" dirty="0"/>
              <a:t> </a:t>
            </a:r>
            <a:r>
              <a:rPr lang="en-GB" dirty="0" err="1"/>
              <a:t>ar</a:t>
            </a:r>
            <a:r>
              <a:rPr lang="en-GB" dirty="0"/>
              <a:t> </a:t>
            </a:r>
            <a:r>
              <a:rPr lang="en-GB" dirty="0" err="1"/>
              <a:t>rhannau</a:t>
            </a:r>
            <a:r>
              <a:rPr lang="en-GB" dirty="0"/>
              <a:t> </a:t>
            </a:r>
            <a:r>
              <a:rPr lang="en-GB" dirty="0" err="1"/>
              <a:t>penodol</a:t>
            </a:r>
            <a:r>
              <a:rPr lang="en-GB" dirty="0"/>
              <a:t>.</a:t>
            </a:r>
          </a:p>
          <a:p>
            <a:pPr lvl="0"/>
            <a:r>
              <a:rPr lang="en-GB" b="1" dirty="0" err="1"/>
              <a:t>Dyddiad</a:t>
            </a:r>
            <a:r>
              <a:rPr lang="en-GB" b="1" dirty="0"/>
              <a:t> </a:t>
            </a:r>
            <a:r>
              <a:rPr lang="en-GB" b="1" dirty="0" err="1"/>
              <a:t>cyflwyno</a:t>
            </a:r>
            <a:r>
              <a:rPr lang="en-GB" b="1" dirty="0"/>
              <a:t> portfolio </a:t>
            </a:r>
            <a:r>
              <a:rPr lang="en-GB" b="1" dirty="0" err="1"/>
              <a:t>terfynol</a:t>
            </a:r>
            <a:r>
              <a:rPr lang="en-GB" b="1" dirty="0"/>
              <a:t> 23.59pm, 27/09/26</a:t>
            </a:r>
            <a:endParaRPr lang="en-GB" dirty="0"/>
          </a:p>
          <a:p>
            <a:endParaRPr lang="en-GB" dirty="0"/>
          </a:p>
        </p:txBody>
      </p:sp>
      <p:sp>
        <p:nvSpPr>
          <p:cNvPr id="4" name="Content Placeholder 3">
            <a:extLst>
              <a:ext uri="{FF2B5EF4-FFF2-40B4-BE49-F238E27FC236}">
                <a16:creationId xmlns:a16="http://schemas.microsoft.com/office/drawing/2014/main" id="{4ABE422C-8677-F660-B6FD-032B6EEB82C5}"/>
              </a:ext>
            </a:extLst>
          </p:cNvPr>
          <p:cNvSpPr>
            <a:spLocks noGrp="1"/>
          </p:cNvSpPr>
          <p:nvPr>
            <p:ph sz="half" idx="2"/>
          </p:nvPr>
        </p:nvSpPr>
        <p:spPr>
          <a:xfrm>
            <a:off x="6172200" y="1825625"/>
            <a:ext cx="5334000" cy="3775075"/>
          </a:xfrm>
        </p:spPr>
        <p:txBody>
          <a:bodyPr vert="horz" lIns="91440" tIns="45720" rIns="91440" bIns="45720" rtlCol="0" anchor="t">
            <a:normAutofit fontScale="92500" lnSpcReduction="20000"/>
          </a:bodyPr>
          <a:lstStyle/>
          <a:p>
            <a:pPr marL="0" indent="0">
              <a:buNone/>
            </a:pPr>
            <a:r>
              <a:rPr lang="en-GB" dirty="0">
                <a:solidFill>
                  <a:srgbClr val="2F5597"/>
                </a:solidFill>
              </a:rPr>
              <a:t>Portfolio of 4 parts equivalent to 3000 words</a:t>
            </a:r>
            <a:endParaRPr lang="en-US" dirty="0"/>
          </a:p>
          <a:p>
            <a:r>
              <a:rPr lang="en-GB" dirty="0">
                <a:solidFill>
                  <a:srgbClr val="2F5597"/>
                </a:solidFill>
              </a:rPr>
              <a:t>Read the guidance carefully</a:t>
            </a:r>
          </a:p>
          <a:p>
            <a:r>
              <a:rPr lang="en-GB" dirty="0">
                <a:solidFill>
                  <a:srgbClr val="2F5597"/>
                </a:solidFill>
              </a:rPr>
              <a:t>The assignment is in the GA36 form.</a:t>
            </a:r>
          </a:p>
          <a:p>
            <a:r>
              <a:rPr lang="en-GB" dirty="0">
                <a:solidFill>
                  <a:srgbClr val="2F5597"/>
                </a:solidFill>
              </a:rPr>
              <a:t>There is a Panopto recording for the assignment as well as further recordings to support specific parts.</a:t>
            </a:r>
          </a:p>
          <a:p>
            <a:r>
              <a:rPr lang="en-GB" b="1" dirty="0"/>
              <a:t>Submission deadline final portfolio 23.59pm, 27/09/26</a:t>
            </a:r>
            <a:endParaRPr lang="en-GB" dirty="0"/>
          </a:p>
          <a:p>
            <a:endParaRPr lang="en-GB" dirty="0">
              <a:solidFill>
                <a:srgbClr val="2F5597"/>
              </a:solidFill>
            </a:endParaRPr>
          </a:p>
        </p:txBody>
      </p:sp>
    </p:spTree>
    <p:extLst>
      <p:ext uri="{BB962C8B-B14F-4D97-AF65-F5344CB8AC3E}">
        <p14:creationId xmlns:p14="http://schemas.microsoft.com/office/powerpoint/2010/main" val="2716667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29A9-2927-36D8-1AE8-653311C69FD4}"/>
              </a:ext>
            </a:extLst>
          </p:cNvPr>
          <p:cNvSpPr>
            <a:spLocks noGrp="1"/>
          </p:cNvSpPr>
          <p:nvPr>
            <p:ph type="title"/>
          </p:nvPr>
        </p:nvSpPr>
        <p:spPr>
          <a:xfrm>
            <a:off x="455419" y="365125"/>
            <a:ext cx="10798628" cy="704240"/>
          </a:xfrm>
        </p:spPr>
        <p:txBody>
          <a:bodyPr>
            <a:normAutofit fontScale="90000"/>
          </a:bodyPr>
          <a:lstStyle/>
          <a:p>
            <a:r>
              <a:rPr lang="en-GB" b="1" dirty="0"/>
              <a:t>4 Rhan</a:t>
            </a:r>
            <a:br>
              <a:rPr lang="en-GB" b="1" dirty="0"/>
            </a:br>
            <a:r>
              <a:rPr lang="en-GB" b="1" dirty="0">
                <a:solidFill>
                  <a:srgbClr val="2F5597"/>
                </a:solidFill>
              </a:rPr>
              <a:t>4 Parts</a:t>
            </a:r>
          </a:p>
        </p:txBody>
      </p:sp>
      <p:sp>
        <p:nvSpPr>
          <p:cNvPr id="3" name="Content Placeholder 2">
            <a:extLst>
              <a:ext uri="{FF2B5EF4-FFF2-40B4-BE49-F238E27FC236}">
                <a16:creationId xmlns:a16="http://schemas.microsoft.com/office/drawing/2014/main" id="{ABCFB5AA-83A7-85CE-9D29-46CD8AB2ECB4}"/>
              </a:ext>
            </a:extLst>
          </p:cNvPr>
          <p:cNvSpPr>
            <a:spLocks noGrp="1"/>
          </p:cNvSpPr>
          <p:nvPr>
            <p:ph sz="half" idx="1"/>
          </p:nvPr>
        </p:nvSpPr>
        <p:spPr>
          <a:xfrm>
            <a:off x="555172" y="1509250"/>
            <a:ext cx="5143499" cy="4351338"/>
          </a:xfrm>
        </p:spPr>
        <p:txBody>
          <a:bodyPr vert="horz" lIns="91440" tIns="45720" rIns="91440" bIns="45720" rtlCol="0" anchor="t">
            <a:normAutofit/>
          </a:bodyPr>
          <a:lstStyle/>
          <a:p>
            <a:r>
              <a:rPr lang="en-GB" dirty="0"/>
              <a:t>Rhan 1- Creu </a:t>
            </a:r>
            <a:r>
              <a:rPr lang="en-GB" dirty="0" err="1"/>
              <a:t>amserlen</a:t>
            </a:r>
            <a:r>
              <a:rPr lang="en-GB" dirty="0"/>
              <a:t> </a:t>
            </a:r>
            <a:r>
              <a:rPr lang="en-GB" dirty="0" err="1"/>
              <a:t>astudio</a:t>
            </a:r>
            <a:r>
              <a:rPr lang="en-GB" dirty="0"/>
              <a:t>. </a:t>
            </a:r>
          </a:p>
          <a:p>
            <a:r>
              <a:rPr lang="en-GB" dirty="0"/>
              <a:t>Rhan 2- </a:t>
            </a:r>
            <a:r>
              <a:rPr lang="en-GB" dirty="0" err="1"/>
              <a:t>Defnyddio</a:t>
            </a:r>
            <a:r>
              <a:rPr lang="en-GB" dirty="0"/>
              <a:t> ac </a:t>
            </a:r>
            <a:r>
              <a:rPr lang="en-GB" dirty="0" err="1"/>
              <a:t>ymarfer</a:t>
            </a:r>
            <a:r>
              <a:rPr lang="en-GB" dirty="0"/>
              <a:t> </a:t>
            </a:r>
            <a:r>
              <a:rPr lang="en-GB" dirty="0" err="1"/>
              <a:t>defnydd</a:t>
            </a:r>
            <a:r>
              <a:rPr lang="en-GB" dirty="0"/>
              <a:t> AI a </a:t>
            </a:r>
            <a:r>
              <a:rPr lang="en-GB" dirty="0" err="1"/>
              <a:t>chreu</a:t>
            </a:r>
            <a:r>
              <a:rPr lang="en-GB" dirty="0"/>
              <a:t> 2 </a:t>
            </a:r>
            <a:r>
              <a:rPr lang="en-GB" dirty="0" err="1"/>
              <a:t>ddarn</a:t>
            </a:r>
            <a:r>
              <a:rPr lang="en-GB" dirty="0"/>
              <a:t> o </a:t>
            </a:r>
            <a:r>
              <a:rPr lang="en-GB" dirty="0" err="1"/>
              <a:t>ysgrifen</a:t>
            </a:r>
            <a:r>
              <a:rPr lang="en-GB" dirty="0"/>
              <a:t> (</a:t>
            </a:r>
            <a:r>
              <a:rPr lang="en-GB" dirty="0" err="1"/>
              <a:t>tua</a:t>
            </a:r>
            <a:r>
              <a:rPr lang="en-GB" dirty="0"/>
              <a:t> 1000 o </a:t>
            </a:r>
            <a:r>
              <a:rPr lang="en-GB" dirty="0" err="1"/>
              <a:t>eiriau</a:t>
            </a:r>
            <a:r>
              <a:rPr lang="en-GB" dirty="0"/>
              <a:t>).</a:t>
            </a:r>
            <a:endParaRPr lang="en-GB" dirty="0">
              <a:cs typeface="Arial"/>
            </a:endParaRPr>
          </a:p>
          <a:p>
            <a:r>
              <a:rPr lang="en-GB" dirty="0"/>
              <a:t>Rhan 3- Creu Poster </a:t>
            </a:r>
            <a:r>
              <a:rPr lang="en-GB" dirty="0" err="1"/>
              <a:t>academaidd</a:t>
            </a:r>
            <a:r>
              <a:rPr lang="en-GB" dirty="0"/>
              <a:t> (</a:t>
            </a:r>
            <a:r>
              <a:rPr lang="en-GB" dirty="0" err="1"/>
              <a:t>tua</a:t>
            </a:r>
            <a:r>
              <a:rPr lang="en-GB" dirty="0"/>
              <a:t> 500 gair).</a:t>
            </a:r>
          </a:p>
          <a:p>
            <a:r>
              <a:rPr lang="en-GB" dirty="0"/>
              <a:t>Rhan 4- Creu </a:t>
            </a:r>
            <a:r>
              <a:rPr lang="en-GB" dirty="0" err="1"/>
              <a:t>cyflwyniad</a:t>
            </a:r>
            <a:r>
              <a:rPr lang="en-GB" dirty="0"/>
              <a:t> </a:t>
            </a:r>
            <a:r>
              <a:rPr lang="en-GB" dirty="0" err="1"/>
              <a:t>troslais</a:t>
            </a:r>
            <a:r>
              <a:rPr lang="en-GB" dirty="0"/>
              <a:t> </a:t>
            </a:r>
            <a:r>
              <a:rPr lang="en-GB" dirty="0" err="1"/>
              <a:t>o’r</a:t>
            </a:r>
            <a:r>
              <a:rPr lang="en-GB" dirty="0"/>
              <a:t> poster (5 </a:t>
            </a:r>
            <a:r>
              <a:rPr lang="en-GB" dirty="0" err="1"/>
              <a:t>munud</a:t>
            </a:r>
            <a:r>
              <a:rPr lang="en-GB" dirty="0"/>
              <a:t>).</a:t>
            </a:r>
            <a:endParaRPr lang="en-GB" dirty="0">
              <a:cs typeface="Arial"/>
            </a:endParaRPr>
          </a:p>
        </p:txBody>
      </p:sp>
      <p:sp>
        <p:nvSpPr>
          <p:cNvPr id="4" name="Content Placeholder 3">
            <a:extLst>
              <a:ext uri="{FF2B5EF4-FFF2-40B4-BE49-F238E27FC236}">
                <a16:creationId xmlns:a16="http://schemas.microsoft.com/office/drawing/2014/main" id="{0BDAC18E-A4B0-C3FA-2716-C193928DD946}"/>
              </a:ext>
            </a:extLst>
          </p:cNvPr>
          <p:cNvSpPr>
            <a:spLocks noGrp="1"/>
          </p:cNvSpPr>
          <p:nvPr>
            <p:ph sz="half" idx="2"/>
          </p:nvPr>
        </p:nvSpPr>
        <p:spPr>
          <a:xfrm>
            <a:off x="6220767" y="1491936"/>
            <a:ext cx="5416061" cy="4374784"/>
          </a:xfrm>
        </p:spPr>
        <p:txBody>
          <a:bodyPr vert="horz" lIns="91440" tIns="45720" rIns="91440" bIns="45720" rtlCol="0" anchor="t">
            <a:normAutofit/>
          </a:bodyPr>
          <a:lstStyle/>
          <a:p>
            <a:r>
              <a:rPr lang="en-GB" dirty="0">
                <a:solidFill>
                  <a:srgbClr val="2F5597"/>
                </a:solidFill>
              </a:rPr>
              <a:t>Part 1- Create a study timetable.</a:t>
            </a:r>
            <a:endParaRPr lang="en-GB" dirty="0">
              <a:solidFill>
                <a:srgbClr val="2F5597"/>
              </a:solidFill>
              <a:cs typeface="Arial"/>
            </a:endParaRPr>
          </a:p>
          <a:p>
            <a:r>
              <a:rPr lang="en-GB" dirty="0">
                <a:solidFill>
                  <a:srgbClr val="2F5597"/>
                </a:solidFill>
              </a:rPr>
              <a:t>Part 2- Use and practice using AI and create 2 pieces of writing (approx. 1000 words). </a:t>
            </a:r>
            <a:endParaRPr lang="en-GB" dirty="0">
              <a:solidFill>
                <a:srgbClr val="2F5597"/>
              </a:solidFill>
              <a:cs typeface="Arial"/>
            </a:endParaRPr>
          </a:p>
          <a:p>
            <a:r>
              <a:rPr lang="en-GB" dirty="0">
                <a:solidFill>
                  <a:srgbClr val="2F5597"/>
                </a:solidFill>
              </a:rPr>
              <a:t>Part 3-</a:t>
            </a:r>
            <a:r>
              <a:rPr lang="en-GB" dirty="0">
                <a:solidFill>
                  <a:srgbClr val="2F5597"/>
                </a:solidFill>
                <a:cs typeface="Arial"/>
              </a:rPr>
              <a:t>Create an academic poster  (approx. 500 words).</a:t>
            </a:r>
            <a:endParaRPr lang="en-GB" dirty="0">
              <a:solidFill>
                <a:srgbClr val="2F5597"/>
              </a:solidFill>
            </a:endParaRPr>
          </a:p>
          <a:p>
            <a:r>
              <a:rPr lang="en-GB" dirty="0">
                <a:solidFill>
                  <a:srgbClr val="2F5597"/>
                </a:solidFill>
                <a:cs typeface="Arial"/>
              </a:rPr>
              <a:t>Part 4-Create a voice over presentation for poster (5 minutes).</a:t>
            </a:r>
          </a:p>
        </p:txBody>
      </p:sp>
    </p:spTree>
    <p:extLst>
      <p:ext uri="{BB962C8B-B14F-4D97-AF65-F5344CB8AC3E}">
        <p14:creationId xmlns:p14="http://schemas.microsoft.com/office/powerpoint/2010/main" val="16700834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06B4F-5D44-E0AA-3628-BF34D8E0DB1E}"/>
              </a:ext>
            </a:extLst>
          </p:cNvPr>
          <p:cNvSpPr>
            <a:spLocks noGrp="1"/>
          </p:cNvSpPr>
          <p:nvPr>
            <p:ph type="title"/>
          </p:nvPr>
        </p:nvSpPr>
        <p:spPr>
          <a:xfrm>
            <a:off x="838200" y="365126"/>
            <a:ext cx="10515600" cy="532650"/>
          </a:xfrm>
        </p:spPr>
        <p:txBody>
          <a:bodyPr>
            <a:normAutofit fontScale="90000"/>
          </a:bodyPr>
          <a:lstStyle/>
          <a:p>
            <a:r>
              <a:rPr lang="en-GB" b="1" dirty="0" err="1"/>
              <a:t>Cyflwyno’r</a:t>
            </a:r>
            <a:r>
              <a:rPr lang="en-GB" b="1" dirty="0"/>
              <a:t> </a:t>
            </a:r>
            <a:r>
              <a:rPr lang="en-GB" b="1" dirty="0" err="1"/>
              <a:t>portffolio</a:t>
            </a:r>
            <a:r>
              <a:rPr lang="en-GB" b="1" dirty="0"/>
              <a:t> </a:t>
            </a:r>
            <a:br>
              <a:rPr lang="en-GB" b="1" dirty="0"/>
            </a:br>
            <a:r>
              <a:rPr lang="en-GB" b="1" dirty="0">
                <a:solidFill>
                  <a:srgbClr val="2F5597"/>
                </a:solidFill>
              </a:rPr>
              <a:t>Presenting the portfolio </a:t>
            </a:r>
          </a:p>
        </p:txBody>
      </p:sp>
      <p:sp>
        <p:nvSpPr>
          <p:cNvPr id="3" name="Content Placeholder 2">
            <a:extLst>
              <a:ext uri="{FF2B5EF4-FFF2-40B4-BE49-F238E27FC236}">
                <a16:creationId xmlns:a16="http://schemas.microsoft.com/office/drawing/2014/main" id="{F7B37590-C922-09E2-A99B-1F5DE3363447}"/>
              </a:ext>
            </a:extLst>
          </p:cNvPr>
          <p:cNvSpPr>
            <a:spLocks noGrp="1"/>
          </p:cNvSpPr>
          <p:nvPr>
            <p:ph sz="half" idx="1"/>
          </p:nvPr>
        </p:nvSpPr>
        <p:spPr>
          <a:xfrm>
            <a:off x="799407" y="1292975"/>
            <a:ext cx="5181600" cy="4351338"/>
          </a:xfrm>
        </p:spPr>
        <p:txBody>
          <a:bodyPr>
            <a:normAutofit fontScale="92500" lnSpcReduction="10000"/>
          </a:bodyPr>
          <a:lstStyle/>
          <a:p>
            <a:r>
              <a:rPr lang="en-GB" dirty="0"/>
              <a:t>Dylid </a:t>
            </a:r>
            <a:r>
              <a:rPr lang="en-GB" dirty="0" err="1"/>
              <a:t>rhoi</a:t>
            </a:r>
            <a:r>
              <a:rPr lang="en-GB" dirty="0"/>
              <a:t> Rhan 1 a 2, 3 </a:t>
            </a:r>
            <a:r>
              <a:rPr lang="en-GB" dirty="0" err="1"/>
              <a:t>mewn</a:t>
            </a:r>
            <a:r>
              <a:rPr lang="en-GB" dirty="0"/>
              <a:t> un </a:t>
            </a:r>
            <a:r>
              <a:rPr lang="en-GB" dirty="0" err="1"/>
              <a:t>ddogfen</a:t>
            </a:r>
            <a:r>
              <a:rPr lang="en-GB" dirty="0"/>
              <a:t> Microsoft Word</a:t>
            </a:r>
          </a:p>
          <a:p>
            <a:r>
              <a:rPr lang="en-GB" dirty="0" err="1"/>
              <a:t>Cynnwys</a:t>
            </a:r>
            <a:r>
              <a:rPr lang="en-GB" dirty="0"/>
              <a:t> </a:t>
            </a:r>
            <a:r>
              <a:rPr lang="en-GB" dirty="0" err="1"/>
              <a:t>pennawd</a:t>
            </a:r>
            <a:r>
              <a:rPr lang="en-GB" dirty="0"/>
              <a:t> a </a:t>
            </a:r>
            <a:r>
              <a:rPr lang="en-GB" dirty="0" err="1"/>
              <a:t>rhifau</a:t>
            </a:r>
            <a:r>
              <a:rPr lang="en-GB" dirty="0"/>
              <a:t> </a:t>
            </a:r>
            <a:r>
              <a:rPr lang="en-GB" dirty="0" err="1"/>
              <a:t>tudalennau</a:t>
            </a:r>
            <a:r>
              <a:rPr lang="en-GB" dirty="0"/>
              <a:t> </a:t>
            </a:r>
            <a:r>
              <a:rPr lang="en-GB" dirty="0" err="1"/>
              <a:t>i'r</a:t>
            </a:r>
            <a:r>
              <a:rPr lang="en-GB" dirty="0"/>
              <a:t> </a:t>
            </a:r>
            <a:r>
              <a:rPr lang="en-GB" dirty="0" err="1"/>
              <a:t>ddogfen</a:t>
            </a:r>
            <a:r>
              <a:rPr lang="en-GB" dirty="0"/>
              <a:t> Word.</a:t>
            </a:r>
          </a:p>
          <a:p>
            <a:r>
              <a:rPr lang="en-GB" dirty="0" err="1"/>
              <a:t>Cynnwys</a:t>
            </a:r>
            <a:r>
              <a:rPr lang="en-GB" dirty="0"/>
              <a:t> ‘</a:t>
            </a:r>
            <a:r>
              <a:rPr lang="en-GB" dirty="0" err="1"/>
              <a:t>tudalen</a:t>
            </a:r>
            <a:r>
              <a:rPr lang="en-GB" dirty="0"/>
              <a:t> </a:t>
            </a:r>
            <a:r>
              <a:rPr lang="en-GB" dirty="0" err="1"/>
              <a:t>cynnwys</a:t>
            </a:r>
            <a:r>
              <a:rPr lang="en-GB" dirty="0"/>
              <a:t>’</a:t>
            </a:r>
          </a:p>
          <a:p>
            <a:r>
              <a:rPr lang="en-GB" dirty="0" err="1"/>
              <a:t>Cynnwys</a:t>
            </a:r>
            <a:r>
              <a:rPr lang="en-GB" dirty="0"/>
              <a:t> y </a:t>
            </a:r>
            <a:r>
              <a:rPr lang="en-GB" dirty="0" err="1"/>
              <a:t>datganiad</a:t>
            </a:r>
            <a:r>
              <a:rPr lang="en-GB" dirty="0"/>
              <a:t> </a:t>
            </a:r>
            <a:r>
              <a:rPr lang="en-GB" dirty="0" err="1"/>
              <a:t>cyfrifiadurol</a:t>
            </a:r>
            <a:r>
              <a:rPr lang="en-GB" dirty="0"/>
              <a:t> </a:t>
            </a:r>
          </a:p>
          <a:p>
            <a:r>
              <a:rPr lang="en-GB" dirty="0"/>
              <a:t>Dylid </a:t>
            </a:r>
            <a:r>
              <a:rPr lang="en-GB" dirty="0" err="1"/>
              <a:t>rhannu</a:t>
            </a:r>
            <a:r>
              <a:rPr lang="en-GB" dirty="0"/>
              <a:t> Rhan 4 </a:t>
            </a:r>
            <a:r>
              <a:rPr lang="en-GB" dirty="0" err="1"/>
              <a:t>gyda'r</a:t>
            </a:r>
            <a:r>
              <a:rPr lang="en-GB" dirty="0"/>
              <a:t> </a:t>
            </a:r>
            <a:r>
              <a:rPr lang="en-GB" dirty="0" err="1"/>
              <a:t>darlithydd</a:t>
            </a:r>
            <a:r>
              <a:rPr lang="en-GB" dirty="0"/>
              <a:t> </a:t>
            </a:r>
            <a:r>
              <a:rPr lang="en-GB" dirty="0" err="1"/>
              <a:t>fel</a:t>
            </a:r>
            <a:r>
              <a:rPr lang="en-GB" dirty="0"/>
              <a:t> </a:t>
            </a:r>
            <a:r>
              <a:rPr lang="en-GB" dirty="0" err="1"/>
              <a:t>dogfen</a:t>
            </a:r>
            <a:r>
              <a:rPr lang="en-GB" dirty="0"/>
              <a:t> ‘share’.</a:t>
            </a:r>
          </a:p>
          <a:p>
            <a:r>
              <a:rPr lang="en-GB" dirty="0" err="1"/>
              <a:t>Byddwch</a:t>
            </a:r>
            <a:r>
              <a:rPr lang="en-GB" dirty="0"/>
              <a:t> </a:t>
            </a:r>
            <a:r>
              <a:rPr lang="en-GB" dirty="0" err="1"/>
              <a:t>yn</a:t>
            </a:r>
            <a:r>
              <a:rPr lang="en-GB" dirty="0"/>
              <a:t> </a:t>
            </a:r>
            <a:r>
              <a:rPr lang="en-GB" dirty="0" err="1"/>
              <a:t>cael</a:t>
            </a:r>
            <a:r>
              <a:rPr lang="en-GB" dirty="0"/>
              <a:t> </a:t>
            </a:r>
            <a:r>
              <a:rPr lang="en-GB" dirty="0" err="1"/>
              <a:t>arweiniad</a:t>
            </a:r>
            <a:r>
              <a:rPr lang="en-GB" dirty="0"/>
              <a:t> </a:t>
            </a:r>
            <a:r>
              <a:rPr lang="en-GB" dirty="0" err="1"/>
              <a:t>ar</a:t>
            </a:r>
            <a:r>
              <a:rPr lang="en-GB" dirty="0"/>
              <a:t> </a:t>
            </a:r>
            <a:r>
              <a:rPr lang="en-GB" dirty="0" err="1"/>
              <a:t>sut</a:t>
            </a:r>
            <a:r>
              <a:rPr lang="en-GB" dirty="0"/>
              <a:t> </a:t>
            </a:r>
            <a:r>
              <a:rPr lang="en-GB" dirty="0" err="1"/>
              <a:t>i</a:t>
            </a:r>
            <a:r>
              <a:rPr lang="en-GB" dirty="0"/>
              <a:t> </a:t>
            </a:r>
            <a:r>
              <a:rPr lang="en-GB" dirty="0" err="1"/>
              <a:t>wneud</a:t>
            </a:r>
            <a:r>
              <a:rPr lang="en-GB" dirty="0"/>
              <a:t> yr </a:t>
            </a:r>
            <a:r>
              <a:rPr lang="en-GB" dirty="0" err="1"/>
              <a:t>uchod</a:t>
            </a:r>
            <a:r>
              <a:rPr lang="en-GB" dirty="0"/>
              <a:t> </a:t>
            </a:r>
            <a:r>
              <a:rPr lang="en-GB" dirty="0" err="1"/>
              <a:t>ar</a:t>
            </a:r>
            <a:r>
              <a:rPr lang="en-GB" dirty="0"/>
              <a:t> Moodle</a:t>
            </a:r>
          </a:p>
        </p:txBody>
      </p:sp>
      <p:sp>
        <p:nvSpPr>
          <p:cNvPr id="4" name="Content Placeholder 3">
            <a:extLst>
              <a:ext uri="{FF2B5EF4-FFF2-40B4-BE49-F238E27FC236}">
                <a16:creationId xmlns:a16="http://schemas.microsoft.com/office/drawing/2014/main" id="{81958983-4112-FABD-CF4B-8FB1085626C5}"/>
              </a:ext>
            </a:extLst>
          </p:cNvPr>
          <p:cNvSpPr>
            <a:spLocks noGrp="1"/>
          </p:cNvSpPr>
          <p:nvPr>
            <p:ph sz="half" idx="2"/>
          </p:nvPr>
        </p:nvSpPr>
        <p:spPr>
          <a:xfrm>
            <a:off x="6172200" y="1158240"/>
            <a:ext cx="5181600" cy="4586462"/>
          </a:xfrm>
        </p:spPr>
        <p:txBody>
          <a:bodyPr>
            <a:normAutofit fontScale="92500" lnSpcReduction="10000"/>
          </a:bodyPr>
          <a:lstStyle/>
          <a:p>
            <a:r>
              <a:rPr lang="en-GB" dirty="0">
                <a:solidFill>
                  <a:srgbClr val="2F5597"/>
                </a:solidFill>
              </a:rPr>
              <a:t>Part 1 and 2, 3 should be placed into one Microsoft Word document</a:t>
            </a:r>
          </a:p>
          <a:p>
            <a:r>
              <a:rPr lang="en-GB" dirty="0">
                <a:solidFill>
                  <a:srgbClr val="2F5597"/>
                </a:solidFill>
              </a:rPr>
              <a:t>Include a header and page numbers to the Word document.</a:t>
            </a:r>
          </a:p>
          <a:p>
            <a:r>
              <a:rPr lang="en-GB" dirty="0">
                <a:solidFill>
                  <a:srgbClr val="2F5597"/>
                </a:solidFill>
              </a:rPr>
              <a:t>Include a ‘content page’</a:t>
            </a:r>
          </a:p>
          <a:p>
            <a:r>
              <a:rPr lang="en-GB" dirty="0">
                <a:solidFill>
                  <a:srgbClr val="2F5597"/>
                </a:solidFill>
              </a:rPr>
              <a:t>Include the AI declaration </a:t>
            </a:r>
          </a:p>
          <a:p>
            <a:r>
              <a:rPr lang="en-GB" dirty="0">
                <a:solidFill>
                  <a:srgbClr val="2F5597"/>
                </a:solidFill>
              </a:rPr>
              <a:t>Part 4 should be shared with the lecturer as a ‘share’ document.</a:t>
            </a:r>
          </a:p>
          <a:p>
            <a:r>
              <a:rPr lang="en-GB" dirty="0">
                <a:solidFill>
                  <a:srgbClr val="2F5597"/>
                </a:solidFill>
              </a:rPr>
              <a:t>You will be provided with guidance on how do the above on Moodle </a:t>
            </a:r>
          </a:p>
          <a:p>
            <a:endParaRPr lang="en-GB" dirty="0"/>
          </a:p>
        </p:txBody>
      </p:sp>
    </p:spTree>
    <p:extLst>
      <p:ext uri="{BB962C8B-B14F-4D97-AF65-F5344CB8AC3E}">
        <p14:creationId xmlns:p14="http://schemas.microsoft.com/office/powerpoint/2010/main" val="1588114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8FA4A-F5AF-8BA7-DEA9-0858A54ECF9E}"/>
              </a:ext>
            </a:extLst>
          </p:cNvPr>
          <p:cNvSpPr>
            <a:spLocks noGrp="1"/>
          </p:cNvSpPr>
          <p:nvPr>
            <p:ph type="title"/>
          </p:nvPr>
        </p:nvSpPr>
        <p:spPr>
          <a:xfrm>
            <a:off x="188421" y="-128095"/>
            <a:ext cx="10943706" cy="1048038"/>
          </a:xfrm>
        </p:spPr>
        <p:txBody>
          <a:bodyPr/>
          <a:lstStyle/>
          <a:p>
            <a:r>
              <a:rPr lang="en-GB" b="1" dirty="0"/>
              <a:t>Rhan - </a:t>
            </a:r>
            <a:r>
              <a:rPr lang="en-GB" b="1" dirty="0" err="1"/>
              <a:t>Amserlen</a:t>
            </a:r>
            <a:r>
              <a:rPr lang="en-GB" b="1" dirty="0"/>
              <a:t> </a:t>
            </a:r>
            <a:r>
              <a:rPr lang="en-GB" b="1" dirty="0">
                <a:solidFill>
                  <a:srgbClr val="2F5597"/>
                </a:solidFill>
              </a:rPr>
              <a:t>/ Part 1- Timetable</a:t>
            </a:r>
          </a:p>
        </p:txBody>
      </p:sp>
      <p:sp>
        <p:nvSpPr>
          <p:cNvPr id="3" name="Content Placeholder 2">
            <a:extLst>
              <a:ext uri="{FF2B5EF4-FFF2-40B4-BE49-F238E27FC236}">
                <a16:creationId xmlns:a16="http://schemas.microsoft.com/office/drawing/2014/main" id="{21A87592-E99E-97FF-0C23-698190C9FB83}"/>
              </a:ext>
            </a:extLst>
          </p:cNvPr>
          <p:cNvSpPr>
            <a:spLocks noGrp="1"/>
          </p:cNvSpPr>
          <p:nvPr>
            <p:ph sz="half" idx="1"/>
          </p:nvPr>
        </p:nvSpPr>
        <p:spPr>
          <a:xfrm>
            <a:off x="188421" y="853136"/>
            <a:ext cx="5543205" cy="5151728"/>
          </a:xfrm>
        </p:spPr>
        <p:txBody>
          <a:bodyPr>
            <a:normAutofit fontScale="62500" lnSpcReduction="20000"/>
          </a:bodyPr>
          <a:lstStyle/>
          <a:p>
            <a:pPr marL="0" indent="0">
              <a:buNone/>
            </a:pPr>
            <a:r>
              <a:rPr lang="en-GB" b="1" dirty="0"/>
              <a:t>Rhan 1: </a:t>
            </a:r>
            <a:r>
              <a:rPr lang="en-GB" b="1" dirty="0" err="1"/>
              <a:t>Amserlen</a:t>
            </a:r>
            <a:r>
              <a:rPr lang="en-GB" b="1" dirty="0"/>
              <a:t> </a:t>
            </a:r>
            <a:r>
              <a:rPr lang="en-GB" b="1" dirty="0" err="1"/>
              <a:t>Astudio</a:t>
            </a:r>
            <a:r>
              <a:rPr lang="en-GB" b="1" dirty="0"/>
              <a:t> / </a:t>
            </a:r>
            <a:r>
              <a:rPr lang="en-GB" b="1" dirty="0" err="1"/>
              <a:t>Amserlen</a:t>
            </a:r>
            <a:r>
              <a:rPr lang="en-GB" b="1" dirty="0"/>
              <a:t> </a:t>
            </a:r>
            <a:r>
              <a:rPr lang="en-GB" b="1" dirty="0" err="1"/>
              <a:t>Astudio</a:t>
            </a:r>
            <a:r>
              <a:rPr lang="en-GB" b="1" dirty="0"/>
              <a:t> (</a:t>
            </a:r>
            <a:r>
              <a:rPr lang="en-GB" b="1" dirty="0" err="1"/>
              <a:t>Cyfateb</a:t>
            </a:r>
            <a:r>
              <a:rPr lang="en-GB" b="1" dirty="0"/>
              <a:t> </a:t>
            </a:r>
            <a:r>
              <a:rPr lang="en-GB" b="1" dirty="0" err="1"/>
              <a:t>i</a:t>
            </a:r>
            <a:r>
              <a:rPr lang="en-GB" b="1" dirty="0"/>
              <a:t> 500 gair)</a:t>
            </a:r>
          </a:p>
          <a:p>
            <a:r>
              <a:rPr lang="en-GB" dirty="0"/>
              <a:t>Creu </a:t>
            </a:r>
            <a:r>
              <a:rPr lang="en-GB" dirty="0" err="1"/>
              <a:t>amserlen</a:t>
            </a:r>
            <a:r>
              <a:rPr lang="en-GB" dirty="0"/>
              <a:t> </a:t>
            </a:r>
            <a:r>
              <a:rPr lang="en-GB" dirty="0" err="1"/>
              <a:t>astudio</a:t>
            </a:r>
            <a:r>
              <a:rPr lang="en-GB" dirty="0"/>
              <a:t> A4 un </a:t>
            </a:r>
            <a:r>
              <a:rPr lang="en-GB" dirty="0" err="1"/>
              <a:t>dudalen</a:t>
            </a:r>
            <a:r>
              <a:rPr lang="en-GB" dirty="0"/>
              <a:t> </a:t>
            </a:r>
            <a:r>
              <a:rPr lang="en-GB" dirty="0" err="1"/>
              <a:t>gan</a:t>
            </a:r>
            <a:r>
              <a:rPr lang="en-GB" dirty="0"/>
              <a:t> </a:t>
            </a:r>
            <a:r>
              <a:rPr lang="en-GB" dirty="0" err="1"/>
              <a:t>ddefnyddio'r</a:t>
            </a:r>
            <a:r>
              <a:rPr lang="en-GB" dirty="0"/>
              <a:t> </a:t>
            </a:r>
            <a:r>
              <a:rPr lang="en-GB" dirty="0" err="1"/>
              <a:t>templed</a:t>
            </a:r>
            <a:r>
              <a:rPr lang="en-GB" dirty="0"/>
              <a:t> a </a:t>
            </a:r>
            <a:r>
              <a:rPr lang="en-GB" dirty="0" err="1"/>
              <a:t>ddarperir</a:t>
            </a:r>
            <a:r>
              <a:rPr lang="en-GB" dirty="0"/>
              <a:t> </a:t>
            </a:r>
            <a:r>
              <a:rPr lang="en-GB" dirty="0" err="1"/>
              <a:t>yn</a:t>
            </a:r>
            <a:r>
              <a:rPr lang="en-GB" dirty="0"/>
              <a:t> </a:t>
            </a:r>
            <a:r>
              <a:rPr lang="en-GB" dirty="0" err="1"/>
              <a:t>eich</a:t>
            </a:r>
            <a:r>
              <a:rPr lang="en-GB" dirty="0"/>
              <a:t> </a:t>
            </a:r>
            <a:r>
              <a:rPr lang="en-GB" dirty="0" err="1"/>
              <a:t>darlith</a:t>
            </a:r>
            <a:r>
              <a:rPr lang="en-GB" dirty="0"/>
              <a:t> neu </a:t>
            </a:r>
            <a:r>
              <a:rPr lang="en-GB" dirty="0" err="1"/>
              <a:t>fformat</a:t>
            </a:r>
            <a:r>
              <a:rPr lang="en-GB" dirty="0"/>
              <a:t> </a:t>
            </a:r>
            <a:r>
              <a:rPr lang="en-GB" dirty="0" err="1"/>
              <a:t>tebyg</a:t>
            </a:r>
            <a:r>
              <a:rPr lang="en-GB" dirty="0"/>
              <a:t>.</a:t>
            </a:r>
          </a:p>
          <a:p>
            <a:r>
              <a:rPr lang="en-GB" dirty="0"/>
              <a:t>Dylai </a:t>
            </a:r>
            <a:r>
              <a:rPr lang="en-GB" dirty="0" err="1"/>
              <a:t>eich</a:t>
            </a:r>
            <a:r>
              <a:rPr lang="en-GB" dirty="0"/>
              <a:t> </a:t>
            </a:r>
            <a:r>
              <a:rPr lang="en-GB" dirty="0" err="1"/>
              <a:t>amserlen</a:t>
            </a:r>
            <a:r>
              <a:rPr lang="en-GB" dirty="0"/>
              <a:t> </a:t>
            </a:r>
            <a:r>
              <a:rPr lang="en-GB" dirty="0" err="1"/>
              <a:t>ddangos</a:t>
            </a:r>
            <a:r>
              <a:rPr lang="en-GB" dirty="0"/>
              <a:t> </a:t>
            </a:r>
            <a:r>
              <a:rPr lang="en-GB" dirty="0" err="1"/>
              <a:t>sut</a:t>
            </a:r>
            <a:r>
              <a:rPr lang="en-GB" dirty="0"/>
              <a:t> </a:t>
            </a:r>
            <a:r>
              <a:rPr lang="en-GB" dirty="0" err="1"/>
              <a:t>rydych</a:t>
            </a:r>
            <a:r>
              <a:rPr lang="en-GB" dirty="0"/>
              <a:t> </a:t>
            </a:r>
            <a:r>
              <a:rPr lang="en-GB" dirty="0" err="1"/>
              <a:t>chi'n</a:t>
            </a:r>
            <a:r>
              <a:rPr lang="en-GB" dirty="0"/>
              <a:t> </a:t>
            </a:r>
            <a:r>
              <a:rPr lang="en-GB" dirty="0" err="1"/>
              <a:t>bwriadu</a:t>
            </a:r>
            <a:r>
              <a:rPr lang="en-GB" dirty="0"/>
              <a:t> </a:t>
            </a:r>
            <a:r>
              <a:rPr lang="en-GB" dirty="0" err="1"/>
              <a:t>rheoli</a:t>
            </a:r>
            <a:r>
              <a:rPr lang="en-GB" dirty="0"/>
              <a:t> </a:t>
            </a:r>
            <a:r>
              <a:rPr lang="en-GB" dirty="0" err="1"/>
              <a:t>eich</a:t>
            </a:r>
            <a:r>
              <a:rPr lang="en-GB" dirty="0"/>
              <a:t> </a:t>
            </a:r>
            <a:r>
              <a:rPr lang="en-GB" dirty="0" err="1"/>
              <a:t>amser</a:t>
            </a:r>
            <a:r>
              <a:rPr lang="en-GB" dirty="0"/>
              <a:t> </a:t>
            </a:r>
            <a:r>
              <a:rPr lang="en-GB" dirty="0" err="1"/>
              <a:t>dros</a:t>
            </a:r>
            <a:r>
              <a:rPr lang="en-GB" dirty="0"/>
              <a:t> yr </a:t>
            </a:r>
            <a:r>
              <a:rPr lang="en-GB" dirty="0" err="1"/>
              <a:t>wythnosau</a:t>
            </a:r>
            <a:r>
              <a:rPr lang="en-GB" dirty="0"/>
              <a:t> </a:t>
            </a:r>
            <a:r>
              <a:rPr lang="en-GB" dirty="0" err="1"/>
              <a:t>nesaf</a:t>
            </a:r>
            <a:r>
              <a:rPr lang="en-GB" dirty="0"/>
              <a:t> </a:t>
            </a:r>
            <a:r>
              <a:rPr lang="en-GB" dirty="0" err="1"/>
              <a:t>trwy</a:t>
            </a:r>
            <a:r>
              <a:rPr lang="en-GB" dirty="0"/>
              <a:t>:</a:t>
            </a:r>
          </a:p>
          <a:p>
            <a:pPr marL="0" indent="0">
              <a:buNone/>
            </a:pPr>
            <a:r>
              <a:rPr lang="en-GB" dirty="0"/>
              <a:t>*</a:t>
            </a:r>
            <a:r>
              <a:rPr lang="en-GB" dirty="0" err="1"/>
              <a:t>Dyrannu</a:t>
            </a:r>
            <a:r>
              <a:rPr lang="en-GB" dirty="0"/>
              <a:t> </a:t>
            </a:r>
            <a:r>
              <a:rPr lang="en-GB" dirty="0" err="1"/>
              <a:t>amser</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astudiaethau</a:t>
            </a:r>
            <a:r>
              <a:rPr lang="en-GB" dirty="0"/>
              <a:t> </a:t>
            </a:r>
            <a:r>
              <a:rPr lang="en-GB" dirty="0" err="1"/>
              <a:t>a'ch</a:t>
            </a:r>
            <a:r>
              <a:rPr lang="en-GB" dirty="0"/>
              <a:t> </a:t>
            </a:r>
            <a:r>
              <a:rPr lang="en-GB" dirty="0" err="1"/>
              <a:t>gwaith</a:t>
            </a:r>
            <a:r>
              <a:rPr lang="en-GB" dirty="0"/>
              <a:t> </a:t>
            </a:r>
            <a:r>
              <a:rPr lang="en-GB" dirty="0" err="1"/>
              <a:t>aseiniad</a:t>
            </a:r>
            <a:r>
              <a:rPr lang="en-GB" dirty="0"/>
              <a:t>.</a:t>
            </a:r>
          </a:p>
          <a:p>
            <a:pPr marL="0" indent="0">
              <a:buNone/>
            </a:pPr>
            <a:r>
              <a:rPr lang="en-GB" dirty="0"/>
              <a:t>*Gan </a:t>
            </a:r>
            <a:r>
              <a:rPr lang="en-GB" dirty="0" err="1"/>
              <a:t>gynnwys</a:t>
            </a:r>
            <a:r>
              <a:rPr lang="en-GB" dirty="0"/>
              <a:t> </a:t>
            </a:r>
            <a:r>
              <a:rPr lang="en-GB" dirty="0" err="1"/>
              <a:t>ymrwymiadau</a:t>
            </a:r>
            <a:r>
              <a:rPr lang="en-GB" dirty="0"/>
              <a:t> </a:t>
            </a:r>
            <a:r>
              <a:rPr lang="en-GB" dirty="0" err="1"/>
              <a:t>eraill</a:t>
            </a:r>
            <a:r>
              <a:rPr lang="en-GB" dirty="0"/>
              <a:t> </a:t>
            </a:r>
            <a:r>
              <a:rPr lang="en-GB" dirty="0" err="1"/>
              <a:t>fel</a:t>
            </a:r>
            <a:r>
              <a:rPr lang="en-GB" dirty="0"/>
              <a:t> </a:t>
            </a:r>
            <a:r>
              <a:rPr lang="en-GB" dirty="0" err="1"/>
              <a:t>gwaith</a:t>
            </a:r>
            <a:r>
              <a:rPr lang="en-GB" dirty="0"/>
              <a:t>, </a:t>
            </a:r>
            <a:r>
              <a:rPr lang="en-GB" dirty="0" err="1"/>
              <a:t>cyfrifoldebau</a:t>
            </a:r>
            <a:r>
              <a:rPr lang="en-GB" dirty="0"/>
              <a:t> </a:t>
            </a:r>
            <a:r>
              <a:rPr lang="en-GB" dirty="0" err="1"/>
              <a:t>teuluol</a:t>
            </a:r>
            <a:r>
              <a:rPr lang="en-GB" dirty="0"/>
              <a:t>, neu </a:t>
            </a:r>
            <a:r>
              <a:rPr lang="en-GB" dirty="0" err="1"/>
              <a:t>hobïau</a:t>
            </a:r>
            <a:r>
              <a:rPr lang="en-GB" dirty="0"/>
              <a:t>.</a:t>
            </a:r>
          </a:p>
          <a:p>
            <a:pPr marL="0" indent="0">
              <a:buNone/>
            </a:pPr>
            <a:r>
              <a:rPr lang="en-GB" dirty="0"/>
              <a:t>*</a:t>
            </a:r>
            <a:r>
              <a:rPr lang="en-GB" dirty="0" err="1"/>
              <a:t>Sicrhau</a:t>
            </a:r>
            <a:r>
              <a:rPr lang="en-GB" dirty="0"/>
              <a:t> bod </a:t>
            </a:r>
            <a:r>
              <a:rPr lang="en-GB" dirty="0" err="1"/>
              <a:t>gennych</a:t>
            </a:r>
            <a:r>
              <a:rPr lang="en-GB" dirty="0"/>
              <a:t> </a:t>
            </a:r>
            <a:r>
              <a:rPr lang="en-GB" dirty="0" err="1"/>
              <a:t>amser</a:t>
            </a:r>
            <a:r>
              <a:rPr lang="en-GB" dirty="0"/>
              <a:t> </a:t>
            </a:r>
            <a:r>
              <a:rPr lang="en-GB" dirty="0" err="1"/>
              <a:t>ar</a:t>
            </a:r>
            <a:r>
              <a:rPr lang="en-GB" dirty="0"/>
              <a:t> </a:t>
            </a:r>
            <a:r>
              <a:rPr lang="en-GB" dirty="0" err="1"/>
              <a:t>gyfer</a:t>
            </a:r>
            <a:r>
              <a:rPr lang="en-GB" dirty="0"/>
              <a:t> </a:t>
            </a:r>
            <a:r>
              <a:rPr lang="en-GB" dirty="0" err="1"/>
              <a:t>gorffwys</a:t>
            </a:r>
            <a:r>
              <a:rPr lang="en-GB" dirty="0"/>
              <a:t>, </a:t>
            </a:r>
            <a:r>
              <a:rPr lang="en-GB" dirty="0" err="1"/>
              <a:t>ymarfer</a:t>
            </a:r>
            <a:r>
              <a:rPr lang="en-GB" dirty="0"/>
              <a:t> </a:t>
            </a:r>
            <a:r>
              <a:rPr lang="en-GB" dirty="0" err="1"/>
              <a:t>corff</a:t>
            </a:r>
            <a:r>
              <a:rPr lang="en-GB" dirty="0"/>
              <a:t>, a </a:t>
            </a:r>
            <a:r>
              <a:rPr lang="en-GB" dirty="0" err="1"/>
              <a:t>gweithgareddau</a:t>
            </a:r>
            <a:r>
              <a:rPr lang="en-GB" dirty="0"/>
              <a:t> </a:t>
            </a:r>
            <a:r>
              <a:rPr lang="en-GB" dirty="0" err="1"/>
              <a:t>lles</a:t>
            </a:r>
            <a:r>
              <a:rPr lang="en-GB" dirty="0"/>
              <a:t> </a:t>
            </a:r>
            <a:r>
              <a:rPr lang="en-GB" dirty="0" err="1"/>
              <a:t>eraill</a:t>
            </a:r>
            <a:r>
              <a:rPr lang="en-GB" dirty="0"/>
              <a:t>.</a:t>
            </a:r>
          </a:p>
          <a:p>
            <a:pPr marL="0" indent="0">
              <a:buNone/>
            </a:pPr>
            <a:r>
              <a:rPr lang="en-GB" dirty="0"/>
              <a:t>*</a:t>
            </a:r>
            <a:r>
              <a:rPr lang="en-GB" dirty="0" err="1"/>
              <a:t>Dangos</a:t>
            </a:r>
            <a:r>
              <a:rPr lang="en-GB" dirty="0"/>
              <a:t> dull </a:t>
            </a:r>
            <a:r>
              <a:rPr lang="en-GB" dirty="0" err="1"/>
              <a:t>realistig</a:t>
            </a:r>
            <a:r>
              <a:rPr lang="en-GB" dirty="0"/>
              <a:t> a </a:t>
            </a:r>
            <a:r>
              <a:rPr lang="en-GB" dirty="0" err="1"/>
              <a:t>chytbwys</a:t>
            </a:r>
            <a:r>
              <a:rPr lang="en-GB" dirty="0"/>
              <a:t> o </a:t>
            </a:r>
            <a:r>
              <a:rPr lang="en-GB" dirty="0" err="1"/>
              <a:t>reoli</a:t>
            </a:r>
            <a:r>
              <a:rPr lang="en-GB" dirty="0"/>
              <a:t> </a:t>
            </a:r>
            <a:r>
              <a:rPr lang="en-GB" dirty="0" err="1"/>
              <a:t>eich</a:t>
            </a:r>
            <a:r>
              <a:rPr lang="en-GB" dirty="0"/>
              <a:t> </a:t>
            </a:r>
            <a:r>
              <a:rPr lang="en-GB" dirty="0" err="1"/>
              <a:t>amser</a:t>
            </a:r>
            <a:r>
              <a:rPr lang="en-GB" dirty="0"/>
              <a:t>.</a:t>
            </a:r>
          </a:p>
          <a:p>
            <a:pPr marL="0" indent="0">
              <a:buNone/>
            </a:pPr>
            <a:r>
              <a:rPr lang="en-GB" dirty="0"/>
              <a:t>* </a:t>
            </a:r>
            <a:r>
              <a:rPr lang="en-GB" dirty="0" err="1"/>
              <a:t>Cymerwch</a:t>
            </a:r>
            <a:r>
              <a:rPr lang="en-GB" dirty="0"/>
              <a:t> </a:t>
            </a:r>
            <a:r>
              <a:rPr lang="en-GB" dirty="0" err="1"/>
              <a:t>sgrinlun</a:t>
            </a:r>
            <a:r>
              <a:rPr lang="en-GB" dirty="0"/>
              <a:t> neu </a:t>
            </a:r>
            <a:r>
              <a:rPr lang="en-GB" dirty="0" err="1"/>
              <a:t>deipiwch</a:t>
            </a:r>
            <a:r>
              <a:rPr lang="en-GB" dirty="0"/>
              <a:t> yr </a:t>
            </a:r>
            <a:r>
              <a:rPr lang="en-GB" dirty="0" err="1"/>
              <a:t>amserlen</a:t>
            </a:r>
            <a:r>
              <a:rPr lang="en-GB" dirty="0"/>
              <a:t> </a:t>
            </a:r>
            <a:r>
              <a:rPr lang="en-GB" dirty="0" err="1"/>
              <a:t>a'i</a:t>
            </a:r>
            <a:r>
              <a:rPr lang="en-GB" dirty="0"/>
              <a:t> </a:t>
            </a:r>
            <a:r>
              <a:rPr lang="en-GB" dirty="0" err="1"/>
              <a:t>thorri</a:t>
            </a:r>
            <a:r>
              <a:rPr lang="en-GB" dirty="0"/>
              <a:t> </a:t>
            </a:r>
            <a:r>
              <a:rPr lang="en-GB" dirty="0" err="1"/>
              <a:t>a'i</a:t>
            </a:r>
            <a:r>
              <a:rPr lang="en-GB" dirty="0"/>
              <a:t> </a:t>
            </a:r>
            <a:r>
              <a:rPr lang="en-GB" dirty="0" err="1"/>
              <a:t>gludo</a:t>
            </a:r>
            <a:r>
              <a:rPr lang="en-GB" dirty="0"/>
              <a:t> </a:t>
            </a:r>
            <a:r>
              <a:rPr lang="en-GB" dirty="0" err="1"/>
              <a:t>mwen</a:t>
            </a:r>
            <a:r>
              <a:rPr lang="en-GB" dirty="0"/>
              <a:t> </a:t>
            </a:r>
            <a:r>
              <a:rPr lang="en-GB" dirty="0" err="1"/>
              <a:t>i’r</a:t>
            </a:r>
            <a:r>
              <a:rPr lang="en-GB" dirty="0"/>
              <a:t> </a:t>
            </a:r>
            <a:r>
              <a:rPr lang="en-GB" dirty="0" err="1"/>
              <a:t>aseiniad</a:t>
            </a:r>
            <a:r>
              <a:rPr lang="en-GB" dirty="0"/>
              <a:t> </a:t>
            </a:r>
            <a:r>
              <a:rPr lang="en-GB" dirty="0" err="1"/>
              <a:t>cyntaf</a:t>
            </a:r>
            <a:r>
              <a:rPr lang="en-GB" dirty="0"/>
              <a:t> </a:t>
            </a:r>
            <a:r>
              <a:rPr lang="en-GB" dirty="0" err="1"/>
              <a:t>Tasg</a:t>
            </a:r>
            <a:r>
              <a:rPr lang="en-GB" dirty="0"/>
              <a:t> 1.</a:t>
            </a:r>
          </a:p>
        </p:txBody>
      </p:sp>
      <p:sp>
        <p:nvSpPr>
          <p:cNvPr id="4" name="Content Placeholder 3">
            <a:extLst>
              <a:ext uri="{FF2B5EF4-FFF2-40B4-BE49-F238E27FC236}">
                <a16:creationId xmlns:a16="http://schemas.microsoft.com/office/drawing/2014/main" id="{3847F4D7-2C44-D0DC-4EED-D786E9D5862F}"/>
              </a:ext>
            </a:extLst>
          </p:cNvPr>
          <p:cNvSpPr>
            <a:spLocks noGrp="1"/>
          </p:cNvSpPr>
          <p:nvPr>
            <p:ph sz="half" idx="2"/>
          </p:nvPr>
        </p:nvSpPr>
        <p:spPr>
          <a:xfrm>
            <a:off x="6161116" y="853136"/>
            <a:ext cx="5181600" cy="4766268"/>
          </a:xfrm>
        </p:spPr>
        <p:txBody>
          <a:bodyPr>
            <a:normAutofit fontScale="62500" lnSpcReduction="20000"/>
          </a:bodyPr>
          <a:lstStyle/>
          <a:p>
            <a:pPr marL="0" indent="0">
              <a:buNone/>
            </a:pPr>
            <a:r>
              <a:rPr lang="en-GB" b="1" dirty="0">
                <a:solidFill>
                  <a:srgbClr val="2F5597"/>
                </a:solidFill>
              </a:rPr>
              <a:t>Part 1: Study Timetable / Study Schedule (Equivalent to 500 words)</a:t>
            </a:r>
            <a:endParaRPr lang="en-GB" dirty="0">
              <a:solidFill>
                <a:srgbClr val="2F5597"/>
              </a:solidFill>
            </a:endParaRPr>
          </a:p>
          <a:p>
            <a:r>
              <a:rPr lang="en-GB" dirty="0">
                <a:solidFill>
                  <a:srgbClr val="2F5597"/>
                </a:solidFill>
              </a:rPr>
              <a:t>Create a </a:t>
            </a:r>
            <a:r>
              <a:rPr lang="en-GB" b="1" dirty="0">
                <a:solidFill>
                  <a:srgbClr val="2F5597"/>
                </a:solidFill>
              </a:rPr>
              <a:t>one-page A4 study timetable</a:t>
            </a:r>
            <a:r>
              <a:rPr lang="en-GB" dirty="0">
                <a:solidFill>
                  <a:srgbClr val="2F5597"/>
                </a:solidFill>
              </a:rPr>
              <a:t> using the template provided in your lecture or a similar format.</a:t>
            </a:r>
          </a:p>
          <a:p>
            <a:r>
              <a:rPr lang="en-GB" dirty="0">
                <a:solidFill>
                  <a:srgbClr val="2F5597"/>
                </a:solidFill>
              </a:rPr>
              <a:t>Your timetable should demonstrate how you plan to manage your time over the coming weeks by:</a:t>
            </a:r>
          </a:p>
          <a:p>
            <a:pPr marL="0" lvl="0" indent="0">
              <a:buNone/>
            </a:pPr>
            <a:r>
              <a:rPr lang="en-GB" dirty="0">
                <a:solidFill>
                  <a:srgbClr val="2F5597"/>
                </a:solidFill>
              </a:rPr>
              <a:t>*Allocating time for your studies and assignment work.</a:t>
            </a:r>
          </a:p>
          <a:p>
            <a:pPr marL="0" lvl="0" indent="0">
              <a:buNone/>
            </a:pPr>
            <a:r>
              <a:rPr lang="en-GB" dirty="0">
                <a:solidFill>
                  <a:srgbClr val="2F5597"/>
                </a:solidFill>
              </a:rPr>
              <a:t>*Including other commitments such as work, family responsibilities, or hobbies.</a:t>
            </a:r>
          </a:p>
          <a:p>
            <a:pPr marL="0" lvl="0" indent="0">
              <a:buNone/>
            </a:pPr>
            <a:r>
              <a:rPr lang="en-GB" dirty="0">
                <a:solidFill>
                  <a:srgbClr val="2F5597"/>
                </a:solidFill>
              </a:rPr>
              <a:t>*Ensuring you have time for rest, exercise, and other wellbeing activities.</a:t>
            </a:r>
          </a:p>
          <a:p>
            <a:pPr marL="0" lvl="0" indent="0">
              <a:buNone/>
            </a:pPr>
            <a:r>
              <a:rPr lang="en-GB" dirty="0">
                <a:solidFill>
                  <a:srgbClr val="2F5597"/>
                </a:solidFill>
              </a:rPr>
              <a:t>*Showing a realistic and balanced approach to managing your time.</a:t>
            </a:r>
          </a:p>
          <a:p>
            <a:pPr marL="0" lvl="0" indent="0">
              <a:buNone/>
            </a:pPr>
            <a:r>
              <a:rPr lang="en-GB" dirty="0">
                <a:solidFill>
                  <a:srgbClr val="2F5597"/>
                </a:solidFill>
              </a:rPr>
              <a:t>*Take a screenshot or type the timetable and cut and paste it into your Task 1 first assignment.</a:t>
            </a:r>
          </a:p>
          <a:p>
            <a:endParaRPr lang="en-GB" dirty="0"/>
          </a:p>
        </p:txBody>
      </p:sp>
    </p:spTree>
    <p:extLst>
      <p:ext uri="{BB962C8B-B14F-4D97-AF65-F5344CB8AC3E}">
        <p14:creationId xmlns:p14="http://schemas.microsoft.com/office/powerpoint/2010/main" val="1410107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9623B-C98C-2A5F-F33D-093C853D01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F79D20-7A95-0028-080E-BB35C5B488D4}"/>
              </a:ext>
            </a:extLst>
          </p:cNvPr>
          <p:cNvSpPr>
            <a:spLocks noGrp="1"/>
          </p:cNvSpPr>
          <p:nvPr>
            <p:ph type="title"/>
          </p:nvPr>
        </p:nvSpPr>
        <p:spPr>
          <a:xfrm>
            <a:off x="761999" y="65867"/>
            <a:ext cx="10515600" cy="957590"/>
          </a:xfrm>
        </p:spPr>
        <p:txBody>
          <a:bodyPr>
            <a:normAutofit fontScale="90000"/>
          </a:bodyPr>
          <a:lstStyle/>
          <a:p>
            <a:r>
              <a:rPr lang="en-GB" dirty="0"/>
              <a:t>Rhan 2 – </a:t>
            </a:r>
            <a:r>
              <a:rPr lang="en-GB" dirty="0" err="1"/>
              <a:t>defnyddio</a:t>
            </a:r>
            <a:r>
              <a:rPr lang="en-GB" dirty="0"/>
              <a:t> AI</a:t>
            </a:r>
            <a:br>
              <a:rPr lang="en-GB" dirty="0"/>
            </a:br>
            <a:r>
              <a:rPr lang="en-GB" dirty="0">
                <a:solidFill>
                  <a:srgbClr val="2F5597"/>
                </a:solidFill>
              </a:rPr>
              <a:t>Part 2- using AI</a:t>
            </a:r>
          </a:p>
        </p:txBody>
      </p:sp>
      <p:sp>
        <p:nvSpPr>
          <p:cNvPr id="3" name="Content Placeholder 2">
            <a:extLst>
              <a:ext uri="{FF2B5EF4-FFF2-40B4-BE49-F238E27FC236}">
                <a16:creationId xmlns:a16="http://schemas.microsoft.com/office/drawing/2014/main" id="{81397040-9BB7-725C-CE71-8346E0A34B66}"/>
              </a:ext>
            </a:extLst>
          </p:cNvPr>
          <p:cNvSpPr>
            <a:spLocks noGrp="1"/>
          </p:cNvSpPr>
          <p:nvPr>
            <p:ph sz="half" idx="1"/>
          </p:nvPr>
        </p:nvSpPr>
        <p:spPr>
          <a:xfrm>
            <a:off x="417714" y="1023457"/>
            <a:ext cx="5524499" cy="4638117"/>
          </a:xfrm>
        </p:spPr>
        <p:txBody>
          <a:bodyPr vert="horz" lIns="91440" tIns="45720" rIns="91440" bIns="45720" rtlCol="0" anchor="t">
            <a:normAutofit/>
          </a:bodyPr>
          <a:lstStyle/>
          <a:p>
            <a:pPr marL="0" indent="0">
              <a:buNone/>
            </a:pPr>
            <a:r>
              <a:rPr lang="en-GB" sz="2000" b="1" dirty="0"/>
              <a:t>Rhan 2: </a:t>
            </a:r>
            <a:r>
              <a:rPr lang="en-GB" sz="2000" b="1" dirty="0" err="1"/>
              <a:t>Defnyddio</a:t>
            </a:r>
            <a:r>
              <a:rPr lang="en-GB" sz="2000" b="1" dirty="0"/>
              <a:t> Microsoft 365 Copilot </a:t>
            </a:r>
            <a:r>
              <a:rPr lang="en-GB" sz="2000" b="1" dirty="0" err="1"/>
              <a:t>i</a:t>
            </a:r>
            <a:r>
              <a:rPr lang="en-GB" sz="2000" b="1" dirty="0"/>
              <a:t> </a:t>
            </a:r>
            <a:r>
              <a:rPr lang="en-GB" sz="2000" b="1" dirty="0" err="1"/>
              <a:t>archwilio</a:t>
            </a:r>
            <a:r>
              <a:rPr lang="en-GB" sz="2000" b="1" dirty="0"/>
              <a:t> </a:t>
            </a:r>
            <a:r>
              <a:rPr lang="en-GB" sz="2000" b="1" dirty="0" err="1"/>
              <a:t>technegau</a:t>
            </a:r>
            <a:r>
              <a:rPr lang="en-GB" sz="2000" b="1" dirty="0"/>
              <a:t> </a:t>
            </a:r>
            <a:r>
              <a:rPr lang="en-GB" sz="2000" b="1" dirty="0" err="1"/>
              <a:t>astudio</a:t>
            </a:r>
            <a:r>
              <a:rPr lang="en-GB" sz="2000" b="1" dirty="0"/>
              <a:t> (</a:t>
            </a:r>
            <a:r>
              <a:rPr lang="en-GB" sz="2000" b="1" dirty="0" err="1"/>
              <a:t>Cyfateb</a:t>
            </a:r>
            <a:r>
              <a:rPr lang="en-GB" sz="2000" b="1" dirty="0"/>
              <a:t> </a:t>
            </a:r>
            <a:r>
              <a:rPr lang="en-GB" sz="2000" b="1" dirty="0" err="1"/>
              <a:t>i</a:t>
            </a:r>
            <a:r>
              <a:rPr lang="en-GB" sz="2000" b="1" dirty="0"/>
              <a:t> </a:t>
            </a:r>
            <a:r>
              <a:rPr lang="en-GB" sz="2000" b="1" dirty="0" err="1"/>
              <a:t>gyfanswm</a:t>
            </a:r>
            <a:r>
              <a:rPr lang="en-GB" sz="2000" b="1" dirty="0"/>
              <a:t> o 1000 o </a:t>
            </a:r>
            <a:r>
              <a:rPr lang="en-GB" sz="2000" b="1" dirty="0" err="1"/>
              <a:t>eiriau</a:t>
            </a:r>
            <a:r>
              <a:rPr lang="en-GB" sz="2000" b="1" dirty="0"/>
              <a:t>) </a:t>
            </a:r>
          </a:p>
          <a:p>
            <a:r>
              <a:rPr lang="en-GB" sz="2000" dirty="0"/>
              <a:t>Yn yr </a:t>
            </a:r>
            <a:r>
              <a:rPr lang="en-GB" sz="2000" dirty="0" err="1"/>
              <a:t>adran</a:t>
            </a:r>
            <a:r>
              <a:rPr lang="en-GB" sz="2000" dirty="0"/>
              <a:t> hon, </a:t>
            </a:r>
            <a:r>
              <a:rPr lang="en-GB" sz="2000" dirty="0" err="1"/>
              <a:t>byddwch</a:t>
            </a:r>
            <a:r>
              <a:rPr lang="en-GB" sz="2000" dirty="0"/>
              <a:t> </a:t>
            </a:r>
            <a:r>
              <a:rPr lang="en-GB" sz="2000" dirty="0" err="1"/>
              <a:t>yn</a:t>
            </a:r>
            <a:r>
              <a:rPr lang="en-GB" sz="2000" dirty="0"/>
              <a:t> </a:t>
            </a:r>
            <a:r>
              <a:rPr lang="en-GB" sz="2000" dirty="0" err="1"/>
              <a:t>defnyddio</a:t>
            </a:r>
            <a:r>
              <a:rPr lang="en-GB" sz="2000" dirty="0"/>
              <a:t> Microsoft 365 Copilot </a:t>
            </a:r>
            <a:r>
              <a:rPr lang="en-GB" sz="2000" dirty="0" err="1"/>
              <a:t>i</a:t>
            </a:r>
            <a:r>
              <a:rPr lang="en-GB" sz="2000" dirty="0"/>
              <a:t> nodi ac </a:t>
            </a:r>
            <a:r>
              <a:rPr lang="en-GB" sz="2000" dirty="0" err="1"/>
              <a:t>ymchwilio</a:t>
            </a:r>
            <a:r>
              <a:rPr lang="en-GB" sz="2000" dirty="0"/>
              <a:t> </a:t>
            </a:r>
            <a:r>
              <a:rPr lang="en-GB" sz="2000" dirty="0" err="1"/>
              <a:t>i</a:t>
            </a:r>
            <a:r>
              <a:rPr lang="en-GB" sz="2000" dirty="0"/>
              <a:t> </a:t>
            </a:r>
            <a:r>
              <a:rPr lang="en-GB" sz="2000" dirty="0" err="1"/>
              <a:t>ddwy</a:t>
            </a:r>
            <a:r>
              <a:rPr lang="en-GB" sz="2000" dirty="0"/>
              <a:t> </a:t>
            </a:r>
            <a:r>
              <a:rPr lang="en-GB" sz="2000" dirty="0" err="1"/>
              <a:t>dechneg</a:t>
            </a:r>
            <a:r>
              <a:rPr lang="en-GB" sz="2000" dirty="0"/>
              <a:t> </a:t>
            </a:r>
            <a:r>
              <a:rPr lang="en-GB" sz="2000" dirty="0" err="1"/>
              <a:t>astudio</a:t>
            </a:r>
            <a:r>
              <a:rPr lang="en-GB" sz="2000" dirty="0"/>
              <a:t> a </a:t>
            </a:r>
            <a:r>
              <a:rPr lang="en-GB" sz="2000" dirty="0" err="1"/>
              <a:t>allai</a:t>
            </a:r>
            <a:r>
              <a:rPr lang="en-GB" sz="2000" dirty="0"/>
              <a:t> </a:t>
            </a:r>
            <a:r>
              <a:rPr lang="en-GB" sz="2000" dirty="0" err="1"/>
              <a:t>eich</a:t>
            </a:r>
            <a:r>
              <a:rPr lang="en-GB" sz="2000" dirty="0"/>
              <a:t> </a:t>
            </a:r>
            <a:r>
              <a:rPr lang="en-GB" sz="2000" dirty="0" err="1"/>
              <a:t>helpu</a:t>
            </a:r>
            <a:r>
              <a:rPr lang="en-GB" sz="2000" dirty="0"/>
              <a:t> </a:t>
            </a:r>
            <a:r>
              <a:rPr lang="en-GB" sz="2000" dirty="0" err="1"/>
              <a:t>i</a:t>
            </a:r>
            <a:r>
              <a:rPr lang="en-GB" sz="2000" dirty="0"/>
              <a:t> </a:t>
            </a:r>
            <a:r>
              <a:rPr lang="en-GB" sz="2000" dirty="0" err="1"/>
              <a:t>wneud</a:t>
            </a:r>
            <a:r>
              <a:rPr lang="en-GB" sz="2000" dirty="0"/>
              <a:t> </a:t>
            </a:r>
            <a:r>
              <a:rPr lang="en-GB" sz="2000" dirty="0" err="1"/>
              <a:t>gwell</a:t>
            </a:r>
            <a:r>
              <a:rPr lang="en-GB" sz="2000" dirty="0"/>
              <a:t> </a:t>
            </a:r>
            <a:r>
              <a:rPr lang="en-GB" sz="2000" dirty="0" err="1"/>
              <a:t>defnydd</a:t>
            </a:r>
            <a:r>
              <a:rPr lang="en-GB" sz="2000" dirty="0"/>
              <a:t> </a:t>
            </a:r>
            <a:r>
              <a:rPr lang="en-GB" sz="2000" dirty="0" err="1"/>
              <a:t>o'ch</a:t>
            </a:r>
            <a:r>
              <a:rPr lang="en-GB" sz="2000" dirty="0"/>
              <a:t> </a:t>
            </a:r>
            <a:r>
              <a:rPr lang="en-GB" sz="2000" dirty="0" err="1"/>
              <a:t>amser</a:t>
            </a:r>
            <a:r>
              <a:rPr lang="en-GB" sz="2000" dirty="0"/>
              <a:t> </a:t>
            </a:r>
            <a:r>
              <a:rPr lang="en-GB" sz="2000" dirty="0" err="1"/>
              <a:t>astudio</a:t>
            </a:r>
            <a:r>
              <a:rPr lang="en-GB" sz="2000" dirty="0"/>
              <a:t>.</a:t>
            </a:r>
          </a:p>
          <a:p>
            <a:pPr marL="0" indent="0">
              <a:buNone/>
            </a:pPr>
            <a:r>
              <a:rPr lang="en-GB" sz="2000" dirty="0"/>
              <a:t>Gallai </a:t>
            </a:r>
            <a:r>
              <a:rPr lang="en-GB" sz="2000" dirty="0" err="1"/>
              <a:t>enghreifftiau</a:t>
            </a:r>
            <a:r>
              <a:rPr lang="en-GB" sz="2000" dirty="0"/>
              <a:t> </a:t>
            </a:r>
            <a:r>
              <a:rPr lang="en-GB" sz="2000" dirty="0" err="1"/>
              <a:t>gynnwys</a:t>
            </a:r>
            <a:r>
              <a:rPr lang="en-GB" sz="2000" dirty="0"/>
              <a:t> </a:t>
            </a:r>
            <a:r>
              <a:rPr lang="en-GB" sz="2000" dirty="0" err="1"/>
              <a:t>technegau</a:t>
            </a:r>
            <a:r>
              <a:rPr lang="en-GB" sz="2000" dirty="0"/>
              <a:t> </a:t>
            </a:r>
            <a:r>
              <a:rPr lang="en-GB" sz="2000" dirty="0" err="1"/>
              <a:t>sy'n</a:t>
            </a:r>
            <a:r>
              <a:rPr lang="en-GB" sz="2000" dirty="0"/>
              <a:t> </a:t>
            </a:r>
            <a:r>
              <a:rPr lang="en-GB" sz="2000" dirty="0" err="1"/>
              <a:t>eich</a:t>
            </a:r>
            <a:r>
              <a:rPr lang="en-GB" sz="2000" dirty="0"/>
              <a:t> </a:t>
            </a:r>
            <a:r>
              <a:rPr lang="en-GB" sz="2000" dirty="0" err="1"/>
              <a:t>helpu</a:t>
            </a:r>
            <a:r>
              <a:rPr lang="en-GB" sz="2000" dirty="0"/>
              <a:t>: </a:t>
            </a:r>
          </a:p>
          <a:p>
            <a:r>
              <a:rPr lang="en-GB" sz="2000" dirty="0" err="1"/>
              <a:t>Osgoi</a:t>
            </a:r>
            <a:r>
              <a:rPr lang="en-GB" sz="2000" dirty="0"/>
              <a:t> procrastination. </a:t>
            </a:r>
          </a:p>
          <a:p>
            <a:r>
              <a:rPr lang="en-GB" sz="2000" dirty="0" err="1"/>
              <a:t>Cynlluniwch</a:t>
            </a:r>
            <a:r>
              <a:rPr lang="en-GB" sz="2000" dirty="0"/>
              <a:t> a </a:t>
            </a:r>
            <a:r>
              <a:rPr lang="en-GB" sz="2000" dirty="0" err="1"/>
              <a:t>threfnwch</a:t>
            </a:r>
            <a:r>
              <a:rPr lang="en-GB" sz="2000" dirty="0"/>
              <a:t> </a:t>
            </a:r>
            <a:r>
              <a:rPr lang="en-GB" sz="2000" dirty="0" err="1"/>
              <a:t>eich</a:t>
            </a:r>
            <a:r>
              <a:rPr lang="en-GB" sz="2000" dirty="0"/>
              <a:t> </a:t>
            </a:r>
            <a:r>
              <a:rPr lang="en-GB" sz="2000" dirty="0" err="1"/>
              <a:t>gwaith</a:t>
            </a:r>
            <a:r>
              <a:rPr lang="en-GB" sz="2000" dirty="0"/>
              <a:t>. </a:t>
            </a:r>
          </a:p>
          <a:p>
            <a:r>
              <a:rPr lang="en-GB" sz="2000" dirty="0" err="1"/>
              <a:t>Gwella</a:t>
            </a:r>
            <a:r>
              <a:rPr lang="en-GB" sz="2000" dirty="0"/>
              <a:t> </a:t>
            </a:r>
            <a:r>
              <a:rPr lang="en-GB" sz="2000" dirty="0" err="1"/>
              <a:t>eich</a:t>
            </a:r>
            <a:r>
              <a:rPr lang="en-GB" sz="2000" dirty="0"/>
              <a:t> </a:t>
            </a:r>
            <a:r>
              <a:rPr lang="en-GB" sz="2000" dirty="0" err="1"/>
              <a:t>canolbwyntio</a:t>
            </a:r>
            <a:r>
              <a:rPr lang="en-GB" sz="2000" dirty="0"/>
              <a:t> </a:t>
            </a:r>
            <a:r>
              <a:rPr lang="en-GB" sz="2000" dirty="0" err="1"/>
              <a:t>a'ch</a:t>
            </a:r>
            <a:r>
              <a:rPr lang="en-GB" sz="2000" dirty="0"/>
              <a:t> </a:t>
            </a:r>
            <a:r>
              <a:rPr lang="en-GB" sz="2000" dirty="0" err="1"/>
              <a:t>cynhyrchiant</a:t>
            </a:r>
            <a:r>
              <a:rPr lang="en-GB" sz="2000" dirty="0"/>
              <a:t>. </a:t>
            </a:r>
          </a:p>
          <a:p>
            <a:r>
              <a:rPr lang="en-GB" sz="2000" dirty="0" err="1"/>
              <a:t>Cadw</a:t>
            </a:r>
            <a:r>
              <a:rPr lang="en-GB" sz="2000" dirty="0"/>
              <a:t> </a:t>
            </a:r>
            <a:r>
              <a:rPr lang="en-GB" sz="2000" dirty="0" err="1"/>
              <a:t>cydbwysedd</a:t>
            </a:r>
            <a:r>
              <a:rPr lang="en-GB" sz="2000" dirty="0"/>
              <a:t> </a:t>
            </a:r>
            <a:r>
              <a:rPr lang="en-GB" sz="2000" dirty="0" err="1"/>
              <a:t>rhwng</a:t>
            </a:r>
            <a:r>
              <a:rPr lang="en-GB" sz="2000" dirty="0"/>
              <a:t> </a:t>
            </a:r>
            <a:r>
              <a:rPr lang="en-GB" sz="2000" dirty="0" err="1"/>
              <a:t>astudio</a:t>
            </a:r>
            <a:r>
              <a:rPr lang="en-GB" sz="2000" dirty="0"/>
              <a:t> a </a:t>
            </a:r>
            <a:r>
              <a:rPr lang="en-GB" sz="2000" dirty="0" err="1"/>
              <a:t>lles</a:t>
            </a:r>
            <a:r>
              <a:rPr lang="en-GB" sz="2000" dirty="0"/>
              <a:t>.</a:t>
            </a:r>
          </a:p>
        </p:txBody>
      </p:sp>
      <p:sp>
        <p:nvSpPr>
          <p:cNvPr id="4" name="Content Placeholder 3">
            <a:extLst>
              <a:ext uri="{FF2B5EF4-FFF2-40B4-BE49-F238E27FC236}">
                <a16:creationId xmlns:a16="http://schemas.microsoft.com/office/drawing/2014/main" id="{1AAD3DE2-AAA9-F8A7-E1FE-1F87CE120712}"/>
              </a:ext>
            </a:extLst>
          </p:cNvPr>
          <p:cNvSpPr>
            <a:spLocks noGrp="1"/>
          </p:cNvSpPr>
          <p:nvPr>
            <p:ph sz="half" idx="2"/>
          </p:nvPr>
        </p:nvSpPr>
        <p:spPr>
          <a:xfrm>
            <a:off x="6385561" y="1023457"/>
            <a:ext cx="5638799" cy="4101685"/>
          </a:xfrm>
        </p:spPr>
        <p:txBody>
          <a:bodyPr>
            <a:noAutofit/>
          </a:bodyPr>
          <a:lstStyle/>
          <a:p>
            <a:pPr marL="0" indent="0">
              <a:buNone/>
            </a:pPr>
            <a:r>
              <a:rPr lang="en-GB" sz="2000" b="1" dirty="0">
                <a:solidFill>
                  <a:srgbClr val="2F5597"/>
                </a:solidFill>
              </a:rPr>
              <a:t>Part 2: Using Microsoft 365 Copilot to Explore Study Techniques</a:t>
            </a:r>
            <a:endParaRPr lang="en-GB" sz="2000" dirty="0">
              <a:solidFill>
                <a:srgbClr val="2F5597"/>
              </a:solidFill>
            </a:endParaRPr>
          </a:p>
          <a:p>
            <a:pPr marL="0" indent="0">
              <a:buNone/>
            </a:pPr>
            <a:r>
              <a:rPr lang="en-GB" sz="2000" b="1" dirty="0">
                <a:solidFill>
                  <a:srgbClr val="2F5597"/>
                </a:solidFill>
              </a:rPr>
              <a:t>(Equivalent to 1000 words in total)</a:t>
            </a:r>
            <a:endParaRPr lang="en-GB" sz="2000" dirty="0">
              <a:solidFill>
                <a:srgbClr val="2F5597"/>
              </a:solidFill>
            </a:endParaRPr>
          </a:p>
          <a:p>
            <a:r>
              <a:rPr lang="en-GB" sz="2000" dirty="0">
                <a:solidFill>
                  <a:srgbClr val="2F5597"/>
                </a:solidFill>
              </a:rPr>
              <a:t>In this section, you will use Microsoft 365 Copilot to identify and investigate </a:t>
            </a:r>
            <a:r>
              <a:rPr lang="en-GB" sz="2000" b="1" dirty="0">
                <a:solidFill>
                  <a:srgbClr val="2F5597"/>
                </a:solidFill>
              </a:rPr>
              <a:t>two </a:t>
            </a:r>
            <a:r>
              <a:rPr lang="en-GB" sz="2000" dirty="0">
                <a:solidFill>
                  <a:srgbClr val="2F5597"/>
                </a:solidFill>
              </a:rPr>
              <a:t>study techniques that could help you make better use of your study time.</a:t>
            </a:r>
          </a:p>
          <a:p>
            <a:pPr marL="0" indent="0">
              <a:buNone/>
            </a:pPr>
            <a:r>
              <a:rPr lang="en-GB" sz="2000" dirty="0">
                <a:solidFill>
                  <a:srgbClr val="2F5597"/>
                </a:solidFill>
              </a:rPr>
              <a:t>Examples might include techniques that help you:</a:t>
            </a:r>
          </a:p>
          <a:p>
            <a:pPr lvl="0"/>
            <a:r>
              <a:rPr lang="en-GB" sz="2000" dirty="0">
                <a:solidFill>
                  <a:srgbClr val="2F5597"/>
                </a:solidFill>
              </a:rPr>
              <a:t>Avoid procrastination.</a:t>
            </a:r>
          </a:p>
          <a:p>
            <a:pPr lvl="0"/>
            <a:r>
              <a:rPr lang="en-GB" sz="2000" dirty="0">
                <a:solidFill>
                  <a:srgbClr val="2F5597"/>
                </a:solidFill>
              </a:rPr>
              <a:t>Plan and organise your work.</a:t>
            </a:r>
          </a:p>
          <a:p>
            <a:pPr lvl="0"/>
            <a:r>
              <a:rPr lang="en-GB" sz="2000" dirty="0">
                <a:solidFill>
                  <a:srgbClr val="2F5597"/>
                </a:solidFill>
              </a:rPr>
              <a:t>Improve your concentration and productivity.</a:t>
            </a:r>
          </a:p>
          <a:p>
            <a:pPr lvl="0"/>
            <a:r>
              <a:rPr lang="en-GB" sz="2000" dirty="0">
                <a:solidFill>
                  <a:srgbClr val="2F5597"/>
                </a:solidFill>
              </a:rPr>
              <a:t>Maintain a balance between study and wellbeing.</a:t>
            </a:r>
          </a:p>
          <a:p>
            <a:pPr marL="0" indent="0">
              <a:buNone/>
            </a:pPr>
            <a:endParaRPr lang="en-GB" sz="2000" dirty="0"/>
          </a:p>
        </p:txBody>
      </p:sp>
    </p:spTree>
    <p:extLst>
      <p:ext uri="{BB962C8B-B14F-4D97-AF65-F5344CB8AC3E}">
        <p14:creationId xmlns:p14="http://schemas.microsoft.com/office/powerpoint/2010/main" val="12964595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B89404-CCB0-9E19-82D2-5A2C74E6F3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74EDA0-C4C4-D373-804C-9E72BE9A522E}"/>
              </a:ext>
            </a:extLst>
          </p:cNvPr>
          <p:cNvSpPr>
            <a:spLocks noGrp="1"/>
          </p:cNvSpPr>
          <p:nvPr>
            <p:ph type="title"/>
          </p:nvPr>
        </p:nvSpPr>
        <p:spPr>
          <a:xfrm>
            <a:off x="761999" y="65867"/>
            <a:ext cx="10515600" cy="957590"/>
          </a:xfrm>
        </p:spPr>
        <p:txBody>
          <a:bodyPr>
            <a:normAutofit fontScale="90000"/>
          </a:bodyPr>
          <a:lstStyle/>
          <a:p>
            <a:r>
              <a:rPr lang="en-GB" dirty="0"/>
              <a:t>Rhan 2- </a:t>
            </a:r>
            <a:r>
              <a:rPr lang="en-GB" dirty="0" err="1"/>
              <a:t>Defnyddio</a:t>
            </a:r>
            <a:r>
              <a:rPr lang="en-GB" dirty="0"/>
              <a:t> AI</a:t>
            </a:r>
            <a:br>
              <a:rPr lang="en-GB" dirty="0"/>
            </a:br>
            <a:r>
              <a:rPr lang="en-GB" dirty="0">
                <a:solidFill>
                  <a:srgbClr val="2F5597"/>
                </a:solidFill>
              </a:rPr>
              <a:t>Part 2- Using AI</a:t>
            </a:r>
          </a:p>
        </p:txBody>
      </p:sp>
      <p:sp>
        <p:nvSpPr>
          <p:cNvPr id="3" name="Content Placeholder 2">
            <a:extLst>
              <a:ext uri="{FF2B5EF4-FFF2-40B4-BE49-F238E27FC236}">
                <a16:creationId xmlns:a16="http://schemas.microsoft.com/office/drawing/2014/main" id="{99CEA929-93BA-1420-98AA-6008675876CD}"/>
              </a:ext>
            </a:extLst>
          </p:cNvPr>
          <p:cNvSpPr>
            <a:spLocks noGrp="1"/>
          </p:cNvSpPr>
          <p:nvPr>
            <p:ph sz="half" idx="1"/>
          </p:nvPr>
        </p:nvSpPr>
        <p:spPr>
          <a:xfrm>
            <a:off x="137160" y="1023457"/>
            <a:ext cx="6080760" cy="4270145"/>
          </a:xfrm>
        </p:spPr>
        <p:txBody>
          <a:bodyPr vert="horz" lIns="91440" tIns="45720" rIns="91440" bIns="45720" rtlCol="0" anchor="t">
            <a:noAutofit/>
          </a:bodyPr>
          <a:lstStyle/>
          <a:p>
            <a:pPr marL="0" indent="0">
              <a:buNone/>
            </a:pPr>
            <a:r>
              <a:rPr lang="en-GB" sz="1800" b="1" dirty="0"/>
              <a:t>Rhan 2: </a:t>
            </a:r>
            <a:r>
              <a:rPr lang="en-GB" sz="1800" b="1" dirty="0" err="1"/>
              <a:t>Defnyddio</a:t>
            </a:r>
            <a:r>
              <a:rPr lang="en-GB" sz="1800" b="1" dirty="0"/>
              <a:t> Microsoft 365 Copilot </a:t>
            </a:r>
            <a:r>
              <a:rPr lang="en-GB" sz="1800" b="1" dirty="0" err="1"/>
              <a:t>i</a:t>
            </a:r>
            <a:r>
              <a:rPr lang="en-GB" sz="1800" b="1" dirty="0"/>
              <a:t> </a:t>
            </a:r>
            <a:r>
              <a:rPr lang="en-GB" sz="1800" b="1" dirty="0" err="1"/>
              <a:t>archwilio</a:t>
            </a:r>
            <a:r>
              <a:rPr lang="en-GB" sz="1800" b="1" dirty="0"/>
              <a:t> </a:t>
            </a:r>
            <a:r>
              <a:rPr lang="en-GB" sz="1800" b="1" dirty="0" err="1"/>
              <a:t>technegau</a:t>
            </a:r>
            <a:r>
              <a:rPr lang="en-GB" sz="1800" b="1" dirty="0"/>
              <a:t> </a:t>
            </a:r>
            <a:r>
              <a:rPr lang="en-GB" sz="1800" b="1" dirty="0" err="1"/>
              <a:t>astudio</a:t>
            </a:r>
            <a:endParaRPr lang="en-GB" sz="1800" b="1" dirty="0"/>
          </a:p>
          <a:p>
            <a:r>
              <a:rPr lang="en-GB" sz="1800" dirty="0"/>
              <a:t>Fel y </a:t>
            </a:r>
            <a:r>
              <a:rPr lang="en-GB" sz="1800" dirty="0" err="1"/>
              <a:t>trafodwyd</a:t>
            </a:r>
            <a:r>
              <a:rPr lang="en-GB" sz="1800" dirty="0"/>
              <a:t> </a:t>
            </a:r>
            <a:r>
              <a:rPr lang="en-GB" sz="1800" dirty="0" err="1"/>
              <a:t>yn</a:t>
            </a:r>
            <a:r>
              <a:rPr lang="en-GB" sz="1800" dirty="0"/>
              <a:t> y Dosbarth </a:t>
            </a:r>
            <a:r>
              <a:rPr lang="en-GB" sz="1800" dirty="0" err="1"/>
              <a:t>byddwch</a:t>
            </a:r>
            <a:r>
              <a:rPr lang="en-GB" sz="1800" dirty="0"/>
              <a:t> </a:t>
            </a:r>
            <a:r>
              <a:rPr lang="en-GB" sz="1800" dirty="0" err="1"/>
              <a:t>gyntaf</a:t>
            </a:r>
            <a:r>
              <a:rPr lang="en-GB" sz="1800" dirty="0"/>
              <a:t> </a:t>
            </a:r>
            <a:r>
              <a:rPr lang="en-GB" sz="1800" dirty="0" err="1"/>
              <a:t>oll</a:t>
            </a:r>
            <a:r>
              <a:rPr lang="en-GB" sz="1800" dirty="0"/>
              <a:t> </a:t>
            </a:r>
            <a:r>
              <a:rPr lang="en-GB" sz="1800" dirty="0" err="1"/>
              <a:t>yn</a:t>
            </a:r>
            <a:r>
              <a:rPr lang="en-GB" sz="1800" dirty="0"/>
              <a:t> </a:t>
            </a:r>
            <a:r>
              <a:rPr lang="en-GB" sz="1800" dirty="0" err="1"/>
              <a:t>defnyddio</a:t>
            </a:r>
            <a:r>
              <a:rPr lang="en-GB" sz="1800" dirty="0"/>
              <a:t> Microsoft 365 Copilot </a:t>
            </a:r>
            <a:r>
              <a:rPr lang="en-GB" sz="1800" dirty="0" err="1"/>
              <a:t>fel</a:t>
            </a:r>
            <a:r>
              <a:rPr lang="en-GB" sz="1800" dirty="0"/>
              <a:t> </a:t>
            </a:r>
            <a:r>
              <a:rPr lang="en-GB" sz="1800" dirty="0" err="1"/>
              <a:t>offeryn</a:t>
            </a:r>
            <a:r>
              <a:rPr lang="en-GB" sz="1800" dirty="0"/>
              <a:t> </a:t>
            </a:r>
            <a:r>
              <a:rPr lang="en-GB" sz="1800" dirty="0" err="1"/>
              <a:t>ymchwil</a:t>
            </a:r>
            <a:endParaRPr lang="en-GB" sz="1800" dirty="0"/>
          </a:p>
          <a:p>
            <a:r>
              <a:rPr lang="en-GB" sz="1800" dirty="0" err="1"/>
              <a:t>Mae'r</a:t>
            </a:r>
            <a:r>
              <a:rPr lang="en-GB" sz="1800" dirty="0"/>
              <a:t> </a:t>
            </a:r>
            <a:r>
              <a:rPr lang="en-GB" sz="1800" dirty="0" err="1"/>
              <a:t>adrannau</a:t>
            </a:r>
            <a:r>
              <a:rPr lang="en-GB" sz="1800" dirty="0"/>
              <a:t> </a:t>
            </a:r>
            <a:r>
              <a:rPr lang="en-GB" sz="1800" dirty="0" err="1"/>
              <a:t>cyntaf</a:t>
            </a:r>
            <a:r>
              <a:rPr lang="en-GB" sz="1800" dirty="0"/>
              <a:t> </a:t>
            </a:r>
            <a:r>
              <a:rPr lang="en-GB" sz="1800" dirty="0" err="1"/>
              <a:t>yn</a:t>
            </a:r>
            <a:r>
              <a:rPr lang="en-GB" sz="1800" dirty="0"/>
              <a:t> </a:t>
            </a:r>
            <a:r>
              <a:rPr lang="en-GB" sz="1800" dirty="0" err="1"/>
              <a:t>cynnig</a:t>
            </a:r>
            <a:r>
              <a:rPr lang="en-GB" sz="1800" dirty="0"/>
              <a:t> </a:t>
            </a:r>
            <a:r>
              <a:rPr lang="en-GB" sz="1800" dirty="0" err="1"/>
              <a:t>i</a:t>
            </a:r>
            <a:r>
              <a:rPr lang="en-GB" sz="1800" dirty="0"/>
              <a:t> chi </a:t>
            </a:r>
            <a:r>
              <a:rPr lang="en-GB" sz="1800" dirty="0" err="1"/>
              <a:t>ddod</a:t>
            </a:r>
            <a:r>
              <a:rPr lang="en-GB" sz="1800" dirty="0"/>
              <a:t> o </a:t>
            </a:r>
            <a:r>
              <a:rPr lang="en-GB" sz="1800" dirty="0" err="1"/>
              <a:t>hyd</a:t>
            </a:r>
            <a:r>
              <a:rPr lang="en-GB" sz="1800" dirty="0"/>
              <a:t> </a:t>
            </a:r>
            <a:r>
              <a:rPr lang="en-GB" sz="1800" dirty="0" err="1"/>
              <a:t>i</a:t>
            </a:r>
            <a:r>
              <a:rPr lang="en-GB" sz="1800" dirty="0"/>
              <a:t> </a:t>
            </a:r>
            <a:r>
              <a:rPr lang="en-GB" sz="1800" dirty="0" err="1"/>
              <a:t>awgrymiadau</a:t>
            </a:r>
            <a:r>
              <a:rPr lang="en-GB" sz="1800" dirty="0"/>
              <a:t> (</a:t>
            </a:r>
            <a:r>
              <a:rPr lang="en-GB" sz="1800" i="1" dirty="0"/>
              <a:t>prompts</a:t>
            </a:r>
            <a:r>
              <a:rPr lang="en-GB" sz="1800" dirty="0"/>
              <a:t>) </a:t>
            </a:r>
            <a:r>
              <a:rPr lang="en-GB" sz="1800" dirty="0" err="1"/>
              <a:t>ymchwil</a:t>
            </a:r>
            <a:r>
              <a:rPr lang="en-GB" sz="1800" dirty="0"/>
              <a:t> a </a:t>
            </a:r>
            <a:r>
              <a:rPr lang="en-GB" sz="1800" dirty="0" err="1"/>
              <a:t>mireinio</a:t>
            </a:r>
            <a:r>
              <a:rPr lang="en-GB" sz="1800" dirty="0"/>
              <a:t> </a:t>
            </a:r>
            <a:r>
              <a:rPr lang="en-GB" sz="1800" dirty="0" err="1"/>
              <a:t>eich</a:t>
            </a:r>
            <a:r>
              <a:rPr lang="en-GB" sz="1800" dirty="0"/>
              <a:t> </a:t>
            </a:r>
            <a:r>
              <a:rPr lang="en-GB" sz="1800" dirty="0" err="1"/>
              <a:t>awgrymiadau</a:t>
            </a:r>
            <a:r>
              <a:rPr lang="en-GB" sz="1800" dirty="0"/>
              <a:t> (</a:t>
            </a:r>
            <a:r>
              <a:rPr lang="en-GB" sz="1800" i="1" dirty="0"/>
              <a:t>prompts</a:t>
            </a:r>
            <a:r>
              <a:rPr lang="en-GB" sz="1800" dirty="0"/>
              <a:t>) a </a:t>
            </a:r>
            <a:r>
              <a:rPr lang="en-GB" sz="1800" dirty="0" err="1"/>
              <a:t>chadw</a:t>
            </a:r>
            <a:r>
              <a:rPr lang="en-GB" sz="1800" dirty="0"/>
              <a:t> </a:t>
            </a:r>
            <a:r>
              <a:rPr lang="en-GB" sz="1800" dirty="0" err="1"/>
              <a:t>eich</a:t>
            </a:r>
            <a:r>
              <a:rPr lang="en-GB" sz="1800" dirty="0"/>
              <a:t> </a:t>
            </a:r>
            <a:r>
              <a:rPr lang="en-GB" sz="1800" dirty="0" err="1"/>
              <a:t>tystiolaeth</a:t>
            </a:r>
            <a:r>
              <a:rPr lang="en-GB" sz="1800" dirty="0"/>
              <a:t> </a:t>
            </a:r>
            <a:r>
              <a:rPr lang="en-GB" sz="1800" dirty="0" err="1"/>
              <a:t>o'r</a:t>
            </a:r>
            <a:r>
              <a:rPr lang="en-GB" sz="1800" dirty="0"/>
              <a:t> </a:t>
            </a:r>
            <a:r>
              <a:rPr lang="en-GB" sz="1800" dirty="0" err="1"/>
              <a:t>hyn</a:t>
            </a:r>
            <a:r>
              <a:rPr lang="en-GB" sz="1800" dirty="0"/>
              <a:t> </a:t>
            </a:r>
            <a:r>
              <a:rPr lang="en-GB" sz="1800" dirty="0" err="1"/>
              <a:t>rydych</a:t>
            </a:r>
            <a:r>
              <a:rPr lang="en-GB" sz="1800" dirty="0"/>
              <a:t> </a:t>
            </a:r>
            <a:r>
              <a:rPr lang="en-GB" sz="1800" dirty="0" err="1"/>
              <a:t>chi'n</a:t>
            </a:r>
            <a:r>
              <a:rPr lang="en-GB" sz="1800" dirty="0"/>
              <a:t> </a:t>
            </a:r>
            <a:r>
              <a:rPr lang="en-GB" sz="1800" dirty="0" err="1"/>
              <a:t>ei</a:t>
            </a:r>
            <a:r>
              <a:rPr lang="en-GB" sz="1800" dirty="0"/>
              <a:t> </a:t>
            </a:r>
            <a:r>
              <a:rPr lang="en-GB" sz="1800" dirty="0" err="1"/>
              <a:t>ddarganfod</a:t>
            </a:r>
            <a:r>
              <a:rPr lang="en-GB" sz="1800" dirty="0"/>
              <a:t>. </a:t>
            </a:r>
            <a:r>
              <a:rPr lang="en-GB" sz="1800" dirty="0" err="1"/>
              <a:t>Byddwch</a:t>
            </a:r>
            <a:r>
              <a:rPr lang="en-GB" sz="1800" dirty="0"/>
              <a:t> </a:t>
            </a:r>
            <a:r>
              <a:rPr lang="en-GB" sz="1800" dirty="0" err="1"/>
              <a:t>yn</a:t>
            </a:r>
            <a:r>
              <a:rPr lang="en-GB" sz="1800" dirty="0"/>
              <a:t> </a:t>
            </a:r>
            <a:r>
              <a:rPr lang="en-GB" sz="1800" dirty="0" err="1"/>
              <a:t>gwneud</a:t>
            </a:r>
            <a:r>
              <a:rPr lang="en-GB" sz="1800" dirty="0"/>
              <a:t> </a:t>
            </a:r>
            <a:r>
              <a:rPr lang="en-GB" sz="1800" dirty="0" err="1"/>
              <a:t>hyn</a:t>
            </a:r>
            <a:r>
              <a:rPr lang="en-GB" sz="1800" dirty="0"/>
              <a:t> </a:t>
            </a:r>
            <a:r>
              <a:rPr lang="en-GB" sz="1800" dirty="0" err="1"/>
              <a:t>i</a:t>
            </a:r>
            <a:r>
              <a:rPr lang="en-GB" sz="1800" dirty="0"/>
              <a:t> </a:t>
            </a:r>
            <a:r>
              <a:rPr lang="en-GB" sz="1800" dirty="0" err="1"/>
              <a:t>ymarfer</a:t>
            </a:r>
            <a:r>
              <a:rPr lang="en-GB" sz="1800" dirty="0"/>
              <a:t> y </a:t>
            </a:r>
            <a:r>
              <a:rPr lang="en-GB" sz="1800" dirty="0" err="1"/>
              <a:t>sgiliau</a:t>
            </a:r>
            <a:r>
              <a:rPr lang="en-GB" sz="1800" dirty="0"/>
              <a:t> </a:t>
            </a:r>
            <a:r>
              <a:rPr lang="en-GB" sz="1800" dirty="0" err="1"/>
              <a:t>sydd</a:t>
            </a:r>
            <a:r>
              <a:rPr lang="en-GB" sz="1800" dirty="0"/>
              <a:t> </a:t>
            </a:r>
            <a:r>
              <a:rPr lang="en-GB" sz="1800" dirty="0" err="1"/>
              <a:t>eu</a:t>
            </a:r>
            <a:r>
              <a:rPr lang="en-GB" sz="1800" dirty="0"/>
              <a:t> </a:t>
            </a:r>
            <a:r>
              <a:rPr lang="en-GB" sz="1800" dirty="0" err="1"/>
              <a:t>hangen</a:t>
            </a:r>
            <a:r>
              <a:rPr lang="en-GB" sz="1800" dirty="0"/>
              <a:t> </a:t>
            </a:r>
            <a:r>
              <a:rPr lang="en-GB" sz="1800" dirty="0" err="1"/>
              <a:t>wrth</a:t>
            </a:r>
            <a:r>
              <a:rPr lang="en-GB" sz="1800" dirty="0"/>
              <a:t> </a:t>
            </a:r>
            <a:r>
              <a:rPr lang="en-GB" sz="1800" dirty="0" err="1"/>
              <a:t>ddefnyddio</a:t>
            </a:r>
            <a:r>
              <a:rPr lang="en-GB" sz="1800" dirty="0"/>
              <a:t> a </a:t>
            </a:r>
            <a:r>
              <a:rPr lang="en-GB" sz="1800" dirty="0" err="1"/>
              <a:t>datgan</a:t>
            </a:r>
            <a:r>
              <a:rPr lang="en-GB" sz="1800" dirty="0"/>
              <a:t> </a:t>
            </a:r>
            <a:r>
              <a:rPr lang="en-GB" sz="1800" dirty="0" err="1"/>
              <a:t>eich</a:t>
            </a:r>
            <a:r>
              <a:rPr lang="en-GB" sz="1800" dirty="0"/>
              <a:t> </a:t>
            </a:r>
            <a:r>
              <a:rPr lang="en-GB" sz="1800" dirty="0" err="1"/>
              <a:t>defnydd</a:t>
            </a:r>
            <a:r>
              <a:rPr lang="en-GB" sz="1800" dirty="0"/>
              <a:t> AI </a:t>
            </a:r>
            <a:r>
              <a:rPr lang="en-GB" sz="1800" dirty="0" err="1"/>
              <a:t>mewn</a:t>
            </a:r>
            <a:r>
              <a:rPr lang="en-GB" sz="1800" dirty="0"/>
              <a:t> </a:t>
            </a:r>
            <a:r>
              <a:rPr lang="en-GB" sz="1800" dirty="0" err="1"/>
              <a:t>aseiniadau</a:t>
            </a:r>
            <a:r>
              <a:rPr lang="en-GB" sz="1800" dirty="0"/>
              <a:t> </a:t>
            </a:r>
            <a:r>
              <a:rPr lang="en-GB" sz="1800" dirty="0" err="1"/>
              <a:t>yn</a:t>
            </a:r>
            <a:r>
              <a:rPr lang="en-GB" sz="1800" dirty="0"/>
              <a:t> y </a:t>
            </a:r>
            <a:r>
              <a:rPr lang="en-GB" sz="1800" dirty="0" err="1"/>
              <a:t>dyfodol</a:t>
            </a:r>
            <a:r>
              <a:rPr lang="en-GB" sz="1800" dirty="0"/>
              <a:t>.</a:t>
            </a:r>
          </a:p>
          <a:p>
            <a:r>
              <a:rPr lang="en-GB" sz="1800" dirty="0"/>
              <a:t>Yn y </a:t>
            </a:r>
            <a:r>
              <a:rPr lang="en-GB" sz="1800" dirty="0" err="1"/>
              <a:t>dosbarth</a:t>
            </a:r>
            <a:r>
              <a:rPr lang="en-GB" sz="1800" dirty="0"/>
              <a:t> </a:t>
            </a:r>
            <a:r>
              <a:rPr lang="en-GB" sz="1800" dirty="0" err="1"/>
              <a:t>byddwn</a:t>
            </a:r>
            <a:r>
              <a:rPr lang="en-GB" sz="1800" dirty="0"/>
              <a:t> </a:t>
            </a:r>
            <a:r>
              <a:rPr lang="en-GB" sz="1800" dirty="0" err="1"/>
              <a:t>yn</a:t>
            </a:r>
            <a:r>
              <a:rPr lang="en-GB" sz="1800" dirty="0"/>
              <a:t> </a:t>
            </a:r>
            <a:r>
              <a:rPr lang="en-GB" sz="1800" dirty="0" err="1"/>
              <a:t>ymarfer</a:t>
            </a:r>
            <a:r>
              <a:rPr lang="en-GB" sz="1800" dirty="0"/>
              <a:t> </a:t>
            </a:r>
            <a:r>
              <a:rPr lang="en-GB" sz="1800" dirty="0" err="1"/>
              <a:t>defnyddio</a:t>
            </a:r>
            <a:r>
              <a:rPr lang="en-GB" sz="1800" dirty="0"/>
              <a:t> 365 Copilot </a:t>
            </a:r>
            <a:r>
              <a:rPr lang="en-GB" sz="1800" dirty="0" err="1"/>
              <a:t>a'r</a:t>
            </a:r>
            <a:r>
              <a:rPr lang="en-GB" sz="1800" dirty="0"/>
              <a:t> </a:t>
            </a:r>
            <a:r>
              <a:rPr lang="en-GB" sz="1800" dirty="0" err="1"/>
              <a:t>sgiliau</a:t>
            </a:r>
            <a:r>
              <a:rPr lang="en-GB" sz="1800" dirty="0"/>
              <a:t> </a:t>
            </a:r>
            <a:r>
              <a:rPr lang="en-GB" sz="1800" dirty="0" err="1"/>
              <a:t>sydd</a:t>
            </a:r>
            <a:r>
              <a:rPr lang="en-GB" sz="1800" dirty="0"/>
              <a:t> </a:t>
            </a:r>
            <a:r>
              <a:rPr lang="en-GB" sz="1800" dirty="0" err="1"/>
              <a:t>eu</a:t>
            </a:r>
            <a:r>
              <a:rPr lang="en-GB" sz="1800" dirty="0"/>
              <a:t> </a:t>
            </a:r>
            <a:r>
              <a:rPr lang="en-GB" sz="1800" dirty="0" err="1"/>
              <a:t>hangen</a:t>
            </a:r>
            <a:r>
              <a:rPr lang="en-GB" sz="1800" dirty="0"/>
              <a:t> </a:t>
            </a:r>
            <a:r>
              <a:rPr lang="en-GB" sz="1800" dirty="0" err="1"/>
              <a:t>ar</a:t>
            </a:r>
            <a:r>
              <a:rPr lang="en-GB" sz="1800" dirty="0"/>
              <a:t> </a:t>
            </a:r>
            <a:r>
              <a:rPr lang="en-GB" sz="1800" dirty="0" err="1"/>
              <a:t>gyfer</a:t>
            </a:r>
            <a:r>
              <a:rPr lang="en-GB" sz="1800" dirty="0"/>
              <a:t> y </a:t>
            </a:r>
            <a:r>
              <a:rPr lang="en-GB" sz="1800" dirty="0" err="1"/>
              <a:t>dasg</a:t>
            </a:r>
            <a:r>
              <a:rPr lang="en-GB" sz="1800" dirty="0"/>
              <a:t> hon. </a:t>
            </a:r>
          </a:p>
          <a:p>
            <a:r>
              <a:rPr lang="en-GB" sz="1800" dirty="0" err="1"/>
              <a:t>Mae'r</a:t>
            </a:r>
            <a:r>
              <a:rPr lang="en-GB" sz="1800" dirty="0"/>
              <a:t> </a:t>
            </a:r>
            <a:r>
              <a:rPr lang="en-GB" sz="1800" dirty="0" err="1"/>
              <a:t>awgrymiadau</a:t>
            </a:r>
            <a:r>
              <a:rPr lang="en-GB" sz="1800" dirty="0"/>
              <a:t> (prompts) </a:t>
            </a:r>
            <a:r>
              <a:rPr lang="en-GB" sz="1800" dirty="0" err="1"/>
              <a:t>yn</a:t>
            </a:r>
            <a:r>
              <a:rPr lang="en-GB" sz="1800" dirty="0"/>
              <a:t> </a:t>
            </a:r>
            <a:r>
              <a:rPr lang="en-GB" sz="1800" dirty="0" err="1"/>
              <a:t>cyfeirio</a:t>
            </a:r>
            <a:r>
              <a:rPr lang="en-GB" sz="1800" dirty="0"/>
              <a:t> at y </a:t>
            </a:r>
            <a:r>
              <a:rPr lang="en-GB" sz="1800" dirty="0" err="1"/>
              <a:t>chwiliadau</a:t>
            </a:r>
            <a:r>
              <a:rPr lang="en-GB" sz="1800" dirty="0"/>
              <a:t> </a:t>
            </a:r>
            <a:r>
              <a:rPr lang="en-GB" sz="1800" dirty="0" err="1"/>
              <a:t>rydych</a:t>
            </a:r>
            <a:r>
              <a:rPr lang="en-GB" sz="1800" dirty="0"/>
              <a:t> </a:t>
            </a:r>
            <a:r>
              <a:rPr lang="en-GB" sz="1800" dirty="0" err="1"/>
              <a:t>chi'n</a:t>
            </a:r>
            <a:r>
              <a:rPr lang="en-GB" sz="1800" dirty="0"/>
              <a:t> </a:t>
            </a:r>
            <a:r>
              <a:rPr lang="en-GB" sz="1800" dirty="0" err="1"/>
              <a:t>eu</a:t>
            </a:r>
            <a:r>
              <a:rPr lang="en-GB" sz="1800" dirty="0"/>
              <a:t> </a:t>
            </a:r>
            <a:r>
              <a:rPr lang="en-GB" sz="1800" dirty="0" err="1"/>
              <a:t>rhoi</a:t>
            </a:r>
            <a:r>
              <a:rPr lang="en-GB" sz="1800" dirty="0"/>
              <a:t> </a:t>
            </a:r>
            <a:r>
              <a:rPr lang="en-GB" sz="1800" dirty="0" err="1"/>
              <a:t>i</a:t>
            </a:r>
            <a:r>
              <a:rPr lang="en-GB" sz="1800" dirty="0"/>
              <a:t> </a:t>
            </a:r>
            <a:r>
              <a:rPr lang="en-GB" sz="1800" dirty="0" err="1"/>
              <a:t>mewn</a:t>
            </a:r>
            <a:r>
              <a:rPr lang="en-GB" sz="1800" dirty="0"/>
              <a:t> </a:t>
            </a:r>
            <a:r>
              <a:rPr lang="en-GB" sz="1800" dirty="0" err="1"/>
              <a:t>i</a:t>
            </a:r>
            <a:r>
              <a:rPr lang="en-GB" sz="1800" dirty="0"/>
              <a:t> Copilot </a:t>
            </a:r>
            <a:r>
              <a:rPr lang="en-GB" sz="1800" dirty="0" err="1"/>
              <a:t>fel</a:t>
            </a:r>
            <a:r>
              <a:rPr lang="en-GB" sz="1800" dirty="0"/>
              <a:t> ‘</a:t>
            </a:r>
            <a:r>
              <a:rPr lang="en-GB" sz="1800" dirty="0" err="1"/>
              <a:t>dewch</a:t>
            </a:r>
            <a:r>
              <a:rPr lang="en-GB" sz="1800" dirty="0"/>
              <a:t> o </a:t>
            </a:r>
            <a:r>
              <a:rPr lang="en-GB" sz="1800" dirty="0" err="1"/>
              <a:t>hyd</a:t>
            </a:r>
            <a:r>
              <a:rPr lang="en-GB" sz="1800" dirty="0"/>
              <a:t> </a:t>
            </a:r>
            <a:r>
              <a:rPr lang="en-GB" sz="1800" dirty="0" err="1"/>
              <a:t>i</a:t>
            </a:r>
            <a:r>
              <a:rPr lang="en-GB" sz="1800" dirty="0"/>
              <a:t> </a:t>
            </a:r>
            <a:r>
              <a:rPr lang="en-GB" sz="1800" dirty="0" err="1"/>
              <a:t>wybodaeth</a:t>
            </a:r>
            <a:r>
              <a:rPr lang="en-GB" sz="1800" dirty="0"/>
              <a:t> am 2 </a:t>
            </a:r>
            <a:r>
              <a:rPr lang="en-GB" sz="1800" dirty="0" err="1"/>
              <a:t>enghraifft</a:t>
            </a:r>
            <a:r>
              <a:rPr lang="en-GB" sz="1800" dirty="0"/>
              <a:t> o </a:t>
            </a:r>
            <a:r>
              <a:rPr lang="en-GB" sz="1800" dirty="0" err="1"/>
              <a:t>dechnegau</a:t>
            </a:r>
            <a:r>
              <a:rPr lang="en-GB" sz="1800" dirty="0"/>
              <a:t> </a:t>
            </a:r>
            <a:r>
              <a:rPr lang="en-GB" sz="1800" dirty="0" err="1"/>
              <a:t>rheoli</a:t>
            </a:r>
            <a:r>
              <a:rPr lang="en-GB" sz="1800" dirty="0"/>
              <a:t> </a:t>
            </a:r>
            <a:r>
              <a:rPr lang="en-GB" sz="1800" dirty="0" err="1"/>
              <a:t>amser</a:t>
            </a:r>
            <a:r>
              <a:rPr lang="en-GB" sz="1800" dirty="0"/>
              <a:t> </a:t>
            </a:r>
            <a:r>
              <a:rPr lang="en-GB" sz="1800" dirty="0" err="1"/>
              <a:t>sydd</a:t>
            </a:r>
            <a:r>
              <a:rPr lang="en-GB" sz="1800" dirty="0"/>
              <a:t> </a:t>
            </a:r>
            <a:r>
              <a:rPr lang="en-GB" sz="1800" dirty="0" err="1"/>
              <a:t>wedi'u</a:t>
            </a:r>
            <a:r>
              <a:rPr lang="en-GB" sz="1800" dirty="0"/>
              <a:t> </a:t>
            </a:r>
            <a:r>
              <a:rPr lang="en-GB" sz="1800" dirty="0" err="1"/>
              <a:t>hymchwilio'n</a:t>
            </a:r>
            <a:r>
              <a:rPr lang="en-GB" sz="1800" dirty="0"/>
              <a:t> </a:t>
            </a:r>
            <a:r>
              <a:rPr lang="en-GB" sz="1800" dirty="0" err="1"/>
              <a:t>dda</a:t>
            </a:r>
            <a:r>
              <a:rPr lang="en-GB" sz="1800" dirty="0"/>
              <a:t>’</a:t>
            </a:r>
          </a:p>
        </p:txBody>
      </p:sp>
      <p:sp>
        <p:nvSpPr>
          <p:cNvPr id="4" name="Content Placeholder 3">
            <a:extLst>
              <a:ext uri="{FF2B5EF4-FFF2-40B4-BE49-F238E27FC236}">
                <a16:creationId xmlns:a16="http://schemas.microsoft.com/office/drawing/2014/main" id="{8547F140-6D3B-47FE-E413-1DDB303BAD3E}"/>
              </a:ext>
            </a:extLst>
          </p:cNvPr>
          <p:cNvSpPr>
            <a:spLocks noGrp="1"/>
          </p:cNvSpPr>
          <p:nvPr>
            <p:ph sz="half" idx="2"/>
          </p:nvPr>
        </p:nvSpPr>
        <p:spPr>
          <a:xfrm>
            <a:off x="6324600" y="1023457"/>
            <a:ext cx="5577838" cy="4401983"/>
          </a:xfrm>
        </p:spPr>
        <p:txBody>
          <a:bodyPr>
            <a:noAutofit/>
          </a:bodyPr>
          <a:lstStyle/>
          <a:p>
            <a:pPr marL="0" indent="0">
              <a:buNone/>
            </a:pPr>
            <a:r>
              <a:rPr lang="en-GB" sz="1800" b="1" dirty="0">
                <a:solidFill>
                  <a:srgbClr val="2F5597"/>
                </a:solidFill>
              </a:rPr>
              <a:t>Part 2: Using Microsoft 365 Copilot to Explore Study Techniques</a:t>
            </a:r>
            <a:endParaRPr lang="en-GB" sz="1800" dirty="0">
              <a:solidFill>
                <a:srgbClr val="2F5597"/>
              </a:solidFill>
            </a:endParaRPr>
          </a:p>
          <a:p>
            <a:r>
              <a:rPr lang="en-GB" sz="1800" dirty="0">
                <a:solidFill>
                  <a:srgbClr val="2F5597"/>
                </a:solidFill>
              </a:rPr>
              <a:t>You will first of all use Microsoft 365 Copilot as a research tool as discussed in class.</a:t>
            </a:r>
          </a:p>
          <a:p>
            <a:r>
              <a:rPr lang="en-GB" sz="1800" dirty="0">
                <a:solidFill>
                  <a:srgbClr val="2F5597"/>
                </a:solidFill>
              </a:rPr>
              <a:t>The first sections involve you  coming up with research prompts and refining your prompts and keeping your evidence of what you find. You will do this to practice the skills needed when using and declaring your AI use in future assignments.</a:t>
            </a:r>
          </a:p>
          <a:p>
            <a:r>
              <a:rPr lang="en-GB" sz="1800" dirty="0">
                <a:solidFill>
                  <a:srgbClr val="2F5597"/>
                </a:solidFill>
              </a:rPr>
              <a:t>In class we will practice using 365 Copilot and the skills needed for this task. </a:t>
            </a:r>
          </a:p>
          <a:p>
            <a:r>
              <a:rPr lang="en-GB" sz="1800" dirty="0">
                <a:solidFill>
                  <a:srgbClr val="2F5597"/>
                </a:solidFill>
              </a:rPr>
              <a:t>The prompts refer to the searches you put into Copilot such as ‘find information on time management techniques and only include 2 well researched examples’</a:t>
            </a:r>
          </a:p>
          <a:p>
            <a:pPr marL="0" indent="0">
              <a:buNone/>
            </a:pPr>
            <a:endParaRPr lang="en-GB" sz="2000" dirty="0"/>
          </a:p>
        </p:txBody>
      </p:sp>
    </p:spTree>
    <p:extLst>
      <p:ext uri="{BB962C8B-B14F-4D97-AF65-F5344CB8AC3E}">
        <p14:creationId xmlns:p14="http://schemas.microsoft.com/office/powerpoint/2010/main" val="3915158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F3CF7-50A4-B2AC-1727-1FB04D4A5EF3}"/>
              </a:ext>
            </a:extLst>
          </p:cNvPr>
          <p:cNvSpPr>
            <a:spLocks noGrp="1"/>
          </p:cNvSpPr>
          <p:nvPr>
            <p:ph type="title"/>
          </p:nvPr>
        </p:nvSpPr>
        <p:spPr>
          <a:xfrm>
            <a:off x="599902" y="71410"/>
            <a:ext cx="10515600" cy="609627"/>
          </a:xfrm>
        </p:spPr>
        <p:txBody>
          <a:bodyPr>
            <a:normAutofit fontScale="90000"/>
          </a:bodyPr>
          <a:lstStyle/>
          <a:p>
            <a:r>
              <a:rPr lang="en-GB" b="1" dirty="0"/>
              <a:t>Rhan 2 </a:t>
            </a:r>
            <a:r>
              <a:rPr lang="en-GB" b="1" dirty="0" err="1"/>
              <a:t>defnyddio</a:t>
            </a:r>
            <a:r>
              <a:rPr lang="en-GB" b="1" dirty="0"/>
              <a:t> AI</a:t>
            </a:r>
            <a:endParaRPr lang="en-GB" b="1" dirty="0">
              <a:solidFill>
                <a:srgbClr val="2F5597"/>
              </a:solidFill>
            </a:endParaRPr>
          </a:p>
        </p:txBody>
      </p:sp>
      <p:sp>
        <p:nvSpPr>
          <p:cNvPr id="3" name="Content Placeholder 2">
            <a:extLst>
              <a:ext uri="{FF2B5EF4-FFF2-40B4-BE49-F238E27FC236}">
                <a16:creationId xmlns:a16="http://schemas.microsoft.com/office/drawing/2014/main" id="{9A7E3438-0FC1-3638-F983-69A8005771F7}"/>
              </a:ext>
            </a:extLst>
          </p:cNvPr>
          <p:cNvSpPr>
            <a:spLocks noGrp="1"/>
          </p:cNvSpPr>
          <p:nvPr>
            <p:ph sz="half" idx="1"/>
          </p:nvPr>
        </p:nvSpPr>
        <p:spPr>
          <a:xfrm>
            <a:off x="-9525" y="505777"/>
            <a:ext cx="12201525" cy="5529263"/>
          </a:xfrm>
        </p:spPr>
        <p:txBody>
          <a:bodyPr>
            <a:noAutofit/>
          </a:bodyPr>
          <a:lstStyle/>
          <a:p>
            <a:pPr marL="0" indent="0">
              <a:buNone/>
            </a:pPr>
            <a:r>
              <a:rPr lang="en-GB" sz="1600" dirty="0"/>
              <a:t> </a:t>
            </a:r>
            <a:r>
              <a:rPr lang="en-GB" sz="1800" b="1" dirty="0" err="1"/>
              <a:t>Awgrymiadau</a:t>
            </a:r>
            <a:r>
              <a:rPr lang="en-GB" sz="1800" b="1" dirty="0"/>
              <a:t> </a:t>
            </a:r>
            <a:r>
              <a:rPr lang="en-GB" sz="1800" b="1" dirty="0" err="1"/>
              <a:t>Cychwynnol</a:t>
            </a:r>
            <a:endParaRPr lang="en-GB" sz="1800" b="1" dirty="0"/>
          </a:p>
          <a:p>
            <a:r>
              <a:rPr lang="en-GB" sz="1800" dirty="0" err="1"/>
              <a:t>Darparwch</a:t>
            </a:r>
            <a:r>
              <a:rPr lang="en-GB" sz="1800" dirty="0"/>
              <a:t> yr </a:t>
            </a:r>
            <a:r>
              <a:rPr lang="en-GB" sz="1800" dirty="0" err="1"/>
              <a:t>awgrymiadau</a:t>
            </a:r>
            <a:r>
              <a:rPr lang="en-GB" sz="1800" dirty="0"/>
              <a:t> (prompts) </a:t>
            </a:r>
            <a:r>
              <a:rPr lang="en-GB" sz="1800" dirty="0" err="1"/>
              <a:t>cyntaf</a:t>
            </a:r>
            <a:r>
              <a:rPr lang="en-GB" sz="1800" dirty="0"/>
              <a:t> y </a:t>
            </a:r>
            <a:r>
              <a:rPr lang="en-GB" sz="1800" dirty="0" err="1"/>
              <a:t>gwnaethoch</a:t>
            </a:r>
            <a:r>
              <a:rPr lang="en-GB" sz="1800" dirty="0"/>
              <a:t> </a:t>
            </a:r>
            <a:r>
              <a:rPr lang="en-GB" sz="1800" dirty="0" err="1"/>
              <a:t>eu</a:t>
            </a:r>
            <a:r>
              <a:rPr lang="en-GB" sz="1800" dirty="0"/>
              <a:t> </a:t>
            </a:r>
            <a:r>
              <a:rPr lang="en-GB" sz="1800" dirty="0" err="1"/>
              <a:t>rhoi</a:t>
            </a:r>
            <a:r>
              <a:rPr lang="en-GB" sz="1800" dirty="0"/>
              <a:t> </a:t>
            </a:r>
            <a:r>
              <a:rPr lang="en-GB" sz="1800" dirty="0" err="1"/>
              <a:t>i</a:t>
            </a:r>
            <a:r>
              <a:rPr lang="en-GB" sz="1800" dirty="0"/>
              <a:t> Microsoft 365 Copilot.</a:t>
            </a:r>
          </a:p>
          <a:p>
            <a:r>
              <a:rPr lang="en-GB" sz="1800" dirty="0" err="1"/>
              <a:t>Dylai'r</a:t>
            </a:r>
            <a:r>
              <a:rPr lang="en-GB" sz="1800" dirty="0"/>
              <a:t> </a:t>
            </a:r>
            <a:r>
              <a:rPr lang="en-GB" sz="1800" dirty="0" err="1"/>
              <a:t>rhain</a:t>
            </a:r>
            <a:r>
              <a:rPr lang="en-GB" sz="1800" dirty="0"/>
              <a:t> </a:t>
            </a:r>
            <a:r>
              <a:rPr lang="en-GB" sz="1800" dirty="0" err="1"/>
              <a:t>ddangos</a:t>
            </a:r>
            <a:r>
              <a:rPr lang="en-GB" sz="1800" dirty="0"/>
              <a:t> </a:t>
            </a:r>
            <a:r>
              <a:rPr lang="en-GB" sz="1800" dirty="0" err="1"/>
              <a:t>sut</a:t>
            </a:r>
            <a:r>
              <a:rPr lang="en-GB" sz="1800" dirty="0"/>
              <a:t> y </a:t>
            </a:r>
            <a:r>
              <a:rPr lang="en-GB" sz="1800" dirty="0" err="1"/>
              <a:t>dechreuoch</a:t>
            </a:r>
            <a:r>
              <a:rPr lang="en-GB" sz="1800" dirty="0"/>
              <a:t> </a:t>
            </a:r>
            <a:r>
              <a:rPr lang="en-GB" sz="1800" dirty="0" err="1"/>
              <a:t>eich</a:t>
            </a:r>
            <a:r>
              <a:rPr lang="en-GB" sz="1800" dirty="0"/>
              <a:t> </a:t>
            </a:r>
            <a:r>
              <a:rPr lang="en-GB" sz="1800" dirty="0" err="1"/>
              <a:t>chwilio</a:t>
            </a:r>
            <a:r>
              <a:rPr lang="en-GB" sz="1800" dirty="0"/>
              <a:t> am </a:t>
            </a:r>
            <a:r>
              <a:rPr lang="en-GB" sz="1800" dirty="0" err="1"/>
              <a:t>dechnegau</a:t>
            </a:r>
            <a:r>
              <a:rPr lang="en-GB" sz="1800" dirty="0"/>
              <a:t> </a:t>
            </a:r>
            <a:r>
              <a:rPr lang="en-GB" sz="1800" dirty="0" err="1"/>
              <a:t>astudio</a:t>
            </a:r>
            <a:r>
              <a:rPr lang="en-GB" sz="1800" dirty="0"/>
              <a:t> addas. Er </a:t>
            </a:r>
            <a:r>
              <a:rPr lang="en-GB" sz="1800" dirty="0" err="1"/>
              <a:t>enghraifft</a:t>
            </a:r>
            <a:r>
              <a:rPr lang="en-GB" sz="1800" dirty="0"/>
              <a:t>, </a:t>
            </a:r>
            <a:r>
              <a:rPr lang="en-GB" sz="1800" dirty="0" err="1"/>
              <a:t>efallai</a:t>
            </a:r>
            <a:r>
              <a:rPr lang="en-GB" sz="1800" dirty="0"/>
              <a:t> </a:t>
            </a:r>
            <a:r>
              <a:rPr lang="en-GB" sz="1800" dirty="0" err="1"/>
              <a:t>eich</a:t>
            </a:r>
            <a:r>
              <a:rPr lang="en-GB" sz="1800" dirty="0"/>
              <a:t> bod </a:t>
            </a:r>
            <a:r>
              <a:rPr lang="en-GB" sz="1800" dirty="0" err="1"/>
              <a:t>wedi</a:t>
            </a:r>
            <a:r>
              <a:rPr lang="en-GB" sz="1800" dirty="0"/>
              <a:t> </a:t>
            </a:r>
            <a:r>
              <a:rPr lang="en-GB" sz="1800" dirty="0" err="1"/>
              <a:t>gofyn</a:t>
            </a:r>
            <a:r>
              <a:rPr lang="en-GB" sz="1800" dirty="0"/>
              <a:t> </a:t>
            </a:r>
            <a:r>
              <a:rPr lang="en-GB" sz="1800" dirty="0" err="1"/>
              <a:t>i</a:t>
            </a:r>
            <a:r>
              <a:rPr lang="en-GB" sz="1800" dirty="0"/>
              <a:t> Copilot am </a:t>
            </a:r>
            <a:r>
              <a:rPr lang="en-GB" sz="1800" dirty="0" err="1"/>
              <a:t>ffyrdd</a:t>
            </a:r>
            <a:r>
              <a:rPr lang="en-GB" sz="1800" dirty="0"/>
              <a:t> o </a:t>
            </a:r>
            <a:r>
              <a:rPr lang="en-GB" sz="1800" dirty="0" err="1"/>
              <a:t>osgoi</a:t>
            </a:r>
            <a:r>
              <a:rPr lang="en-GB" sz="1800" dirty="0"/>
              <a:t> ‘procrastination’ neu </a:t>
            </a:r>
            <a:r>
              <a:rPr lang="en-GB" sz="1800" dirty="0" err="1"/>
              <a:t>wella</a:t>
            </a:r>
            <a:r>
              <a:rPr lang="en-GB" sz="1800" dirty="0"/>
              <a:t> </a:t>
            </a:r>
            <a:r>
              <a:rPr lang="en-GB" sz="1800" dirty="0" err="1"/>
              <a:t>rheoli</a:t>
            </a:r>
            <a:r>
              <a:rPr lang="en-GB" sz="1800" dirty="0"/>
              <a:t> </a:t>
            </a:r>
            <a:r>
              <a:rPr lang="en-GB" sz="1800" dirty="0" err="1"/>
              <a:t>amser</a:t>
            </a:r>
            <a:r>
              <a:rPr lang="en-GB" sz="1800" dirty="0"/>
              <a:t>.</a:t>
            </a:r>
          </a:p>
          <a:p>
            <a:r>
              <a:rPr lang="en-GB" sz="1800" b="1" dirty="0" err="1"/>
              <a:t>Ymatebion</a:t>
            </a:r>
            <a:r>
              <a:rPr lang="en-GB" sz="1800" b="1" dirty="0"/>
              <a:t> Copilot </a:t>
            </a:r>
            <a:r>
              <a:rPr lang="en-GB" sz="1800" b="1" dirty="0" err="1"/>
              <a:t>Cychwynnol</a:t>
            </a:r>
            <a:endParaRPr lang="en-GB" sz="1800" b="1" dirty="0"/>
          </a:p>
          <a:p>
            <a:r>
              <a:rPr lang="en-GB" sz="1800" dirty="0" err="1"/>
              <a:t>Copïwch</a:t>
            </a:r>
            <a:r>
              <a:rPr lang="en-GB" sz="1800" dirty="0"/>
              <a:t> a </a:t>
            </a:r>
            <a:r>
              <a:rPr lang="en-GB" sz="1800" dirty="0" err="1"/>
              <a:t>gludwch</a:t>
            </a:r>
            <a:r>
              <a:rPr lang="en-GB" sz="1800" dirty="0"/>
              <a:t> y </a:t>
            </a:r>
            <a:r>
              <a:rPr lang="en-GB" sz="1800" dirty="0" err="1"/>
              <a:t>wybodaeth</a:t>
            </a:r>
            <a:r>
              <a:rPr lang="en-GB" sz="1800" dirty="0"/>
              <a:t> </a:t>
            </a:r>
            <a:r>
              <a:rPr lang="en-GB" sz="1800" dirty="0" err="1"/>
              <a:t>gychwynnol</a:t>
            </a:r>
            <a:r>
              <a:rPr lang="en-GB" sz="1800" dirty="0"/>
              <a:t> a </a:t>
            </a:r>
            <a:r>
              <a:rPr lang="en-GB" sz="1800" dirty="0" err="1"/>
              <a:t>gynhyrchir</a:t>
            </a:r>
            <a:r>
              <a:rPr lang="en-GB" sz="1800" dirty="0"/>
              <a:t> </a:t>
            </a:r>
            <a:r>
              <a:rPr lang="en-GB" sz="1800" dirty="0" err="1"/>
              <a:t>gan</a:t>
            </a:r>
            <a:r>
              <a:rPr lang="en-GB" sz="1800" dirty="0"/>
              <a:t> Microsoft 365 Copilot </a:t>
            </a:r>
            <a:r>
              <a:rPr lang="en-GB" sz="1800" dirty="0" err="1"/>
              <a:t>mewn</a:t>
            </a:r>
            <a:r>
              <a:rPr lang="en-GB" sz="1800" dirty="0"/>
              <a:t> </a:t>
            </a:r>
            <a:r>
              <a:rPr lang="en-GB" sz="1800" dirty="0" err="1"/>
              <a:t>i’ch</a:t>
            </a:r>
            <a:r>
              <a:rPr lang="en-GB" sz="1800" dirty="0"/>
              <a:t> </a:t>
            </a:r>
            <a:r>
              <a:rPr lang="en-GB" sz="1800" dirty="0" err="1"/>
              <a:t>portffolio</a:t>
            </a:r>
            <a:r>
              <a:rPr lang="en-GB" sz="1800" dirty="0"/>
              <a:t>.</a:t>
            </a:r>
          </a:p>
          <a:p>
            <a:r>
              <a:rPr lang="en-GB" sz="1800" dirty="0" err="1"/>
              <a:t>Mae'r</a:t>
            </a:r>
            <a:r>
              <a:rPr lang="en-GB" sz="1800" dirty="0"/>
              <a:t> </a:t>
            </a:r>
            <a:r>
              <a:rPr lang="en-GB" sz="1800" dirty="0" err="1"/>
              <a:t>cynnwys</a:t>
            </a:r>
            <a:r>
              <a:rPr lang="en-GB" sz="1800" dirty="0"/>
              <a:t> </a:t>
            </a:r>
            <a:r>
              <a:rPr lang="en-GB" sz="1800" dirty="0" err="1"/>
              <a:t>hwn</a:t>
            </a:r>
            <a:r>
              <a:rPr lang="en-GB" sz="1800" dirty="0"/>
              <a:t> </a:t>
            </a:r>
            <a:r>
              <a:rPr lang="en-GB" sz="1800" dirty="0" err="1"/>
              <a:t>wedi'i</a:t>
            </a:r>
            <a:r>
              <a:rPr lang="en-GB" sz="1800" dirty="0"/>
              <a:t> </a:t>
            </a:r>
            <a:r>
              <a:rPr lang="en-GB" sz="1800" dirty="0" err="1"/>
              <a:t>gynnwys</a:t>
            </a:r>
            <a:r>
              <a:rPr lang="en-GB" sz="1800" dirty="0"/>
              <a:t> </a:t>
            </a:r>
            <a:r>
              <a:rPr lang="en-GB" sz="1800" dirty="0" err="1"/>
              <a:t>fel</a:t>
            </a:r>
            <a:r>
              <a:rPr lang="en-GB" sz="1800" dirty="0"/>
              <a:t> </a:t>
            </a:r>
            <a:r>
              <a:rPr lang="en-GB" sz="1800" dirty="0" err="1"/>
              <a:t>tystiolaeth</a:t>
            </a:r>
            <a:r>
              <a:rPr lang="en-GB" sz="1800" dirty="0"/>
              <a:t> </a:t>
            </a:r>
            <a:r>
              <a:rPr lang="en-GB" sz="1800" dirty="0" err="1"/>
              <a:t>o'ch</a:t>
            </a:r>
            <a:r>
              <a:rPr lang="en-GB" sz="1800" dirty="0"/>
              <a:t> proses ac </a:t>
            </a:r>
            <a:r>
              <a:rPr lang="en-GB" sz="1800" dirty="0" err="1"/>
              <a:t>ni</a:t>
            </a:r>
            <a:r>
              <a:rPr lang="en-GB" sz="1800" dirty="0"/>
              <a:t> </a:t>
            </a:r>
            <a:r>
              <a:rPr lang="en-GB" sz="1800" dirty="0" err="1"/>
              <a:t>fydd</a:t>
            </a:r>
            <a:r>
              <a:rPr lang="en-GB" sz="1800" dirty="0"/>
              <a:t> </a:t>
            </a:r>
            <a:r>
              <a:rPr lang="en-GB" sz="1800" dirty="0" err="1"/>
              <a:t>yn</a:t>
            </a:r>
            <a:r>
              <a:rPr lang="en-GB" sz="1800" dirty="0"/>
              <a:t> </a:t>
            </a:r>
            <a:r>
              <a:rPr lang="en-GB" sz="1800" dirty="0" err="1"/>
              <a:t>cael</a:t>
            </a:r>
            <a:r>
              <a:rPr lang="en-GB" sz="1800" dirty="0"/>
              <a:t> </a:t>
            </a:r>
            <a:r>
              <a:rPr lang="en-GB" sz="1800" dirty="0" err="1"/>
              <a:t>ei</a:t>
            </a:r>
            <a:r>
              <a:rPr lang="en-GB" sz="1800" dirty="0"/>
              <a:t> </a:t>
            </a:r>
            <a:r>
              <a:rPr lang="en-GB" sz="1800" dirty="0" err="1"/>
              <a:t>asesu</a:t>
            </a:r>
            <a:r>
              <a:rPr lang="en-GB" sz="1800" dirty="0"/>
              <a:t> </a:t>
            </a:r>
            <a:r>
              <a:rPr lang="en-GB" sz="1800" dirty="0" err="1"/>
              <a:t>fel</a:t>
            </a:r>
            <a:r>
              <a:rPr lang="en-GB" sz="1800" dirty="0"/>
              <a:t> </a:t>
            </a:r>
            <a:r>
              <a:rPr lang="en-GB" sz="1800" dirty="0" err="1"/>
              <a:t>eich</a:t>
            </a:r>
            <a:r>
              <a:rPr lang="en-GB" sz="1800" dirty="0"/>
              <a:t> </a:t>
            </a:r>
            <a:r>
              <a:rPr lang="en-GB" sz="1800" dirty="0" err="1"/>
              <a:t>gwaith</a:t>
            </a:r>
            <a:r>
              <a:rPr lang="en-GB" sz="1800" dirty="0"/>
              <a:t> </a:t>
            </a:r>
            <a:r>
              <a:rPr lang="en-GB" sz="1800" dirty="0" err="1"/>
              <a:t>eich</a:t>
            </a:r>
            <a:r>
              <a:rPr lang="en-GB" sz="1800" dirty="0"/>
              <a:t> </a:t>
            </a:r>
            <a:r>
              <a:rPr lang="en-GB" sz="1800" dirty="0" err="1"/>
              <a:t>hun</a:t>
            </a:r>
            <a:r>
              <a:rPr lang="en-GB" sz="1800" dirty="0"/>
              <a:t>.</a:t>
            </a:r>
          </a:p>
          <a:p>
            <a:pPr marL="0" indent="0">
              <a:buNone/>
            </a:pPr>
            <a:r>
              <a:rPr lang="en-GB" sz="1800" dirty="0"/>
              <a:t> </a:t>
            </a:r>
            <a:r>
              <a:rPr lang="en-GB" sz="1800" b="1" dirty="0" err="1"/>
              <a:t>Awgrymiadau</a:t>
            </a:r>
            <a:r>
              <a:rPr lang="en-GB" sz="1800" b="1" dirty="0"/>
              <a:t> </a:t>
            </a:r>
            <a:r>
              <a:rPr lang="en-GB" sz="1800" b="1" dirty="0" err="1"/>
              <a:t>mireinio</a:t>
            </a:r>
            <a:endParaRPr lang="en-GB" sz="1800" b="1" dirty="0"/>
          </a:p>
          <a:p>
            <a:r>
              <a:rPr lang="en-GB" sz="1800" dirty="0" err="1"/>
              <a:t>Dangoswch</a:t>
            </a:r>
            <a:r>
              <a:rPr lang="en-GB" sz="1800" dirty="0"/>
              <a:t> yr </a:t>
            </a:r>
            <a:r>
              <a:rPr lang="en-GB" sz="1800" dirty="0" err="1"/>
              <a:t>awgrymiadau</a:t>
            </a:r>
            <a:r>
              <a:rPr lang="en-GB" sz="1800" dirty="0"/>
              <a:t> (prompts) </a:t>
            </a:r>
            <a:r>
              <a:rPr lang="en-GB" sz="1800" dirty="0" err="1"/>
              <a:t>diwygiedig</a:t>
            </a:r>
            <a:r>
              <a:rPr lang="en-GB" sz="1800" dirty="0"/>
              <a:t> a </a:t>
            </a:r>
            <a:r>
              <a:rPr lang="en-GB" sz="1800" dirty="0" err="1"/>
              <a:t>ddefnyddiwyd</a:t>
            </a:r>
            <a:r>
              <a:rPr lang="en-GB" sz="1800" dirty="0"/>
              <a:t> </a:t>
            </a:r>
            <a:r>
              <a:rPr lang="en-GB" sz="1800" dirty="0" err="1"/>
              <a:t>i</a:t>
            </a:r>
            <a:r>
              <a:rPr lang="en-GB" sz="1800" dirty="0"/>
              <a:t> </a:t>
            </a:r>
            <a:r>
              <a:rPr lang="en-GB" sz="1800" dirty="0" err="1"/>
              <a:t>gyfyngu</a:t>
            </a:r>
            <a:r>
              <a:rPr lang="en-GB" sz="1800" dirty="0"/>
              <a:t> </a:t>
            </a:r>
            <a:r>
              <a:rPr lang="en-GB" sz="1800" dirty="0" err="1"/>
              <a:t>eich</a:t>
            </a:r>
            <a:r>
              <a:rPr lang="en-GB" sz="1800" dirty="0"/>
              <a:t> </a:t>
            </a:r>
            <a:r>
              <a:rPr lang="en-GB" sz="1800" dirty="0" err="1"/>
              <a:t>chwiliad</a:t>
            </a:r>
            <a:r>
              <a:rPr lang="en-GB" sz="1800" dirty="0"/>
              <a:t> a nodi </a:t>
            </a:r>
            <a:r>
              <a:rPr lang="en-GB" sz="1800" dirty="0" err="1"/>
              <a:t>eich</a:t>
            </a:r>
            <a:r>
              <a:rPr lang="en-GB" sz="1800" dirty="0"/>
              <a:t> </a:t>
            </a:r>
            <a:r>
              <a:rPr lang="en-GB" sz="1800" dirty="0" err="1"/>
              <a:t>dwy</a:t>
            </a:r>
            <a:r>
              <a:rPr lang="en-GB" sz="1800" dirty="0"/>
              <a:t> </a:t>
            </a:r>
            <a:r>
              <a:rPr lang="en-GB" sz="1800" dirty="0" err="1"/>
              <a:t>dechneg</a:t>
            </a:r>
            <a:r>
              <a:rPr lang="en-GB" sz="1800" dirty="0"/>
              <a:t> </a:t>
            </a:r>
            <a:r>
              <a:rPr lang="en-GB" sz="1800" dirty="0" err="1"/>
              <a:t>astudio</a:t>
            </a:r>
            <a:r>
              <a:rPr lang="en-GB" sz="1800" dirty="0"/>
              <a:t> </a:t>
            </a:r>
            <a:r>
              <a:rPr lang="en-GB" sz="1800" dirty="0" err="1"/>
              <a:t>olaf</a:t>
            </a:r>
            <a:r>
              <a:rPr lang="en-GB" sz="1800" dirty="0"/>
              <a:t>.</a:t>
            </a:r>
          </a:p>
          <a:p>
            <a:r>
              <a:rPr lang="en-GB" sz="1800" dirty="0" err="1"/>
              <a:t>Dylai'r</a:t>
            </a:r>
            <a:r>
              <a:rPr lang="en-GB" sz="1800" dirty="0"/>
              <a:t> </a:t>
            </a:r>
            <a:r>
              <a:rPr lang="en-GB" sz="1800" dirty="0" err="1"/>
              <a:t>awgrymiadau</a:t>
            </a:r>
            <a:r>
              <a:rPr lang="en-GB" sz="1800" dirty="0"/>
              <a:t> (prompts) </a:t>
            </a:r>
            <a:r>
              <a:rPr lang="en-GB" sz="1800" dirty="0" err="1"/>
              <a:t>hyn</a:t>
            </a:r>
            <a:r>
              <a:rPr lang="en-GB" sz="1800" dirty="0"/>
              <a:t> </a:t>
            </a:r>
            <a:r>
              <a:rPr lang="en-GB" sz="1800" dirty="0" err="1"/>
              <a:t>fod</a:t>
            </a:r>
            <a:r>
              <a:rPr lang="en-GB" sz="1800" dirty="0"/>
              <a:t> </a:t>
            </a:r>
            <a:r>
              <a:rPr lang="en-GB" sz="1800" dirty="0" err="1"/>
              <a:t>yn</a:t>
            </a:r>
            <a:r>
              <a:rPr lang="en-GB" sz="1800" dirty="0"/>
              <a:t> </a:t>
            </a:r>
            <a:r>
              <a:rPr lang="en-GB" sz="1800" dirty="0" err="1"/>
              <a:t>fwy</a:t>
            </a:r>
            <a:r>
              <a:rPr lang="en-GB" sz="1800" dirty="0"/>
              <a:t> </a:t>
            </a:r>
            <a:r>
              <a:rPr lang="en-GB" sz="1800" dirty="0" err="1"/>
              <a:t>penodol</a:t>
            </a:r>
            <a:r>
              <a:rPr lang="en-GB" sz="1800" dirty="0"/>
              <a:t> </a:t>
            </a:r>
            <a:r>
              <a:rPr lang="en-GB" sz="1800" dirty="0" err="1"/>
              <a:t>na'ch</a:t>
            </a:r>
            <a:r>
              <a:rPr lang="en-GB" sz="1800" dirty="0"/>
              <a:t> </a:t>
            </a:r>
            <a:r>
              <a:rPr lang="en-GB" sz="1800" dirty="0" err="1"/>
              <a:t>chwiliad</a:t>
            </a:r>
            <a:r>
              <a:rPr lang="en-GB" sz="1800" dirty="0"/>
              <a:t> </a:t>
            </a:r>
            <a:r>
              <a:rPr lang="en-GB" sz="1800" dirty="0" err="1"/>
              <a:t>cychwynnol</a:t>
            </a:r>
            <a:r>
              <a:rPr lang="en-GB" sz="1800" dirty="0"/>
              <a:t>.</a:t>
            </a:r>
          </a:p>
          <a:p>
            <a:pPr marL="0" indent="0">
              <a:buNone/>
            </a:pPr>
            <a:r>
              <a:rPr lang="en-GB" sz="1800" b="1" dirty="0" err="1"/>
              <a:t>Awgrymiadau</a:t>
            </a:r>
            <a:r>
              <a:rPr lang="en-GB" sz="1800" b="1" dirty="0"/>
              <a:t> a </a:t>
            </a:r>
            <a:r>
              <a:rPr lang="en-GB" sz="1800" b="1" dirty="0" err="1"/>
              <a:t>ddefnyddir</a:t>
            </a:r>
            <a:r>
              <a:rPr lang="en-GB" sz="1800" b="1" dirty="0"/>
              <a:t> </a:t>
            </a:r>
            <a:r>
              <a:rPr lang="en-GB" sz="1800" b="1" dirty="0" err="1"/>
              <a:t>i</a:t>
            </a:r>
            <a:r>
              <a:rPr lang="en-GB" sz="1800" b="1" dirty="0"/>
              <a:t> nodi </a:t>
            </a:r>
            <a:r>
              <a:rPr lang="en-GB" sz="1800" b="1" dirty="0" err="1"/>
              <a:t>ffynonellau</a:t>
            </a:r>
            <a:endParaRPr lang="en-GB" sz="1800" b="1" dirty="0"/>
          </a:p>
          <a:p>
            <a:r>
              <a:rPr lang="en-GB" sz="1800" dirty="0" err="1"/>
              <a:t>Cynhwyswch</a:t>
            </a:r>
            <a:r>
              <a:rPr lang="en-GB" sz="1800" dirty="0"/>
              <a:t> yr </a:t>
            </a:r>
            <a:r>
              <a:rPr lang="en-GB" sz="1800" dirty="0" err="1"/>
              <a:t>awgrymiadau</a:t>
            </a:r>
            <a:r>
              <a:rPr lang="en-GB" sz="1800" dirty="0"/>
              <a:t> prompts) </a:t>
            </a:r>
            <a:r>
              <a:rPr lang="en-GB" sz="1800" dirty="0" err="1"/>
              <a:t>roeddech</a:t>
            </a:r>
            <a:r>
              <a:rPr lang="en-GB" sz="1800" dirty="0"/>
              <a:t> </a:t>
            </a:r>
            <a:r>
              <a:rPr lang="en-GB" sz="1800" dirty="0" err="1"/>
              <a:t>chi'n</a:t>
            </a:r>
            <a:r>
              <a:rPr lang="en-GB" sz="1800" dirty="0"/>
              <a:t> </a:t>
            </a:r>
            <a:r>
              <a:rPr lang="en-GB" sz="1800" dirty="0" err="1"/>
              <a:t>eu</a:t>
            </a:r>
            <a:r>
              <a:rPr lang="en-GB" sz="1800" dirty="0"/>
              <a:t> </a:t>
            </a:r>
            <a:r>
              <a:rPr lang="en-GB" sz="1800" dirty="0" err="1"/>
              <a:t>defnyddio</a:t>
            </a:r>
            <a:r>
              <a:rPr lang="en-GB" sz="1800" dirty="0"/>
              <a:t> </a:t>
            </a:r>
            <a:r>
              <a:rPr lang="en-GB" sz="1800" dirty="0" err="1"/>
              <a:t>i</a:t>
            </a:r>
            <a:r>
              <a:rPr lang="en-GB" sz="1800" dirty="0"/>
              <a:t> </a:t>
            </a:r>
            <a:r>
              <a:rPr lang="en-GB" sz="1800" dirty="0" err="1"/>
              <a:t>ofyn</a:t>
            </a:r>
            <a:r>
              <a:rPr lang="en-GB" sz="1800" dirty="0"/>
              <a:t> </a:t>
            </a:r>
            <a:r>
              <a:rPr lang="en-GB" sz="1800" dirty="0" err="1"/>
              <a:t>i</a:t>
            </a:r>
            <a:r>
              <a:rPr lang="en-GB" sz="1800" dirty="0"/>
              <a:t> Microsoft 365 Copilot o </a:t>
            </a:r>
            <a:r>
              <a:rPr lang="en-GB" sz="1800" dirty="0" err="1"/>
              <a:t>ble</a:t>
            </a:r>
            <a:r>
              <a:rPr lang="en-GB" sz="1800" dirty="0"/>
              <a:t> </a:t>
            </a:r>
            <a:r>
              <a:rPr lang="en-GB" sz="1800" dirty="0" err="1"/>
              <a:t>daeth</a:t>
            </a:r>
            <a:r>
              <a:rPr lang="en-GB" sz="1800" dirty="0"/>
              <a:t> </a:t>
            </a:r>
            <a:r>
              <a:rPr lang="en-GB" sz="1800" dirty="0" err="1"/>
              <a:t>ei</a:t>
            </a:r>
            <a:r>
              <a:rPr lang="en-GB" sz="1800" dirty="0"/>
              <a:t> </a:t>
            </a:r>
            <a:r>
              <a:rPr lang="en-GB" sz="1800" dirty="0" err="1"/>
              <a:t>wybodaeth</a:t>
            </a:r>
            <a:r>
              <a:rPr lang="en-GB" sz="1800" dirty="0"/>
              <a:t>.</a:t>
            </a:r>
          </a:p>
          <a:p>
            <a:r>
              <a:rPr lang="en-GB" sz="1800" dirty="0" err="1"/>
              <a:t>Bydd</a:t>
            </a:r>
            <a:r>
              <a:rPr lang="en-GB" sz="1800" dirty="0"/>
              <a:t> </a:t>
            </a:r>
            <a:r>
              <a:rPr lang="en-GB" sz="1800" dirty="0" err="1"/>
              <a:t>hyn</a:t>
            </a:r>
            <a:r>
              <a:rPr lang="en-GB" sz="1800" dirty="0"/>
              <a:t> </a:t>
            </a:r>
            <a:r>
              <a:rPr lang="en-GB" sz="1800" dirty="0" err="1"/>
              <a:t>yn</a:t>
            </a:r>
            <a:r>
              <a:rPr lang="en-GB" sz="1800" dirty="0"/>
              <a:t> </a:t>
            </a:r>
            <a:r>
              <a:rPr lang="en-GB" sz="1800" dirty="0" err="1"/>
              <a:t>eich</a:t>
            </a:r>
            <a:r>
              <a:rPr lang="en-GB" sz="1800" dirty="0"/>
              <a:t> </a:t>
            </a:r>
            <a:r>
              <a:rPr lang="en-GB" sz="1800" dirty="0" err="1"/>
              <a:t>helpu</a:t>
            </a:r>
            <a:r>
              <a:rPr lang="en-GB" sz="1800" dirty="0"/>
              <a:t> </a:t>
            </a:r>
            <a:r>
              <a:rPr lang="en-GB" sz="1800" dirty="0" err="1"/>
              <a:t>i</a:t>
            </a:r>
            <a:r>
              <a:rPr lang="en-GB" sz="1800" dirty="0"/>
              <a:t> </a:t>
            </a:r>
            <a:r>
              <a:rPr lang="en-GB" sz="1800" dirty="0" err="1"/>
              <a:t>ddeall</a:t>
            </a:r>
            <a:r>
              <a:rPr lang="en-GB" sz="1800" dirty="0"/>
              <a:t> y </a:t>
            </a:r>
            <a:r>
              <a:rPr lang="en-GB" sz="1800" dirty="0" err="1"/>
              <a:t>dystiolaeth</a:t>
            </a:r>
            <a:r>
              <a:rPr lang="en-GB" sz="1800" dirty="0"/>
              <a:t> </a:t>
            </a:r>
            <a:r>
              <a:rPr lang="en-GB" sz="1800" dirty="0" err="1"/>
              <a:t>a'r</a:t>
            </a:r>
            <a:r>
              <a:rPr lang="en-GB" sz="1800" dirty="0"/>
              <a:t> </a:t>
            </a:r>
            <a:r>
              <a:rPr lang="en-GB" sz="1800" dirty="0" err="1"/>
              <a:t>ffynonellau</a:t>
            </a:r>
            <a:r>
              <a:rPr lang="en-GB" sz="1800" dirty="0"/>
              <a:t> </a:t>
            </a:r>
            <a:r>
              <a:rPr lang="en-GB" sz="1800" dirty="0" err="1"/>
              <a:t>sy'n</a:t>
            </a:r>
            <a:r>
              <a:rPr lang="en-GB" sz="1800" dirty="0"/>
              <a:t> </a:t>
            </a:r>
            <a:r>
              <a:rPr lang="en-GB" sz="1800" dirty="0" err="1"/>
              <a:t>cefnogi'r</a:t>
            </a:r>
            <a:r>
              <a:rPr lang="en-GB" sz="1800" dirty="0"/>
              <a:t> </a:t>
            </a:r>
            <a:r>
              <a:rPr lang="en-GB" sz="1800" dirty="0" err="1"/>
              <a:t>technegau</a:t>
            </a:r>
            <a:r>
              <a:rPr lang="en-GB" sz="1800" dirty="0"/>
              <a:t> </a:t>
            </a:r>
            <a:r>
              <a:rPr lang="en-GB" sz="1800" dirty="0" err="1"/>
              <a:t>rydych</a:t>
            </a:r>
            <a:r>
              <a:rPr lang="en-GB" sz="1800" dirty="0"/>
              <a:t> chi </a:t>
            </a:r>
            <a:r>
              <a:rPr lang="en-GB" sz="1800" dirty="0" err="1"/>
              <a:t>wedi'u</a:t>
            </a:r>
            <a:r>
              <a:rPr lang="en-GB" sz="1800" dirty="0"/>
              <a:t> </a:t>
            </a:r>
            <a:r>
              <a:rPr lang="en-GB" sz="1800" dirty="0" err="1"/>
              <a:t>dewis</a:t>
            </a:r>
            <a:r>
              <a:rPr lang="en-GB" sz="1800" dirty="0"/>
              <a:t>.</a:t>
            </a:r>
          </a:p>
        </p:txBody>
      </p:sp>
    </p:spTree>
    <p:extLst>
      <p:ext uri="{BB962C8B-B14F-4D97-AF65-F5344CB8AC3E}">
        <p14:creationId xmlns:p14="http://schemas.microsoft.com/office/powerpoint/2010/main" val="1100894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ED2E2-AFAF-ED6D-4AD5-1C98EDB51901}"/>
              </a:ext>
            </a:extLst>
          </p:cNvPr>
          <p:cNvSpPr>
            <a:spLocks noGrp="1"/>
          </p:cNvSpPr>
          <p:nvPr>
            <p:ph type="title"/>
          </p:nvPr>
        </p:nvSpPr>
        <p:spPr>
          <a:xfrm>
            <a:off x="502920" y="182245"/>
            <a:ext cx="10515600" cy="572135"/>
          </a:xfrm>
        </p:spPr>
        <p:txBody>
          <a:bodyPr>
            <a:normAutofit fontScale="90000"/>
          </a:bodyPr>
          <a:lstStyle/>
          <a:p>
            <a:r>
              <a:rPr lang="en-GB" b="1" dirty="0">
                <a:solidFill>
                  <a:srgbClr val="2F5597"/>
                </a:solidFill>
              </a:rPr>
              <a:t>Part 2 – using AI</a:t>
            </a:r>
            <a:endParaRPr lang="en-GB" dirty="0"/>
          </a:p>
        </p:txBody>
      </p:sp>
      <p:sp>
        <p:nvSpPr>
          <p:cNvPr id="3" name="Content Placeholder 2">
            <a:extLst>
              <a:ext uri="{FF2B5EF4-FFF2-40B4-BE49-F238E27FC236}">
                <a16:creationId xmlns:a16="http://schemas.microsoft.com/office/drawing/2014/main" id="{ACB16FC7-6229-85C3-654F-D3DEB9748EED}"/>
              </a:ext>
            </a:extLst>
          </p:cNvPr>
          <p:cNvSpPr>
            <a:spLocks noGrp="1"/>
          </p:cNvSpPr>
          <p:nvPr>
            <p:ph idx="1"/>
          </p:nvPr>
        </p:nvSpPr>
        <p:spPr>
          <a:xfrm>
            <a:off x="396240" y="754380"/>
            <a:ext cx="11216640" cy="5151119"/>
          </a:xfrm>
        </p:spPr>
        <p:txBody>
          <a:bodyPr>
            <a:normAutofit fontScale="70000" lnSpcReduction="20000"/>
          </a:bodyPr>
          <a:lstStyle/>
          <a:p>
            <a:pPr marL="0" indent="0">
              <a:buNone/>
            </a:pPr>
            <a:r>
              <a:rPr lang="en-GB" b="1" dirty="0">
                <a:solidFill>
                  <a:srgbClr val="2F5597"/>
                </a:solidFill>
              </a:rPr>
              <a:t>Initial Prompts</a:t>
            </a:r>
            <a:endParaRPr lang="en-GB" dirty="0">
              <a:solidFill>
                <a:srgbClr val="2F5597"/>
              </a:solidFill>
            </a:endParaRPr>
          </a:p>
          <a:p>
            <a:r>
              <a:rPr lang="en-GB" dirty="0">
                <a:solidFill>
                  <a:srgbClr val="2F5597"/>
                </a:solidFill>
              </a:rPr>
              <a:t>Provide the first prompts you entered into Microsoft 365 Copilot.</a:t>
            </a:r>
          </a:p>
          <a:p>
            <a:r>
              <a:rPr lang="en-GB" dirty="0">
                <a:solidFill>
                  <a:srgbClr val="2F5597"/>
                </a:solidFill>
              </a:rPr>
              <a:t>These should show how you began your search for suitable study techniques. For example, you might have asked Copilot about ways to avoid procrastination or improve time management.</a:t>
            </a:r>
          </a:p>
          <a:p>
            <a:pPr marL="0" indent="0">
              <a:buNone/>
            </a:pPr>
            <a:r>
              <a:rPr lang="en-GB" b="1" dirty="0">
                <a:solidFill>
                  <a:srgbClr val="2F5597"/>
                </a:solidFill>
              </a:rPr>
              <a:t>Initial Copilot Responses</a:t>
            </a:r>
            <a:endParaRPr lang="en-GB" dirty="0">
              <a:solidFill>
                <a:srgbClr val="2F5597"/>
              </a:solidFill>
            </a:endParaRPr>
          </a:p>
          <a:p>
            <a:r>
              <a:rPr lang="en-GB" dirty="0">
                <a:solidFill>
                  <a:srgbClr val="2F5597"/>
                </a:solidFill>
              </a:rPr>
              <a:t>Copy and paste the initial information generated by Microsoft 365 Copilot </a:t>
            </a:r>
            <a:r>
              <a:rPr lang="en-GB" dirty="0" err="1">
                <a:solidFill>
                  <a:srgbClr val="2F5597"/>
                </a:solidFill>
              </a:rPr>
              <a:t>mewn</a:t>
            </a:r>
            <a:r>
              <a:rPr lang="en-GB" dirty="0">
                <a:solidFill>
                  <a:srgbClr val="2F5597"/>
                </a:solidFill>
              </a:rPr>
              <a:t> </a:t>
            </a:r>
            <a:r>
              <a:rPr lang="en-GB" dirty="0" err="1">
                <a:solidFill>
                  <a:srgbClr val="2F5597"/>
                </a:solidFill>
              </a:rPr>
              <a:t>i’ch</a:t>
            </a:r>
            <a:r>
              <a:rPr lang="en-GB" dirty="0">
                <a:solidFill>
                  <a:srgbClr val="2F5597"/>
                </a:solidFill>
              </a:rPr>
              <a:t> </a:t>
            </a:r>
            <a:r>
              <a:rPr lang="en-GB" dirty="0" err="1">
                <a:solidFill>
                  <a:srgbClr val="2F5597"/>
                </a:solidFill>
              </a:rPr>
              <a:t>portffolio</a:t>
            </a:r>
            <a:r>
              <a:rPr lang="en-GB" dirty="0">
                <a:solidFill>
                  <a:srgbClr val="2F5597"/>
                </a:solidFill>
              </a:rPr>
              <a:t>.</a:t>
            </a:r>
          </a:p>
          <a:p>
            <a:r>
              <a:rPr lang="en-GB" dirty="0">
                <a:solidFill>
                  <a:srgbClr val="2F5597"/>
                </a:solidFill>
              </a:rPr>
              <a:t>This content is included as evidence of your process and will not be assessed as your own work.</a:t>
            </a:r>
          </a:p>
          <a:p>
            <a:pPr marL="0" indent="0">
              <a:buNone/>
            </a:pPr>
            <a:r>
              <a:rPr lang="en-GB" b="1" dirty="0">
                <a:solidFill>
                  <a:srgbClr val="2F5597"/>
                </a:solidFill>
              </a:rPr>
              <a:t>3. Refined Prompts</a:t>
            </a:r>
            <a:endParaRPr lang="en-GB" dirty="0">
              <a:solidFill>
                <a:srgbClr val="2F5597"/>
              </a:solidFill>
            </a:endParaRPr>
          </a:p>
          <a:p>
            <a:r>
              <a:rPr lang="en-GB" dirty="0">
                <a:solidFill>
                  <a:srgbClr val="2F5597"/>
                </a:solidFill>
              </a:rPr>
              <a:t>Show the revised prompts you used to narrow your search and identify your final two study techniques.</a:t>
            </a:r>
          </a:p>
          <a:p>
            <a:r>
              <a:rPr lang="en-GB" dirty="0">
                <a:solidFill>
                  <a:srgbClr val="2F5597"/>
                </a:solidFill>
              </a:rPr>
              <a:t>These prompts should be more specific than your initial search.</a:t>
            </a:r>
          </a:p>
          <a:p>
            <a:pPr marL="0" indent="0">
              <a:buNone/>
            </a:pPr>
            <a:r>
              <a:rPr lang="en-GB" b="1" dirty="0">
                <a:solidFill>
                  <a:srgbClr val="2F5597"/>
                </a:solidFill>
              </a:rPr>
              <a:t>4. Prompts Used to Identify Sources</a:t>
            </a:r>
            <a:endParaRPr lang="en-GB" dirty="0">
              <a:solidFill>
                <a:srgbClr val="2F5597"/>
              </a:solidFill>
            </a:endParaRPr>
          </a:p>
          <a:p>
            <a:r>
              <a:rPr lang="en-GB" dirty="0">
                <a:solidFill>
                  <a:srgbClr val="2F5597"/>
                </a:solidFill>
              </a:rPr>
              <a:t>Include the prompts you used to ask Microsoft 365 Copilot where its information came from.</a:t>
            </a:r>
          </a:p>
          <a:p>
            <a:r>
              <a:rPr lang="en-GB" dirty="0">
                <a:solidFill>
                  <a:srgbClr val="2F5597"/>
                </a:solidFill>
              </a:rPr>
              <a:t>This will help you understand the evidence and sources that support the techniques you have selected.</a:t>
            </a:r>
          </a:p>
          <a:p>
            <a:endParaRPr lang="en-GB" dirty="0"/>
          </a:p>
        </p:txBody>
      </p:sp>
    </p:spTree>
    <p:extLst>
      <p:ext uri="{BB962C8B-B14F-4D97-AF65-F5344CB8AC3E}">
        <p14:creationId xmlns:p14="http://schemas.microsoft.com/office/powerpoint/2010/main" val="2346707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50932-479E-AB6F-8B18-1772269E0BA1}"/>
              </a:ext>
            </a:extLst>
          </p:cNvPr>
          <p:cNvSpPr>
            <a:spLocks noGrp="1"/>
          </p:cNvSpPr>
          <p:nvPr>
            <p:ph type="title"/>
          </p:nvPr>
        </p:nvSpPr>
        <p:spPr>
          <a:xfrm>
            <a:off x="38793" y="437805"/>
            <a:ext cx="11315007" cy="1086196"/>
          </a:xfrm>
        </p:spPr>
        <p:txBody>
          <a:bodyPr>
            <a:normAutofit fontScale="90000"/>
          </a:bodyPr>
          <a:lstStyle/>
          <a:p>
            <a:r>
              <a:rPr lang="en-GB" sz="3600" b="1" dirty="0"/>
              <a:t>Part 2- </a:t>
            </a:r>
            <a:r>
              <a:rPr lang="en-GB" sz="3600" b="1" dirty="0" err="1"/>
              <a:t>Defnyddio</a:t>
            </a:r>
            <a:r>
              <a:rPr lang="en-GB" sz="3600" b="1" dirty="0"/>
              <a:t> </a:t>
            </a:r>
            <a:r>
              <a:rPr lang="en-GB" sz="3600" b="1" dirty="0" err="1"/>
              <a:t>eich</a:t>
            </a:r>
            <a:r>
              <a:rPr lang="en-GB" sz="3600" b="1" dirty="0"/>
              <a:t> </a:t>
            </a:r>
            <a:r>
              <a:rPr lang="en-GB" sz="3600" b="1" dirty="0" err="1"/>
              <a:t>ymchwil</a:t>
            </a:r>
            <a:r>
              <a:rPr lang="en-GB" sz="3600" b="1" dirty="0"/>
              <a:t> AI</a:t>
            </a:r>
            <a:br>
              <a:rPr lang="en-GB" sz="3600" b="1" dirty="0"/>
            </a:br>
            <a:r>
              <a:rPr lang="en-GB" sz="3600" b="1" dirty="0">
                <a:solidFill>
                  <a:srgbClr val="2F5597"/>
                </a:solidFill>
              </a:rPr>
              <a:t>Rhan 2- Using your AI research </a:t>
            </a:r>
            <a:br>
              <a:rPr lang="en-GB" sz="3600" dirty="0"/>
            </a:br>
            <a:br>
              <a:rPr lang="en-GB" dirty="0"/>
            </a:br>
            <a:endParaRPr lang="en-GB" dirty="0">
              <a:solidFill>
                <a:srgbClr val="2F5597"/>
              </a:solidFill>
            </a:endParaRPr>
          </a:p>
        </p:txBody>
      </p:sp>
      <p:sp>
        <p:nvSpPr>
          <p:cNvPr id="3" name="Content Placeholder 2">
            <a:extLst>
              <a:ext uri="{FF2B5EF4-FFF2-40B4-BE49-F238E27FC236}">
                <a16:creationId xmlns:a16="http://schemas.microsoft.com/office/drawing/2014/main" id="{5C8E9FFA-C35D-7005-7C7D-0DE640B00236}"/>
              </a:ext>
            </a:extLst>
          </p:cNvPr>
          <p:cNvSpPr>
            <a:spLocks noGrp="1"/>
          </p:cNvSpPr>
          <p:nvPr>
            <p:ph sz="half" idx="1"/>
          </p:nvPr>
        </p:nvSpPr>
        <p:spPr>
          <a:xfrm>
            <a:off x="137160" y="975360"/>
            <a:ext cx="6073139" cy="4172989"/>
          </a:xfrm>
        </p:spPr>
        <p:txBody>
          <a:bodyPr>
            <a:noAutofit/>
          </a:bodyPr>
          <a:lstStyle/>
          <a:p>
            <a:pPr marL="0" indent="0">
              <a:buNone/>
            </a:pPr>
            <a:r>
              <a:rPr lang="en-GB" sz="2000" b="1" dirty="0" err="1"/>
              <a:t>Trafodaeth</a:t>
            </a:r>
            <a:r>
              <a:rPr lang="en-GB" sz="2000" b="1" dirty="0"/>
              <a:t> </a:t>
            </a:r>
            <a:r>
              <a:rPr lang="en-GB" sz="2000" b="1" dirty="0" err="1"/>
              <a:t>o'r</a:t>
            </a:r>
            <a:r>
              <a:rPr lang="en-GB" sz="2000" b="1" dirty="0"/>
              <a:t> </a:t>
            </a:r>
            <a:r>
              <a:rPr lang="en-GB" sz="2000" b="1" dirty="0" err="1"/>
              <a:t>ddwy</a:t>
            </a:r>
            <a:r>
              <a:rPr lang="en-GB" sz="2000" b="1" dirty="0"/>
              <a:t> </a:t>
            </a:r>
            <a:r>
              <a:rPr lang="en-GB" sz="2000" b="1" dirty="0" err="1"/>
              <a:t>dechneg</a:t>
            </a:r>
            <a:r>
              <a:rPr lang="en-GB" sz="2000" b="1" dirty="0"/>
              <a:t> (300 gair) </a:t>
            </a:r>
          </a:p>
          <a:p>
            <a:r>
              <a:rPr lang="en-GB" sz="2000" dirty="0" err="1"/>
              <a:t>Defnyddwich</a:t>
            </a:r>
            <a:r>
              <a:rPr lang="en-GB" sz="2000" dirty="0"/>
              <a:t> y </a:t>
            </a:r>
            <a:r>
              <a:rPr lang="en-GB" sz="2000" dirty="0" err="1"/>
              <a:t>wybodaeth</a:t>
            </a:r>
            <a:r>
              <a:rPr lang="en-GB" sz="2000" dirty="0"/>
              <a:t> a </a:t>
            </a:r>
            <a:r>
              <a:rPr lang="en-GB" sz="2000" dirty="0" err="1"/>
              <a:t>gasglwyd</a:t>
            </a:r>
            <a:r>
              <a:rPr lang="en-GB" sz="2000" dirty="0"/>
              <a:t> </a:t>
            </a:r>
            <a:r>
              <a:rPr lang="en-GB" sz="2000" dirty="0" err="1"/>
              <a:t>gan</a:t>
            </a:r>
            <a:r>
              <a:rPr lang="en-GB" sz="2000" dirty="0"/>
              <a:t> Copilot, </a:t>
            </a:r>
            <a:r>
              <a:rPr lang="en-GB" sz="2000" b="1" dirty="0" err="1"/>
              <a:t>ysgrifennwch</a:t>
            </a:r>
            <a:r>
              <a:rPr lang="en-GB" sz="2000" b="1" dirty="0"/>
              <a:t> </a:t>
            </a:r>
            <a:r>
              <a:rPr lang="en-GB" sz="2000" b="1" dirty="0" err="1"/>
              <a:t>eich</a:t>
            </a:r>
            <a:r>
              <a:rPr lang="en-GB" sz="2000" b="1" dirty="0"/>
              <a:t> </a:t>
            </a:r>
            <a:r>
              <a:rPr lang="en-GB" sz="2000" b="1" dirty="0" err="1"/>
              <a:t>trafodaeth</a:t>
            </a:r>
            <a:r>
              <a:rPr lang="en-GB" sz="2000" b="1" dirty="0"/>
              <a:t> </a:t>
            </a:r>
            <a:r>
              <a:rPr lang="en-GB" sz="2000" dirty="0" err="1"/>
              <a:t>academaidd</a:t>
            </a:r>
            <a:r>
              <a:rPr lang="en-GB" sz="2000" dirty="0"/>
              <a:t> </a:t>
            </a:r>
            <a:r>
              <a:rPr lang="en-GB" sz="2000" b="1" dirty="0" err="1"/>
              <a:t>eich</a:t>
            </a:r>
            <a:r>
              <a:rPr lang="en-GB" sz="2000" b="1" dirty="0"/>
              <a:t> </a:t>
            </a:r>
            <a:r>
              <a:rPr lang="en-GB" sz="2000" b="1" dirty="0" err="1"/>
              <a:t>hun</a:t>
            </a:r>
            <a:r>
              <a:rPr lang="en-GB" sz="2000" b="1" dirty="0"/>
              <a:t> </a:t>
            </a:r>
            <a:r>
              <a:rPr lang="en-GB" sz="2000" dirty="0" err="1"/>
              <a:t>yn</a:t>
            </a:r>
            <a:r>
              <a:rPr lang="en-GB" sz="2000" dirty="0"/>
              <a:t> </a:t>
            </a:r>
            <a:r>
              <a:rPr lang="en-GB" sz="2000" dirty="0" err="1"/>
              <a:t>esbonio</a:t>
            </a:r>
            <a:r>
              <a:rPr lang="en-GB" sz="2000" dirty="0"/>
              <a:t>:</a:t>
            </a:r>
          </a:p>
          <a:p>
            <a:r>
              <a:rPr lang="en-GB" sz="2000" dirty="0"/>
              <a:t>Y </a:t>
            </a:r>
            <a:r>
              <a:rPr lang="en-GB" sz="2000" dirty="0" err="1"/>
              <a:t>ddwy</a:t>
            </a:r>
            <a:r>
              <a:rPr lang="en-GB" sz="2000" dirty="0"/>
              <a:t> </a:t>
            </a:r>
            <a:r>
              <a:rPr lang="en-GB" sz="2000" dirty="0" err="1"/>
              <a:t>dechneg</a:t>
            </a:r>
            <a:r>
              <a:rPr lang="en-GB" sz="2000" dirty="0"/>
              <a:t> a </a:t>
            </a:r>
            <a:r>
              <a:rPr lang="en-GB" sz="2000" dirty="0" err="1"/>
              <a:t>ddewiswyd</a:t>
            </a:r>
            <a:r>
              <a:rPr lang="en-GB" sz="2000" dirty="0"/>
              <a:t> </a:t>
            </a:r>
            <a:r>
              <a:rPr lang="en-GB" sz="2000" dirty="0" err="1"/>
              <a:t>gennych</a:t>
            </a:r>
            <a:r>
              <a:rPr lang="en-GB" sz="2000" dirty="0"/>
              <a:t>.</a:t>
            </a:r>
          </a:p>
          <a:p>
            <a:r>
              <a:rPr lang="en-GB" sz="2000" dirty="0"/>
              <a:t>Sut </a:t>
            </a:r>
            <a:r>
              <a:rPr lang="en-GB" sz="2000" dirty="0" err="1"/>
              <a:t>mae</a:t>
            </a:r>
            <a:r>
              <a:rPr lang="en-GB" sz="2000" dirty="0"/>
              <a:t> </a:t>
            </a:r>
            <a:r>
              <a:rPr lang="en-GB" sz="2000" dirty="0" err="1"/>
              <a:t>pob</a:t>
            </a:r>
            <a:r>
              <a:rPr lang="en-GB" sz="2000" dirty="0"/>
              <a:t> </a:t>
            </a:r>
            <a:r>
              <a:rPr lang="en-GB" sz="2000" dirty="0" err="1"/>
              <a:t>techneg</a:t>
            </a:r>
            <a:r>
              <a:rPr lang="en-GB" sz="2000" dirty="0"/>
              <a:t> </a:t>
            </a:r>
            <a:r>
              <a:rPr lang="en-GB" sz="2000" dirty="0" err="1"/>
              <a:t>yn</a:t>
            </a:r>
            <a:r>
              <a:rPr lang="en-GB" sz="2000" dirty="0"/>
              <a:t> </a:t>
            </a:r>
            <a:r>
              <a:rPr lang="en-GB" sz="2000" dirty="0" err="1"/>
              <a:t>gweithio</a:t>
            </a:r>
            <a:r>
              <a:rPr lang="en-GB" sz="2000" dirty="0"/>
              <a:t>.</a:t>
            </a:r>
          </a:p>
          <a:p>
            <a:r>
              <a:rPr lang="en-GB" sz="2000" dirty="0"/>
              <a:t>Pam y gallant </a:t>
            </a:r>
            <a:r>
              <a:rPr lang="en-GB" sz="2000" dirty="0" err="1"/>
              <a:t>helpu</a:t>
            </a:r>
            <a:r>
              <a:rPr lang="en-GB" sz="2000" dirty="0"/>
              <a:t> </a:t>
            </a:r>
            <a:r>
              <a:rPr lang="en-GB" sz="2000" dirty="0" err="1"/>
              <a:t>i</a:t>
            </a:r>
            <a:r>
              <a:rPr lang="en-GB" sz="2000" dirty="0"/>
              <a:t> </a:t>
            </a:r>
            <a:r>
              <a:rPr lang="en-GB" sz="2000" dirty="0" err="1"/>
              <a:t>wella</a:t>
            </a:r>
            <a:r>
              <a:rPr lang="en-GB" sz="2000" dirty="0"/>
              <a:t> </a:t>
            </a:r>
            <a:r>
              <a:rPr lang="en-GB" sz="2000" dirty="0" err="1"/>
              <a:t>sgiliau</a:t>
            </a:r>
            <a:r>
              <a:rPr lang="en-GB" sz="2000" dirty="0"/>
              <a:t> </a:t>
            </a:r>
            <a:r>
              <a:rPr lang="en-GB" sz="2000" dirty="0" err="1"/>
              <a:t>astudio</a:t>
            </a:r>
            <a:r>
              <a:rPr lang="en-GB" sz="2000" dirty="0"/>
              <a:t>.</a:t>
            </a:r>
          </a:p>
          <a:p>
            <a:r>
              <a:rPr lang="en-GB" sz="2000" dirty="0"/>
              <a:t>Sut y gallant </a:t>
            </a:r>
            <a:r>
              <a:rPr lang="en-GB" sz="2000" dirty="0" err="1"/>
              <a:t>gefnogi</a:t>
            </a:r>
            <a:r>
              <a:rPr lang="en-GB" sz="2000" dirty="0"/>
              <a:t> </a:t>
            </a:r>
            <a:r>
              <a:rPr lang="en-GB" sz="2000" dirty="0" err="1"/>
              <a:t>dysgu</a:t>
            </a:r>
            <a:r>
              <a:rPr lang="en-GB" sz="2000" dirty="0"/>
              <a:t> </a:t>
            </a:r>
            <a:r>
              <a:rPr lang="en-GB" sz="2000" dirty="0" err="1"/>
              <a:t>yn</a:t>
            </a:r>
            <a:r>
              <a:rPr lang="en-GB" sz="2000" dirty="0"/>
              <a:t> y </a:t>
            </a:r>
            <a:r>
              <a:rPr lang="en-GB" sz="2000" dirty="0" err="1"/>
              <a:t>dyfodol</a:t>
            </a:r>
            <a:r>
              <a:rPr lang="en-GB" sz="2000" dirty="0"/>
              <a:t>.</a:t>
            </a:r>
          </a:p>
          <a:p>
            <a:r>
              <a:rPr lang="en-GB" sz="2000" dirty="0" err="1"/>
              <a:t>Rhaid</a:t>
            </a:r>
            <a:r>
              <a:rPr lang="en-GB" sz="2000" dirty="0"/>
              <a:t> </a:t>
            </a:r>
            <a:r>
              <a:rPr lang="en-GB" sz="2000" dirty="0" err="1"/>
              <a:t>i'r</a:t>
            </a:r>
            <a:r>
              <a:rPr lang="en-GB" sz="2000" dirty="0"/>
              <a:t> </a:t>
            </a:r>
            <a:r>
              <a:rPr lang="en-GB" sz="2000" dirty="0" err="1"/>
              <a:t>drafodaeth</a:t>
            </a:r>
            <a:r>
              <a:rPr lang="en-GB" sz="2000" dirty="0"/>
              <a:t> hon </a:t>
            </a:r>
            <a:r>
              <a:rPr lang="en-GB" sz="2000" dirty="0" err="1"/>
              <a:t>gael</a:t>
            </a:r>
            <a:r>
              <a:rPr lang="en-GB" sz="2000" dirty="0"/>
              <a:t> </a:t>
            </a:r>
            <a:r>
              <a:rPr lang="en-GB" sz="2000" dirty="0" err="1"/>
              <a:t>ei</a:t>
            </a:r>
            <a:r>
              <a:rPr lang="en-GB" sz="2000" dirty="0"/>
              <a:t> </a:t>
            </a:r>
            <a:r>
              <a:rPr lang="en-GB" sz="2000" dirty="0" err="1"/>
              <a:t>hysgrifennu</a:t>
            </a:r>
            <a:r>
              <a:rPr lang="en-GB" sz="2000" dirty="0"/>
              <a:t> </a:t>
            </a:r>
            <a:r>
              <a:rPr lang="en-GB" sz="2000" dirty="0" err="1"/>
              <a:t>yn</a:t>
            </a:r>
            <a:r>
              <a:rPr lang="en-GB" sz="2000" dirty="0"/>
              <a:t> </a:t>
            </a:r>
            <a:r>
              <a:rPr lang="en-GB" sz="2000" dirty="0" err="1"/>
              <a:t>eich</a:t>
            </a:r>
            <a:r>
              <a:rPr lang="en-GB" sz="2000" dirty="0"/>
              <a:t> </a:t>
            </a:r>
            <a:r>
              <a:rPr lang="en-GB" sz="2000" dirty="0" err="1"/>
              <a:t>geiriau</a:t>
            </a:r>
            <a:r>
              <a:rPr lang="en-GB" sz="2000" dirty="0"/>
              <a:t> </a:t>
            </a:r>
            <a:r>
              <a:rPr lang="en-GB" sz="2000" dirty="0" err="1"/>
              <a:t>eich</a:t>
            </a:r>
            <a:r>
              <a:rPr lang="en-GB" sz="2000" dirty="0"/>
              <a:t> </a:t>
            </a:r>
            <a:r>
              <a:rPr lang="en-GB" sz="2000" dirty="0" err="1"/>
              <a:t>hun</a:t>
            </a:r>
            <a:r>
              <a:rPr lang="en-GB" sz="2000" dirty="0"/>
              <a:t> (</a:t>
            </a:r>
            <a:r>
              <a:rPr lang="en-GB" sz="2000" dirty="0" err="1"/>
              <a:t>wedi'i</a:t>
            </a:r>
            <a:r>
              <a:rPr lang="en-GB" sz="2000" dirty="0"/>
              <a:t> </a:t>
            </a:r>
            <a:r>
              <a:rPr lang="en-GB" sz="2000" dirty="0" err="1"/>
              <a:t>aralleirio</a:t>
            </a:r>
            <a:r>
              <a:rPr lang="en-GB" sz="2000" dirty="0"/>
              <a:t>) ac </a:t>
            </a:r>
            <a:r>
              <a:rPr lang="en-GB" sz="2000" dirty="0" err="1"/>
              <a:t>ni</a:t>
            </a:r>
            <a:r>
              <a:rPr lang="en-GB" sz="2000" dirty="0"/>
              <a:t> </a:t>
            </a:r>
            <a:r>
              <a:rPr lang="en-GB" sz="2000" dirty="0" err="1"/>
              <a:t>ddylech</a:t>
            </a:r>
            <a:r>
              <a:rPr lang="en-GB" sz="2000" dirty="0"/>
              <a:t> </a:t>
            </a:r>
            <a:r>
              <a:rPr lang="en-GB" sz="2000" dirty="0" err="1"/>
              <a:t>gopïo'r</a:t>
            </a:r>
            <a:r>
              <a:rPr lang="en-GB" sz="2000" dirty="0"/>
              <a:t> </a:t>
            </a:r>
            <a:r>
              <a:rPr lang="en-GB" sz="2000" dirty="0" err="1"/>
              <a:t>cynnwys</a:t>
            </a:r>
            <a:r>
              <a:rPr lang="en-GB" sz="2000" dirty="0"/>
              <a:t> a </a:t>
            </a:r>
            <a:r>
              <a:rPr lang="en-GB" sz="2000" dirty="0" err="1"/>
              <a:t>gynhyrchir</a:t>
            </a:r>
            <a:r>
              <a:rPr lang="en-GB" sz="2000" dirty="0"/>
              <a:t> </a:t>
            </a:r>
            <a:r>
              <a:rPr lang="en-GB" sz="2000" dirty="0" err="1"/>
              <a:t>gan</a:t>
            </a:r>
            <a:r>
              <a:rPr lang="en-GB" sz="2000" dirty="0"/>
              <a:t> AI </a:t>
            </a:r>
            <a:r>
              <a:rPr lang="en-GB" sz="2000" dirty="0" err="1"/>
              <a:t>yn</a:t>
            </a:r>
            <a:r>
              <a:rPr lang="en-GB" sz="2000" dirty="0"/>
              <a:t> </a:t>
            </a:r>
            <a:r>
              <a:rPr lang="en-GB" sz="2000" dirty="0" err="1"/>
              <a:t>unig</a:t>
            </a:r>
            <a:r>
              <a:rPr lang="en-GB" sz="2000" dirty="0"/>
              <a:t>, </a:t>
            </a:r>
            <a:r>
              <a:rPr lang="en-GB" sz="2000" dirty="0" err="1"/>
              <a:t>gan</a:t>
            </a:r>
            <a:r>
              <a:rPr lang="en-GB" sz="2000" dirty="0"/>
              <a:t> </a:t>
            </a:r>
            <a:r>
              <a:rPr lang="en-GB" sz="2000" dirty="0" err="1"/>
              <a:t>fod</a:t>
            </a:r>
            <a:r>
              <a:rPr lang="en-GB" sz="2000" dirty="0"/>
              <a:t> </a:t>
            </a:r>
            <a:r>
              <a:rPr lang="en-GB" sz="2000" dirty="0" err="1"/>
              <a:t>hyn</a:t>
            </a:r>
            <a:r>
              <a:rPr lang="en-GB" sz="2000" dirty="0"/>
              <a:t> </a:t>
            </a:r>
            <a:r>
              <a:rPr lang="en-GB" sz="2000" dirty="0" err="1"/>
              <a:t>yn</a:t>
            </a:r>
            <a:r>
              <a:rPr lang="en-GB" sz="2000" dirty="0"/>
              <a:t> </a:t>
            </a:r>
            <a:r>
              <a:rPr lang="en-GB" sz="2000" dirty="0" err="1"/>
              <a:t>arfer</a:t>
            </a:r>
            <a:r>
              <a:rPr lang="en-GB" sz="2000" dirty="0"/>
              <a:t> </a:t>
            </a:r>
            <a:r>
              <a:rPr lang="en-GB" sz="2000" dirty="0" err="1"/>
              <a:t>annheg</a:t>
            </a:r>
            <a:r>
              <a:rPr lang="en-GB" sz="2000" dirty="0"/>
              <a:t>.</a:t>
            </a:r>
          </a:p>
          <a:p>
            <a:r>
              <a:rPr lang="en-GB" sz="2000" dirty="0" err="1"/>
              <a:t>Bydd</a:t>
            </a:r>
            <a:r>
              <a:rPr lang="en-GB" sz="2000" dirty="0"/>
              <a:t> </a:t>
            </a:r>
            <a:r>
              <a:rPr lang="en-GB" sz="2000" dirty="0" err="1"/>
              <a:t>angen</a:t>
            </a:r>
            <a:r>
              <a:rPr lang="en-GB" sz="2000" dirty="0"/>
              <a:t> </a:t>
            </a:r>
            <a:r>
              <a:rPr lang="en-GB" sz="2000" dirty="0" err="1"/>
              <a:t>i'ch</a:t>
            </a:r>
            <a:r>
              <a:rPr lang="en-GB" sz="2000" dirty="0"/>
              <a:t> </a:t>
            </a:r>
            <a:r>
              <a:rPr lang="en-GB" sz="2000" dirty="0" err="1"/>
              <a:t>gwaith</a:t>
            </a:r>
            <a:r>
              <a:rPr lang="en-GB" sz="2000" dirty="0"/>
              <a:t> </a:t>
            </a:r>
            <a:r>
              <a:rPr lang="en-GB" sz="2000" dirty="0" err="1"/>
              <a:t>gynnwys</a:t>
            </a:r>
            <a:r>
              <a:rPr lang="en-GB" sz="2000" dirty="0"/>
              <a:t> </a:t>
            </a:r>
            <a:r>
              <a:rPr lang="en-GB" sz="2000" dirty="0" err="1"/>
              <a:t>cyfeiriadau</a:t>
            </a:r>
            <a:r>
              <a:rPr lang="en-GB" sz="2000" dirty="0"/>
              <a:t>.</a:t>
            </a:r>
          </a:p>
        </p:txBody>
      </p:sp>
      <p:sp>
        <p:nvSpPr>
          <p:cNvPr id="4" name="Content Placeholder 3">
            <a:extLst>
              <a:ext uri="{FF2B5EF4-FFF2-40B4-BE49-F238E27FC236}">
                <a16:creationId xmlns:a16="http://schemas.microsoft.com/office/drawing/2014/main" id="{3815AE00-EE48-7552-31E6-A6937CCC591E}"/>
              </a:ext>
            </a:extLst>
          </p:cNvPr>
          <p:cNvSpPr>
            <a:spLocks noGrp="1"/>
          </p:cNvSpPr>
          <p:nvPr>
            <p:ph sz="half" idx="2"/>
          </p:nvPr>
        </p:nvSpPr>
        <p:spPr>
          <a:xfrm>
            <a:off x="6522720" y="1052599"/>
            <a:ext cx="5013960" cy="4567152"/>
          </a:xfrm>
        </p:spPr>
        <p:txBody>
          <a:bodyPr>
            <a:normAutofit fontScale="25000" lnSpcReduction="20000"/>
          </a:bodyPr>
          <a:lstStyle/>
          <a:p>
            <a:pPr marL="0" indent="0">
              <a:buNone/>
            </a:pPr>
            <a:r>
              <a:rPr lang="en-GB" sz="8000" b="1" dirty="0">
                <a:solidFill>
                  <a:srgbClr val="2F5597"/>
                </a:solidFill>
              </a:rPr>
              <a:t>Discussion of the Two Techniques (300 Words) </a:t>
            </a:r>
          </a:p>
          <a:p>
            <a:r>
              <a:rPr lang="en-GB" sz="8000" dirty="0">
                <a:solidFill>
                  <a:srgbClr val="2F5597"/>
                </a:solidFill>
              </a:rPr>
              <a:t>Using the information gathered from Copilot, </a:t>
            </a:r>
            <a:r>
              <a:rPr lang="en-GB" sz="8000" b="1" dirty="0">
                <a:solidFill>
                  <a:srgbClr val="2F5597"/>
                </a:solidFill>
              </a:rPr>
              <a:t>write your own</a:t>
            </a:r>
            <a:r>
              <a:rPr lang="en-GB" sz="8000" dirty="0">
                <a:solidFill>
                  <a:srgbClr val="2F5597"/>
                </a:solidFill>
              </a:rPr>
              <a:t> academic discussion explaining:</a:t>
            </a:r>
          </a:p>
          <a:p>
            <a:pPr lvl="0"/>
            <a:r>
              <a:rPr lang="en-GB" sz="8000" dirty="0">
                <a:solidFill>
                  <a:srgbClr val="2F5597"/>
                </a:solidFill>
              </a:rPr>
              <a:t>The two techniques you selected.</a:t>
            </a:r>
          </a:p>
          <a:p>
            <a:pPr lvl="0"/>
            <a:r>
              <a:rPr lang="en-GB" sz="8000" dirty="0">
                <a:solidFill>
                  <a:srgbClr val="2F5597"/>
                </a:solidFill>
              </a:rPr>
              <a:t>How each technique works.</a:t>
            </a:r>
          </a:p>
          <a:p>
            <a:pPr lvl="0"/>
            <a:r>
              <a:rPr lang="en-GB" sz="8000" dirty="0">
                <a:solidFill>
                  <a:srgbClr val="2F5597"/>
                </a:solidFill>
              </a:rPr>
              <a:t>Why they may help improve study skills.</a:t>
            </a:r>
          </a:p>
          <a:p>
            <a:pPr lvl="0"/>
            <a:r>
              <a:rPr lang="en-GB" sz="8000" dirty="0">
                <a:solidFill>
                  <a:srgbClr val="2F5597"/>
                </a:solidFill>
              </a:rPr>
              <a:t>How they could support learning in the future.</a:t>
            </a:r>
          </a:p>
          <a:p>
            <a:r>
              <a:rPr lang="en-GB" sz="8000" dirty="0">
                <a:solidFill>
                  <a:srgbClr val="2F5597"/>
                </a:solidFill>
              </a:rPr>
              <a:t>This discussion must be written in your own words (paraphrased)  and should not simply copy the AI-generated content as this is unfair practice.</a:t>
            </a:r>
          </a:p>
          <a:p>
            <a:r>
              <a:rPr lang="en-GB" sz="8000" dirty="0">
                <a:solidFill>
                  <a:srgbClr val="2F5597"/>
                </a:solidFill>
              </a:rPr>
              <a:t>Your work will need to include references</a:t>
            </a:r>
            <a:r>
              <a:rPr lang="en-GB" sz="8000" dirty="0"/>
              <a:t>. </a:t>
            </a:r>
          </a:p>
          <a:p>
            <a:endParaRPr lang="en-GB" dirty="0"/>
          </a:p>
        </p:txBody>
      </p:sp>
    </p:spTree>
    <p:extLst>
      <p:ext uri="{BB962C8B-B14F-4D97-AF65-F5344CB8AC3E}">
        <p14:creationId xmlns:p14="http://schemas.microsoft.com/office/powerpoint/2010/main" val="8182616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BF70E-9C4A-FCF6-B41E-4C9AAA480CA3}"/>
              </a:ext>
            </a:extLst>
          </p:cNvPr>
          <p:cNvSpPr>
            <a:spLocks noGrp="1"/>
          </p:cNvSpPr>
          <p:nvPr>
            <p:ph type="title"/>
          </p:nvPr>
        </p:nvSpPr>
        <p:spPr>
          <a:xfrm>
            <a:off x="838200" y="365125"/>
            <a:ext cx="10515600" cy="831215"/>
          </a:xfrm>
        </p:spPr>
        <p:txBody>
          <a:bodyPr>
            <a:normAutofit fontScale="90000"/>
          </a:bodyPr>
          <a:lstStyle/>
          <a:p>
            <a:r>
              <a:rPr lang="en-GB" b="1" dirty="0" err="1"/>
              <a:t>Tasg</a:t>
            </a:r>
            <a:r>
              <a:rPr lang="en-GB" b="1" dirty="0"/>
              <a:t> 2- </a:t>
            </a:r>
            <a:r>
              <a:rPr lang="en-GB" b="1" dirty="0" err="1"/>
              <a:t>Cyfeirnodi</a:t>
            </a:r>
            <a:r>
              <a:rPr lang="en-GB" b="1" dirty="0"/>
              <a:t> </a:t>
            </a:r>
            <a:r>
              <a:rPr lang="en-GB" b="1" dirty="0" err="1"/>
              <a:t>eich</a:t>
            </a:r>
            <a:r>
              <a:rPr lang="en-GB" b="1" dirty="0"/>
              <a:t> </a:t>
            </a:r>
            <a:r>
              <a:rPr lang="en-GB" b="1" dirty="0" err="1"/>
              <a:t>gwaith</a:t>
            </a:r>
            <a:br>
              <a:rPr lang="en-GB" b="1" dirty="0">
                <a:solidFill>
                  <a:srgbClr val="2F5597"/>
                </a:solidFill>
              </a:rPr>
            </a:br>
            <a:r>
              <a:rPr lang="en-GB" b="1" dirty="0">
                <a:solidFill>
                  <a:srgbClr val="2F5597"/>
                </a:solidFill>
              </a:rPr>
              <a:t>Task 2 Referencing your work</a:t>
            </a:r>
          </a:p>
        </p:txBody>
      </p:sp>
      <p:sp>
        <p:nvSpPr>
          <p:cNvPr id="3" name="Content Placeholder 2">
            <a:extLst>
              <a:ext uri="{FF2B5EF4-FFF2-40B4-BE49-F238E27FC236}">
                <a16:creationId xmlns:a16="http://schemas.microsoft.com/office/drawing/2014/main" id="{666D1D4A-41E4-1C29-B0DF-BB8C3BBDA221}"/>
              </a:ext>
            </a:extLst>
          </p:cNvPr>
          <p:cNvSpPr>
            <a:spLocks noGrp="1"/>
          </p:cNvSpPr>
          <p:nvPr>
            <p:ph sz="half" idx="1"/>
          </p:nvPr>
        </p:nvSpPr>
        <p:spPr>
          <a:xfrm>
            <a:off x="678180" y="1478280"/>
            <a:ext cx="5341620" cy="4583431"/>
          </a:xfrm>
        </p:spPr>
        <p:txBody>
          <a:bodyPr>
            <a:normAutofit fontScale="77500" lnSpcReduction="20000"/>
          </a:bodyPr>
          <a:lstStyle/>
          <a:p>
            <a:pPr marL="0" indent="0">
              <a:buNone/>
            </a:pPr>
            <a:r>
              <a:rPr lang="en-GB" b="1" dirty="0" err="1"/>
              <a:t>Cyfeirio</a:t>
            </a:r>
            <a:r>
              <a:rPr lang="en-GB" b="1" dirty="0"/>
              <a:t> </a:t>
            </a:r>
          </a:p>
          <a:p>
            <a:pPr marL="0" indent="0">
              <a:buNone/>
            </a:pPr>
            <a:r>
              <a:rPr lang="en-GB" dirty="0" err="1"/>
              <a:t>Rhaid</a:t>
            </a:r>
            <a:r>
              <a:rPr lang="en-GB" dirty="0"/>
              <a:t> </a:t>
            </a:r>
            <a:r>
              <a:rPr lang="en-GB" dirty="0" err="1"/>
              <a:t>i</a:t>
            </a:r>
            <a:r>
              <a:rPr lang="en-GB" dirty="0"/>
              <a:t> chi </a:t>
            </a:r>
            <a:r>
              <a:rPr lang="en-GB" dirty="0" err="1"/>
              <a:t>gefnogi</a:t>
            </a:r>
            <a:r>
              <a:rPr lang="en-GB" dirty="0"/>
              <a:t> </a:t>
            </a:r>
            <a:r>
              <a:rPr lang="en-GB" dirty="0" err="1"/>
              <a:t>eich</a:t>
            </a:r>
            <a:r>
              <a:rPr lang="en-GB" dirty="0"/>
              <a:t> </a:t>
            </a:r>
            <a:r>
              <a:rPr lang="en-GB" dirty="0" err="1"/>
              <a:t>trafodaeth</a:t>
            </a:r>
            <a:r>
              <a:rPr lang="en-GB" dirty="0"/>
              <a:t> </a:t>
            </a:r>
            <a:r>
              <a:rPr lang="en-GB" dirty="0" err="1"/>
              <a:t>gyda</a:t>
            </a:r>
            <a:r>
              <a:rPr lang="en-GB" dirty="0"/>
              <a:t>: </a:t>
            </a:r>
          </a:p>
          <a:p>
            <a:r>
              <a:rPr lang="en-GB" dirty="0"/>
              <a:t>Dau </a:t>
            </a:r>
            <a:r>
              <a:rPr lang="en-GB" dirty="0" err="1"/>
              <a:t>gyfeirnod</a:t>
            </a:r>
            <a:r>
              <a:rPr lang="en-GB" dirty="0"/>
              <a:t> </a:t>
            </a:r>
            <a:r>
              <a:rPr lang="en-GB" dirty="0" err="1"/>
              <a:t>academaidd</a:t>
            </a:r>
            <a:r>
              <a:rPr lang="en-GB" dirty="0"/>
              <a:t> a </a:t>
            </a:r>
            <a:r>
              <a:rPr lang="en-GB" dirty="0" err="1"/>
              <a:t>nodwyd</a:t>
            </a:r>
            <a:r>
              <a:rPr lang="en-GB" dirty="0"/>
              <a:t> </a:t>
            </a:r>
            <a:r>
              <a:rPr lang="en-GB" dirty="0" err="1"/>
              <a:t>trwy</a:t>
            </a:r>
            <a:r>
              <a:rPr lang="en-GB" dirty="0"/>
              <a:t> Microsoft 365 Copilot. </a:t>
            </a:r>
          </a:p>
          <a:p>
            <a:r>
              <a:rPr lang="en-GB" dirty="0"/>
              <a:t>O </a:t>
            </a:r>
            <a:r>
              <a:rPr lang="en-GB" dirty="0" err="1"/>
              <a:t>leiaf</a:t>
            </a:r>
            <a:r>
              <a:rPr lang="en-GB" dirty="0"/>
              <a:t> un </a:t>
            </a:r>
            <a:r>
              <a:rPr lang="en-GB" dirty="0" err="1"/>
              <a:t>ffynhonnell</a:t>
            </a:r>
            <a:r>
              <a:rPr lang="en-GB" dirty="0"/>
              <a:t> </a:t>
            </a:r>
            <a:r>
              <a:rPr lang="en-GB" dirty="0" err="1"/>
              <a:t>academaidd</a:t>
            </a:r>
            <a:r>
              <a:rPr lang="en-GB" dirty="0"/>
              <a:t> </a:t>
            </a:r>
            <a:r>
              <a:rPr lang="en-GB" dirty="0" err="1"/>
              <a:t>ychwanegol</a:t>
            </a:r>
            <a:r>
              <a:rPr lang="en-GB" dirty="0"/>
              <a:t> </a:t>
            </a:r>
            <a:r>
              <a:rPr lang="en-GB" dirty="0" err="1"/>
              <a:t>rydych</a:t>
            </a:r>
            <a:r>
              <a:rPr lang="en-GB" dirty="0"/>
              <a:t> </a:t>
            </a:r>
            <a:r>
              <a:rPr lang="en-GB" dirty="0" err="1"/>
              <a:t>chi'n</a:t>
            </a:r>
            <a:r>
              <a:rPr lang="en-GB" dirty="0"/>
              <a:t> </a:t>
            </a:r>
            <a:r>
              <a:rPr lang="en-GB" dirty="0" err="1"/>
              <a:t>ei</a:t>
            </a:r>
            <a:r>
              <a:rPr lang="en-GB" dirty="0"/>
              <a:t> </a:t>
            </a:r>
            <a:r>
              <a:rPr lang="en-GB" dirty="0" err="1"/>
              <a:t>ffynhonnell</a:t>
            </a:r>
            <a:r>
              <a:rPr lang="en-GB" dirty="0"/>
              <a:t> </a:t>
            </a:r>
            <a:r>
              <a:rPr lang="en-GB" dirty="0" err="1"/>
              <a:t>yn</a:t>
            </a:r>
            <a:r>
              <a:rPr lang="en-GB" dirty="0"/>
              <a:t> </a:t>
            </a:r>
            <a:r>
              <a:rPr lang="en-GB" dirty="0" err="1"/>
              <a:t>annibynnol</a:t>
            </a:r>
            <a:r>
              <a:rPr lang="en-GB" dirty="0"/>
              <a:t> </a:t>
            </a:r>
            <a:r>
              <a:rPr lang="en-GB" dirty="0" err="1"/>
              <a:t>trwy'r</a:t>
            </a:r>
            <a:r>
              <a:rPr lang="en-GB" dirty="0"/>
              <a:t> </a:t>
            </a:r>
            <a:r>
              <a:rPr lang="en-GB" dirty="0" err="1"/>
              <a:t>llyfrgell</a:t>
            </a:r>
            <a:r>
              <a:rPr lang="en-GB" dirty="0"/>
              <a:t>, Moodle neu </a:t>
            </a:r>
            <a:r>
              <a:rPr lang="en-GB" dirty="0" err="1"/>
              <a:t>safle</a:t>
            </a:r>
            <a:r>
              <a:rPr lang="en-GB" dirty="0"/>
              <a:t> </a:t>
            </a:r>
            <a:r>
              <a:rPr lang="en-GB" dirty="0" err="1"/>
              <a:t>credadwy</a:t>
            </a:r>
            <a:r>
              <a:rPr lang="en-GB" dirty="0"/>
              <a:t> </a:t>
            </a:r>
            <a:r>
              <a:rPr lang="en-GB" dirty="0" err="1"/>
              <a:t>arall</a:t>
            </a:r>
            <a:r>
              <a:rPr lang="en-GB" dirty="0"/>
              <a:t>. </a:t>
            </a:r>
            <a:r>
              <a:rPr lang="en-GB" dirty="0" err="1"/>
              <a:t>Defnyddiwch</a:t>
            </a:r>
            <a:r>
              <a:rPr lang="en-GB" dirty="0"/>
              <a:t> </a:t>
            </a:r>
            <a:r>
              <a:rPr lang="en-GB" b="1" dirty="0"/>
              <a:t>y </a:t>
            </a:r>
            <a:r>
              <a:rPr lang="en-GB" b="1" dirty="0" err="1"/>
              <a:t>Canllaw</a:t>
            </a:r>
            <a:r>
              <a:rPr lang="en-GB" b="1" dirty="0"/>
              <a:t> </a:t>
            </a:r>
            <a:r>
              <a:rPr lang="en-GB" b="1" dirty="0" err="1"/>
              <a:t>Cyfeirio</a:t>
            </a:r>
            <a:r>
              <a:rPr lang="en-GB" b="1" dirty="0"/>
              <a:t> Harvard Cite Them Right </a:t>
            </a:r>
            <a:r>
              <a:rPr lang="en-GB" dirty="0" err="1"/>
              <a:t>i</a:t>
            </a:r>
            <a:r>
              <a:rPr lang="en-GB" dirty="0"/>
              <a:t> </a:t>
            </a:r>
            <a:r>
              <a:rPr lang="en-GB" dirty="0" err="1"/>
              <a:t>sicrhau</a:t>
            </a:r>
            <a:r>
              <a:rPr lang="en-GB" dirty="0"/>
              <a:t>: </a:t>
            </a:r>
          </a:p>
          <a:p>
            <a:r>
              <a:rPr lang="en-GB" dirty="0" err="1"/>
              <a:t>Fod</a:t>
            </a:r>
            <a:r>
              <a:rPr lang="en-GB" dirty="0"/>
              <a:t> </a:t>
            </a:r>
            <a:r>
              <a:rPr lang="en-GB" dirty="0" err="1"/>
              <a:t>dyfyniadau</a:t>
            </a:r>
            <a:r>
              <a:rPr lang="en-GB" dirty="0"/>
              <a:t> </a:t>
            </a:r>
            <a:r>
              <a:rPr lang="en-GB" dirty="0" err="1"/>
              <a:t>yn</a:t>
            </a:r>
            <a:r>
              <a:rPr lang="en-GB" dirty="0"/>
              <a:t> y </a:t>
            </a:r>
            <a:r>
              <a:rPr lang="en-GB" dirty="0" err="1"/>
              <a:t>testun</a:t>
            </a:r>
            <a:r>
              <a:rPr lang="en-GB" dirty="0"/>
              <a:t> </a:t>
            </a:r>
            <a:r>
              <a:rPr lang="en-GB" dirty="0" err="1"/>
              <a:t>wedi'u</a:t>
            </a:r>
            <a:r>
              <a:rPr lang="en-GB" dirty="0"/>
              <a:t> </a:t>
            </a:r>
            <a:r>
              <a:rPr lang="en-GB" dirty="0" err="1"/>
              <a:t>fformatio'n</a:t>
            </a:r>
            <a:r>
              <a:rPr lang="en-GB" dirty="0"/>
              <a:t> </a:t>
            </a:r>
            <a:r>
              <a:rPr lang="en-GB" dirty="0" err="1"/>
              <a:t>gywir</a:t>
            </a:r>
            <a:r>
              <a:rPr lang="en-GB" dirty="0"/>
              <a:t>. </a:t>
            </a:r>
          </a:p>
          <a:p>
            <a:r>
              <a:rPr lang="en-GB" dirty="0"/>
              <a:t>Mae </a:t>
            </a:r>
            <a:r>
              <a:rPr lang="en-GB" dirty="0" err="1"/>
              <a:t>eich</a:t>
            </a:r>
            <a:r>
              <a:rPr lang="en-GB" dirty="0"/>
              <a:t> </a:t>
            </a:r>
            <a:r>
              <a:rPr lang="en-GB" dirty="0" err="1"/>
              <a:t>rhestr</a:t>
            </a:r>
            <a:r>
              <a:rPr lang="en-GB" dirty="0"/>
              <a:t> </a:t>
            </a:r>
            <a:r>
              <a:rPr lang="en-GB" dirty="0" err="1"/>
              <a:t>gyfeirnodi</a:t>
            </a:r>
            <a:r>
              <a:rPr lang="en-GB" dirty="0"/>
              <a:t> </a:t>
            </a:r>
            <a:r>
              <a:rPr lang="en-GB" dirty="0" err="1"/>
              <a:t>yn</a:t>
            </a:r>
            <a:r>
              <a:rPr lang="en-GB" dirty="0"/>
              <a:t> </a:t>
            </a:r>
            <a:r>
              <a:rPr lang="en-GB" dirty="0" err="1"/>
              <a:t>gywir</a:t>
            </a:r>
            <a:r>
              <a:rPr lang="en-GB" dirty="0"/>
              <a:t> ac </a:t>
            </a:r>
            <a:r>
              <a:rPr lang="en-GB" dirty="0" err="1"/>
              <a:t>yn</a:t>
            </a:r>
            <a:r>
              <a:rPr lang="en-GB" dirty="0"/>
              <a:t> </a:t>
            </a:r>
            <a:r>
              <a:rPr lang="en-GB" dirty="0" err="1"/>
              <a:t>gyflawn</a:t>
            </a:r>
            <a:r>
              <a:rPr lang="en-GB" dirty="0"/>
              <a:t>.</a:t>
            </a:r>
          </a:p>
        </p:txBody>
      </p:sp>
      <p:sp>
        <p:nvSpPr>
          <p:cNvPr id="4" name="Content Placeholder 3">
            <a:extLst>
              <a:ext uri="{FF2B5EF4-FFF2-40B4-BE49-F238E27FC236}">
                <a16:creationId xmlns:a16="http://schemas.microsoft.com/office/drawing/2014/main" id="{542C4620-BB99-6368-314D-4F1A71D63CF5}"/>
              </a:ext>
            </a:extLst>
          </p:cNvPr>
          <p:cNvSpPr>
            <a:spLocks noGrp="1"/>
          </p:cNvSpPr>
          <p:nvPr>
            <p:ph sz="half" idx="2"/>
          </p:nvPr>
        </p:nvSpPr>
        <p:spPr>
          <a:xfrm>
            <a:off x="6393180" y="1478280"/>
            <a:ext cx="5181600" cy="4351338"/>
          </a:xfrm>
        </p:spPr>
        <p:txBody>
          <a:bodyPr>
            <a:normAutofit fontScale="77500" lnSpcReduction="20000"/>
          </a:bodyPr>
          <a:lstStyle/>
          <a:p>
            <a:pPr marL="0" indent="0">
              <a:buNone/>
            </a:pPr>
            <a:r>
              <a:rPr lang="en-GB" b="1" dirty="0"/>
              <a:t>Referencing </a:t>
            </a:r>
          </a:p>
          <a:p>
            <a:pPr marL="0" indent="0">
              <a:buNone/>
            </a:pPr>
            <a:r>
              <a:rPr lang="en-GB" dirty="0"/>
              <a:t>You must support your discussion with:</a:t>
            </a:r>
          </a:p>
          <a:p>
            <a:pPr lvl="0"/>
            <a:r>
              <a:rPr lang="en-GB" dirty="0"/>
              <a:t>Two academic references identified through Microsoft 365 Copilot.</a:t>
            </a:r>
          </a:p>
          <a:p>
            <a:pPr lvl="0"/>
            <a:r>
              <a:rPr lang="en-GB" dirty="0"/>
              <a:t>At least one additional academic source that you source independently through the library, Moodle or another credible site.</a:t>
            </a:r>
            <a:endParaRPr lang="en-GB" b="1" dirty="0"/>
          </a:p>
          <a:p>
            <a:pPr marL="0" indent="0">
              <a:buNone/>
            </a:pPr>
            <a:r>
              <a:rPr lang="en-GB" dirty="0"/>
              <a:t>Use the </a:t>
            </a:r>
            <a:r>
              <a:rPr lang="en-GB" b="1" dirty="0"/>
              <a:t>Cite Them Right Harvard Referencing Guide</a:t>
            </a:r>
            <a:r>
              <a:rPr lang="en-GB" dirty="0"/>
              <a:t> to ensure that:</a:t>
            </a:r>
          </a:p>
          <a:p>
            <a:pPr lvl="0"/>
            <a:r>
              <a:rPr lang="en-GB" dirty="0"/>
              <a:t>In-text citations are formatted correctly.</a:t>
            </a:r>
          </a:p>
          <a:p>
            <a:pPr lvl="0"/>
            <a:r>
              <a:rPr lang="en-GB" dirty="0"/>
              <a:t>Your reference list is accurate and complete.</a:t>
            </a:r>
          </a:p>
          <a:p>
            <a:pPr marL="0" indent="0">
              <a:buNone/>
            </a:pPr>
            <a:endParaRPr lang="en-GB" dirty="0"/>
          </a:p>
        </p:txBody>
      </p:sp>
    </p:spTree>
    <p:extLst>
      <p:ext uri="{BB962C8B-B14F-4D97-AF65-F5344CB8AC3E}">
        <p14:creationId xmlns:p14="http://schemas.microsoft.com/office/powerpoint/2010/main" val="17445746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35807-13EC-4EC7-961A-9932F6FBAF37}"/>
              </a:ext>
            </a:extLst>
          </p:cNvPr>
          <p:cNvSpPr>
            <a:spLocks noGrp="1"/>
          </p:cNvSpPr>
          <p:nvPr>
            <p:ph type="title"/>
          </p:nvPr>
        </p:nvSpPr>
        <p:spPr>
          <a:xfrm>
            <a:off x="838200" y="365125"/>
            <a:ext cx="10515600" cy="747395"/>
          </a:xfrm>
        </p:spPr>
        <p:txBody>
          <a:bodyPr>
            <a:normAutofit fontScale="90000"/>
          </a:bodyPr>
          <a:lstStyle/>
          <a:p>
            <a:r>
              <a:rPr lang="en-GB" b="1" dirty="0"/>
              <a:t>Rhan 2 </a:t>
            </a:r>
            <a:r>
              <a:rPr lang="en-GB" b="1" dirty="0" err="1"/>
              <a:t>Adfyfyrio</a:t>
            </a:r>
            <a:r>
              <a:rPr lang="en-GB" b="1" dirty="0"/>
              <a:t> am </a:t>
            </a:r>
            <a:r>
              <a:rPr lang="en-GB" b="1" dirty="0" err="1"/>
              <a:t>defnyddio</a:t>
            </a:r>
            <a:r>
              <a:rPr lang="en-GB" b="1" dirty="0"/>
              <a:t> AI</a:t>
            </a:r>
            <a:br>
              <a:rPr lang="en-GB" b="1" dirty="0"/>
            </a:br>
            <a:r>
              <a:rPr lang="en-GB" b="1" dirty="0">
                <a:solidFill>
                  <a:srgbClr val="2F5597"/>
                </a:solidFill>
              </a:rPr>
              <a:t>Part 2- Reflection on AI use</a:t>
            </a:r>
          </a:p>
        </p:txBody>
      </p:sp>
      <p:sp>
        <p:nvSpPr>
          <p:cNvPr id="3" name="Content Placeholder 2">
            <a:extLst>
              <a:ext uri="{FF2B5EF4-FFF2-40B4-BE49-F238E27FC236}">
                <a16:creationId xmlns:a16="http://schemas.microsoft.com/office/drawing/2014/main" id="{EC72872A-1AFE-CD03-6400-764E10868100}"/>
              </a:ext>
            </a:extLst>
          </p:cNvPr>
          <p:cNvSpPr>
            <a:spLocks noGrp="1"/>
          </p:cNvSpPr>
          <p:nvPr>
            <p:ph sz="half" idx="1"/>
          </p:nvPr>
        </p:nvSpPr>
        <p:spPr>
          <a:xfrm>
            <a:off x="762000" y="1459865"/>
            <a:ext cx="5181600" cy="4351338"/>
          </a:xfrm>
        </p:spPr>
        <p:txBody>
          <a:bodyPr>
            <a:normAutofit fontScale="70000" lnSpcReduction="20000"/>
          </a:bodyPr>
          <a:lstStyle/>
          <a:p>
            <a:pPr marL="0" indent="0">
              <a:buNone/>
            </a:pPr>
            <a:r>
              <a:rPr lang="en-GB" b="1" dirty="0" err="1"/>
              <a:t>Myfyrio</a:t>
            </a:r>
            <a:r>
              <a:rPr lang="en-GB" b="1" dirty="0"/>
              <a:t> </a:t>
            </a:r>
            <a:r>
              <a:rPr lang="en-GB" b="1" dirty="0" err="1"/>
              <a:t>ar</a:t>
            </a:r>
            <a:r>
              <a:rPr lang="en-GB" b="1" dirty="0"/>
              <a:t> </a:t>
            </a:r>
            <a:r>
              <a:rPr lang="en-GB" b="1" dirty="0" err="1"/>
              <a:t>ddefnyddio</a:t>
            </a:r>
            <a:r>
              <a:rPr lang="en-GB" b="1" dirty="0"/>
              <a:t> Microsoft 365 Copilot (400 Gair)</a:t>
            </a:r>
          </a:p>
          <a:p>
            <a:r>
              <a:rPr lang="en-GB" dirty="0" err="1"/>
              <a:t>Myfyriwch</a:t>
            </a:r>
            <a:r>
              <a:rPr lang="en-GB" dirty="0"/>
              <a:t> </a:t>
            </a:r>
            <a:r>
              <a:rPr lang="en-GB" dirty="0" err="1"/>
              <a:t>ar</a:t>
            </a:r>
            <a:r>
              <a:rPr lang="en-GB" dirty="0"/>
              <a:t> </a:t>
            </a:r>
            <a:r>
              <a:rPr lang="en-GB" dirty="0" err="1"/>
              <a:t>eich</a:t>
            </a:r>
            <a:r>
              <a:rPr lang="en-GB" dirty="0"/>
              <a:t> </a:t>
            </a:r>
            <a:r>
              <a:rPr lang="en-GB" dirty="0" err="1"/>
              <a:t>profiad</a:t>
            </a:r>
            <a:r>
              <a:rPr lang="en-GB" dirty="0"/>
              <a:t> o </a:t>
            </a:r>
            <a:r>
              <a:rPr lang="en-GB" dirty="0" err="1"/>
              <a:t>ddefnyddio</a:t>
            </a:r>
            <a:r>
              <a:rPr lang="en-GB" dirty="0"/>
              <a:t> Microsoft 365 Copilot </a:t>
            </a:r>
            <a:r>
              <a:rPr lang="en-GB" dirty="0" err="1"/>
              <a:t>ar</a:t>
            </a:r>
            <a:r>
              <a:rPr lang="en-GB" dirty="0"/>
              <a:t> </a:t>
            </a:r>
            <a:r>
              <a:rPr lang="en-GB" dirty="0" err="1"/>
              <a:t>gyfer</a:t>
            </a:r>
            <a:r>
              <a:rPr lang="en-GB" dirty="0"/>
              <a:t> </a:t>
            </a:r>
            <a:r>
              <a:rPr lang="en-GB" dirty="0" err="1"/>
              <a:t>gwaith</a:t>
            </a:r>
            <a:r>
              <a:rPr lang="en-GB" dirty="0"/>
              <a:t> </a:t>
            </a:r>
            <a:r>
              <a:rPr lang="en-GB" dirty="0" err="1"/>
              <a:t>academaidd</a:t>
            </a:r>
            <a:r>
              <a:rPr lang="en-GB" dirty="0"/>
              <a:t>.</a:t>
            </a:r>
          </a:p>
          <a:p>
            <a:pPr marL="0" indent="0">
              <a:buNone/>
            </a:pPr>
            <a:r>
              <a:rPr lang="en-GB" dirty="0" err="1"/>
              <a:t>Efallai</a:t>
            </a:r>
            <a:r>
              <a:rPr lang="en-GB" dirty="0"/>
              <a:t> yr </a:t>
            </a:r>
            <a:r>
              <a:rPr lang="en-GB" dirty="0" err="1"/>
              <a:t>hoffech</a:t>
            </a:r>
            <a:r>
              <a:rPr lang="en-GB" dirty="0"/>
              <a:t> </a:t>
            </a:r>
            <a:r>
              <a:rPr lang="en-GB" dirty="0" err="1"/>
              <a:t>ystyried</a:t>
            </a:r>
            <a:r>
              <a:rPr lang="en-GB" dirty="0"/>
              <a:t>:</a:t>
            </a:r>
          </a:p>
          <a:p>
            <a:r>
              <a:rPr lang="en-GB" dirty="0"/>
              <a:t>Beth </a:t>
            </a:r>
            <a:r>
              <a:rPr lang="en-GB" dirty="0" err="1"/>
              <a:t>oedd</a:t>
            </a:r>
            <a:r>
              <a:rPr lang="en-GB" dirty="0"/>
              <a:t> </a:t>
            </a:r>
            <a:r>
              <a:rPr lang="en-GB" dirty="0" err="1"/>
              <a:t>yn</a:t>
            </a:r>
            <a:r>
              <a:rPr lang="en-GB" dirty="0"/>
              <a:t> </a:t>
            </a:r>
            <a:r>
              <a:rPr lang="en-GB" dirty="0" err="1"/>
              <a:t>gweithio'n</a:t>
            </a:r>
            <a:r>
              <a:rPr lang="en-GB" dirty="0"/>
              <a:t> </a:t>
            </a:r>
            <a:r>
              <a:rPr lang="en-GB" dirty="0" err="1"/>
              <a:t>dda</a:t>
            </a:r>
            <a:r>
              <a:rPr lang="en-GB" dirty="0"/>
              <a:t>.</a:t>
            </a:r>
          </a:p>
          <a:p>
            <a:r>
              <a:rPr lang="en-GB" dirty="0"/>
              <a:t>Pa </a:t>
            </a:r>
            <a:r>
              <a:rPr lang="en-GB" dirty="0" err="1"/>
              <a:t>heriau</a:t>
            </a:r>
            <a:r>
              <a:rPr lang="en-GB" dirty="0"/>
              <a:t> </a:t>
            </a:r>
            <a:r>
              <a:rPr lang="en-GB" dirty="0" err="1"/>
              <a:t>wnaethoch</a:t>
            </a:r>
            <a:r>
              <a:rPr lang="en-GB" dirty="0"/>
              <a:t> chi </a:t>
            </a:r>
            <a:r>
              <a:rPr lang="en-GB" dirty="0" err="1"/>
              <a:t>eu</a:t>
            </a:r>
            <a:r>
              <a:rPr lang="en-GB" dirty="0"/>
              <a:t> </a:t>
            </a:r>
            <a:r>
              <a:rPr lang="en-GB" dirty="0" err="1"/>
              <a:t>profi</a:t>
            </a:r>
            <a:r>
              <a:rPr lang="en-GB" dirty="0"/>
              <a:t>.</a:t>
            </a:r>
          </a:p>
          <a:p>
            <a:r>
              <a:rPr lang="en-GB" dirty="0" err="1"/>
              <a:t>Manteision</a:t>
            </a:r>
            <a:r>
              <a:rPr lang="en-GB" dirty="0"/>
              <a:t> </a:t>
            </a:r>
            <a:r>
              <a:rPr lang="en-GB" dirty="0" err="1"/>
              <a:t>defnyddio</a:t>
            </a:r>
            <a:r>
              <a:rPr lang="en-GB" dirty="0"/>
              <a:t> offer AI </a:t>
            </a:r>
            <a:r>
              <a:rPr lang="en-GB" dirty="0" err="1"/>
              <a:t>wrth</a:t>
            </a:r>
            <a:r>
              <a:rPr lang="en-GB" dirty="0"/>
              <a:t> </a:t>
            </a:r>
            <a:r>
              <a:rPr lang="en-GB" dirty="0" err="1"/>
              <a:t>astudio</a:t>
            </a:r>
            <a:r>
              <a:rPr lang="en-GB" dirty="0"/>
              <a:t>.</a:t>
            </a:r>
          </a:p>
          <a:p>
            <a:r>
              <a:rPr lang="en-GB" dirty="0" err="1"/>
              <a:t>Unrhyw</a:t>
            </a:r>
            <a:r>
              <a:rPr lang="en-GB" dirty="0"/>
              <a:t> </a:t>
            </a:r>
            <a:r>
              <a:rPr lang="en-GB" dirty="0" err="1"/>
              <a:t>gyfyngiadau</a:t>
            </a:r>
            <a:r>
              <a:rPr lang="en-GB" dirty="0"/>
              <a:t> neu </a:t>
            </a:r>
            <a:r>
              <a:rPr lang="en-GB" dirty="0" err="1"/>
              <a:t>bryderon</a:t>
            </a:r>
            <a:r>
              <a:rPr lang="en-GB" dirty="0"/>
              <a:t> am </a:t>
            </a:r>
            <a:r>
              <a:rPr lang="en-GB" dirty="0" err="1"/>
              <a:t>gywirdeb</a:t>
            </a:r>
            <a:r>
              <a:rPr lang="en-GB" dirty="0"/>
              <a:t>, </a:t>
            </a:r>
            <a:r>
              <a:rPr lang="en-GB" dirty="0" err="1"/>
              <a:t>dibynadwyedd</a:t>
            </a:r>
            <a:r>
              <a:rPr lang="en-GB" dirty="0"/>
              <a:t>, neu </a:t>
            </a:r>
            <a:r>
              <a:rPr lang="en-GB" dirty="0" err="1"/>
              <a:t>uniondeb</a:t>
            </a:r>
            <a:r>
              <a:rPr lang="en-GB" dirty="0"/>
              <a:t> </a:t>
            </a:r>
            <a:r>
              <a:rPr lang="en-GB" dirty="0" err="1"/>
              <a:t>academaidd</a:t>
            </a:r>
            <a:r>
              <a:rPr lang="en-GB" dirty="0"/>
              <a:t>.</a:t>
            </a:r>
          </a:p>
          <a:p>
            <a:r>
              <a:rPr lang="en-GB" dirty="0"/>
              <a:t>Sut y </a:t>
            </a:r>
            <a:r>
              <a:rPr lang="en-GB" dirty="0" err="1"/>
              <a:t>gallech</a:t>
            </a:r>
            <a:r>
              <a:rPr lang="en-GB" dirty="0"/>
              <a:t> chi </a:t>
            </a:r>
            <a:r>
              <a:rPr lang="en-GB" dirty="0" err="1"/>
              <a:t>ddefnyddio</a:t>
            </a:r>
            <a:r>
              <a:rPr lang="en-GB" dirty="0"/>
              <a:t> offer AI </a:t>
            </a:r>
            <a:r>
              <a:rPr lang="en-GB" dirty="0" err="1"/>
              <a:t>yn</a:t>
            </a:r>
            <a:r>
              <a:rPr lang="en-GB" dirty="0"/>
              <a:t> </a:t>
            </a:r>
            <a:r>
              <a:rPr lang="en-GB" dirty="0" err="1"/>
              <a:t>gyfrifol</a:t>
            </a:r>
            <a:r>
              <a:rPr lang="en-GB" dirty="0"/>
              <a:t> </a:t>
            </a:r>
            <a:r>
              <a:rPr lang="en-GB" dirty="0" err="1"/>
              <a:t>yn</a:t>
            </a:r>
            <a:r>
              <a:rPr lang="en-GB" dirty="0"/>
              <a:t> y </a:t>
            </a:r>
            <a:r>
              <a:rPr lang="en-GB" dirty="0" err="1"/>
              <a:t>dyfodol</a:t>
            </a:r>
            <a:r>
              <a:rPr lang="en-GB" dirty="0"/>
              <a:t>.</a:t>
            </a:r>
          </a:p>
        </p:txBody>
      </p:sp>
      <p:sp>
        <p:nvSpPr>
          <p:cNvPr id="4" name="Content Placeholder 3">
            <a:extLst>
              <a:ext uri="{FF2B5EF4-FFF2-40B4-BE49-F238E27FC236}">
                <a16:creationId xmlns:a16="http://schemas.microsoft.com/office/drawing/2014/main" id="{DBBEF96D-CD35-4B43-89CB-83DB96513C09}"/>
              </a:ext>
            </a:extLst>
          </p:cNvPr>
          <p:cNvSpPr>
            <a:spLocks noGrp="1"/>
          </p:cNvSpPr>
          <p:nvPr>
            <p:ph sz="half" idx="2"/>
          </p:nvPr>
        </p:nvSpPr>
        <p:spPr>
          <a:xfrm>
            <a:off x="6408420" y="1459865"/>
            <a:ext cx="5021580" cy="4351338"/>
          </a:xfrm>
        </p:spPr>
        <p:txBody>
          <a:bodyPr>
            <a:normAutofit fontScale="70000" lnSpcReduction="20000"/>
          </a:bodyPr>
          <a:lstStyle/>
          <a:p>
            <a:pPr marL="0" indent="0">
              <a:buNone/>
            </a:pPr>
            <a:r>
              <a:rPr lang="en-GB" b="1" dirty="0"/>
              <a:t> </a:t>
            </a:r>
            <a:r>
              <a:rPr lang="en-GB" b="1" dirty="0">
                <a:solidFill>
                  <a:srgbClr val="2F5597"/>
                </a:solidFill>
              </a:rPr>
              <a:t>Reflection on Using Microsoft 365 Copilot (400 Words)</a:t>
            </a:r>
            <a:endParaRPr lang="en-GB" dirty="0">
              <a:solidFill>
                <a:srgbClr val="2F5597"/>
              </a:solidFill>
            </a:endParaRPr>
          </a:p>
          <a:p>
            <a:r>
              <a:rPr lang="en-GB" dirty="0">
                <a:solidFill>
                  <a:srgbClr val="2F5597"/>
                </a:solidFill>
              </a:rPr>
              <a:t>Reflect on your experience of using Microsoft 365 Copilot for academic work.</a:t>
            </a:r>
          </a:p>
          <a:p>
            <a:pPr marL="0" indent="0">
              <a:buNone/>
            </a:pPr>
            <a:r>
              <a:rPr lang="en-GB" dirty="0">
                <a:solidFill>
                  <a:srgbClr val="2F5597"/>
                </a:solidFill>
              </a:rPr>
              <a:t>You may wish to consider:</a:t>
            </a:r>
          </a:p>
          <a:p>
            <a:pPr lvl="0"/>
            <a:r>
              <a:rPr lang="en-GB" dirty="0">
                <a:solidFill>
                  <a:srgbClr val="2F5597"/>
                </a:solidFill>
              </a:rPr>
              <a:t>What worked well.</a:t>
            </a:r>
          </a:p>
          <a:p>
            <a:pPr lvl="0"/>
            <a:r>
              <a:rPr lang="en-GB" dirty="0">
                <a:solidFill>
                  <a:srgbClr val="2F5597"/>
                </a:solidFill>
              </a:rPr>
              <a:t>What challenges you experienced.</a:t>
            </a:r>
          </a:p>
          <a:p>
            <a:pPr lvl="0"/>
            <a:r>
              <a:rPr lang="en-GB" dirty="0">
                <a:solidFill>
                  <a:srgbClr val="2F5597"/>
                </a:solidFill>
              </a:rPr>
              <a:t>The benefits of using AI tools when studying.</a:t>
            </a:r>
          </a:p>
          <a:p>
            <a:pPr lvl="0"/>
            <a:r>
              <a:rPr lang="en-GB" dirty="0">
                <a:solidFill>
                  <a:srgbClr val="2F5597"/>
                </a:solidFill>
              </a:rPr>
              <a:t>Any limitations or concerns about accuracy, reliability, or academic integrity.</a:t>
            </a:r>
          </a:p>
          <a:p>
            <a:pPr lvl="0"/>
            <a:r>
              <a:rPr lang="en-GB" dirty="0">
                <a:solidFill>
                  <a:srgbClr val="2F5597"/>
                </a:solidFill>
              </a:rPr>
              <a:t>How you might use AI tools responsibly in the future.</a:t>
            </a:r>
          </a:p>
          <a:p>
            <a:pPr marL="0" indent="0">
              <a:buNone/>
            </a:pPr>
            <a:endParaRPr lang="en-GB" dirty="0">
              <a:solidFill>
                <a:srgbClr val="2F5597"/>
              </a:solidFill>
            </a:endParaRPr>
          </a:p>
          <a:p>
            <a:endParaRPr lang="en-GB" dirty="0"/>
          </a:p>
        </p:txBody>
      </p:sp>
    </p:spTree>
    <p:extLst>
      <p:ext uri="{BB962C8B-B14F-4D97-AF65-F5344CB8AC3E}">
        <p14:creationId xmlns:p14="http://schemas.microsoft.com/office/powerpoint/2010/main" val="6934342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D21F-737A-3557-FDEC-4AFE36391DCD}"/>
              </a:ext>
            </a:extLst>
          </p:cNvPr>
          <p:cNvSpPr>
            <a:spLocks noGrp="1"/>
          </p:cNvSpPr>
          <p:nvPr>
            <p:ph type="title"/>
          </p:nvPr>
        </p:nvSpPr>
        <p:spPr>
          <a:xfrm>
            <a:off x="838200" y="138622"/>
            <a:ext cx="10515600" cy="1325563"/>
          </a:xfrm>
        </p:spPr>
        <p:txBody>
          <a:bodyPr/>
          <a:lstStyle/>
          <a:p>
            <a:r>
              <a:rPr lang="en-GB" dirty="0"/>
              <a:t>Rhan 2- </a:t>
            </a:r>
            <a:r>
              <a:rPr lang="en-GB" dirty="0" err="1"/>
              <a:t>cynllun</a:t>
            </a:r>
            <a:r>
              <a:rPr lang="en-GB" dirty="0"/>
              <a:t> </a:t>
            </a:r>
            <a:r>
              <a:rPr lang="en-GB" dirty="0" err="1"/>
              <a:t>ar</a:t>
            </a:r>
            <a:r>
              <a:rPr lang="en-GB" dirty="0"/>
              <a:t> </a:t>
            </a:r>
            <a:r>
              <a:rPr lang="en-GB" dirty="0" err="1"/>
              <a:t>gyfer</a:t>
            </a:r>
            <a:r>
              <a:rPr lang="en-GB" dirty="0"/>
              <a:t> </a:t>
            </a:r>
            <a:r>
              <a:rPr lang="en-GB" dirty="0" err="1"/>
              <a:t>rhoi</a:t>
            </a:r>
            <a:r>
              <a:rPr lang="en-GB" dirty="0"/>
              <a:t> </a:t>
            </a:r>
            <a:r>
              <a:rPr lang="en-GB" dirty="0" err="1"/>
              <a:t>yn</a:t>
            </a:r>
            <a:r>
              <a:rPr lang="en-GB" dirty="0"/>
              <a:t> </a:t>
            </a:r>
            <a:r>
              <a:rPr lang="en-GB" dirty="0" err="1"/>
              <a:t>portffolio</a:t>
            </a:r>
            <a:br>
              <a:rPr lang="en-GB" dirty="0"/>
            </a:br>
            <a:r>
              <a:rPr lang="en-GB" dirty="0">
                <a:solidFill>
                  <a:srgbClr val="2F5597"/>
                </a:solidFill>
              </a:rPr>
              <a:t>Part 2- structure to put in portfolio</a:t>
            </a:r>
          </a:p>
        </p:txBody>
      </p:sp>
      <p:sp>
        <p:nvSpPr>
          <p:cNvPr id="3" name="Content Placeholder 2">
            <a:extLst>
              <a:ext uri="{FF2B5EF4-FFF2-40B4-BE49-F238E27FC236}">
                <a16:creationId xmlns:a16="http://schemas.microsoft.com/office/drawing/2014/main" id="{3AB99855-2B3D-44DD-BC0D-BA38E666BCDF}"/>
              </a:ext>
            </a:extLst>
          </p:cNvPr>
          <p:cNvSpPr>
            <a:spLocks noGrp="1"/>
          </p:cNvSpPr>
          <p:nvPr>
            <p:ph sz="half" idx="1"/>
          </p:nvPr>
        </p:nvSpPr>
        <p:spPr>
          <a:xfrm>
            <a:off x="838200" y="1585519"/>
            <a:ext cx="5181600" cy="4591444"/>
          </a:xfrm>
        </p:spPr>
        <p:txBody>
          <a:bodyPr>
            <a:normAutofit fontScale="77500" lnSpcReduction="20000"/>
          </a:bodyPr>
          <a:lstStyle/>
          <a:p>
            <a:r>
              <a:rPr lang="en-GB" dirty="0" err="1"/>
              <a:t>Awgrymiadau</a:t>
            </a:r>
            <a:r>
              <a:rPr lang="en-GB" dirty="0"/>
              <a:t> </a:t>
            </a:r>
            <a:r>
              <a:rPr lang="en-GB" dirty="0" err="1"/>
              <a:t>cychwynnol</a:t>
            </a:r>
            <a:r>
              <a:rPr lang="en-GB" dirty="0"/>
              <a:t> </a:t>
            </a:r>
            <a:r>
              <a:rPr lang="en-GB" dirty="0" err="1"/>
              <a:t>yn</a:t>
            </a:r>
            <a:r>
              <a:rPr lang="en-GB" dirty="0"/>
              <a:t> </a:t>
            </a:r>
            <a:r>
              <a:rPr lang="en-GB" dirty="0" err="1"/>
              <a:t>astudio</a:t>
            </a:r>
            <a:r>
              <a:rPr lang="en-GB" dirty="0"/>
              <a:t> </a:t>
            </a:r>
            <a:r>
              <a:rPr lang="en-GB" dirty="0" err="1"/>
              <a:t>technegau</a:t>
            </a:r>
            <a:r>
              <a:rPr lang="en-GB" dirty="0"/>
              <a:t> </a:t>
            </a:r>
            <a:r>
              <a:rPr lang="en-GB" dirty="0" err="1"/>
              <a:t>sy'n</a:t>
            </a:r>
            <a:r>
              <a:rPr lang="en-GB" dirty="0"/>
              <a:t> </a:t>
            </a:r>
            <a:r>
              <a:rPr lang="en-GB" dirty="0" err="1"/>
              <a:t>gysylltiedig</a:t>
            </a:r>
            <a:r>
              <a:rPr lang="en-GB" dirty="0"/>
              <a:t> â </a:t>
            </a:r>
            <a:r>
              <a:rPr lang="en-GB" dirty="0" err="1"/>
              <a:t>gwneud</a:t>
            </a:r>
            <a:r>
              <a:rPr lang="en-GB" dirty="0"/>
              <a:t> y </a:t>
            </a:r>
            <a:r>
              <a:rPr lang="en-GB" dirty="0" err="1"/>
              <a:t>defnydd</a:t>
            </a:r>
            <a:r>
              <a:rPr lang="en-GB" dirty="0"/>
              <a:t> </a:t>
            </a:r>
            <a:r>
              <a:rPr lang="en-GB" dirty="0" err="1"/>
              <a:t>gorau</a:t>
            </a:r>
            <a:r>
              <a:rPr lang="en-GB" dirty="0"/>
              <a:t> o </a:t>
            </a:r>
            <a:r>
              <a:rPr lang="en-GB" dirty="0" err="1"/>
              <a:t>amser</a:t>
            </a:r>
            <a:r>
              <a:rPr lang="en-GB" dirty="0"/>
              <a:t> (</a:t>
            </a:r>
            <a:r>
              <a:rPr lang="en-GB" b="1" u="sng" dirty="0"/>
              <a:t>dim </a:t>
            </a:r>
            <a:r>
              <a:rPr lang="en-GB" b="1" u="sng" dirty="0" err="1"/>
              <a:t>mwy</a:t>
            </a:r>
            <a:r>
              <a:rPr lang="en-GB" b="1" u="sng" dirty="0"/>
              <a:t> </a:t>
            </a:r>
            <a:r>
              <a:rPr lang="en-GB" b="1" u="sng" dirty="0" err="1"/>
              <a:t>na</a:t>
            </a:r>
            <a:r>
              <a:rPr lang="en-GB" b="1" u="sng" dirty="0"/>
              <a:t> tri)</a:t>
            </a:r>
            <a:r>
              <a:rPr lang="en-GB" dirty="0"/>
              <a:t>.</a:t>
            </a:r>
          </a:p>
          <a:p>
            <a:r>
              <a:rPr lang="en-GB" dirty="0" err="1"/>
              <a:t>Copi</a:t>
            </a:r>
            <a:r>
              <a:rPr lang="en-GB" dirty="0"/>
              <a:t> </a:t>
            </a:r>
            <a:r>
              <a:rPr lang="en-GB" dirty="0" err="1"/>
              <a:t>o'r</a:t>
            </a:r>
            <a:r>
              <a:rPr lang="en-GB" dirty="0"/>
              <a:t> </a:t>
            </a:r>
            <a:r>
              <a:rPr lang="en-GB" dirty="0" err="1"/>
              <a:t>allbwn</a:t>
            </a:r>
            <a:r>
              <a:rPr lang="en-GB" dirty="0"/>
              <a:t> </a:t>
            </a:r>
            <a:r>
              <a:rPr lang="en-GB" dirty="0" err="1"/>
              <a:t>gwreiddiol</a:t>
            </a:r>
            <a:r>
              <a:rPr lang="en-GB" dirty="0"/>
              <a:t> </a:t>
            </a:r>
            <a:r>
              <a:rPr lang="en-GB" dirty="0" err="1"/>
              <a:t>ddaw</a:t>
            </a:r>
            <a:r>
              <a:rPr lang="en-GB" dirty="0"/>
              <a:t> o </a:t>
            </a:r>
            <a:r>
              <a:rPr lang="en-GB" b="1" u="sng" dirty="0"/>
              <a:t>un</a:t>
            </a:r>
            <a:r>
              <a:rPr lang="en-GB" dirty="0"/>
              <a:t> </a:t>
            </a:r>
            <a:r>
              <a:rPr lang="en-GB" dirty="0" err="1"/>
              <a:t>o’r</a:t>
            </a:r>
            <a:r>
              <a:rPr lang="en-GB" dirty="0"/>
              <a:t> </a:t>
            </a:r>
            <a:r>
              <a:rPr lang="en-GB" dirty="0" err="1"/>
              <a:t>awgrymiadau</a:t>
            </a:r>
            <a:r>
              <a:rPr lang="en-GB" dirty="0"/>
              <a:t> </a:t>
            </a:r>
            <a:r>
              <a:rPr lang="en-GB" dirty="0" err="1"/>
              <a:t>cychwynnol</a:t>
            </a:r>
            <a:endParaRPr lang="en-GB" dirty="0"/>
          </a:p>
          <a:p>
            <a:r>
              <a:rPr lang="en-GB" dirty="0" err="1"/>
              <a:t>Awgrymiadau</a:t>
            </a:r>
            <a:r>
              <a:rPr lang="en-GB" dirty="0"/>
              <a:t> </a:t>
            </a:r>
            <a:r>
              <a:rPr lang="en-GB" dirty="0" err="1"/>
              <a:t>mireinio</a:t>
            </a:r>
            <a:r>
              <a:rPr lang="en-GB" dirty="0"/>
              <a:t> </a:t>
            </a:r>
            <a:r>
              <a:rPr lang="en-GB" b="1" u="sng" dirty="0"/>
              <a:t>(dim </a:t>
            </a:r>
            <a:r>
              <a:rPr lang="en-GB" b="1" u="sng" dirty="0" err="1"/>
              <a:t>mwy</a:t>
            </a:r>
            <a:r>
              <a:rPr lang="en-GB" b="1" u="sng" dirty="0"/>
              <a:t> </a:t>
            </a:r>
            <a:r>
              <a:rPr lang="en-GB" b="1" u="sng" dirty="0" err="1"/>
              <a:t>na</a:t>
            </a:r>
            <a:r>
              <a:rPr lang="en-GB" b="1" u="sng" dirty="0"/>
              <a:t> tri)</a:t>
            </a:r>
          </a:p>
          <a:p>
            <a:r>
              <a:rPr lang="en-GB" dirty="0" err="1"/>
              <a:t>Awgrymiadau</a:t>
            </a:r>
            <a:r>
              <a:rPr lang="en-GB" dirty="0"/>
              <a:t> </a:t>
            </a:r>
            <a:r>
              <a:rPr lang="en-GB" dirty="0" err="1"/>
              <a:t>adnabod</a:t>
            </a:r>
            <a:r>
              <a:rPr lang="en-GB" dirty="0"/>
              <a:t> / </a:t>
            </a:r>
            <a:r>
              <a:rPr lang="en-GB" dirty="0" err="1"/>
              <a:t>dilysu</a:t>
            </a:r>
            <a:r>
              <a:rPr lang="en-GB" dirty="0"/>
              <a:t> </a:t>
            </a:r>
            <a:r>
              <a:rPr lang="en-GB" dirty="0" err="1"/>
              <a:t>ffynonellau</a:t>
            </a:r>
            <a:r>
              <a:rPr lang="en-GB" dirty="0"/>
              <a:t> </a:t>
            </a:r>
            <a:r>
              <a:rPr lang="en-GB" b="1" u="sng" dirty="0"/>
              <a:t>(dim </a:t>
            </a:r>
            <a:r>
              <a:rPr lang="en-GB" b="1" u="sng" dirty="0" err="1"/>
              <a:t>mwy</a:t>
            </a:r>
            <a:r>
              <a:rPr lang="en-GB" b="1" u="sng" dirty="0"/>
              <a:t> </a:t>
            </a:r>
            <a:r>
              <a:rPr lang="en-GB" b="1" u="sng" dirty="0" err="1"/>
              <a:t>na</a:t>
            </a:r>
            <a:r>
              <a:rPr lang="en-GB" b="1" u="sng" dirty="0"/>
              <a:t> tri)</a:t>
            </a:r>
          </a:p>
          <a:p>
            <a:r>
              <a:rPr lang="en-GB" dirty="0" err="1"/>
              <a:t>Ysgrifennu</a:t>
            </a:r>
            <a:r>
              <a:rPr lang="en-GB" dirty="0"/>
              <a:t> </a:t>
            </a:r>
            <a:r>
              <a:rPr lang="en-GB" dirty="0" err="1"/>
              <a:t>academaidd</a:t>
            </a:r>
            <a:r>
              <a:rPr lang="en-GB" dirty="0"/>
              <a:t> </a:t>
            </a:r>
            <a:r>
              <a:rPr lang="en-GB" dirty="0" err="1"/>
              <a:t>ar</a:t>
            </a:r>
            <a:r>
              <a:rPr lang="en-GB" dirty="0"/>
              <a:t> </a:t>
            </a:r>
            <a:r>
              <a:rPr lang="en-GB" dirty="0" err="1"/>
              <a:t>ddwy</a:t>
            </a:r>
            <a:r>
              <a:rPr lang="en-GB" dirty="0"/>
              <a:t> </a:t>
            </a:r>
            <a:r>
              <a:rPr lang="en-GB" dirty="0" err="1"/>
              <a:t>dechneg</a:t>
            </a:r>
            <a:r>
              <a:rPr lang="en-GB" dirty="0"/>
              <a:t> </a:t>
            </a:r>
            <a:r>
              <a:rPr lang="en-GB" dirty="0" err="1"/>
              <a:t>astudio</a:t>
            </a:r>
            <a:r>
              <a:rPr lang="en-GB" dirty="0"/>
              <a:t> </a:t>
            </a:r>
            <a:r>
              <a:rPr lang="en-GB" dirty="0" err="1"/>
              <a:t>ddewisol</a:t>
            </a:r>
            <a:r>
              <a:rPr lang="en-GB" dirty="0"/>
              <a:t> a </a:t>
            </a:r>
            <a:r>
              <a:rPr lang="en-GB" dirty="0" err="1"/>
              <a:t>gefnogir</a:t>
            </a:r>
            <a:r>
              <a:rPr lang="en-GB" dirty="0"/>
              <a:t> </a:t>
            </a:r>
            <a:r>
              <a:rPr lang="en-GB" dirty="0" err="1"/>
              <a:t>gan</a:t>
            </a:r>
            <a:r>
              <a:rPr lang="en-GB" dirty="0"/>
              <a:t> </a:t>
            </a:r>
            <a:r>
              <a:rPr lang="en-GB" dirty="0" err="1"/>
              <a:t>eu</a:t>
            </a:r>
            <a:r>
              <a:rPr lang="en-GB" dirty="0"/>
              <a:t> AI ac </a:t>
            </a:r>
            <a:r>
              <a:rPr lang="en-GB" dirty="0" err="1"/>
              <a:t>ymchwil</a:t>
            </a:r>
            <a:r>
              <a:rPr lang="en-GB" dirty="0"/>
              <a:t> </a:t>
            </a:r>
            <a:r>
              <a:rPr lang="en-GB" dirty="0" err="1"/>
              <a:t>arall</a:t>
            </a:r>
            <a:r>
              <a:rPr lang="en-GB" dirty="0"/>
              <a:t> (</a:t>
            </a:r>
            <a:r>
              <a:rPr lang="en-GB" b="1" dirty="0"/>
              <a:t>300 gair) </a:t>
            </a:r>
          </a:p>
          <a:p>
            <a:r>
              <a:rPr lang="en-GB" dirty="0" err="1"/>
              <a:t>Myfyrio</a:t>
            </a:r>
            <a:r>
              <a:rPr lang="en-GB" dirty="0"/>
              <a:t> </a:t>
            </a:r>
            <a:r>
              <a:rPr lang="en-GB" dirty="0" err="1"/>
              <a:t>ar</a:t>
            </a:r>
            <a:r>
              <a:rPr lang="en-GB" dirty="0"/>
              <a:t> y </a:t>
            </a:r>
            <a:r>
              <a:rPr lang="en-GB" dirty="0" err="1"/>
              <a:t>defnydd</a:t>
            </a:r>
            <a:r>
              <a:rPr lang="en-GB" dirty="0"/>
              <a:t> o AI (</a:t>
            </a:r>
            <a:r>
              <a:rPr lang="en-GB" b="1" dirty="0"/>
              <a:t>400 gair)</a:t>
            </a:r>
          </a:p>
        </p:txBody>
      </p:sp>
      <p:sp>
        <p:nvSpPr>
          <p:cNvPr id="4" name="Content Placeholder 3">
            <a:extLst>
              <a:ext uri="{FF2B5EF4-FFF2-40B4-BE49-F238E27FC236}">
                <a16:creationId xmlns:a16="http://schemas.microsoft.com/office/drawing/2014/main" id="{AA76F448-649A-3B08-36BA-14FA45FE8DBA}"/>
              </a:ext>
            </a:extLst>
          </p:cNvPr>
          <p:cNvSpPr>
            <a:spLocks noGrp="1"/>
          </p:cNvSpPr>
          <p:nvPr>
            <p:ph sz="half" idx="2"/>
          </p:nvPr>
        </p:nvSpPr>
        <p:spPr>
          <a:xfrm>
            <a:off x="6096000" y="1690688"/>
            <a:ext cx="5257800" cy="4486275"/>
          </a:xfrm>
        </p:spPr>
        <p:txBody>
          <a:bodyPr>
            <a:normAutofit fontScale="77500" lnSpcReduction="20000"/>
          </a:bodyPr>
          <a:lstStyle/>
          <a:p>
            <a:r>
              <a:rPr lang="en-GB" dirty="0">
                <a:solidFill>
                  <a:srgbClr val="2F5597"/>
                </a:solidFill>
              </a:rPr>
              <a:t>Initial prompts re study techniques linked to making best use of time  (</a:t>
            </a:r>
            <a:r>
              <a:rPr lang="en-GB" b="1" u="sng" dirty="0">
                <a:solidFill>
                  <a:srgbClr val="2F5597"/>
                </a:solidFill>
              </a:rPr>
              <a:t>no more then three</a:t>
            </a:r>
            <a:r>
              <a:rPr lang="en-GB" dirty="0">
                <a:solidFill>
                  <a:srgbClr val="2F5597"/>
                </a:solidFill>
              </a:rPr>
              <a:t>).</a:t>
            </a:r>
          </a:p>
          <a:p>
            <a:pPr lvl="0"/>
            <a:r>
              <a:rPr lang="en-GB" dirty="0">
                <a:solidFill>
                  <a:srgbClr val="2F5597"/>
                </a:solidFill>
              </a:rPr>
              <a:t>Copy of original output for </a:t>
            </a:r>
            <a:r>
              <a:rPr lang="en-GB" b="1" u="sng" dirty="0">
                <a:solidFill>
                  <a:srgbClr val="2F5597"/>
                </a:solidFill>
              </a:rPr>
              <a:t>one</a:t>
            </a:r>
            <a:r>
              <a:rPr lang="en-GB" dirty="0">
                <a:solidFill>
                  <a:srgbClr val="2F5597"/>
                </a:solidFill>
              </a:rPr>
              <a:t> of the original prompts</a:t>
            </a:r>
          </a:p>
          <a:p>
            <a:pPr lvl="0"/>
            <a:r>
              <a:rPr lang="en-GB" dirty="0">
                <a:solidFill>
                  <a:srgbClr val="2F5597"/>
                </a:solidFill>
              </a:rPr>
              <a:t>Refined prompts  </a:t>
            </a:r>
            <a:r>
              <a:rPr lang="en-GB" b="1" u="sng" dirty="0">
                <a:solidFill>
                  <a:srgbClr val="2F5597"/>
                </a:solidFill>
              </a:rPr>
              <a:t>(no more than three)</a:t>
            </a:r>
          </a:p>
          <a:p>
            <a:r>
              <a:rPr lang="en-GB" dirty="0">
                <a:solidFill>
                  <a:srgbClr val="2F5597"/>
                </a:solidFill>
              </a:rPr>
              <a:t>Prompts identify / validate sources </a:t>
            </a:r>
            <a:r>
              <a:rPr lang="en-GB" b="1" u="sng" dirty="0">
                <a:solidFill>
                  <a:srgbClr val="2F5597"/>
                </a:solidFill>
              </a:rPr>
              <a:t>no more than three)</a:t>
            </a:r>
            <a:endParaRPr lang="en-GB" dirty="0">
              <a:solidFill>
                <a:srgbClr val="2F5597"/>
              </a:solidFill>
            </a:endParaRPr>
          </a:p>
          <a:p>
            <a:pPr lvl="0"/>
            <a:r>
              <a:rPr lang="en-GB" dirty="0">
                <a:solidFill>
                  <a:srgbClr val="2F5597"/>
                </a:solidFill>
              </a:rPr>
              <a:t>Academic writing on two chosen study techniques supported by their AI and other research (</a:t>
            </a:r>
            <a:r>
              <a:rPr lang="en-GB" b="1" u="sng" dirty="0">
                <a:solidFill>
                  <a:srgbClr val="2F5597"/>
                </a:solidFill>
              </a:rPr>
              <a:t>300 words) </a:t>
            </a:r>
          </a:p>
          <a:p>
            <a:pPr lvl="0"/>
            <a:r>
              <a:rPr lang="en-GB" dirty="0">
                <a:solidFill>
                  <a:srgbClr val="2F5597"/>
                </a:solidFill>
              </a:rPr>
              <a:t>Reflection on use of AI (</a:t>
            </a:r>
            <a:r>
              <a:rPr lang="en-GB" b="1" u="sng" dirty="0">
                <a:solidFill>
                  <a:srgbClr val="2F5597"/>
                </a:solidFill>
              </a:rPr>
              <a:t>400 words</a:t>
            </a:r>
            <a:r>
              <a:rPr lang="en-GB" dirty="0">
                <a:solidFill>
                  <a:srgbClr val="2F5597"/>
                </a:solidFill>
              </a:rPr>
              <a:t>)</a:t>
            </a:r>
          </a:p>
        </p:txBody>
      </p:sp>
    </p:spTree>
    <p:extLst>
      <p:ext uri="{BB962C8B-B14F-4D97-AF65-F5344CB8AC3E}">
        <p14:creationId xmlns:p14="http://schemas.microsoft.com/office/powerpoint/2010/main" val="2489438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4E9C4-323F-5E2E-E066-50F75E3501C6}"/>
              </a:ext>
            </a:extLst>
          </p:cNvPr>
          <p:cNvSpPr>
            <a:spLocks noGrp="1"/>
          </p:cNvSpPr>
          <p:nvPr>
            <p:ph type="title"/>
          </p:nvPr>
        </p:nvSpPr>
        <p:spPr>
          <a:xfrm>
            <a:off x="121921" y="260465"/>
            <a:ext cx="11754196" cy="653935"/>
          </a:xfrm>
        </p:spPr>
        <p:txBody>
          <a:bodyPr>
            <a:normAutofit fontScale="90000"/>
          </a:bodyPr>
          <a:lstStyle/>
          <a:p>
            <a:r>
              <a:rPr lang="en-GB" b="1" dirty="0"/>
              <a:t>Rhan 3- Poster </a:t>
            </a:r>
            <a:r>
              <a:rPr lang="en-GB" b="1" dirty="0" err="1"/>
              <a:t>Pwerbwynt</a:t>
            </a:r>
            <a:r>
              <a:rPr lang="en-GB" b="1" dirty="0"/>
              <a:t> (</a:t>
            </a:r>
            <a:r>
              <a:rPr lang="en-GB" b="1" dirty="0" err="1"/>
              <a:t>tua</a:t>
            </a:r>
            <a:r>
              <a:rPr lang="en-GB" b="1" dirty="0"/>
              <a:t> 500 gair)</a:t>
            </a:r>
            <a:br>
              <a:rPr lang="en-GB" b="1" dirty="0"/>
            </a:br>
            <a:r>
              <a:rPr lang="en-GB" b="1" dirty="0">
                <a:solidFill>
                  <a:srgbClr val="2F5597"/>
                </a:solidFill>
              </a:rPr>
              <a:t>Part  3- </a:t>
            </a:r>
            <a:r>
              <a:rPr lang="en-GB" b="1" dirty="0" err="1">
                <a:solidFill>
                  <a:srgbClr val="2F5597"/>
                </a:solidFill>
              </a:rPr>
              <a:t>Powerpoint</a:t>
            </a:r>
            <a:r>
              <a:rPr lang="en-GB" b="1" dirty="0">
                <a:solidFill>
                  <a:srgbClr val="2F5597"/>
                </a:solidFill>
              </a:rPr>
              <a:t> poster (approx. 500 words)</a:t>
            </a:r>
          </a:p>
        </p:txBody>
      </p:sp>
      <p:sp>
        <p:nvSpPr>
          <p:cNvPr id="3" name="Content Placeholder 2">
            <a:extLst>
              <a:ext uri="{FF2B5EF4-FFF2-40B4-BE49-F238E27FC236}">
                <a16:creationId xmlns:a16="http://schemas.microsoft.com/office/drawing/2014/main" id="{C5D3FCD6-0811-7C5E-DC7A-716561781FD1}"/>
              </a:ext>
            </a:extLst>
          </p:cNvPr>
          <p:cNvSpPr>
            <a:spLocks noGrp="1"/>
          </p:cNvSpPr>
          <p:nvPr>
            <p:ph sz="half" idx="1"/>
          </p:nvPr>
        </p:nvSpPr>
        <p:spPr>
          <a:xfrm>
            <a:off x="121921" y="1300944"/>
            <a:ext cx="5867399" cy="5003568"/>
          </a:xfrm>
        </p:spPr>
        <p:txBody>
          <a:bodyPr>
            <a:normAutofit fontScale="47500" lnSpcReduction="20000"/>
          </a:bodyPr>
          <a:lstStyle/>
          <a:p>
            <a:r>
              <a:rPr lang="en-GB" sz="3800" dirty="0"/>
              <a:t>Gan </a:t>
            </a:r>
            <a:r>
              <a:rPr lang="en-GB" sz="3800" dirty="0" err="1"/>
              <a:t>ddefnyddio'r</a:t>
            </a:r>
            <a:r>
              <a:rPr lang="en-GB" sz="3800" dirty="0"/>
              <a:t> </a:t>
            </a:r>
            <a:r>
              <a:rPr lang="en-GB" sz="3800" dirty="0" err="1"/>
              <a:t>wybodaeth</a:t>
            </a:r>
            <a:r>
              <a:rPr lang="en-GB" sz="3800" dirty="0"/>
              <a:t> a </a:t>
            </a:r>
            <a:r>
              <a:rPr lang="en-GB" sz="3800" dirty="0" err="1"/>
              <a:t>gasglwyd</a:t>
            </a:r>
            <a:r>
              <a:rPr lang="en-GB" sz="3800" dirty="0"/>
              <a:t> </a:t>
            </a:r>
            <a:r>
              <a:rPr lang="en-GB" sz="3800" dirty="0" err="1"/>
              <a:t>yn</a:t>
            </a:r>
            <a:r>
              <a:rPr lang="en-GB" sz="3800" dirty="0"/>
              <a:t> Rhan 2, </a:t>
            </a:r>
            <a:r>
              <a:rPr lang="en-GB" sz="3800" dirty="0" err="1"/>
              <a:t>creuwch</a:t>
            </a:r>
            <a:r>
              <a:rPr lang="en-GB" sz="3800" dirty="0"/>
              <a:t> poster PowerPoint (neu </a:t>
            </a:r>
            <a:r>
              <a:rPr lang="en-GB" sz="3800" dirty="0" err="1"/>
              <a:t>arall</a:t>
            </a:r>
            <a:r>
              <a:rPr lang="en-GB" sz="3800" dirty="0"/>
              <a:t>) </a:t>
            </a:r>
            <a:r>
              <a:rPr lang="en-GB" sz="3800" dirty="0" err="1"/>
              <a:t>wedi'i</a:t>
            </a:r>
            <a:r>
              <a:rPr lang="en-GB" sz="3800" dirty="0"/>
              <a:t> </a:t>
            </a:r>
            <a:r>
              <a:rPr lang="en-GB" sz="3800" dirty="0" err="1"/>
              <a:t>gynllunio</a:t>
            </a:r>
            <a:r>
              <a:rPr lang="en-GB" sz="3800" dirty="0"/>
              <a:t> </a:t>
            </a:r>
            <a:r>
              <a:rPr lang="en-GB" sz="3800" dirty="0" err="1"/>
              <a:t>i</a:t>
            </a:r>
            <a:r>
              <a:rPr lang="en-GB" sz="3800" dirty="0"/>
              <a:t> </a:t>
            </a:r>
            <a:r>
              <a:rPr lang="en-GB" sz="3800" dirty="0" err="1"/>
              <a:t>helpu</a:t>
            </a:r>
            <a:r>
              <a:rPr lang="en-GB" sz="3800" dirty="0"/>
              <a:t> </a:t>
            </a:r>
            <a:r>
              <a:rPr lang="en-GB" sz="3800" dirty="0" err="1"/>
              <a:t>myfyrwyr</a:t>
            </a:r>
            <a:r>
              <a:rPr lang="en-GB" sz="3800" dirty="0"/>
              <a:t> </a:t>
            </a:r>
            <a:r>
              <a:rPr lang="en-GB" sz="3800" dirty="0" err="1"/>
              <a:t>eraill</a:t>
            </a:r>
            <a:r>
              <a:rPr lang="en-GB" sz="3800" dirty="0"/>
              <a:t> </a:t>
            </a:r>
            <a:r>
              <a:rPr lang="en-GB" sz="3800" dirty="0" err="1"/>
              <a:t>i</a:t>
            </a:r>
            <a:r>
              <a:rPr lang="en-GB" sz="3800" dirty="0"/>
              <a:t> </a:t>
            </a:r>
            <a:r>
              <a:rPr lang="en-GB" sz="3800" dirty="0" err="1"/>
              <a:t>ddeall</a:t>
            </a:r>
            <a:r>
              <a:rPr lang="en-GB" sz="3800" dirty="0"/>
              <a:t> a </a:t>
            </a:r>
            <a:r>
              <a:rPr lang="en-GB" sz="3800" dirty="0" err="1"/>
              <a:t>chymhwyso'r</a:t>
            </a:r>
            <a:r>
              <a:rPr lang="en-GB" sz="3800" dirty="0"/>
              <a:t> </a:t>
            </a:r>
            <a:r>
              <a:rPr lang="en-GB" sz="3800" dirty="0" err="1"/>
              <a:t>ddwy</a:t>
            </a:r>
            <a:r>
              <a:rPr lang="en-GB" sz="3800" dirty="0"/>
              <a:t> </a:t>
            </a:r>
            <a:r>
              <a:rPr lang="en-GB" sz="3800" dirty="0" err="1"/>
              <a:t>dechneg</a:t>
            </a:r>
            <a:r>
              <a:rPr lang="en-GB" sz="3800" dirty="0"/>
              <a:t> </a:t>
            </a:r>
            <a:r>
              <a:rPr lang="en-GB" sz="3800" dirty="0" err="1"/>
              <a:t>astudio</a:t>
            </a:r>
            <a:r>
              <a:rPr lang="en-GB" sz="3800" dirty="0"/>
              <a:t> a </a:t>
            </a:r>
            <a:r>
              <a:rPr lang="en-GB" sz="3800" dirty="0" err="1"/>
              <a:t>ddewisoch</a:t>
            </a:r>
            <a:r>
              <a:rPr lang="en-GB" sz="3800" dirty="0"/>
              <a:t> chi.</a:t>
            </a:r>
          </a:p>
          <a:p>
            <a:pPr marL="0" indent="0">
              <a:buNone/>
            </a:pPr>
            <a:r>
              <a:rPr lang="en-GB" sz="3800" dirty="0"/>
              <a:t>Dylai </a:t>
            </a:r>
            <a:r>
              <a:rPr lang="en-GB" sz="3800" dirty="0" err="1"/>
              <a:t>eich</a:t>
            </a:r>
            <a:r>
              <a:rPr lang="en-GB" sz="3800" dirty="0"/>
              <a:t> poster </a:t>
            </a:r>
            <a:r>
              <a:rPr lang="en-GB" sz="3800" dirty="0" err="1"/>
              <a:t>gynnwys</a:t>
            </a:r>
            <a:r>
              <a:rPr lang="en-GB" sz="3800" dirty="0"/>
              <a:t>:</a:t>
            </a:r>
          </a:p>
          <a:p>
            <a:r>
              <a:rPr lang="en-GB" sz="3800" dirty="0" err="1"/>
              <a:t>Teitl</a:t>
            </a:r>
            <a:r>
              <a:rPr lang="en-GB" sz="3800" dirty="0"/>
              <a:t> </a:t>
            </a:r>
            <a:r>
              <a:rPr lang="en-GB" sz="3800" dirty="0" err="1"/>
              <a:t>diddorol</a:t>
            </a:r>
            <a:r>
              <a:rPr lang="en-GB" sz="3800" dirty="0"/>
              <a:t>.</a:t>
            </a:r>
          </a:p>
          <a:p>
            <a:r>
              <a:rPr lang="en-GB" sz="3800" dirty="0" err="1"/>
              <a:t>Cyflwyniad</a:t>
            </a:r>
            <a:r>
              <a:rPr lang="en-GB" sz="3800" dirty="0"/>
              <a:t> </a:t>
            </a:r>
            <a:r>
              <a:rPr lang="en-GB" sz="3800" dirty="0" err="1"/>
              <a:t>byr</a:t>
            </a:r>
            <a:r>
              <a:rPr lang="en-GB" sz="3800" dirty="0"/>
              <a:t>.</a:t>
            </a:r>
          </a:p>
          <a:p>
            <a:r>
              <a:rPr lang="en-GB" sz="3800" dirty="0" err="1"/>
              <a:t>Prif</a:t>
            </a:r>
            <a:r>
              <a:rPr lang="en-GB" sz="3800" dirty="0"/>
              <a:t> </a:t>
            </a:r>
            <a:r>
              <a:rPr lang="en-GB" sz="3800" dirty="0" err="1"/>
              <a:t>adran</a:t>
            </a:r>
            <a:r>
              <a:rPr lang="en-GB" sz="3800" dirty="0"/>
              <a:t> </a:t>
            </a:r>
            <a:r>
              <a:rPr lang="en-GB" sz="3800" dirty="0" err="1"/>
              <a:t>sy'n</a:t>
            </a:r>
            <a:r>
              <a:rPr lang="en-GB" sz="3800" dirty="0"/>
              <a:t> </a:t>
            </a:r>
            <a:r>
              <a:rPr lang="en-GB" sz="3800" dirty="0" err="1"/>
              <a:t>esbonio</a:t>
            </a:r>
            <a:r>
              <a:rPr lang="en-GB" sz="3800" dirty="0"/>
              <a:t> a </a:t>
            </a:r>
            <a:r>
              <a:rPr lang="en-GB" sz="3800" dirty="0" err="1"/>
              <a:t>thrafod</a:t>
            </a:r>
            <a:r>
              <a:rPr lang="en-GB" sz="3800" dirty="0"/>
              <a:t> y </a:t>
            </a:r>
            <a:r>
              <a:rPr lang="en-GB" sz="3800" dirty="0" err="1"/>
              <a:t>ddwy</a:t>
            </a:r>
            <a:r>
              <a:rPr lang="en-GB" sz="3800" dirty="0"/>
              <a:t> </a:t>
            </a:r>
            <a:r>
              <a:rPr lang="en-GB" sz="3800" dirty="0" err="1"/>
              <a:t>dechneg</a:t>
            </a:r>
            <a:r>
              <a:rPr lang="en-GB" sz="3800" dirty="0"/>
              <a:t>.</a:t>
            </a:r>
          </a:p>
          <a:p>
            <a:r>
              <a:rPr lang="en-GB" sz="3800" dirty="0" err="1"/>
              <a:t>Casgliad</a:t>
            </a:r>
            <a:r>
              <a:rPr lang="en-GB" sz="3800" dirty="0"/>
              <a:t> </a:t>
            </a:r>
            <a:r>
              <a:rPr lang="en-GB" sz="3800" dirty="0" err="1"/>
              <a:t>sy'n</a:t>
            </a:r>
            <a:r>
              <a:rPr lang="en-GB" sz="3800" dirty="0"/>
              <a:t> </a:t>
            </a:r>
            <a:r>
              <a:rPr lang="en-GB" sz="3800" dirty="0" err="1"/>
              <a:t>crynhoi'r</a:t>
            </a:r>
            <a:r>
              <a:rPr lang="en-GB" sz="3800" dirty="0"/>
              <a:t> </a:t>
            </a:r>
            <a:r>
              <a:rPr lang="en-GB" sz="3800" dirty="0" err="1"/>
              <a:t>pwyntiau</a:t>
            </a:r>
            <a:r>
              <a:rPr lang="en-GB" sz="3800" dirty="0"/>
              <a:t> </a:t>
            </a:r>
            <a:r>
              <a:rPr lang="en-GB" sz="3800" dirty="0" err="1"/>
              <a:t>allweddol</a:t>
            </a:r>
            <a:r>
              <a:rPr lang="en-GB" sz="3800" dirty="0"/>
              <a:t>.</a:t>
            </a:r>
          </a:p>
          <a:p>
            <a:r>
              <a:rPr lang="en-GB" sz="3800" dirty="0"/>
              <a:t>O </a:t>
            </a:r>
            <a:r>
              <a:rPr lang="en-GB" sz="3800" dirty="0" err="1"/>
              <a:t>leiaf</a:t>
            </a:r>
            <a:r>
              <a:rPr lang="en-GB" sz="3800" dirty="0"/>
              <a:t> un </a:t>
            </a:r>
            <a:r>
              <a:rPr lang="en-GB" sz="3800" dirty="0" err="1"/>
              <a:t>elfen</a:t>
            </a:r>
            <a:r>
              <a:rPr lang="en-GB" sz="3800" dirty="0"/>
              <a:t> </a:t>
            </a:r>
            <a:r>
              <a:rPr lang="en-GB" sz="3800" dirty="0" err="1"/>
              <a:t>weledol</a:t>
            </a:r>
            <a:r>
              <a:rPr lang="en-GB" sz="3800" dirty="0"/>
              <a:t> </a:t>
            </a:r>
            <a:r>
              <a:rPr lang="en-GB" sz="3800" dirty="0" err="1"/>
              <a:t>fel</a:t>
            </a:r>
            <a:r>
              <a:rPr lang="en-GB" sz="3800" dirty="0"/>
              <a:t> </a:t>
            </a:r>
            <a:r>
              <a:rPr lang="en-GB" sz="3800" dirty="0" err="1"/>
              <a:t>delwedd</a:t>
            </a:r>
            <a:r>
              <a:rPr lang="en-GB" sz="3800" dirty="0"/>
              <a:t> neu </a:t>
            </a:r>
            <a:r>
              <a:rPr lang="en-GB" sz="3800" dirty="0" err="1"/>
              <a:t>ddiagram</a:t>
            </a:r>
            <a:r>
              <a:rPr lang="en-GB" sz="3800" dirty="0"/>
              <a:t> </a:t>
            </a:r>
            <a:r>
              <a:rPr lang="en-GB" sz="3800" dirty="0" err="1"/>
              <a:t>perthnasol</a:t>
            </a:r>
            <a:r>
              <a:rPr lang="en-GB" sz="3800" dirty="0"/>
              <a:t>.</a:t>
            </a:r>
          </a:p>
          <a:p>
            <a:r>
              <a:rPr lang="en-GB" sz="3800" dirty="0"/>
              <a:t>O </a:t>
            </a:r>
            <a:r>
              <a:rPr lang="en-GB" sz="3800" dirty="0" err="1"/>
              <a:t>leiaf</a:t>
            </a:r>
            <a:r>
              <a:rPr lang="en-GB" sz="3800" dirty="0"/>
              <a:t> bum </a:t>
            </a:r>
            <a:r>
              <a:rPr lang="en-GB" sz="3800" dirty="0" err="1"/>
              <a:t>dyfyniad</a:t>
            </a:r>
            <a:r>
              <a:rPr lang="en-GB" sz="3800" dirty="0"/>
              <a:t> </a:t>
            </a:r>
            <a:r>
              <a:rPr lang="en-GB" sz="3800" dirty="0" err="1"/>
              <a:t>yn</a:t>
            </a:r>
            <a:r>
              <a:rPr lang="en-GB" sz="3800" dirty="0"/>
              <a:t> y </a:t>
            </a:r>
            <a:r>
              <a:rPr lang="en-GB" sz="3800" dirty="0" err="1"/>
              <a:t>testun</a:t>
            </a:r>
            <a:r>
              <a:rPr lang="en-GB" sz="3800" dirty="0"/>
              <a:t> a </a:t>
            </a:r>
            <a:r>
              <a:rPr lang="en-GB" sz="3800" dirty="0" err="1"/>
              <a:t>rhestr</a:t>
            </a:r>
            <a:r>
              <a:rPr lang="en-GB" sz="3800" dirty="0"/>
              <a:t> </a:t>
            </a:r>
            <a:r>
              <a:rPr lang="en-GB" sz="3800" dirty="0" err="1"/>
              <a:t>gyfeirnodau</a:t>
            </a:r>
            <a:r>
              <a:rPr lang="en-GB" sz="3800" dirty="0"/>
              <a:t> </a:t>
            </a:r>
            <a:r>
              <a:rPr lang="en-GB" sz="3800" dirty="0" err="1"/>
              <a:t>yn</a:t>
            </a:r>
            <a:r>
              <a:rPr lang="en-GB" sz="3800" dirty="0"/>
              <a:t> </a:t>
            </a:r>
            <a:r>
              <a:rPr lang="en-GB" sz="3800" dirty="0" err="1"/>
              <a:t>dilyn</a:t>
            </a:r>
            <a:r>
              <a:rPr lang="en-GB" sz="3800" dirty="0"/>
              <a:t> </a:t>
            </a:r>
            <a:r>
              <a:rPr lang="en-GB" sz="3800" dirty="0" err="1"/>
              <a:t>canllawiau</a:t>
            </a:r>
            <a:r>
              <a:rPr lang="en-GB" sz="3800" dirty="0"/>
              <a:t> </a:t>
            </a:r>
            <a:r>
              <a:rPr lang="en-GB" sz="3800" dirty="0" err="1"/>
              <a:t>cyfeirio</a:t>
            </a:r>
            <a:r>
              <a:rPr lang="en-GB" sz="3800" dirty="0"/>
              <a:t> Harvard Cite </a:t>
            </a:r>
            <a:r>
              <a:rPr lang="en-GB" sz="3800" dirty="0" err="1"/>
              <a:t>yna</a:t>
            </a:r>
            <a:r>
              <a:rPr lang="en-GB" sz="3800" dirty="0"/>
              <a:t> Right.</a:t>
            </a:r>
          </a:p>
          <a:p>
            <a:r>
              <a:rPr lang="en-GB" sz="3800" dirty="0" err="1"/>
              <a:t>Dylai'r</a:t>
            </a:r>
            <a:r>
              <a:rPr lang="en-GB" sz="3800" dirty="0"/>
              <a:t> </a:t>
            </a:r>
            <a:r>
              <a:rPr lang="en-GB" sz="3800" dirty="0" err="1"/>
              <a:t>ffocws</a:t>
            </a:r>
            <a:r>
              <a:rPr lang="en-GB" sz="3800" dirty="0"/>
              <a:t> </a:t>
            </a:r>
            <a:r>
              <a:rPr lang="en-GB" sz="3800" dirty="0" err="1"/>
              <a:t>fod</a:t>
            </a:r>
            <a:r>
              <a:rPr lang="en-GB" sz="3800" dirty="0"/>
              <a:t> </a:t>
            </a:r>
            <a:r>
              <a:rPr lang="en-GB" sz="3800" dirty="0" err="1"/>
              <a:t>ar</a:t>
            </a:r>
            <a:r>
              <a:rPr lang="en-GB" sz="3800" dirty="0"/>
              <a:t> </a:t>
            </a:r>
            <a:r>
              <a:rPr lang="en-GB" sz="3800" dirty="0" err="1"/>
              <a:t>gyflwyno</a:t>
            </a:r>
            <a:r>
              <a:rPr lang="en-GB" sz="3800" dirty="0"/>
              <a:t> </a:t>
            </a:r>
            <a:r>
              <a:rPr lang="en-GB" sz="3800" dirty="0" err="1"/>
              <a:t>gwybodaeth</a:t>
            </a:r>
            <a:r>
              <a:rPr lang="en-GB" sz="3800" dirty="0"/>
              <a:t> </a:t>
            </a:r>
            <a:r>
              <a:rPr lang="en-GB" sz="3800" dirty="0" err="1"/>
              <a:t>yn</a:t>
            </a:r>
            <a:r>
              <a:rPr lang="en-GB" sz="3800" dirty="0"/>
              <a:t> </a:t>
            </a:r>
            <a:r>
              <a:rPr lang="en-GB" sz="3800" dirty="0" err="1"/>
              <a:t>glir</a:t>
            </a:r>
            <a:r>
              <a:rPr lang="en-GB" sz="3800" dirty="0"/>
              <a:t>, </a:t>
            </a:r>
            <a:r>
              <a:rPr lang="en-GB" sz="3800" dirty="0" err="1"/>
              <a:t>yn</a:t>
            </a:r>
            <a:r>
              <a:rPr lang="en-GB" sz="3800" dirty="0"/>
              <a:t> </a:t>
            </a:r>
            <a:r>
              <a:rPr lang="en-GB" sz="3800" dirty="0" err="1"/>
              <a:t>weledol</a:t>
            </a:r>
            <a:r>
              <a:rPr lang="en-GB" sz="3800" dirty="0"/>
              <a:t>, ac </a:t>
            </a:r>
            <a:r>
              <a:rPr lang="en-GB" sz="3800" dirty="0" err="1"/>
              <a:t>mewn</a:t>
            </a:r>
            <a:r>
              <a:rPr lang="en-GB" sz="3800" dirty="0"/>
              <a:t> </a:t>
            </a:r>
            <a:r>
              <a:rPr lang="en-GB" sz="3800" dirty="0" err="1"/>
              <a:t>ffordd</a:t>
            </a:r>
            <a:r>
              <a:rPr lang="en-GB" sz="3800" dirty="0"/>
              <a:t> </a:t>
            </a:r>
            <a:r>
              <a:rPr lang="en-GB" sz="3800" dirty="0" err="1"/>
              <a:t>sy'n</a:t>
            </a:r>
            <a:r>
              <a:rPr lang="en-GB" sz="3800" dirty="0"/>
              <a:t> </a:t>
            </a:r>
            <a:r>
              <a:rPr lang="en-GB" sz="3800" dirty="0" err="1"/>
              <a:t>ddefnyddiol</a:t>
            </a:r>
            <a:r>
              <a:rPr lang="en-GB" sz="3800" dirty="0"/>
              <a:t> </a:t>
            </a:r>
            <a:r>
              <a:rPr lang="en-GB" sz="3800" dirty="0" err="1"/>
              <a:t>i</a:t>
            </a:r>
            <a:r>
              <a:rPr lang="en-GB" sz="3800" dirty="0"/>
              <a:t> </a:t>
            </a:r>
            <a:r>
              <a:rPr lang="en-GB" sz="3800" dirty="0" err="1"/>
              <a:t>fyfyrwyr</a:t>
            </a:r>
            <a:r>
              <a:rPr lang="en-GB" sz="3800" dirty="0"/>
              <a:t> </a:t>
            </a:r>
            <a:r>
              <a:rPr lang="en-GB" sz="3800" dirty="0" err="1"/>
              <a:t>eraill</a:t>
            </a:r>
            <a:r>
              <a:rPr lang="en-GB" sz="3800" dirty="0"/>
              <a:t>.</a:t>
            </a:r>
          </a:p>
          <a:p>
            <a:endParaRPr lang="en-GB" dirty="0"/>
          </a:p>
        </p:txBody>
      </p:sp>
      <p:sp>
        <p:nvSpPr>
          <p:cNvPr id="4" name="Content Placeholder 3">
            <a:extLst>
              <a:ext uri="{FF2B5EF4-FFF2-40B4-BE49-F238E27FC236}">
                <a16:creationId xmlns:a16="http://schemas.microsoft.com/office/drawing/2014/main" id="{47123C57-A20A-D1CD-A18A-9420686B7F98}"/>
              </a:ext>
            </a:extLst>
          </p:cNvPr>
          <p:cNvSpPr>
            <a:spLocks noGrp="1"/>
          </p:cNvSpPr>
          <p:nvPr>
            <p:ph sz="half" idx="2"/>
          </p:nvPr>
        </p:nvSpPr>
        <p:spPr>
          <a:xfrm>
            <a:off x="6104313" y="1313412"/>
            <a:ext cx="6057207" cy="4433454"/>
          </a:xfrm>
        </p:spPr>
        <p:txBody>
          <a:bodyPr>
            <a:normAutofit fontScale="47500" lnSpcReduction="20000"/>
          </a:bodyPr>
          <a:lstStyle/>
          <a:p>
            <a:r>
              <a:rPr lang="en-GB" sz="3800" dirty="0">
                <a:solidFill>
                  <a:srgbClr val="2F5597"/>
                </a:solidFill>
              </a:rPr>
              <a:t>Using the information gathered in Part 2, create a PowerPoint (or other) poster designed to help other students understand and apply the two study techniques you selected.</a:t>
            </a:r>
          </a:p>
          <a:p>
            <a:pPr marL="0" indent="0">
              <a:buNone/>
            </a:pPr>
            <a:r>
              <a:rPr lang="en-GB" sz="3800" dirty="0">
                <a:solidFill>
                  <a:srgbClr val="2F5597"/>
                </a:solidFill>
              </a:rPr>
              <a:t>Your poster should include:</a:t>
            </a:r>
          </a:p>
          <a:p>
            <a:pPr lvl="0"/>
            <a:r>
              <a:rPr lang="en-GB" sz="3800" dirty="0">
                <a:solidFill>
                  <a:srgbClr val="2F5597"/>
                </a:solidFill>
              </a:rPr>
              <a:t>An engaging title.</a:t>
            </a:r>
          </a:p>
          <a:p>
            <a:pPr lvl="0"/>
            <a:r>
              <a:rPr lang="en-GB" sz="3800" dirty="0">
                <a:solidFill>
                  <a:srgbClr val="2F5597"/>
                </a:solidFill>
              </a:rPr>
              <a:t>A brief introduction.</a:t>
            </a:r>
          </a:p>
          <a:p>
            <a:pPr lvl="0"/>
            <a:r>
              <a:rPr lang="en-GB" sz="3800" dirty="0">
                <a:solidFill>
                  <a:srgbClr val="2F5597"/>
                </a:solidFill>
              </a:rPr>
              <a:t>A main section explaining and discussing the two techniques.</a:t>
            </a:r>
          </a:p>
          <a:p>
            <a:pPr lvl="0"/>
            <a:r>
              <a:rPr lang="en-GB" sz="3800" dirty="0">
                <a:solidFill>
                  <a:srgbClr val="2F5597"/>
                </a:solidFill>
              </a:rPr>
              <a:t>A conclusion summarising the key points.</a:t>
            </a:r>
          </a:p>
          <a:p>
            <a:pPr lvl="0"/>
            <a:r>
              <a:rPr lang="en-GB" sz="3800" dirty="0">
                <a:solidFill>
                  <a:srgbClr val="2F5597"/>
                </a:solidFill>
              </a:rPr>
              <a:t>At least one visual element such as a relevant image or diagram.</a:t>
            </a:r>
          </a:p>
          <a:p>
            <a:pPr lvl="0"/>
            <a:r>
              <a:rPr lang="en-GB" sz="3800" dirty="0">
                <a:solidFill>
                  <a:srgbClr val="2F5597"/>
                </a:solidFill>
              </a:rPr>
              <a:t>At least five in-text citations and a reference list following Cite then Right’s Harvard referencing guidance.</a:t>
            </a:r>
          </a:p>
          <a:p>
            <a:r>
              <a:rPr lang="en-GB" sz="3800" dirty="0">
                <a:solidFill>
                  <a:srgbClr val="2F5597"/>
                </a:solidFill>
              </a:rPr>
              <a:t>The focus should be on presenting information clearly, visually, and in a way that is useful to other students.</a:t>
            </a:r>
          </a:p>
          <a:p>
            <a:endParaRPr lang="en-GB" dirty="0"/>
          </a:p>
        </p:txBody>
      </p:sp>
    </p:spTree>
    <p:extLst>
      <p:ext uri="{BB962C8B-B14F-4D97-AF65-F5344CB8AC3E}">
        <p14:creationId xmlns:p14="http://schemas.microsoft.com/office/powerpoint/2010/main" val="36045122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07FB-B129-2262-1785-8200E34F7033}"/>
              </a:ext>
            </a:extLst>
          </p:cNvPr>
          <p:cNvSpPr>
            <a:spLocks noGrp="1"/>
          </p:cNvSpPr>
          <p:nvPr>
            <p:ph type="title"/>
          </p:nvPr>
        </p:nvSpPr>
        <p:spPr>
          <a:xfrm>
            <a:off x="838200" y="365126"/>
            <a:ext cx="10515600" cy="985210"/>
          </a:xfrm>
        </p:spPr>
        <p:txBody>
          <a:bodyPr>
            <a:normAutofit fontScale="90000"/>
          </a:bodyPr>
          <a:lstStyle/>
          <a:p>
            <a:r>
              <a:rPr lang="en-GB" b="1" dirty="0"/>
              <a:t>Rhan 3- Poster </a:t>
            </a:r>
            <a:r>
              <a:rPr lang="en-GB" b="1" dirty="0" err="1"/>
              <a:t>Academaidd</a:t>
            </a:r>
            <a:br>
              <a:rPr lang="en-GB" b="1" dirty="0"/>
            </a:br>
            <a:r>
              <a:rPr lang="en-GB" b="1" dirty="0">
                <a:solidFill>
                  <a:srgbClr val="2F5597"/>
                </a:solidFill>
              </a:rPr>
              <a:t>Part  3- Academic Poster</a:t>
            </a:r>
          </a:p>
        </p:txBody>
      </p:sp>
      <p:sp>
        <p:nvSpPr>
          <p:cNvPr id="3" name="Content Placeholder 2">
            <a:extLst>
              <a:ext uri="{FF2B5EF4-FFF2-40B4-BE49-F238E27FC236}">
                <a16:creationId xmlns:a16="http://schemas.microsoft.com/office/drawing/2014/main" id="{5C2DCACE-FFD2-4B5B-9875-05BF7084F4CE}"/>
              </a:ext>
            </a:extLst>
          </p:cNvPr>
          <p:cNvSpPr>
            <a:spLocks noGrp="1"/>
          </p:cNvSpPr>
          <p:nvPr>
            <p:ph sz="half" idx="1"/>
          </p:nvPr>
        </p:nvSpPr>
        <p:spPr>
          <a:xfrm>
            <a:off x="838200" y="1575760"/>
            <a:ext cx="5181600" cy="4351338"/>
          </a:xfrm>
        </p:spPr>
        <p:txBody>
          <a:bodyPr>
            <a:normAutofit fontScale="92500" lnSpcReduction="10000"/>
          </a:bodyPr>
          <a:lstStyle/>
          <a:p>
            <a:pPr marL="0" indent="0">
              <a:buNone/>
            </a:pPr>
            <a:r>
              <a:rPr lang="en-GB" dirty="0"/>
              <a:t>Poster </a:t>
            </a:r>
            <a:r>
              <a:rPr lang="en-GB" dirty="0" err="1"/>
              <a:t>digidol</a:t>
            </a:r>
            <a:endParaRPr lang="en-GB" dirty="0"/>
          </a:p>
          <a:p>
            <a:r>
              <a:rPr lang="en-GB" dirty="0" err="1"/>
              <a:t>Defnyddiwch</a:t>
            </a:r>
            <a:r>
              <a:rPr lang="en-GB" dirty="0"/>
              <a:t> un </a:t>
            </a:r>
            <a:r>
              <a:rPr lang="en-GB" dirty="0" err="1"/>
              <a:t>sleid</a:t>
            </a:r>
            <a:r>
              <a:rPr lang="en-GB" dirty="0"/>
              <a:t> Power Point (neu </a:t>
            </a:r>
            <a:r>
              <a:rPr lang="en-GB" dirty="0" err="1"/>
              <a:t>meddalwedd</a:t>
            </a:r>
            <a:r>
              <a:rPr lang="en-GB" dirty="0"/>
              <a:t> </a:t>
            </a:r>
            <a:r>
              <a:rPr lang="en-GB" dirty="0" err="1"/>
              <a:t>tebyg</a:t>
            </a:r>
            <a:r>
              <a:rPr lang="en-GB" dirty="0"/>
              <a:t>) </a:t>
            </a:r>
            <a:r>
              <a:rPr lang="en-GB" dirty="0" err="1"/>
              <a:t>i</a:t>
            </a:r>
            <a:r>
              <a:rPr lang="en-GB" dirty="0"/>
              <a:t> </a:t>
            </a:r>
            <a:r>
              <a:rPr lang="en-GB" dirty="0" err="1"/>
              <a:t>gyflwyno</a:t>
            </a:r>
            <a:r>
              <a:rPr lang="en-GB" dirty="0"/>
              <a:t> </a:t>
            </a:r>
            <a:r>
              <a:rPr lang="en-GB" dirty="0" err="1"/>
              <a:t>eich</a:t>
            </a:r>
            <a:r>
              <a:rPr lang="en-GB" dirty="0"/>
              <a:t> poster ac un </a:t>
            </a:r>
            <a:r>
              <a:rPr lang="en-GB" dirty="0" err="1"/>
              <a:t>sleid</a:t>
            </a:r>
            <a:r>
              <a:rPr lang="en-GB" dirty="0"/>
              <a:t> </a:t>
            </a:r>
            <a:r>
              <a:rPr lang="en-GB" dirty="0" err="1"/>
              <a:t>i</a:t>
            </a:r>
            <a:r>
              <a:rPr lang="en-GB" dirty="0"/>
              <a:t> </a:t>
            </a:r>
            <a:r>
              <a:rPr lang="en-GB" dirty="0" err="1"/>
              <a:t>gyflwyno’r</a:t>
            </a:r>
            <a:r>
              <a:rPr lang="en-GB" dirty="0"/>
              <a:t> </a:t>
            </a:r>
            <a:r>
              <a:rPr lang="en-GB" dirty="0" err="1"/>
              <a:t>rhestr</a:t>
            </a:r>
            <a:r>
              <a:rPr lang="en-GB" dirty="0"/>
              <a:t> </a:t>
            </a:r>
            <a:r>
              <a:rPr lang="en-GB" dirty="0" err="1"/>
              <a:t>cyfeiriadau</a:t>
            </a:r>
            <a:endParaRPr lang="en-GB" dirty="0"/>
          </a:p>
          <a:p>
            <a:r>
              <a:rPr lang="en-GB" dirty="0" err="1"/>
              <a:t>Defnyddiwch</a:t>
            </a:r>
            <a:r>
              <a:rPr lang="en-GB" dirty="0"/>
              <a:t> </a:t>
            </a:r>
            <a:r>
              <a:rPr lang="en-GB" dirty="0" err="1"/>
              <a:t>strwythur</a:t>
            </a:r>
            <a:r>
              <a:rPr lang="en-GB" dirty="0"/>
              <a:t> </a:t>
            </a:r>
            <a:r>
              <a:rPr lang="en-GB" dirty="0" err="1"/>
              <a:t>clir</a:t>
            </a:r>
            <a:r>
              <a:rPr lang="en-GB" dirty="0"/>
              <a:t>:</a:t>
            </a:r>
          </a:p>
          <a:p>
            <a:pPr marL="0" indent="0">
              <a:buNone/>
            </a:pPr>
            <a:r>
              <a:rPr lang="en-GB" dirty="0" err="1"/>
              <a:t>Teitl</a:t>
            </a:r>
            <a:endParaRPr lang="en-GB" dirty="0"/>
          </a:p>
          <a:p>
            <a:pPr marL="0" indent="0">
              <a:buNone/>
            </a:pPr>
            <a:r>
              <a:rPr lang="en-GB" dirty="0" err="1"/>
              <a:t>Cyflwyniad</a:t>
            </a:r>
            <a:endParaRPr lang="en-GB" dirty="0"/>
          </a:p>
          <a:p>
            <a:pPr marL="0" indent="0">
              <a:buNone/>
            </a:pPr>
            <a:r>
              <a:rPr lang="en-GB" dirty="0" err="1"/>
              <a:t>Adrannau</a:t>
            </a:r>
            <a:r>
              <a:rPr lang="en-GB" dirty="0"/>
              <a:t> </a:t>
            </a:r>
            <a:r>
              <a:rPr lang="en-GB" dirty="0" err="1"/>
              <a:t>prif</a:t>
            </a:r>
            <a:r>
              <a:rPr lang="en-GB" dirty="0"/>
              <a:t> </a:t>
            </a:r>
            <a:r>
              <a:rPr lang="en-GB" dirty="0" err="1"/>
              <a:t>gorff</a:t>
            </a:r>
            <a:endParaRPr lang="en-GB" dirty="0"/>
          </a:p>
          <a:p>
            <a:pPr marL="0" indent="0">
              <a:buNone/>
            </a:pPr>
            <a:r>
              <a:rPr lang="en-GB" dirty="0" err="1"/>
              <a:t>Casgliad</a:t>
            </a:r>
            <a:endParaRPr lang="en-GB" dirty="0"/>
          </a:p>
          <a:p>
            <a:endParaRPr lang="en-GB" dirty="0"/>
          </a:p>
        </p:txBody>
      </p:sp>
      <p:sp>
        <p:nvSpPr>
          <p:cNvPr id="4" name="Content Placeholder 3">
            <a:extLst>
              <a:ext uri="{FF2B5EF4-FFF2-40B4-BE49-F238E27FC236}">
                <a16:creationId xmlns:a16="http://schemas.microsoft.com/office/drawing/2014/main" id="{95993058-AE4C-05BA-1075-BB41CC133722}"/>
              </a:ext>
            </a:extLst>
          </p:cNvPr>
          <p:cNvSpPr>
            <a:spLocks noGrp="1"/>
          </p:cNvSpPr>
          <p:nvPr>
            <p:ph sz="half" idx="2"/>
          </p:nvPr>
        </p:nvSpPr>
        <p:spPr>
          <a:xfrm>
            <a:off x="6220047" y="1538546"/>
            <a:ext cx="5181600" cy="4234933"/>
          </a:xfrm>
        </p:spPr>
        <p:txBody>
          <a:bodyPr>
            <a:normAutofit fontScale="92500" lnSpcReduction="10000"/>
          </a:bodyPr>
          <a:lstStyle/>
          <a:p>
            <a:pPr marL="0" indent="0">
              <a:buNone/>
            </a:pPr>
            <a:r>
              <a:rPr lang="en-GB" sz="2800" dirty="0">
                <a:solidFill>
                  <a:srgbClr val="2F5597"/>
                </a:solidFill>
              </a:rPr>
              <a:t>Digital poster</a:t>
            </a:r>
          </a:p>
          <a:p>
            <a:r>
              <a:rPr lang="en-GB" sz="2800" dirty="0">
                <a:solidFill>
                  <a:srgbClr val="2F5597"/>
                </a:solidFill>
              </a:rPr>
              <a:t>Use one Power Point (or similar software) slide (to present your poster and a second slide to present your reference list. </a:t>
            </a:r>
          </a:p>
          <a:p>
            <a:r>
              <a:rPr lang="en-GB" sz="2800" dirty="0">
                <a:solidFill>
                  <a:srgbClr val="2F5597"/>
                </a:solidFill>
              </a:rPr>
              <a:t>Use a clear structure: </a:t>
            </a:r>
          </a:p>
          <a:p>
            <a:pPr marL="0" indent="0">
              <a:buNone/>
            </a:pPr>
            <a:r>
              <a:rPr lang="en-GB" dirty="0">
                <a:solidFill>
                  <a:srgbClr val="2F5597"/>
                </a:solidFill>
              </a:rPr>
              <a:t>T</a:t>
            </a:r>
            <a:r>
              <a:rPr lang="en-GB" sz="2800" dirty="0">
                <a:solidFill>
                  <a:srgbClr val="2F5597"/>
                </a:solidFill>
              </a:rPr>
              <a:t>itle</a:t>
            </a:r>
          </a:p>
          <a:p>
            <a:pPr marL="0" indent="0">
              <a:buNone/>
            </a:pPr>
            <a:r>
              <a:rPr lang="en-GB" dirty="0">
                <a:solidFill>
                  <a:srgbClr val="2F5597"/>
                </a:solidFill>
              </a:rPr>
              <a:t>I</a:t>
            </a:r>
            <a:r>
              <a:rPr lang="en-GB" sz="2800" dirty="0">
                <a:solidFill>
                  <a:srgbClr val="2F5597"/>
                </a:solidFill>
              </a:rPr>
              <a:t>ntroduction, </a:t>
            </a:r>
          </a:p>
          <a:p>
            <a:pPr marL="0" indent="0">
              <a:buNone/>
            </a:pPr>
            <a:r>
              <a:rPr lang="en-GB" dirty="0">
                <a:solidFill>
                  <a:srgbClr val="2F5597"/>
                </a:solidFill>
              </a:rPr>
              <a:t>M</a:t>
            </a:r>
            <a:r>
              <a:rPr lang="en-GB" sz="2800" dirty="0">
                <a:solidFill>
                  <a:srgbClr val="2F5597"/>
                </a:solidFill>
              </a:rPr>
              <a:t>ain body sections </a:t>
            </a:r>
          </a:p>
          <a:p>
            <a:pPr marL="0" indent="0">
              <a:buNone/>
            </a:pPr>
            <a:r>
              <a:rPr lang="en-GB" dirty="0">
                <a:solidFill>
                  <a:srgbClr val="2F5597"/>
                </a:solidFill>
              </a:rPr>
              <a:t>C</a:t>
            </a:r>
            <a:r>
              <a:rPr lang="en-GB" sz="2800" dirty="0">
                <a:solidFill>
                  <a:srgbClr val="2F5597"/>
                </a:solidFill>
              </a:rPr>
              <a:t>onclusion</a:t>
            </a:r>
          </a:p>
          <a:p>
            <a:endParaRPr lang="en-GB" dirty="0"/>
          </a:p>
        </p:txBody>
      </p:sp>
    </p:spTree>
    <p:extLst>
      <p:ext uri="{BB962C8B-B14F-4D97-AF65-F5344CB8AC3E}">
        <p14:creationId xmlns:p14="http://schemas.microsoft.com/office/powerpoint/2010/main" val="21008909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81EF1-B617-247D-3CF7-C05E06DD6609}"/>
              </a:ext>
            </a:extLst>
          </p:cNvPr>
          <p:cNvSpPr>
            <a:spLocks noGrp="1"/>
          </p:cNvSpPr>
          <p:nvPr>
            <p:ph type="title"/>
          </p:nvPr>
        </p:nvSpPr>
        <p:spPr>
          <a:xfrm>
            <a:off x="15631" y="-88167"/>
            <a:ext cx="12010291" cy="492826"/>
          </a:xfrm>
        </p:spPr>
        <p:txBody>
          <a:bodyPr>
            <a:normAutofit fontScale="90000"/>
          </a:bodyPr>
          <a:lstStyle/>
          <a:p>
            <a:br>
              <a:rPr lang="en-GB" dirty="0"/>
            </a:br>
            <a:br>
              <a:rPr lang="en-GB" dirty="0"/>
            </a:br>
            <a:r>
              <a:rPr lang="en-GB" sz="3600" b="1" dirty="0"/>
              <a:t>Rhan 4- </a:t>
            </a:r>
            <a:r>
              <a:rPr lang="en-GB" sz="3600" b="1" dirty="0" err="1"/>
              <a:t>Cyflwyniad</a:t>
            </a:r>
            <a:r>
              <a:rPr lang="en-GB" sz="3600" b="1" dirty="0"/>
              <a:t> </a:t>
            </a:r>
            <a:r>
              <a:rPr lang="en-GB" sz="3600" b="1" dirty="0" err="1"/>
              <a:t>llafar</a:t>
            </a:r>
            <a:r>
              <a:rPr lang="en-GB" sz="3600" b="1" dirty="0"/>
              <a:t> </a:t>
            </a:r>
            <a:r>
              <a:rPr lang="en-GB" sz="3600" b="1" dirty="0" err="1"/>
              <a:t>o’r</a:t>
            </a:r>
            <a:r>
              <a:rPr lang="en-GB" sz="3600" b="1" dirty="0"/>
              <a:t> poster </a:t>
            </a:r>
            <a:r>
              <a:rPr lang="en-GB" sz="3600" b="1" dirty="0" err="1"/>
              <a:t>academaidd</a:t>
            </a:r>
            <a:r>
              <a:rPr lang="en-GB" sz="3600" b="1" dirty="0"/>
              <a:t> (5 </a:t>
            </a:r>
            <a:r>
              <a:rPr lang="en-GB" sz="3600" b="1" dirty="0" err="1"/>
              <a:t>munud</a:t>
            </a:r>
            <a:r>
              <a:rPr lang="en-GB" sz="3600" b="1" dirty="0"/>
              <a:t>)</a:t>
            </a:r>
            <a:br>
              <a:rPr lang="en-GB" sz="3600" b="1" dirty="0"/>
            </a:br>
            <a:r>
              <a:rPr lang="en-GB" sz="3600" b="1" dirty="0">
                <a:solidFill>
                  <a:srgbClr val="2F5597"/>
                </a:solidFill>
              </a:rPr>
              <a:t>Part  4- Oral presentation of academic  poster (5 minutes)</a:t>
            </a:r>
          </a:p>
        </p:txBody>
      </p:sp>
      <p:sp>
        <p:nvSpPr>
          <p:cNvPr id="3" name="Content Placeholder 2">
            <a:extLst>
              <a:ext uri="{FF2B5EF4-FFF2-40B4-BE49-F238E27FC236}">
                <a16:creationId xmlns:a16="http://schemas.microsoft.com/office/drawing/2014/main" id="{9505AB6D-464D-D53E-F426-0909A41B6395}"/>
              </a:ext>
            </a:extLst>
          </p:cNvPr>
          <p:cNvSpPr>
            <a:spLocks noGrp="1"/>
          </p:cNvSpPr>
          <p:nvPr>
            <p:ph sz="half" idx="1"/>
          </p:nvPr>
        </p:nvSpPr>
        <p:spPr>
          <a:xfrm>
            <a:off x="381000" y="1339814"/>
            <a:ext cx="5181600" cy="4351338"/>
          </a:xfrm>
        </p:spPr>
        <p:txBody>
          <a:bodyPr vert="horz" lIns="91440" tIns="45720" rIns="91440" bIns="45720" rtlCol="0" anchor="t">
            <a:normAutofit fontScale="62500" lnSpcReduction="20000"/>
          </a:bodyPr>
          <a:lstStyle/>
          <a:p>
            <a:r>
              <a:rPr lang="en-GB" dirty="0" err="1"/>
              <a:t>Cyflwyniad</a:t>
            </a:r>
            <a:r>
              <a:rPr lang="en-GB" dirty="0"/>
              <a:t> </a:t>
            </a:r>
            <a:r>
              <a:rPr lang="en-GB" dirty="0" err="1"/>
              <a:t>llafar</a:t>
            </a:r>
            <a:r>
              <a:rPr lang="en-GB" dirty="0"/>
              <a:t> </a:t>
            </a:r>
            <a:r>
              <a:rPr lang="en-GB" dirty="0" err="1"/>
              <a:t>i</a:t>
            </a:r>
            <a:r>
              <a:rPr lang="en-GB" dirty="0"/>
              <a:t> </a:t>
            </a:r>
            <a:r>
              <a:rPr lang="en-GB" dirty="0" err="1"/>
              <a:t>rannu</a:t>
            </a:r>
            <a:r>
              <a:rPr lang="en-GB" dirty="0"/>
              <a:t> </a:t>
            </a:r>
            <a:r>
              <a:rPr lang="en-GB" dirty="0" err="1"/>
              <a:t>syniadau</a:t>
            </a:r>
            <a:r>
              <a:rPr lang="en-GB" dirty="0"/>
              <a:t> </a:t>
            </a:r>
            <a:r>
              <a:rPr lang="en-GB" dirty="0" err="1"/>
              <a:t>allweddol</a:t>
            </a:r>
            <a:r>
              <a:rPr lang="en-GB" dirty="0"/>
              <a:t> </a:t>
            </a:r>
            <a:r>
              <a:rPr lang="en-GB" dirty="0" err="1"/>
              <a:t>o'ch</a:t>
            </a:r>
            <a:r>
              <a:rPr lang="en-GB" dirty="0"/>
              <a:t> Poster </a:t>
            </a:r>
            <a:r>
              <a:rPr lang="en-GB" dirty="0" err="1"/>
              <a:t>Academaidd</a:t>
            </a:r>
            <a:r>
              <a:rPr lang="en-GB" dirty="0"/>
              <a:t> (o </a:t>
            </a:r>
            <a:r>
              <a:rPr lang="en-GB" dirty="0" err="1"/>
              <a:t>rhan</a:t>
            </a:r>
            <a:r>
              <a:rPr lang="en-GB" dirty="0"/>
              <a:t> 3). </a:t>
            </a:r>
          </a:p>
          <a:p>
            <a:r>
              <a:rPr lang="en-GB" dirty="0" err="1"/>
              <a:t>Cyflwyniad</a:t>
            </a:r>
            <a:r>
              <a:rPr lang="en-GB" dirty="0"/>
              <a:t> </a:t>
            </a:r>
            <a:r>
              <a:rPr lang="en-GB" dirty="0" err="1"/>
              <a:t>unigol</a:t>
            </a:r>
            <a:r>
              <a:rPr lang="en-GB" dirty="0"/>
              <a:t> </a:t>
            </a:r>
            <a:r>
              <a:rPr lang="en-GB" dirty="0" err="1"/>
              <a:t>fyddwch</a:t>
            </a:r>
            <a:r>
              <a:rPr lang="en-GB" dirty="0"/>
              <a:t> </a:t>
            </a:r>
            <a:r>
              <a:rPr lang="en-GB" dirty="0" err="1"/>
              <a:t>yn</a:t>
            </a:r>
            <a:r>
              <a:rPr lang="en-GB" dirty="0"/>
              <a:t> </a:t>
            </a:r>
            <a:r>
              <a:rPr lang="en-GB" dirty="0" err="1"/>
              <a:t>recordio</a:t>
            </a:r>
            <a:r>
              <a:rPr lang="en-GB" dirty="0"/>
              <a:t> </a:t>
            </a:r>
            <a:r>
              <a:rPr lang="en-GB" dirty="0" err="1"/>
              <a:t>ar</a:t>
            </a:r>
            <a:r>
              <a:rPr lang="en-GB" dirty="0"/>
              <a:t> y </a:t>
            </a:r>
            <a:r>
              <a:rPr lang="en-GB" dirty="0" err="1"/>
              <a:t>Pwerbwynt</a:t>
            </a:r>
            <a:r>
              <a:rPr lang="en-GB" dirty="0"/>
              <a:t>, </a:t>
            </a:r>
            <a:r>
              <a:rPr lang="en-GB" dirty="0" err="1"/>
              <a:t>fe</a:t>
            </a:r>
            <a:r>
              <a:rPr lang="en-GB" dirty="0"/>
              <a:t> </a:t>
            </a:r>
            <a:r>
              <a:rPr lang="en-GB" dirty="0" err="1"/>
              <a:t>fydd</a:t>
            </a:r>
            <a:r>
              <a:rPr lang="en-GB" dirty="0"/>
              <a:t> </a:t>
            </a:r>
            <a:r>
              <a:rPr lang="en-GB" dirty="0" err="1"/>
              <a:t>canllawiau</a:t>
            </a:r>
            <a:r>
              <a:rPr lang="en-GB" dirty="0"/>
              <a:t> </a:t>
            </a:r>
            <a:r>
              <a:rPr lang="en-GB" dirty="0" err="1"/>
              <a:t>ar</a:t>
            </a:r>
            <a:r>
              <a:rPr lang="en-GB" dirty="0"/>
              <a:t> </a:t>
            </a:r>
            <a:r>
              <a:rPr lang="en-GB" dirty="0" err="1"/>
              <a:t>gyfer</a:t>
            </a:r>
            <a:r>
              <a:rPr lang="en-GB" dirty="0"/>
              <a:t> y darn </a:t>
            </a:r>
            <a:r>
              <a:rPr lang="en-GB" dirty="0" err="1"/>
              <a:t>yma</a:t>
            </a:r>
            <a:r>
              <a:rPr lang="en-GB" dirty="0"/>
              <a:t> (5 </a:t>
            </a:r>
            <a:r>
              <a:rPr lang="en-GB" dirty="0" err="1"/>
              <a:t>munud</a:t>
            </a:r>
            <a:r>
              <a:rPr lang="en-GB" dirty="0"/>
              <a:t>) </a:t>
            </a:r>
          </a:p>
          <a:p>
            <a:r>
              <a:rPr lang="en-GB" dirty="0" err="1"/>
              <a:t>Ymarferwch</a:t>
            </a:r>
            <a:r>
              <a:rPr lang="en-GB" dirty="0"/>
              <a:t> </a:t>
            </a:r>
            <a:r>
              <a:rPr lang="en-GB" dirty="0" err="1"/>
              <a:t>eich</a:t>
            </a:r>
            <a:r>
              <a:rPr lang="en-GB" dirty="0"/>
              <a:t> </a:t>
            </a:r>
            <a:r>
              <a:rPr lang="en-GB" dirty="0" err="1"/>
              <a:t>amserau'n</a:t>
            </a:r>
            <a:r>
              <a:rPr lang="en-GB" dirty="0"/>
              <a:t> </a:t>
            </a:r>
            <a:r>
              <a:rPr lang="en-GB" dirty="0" err="1"/>
              <a:t>ofalus</a:t>
            </a:r>
            <a:r>
              <a:rPr lang="en-GB" dirty="0"/>
              <a:t>.</a:t>
            </a:r>
          </a:p>
          <a:p>
            <a:r>
              <a:rPr lang="en-GB" dirty="0" err="1"/>
              <a:t>Ystyriwch</a:t>
            </a:r>
            <a:r>
              <a:rPr lang="en-GB" dirty="0"/>
              <a:t> </a:t>
            </a:r>
            <a:r>
              <a:rPr lang="en-GB" dirty="0" err="1"/>
              <a:t>eich</a:t>
            </a:r>
            <a:r>
              <a:rPr lang="en-GB" dirty="0"/>
              <a:t> </a:t>
            </a:r>
            <a:r>
              <a:rPr lang="en-GB" dirty="0" err="1"/>
              <a:t>defnydd</a:t>
            </a:r>
            <a:r>
              <a:rPr lang="en-GB" dirty="0"/>
              <a:t> o </a:t>
            </a:r>
            <a:r>
              <a:rPr lang="en-GB" dirty="0" err="1"/>
              <a:t>iaith</a:t>
            </a:r>
            <a:r>
              <a:rPr lang="en-GB" dirty="0"/>
              <a:t> y </a:t>
            </a:r>
            <a:r>
              <a:rPr lang="en-GB" dirty="0" err="1"/>
              <a:t>corff</a:t>
            </a:r>
            <a:r>
              <a:rPr lang="en-GB" dirty="0"/>
              <a:t>; </a:t>
            </a:r>
            <a:r>
              <a:rPr lang="en-GB" dirty="0" err="1"/>
              <a:t>cryfder</a:t>
            </a:r>
            <a:r>
              <a:rPr lang="en-GB" dirty="0"/>
              <a:t> y </a:t>
            </a:r>
            <a:r>
              <a:rPr lang="en-GB" dirty="0" err="1"/>
              <a:t>llais</a:t>
            </a:r>
            <a:r>
              <a:rPr lang="en-GB" dirty="0"/>
              <a:t>, </a:t>
            </a:r>
            <a:r>
              <a:rPr lang="en-GB" dirty="0" err="1"/>
              <a:t>cyflymder</a:t>
            </a:r>
            <a:r>
              <a:rPr lang="en-GB" dirty="0"/>
              <a:t>, </a:t>
            </a:r>
            <a:r>
              <a:rPr lang="en-GB" dirty="0" err="1"/>
              <a:t>goslef</a:t>
            </a:r>
            <a:r>
              <a:rPr lang="en-GB" dirty="0"/>
              <a:t> y </a:t>
            </a:r>
            <a:r>
              <a:rPr lang="en-GB" dirty="0" err="1"/>
              <a:t>llais</a:t>
            </a:r>
            <a:r>
              <a:rPr lang="en-GB" dirty="0"/>
              <a:t>; </a:t>
            </a:r>
            <a:r>
              <a:rPr lang="en-GB" dirty="0" err="1"/>
              <a:t>cyswllt</a:t>
            </a:r>
            <a:r>
              <a:rPr lang="en-GB" dirty="0"/>
              <a:t> </a:t>
            </a:r>
            <a:r>
              <a:rPr lang="en-GB" dirty="0" err="1"/>
              <a:t>llygad</a:t>
            </a:r>
            <a:r>
              <a:rPr lang="en-GB" dirty="0"/>
              <a:t> </a:t>
            </a:r>
            <a:r>
              <a:rPr lang="en-GB" dirty="0" err="1"/>
              <a:t>gyda'r</a:t>
            </a:r>
            <a:r>
              <a:rPr lang="en-GB" dirty="0"/>
              <a:t> </a:t>
            </a:r>
            <a:r>
              <a:rPr lang="en-GB" dirty="0" err="1"/>
              <a:t>gynulleidfa</a:t>
            </a:r>
            <a:r>
              <a:rPr lang="en-GB" dirty="0"/>
              <a:t>.  </a:t>
            </a:r>
          </a:p>
          <a:p>
            <a:r>
              <a:rPr lang="en-GB" dirty="0" err="1"/>
              <a:t>Gallwch</a:t>
            </a:r>
            <a:r>
              <a:rPr lang="en-GB" dirty="0"/>
              <a:t> </a:t>
            </a:r>
            <a:r>
              <a:rPr lang="en-GB" dirty="0" err="1"/>
              <a:t>ddefnyddio</a:t>
            </a:r>
            <a:r>
              <a:rPr lang="en-GB" dirty="0"/>
              <a:t> '</a:t>
            </a:r>
            <a:r>
              <a:rPr lang="en-GB" dirty="0" err="1"/>
              <a:t>cardiau</a:t>
            </a:r>
            <a:r>
              <a:rPr lang="en-GB" dirty="0"/>
              <a:t> </a:t>
            </a:r>
            <a:r>
              <a:rPr lang="en-GB" dirty="0" err="1"/>
              <a:t>ciw</a:t>
            </a:r>
            <a:r>
              <a:rPr lang="en-GB" dirty="0"/>
              <a:t>' neu </a:t>
            </a:r>
            <a:r>
              <a:rPr lang="en-GB" dirty="0" err="1"/>
              <a:t>nodiadau</a:t>
            </a:r>
            <a:r>
              <a:rPr lang="en-GB" dirty="0"/>
              <a:t> </a:t>
            </a:r>
            <a:r>
              <a:rPr lang="en-GB" dirty="0" err="1"/>
              <a:t>maint</a:t>
            </a:r>
            <a:r>
              <a:rPr lang="en-GB" dirty="0"/>
              <a:t> </a:t>
            </a:r>
            <a:r>
              <a:rPr lang="en-GB" dirty="0" err="1"/>
              <a:t>cerdyn</a:t>
            </a:r>
            <a:r>
              <a:rPr lang="en-GB" dirty="0"/>
              <a:t> post </a:t>
            </a:r>
            <a:r>
              <a:rPr lang="en-GB" dirty="0" err="1"/>
              <a:t>byr</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cyflwyniad</a:t>
            </a:r>
            <a:r>
              <a:rPr lang="en-GB" dirty="0"/>
              <a:t>. </a:t>
            </a:r>
            <a:r>
              <a:rPr lang="en-GB" dirty="0" err="1"/>
              <a:t>Osgowch</a:t>
            </a:r>
            <a:r>
              <a:rPr lang="en-GB" dirty="0"/>
              <a:t> </a:t>
            </a:r>
            <a:r>
              <a:rPr lang="en-GB" dirty="0" err="1"/>
              <a:t>sgriptiau</a:t>
            </a:r>
            <a:r>
              <a:rPr lang="en-GB" dirty="0"/>
              <a:t> hir neu </a:t>
            </a:r>
            <a:r>
              <a:rPr lang="en-GB" dirty="0" err="1"/>
              <a:t>ddarllen</a:t>
            </a:r>
            <a:r>
              <a:rPr lang="en-GB" dirty="0"/>
              <a:t> o </a:t>
            </a:r>
            <a:r>
              <a:rPr lang="en-GB" dirty="0" err="1"/>
              <a:t>sgrin</a:t>
            </a:r>
            <a:r>
              <a:rPr lang="en-GB" dirty="0"/>
              <a:t>.   </a:t>
            </a:r>
          </a:p>
          <a:p>
            <a:r>
              <a:rPr lang="en-GB" dirty="0"/>
              <a:t>Mae </a:t>
            </a:r>
            <a:r>
              <a:rPr lang="en-GB" dirty="0" err="1"/>
              <a:t>angen</a:t>
            </a:r>
            <a:r>
              <a:rPr lang="en-GB" dirty="0"/>
              <a:t> </a:t>
            </a:r>
            <a:r>
              <a:rPr lang="en-GB" dirty="0" err="1"/>
              <a:t>cyfeirnodi</a:t>
            </a:r>
            <a:r>
              <a:rPr lang="en-GB" dirty="0"/>
              <a:t> </a:t>
            </a:r>
            <a:r>
              <a:rPr lang="en-GB" dirty="0" err="1"/>
              <a:t>pob</a:t>
            </a:r>
            <a:r>
              <a:rPr lang="en-GB" dirty="0"/>
              <a:t> </a:t>
            </a:r>
            <a:r>
              <a:rPr lang="en-GB" dirty="0" err="1"/>
              <a:t>syniad</a:t>
            </a:r>
            <a:r>
              <a:rPr lang="en-GB" dirty="0"/>
              <a:t> yn union </a:t>
            </a:r>
            <a:r>
              <a:rPr lang="en-GB" dirty="0" err="1"/>
              <a:t>yr</a:t>
            </a:r>
            <a:r>
              <a:rPr lang="en-GB" dirty="0"/>
              <a:t> un </a:t>
            </a:r>
            <a:r>
              <a:rPr lang="en-GB" dirty="0" err="1"/>
              <a:t>ffordd</a:t>
            </a:r>
            <a:r>
              <a:rPr lang="en-GB" dirty="0"/>
              <a:t> ag </a:t>
            </a:r>
            <a:r>
              <a:rPr lang="en-GB" dirty="0" err="1"/>
              <a:t>aseiniad</a:t>
            </a:r>
            <a:r>
              <a:rPr lang="en-GB" dirty="0"/>
              <a:t> </a:t>
            </a:r>
            <a:r>
              <a:rPr lang="en-GB" dirty="0" err="1"/>
              <a:t>ysgrifenedig</a:t>
            </a:r>
            <a:r>
              <a:rPr lang="en-GB" dirty="0"/>
              <a:t>. </a:t>
            </a:r>
            <a:r>
              <a:rPr lang="en-GB" dirty="0" err="1"/>
              <a:t>Defnyddiwch</a:t>
            </a:r>
            <a:r>
              <a:rPr lang="en-GB" dirty="0"/>
              <a:t> </a:t>
            </a:r>
            <a:r>
              <a:rPr lang="en-GB" dirty="0" err="1"/>
              <a:t>gyfeirnod</a:t>
            </a:r>
            <a:r>
              <a:rPr lang="en-GB" dirty="0"/>
              <a:t> Harvard </a:t>
            </a:r>
            <a:r>
              <a:rPr lang="en-GB" dirty="0" err="1"/>
              <a:t>ar</a:t>
            </a:r>
            <a:r>
              <a:rPr lang="en-GB" dirty="0"/>
              <a:t> </a:t>
            </a:r>
            <a:r>
              <a:rPr lang="en-GB" dirty="0" err="1"/>
              <a:t>eich</a:t>
            </a:r>
            <a:r>
              <a:rPr lang="en-GB" dirty="0"/>
              <a:t> poster a </a:t>
            </a:r>
            <a:r>
              <a:rPr lang="en-GB" dirty="0" err="1"/>
              <a:t>chydnabod</a:t>
            </a:r>
            <a:r>
              <a:rPr lang="en-GB" dirty="0"/>
              <a:t> </a:t>
            </a:r>
            <a:r>
              <a:rPr lang="en-GB" dirty="0" err="1"/>
              <a:t>ffynonellau</a:t>
            </a:r>
            <a:r>
              <a:rPr lang="en-GB" dirty="0"/>
              <a:t> </a:t>
            </a:r>
            <a:r>
              <a:rPr lang="en-GB" dirty="0" err="1"/>
              <a:t>ar</a:t>
            </a:r>
            <a:r>
              <a:rPr lang="en-GB" dirty="0"/>
              <a:t> </a:t>
            </a:r>
            <a:r>
              <a:rPr lang="en-GB" dirty="0" err="1"/>
              <a:t>lafar</a:t>
            </a:r>
            <a:r>
              <a:rPr lang="en-GB" dirty="0"/>
              <a:t>.</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EAF1BEFD-B643-5FDA-EB2A-1D410C7C409F}"/>
              </a:ext>
            </a:extLst>
          </p:cNvPr>
          <p:cNvSpPr>
            <a:spLocks noGrp="1"/>
          </p:cNvSpPr>
          <p:nvPr>
            <p:ph sz="half" idx="2"/>
          </p:nvPr>
        </p:nvSpPr>
        <p:spPr>
          <a:xfrm>
            <a:off x="6362007" y="1128083"/>
            <a:ext cx="5448993" cy="3827722"/>
          </a:xfrm>
        </p:spPr>
        <p:txBody>
          <a:bodyPr vert="horz" lIns="91440" tIns="45720" rIns="91440" bIns="45720" rtlCol="0" anchor="t">
            <a:noAutofit/>
          </a:bodyPr>
          <a:lstStyle/>
          <a:p>
            <a:r>
              <a:rPr lang="en-GB" sz="1800" dirty="0">
                <a:solidFill>
                  <a:srgbClr val="2F5597"/>
                </a:solidFill>
              </a:rPr>
              <a:t>Oral presentation to share key ideas from your Academic Poster (o </a:t>
            </a:r>
            <a:r>
              <a:rPr lang="en-GB" sz="1800" dirty="0" err="1">
                <a:solidFill>
                  <a:srgbClr val="2F5597"/>
                </a:solidFill>
              </a:rPr>
              <a:t>rhan</a:t>
            </a:r>
            <a:r>
              <a:rPr lang="en-GB" sz="1800" dirty="0">
                <a:solidFill>
                  <a:srgbClr val="2F5597"/>
                </a:solidFill>
              </a:rPr>
              <a:t> 3). </a:t>
            </a:r>
          </a:p>
          <a:p>
            <a:r>
              <a:rPr lang="en-GB" sz="1800" dirty="0">
                <a:solidFill>
                  <a:srgbClr val="2F5597"/>
                </a:solidFill>
              </a:rPr>
              <a:t>Individual Presentation to be recorded and on your </a:t>
            </a:r>
            <a:r>
              <a:rPr lang="en-GB" sz="1800" dirty="0" err="1">
                <a:solidFill>
                  <a:srgbClr val="2F5597"/>
                </a:solidFill>
              </a:rPr>
              <a:t>Powerpoint</a:t>
            </a:r>
            <a:r>
              <a:rPr lang="en-GB" sz="1800" dirty="0">
                <a:solidFill>
                  <a:srgbClr val="2F5597"/>
                </a:solidFill>
              </a:rPr>
              <a:t> poster. There will be guidance provided for this part. (5 minutes) </a:t>
            </a:r>
          </a:p>
          <a:p>
            <a:r>
              <a:rPr lang="en-GB" sz="1800" dirty="0">
                <a:solidFill>
                  <a:srgbClr val="2F5597"/>
                </a:solidFill>
              </a:rPr>
              <a:t>Practise your timings carefully.</a:t>
            </a:r>
          </a:p>
          <a:p>
            <a:r>
              <a:rPr lang="en-GB" sz="1800" dirty="0">
                <a:solidFill>
                  <a:srgbClr val="2F5597"/>
                </a:solidFill>
              </a:rPr>
              <a:t>Consider your use of body language; volume, pace and pitch of voice; eye contact with the audience.  </a:t>
            </a:r>
          </a:p>
          <a:p>
            <a:r>
              <a:rPr lang="en-GB" sz="1800" dirty="0">
                <a:solidFill>
                  <a:srgbClr val="2F5597"/>
                </a:solidFill>
              </a:rPr>
              <a:t>You may use ‘cue cards’ or brief postcard sized notes to support your delivery. Avoid lengthy scripts or reading from a screen.   </a:t>
            </a:r>
          </a:p>
          <a:p>
            <a:r>
              <a:rPr lang="en-GB" sz="1800" dirty="0">
                <a:solidFill>
                  <a:srgbClr val="2F5597"/>
                </a:solidFill>
              </a:rPr>
              <a:t>Reference all ideas in exactly the same way as a written assignment. Use Harvard referencing on your poster and acknowledge sources </a:t>
            </a:r>
            <a:r>
              <a:rPr lang="en-GB" sz="2000" dirty="0">
                <a:solidFill>
                  <a:srgbClr val="2F5597"/>
                </a:solidFill>
              </a:rPr>
              <a:t>verbally.</a:t>
            </a:r>
          </a:p>
        </p:txBody>
      </p:sp>
    </p:spTree>
    <p:extLst>
      <p:ext uri="{BB962C8B-B14F-4D97-AF65-F5344CB8AC3E}">
        <p14:creationId xmlns:p14="http://schemas.microsoft.com/office/powerpoint/2010/main" val="23602027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DD57-899A-D757-F513-97359EDFF69B}"/>
              </a:ext>
            </a:extLst>
          </p:cNvPr>
          <p:cNvSpPr>
            <a:spLocks noGrp="1"/>
          </p:cNvSpPr>
          <p:nvPr>
            <p:ph type="title"/>
          </p:nvPr>
        </p:nvSpPr>
        <p:spPr>
          <a:xfrm>
            <a:off x="35169" y="365125"/>
            <a:ext cx="12045461" cy="1337286"/>
          </a:xfrm>
        </p:spPr>
        <p:txBody>
          <a:bodyPr>
            <a:noAutofit/>
          </a:bodyPr>
          <a:lstStyle/>
          <a:p>
            <a:r>
              <a:rPr lang="en-GB" sz="3600" dirty="0"/>
              <a:t>Rhan 4- </a:t>
            </a:r>
            <a:r>
              <a:rPr lang="en-GB" sz="3600" dirty="0" err="1"/>
              <a:t>Cyflwyniad</a:t>
            </a:r>
            <a:r>
              <a:rPr lang="en-GB" sz="3600" dirty="0"/>
              <a:t> </a:t>
            </a:r>
            <a:r>
              <a:rPr lang="en-GB" sz="3600" dirty="0" err="1"/>
              <a:t>llafar</a:t>
            </a:r>
            <a:r>
              <a:rPr lang="en-GB" sz="3600" dirty="0"/>
              <a:t> </a:t>
            </a:r>
            <a:r>
              <a:rPr lang="en-GB" sz="3600" dirty="0" err="1"/>
              <a:t>o’r</a:t>
            </a:r>
            <a:r>
              <a:rPr lang="en-GB" sz="3600" dirty="0"/>
              <a:t> poster </a:t>
            </a:r>
            <a:r>
              <a:rPr lang="en-GB" sz="3600" dirty="0" err="1"/>
              <a:t>academaidd</a:t>
            </a:r>
            <a:br>
              <a:rPr lang="en-GB" sz="3600" dirty="0"/>
            </a:br>
            <a:r>
              <a:rPr lang="en-GB" sz="3600" dirty="0">
                <a:solidFill>
                  <a:srgbClr val="2F5597"/>
                </a:solidFill>
              </a:rPr>
              <a:t>Part 4- Oral presentation of academic poster</a:t>
            </a:r>
          </a:p>
        </p:txBody>
      </p:sp>
      <p:sp>
        <p:nvSpPr>
          <p:cNvPr id="3" name="Content Placeholder 2">
            <a:extLst>
              <a:ext uri="{FF2B5EF4-FFF2-40B4-BE49-F238E27FC236}">
                <a16:creationId xmlns:a16="http://schemas.microsoft.com/office/drawing/2014/main" id="{96EB0A0B-E450-68F6-662E-A7CF5321277E}"/>
              </a:ext>
            </a:extLst>
          </p:cNvPr>
          <p:cNvSpPr>
            <a:spLocks noGrp="1"/>
          </p:cNvSpPr>
          <p:nvPr>
            <p:ph sz="half" idx="1"/>
          </p:nvPr>
        </p:nvSpPr>
        <p:spPr>
          <a:xfrm>
            <a:off x="838200" y="2055137"/>
            <a:ext cx="5181600" cy="4121826"/>
          </a:xfrm>
        </p:spPr>
        <p:txBody>
          <a:bodyPr>
            <a:normAutofit/>
          </a:bodyPr>
          <a:lstStyle/>
          <a:p>
            <a:pPr marL="0" indent="0">
              <a:buNone/>
            </a:pPr>
            <a:r>
              <a:rPr lang="en-GB" dirty="0" err="1"/>
              <a:t>Ystyriwch</a:t>
            </a:r>
            <a:r>
              <a:rPr lang="en-GB" dirty="0"/>
              <a:t> </a:t>
            </a:r>
            <a:r>
              <a:rPr lang="en-GB" dirty="0" err="1"/>
              <a:t>strwythur</a:t>
            </a:r>
            <a:r>
              <a:rPr lang="en-GB" dirty="0"/>
              <a:t> </a:t>
            </a:r>
            <a:r>
              <a:rPr lang="en-GB" dirty="0" err="1"/>
              <a:t>eich</a:t>
            </a:r>
            <a:r>
              <a:rPr lang="en-GB" dirty="0"/>
              <a:t> </a:t>
            </a:r>
            <a:r>
              <a:rPr lang="en-GB" dirty="0" err="1"/>
              <a:t>cyflwyniad</a:t>
            </a:r>
            <a:endParaRPr lang="en-GB" dirty="0"/>
          </a:p>
          <a:p>
            <a:r>
              <a:rPr lang="en-GB" dirty="0" err="1"/>
              <a:t>Cyflwyniad</a:t>
            </a:r>
            <a:r>
              <a:rPr lang="en-GB" dirty="0"/>
              <a:t>- i </a:t>
            </a:r>
            <a:r>
              <a:rPr lang="en-GB" dirty="0" err="1"/>
              <a:t>chi’ch</a:t>
            </a:r>
            <a:r>
              <a:rPr lang="en-GB" dirty="0"/>
              <a:t> </a:t>
            </a:r>
            <a:r>
              <a:rPr lang="en-GB" dirty="0" err="1"/>
              <a:t>hunan</a:t>
            </a:r>
            <a:r>
              <a:rPr lang="en-GB" dirty="0"/>
              <a:t> a </a:t>
            </a:r>
            <a:r>
              <a:rPr lang="en-GB" dirty="0" err="1"/>
              <a:t>beth</a:t>
            </a:r>
            <a:r>
              <a:rPr lang="en-GB" dirty="0"/>
              <a:t> </a:t>
            </a:r>
            <a:r>
              <a:rPr lang="en-GB" dirty="0" err="1"/>
              <a:t>fyddwch</a:t>
            </a:r>
            <a:r>
              <a:rPr lang="en-GB" dirty="0"/>
              <a:t> yn </a:t>
            </a:r>
            <a:r>
              <a:rPr lang="en-GB" dirty="0" err="1"/>
              <a:t>trafod</a:t>
            </a:r>
            <a:endParaRPr lang="en-GB" dirty="0"/>
          </a:p>
          <a:p>
            <a:r>
              <a:rPr lang="en-GB" dirty="0" err="1"/>
              <a:t>Prif</a:t>
            </a:r>
            <a:r>
              <a:rPr lang="en-GB" dirty="0"/>
              <a:t> </a:t>
            </a:r>
            <a:r>
              <a:rPr lang="en-GB" dirty="0" err="1"/>
              <a:t>rhannau</a:t>
            </a:r>
            <a:r>
              <a:rPr lang="en-GB" dirty="0"/>
              <a:t> </a:t>
            </a:r>
            <a:r>
              <a:rPr lang="en-GB" dirty="0" err="1"/>
              <a:t>sy’n</a:t>
            </a:r>
            <a:r>
              <a:rPr lang="en-GB" dirty="0"/>
              <a:t> </a:t>
            </a:r>
            <a:r>
              <a:rPr lang="en-GB" dirty="0" err="1"/>
              <a:t>llifo</a:t>
            </a:r>
            <a:r>
              <a:rPr lang="en-GB" dirty="0"/>
              <a:t> </a:t>
            </a:r>
            <a:r>
              <a:rPr lang="en-GB" dirty="0" err="1"/>
              <a:t>i’w</a:t>
            </a:r>
            <a:r>
              <a:rPr lang="en-GB" dirty="0"/>
              <a:t> </a:t>
            </a:r>
            <a:r>
              <a:rPr lang="en-GB" dirty="0" err="1"/>
              <a:t>gilydd</a:t>
            </a:r>
            <a:endParaRPr lang="en-GB" dirty="0"/>
          </a:p>
          <a:p>
            <a:r>
              <a:rPr lang="en-GB" dirty="0" err="1"/>
              <a:t>Casgliad</a:t>
            </a:r>
            <a:r>
              <a:rPr lang="en-GB" dirty="0"/>
              <a:t> a </a:t>
            </a:r>
            <a:r>
              <a:rPr lang="en-GB" dirty="0" err="1"/>
              <a:t>diolch</a:t>
            </a:r>
            <a:endParaRPr lang="en-GB" dirty="0"/>
          </a:p>
        </p:txBody>
      </p:sp>
      <p:sp>
        <p:nvSpPr>
          <p:cNvPr id="4" name="Content Placeholder 3">
            <a:extLst>
              <a:ext uri="{FF2B5EF4-FFF2-40B4-BE49-F238E27FC236}">
                <a16:creationId xmlns:a16="http://schemas.microsoft.com/office/drawing/2014/main" id="{2DD2410C-777C-E0E8-9EFD-A693F7267EBF}"/>
              </a:ext>
            </a:extLst>
          </p:cNvPr>
          <p:cNvSpPr>
            <a:spLocks noGrp="1"/>
          </p:cNvSpPr>
          <p:nvPr>
            <p:ph sz="half" idx="2"/>
          </p:nvPr>
        </p:nvSpPr>
        <p:spPr>
          <a:xfrm>
            <a:off x="6237838" y="1973654"/>
            <a:ext cx="5115962" cy="4022555"/>
          </a:xfrm>
        </p:spPr>
        <p:txBody>
          <a:bodyPr>
            <a:normAutofit/>
          </a:bodyPr>
          <a:lstStyle/>
          <a:p>
            <a:pPr marL="0" indent="0">
              <a:buNone/>
            </a:pPr>
            <a:r>
              <a:rPr lang="en-GB" sz="2800" dirty="0">
                <a:solidFill>
                  <a:srgbClr val="2F5597"/>
                </a:solidFill>
              </a:rPr>
              <a:t>Consider </a:t>
            </a:r>
            <a:r>
              <a:rPr lang="en-GB" dirty="0">
                <a:solidFill>
                  <a:srgbClr val="2F5597"/>
                </a:solidFill>
              </a:rPr>
              <a:t>the </a:t>
            </a:r>
            <a:r>
              <a:rPr lang="en-GB" sz="2800" dirty="0">
                <a:solidFill>
                  <a:srgbClr val="2F5597"/>
                </a:solidFill>
              </a:rPr>
              <a:t>structure of your presentation</a:t>
            </a:r>
          </a:p>
          <a:p>
            <a:r>
              <a:rPr lang="en-GB" sz="2800" dirty="0">
                <a:solidFill>
                  <a:srgbClr val="2F5597"/>
                </a:solidFill>
              </a:rPr>
              <a:t>Introduction- to yourself and what you will discuss</a:t>
            </a:r>
          </a:p>
          <a:p>
            <a:r>
              <a:rPr lang="en-GB" sz="2800" dirty="0">
                <a:solidFill>
                  <a:srgbClr val="2F5597"/>
                </a:solidFill>
              </a:rPr>
              <a:t>Main sections that flow together well</a:t>
            </a:r>
          </a:p>
          <a:p>
            <a:r>
              <a:rPr lang="en-GB" sz="2800" dirty="0">
                <a:solidFill>
                  <a:srgbClr val="2F5597"/>
                </a:solidFill>
              </a:rPr>
              <a:t>Conclusion and thanks to audience</a:t>
            </a:r>
          </a:p>
          <a:p>
            <a:pPr marL="0" indent="0">
              <a:buNone/>
            </a:pPr>
            <a:endParaRPr lang="en-GB" sz="2800" dirty="0"/>
          </a:p>
        </p:txBody>
      </p:sp>
    </p:spTree>
    <p:extLst>
      <p:ext uri="{BB962C8B-B14F-4D97-AF65-F5344CB8AC3E}">
        <p14:creationId xmlns:p14="http://schemas.microsoft.com/office/powerpoint/2010/main" val="3609263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60A113-5721-46EF-27EB-B45A67BEA5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F440A-A29B-AC86-CA56-41DE6C266475}"/>
              </a:ext>
            </a:extLst>
          </p:cNvPr>
          <p:cNvSpPr>
            <a:spLocks noGrp="1"/>
          </p:cNvSpPr>
          <p:nvPr>
            <p:ph type="title"/>
          </p:nvPr>
        </p:nvSpPr>
        <p:spPr>
          <a:xfrm>
            <a:off x="838200" y="365126"/>
            <a:ext cx="10515600" cy="532650"/>
          </a:xfrm>
        </p:spPr>
        <p:txBody>
          <a:bodyPr>
            <a:normAutofit fontScale="90000"/>
          </a:bodyPr>
          <a:lstStyle/>
          <a:p>
            <a:r>
              <a:rPr lang="en-GB" b="1" dirty="0" err="1"/>
              <a:t>Cyflwyno’r</a:t>
            </a:r>
            <a:r>
              <a:rPr lang="en-GB" b="1" dirty="0"/>
              <a:t> </a:t>
            </a:r>
            <a:r>
              <a:rPr lang="en-GB" b="1" dirty="0" err="1"/>
              <a:t>portffolio</a:t>
            </a:r>
            <a:r>
              <a:rPr lang="en-GB" b="1" dirty="0"/>
              <a:t> </a:t>
            </a:r>
            <a:br>
              <a:rPr lang="en-GB" b="1" dirty="0"/>
            </a:br>
            <a:r>
              <a:rPr lang="en-GB" b="1" dirty="0">
                <a:solidFill>
                  <a:srgbClr val="2F5597"/>
                </a:solidFill>
              </a:rPr>
              <a:t>Presenting the portfolio </a:t>
            </a:r>
          </a:p>
        </p:txBody>
      </p:sp>
      <p:sp>
        <p:nvSpPr>
          <p:cNvPr id="3" name="Content Placeholder 2">
            <a:extLst>
              <a:ext uri="{FF2B5EF4-FFF2-40B4-BE49-F238E27FC236}">
                <a16:creationId xmlns:a16="http://schemas.microsoft.com/office/drawing/2014/main" id="{2554811D-A498-9D55-EB1F-B389BE33F478}"/>
              </a:ext>
            </a:extLst>
          </p:cNvPr>
          <p:cNvSpPr>
            <a:spLocks noGrp="1"/>
          </p:cNvSpPr>
          <p:nvPr>
            <p:ph sz="half" idx="1"/>
          </p:nvPr>
        </p:nvSpPr>
        <p:spPr>
          <a:xfrm>
            <a:off x="799407" y="1292975"/>
            <a:ext cx="5181600" cy="4351338"/>
          </a:xfrm>
        </p:spPr>
        <p:txBody>
          <a:bodyPr>
            <a:normAutofit fontScale="92500" lnSpcReduction="10000"/>
          </a:bodyPr>
          <a:lstStyle/>
          <a:p>
            <a:r>
              <a:rPr lang="en-GB" dirty="0"/>
              <a:t>Dylid </a:t>
            </a:r>
            <a:r>
              <a:rPr lang="en-GB" dirty="0" err="1"/>
              <a:t>rhoi</a:t>
            </a:r>
            <a:r>
              <a:rPr lang="en-GB" dirty="0"/>
              <a:t> Rhan 1 a 2, 3 </a:t>
            </a:r>
            <a:r>
              <a:rPr lang="en-GB" dirty="0" err="1"/>
              <a:t>mewn</a:t>
            </a:r>
            <a:r>
              <a:rPr lang="en-GB" dirty="0"/>
              <a:t> un </a:t>
            </a:r>
            <a:r>
              <a:rPr lang="en-GB" dirty="0" err="1"/>
              <a:t>ddogfen</a:t>
            </a:r>
            <a:r>
              <a:rPr lang="en-GB" dirty="0"/>
              <a:t> Microsoft Word</a:t>
            </a:r>
          </a:p>
          <a:p>
            <a:r>
              <a:rPr lang="en-GB" dirty="0" err="1"/>
              <a:t>Cynnwys</a:t>
            </a:r>
            <a:r>
              <a:rPr lang="en-GB" dirty="0"/>
              <a:t> </a:t>
            </a:r>
            <a:r>
              <a:rPr lang="en-GB" dirty="0" err="1"/>
              <a:t>pennawd</a:t>
            </a:r>
            <a:r>
              <a:rPr lang="en-GB" dirty="0"/>
              <a:t> a </a:t>
            </a:r>
            <a:r>
              <a:rPr lang="en-GB" dirty="0" err="1"/>
              <a:t>rhifau</a:t>
            </a:r>
            <a:r>
              <a:rPr lang="en-GB" dirty="0"/>
              <a:t> </a:t>
            </a:r>
            <a:r>
              <a:rPr lang="en-GB" dirty="0" err="1"/>
              <a:t>tudalennau</a:t>
            </a:r>
            <a:r>
              <a:rPr lang="en-GB" dirty="0"/>
              <a:t> </a:t>
            </a:r>
            <a:r>
              <a:rPr lang="en-GB" dirty="0" err="1"/>
              <a:t>i'r</a:t>
            </a:r>
            <a:r>
              <a:rPr lang="en-GB" dirty="0"/>
              <a:t> </a:t>
            </a:r>
            <a:r>
              <a:rPr lang="en-GB" dirty="0" err="1"/>
              <a:t>ddogfen</a:t>
            </a:r>
            <a:r>
              <a:rPr lang="en-GB" dirty="0"/>
              <a:t> Word.</a:t>
            </a:r>
          </a:p>
          <a:p>
            <a:r>
              <a:rPr lang="en-GB" dirty="0" err="1"/>
              <a:t>Cynnwys</a:t>
            </a:r>
            <a:r>
              <a:rPr lang="en-GB" dirty="0"/>
              <a:t> y </a:t>
            </a:r>
            <a:r>
              <a:rPr lang="en-GB" dirty="0" err="1"/>
              <a:t>datganiad</a:t>
            </a:r>
            <a:r>
              <a:rPr lang="en-GB" dirty="0"/>
              <a:t> AI</a:t>
            </a:r>
          </a:p>
          <a:p>
            <a:r>
              <a:rPr lang="en-GB" dirty="0" err="1"/>
              <a:t>Cynnwys</a:t>
            </a:r>
            <a:r>
              <a:rPr lang="en-GB" dirty="0"/>
              <a:t> </a:t>
            </a:r>
            <a:r>
              <a:rPr lang="en-GB" dirty="0" err="1"/>
              <a:t>tudalen</a:t>
            </a:r>
            <a:r>
              <a:rPr lang="en-GB" dirty="0"/>
              <a:t> </a:t>
            </a:r>
            <a:r>
              <a:rPr lang="en-GB" dirty="0" err="1"/>
              <a:t>cynnwys</a:t>
            </a:r>
            <a:endParaRPr lang="en-GB" dirty="0"/>
          </a:p>
          <a:p>
            <a:r>
              <a:rPr lang="en-GB" dirty="0"/>
              <a:t>Dylid </a:t>
            </a:r>
            <a:r>
              <a:rPr lang="en-GB" dirty="0" err="1"/>
              <a:t>rhannu</a:t>
            </a:r>
            <a:r>
              <a:rPr lang="en-GB" dirty="0"/>
              <a:t> Rhan 4 </a:t>
            </a:r>
            <a:r>
              <a:rPr lang="en-GB" dirty="0" err="1"/>
              <a:t>gyda'r</a:t>
            </a:r>
            <a:r>
              <a:rPr lang="en-GB" dirty="0"/>
              <a:t> </a:t>
            </a:r>
            <a:r>
              <a:rPr lang="en-GB" dirty="0" err="1"/>
              <a:t>darlithydd</a:t>
            </a:r>
            <a:r>
              <a:rPr lang="en-GB" dirty="0"/>
              <a:t> </a:t>
            </a:r>
            <a:r>
              <a:rPr lang="en-GB" dirty="0" err="1"/>
              <a:t>fel</a:t>
            </a:r>
            <a:r>
              <a:rPr lang="en-GB" dirty="0"/>
              <a:t> </a:t>
            </a:r>
            <a:r>
              <a:rPr lang="en-GB" dirty="0" err="1"/>
              <a:t>dogfen</a:t>
            </a:r>
            <a:r>
              <a:rPr lang="en-GB" dirty="0"/>
              <a:t> a </a:t>
            </a:r>
            <a:r>
              <a:rPr lang="en-GB" dirty="0" err="1"/>
              <a:t>rennir</a:t>
            </a:r>
            <a:r>
              <a:rPr lang="en-GB" dirty="0"/>
              <a:t>.</a:t>
            </a:r>
          </a:p>
          <a:p>
            <a:r>
              <a:rPr lang="en-GB" dirty="0" err="1"/>
              <a:t>Byddwch</a:t>
            </a:r>
            <a:r>
              <a:rPr lang="en-GB" dirty="0"/>
              <a:t> </a:t>
            </a:r>
            <a:r>
              <a:rPr lang="en-GB" dirty="0" err="1"/>
              <a:t>yn</a:t>
            </a:r>
            <a:r>
              <a:rPr lang="en-GB" dirty="0"/>
              <a:t> </a:t>
            </a:r>
            <a:r>
              <a:rPr lang="en-GB" dirty="0" err="1"/>
              <a:t>cael</a:t>
            </a:r>
            <a:r>
              <a:rPr lang="en-GB" dirty="0"/>
              <a:t> </a:t>
            </a:r>
            <a:r>
              <a:rPr lang="en-GB" dirty="0" err="1"/>
              <a:t>arweiniad</a:t>
            </a:r>
            <a:r>
              <a:rPr lang="en-GB" dirty="0"/>
              <a:t> </a:t>
            </a:r>
            <a:r>
              <a:rPr lang="en-GB" dirty="0" err="1"/>
              <a:t>ar</a:t>
            </a:r>
            <a:r>
              <a:rPr lang="en-GB" dirty="0"/>
              <a:t> </a:t>
            </a:r>
            <a:r>
              <a:rPr lang="en-GB" dirty="0" err="1"/>
              <a:t>sut</a:t>
            </a:r>
            <a:r>
              <a:rPr lang="en-GB" dirty="0"/>
              <a:t> </a:t>
            </a:r>
            <a:r>
              <a:rPr lang="en-GB" dirty="0" err="1"/>
              <a:t>i</a:t>
            </a:r>
            <a:r>
              <a:rPr lang="en-GB" dirty="0"/>
              <a:t> </a:t>
            </a:r>
            <a:r>
              <a:rPr lang="en-GB" dirty="0" err="1"/>
              <a:t>wneud</a:t>
            </a:r>
            <a:r>
              <a:rPr lang="en-GB" dirty="0"/>
              <a:t> yr </a:t>
            </a:r>
            <a:r>
              <a:rPr lang="en-GB" dirty="0" err="1"/>
              <a:t>uchod</a:t>
            </a:r>
            <a:r>
              <a:rPr lang="en-GB" dirty="0"/>
              <a:t> </a:t>
            </a:r>
            <a:r>
              <a:rPr lang="en-GB" dirty="0" err="1"/>
              <a:t>ar</a:t>
            </a:r>
            <a:r>
              <a:rPr lang="en-GB" dirty="0"/>
              <a:t> Moodle</a:t>
            </a:r>
          </a:p>
        </p:txBody>
      </p:sp>
      <p:sp>
        <p:nvSpPr>
          <p:cNvPr id="4" name="Content Placeholder 3">
            <a:extLst>
              <a:ext uri="{FF2B5EF4-FFF2-40B4-BE49-F238E27FC236}">
                <a16:creationId xmlns:a16="http://schemas.microsoft.com/office/drawing/2014/main" id="{E694458A-210F-D87F-F064-A747F1B9B478}"/>
              </a:ext>
            </a:extLst>
          </p:cNvPr>
          <p:cNvSpPr>
            <a:spLocks noGrp="1"/>
          </p:cNvSpPr>
          <p:nvPr>
            <p:ph sz="half" idx="2"/>
          </p:nvPr>
        </p:nvSpPr>
        <p:spPr>
          <a:xfrm>
            <a:off x="6172200" y="1158240"/>
            <a:ext cx="5181600" cy="4586462"/>
          </a:xfrm>
        </p:spPr>
        <p:txBody>
          <a:bodyPr>
            <a:normAutofit fontScale="92500" lnSpcReduction="10000"/>
          </a:bodyPr>
          <a:lstStyle/>
          <a:p>
            <a:r>
              <a:rPr lang="en-GB" dirty="0">
                <a:solidFill>
                  <a:srgbClr val="2F5597"/>
                </a:solidFill>
              </a:rPr>
              <a:t>Part 1 and 2, 3 should be placed into one Microsoft Word document</a:t>
            </a:r>
          </a:p>
          <a:p>
            <a:r>
              <a:rPr lang="en-GB" dirty="0">
                <a:solidFill>
                  <a:srgbClr val="2F5597"/>
                </a:solidFill>
              </a:rPr>
              <a:t>Include a header and page numbers to the Word document.</a:t>
            </a:r>
          </a:p>
          <a:p>
            <a:r>
              <a:rPr lang="en-GB" dirty="0">
                <a:solidFill>
                  <a:srgbClr val="2F5597"/>
                </a:solidFill>
              </a:rPr>
              <a:t>Include the AI declaration</a:t>
            </a:r>
          </a:p>
          <a:p>
            <a:r>
              <a:rPr lang="en-GB" dirty="0">
                <a:solidFill>
                  <a:srgbClr val="2F5597"/>
                </a:solidFill>
              </a:rPr>
              <a:t>Include a content page.</a:t>
            </a:r>
          </a:p>
          <a:p>
            <a:r>
              <a:rPr lang="en-GB" dirty="0">
                <a:solidFill>
                  <a:srgbClr val="2F5597"/>
                </a:solidFill>
              </a:rPr>
              <a:t>Part 4 should be shared with the lecturer as shared document.</a:t>
            </a:r>
          </a:p>
          <a:p>
            <a:r>
              <a:rPr lang="en-GB" dirty="0">
                <a:solidFill>
                  <a:srgbClr val="2F5597"/>
                </a:solidFill>
              </a:rPr>
              <a:t>You will be provided with guidance on how do the above on Moodle </a:t>
            </a:r>
          </a:p>
          <a:p>
            <a:endParaRPr lang="en-GB" dirty="0"/>
          </a:p>
        </p:txBody>
      </p:sp>
    </p:spTree>
    <p:extLst>
      <p:ext uri="{BB962C8B-B14F-4D97-AF65-F5344CB8AC3E}">
        <p14:creationId xmlns:p14="http://schemas.microsoft.com/office/powerpoint/2010/main" val="1666465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EDD4A-E62B-B1F8-3175-D4A54D0E9883}"/>
              </a:ext>
            </a:extLst>
          </p:cNvPr>
          <p:cNvSpPr>
            <a:spLocks noGrp="1"/>
          </p:cNvSpPr>
          <p:nvPr>
            <p:ph type="title"/>
          </p:nvPr>
        </p:nvSpPr>
        <p:spPr/>
        <p:txBody>
          <a:bodyPr/>
          <a:lstStyle/>
          <a:p>
            <a:r>
              <a:rPr lang="en-GB" dirty="0" err="1"/>
              <a:t>Pethau</a:t>
            </a:r>
            <a:r>
              <a:rPr lang="en-GB" dirty="0"/>
              <a:t> </a:t>
            </a:r>
            <a:r>
              <a:rPr lang="en-GB" dirty="0" err="1"/>
              <a:t>ychwanegol</a:t>
            </a:r>
            <a:r>
              <a:rPr lang="en-GB" dirty="0"/>
              <a:t> </a:t>
            </a:r>
            <a:r>
              <a:rPr lang="en-GB" dirty="0" err="1"/>
              <a:t>ar</a:t>
            </a:r>
            <a:r>
              <a:rPr lang="en-GB" dirty="0"/>
              <a:t> y </a:t>
            </a:r>
            <a:r>
              <a:rPr lang="en-GB" dirty="0" err="1"/>
              <a:t>ffurflen</a:t>
            </a:r>
            <a:r>
              <a:rPr lang="en-GB" dirty="0"/>
              <a:t> GA36      </a:t>
            </a:r>
            <a:r>
              <a:rPr lang="en-GB" dirty="0">
                <a:solidFill>
                  <a:srgbClr val="2F5597"/>
                </a:solidFill>
              </a:rPr>
              <a:t>Extra things on the </a:t>
            </a:r>
            <a:r>
              <a:rPr lang="en-GB" dirty="0" err="1">
                <a:solidFill>
                  <a:srgbClr val="2F5597"/>
                </a:solidFill>
              </a:rPr>
              <a:t>the</a:t>
            </a:r>
            <a:r>
              <a:rPr lang="en-GB" dirty="0">
                <a:solidFill>
                  <a:srgbClr val="2F5597"/>
                </a:solidFill>
              </a:rPr>
              <a:t> GA36 form</a:t>
            </a:r>
          </a:p>
        </p:txBody>
      </p:sp>
      <p:sp>
        <p:nvSpPr>
          <p:cNvPr id="3" name="Content Placeholder 2">
            <a:extLst>
              <a:ext uri="{FF2B5EF4-FFF2-40B4-BE49-F238E27FC236}">
                <a16:creationId xmlns:a16="http://schemas.microsoft.com/office/drawing/2014/main" id="{CF3DD623-FEAA-1BFA-7079-5857AA7B0374}"/>
              </a:ext>
            </a:extLst>
          </p:cNvPr>
          <p:cNvSpPr>
            <a:spLocks noGrp="1"/>
          </p:cNvSpPr>
          <p:nvPr>
            <p:ph sz="half" idx="1"/>
          </p:nvPr>
        </p:nvSpPr>
        <p:spPr/>
        <p:txBody>
          <a:bodyPr/>
          <a:lstStyle/>
          <a:p>
            <a:r>
              <a:rPr lang="en-GB" dirty="0" err="1"/>
              <a:t>Defnydd</a:t>
            </a:r>
            <a:r>
              <a:rPr lang="en-GB" dirty="0"/>
              <a:t> DA</a:t>
            </a:r>
          </a:p>
          <a:p>
            <a:r>
              <a:rPr lang="en-GB" dirty="0" err="1"/>
              <a:t>Meini</a:t>
            </a:r>
            <a:r>
              <a:rPr lang="en-GB" dirty="0"/>
              <a:t> </a:t>
            </a:r>
            <a:r>
              <a:rPr lang="en-GB" dirty="0" err="1"/>
              <a:t>Prawf</a:t>
            </a:r>
            <a:r>
              <a:rPr lang="en-GB" dirty="0"/>
              <a:t> </a:t>
            </a:r>
            <a:r>
              <a:rPr lang="en-GB" dirty="0" err="1"/>
              <a:t>Asesu</a:t>
            </a:r>
            <a:r>
              <a:rPr lang="en-GB" dirty="0"/>
              <a:t> </a:t>
            </a:r>
            <a:r>
              <a:rPr lang="en-GB" dirty="0" err="1"/>
              <a:t>Generig</a:t>
            </a:r>
            <a:r>
              <a:rPr lang="en-GB" dirty="0"/>
              <a:t> </a:t>
            </a:r>
          </a:p>
          <a:p>
            <a:pPr marL="0" indent="0">
              <a:buNone/>
            </a:pPr>
            <a:endParaRPr lang="en-GB" dirty="0"/>
          </a:p>
          <a:p>
            <a:pPr marL="0" indent="0">
              <a:buNone/>
            </a:pPr>
            <a:r>
              <a:rPr lang="en-GB" dirty="0">
                <a:hlinkClick r:id="rId2"/>
              </a:rPr>
              <a:t>ECEY4012C GA36a </a:t>
            </a:r>
            <a:r>
              <a:rPr lang="en-GB" dirty="0" err="1">
                <a:hlinkClick r:id="rId2"/>
              </a:rPr>
              <a:t>Manyleb</a:t>
            </a:r>
            <a:r>
              <a:rPr lang="en-GB" dirty="0">
                <a:hlinkClick r:id="rId2"/>
              </a:rPr>
              <a:t> </a:t>
            </a:r>
            <a:r>
              <a:rPr lang="en-GB" dirty="0" err="1">
                <a:hlinkClick r:id="rId2"/>
              </a:rPr>
              <a:t>Asesu</a:t>
            </a:r>
            <a:r>
              <a:rPr lang="en-GB" dirty="0">
                <a:hlinkClick r:id="rId2"/>
              </a:rPr>
              <a:t> </a:t>
            </a:r>
            <a:r>
              <a:rPr lang="en-GB" dirty="0" err="1">
                <a:hlinkClick r:id="rId2"/>
              </a:rPr>
              <a:t>Lefel</a:t>
            </a:r>
            <a:r>
              <a:rPr lang="en-GB" dirty="0">
                <a:hlinkClick r:id="rId2"/>
              </a:rPr>
              <a:t> 4 (1).docx</a:t>
            </a: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AF75CDA8-8729-2F38-34F1-EC21806E5F0D}"/>
              </a:ext>
            </a:extLst>
          </p:cNvPr>
          <p:cNvSpPr>
            <a:spLocks noGrp="1"/>
          </p:cNvSpPr>
          <p:nvPr>
            <p:ph sz="half" idx="2"/>
          </p:nvPr>
        </p:nvSpPr>
        <p:spPr/>
        <p:txBody>
          <a:bodyPr/>
          <a:lstStyle/>
          <a:p>
            <a:r>
              <a:rPr lang="en-GB" dirty="0">
                <a:solidFill>
                  <a:srgbClr val="2F5597"/>
                </a:solidFill>
              </a:rPr>
              <a:t>Use of AI</a:t>
            </a:r>
          </a:p>
          <a:p>
            <a:r>
              <a:rPr lang="en-GB" dirty="0">
                <a:solidFill>
                  <a:srgbClr val="2F5597"/>
                </a:solidFill>
              </a:rPr>
              <a:t>Generic Assessment Criteria</a:t>
            </a:r>
          </a:p>
          <a:p>
            <a:endParaRPr lang="en-GB" dirty="0">
              <a:solidFill>
                <a:srgbClr val="2F5597"/>
              </a:solidFill>
            </a:endParaRPr>
          </a:p>
          <a:p>
            <a:pPr marL="0" indent="0">
              <a:buNone/>
            </a:pPr>
            <a:r>
              <a:rPr lang="en-GB" dirty="0">
                <a:solidFill>
                  <a:srgbClr val="2F5597"/>
                </a:solidFill>
              </a:rPr>
              <a:t> </a:t>
            </a:r>
            <a:r>
              <a:rPr lang="en-GB" dirty="0">
                <a:hlinkClick r:id="rId3"/>
              </a:rPr>
              <a:t>ECEY4012 GA36a Level 4 Assessment Specification template (1).docx</a:t>
            </a:r>
            <a:endParaRPr lang="en-GB" dirty="0">
              <a:solidFill>
                <a:srgbClr val="2F5597"/>
              </a:solidFill>
            </a:endParaRPr>
          </a:p>
          <a:p>
            <a:endParaRPr lang="en-GB" dirty="0"/>
          </a:p>
        </p:txBody>
      </p:sp>
    </p:spTree>
    <p:extLst>
      <p:ext uri="{BB962C8B-B14F-4D97-AF65-F5344CB8AC3E}">
        <p14:creationId xmlns:p14="http://schemas.microsoft.com/office/powerpoint/2010/main" val="7912669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7F36D-9506-ACC6-53AC-6DEEBC99B40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250750D-D6B3-5E46-3465-FBD8E695AC9A}"/>
              </a:ext>
            </a:extLst>
          </p:cNvPr>
          <p:cNvSpPr txBox="1"/>
          <p:nvPr/>
        </p:nvSpPr>
        <p:spPr>
          <a:xfrm>
            <a:off x="947956" y="125835"/>
            <a:ext cx="10024843" cy="1107996"/>
          </a:xfrm>
          <a:prstGeom prst="rect">
            <a:avLst/>
          </a:prstGeom>
          <a:noFill/>
        </p:spPr>
        <p:txBody>
          <a:bodyPr wrap="square" rtlCol="0">
            <a:spAutoFit/>
          </a:bodyPr>
          <a:lstStyle/>
          <a:p>
            <a:r>
              <a:rPr lang="en-GB" sz="2400" dirty="0" err="1"/>
              <a:t>Defnyddio</a:t>
            </a:r>
            <a:r>
              <a:rPr lang="en-GB" sz="2400" dirty="0"/>
              <a:t> DA                                         </a:t>
            </a:r>
            <a:r>
              <a:rPr lang="en-GB" sz="2400" dirty="0">
                <a:solidFill>
                  <a:srgbClr val="2F5597"/>
                </a:solidFill>
              </a:rPr>
              <a:t>Use of AI</a:t>
            </a:r>
          </a:p>
          <a:p>
            <a:endParaRPr lang="en-GB" sz="2400" dirty="0">
              <a:solidFill>
                <a:srgbClr val="2F5597"/>
              </a:solidFill>
            </a:endParaRPr>
          </a:p>
          <a:p>
            <a:endParaRPr lang="en-GB" dirty="0"/>
          </a:p>
        </p:txBody>
      </p:sp>
      <p:graphicFrame>
        <p:nvGraphicFramePr>
          <p:cNvPr id="2" name="Object 1">
            <a:extLst>
              <a:ext uri="{FF2B5EF4-FFF2-40B4-BE49-F238E27FC236}">
                <a16:creationId xmlns:a16="http://schemas.microsoft.com/office/drawing/2014/main" id="{354D3E7B-ECCF-5C06-6CFF-16F14F92D445}"/>
              </a:ext>
            </a:extLst>
          </p:cNvPr>
          <p:cNvGraphicFramePr>
            <a:graphicFrameLocks noChangeAspect="1"/>
          </p:cNvGraphicFramePr>
          <p:nvPr>
            <p:extLst>
              <p:ext uri="{D42A27DB-BD31-4B8C-83A1-F6EECF244321}">
                <p14:modId xmlns:p14="http://schemas.microsoft.com/office/powerpoint/2010/main" val="1594250432"/>
              </p:ext>
            </p:extLst>
          </p:nvPr>
        </p:nvGraphicFramePr>
        <p:xfrm>
          <a:off x="210685" y="645953"/>
          <a:ext cx="15308948" cy="5012350"/>
        </p:xfrm>
        <a:graphic>
          <a:graphicData uri="http://schemas.openxmlformats.org/presentationml/2006/ole">
            <mc:AlternateContent xmlns:mc="http://schemas.openxmlformats.org/markup-compatibility/2006">
              <mc:Choice xmlns:v="urn:schemas-microsoft-com:vml" Requires="v">
                <p:oleObj name="Document" r:id="rId2" imgW="9790670" imgH="4443854" progId="Word.Document.12">
                  <p:embed/>
                </p:oleObj>
              </mc:Choice>
              <mc:Fallback>
                <p:oleObj name="Document" r:id="rId2" imgW="9790670" imgH="4443854" progId="Word.Document.12">
                  <p:embed/>
                  <p:pic>
                    <p:nvPicPr>
                      <p:cNvPr id="2" name="Object 1">
                        <a:extLst>
                          <a:ext uri="{FF2B5EF4-FFF2-40B4-BE49-F238E27FC236}">
                            <a16:creationId xmlns:a16="http://schemas.microsoft.com/office/drawing/2014/main" id="{354D3E7B-ECCF-5C06-6CFF-16F14F92D445}"/>
                          </a:ext>
                        </a:extLst>
                      </p:cNvPr>
                      <p:cNvPicPr/>
                      <p:nvPr/>
                    </p:nvPicPr>
                    <p:blipFill>
                      <a:blip r:embed="rId3"/>
                      <a:stretch>
                        <a:fillRect/>
                      </a:stretch>
                    </p:blipFill>
                    <p:spPr>
                      <a:xfrm>
                        <a:off x="210685" y="645953"/>
                        <a:ext cx="15308948" cy="5012350"/>
                      </a:xfrm>
                      <a:prstGeom prst="rect">
                        <a:avLst/>
                      </a:prstGeom>
                    </p:spPr>
                  </p:pic>
                </p:oleObj>
              </mc:Fallback>
            </mc:AlternateContent>
          </a:graphicData>
        </a:graphic>
      </p:graphicFrame>
    </p:spTree>
    <p:extLst>
      <p:ext uri="{BB962C8B-B14F-4D97-AF65-F5344CB8AC3E}">
        <p14:creationId xmlns:p14="http://schemas.microsoft.com/office/powerpoint/2010/main" val="4573341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C9205D-2371-3650-5EDC-4C6F3A9F5546}"/>
              </a:ext>
            </a:extLst>
          </p:cNvPr>
          <p:cNvSpPr txBox="1"/>
          <p:nvPr/>
        </p:nvSpPr>
        <p:spPr>
          <a:xfrm>
            <a:off x="947956" y="125835"/>
            <a:ext cx="10024843" cy="738664"/>
          </a:xfrm>
          <a:prstGeom prst="rect">
            <a:avLst/>
          </a:prstGeom>
          <a:noFill/>
        </p:spPr>
        <p:txBody>
          <a:bodyPr wrap="square" rtlCol="0">
            <a:spAutoFit/>
          </a:bodyPr>
          <a:lstStyle/>
          <a:p>
            <a:r>
              <a:rPr lang="en-GB" sz="2400" dirty="0" err="1"/>
              <a:t>Defnyddio</a:t>
            </a:r>
            <a:r>
              <a:rPr lang="en-GB" sz="2400" dirty="0"/>
              <a:t> DA                                         </a:t>
            </a:r>
            <a:r>
              <a:rPr lang="en-GB" sz="2400" dirty="0">
                <a:solidFill>
                  <a:srgbClr val="2F5597"/>
                </a:solidFill>
              </a:rPr>
              <a:t>Use of AI</a:t>
            </a:r>
          </a:p>
          <a:p>
            <a:endParaRPr lang="en-GB" dirty="0"/>
          </a:p>
        </p:txBody>
      </p:sp>
      <p:graphicFrame>
        <p:nvGraphicFramePr>
          <p:cNvPr id="7" name="Object 6">
            <a:extLst>
              <a:ext uri="{FF2B5EF4-FFF2-40B4-BE49-F238E27FC236}">
                <a16:creationId xmlns:a16="http://schemas.microsoft.com/office/drawing/2014/main" id="{637362EF-5068-5767-9D0B-C5074B8101F0}"/>
              </a:ext>
            </a:extLst>
          </p:cNvPr>
          <p:cNvGraphicFramePr>
            <a:graphicFrameLocks noChangeAspect="1"/>
          </p:cNvGraphicFramePr>
          <p:nvPr>
            <p:extLst>
              <p:ext uri="{D42A27DB-BD31-4B8C-83A1-F6EECF244321}">
                <p14:modId xmlns:p14="http://schemas.microsoft.com/office/powerpoint/2010/main" val="2747770533"/>
              </p:ext>
            </p:extLst>
          </p:nvPr>
        </p:nvGraphicFramePr>
        <p:xfrm>
          <a:off x="310392" y="704677"/>
          <a:ext cx="15385409" cy="5016615"/>
        </p:xfrm>
        <a:graphic>
          <a:graphicData uri="http://schemas.openxmlformats.org/presentationml/2006/ole">
            <mc:AlternateContent xmlns:mc="http://schemas.openxmlformats.org/markup-compatibility/2006">
              <mc:Choice xmlns:v="urn:schemas-microsoft-com:vml" Requires="v">
                <p:oleObj name="Document" r:id="rId2" imgW="9790670" imgH="4386469" progId="Word.Document.12">
                  <p:embed/>
                </p:oleObj>
              </mc:Choice>
              <mc:Fallback>
                <p:oleObj name="Document" r:id="rId2" imgW="9790670" imgH="4386469" progId="Word.Document.12">
                  <p:embed/>
                  <p:pic>
                    <p:nvPicPr>
                      <p:cNvPr id="7" name="Object 6">
                        <a:extLst>
                          <a:ext uri="{FF2B5EF4-FFF2-40B4-BE49-F238E27FC236}">
                            <a16:creationId xmlns:a16="http://schemas.microsoft.com/office/drawing/2014/main" id="{637362EF-5068-5767-9D0B-C5074B8101F0}"/>
                          </a:ext>
                        </a:extLst>
                      </p:cNvPr>
                      <p:cNvPicPr/>
                      <p:nvPr/>
                    </p:nvPicPr>
                    <p:blipFill>
                      <a:blip r:embed="rId3"/>
                      <a:stretch>
                        <a:fillRect/>
                      </a:stretch>
                    </p:blipFill>
                    <p:spPr>
                      <a:xfrm>
                        <a:off x="310392" y="704677"/>
                        <a:ext cx="15385409" cy="5016615"/>
                      </a:xfrm>
                      <a:prstGeom prst="rect">
                        <a:avLst/>
                      </a:prstGeom>
                    </p:spPr>
                  </p:pic>
                </p:oleObj>
              </mc:Fallback>
            </mc:AlternateContent>
          </a:graphicData>
        </a:graphic>
      </p:graphicFrame>
    </p:spTree>
    <p:extLst>
      <p:ext uri="{BB962C8B-B14F-4D97-AF65-F5344CB8AC3E}">
        <p14:creationId xmlns:p14="http://schemas.microsoft.com/office/powerpoint/2010/main" val="8706960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6C9BDE38-05CC-5687-5B00-AD5C07ACB8E2}"/>
              </a:ext>
            </a:extLst>
          </p:cNvPr>
          <p:cNvGraphicFramePr>
            <a:graphicFrameLocks noGrp="1"/>
          </p:cNvGraphicFramePr>
          <p:nvPr>
            <p:extLst>
              <p:ext uri="{D42A27DB-BD31-4B8C-83A1-F6EECF244321}">
                <p14:modId xmlns:p14="http://schemas.microsoft.com/office/powerpoint/2010/main" val="3248319483"/>
              </p:ext>
            </p:extLst>
          </p:nvPr>
        </p:nvGraphicFramePr>
        <p:xfrm>
          <a:off x="117447" y="100668"/>
          <a:ext cx="11627140" cy="5402509"/>
        </p:xfrm>
        <a:graphic>
          <a:graphicData uri="http://schemas.openxmlformats.org/drawingml/2006/table">
            <a:tbl>
              <a:tblPr firstRow="1" firstCol="1" bandRow="1"/>
              <a:tblGrid>
                <a:gridCol w="9694710">
                  <a:extLst>
                    <a:ext uri="{9D8B030D-6E8A-4147-A177-3AD203B41FA5}">
                      <a16:colId xmlns:a16="http://schemas.microsoft.com/office/drawing/2014/main" val="438326751"/>
                    </a:ext>
                  </a:extLst>
                </a:gridCol>
                <a:gridCol w="967378">
                  <a:extLst>
                    <a:ext uri="{9D8B030D-6E8A-4147-A177-3AD203B41FA5}">
                      <a16:colId xmlns:a16="http://schemas.microsoft.com/office/drawing/2014/main" val="2915512639"/>
                    </a:ext>
                  </a:extLst>
                </a:gridCol>
                <a:gridCol w="965052">
                  <a:extLst>
                    <a:ext uri="{9D8B030D-6E8A-4147-A177-3AD203B41FA5}">
                      <a16:colId xmlns:a16="http://schemas.microsoft.com/office/drawing/2014/main" val="3333084640"/>
                    </a:ext>
                  </a:extLst>
                </a:gridCol>
              </a:tblGrid>
              <a:tr h="414934">
                <a:tc>
                  <a:txBody>
                    <a:bodyPr/>
                    <a:lstStyle/>
                    <a:p>
                      <a:pPr>
                        <a:buNone/>
                      </a:pPr>
                      <a:r>
                        <a:rPr lang="cy-GB" sz="700" b="1">
                          <a:solidFill>
                            <a:srgbClr val="000000"/>
                          </a:solidFill>
                          <a:effectLst/>
                          <a:latin typeface="Arial" panose="020B0604020202020204" pitchFamily="34" charset="0"/>
                          <a:ea typeface="Times New Roman" panose="02020603050405020304" pitchFamily="18" charset="0"/>
                        </a:rPr>
                        <a:t>Meini Prawf Asesu Generig  </a:t>
                      </a:r>
                      <a:endParaRPr lang="en-GB" sz="600">
                        <a:effectLst/>
                        <a:latin typeface="Times New Roman" panose="02020603050405020304" pitchFamily="18" charset="0"/>
                        <a:ea typeface="Times New Roman" panose="02020603050405020304" pitchFamily="18" charset="0"/>
                      </a:endParaRPr>
                    </a:p>
                  </a:txBody>
                  <a:tcPr marL="40836" marR="4083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21590" marR="71755" algn="ctr">
                        <a:buNone/>
                      </a:pPr>
                      <a:r>
                        <a:rPr lang="cy-GB" sz="500" b="1">
                          <a:solidFill>
                            <a:srgbClr val="000000"/>
                          </a:solidFill>
                          <a:effectLst/>
                          <a:latin typeface="Arial" panose="020B0604020202020204" pitchFamily="34" charset="0"/>
                          <a:ea typeface="Times New Roman" panose="02020603050405020304" pitchFamily="18" charset="0"/>
                        </a:rPr>
                        <a:t>Marciau sydd ar gael</a:t>
                      </a:r>
                      <a:endParaRPr lang="en-GB" sz="600">
                        <a:effectLst/>
                        <a:latin typeface="Times New Roman" panose="02020603050405020304" pitchFamily="18" charset="0"/>
                        <a:ea typeface="Times New Roman" panose="02020603050405020304" pitchFamily="18" charset="0"/>
                      </a:endParaRPr>
                    </a:p>
                  </a:txBody>
                  <a:tcPr marL="40836" marR="40836"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71755" marR="71755" algn="ctr">
                        <a:buNone/>
                      </a:pPr>
                      <a:r>
                        <a:rPr lang="cy-GB" sz="500" b="1">
                          <a:solidFill>
                            <a:srgbClr val="000000"/>
                          </a:solidFill>
                          <a:effectLst/>
                          <a:latin typeface="Arial" panose="020B0604020202020204" pitchFamily="34" charset="0"/>
                          <a:ea typeface="Times New Roman" panose="02020603050405020304" pitchFamily="18" charset="0"/>
                        </a:rPr>
                        <a:t>Marciau a ddyfarnwyd </a:t>
                      </a:r>
                      <a:endParaRPr lang="en-GB" sz="600">
                        <a:effectLst/>
                        <a:latin typeface="Times New Roman" panose="02020603050405020304" pitchFamily="18" charset="0"/>
                        <a:ea typeface="Times New Roman" panose="02020603050405020304" pitchFamily="18" charset="0"/>
                      </a:endParaRPr>
                    </a:p>
                  </a:txBody>
                  <a:tcPr marL="40836" marR="40836" marT="0" marB="0"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84122489"/>
                  </a:ext>
                </a:extLst>
              </a:tr>
              <a:tr h="186348">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1. </a:t>
                      </a:r>
                      <a:r>
                        <a:rPr lang="cy-GB" sz="600" b="1">
                          <a:solidFill>
                            <a:srgbClr val="000000"/>
                          </a:solidFill>
                          <a:effectLst/>
                          <a:latin typeface="Arial" panose="020B0604020202020204" pitchFamily="34" charset="0"/>
                          <a:ea typeface="Times New Roman" panose="02020603050405020304" pitchFamily="18" charset="0"/>
                        </a:rPr>
                        <a:t>Sgiliau Ymgysylltu â Llenyddiaeth</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solidFill>
                            <a:srgbClr val="000000"/>
                          </a:solidFill>
                          <a:effectLst/>
                          <a:latin typeface="Arial" panose="020B0604020202020204" pitchFamily="34" charset="0"/>
                          <a:ea typeface="Times New Roman" panose="02020603050405020304" pitchFamily="18" charset="0"/>
                        </a:rPr>
                        <a:t>.</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659451290"/>
                  </a:ext>
                </a:extLst>
              </a:tr>
              <a:tr h="186348">
                <a:tc rowSpan="2">
                  <a:txBody>
                    <a:bodyPr/>
                    <a:lstStyle/>
                    <a:p>
                      <a:pPr>
                        <a:spcAft>
                          <a:spcPts val="600"/>
                        </a:spcAft>
                        <a:buNone/>
                      </a:pPr>
                      <a:r>
                        <a:rPr lang="en-GB" sz="7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700" dirty="0" err="1">
                          <a:effectLst/>
                          <a:latin typeface="Arial" panose="020B0604020202020204" pitchFamily="34" charset="0"/>
                          <a:ea typeface="Times New Roman" panose="02020603050405020304" pitchFamily="18" charset="0"/>
                        </a:rPr>
                        <a:t>Cyfeirio</a:t>
                      </a:r>
                      <a:r>
                        <a:rPr lang="en-GB" sz="700" dirty="0">
                          <a:effectLst/>
                          <a:latin typeface="Arial" panose="020B0604020202020204" pitchFamily="34" charset="0"/>
                          <a:ea typeface="Times New Roman" panose="02020603050405020304" pitchFamily="18" charset="0"/>
                        </a:rPr>
                        <a:t> </a:t>
                      </a:r>
                      <a:r>
                        <a:rPr lang="en-GB" sz="700" dirty="0" err="1">
                          <a:effectLst/>
                          <a:latin typeface="Arial" panose="020B0604020202020204" pitchFamily="34" charset="0"/>
                          <a:ea typeface="Times New Roman" panose="02020603050405020304" pitchFamily="18" charset="0"/>
                        </a:rPr>
                        <a:t>cywir</a:t>
                      </a:r>
                      <a:r>
                        <a:rPr lang="en-GB" sz="700" dirty="0">
                          <a:effectLst/>
                          <a:latin typeface="Arial" panose="020B0604020202020204" pitchFamily="34" charset="0"/>
                          <a:ea typeface="Times New Roman" panose="02020603050405020304" pitchFamily="18" charset="0"/>
                        </a:rPr>
                        <a:t> ac </a:t>
                      </a:r>
                      <a:r>
                        <a:rPr lang="en-GB" sz="700" dirty="0" err="1">
                          <a:effectLst/>
                          <a:latin typeface="Arial" panose="020B0604020202020204" pitchFamily="34" charset="0"/>
                          <a:ea typeface="Times New Roman" panose="02020603050405020304" pitchFamily="18" charset="0"/>
                        </a:rPr>
                        <a:t>ymchwil</a:t>
                      </a:r>
                      <a:r>
                        <a:rPr lang="en-GB" sz="700" dirty="0">
                          <a:effectLst/>
                          <a:latin typeface="Arial" panose="020B0604020202020204" pitchFamily="34" charset="0"/>
                          <a:ea typeface="Times New Roman" panose="02020603050405020304" pitchFamily="18" charset="0"/>
                        </a:rPr>
                        <a:t> </a:t>
                      </a:r>
                      <a:r>
                        <a:rPr lang="en-GB" sz="700" dirty="0" err="1">
                          <a:effectLst/>
                          <a:latin typeface="Arial" panose="020B0604020202020204" pitchFamily="34" charset="0"/>
                          <a:ea typeface="Times New Roman" panose="02020603050405020304" pitchFamily="18" charset="0"/>
                        </a:rPr>
                        <a:t>gredadwy</a:t>
                      </a:r>
                      <a:r>
                        <a:rPr lang="en-GB" sz="700" dirty="0">
                          <a:effectLst/>
                          <a:latin typeface="Arial" panose="020B0604020202020204" pitchFamily="34" charset="0"/>
                          <a:ea typeface="Times New Roman" panose="02020603050405020304" pitchFamily="18" charset="0"/>
                        </a:rPr>
                        <a:t>. </a:t>
                      </a:r>
                      <a:r>
                        <a:rPr lang="en-GB" sz="700" dirty="0" err="1">
                          <a:effectLst/>
                          <a:latin typeface="Arial" panose="020B0604020202020204" pitchFamily="34" charset="0"/>
                          <a:ea typeface="Times New Roman" panose="02020603050405020304" pitchFamily="18" charset="0"/>
                        </a:rPr>
                        <a:t>Defnydd</a:t>
                      </a:r>
                      <a:r>
                        <a:rPr lang="en-GB" sz="700" dirty="0">
                          <a:effectLst/>
                          <a:latin typeface="Arial" panose="020B0604020202020204" pitchFamily="34" charset="0"/>
                          <a:ea typeface="Times New Roman" panose="02020603050405020304" pitchFamily="18" charset="0"/>
                        </a:rPr>
                        <a:t> </a:t>
                      </a:r>
                      <a:r>
                        <a:rPr lang="en-GB" sz="700" dirty="0" err="1">
                          <a:effectLst/>
                          <a:latin typeface="Arial" panose="020B0604020202020204" pitchFamily="34" charset="0"/>
                          <a:ea typeface="Times New Roman" panose="02020603050405020304" pitchFamily="18" charset="0"/>
                        </a:rPr>
                        <a:t>cywir</a:t>
                      </a:r>
                      <a:r>
                        <a:rPr lang="en-GB" sz="700" dirty="0">
                          <a:effectLst/>
                          <a:latin typeface="Arial" panose="020B0604020202020204" pitchFamily="34" charset="0"/>
                          <a:ea typeface="Times New Roman" panose="02020603050405020304" pitchFamily="18" charset="0"/>
                        </a:rPr>
                        <a:t> o </a:t>
                      </a:r>
                      <a:r>
                        <a:rPr lang="en-GB" sz="700" dirty="0" err="1">
                          <a:effectLst/>
                          <a:latin typeface="Arial" panose="020B0604020202020204" pitchFamily="34" charset="0"/>
                          <a:ea typeface="Times New Roman" panose="02020603050405020304" pitchFamily="18" charset="0"/>
                        </a:rPr>
                        <a:t>fformat</a:t>
                      </a:r>
                      <a:r>
                        <a:rPr lang="en-GB" sz="700" dirty="0">
                          <a:effectLst/>
                          <a:latin typeface="Arial" panose="020B0604020202020204" pitchFamily="34" charset="0"/>
                          <a:ea typeface="Times New Roman" panose="02020603050405020304" pitchFamily="18" charset="0"/>
                        </a:rPr>
                        <a:t> Harvad.</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7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7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7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Rhan 2,3,4, </a:t>
                      </a:r>
                      <a:endParaRPr lang="en-GB" sz="600" dirty="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27094533"/>
                  </a:ext>
                </a:extLst>
              </a:tr>
              <a:tr h="731640">
                <a:tc vMerge="1">
                  <a:txBody>
                    <a:bodyPr/>
                    <a:lstStyle/>
                    <a:p>
                      <a:endParaRPr lang="en-GB"/>
                    </a:p>
                  </a:txBody>
                  <a:tcPr/>
                </a:tc>
                <a:tc>
                  <a:txBody>
                    <a:bodyPr/>
                    <a:lstStyle/>
                    <a:p>
                      <a:pPr algn="ctr">
                        <a:buNone/>
                      </a:pPr>
                      <a:r>
                        <a:rPr lang="en-GB" sz="1000">
                          <a:effectLst/>
                          <a:latin typeface="Arial" panose="020B0604020202020204" pitchFamily="34" charset="0"/>
                          <a:ea typeface="Times New Roman" panose="02020603050405020304" pitchFamily="18" charset="0"/>
                        </a:rPr>
                        <a:t>20</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2972996417"/>
                  </a:ext>
                </a:extLst>
              </a:tr>
              <a:tr h="186348">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2. </a:t>
                      </a:r>
                      <a:r>
                        <a:rPr lang="cy-GB" sz="600" b="1">
                          <a:solidFill>
                            <a:srgbClr val="000000"/>
                          </a:solidFill>
                          <a:effectLst/>
                          <a:latin typeface="Arial" panose="020B0604020202020204" pitchFamily="34" charset="0"/>
                          <a:ea typeface="Times New Roman" panose="02020603050405020304" pitchFamily="18" charset="0"/>
                        </a:rPr>
                        <a:t>Sgiliau Gwybodaeth a Dealltwriaeth</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345672873"/>
                  </a:ext>
                </a:extLst>
              </a:tr>
              <a:tr h="186348">
                <a:tc rowSpan="2">
                  <a:txBody>
                    <a:bodyPr/>
                    <a:lstStyle/>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700">
                          <a:effectLst/>
                          <a:latin typeface="Arial" panose="020B0604020202020204" pitchFamily="34" charset="0"/>
                          <a:ea typeface="Times New Roman" panose="02020603050405020304" pitchFamily="18" charset="0"/>
                        </a:rPr>
                        <a:t>Arddangos dealltwriaeth o dechnegau astudio perthnasol a sgiliau meddwl beirniadol wrth ymchwilio a chynhyrchu gwaith academaidd. Rhan 2</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Rhan 2 </a:t>
                      </a:r>
                      <a:endParaRPr lang="en-GB" sz="600" dirty="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78182754"/>
                  </a:ext>
                </a:extLst>
              </a:tr>
              <a:tr h="648186">
                <a:tc vMerge="1">
                  <a:txBody>
                    <a:bodyPr/>
                    <a:lstStyle/>
                    <a:p>
                      <a:endParaRPr lang="en-GB"/>
                    </a:p>
                  </a:txBody>
                  <a:tcPr/>
                </a:tc>
                <a:tc>
                  <a:txBody>
                    <a:bodyPr/>
                    <a:lstStyle/>
                    <a:p>
                      <a:pPr algn="ctr">
                        <a:buNone/>
                      </a:pPr>
                      <a:r>
                        <a:rPr lang="en-GB" sz="1000">
                          <a:effectLst/>
                          <a:latin typeface="Arial" panose="020B0604020202020204" pitchFamily="34" charset="0"/>
                          <a:ea typeface="Times New Roman" panose="02020603050405020304" pitchFamily="18" charset="0"/>
                        </a:rPr>
                        <a:t>20</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2235396175"/>
                  </a:ext>
                </a:extLst>
              </a:tr>
              <a:tr h="186348">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3. </a:t>
                      </a:r>
                      <a:r>
                        <a:rPr lang="cy-GB" sz="600" b="1">
                          <a:solidFill>
                            <a:srgbClr val="000000"/>
                          </a:solidFill>
                          <a:effectLst/>
                          <a:latin typeface="Arial" panose="020B0604020202020204" pitchFamily="34" charset="0"/>
                          <a:ea typeface="Times New Roman" panose="02020603050405020304" pitchFamily="18" charset="0"/>
                        </a:rPr>
                        <a:t>Sgiliau Gwybyddol a Deallusol</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639804006"/>
                  </a:ext>
                </a:extLst>
              </a:tr>
              <a:tr h="186348">
                <a:tc rowSpan="2">
                  <a:txBody>
                    <a:bodyPr/>
                    <a:lstStyle/>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700">
                          <a:effectLst/>
                          <a:latin typeface="Arial" panose="020B0604020202020204" pitchFamily="34" charset="0"/>
                          <a:ea typeface="Times New Roman" panose="02020603050405020304" pitchFamily="18" charset="0"/>
                        </a:rPr>
                        <a:t>Y gallu i ddefnyddio ymchwil mewn gwahanol ffurfiau i ddatblygu naratif academaidd credadwy a gonest.</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Rhan 3 </a:t>
                      </a:r>
                      <a:endParaRPr lang="en-GB" sz="600" dirty="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137134"/>
                  </a:ext>
                </a:extLst>
              </a:tr>
              <a:tr h="681568">
                <a:tc vMerge="1">
                  <a:txBody>
                    <a:bodyPr/>
                    <a:lstStyle/>
                    <a:p>
                      <a:endParaRPr lang="en-GB"/>
                    </a:p>
                  </a:txBody>
                  <a:tcPr/>
                </a:tc>
                <a:tc>
                  <a:txBody>
                    <a:bodyPr/>
                    <a:lstStyle/>
                    <a:p>
                      <a:pPr algn="ctr">
                        <a:buNone/>
                      </a:pPr>
                      <a:r>
                        <a:rPr lang="en-GB" sz="1000">
                          <a:effectLst/>
                          <a:latin typeface="Arial" panose="020B0604020202020204" pitchFamily="34" charset="0"/>
                          <a:ea typeface="Times New Roman" panose="02020603050405020304" pitchFamily="18" charset="0"/>
                        </a:rPr>
                        <a:t>20</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1682810482"/>
                  </a:ext>
                </a:extLst>
              </a:tr>
              <a:tr h="186348">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4. </a:t>
                      </a:r>
                      <a:r>
                        <a:rPr lang="cy-GB" sz="600" b="1">
                          <a:solidFill>
                            <a:srgbClr val="000000"/>
                          </a:solidFill>
                          <a:effectLst/>
                          <a:latin typeface="Arial" panose="020B0604020202020204" pitchFamily="34" charset="0"/>
                          <a:ea typeface="Times New Roman" panose="02020603050405020304" pitchFamily="18" charset="0"/>
                        </a:rPr>
                        <a:t>Sgiliau Cymhwyso Ymarferol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738128397"/>
                  </a:ext>
                </a:extLst>
              </a:tr>
              <a:tr h="186761">
                <a:tc rowSpan="2">
                  <a:txBody>
                    <a:bodyPr/>
                    <a:lstStyle/>
                    <a:p>
                      <a:pPr>
                        <a:spcAft>
                          <a:spcPts val="600"/>
                        </a:spcAft>
                        <a:buNone/>
                      </a:pPr>
                      <a:r>
                        <a:rPr lang="en-GB" sz="700">
                          <a:effectLst/>
                          <a:latin typeface="Arial" panose="020B0604020202020204" pitchFamily="34" charset="0"/>
                          <a:ea typeface="Times New Roman" panose="02020603050405020304" pitchFamily="18" charset="0"/>
                        </a:rPr>
                        <a:t>Datblygu cynllun astudio addas</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Rhan 1 </a:t>
                      </a:r>
                      <a:endParaRPr lang="en-GB" sz="600" dirty="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45969929"/>
                  </a:ext>
                </a:extLst>
              </a:tr>
              <a:tr h="681154">
                <a:tc vMerge="1">
                  <a:txBody>
                    <a:bodyPr/>
                    <a:lstStyle/>
                    <a:p>
                      <a:endParaRPr lang="en-GB"/>
                    </a:p>
                  </a:txBody>
                  <a:tcPr/>
                </a:tc>
                <a:tc>
                  <a:txBody>
                    <a:bodyPr/>
                    <a:lstStyle/>
                    <a:p>
                      <a:pPr algn="ctr">
                        <a:buNone/>
                      </a:pPr>
                      <a:r>
                        <a:rPr lang="en-GB" sz="1000">
                          <a:effectLst/>
                          <a:latin typeface="Arial" panose="020B0604020202020204" pitchFamily="34" charset="0"/>
                          <a:ea typeface="Times New Roman" panose="02020603050405020304" pitchFamily="18" charset="0"/>
                        </a:rPr>
                        <a:t>20</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1945944402"/>
                  </a:ext>
                </a:extLst>
              </a:tr>
              <a:tr h="186348">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5. </a:t>
                      </a:r>
                      <a:r>
                        <a:rPr lang="cy-GB" sz="600" b="1">
                          <a:solidFill>
                            <a:srgbClr val="000000"/>
                          </a:solidFill>
                          <a:effectLst/>
                          <a:latin typeface="Arial" panose="020B0604020202020204" pitchFamily="34" charset="0"/>
                          <a:ea typeface="Times New Roman" panose="02020603050405020304" pitchFamily="18" charset="0"/>
                        </a:rPr>
                        <a:t>Sgiliau Trosglwyddadwy ar gyfer Bywyd ac Arfer Proffesiynol</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971611435"/>
                  </a:ext>
                </a:extLst>
              </a:tr>
              <a:tr h="186761">
                <a:tc rowSpan="2">
                  <a:txBody>
                    <a:bodyPr/>
                    <a:lstStyle/>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700">
                          <a:effectLst/>
                          <a:latin typeface="Arial" panose="020B0604020202020204" pitchFamily="34" charset="0"/>
                          <a:ea typeface="Times New Roman" panose="02020603050405020304" pitchFamily="18" charset="0"/>
                        </a:rPr>
                        <a:t>Sgiliau dylunio posteri a chyflwyno llafar</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Rhan 3 a 4 </a:t>
                      </a:r>
                      <a:endParaRPr lang="en-GB" sz="600" dirty="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2894453"/>
                  </a:ext>
                </a:extLst>
              </a:tr>
              <a:tr h="380721">
                <a:tc vMerge="1">
                  <a:txBody>
                    <a:bodyPr/>
                    <a:lstStyle/>
                    <a:p>
                      <a:endParaRPr lang="en-GB"/>
                    </a:p>
                  </a:txBody>
                  <a:tcPr/>
                </a:tc>
                <a:tc>
                  <a:txBody>
                    <a:bodyPr/>
                    <a:lstStyle/>
                    <a:p>
                      <a:pPr algn="ctr">
                        <a:buNone/>
                      </a:pPr>
                      <a:r>
                        <a:rPr lang="en-GB" sz="1000" dirty="0">
                          <a:effectLst/>
                          <a:latin typeface="Arial" panose="020B0604020202020204" pitchFamily="34" charset="0"/>
                          <a:ea typeface="Times New Roman" panose="02020603050405020304" pitchFamily="18" charset="0"/>
                        </a:rPr>
                        <a:t>20</a:t>
                      </a:r>
                      <a:endParaRPr lang="en-GB" sz="600" dirty="0">
                        <a:effectLst/>
                        <a:latin typeface="Times New Roman" panose="02020603050405020304" pitchFamily="18" charset="0"/>
                        <a:ea typeface="Times New Roman" panose="02020603050405020304" pitchFamily="18" charset="0"/>
                      </a:endParaRPr>
                    </a:p>
                  </a:txBody>
                  <a:tcPr marL="40836" marR="4083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925836062"/>
                  </a:ext>
                </a:extLst>
              </a:tr>
            </a:tbl>
          </a:graphicData>
        </a:graphic>
      </p:graphicFrame>
    </p:spTree>
    <p:extLst>
      <p:ext uri="{BB962C8B-B14F-4D97-AF65-F5344CB8AC3E}">
        <p14:creationId xmlns:p14="http://schemas.microsoft.com/office/powerpoint/2010/main" val="25541471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860E47A6-4243-4C05-5168-0FB65A6A0A10}"/>
              </a:ext>
            </a:extLst>
          </p:cNvPr>
          <p:cNvGraphicFramePr>
            <a:graphicFrameLocks noGrp="1"/>
          </p:cNvGraphicFramePr>
          <p:nvPr>
            <p:extLst>
              <p:ext uri="{D42A27DB-BD31-4B8C-83A1-F6EECF244321}">
                <p14:modId xmlns:p14="http://schemas.microsoft.com/office/powerpoint/2010/main" val="2315684874"/>
              </p:ext>
            </p:extLst>
          </p:nvPr>
        </p:nvGraphicFramePr>
        <p:xfrm>
          <a:off x="293615" y="25167"/>
          <a:ext cx="11752975" cy="5690993"/>
        </p:xfrm>
        <a:graphic>
          <a:graphicData uri="http://schemas.openxmlformats.org/drawingml/2006/table">
            <a:tbl>
              <a:tblPr firstRow="1" firstCol="1" bandRow="1"/>
              <a:tblGrid>
                <a:gridCol w="9799629">
                  <a:extLst>
                    <a:ext uri="{9D8B030D-6E8A-4147-A177-3AD203B41FA5}">
                      <a16:colId xmlns:a16="http://schemas.microsoft.com/office/drawing/2014/main" val="650358454"/>
                    </a:ext>
                  </a:extLst>
                </a:gridCol>
                <a:gridCol w="977848">
                  <a:extLst>
                    <a:ext uri="{9D8B030D-6E8A-4147-A177-3AD203B41FA5}">
                      <a16:colId xmlns:a16="http://schemas.microsoft.com/office/drawing/2014/main" val="3579618510"/>
                    </a:ext>
                  </a:extLst>
                </a:gridCol>
                <a:gridCol w="975498">
                  <a:extLst>
                    <a:ext uri="{9D8B030D-6E8A-4147-A177-3AD203B41FA5}">
                      <a16:colId xmlns:a16="http://schemas.microsoft.com/office/drawing/2014/main" val="1988197276"/>
                    </a:ext>
                  </a:extLst>
                </a:gridCol>
              </a:tblGrid>
              <a:tr h="449781">
                <a:tc>
                  <a:txBody>
                    <a:bodyPr/>
                    <a:lstStyle/>
                    <a:p>
                      <a:pPr>
                        <a:buNone/>
                      </a:pPr>
                      <a:r>
                        <a:rPr lang="en-GB" sz="700" b="1" dirty="0">
                          <a:solidFill>
                            <a:srgbClr val="000000"/>
                          </a:solidFill>
                          <a:effectLst/>
                          <a:latin typeface="Arial" panose="020B0604020202020204" pitchFamily="34" charset="0"/>
                          <a:ea typeface="Times New Roman" panose="02020603050405020304" pitchFamily="18" charset="0"/>
                        </a:rPr>
                        <a:t>Generic Assessment Criteria </a:t>
                      </a:r>
                      <a:endParaRPr lang="en-GB" sz="600" dirty="0">
                        <a:effectLst/>
                        <a:latin typeface="Times New Roman" panose="02020603050405020304" pitchFamily="18" charset="0"/>
                        <a:ea typeface="Times New Roman" panose="02020603050405020304" pitchFamily="18" charset="0"/>
                      </a:endParaRPr>
                    </a:p>
                  </a:txBody>
                  <a:tcPr marL="43465" marR="4346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21590" marR="71755" algn="ctr">
                        <a:buNone/>
                      </a:pPr>
                      <a:r>
                        <a:rPr lang="en-GB" sz="600" b="1">
                          <a:solidFill>
                            <a:srgbClr val="000000"/>
                          </a:solidFill>
                          <a:effectLst/>
                          <a:latin typeface="Arial" panose="020B0604020202020204" pitchFamily="34" charset="0"/>
                          <a:ea typeface="Times New Roman" panose="02020603050405020304" pitchFamily="18" charset="0"/>
                        </a:rPr>
                        <a:t>Marks available</a:t>
                      </a:r>
                      <a:endParaRPr lang="en-GB" sz="600">
                        <a:effectLst/>
                        <a:latin typeface="Times New Roman" panose="02020603050405020304" pitchFamily="18" charset="0"/>
                        <a:ea typeface="Times New Roman" panose="02020603050405020304" pitchFamily="18" charset="0"/>
                      </a:endParaRPr>
                    </a:p>
                  </a:txBody>
                  <a:tcPr marL="43465" marR="43465"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71755" marR="71755" algn="ctr">
                        <a:buNone/>
                      </a:pPr>
                      <a:r>
                        <a:rPr lang="en-GB" sz="600" b="1" dirty="0">
                          <a:solidFill>
                            <a:srgbClr val="000000"/>
                          </a:solidFill>
                          <a:effectLst/>
                          <a:latin typeface="Arial" panose="020B0604020202020204" pitchFamily="34" charset="0"/>
                          <a:ea typeface="Times New Roman" panose="02020603050405020304" pitchFamily="18" charset="0"/>
                        </a:rPr>
                        <a:t>Marks </a:t>
                      </a:r>
                      <a:endParaRPr lang="en-GB" sz="600" dirty="0">
                        <a:effectLst/>
                        <a:latin typeface="Times New Roman" panose="02020603050405020304" pitchFamily="18" charset="0"/>
                        <a:ea typeface="Times New Roman" panose="02020603050405020304" pitchFamily="18" charset="0"/>
                      </a:endParaRPr>
                    </a:p>
                    <a:p>
                      <a:pPr marL="71755" marR="71755" algn="ctr">
                        <a:buNone/>
                      </a:pPr>
                      <a:r>
                        <a:rPr lang="en-GB" sz="600" b="1" dirty="0">
                          <a:solidFill>
                            <a:srgbClr val="000000"/>
                          </a:solidFill>
                          <a:effectLst/>
                          <a:latin typeface="Arial" panose="020B0604020202020204" pitchFamily="34" charset="0"/>
                          <a:ea typeface="Times New Roman" panose="02020603050405020304" pitchFamily="18" charset="0"/>
                        </a:rPr>
                        <a:t>Awarded</a:t>
                      </a:r>
                      <a:endParaRPr lang="en-GB" sz="600" dirty="0">
                        <a:effectLst/>
                        <a:latin typeface="Times New Roman" panose="02020603050405020304" pitchFamily="18" charset="0"/>
                        <a:ea typeface="Times New Roman" panose="02020603050405020304" pitchFamily="18" charset="0"/>
                      </a:endParaRPr>
                    </a:p>
                  </a:txBody>
                  <a:tcPr marL="43465" marR="43465" marT="0" marB="0"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21537686"/>
                  </a:ext>
                </a:extLst>
              </a:tr>
              <a:tr h="213301">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1. Engagement with Literature Skills</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solidFill>
                            <a:srgbClr val="000000"/>
                          </a:solidFill>
                          <a:effectLst/>
                          <a:latin typeface="Arial" panose="020B0604020202020204" pitchFamily="34" charset="0"/>
                          <a:ea typeface="Times New Roman" panose="02020603050405020304" pitchFamily="18" charset="0"/>
                        </a:rPr>
                        <a:t>.</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612091226"/>
                  </a:ext>
                </a:extLst>
              </a:tr>
              <a:tr h="213301">
                <a:tc rowSpan="2">
                  <a:txBody>
                    <a:bodyPr/>
                    <a:lstStyle/>
                    <a:p>
                      <a:pPr>
                        <a:spcAft>
                          <a:spcPts val="600"/>
                        </a:spcAft>
                        <a:buNone/>
                      </a:pPr>
                      <a:r>
                        <a:rPr lang="en-GB" sz="800" dirty="0">
                          <a:effectLst/>
                          <a:latin typeface="Arial" panose="020B0604020202020204" pitchFamily="34" charset="0"/>
                          <a:ea typeface="Times New Roman" panose="02020603050405020304" pitchFamily="18" charset="0"/>
                        </a:rPr>
                        <a:t>Accurate reference citations and credible research. Correct use of Harvad format. </a:t>
                      </a:r>
                      <a:endParaRPr lang="en-GB" sz="800" b="0" dirty="0">
                        <a:effectLst/>
                        <a:latin typeface="Arial" panose="020B0604020202020204" pitchFamily="34" charset="0"/>
                        <a:ea typeface="Times New Roman" panose="02020603050405020304" pitchFamily="18" charset="0"/>
                      </a:endParaRPr>
                    </a:p>
                    <a:p>
                      <a:pPr>
                        <a:spcAft>
                          <a:spcPts val="600"/>
                        </a:spcAft>
                        <a:buNone/>
                      </a:pPr>
                      <a:endParaRPr lang="en-GB" sz="600" b="1"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Part 2,3,4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15771928"/>
                  </a:ext>
                </a:extLst>
              </a:tr>
              <a:tr h="576468">
                <a:tc vMerge="1">
                  <a:txBody>
                    <a:bodyPr/>
                    <a:lstStyle/>
                    <a:p>
                      <a:endParaRPr lang="en-GB"/>
                    </a:p>
                  </a:txBody>
                  <a:tcPr/>
                </a:tc>
                <a:tc>
                  <a:txBody>
                    <a:bodyPr/>
                    <a:lstStyle/>
                    <a:p>
                      <a:pPr algn="ctr">
                        <a:buNone/>
                      </a:pPr>
                      <a:r>
                        <a:rPr lang="en-GB" sz="1000">
                          <a:effectLst/>
                          <a:latin typeface="Arial" panose="020B0604020202020204" pitchFamily="34" charset="0"/>
                          <a:ea typeface="Times New Roman" panose="02020603050405020304" pitchFamily="18" charset="0"/>
                        </a:rPr>
                        <a:t>20</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964430347"/>
                  </a:ext>
                </a:extLst>
              </a:tr>
              <a:tr h="193294">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2. Knowledge and Understanding Skills</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053640899"/>
                  </a:ext>
                </a:extLst>
              </a:tr>
              <a:tr h="213301">
                <a:tc rowSpan="2">
                  <a:txBody>
                    <a:bodyPr/>
                    <a:lstStyle/>
                    <a:p>
                      <a:pPr>
                        <a:spcAft>
                          <a:spcPts val="600"/>
                        </a:spcAft>
                        <a:buNone/>
                      </a:pPr>
                      <a:r>
                        <a:rPr lang="en-GB" sz="8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800">
                          <a:effectLst/>
                          <a:latin typeface="Arial" panose="020B0604020202020204" pitchFamily="34" charset="0"/>
                          <a:ea typeface="Times New Roman" panose="02020603050405020304" pitchFamily="18" charset="0"/>
                        </a:rPr>
                        <a:t>Demonstration of understanding of relevant study techniques and critical thinking skills when researching and producing academic work. Part 2</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20</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Part 2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76223355"/>
                  </a:ext>
                </a:extLst>
              </a:tr>
              <a:tr h="953402">
                <a:tc vMerge="1">
                  <a:txBody>
                    <a:bodyPr/>
                    <a:lstStyle/>
                    <a:p>
                      <a:endParaRPr lang="en-GB"/>
                    </a:p>
                  </a:txBody>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1111487818"/>
                  </a:ext>
                </a:extLst>
              </a:tr>
              <a:tr h="213301">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3. Cognitive and Intellectual Skills</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4167268637"/>
                  </a:ext>
                </a:extLst>
              </a:tr>
              <a:tr h="213301">
                <a:tc rowSpan="2">
                  <a:txBody>
                    <a:bodyPr/>
                    <a:lstStyle/>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800" dirty="0">
                          <a:effectLst/>
                          <a:latin typeface="Arial" panose="020B0604020202020204" pitchFamily="34" charset="0"/>
                          <a:ea typeface="Times New Roman" panose="02020603050405020304" pitchFamily="18" charset="0"/>
                        </a:rPr>
                        <a:t>Ability to use research in different forms to develop credible and honest academic narrative.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Part 3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7169011"/>
                  </a:ext>
                </a:extLst>
              </a:tr>
              <a:tr h="576468">
                <a:tc vMerge="1">
                  <a:txBody>
                    <a:bodyPr/>
                    <a:lstStyle/>
                    <a:p>
                      <a:endParaRPr lang="en-GB"/>
                    </a:p>
                  </a:txBody>
                  <a:tcPr/>
                </a:tc>
                <a:tc>
                  <a:txBody>
                    <a:bodyPr/>
                    <a:lstStyle/>
                    <a:p>
                      <a:pPr algn="ctr">
                        <a:buNone/>
                      </a:pPr>
                      <a:r>
                        <a:rPr lang="en-GB" sz="1000">
                          <a:effectLst/>
                          <a:latin typeface="Arial" panose="020B0604020202020204" pitchFamily="34" charset="0"/>
                          <a:ea typeface="Times New Roman" panose="02020603050405020304" pitchFamily="18" charset="0"/>
                        </a:rPr>
                        <a:t>20</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1262943188"/>
                  </a:ext>
                </a:extLst>
              </a:tr>
              <a:tr h="213301">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4. Practical Application Skills</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4127655648"/>
                  </a:ext>
                </a:extLst>
              </a:tr>
              <a:tr h="213774">
                <a:tc rowSpan="2">
                  <a:txBody>
                    <a:bodyPr/>
                    <a:lstStyle/>
                    <a:p>
                      <a:pPr>
                        <a:spcAft>
                          <a:spcPts val="600"/>
                        </a:spcAft>
                        <a:buNone/>
                      </a:pPr>
                      <a:r>
                        <a:rPr lang="en-GB" sz="8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800">
                          <a:effectLst/>
                          <a:latin typeface="Arial" panose="020B0604020202020204" pitchFamily="34" charset="0"/>
                          <a:ea typeface="Times New Roman" panose="02020603050405020304" pitchFamily="18" charset="0"/>
                        </a:rPr>
                        <a:t>Develop an appropriate study plan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20</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Part 1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47407531"/>
                  </a:ext>
                </a:extLst>
              </a:tr>
              <a:tr h="486247">
                <a:tc vMerge="1">
                  <a:txBody>
                    <a:bodyPr/>
                    <a:lstStyle/>
                    <a:p>
                      <a:endParaRPr lang="en-GB"/>
                    </a:p>
                  </a:txBody>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613892518"/>
                  </a:ext>
                </a:extLst>
              </a:tr>
              <a:tr h="213301">
                <a:tc>
                  <a:txBody>
                    <a:bodyPr/>
                    <a:lstStyle/>
                    <a:p>
                      <a:pPr>
                        <a:buNone/>
                      </a:pPr>
                      <a:r>
                        <a:rPr lang="en-GB" sz="600" b="1">
                          <a:solidFill>
                            <a:srgbClr val="000000"/>
                          </a:solidFill>
                          <a:effectLst/>
                          <a:latin typeface="Arial" panose="020B0604020202020204" pitchFamily="34" charset="0"/>
                          <a:ea typeface="Times New Roman" panose="02020603050405020304" pitchFamily="18" charset="0"/>
                        </a:rPr>
                        <a:t>5. Transferable Skills for Life and Professional Practice</a:t>
                      </a:r>
                      <a:endParaRPr lang="en-GB" sz="600">
                        <a:effectLst/>
                        <a:latin typeface="Times New Roman" panose="02020603050405020304" pitchFamily="18" charset="0"/>
                        <a:ea typeface="Times New Roman" panose="02020603050405020304" pitchFamily="18" charset="0"/>
                      </a:endParaRPr>
                    </a:p>
                    <a:p>
                      <a:pPr>
                        <a:spcAft>
                          <a:spcPts val="600"/>
                        </a:spcAft>
                        <a:buNone/>
                      </a:pPr>
                      <a:r>
                        <a:rPr lang="en-GB" sz="4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574499204"/>
                  </a:ext>
                </a:extLst>
              </a:tr>
              <a:tr h="213774">
                <a:tc rowSpan="2">
                  <a:txBody>
                    <a:bodyPr/>
                    <a:lstStyle/>
                    <a:p>
                      <a:pPr>
                        <a:spcAft>
                          <a:spcPts val="600"/>
                        </a:spcAft>
                        <a:buNone/>
                      </a:pPr>
                      <a:r>
                        <a:rPr lang="en-GB" sz="8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800" dirty="0">
                          <a:effectLst/>
                          <a:latin typeface="Arial" panose="020B0604020202020204" pitchFamily="34" charset="0"/>
                          <a:ea typeface="Times New Roman" panose="02020603050405020304" pitchFamily="18" charset="0"/>
                        </a:rPr>
                        <a:t>Poster design and oral presentation skills</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4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a:effectLst/>
                          <a:latin typeface="Arial" panose="020B0604020202020204" pitchFamily="34" charset="0"/>
                          <a:ea typeface="Times New Roman" panose="02020603050405020304" pitchFamily="18" charset="0"/>
                        </a:rPr>
                        <a:t> </a:t>
                      </a:r>
                      <a:endParaRPr lang="en-GB" sz="60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000" dirty="0">
                          <a:effectLst/>
                          <a:latin typeface="Arial" panose="020B0604020202020204" pitchFamily="34" charset="0"/>
                          <a:ea typeface="Times New Roman" panose="02020603050405020304" pitchFamily="18" charset="0"/>
                        </a:rPr>
                        <a:t>Part 3 and 4 </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6822032"/>
                  </a:ext>
                </a:extLst>
              </a:tr>
              <a:tr h="486247">
                <a:tc vMerge="1">
                  <a:txBody>
                    <a:bodyPr/>
                    <a:lstStyle/>
                    <a:p>
                      <a:endParaRPr lang="en-GB"/>
                    </a:p>
                  </a:txBody>
                  <a:tcPr/>
                </a:tc>
                <a:tc>
                  <a:txBody>
                    <a:bodyPr/>
                    <a:lstStyle/>
                    <a:p>
                      <a:pPr algn="ctr">
                        <a:buNone/>
                      </a:pPr>
                      <a:r>
                        <a:rPr lang="en-GB" sz="1000" dirty="0">
                          <a:effectLst/>
                          <a:latin typeface="Arial" panose="020B0604020202020204" pitchFamily="34" charset="0"/>
                          <a:ea typeface="Times New Roman" panose="02020603050405020304" pitchFamily="18" charset="0"/>
                        </a:rPr>
                        <a:t>20</a:t>
                      </a:r>
                      <a:endParaRPr lang="en-GB" sz="600" dirty="0">
                        <a:effectLst/>
                        <a:latin typeface="Times New Roman" panose="02020603050405020304" pitchFamily="18" charset="0"/>
                        <a:ea typeface="Times New Roman" panose="02020603050405020304" pitchFamily="18" charset="0"/>
                      </a:endParaRPr>
                    </a:p>
                  </a:txBody>
                  <a:tcPr marL="43465" marR="434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782572150"/>
                  </a:ext>
                </a:extLst>
              </a:tr>
            </a:tbl>
          </a:graphicData>
        </a:graphic>
      </p:graphicFrame>
    </p:spTree>
    <p:extLst>
      <p:ext uri="{BB962C8B-B14F-4D97-AF65-F5344CB8AC3E}">
        <p14:creationId xmlns:p14="http://schemas.microsoft.com/office/powerpoint/2010/main" val="33843320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C0BCB-BF41-82A3-4DB2-3A1892E8A088}"/>
              </a:ext>
            </a:extLst>
          </p:cNvPr>
          <p:cNvSpPr>
            <a:spLocks noGrp="1"/>
          </p:cNvSpPr>
          <p:nvPr>
            <p:ph type="title"/>
          </p:nvPr>
        </p:nvSpPr>
        <p:spPr/>
        <p:txBody>
          <a:bodyPr/>
          <a:lstStyle/>
          <a:p>
            <a:r>
              <a:rPr lang="en-GB" dirty="0" err="1"/>
              <a:t>Canllawiau</a:t>
            </a:r>
            <a:r>
              <a:rPr lang="en-GB" dirty="0"/>
              <a:t> / </a:t>
            </a:r>
            <a:r>
              <a:rPr lang="en-GB" dirty="0">
                <a:solidFill>
                  <a:srgbClr val="2F5597"/>
                </a:solidFill>
              </a:rPr>
              <a:t>Guidance</a:t>
            </a:r>
          </a:p>
        </p:txBody>
      </p:sp>
      <p:sp>
        <p:nvSpPr>
          <p:cNvPr id="3" name="Content Placeholder 2">
            <a:extLst>
              <a:ext uri="{FF2B5EF4-FFF2-40B4-BE49-F238E27FC236}">
                <a16:creationId xmlns:a16="http://schemas.microsoft.com/office/drawing/2014/main" id="{D635863B-F746-FFA2-DEE0-819F48FEFE8E}"/>
              </a:ext>
            </a:extLst>
          </p:cNvPr>
          <p:cNvSpPr>
            <a:spLocks noGrp="1"/>
          </p:cNvSpPr>
          <p:nvPr>
            <p:ph sz="half" idx="1"/>
          </p:nvPr>
        </p:nvSpPr>
        <p:spPr/>
        <p:txBody>
          <a:bodyPr/>
          <a:lstStyle/>
          <a:p>
            <a:r>
              <a:rPr lang="en-GB" dirty="0"/>
              <a:t>Mae </a:t>
            </a:r>
            <a:r>
              <a:rPr lang="en-GB" dirty="0" err="1"/>
              <a:t>yna</a:t>
            </a:r>
            <a:r>
              <a:rPr lang="en-GB" dirty="0"/>
              <a:t> </a:t>
            </a:r>
            <a:r>
              <a:rPr lang="en-GB" dirty="0" err="1"/>
              <a:t>recordiadau</a:t>
            </a:r>
            <a:r>
              <a:rPr lang="en-GB" dirty="0"/>
              <a:t> a </a:t>
            </a:r>
            <a:r>
              <a:rPr lang="en-GB" dirty="0" err="1"/>
              <a:t>chanllawiau</a:t>
            </a:r>
            <a:r>
              <a:rPr lang="en-GB" dirty="0"/>
              <a:t> </a:t>
            </a:r>
            <a:r>
              <a:rPr lang="en-GB" dirty="0" err="1"/>
              <a:t>i</a:t>
            </a:r>
            <a:r>
              <a:rPr lang="en-GB" dirty="0"/>
              <a:t> </a:t>
            </a:r>
            <a:r>
              <a:rPr lang="en-GB" dirty="0" err="1"/>
              <a:t>gynorthwyo</a:t>
            </a:r>
            <a:r>
              <a:rPr lang="en-GB" dirty="0"/>
              <a:t> chi </a:t>
            </a:r>
            <a:r>
              <a:rPr lang="en-GB" dirty="0" err="1"/>
              <a:t>ar</a:t>
            </a:r>
            <a:r>
              <a:rPr lang="en-GB" dirty="0"/>
              <a:t> </a:t>
            </a:r>
            <a:r>
              <a:rPr lang="en-GB" dirty="0" err="1"/>
              <a:t>gyfer</a:t>
            </a:r>
            <a:r>
              <a:rPr lang="en-GB" dirty="0"/>
              <a:t> bob </a:t>
            </a:r>
            <a:r>
              <a:rPr lang="en-GB" dirty="0" err="1"/>
              <a:t>rhan</a:t>
            </a:r>
            <a:r>
              <a:rPr lang="en-GB" dirty="0"/>
              <a:t> or </a:t>
            </a:r>
            <a:r>
              <a:rPr lang="en-GB" dirty="0" err="1"/>
              <a:t>aseiniad</a:t>
            </a:r>
            <a:r>
              <a:rPr lang="en-GB" dirty="0"/>
              <a:t> </a:t>
            </a:r>
            <a:r>
              <a:rPr lang="en-GB" dirty="0" err="1"/>
              <a:t>ar</a:t>
            </a:r>
            <a:r>
              <a:rPr lang="en-GB" dirty="0"/>
              <a:t> Moodle: </a:t>
            </a:r>
          </a:p>
          <a:p>
            <a:endParaRPr lang="en-GB" dirty="0"/>
          </a:p>
        </p:txBody>
      </p:sp>
      <p:sp>
        <p:nvSpPr>
          <p:cNvPr id="4" name="Content Placeholder 3">
            <a:extLst>
              <a:ext uri="{FF2B5EF4-FFF2-40B4-BE49-F238E27FC236}">
                <a16:creationId xmlns:a16="http://schemas.microsoft.com/office/drawing/2014/main" id="{63E50A88-432F-72DA-46D9-D5392E2F2D17}"/>
              </a:ext>
            </a:extLst>
          </p:cNvPr>
          <p:cNvSpPr>
            <a:spLocks noGrp="1"/>
          </p:cNvSpPr>
          <p:nvPr>
            <p:ph sz="half" idx="2"/>
          </p:nvPr>
        </p:nvSpPr>
        <p:spPr/>
        <p:txBody>
          <a:bodyPr/>
          <a:lstStyle/>
          <a:p>
            <a:r>
              <a:rPr lang="en-GB" dirty="0">
                <a:solidFill>
                  <a:srgbClr val="2F5597"/>
                </a:solidFill>
              </a:rPr>
              <a:t>There are recordings and guidance to support each part of the assignment on Moodle:</a:t>
            </a:r>
          </a:p>
          <a:p>
            <a:endParaRPr lang="en-GB" dirty="0"/>
          </a:p>
        </p:txBody>
      </p:sp>
      <p:pic>
        <p:nvPicPr>
          <p:cNvPr id="6" name="Picture 5">
            <a:extLst>
              <a:ext uri="{FF2B5EF4-FFF2-40B4-BE49-F238E27FC236}">
                <a16:creationId xmlns:a16="http://schemas.microsoft.com/office/drawing/2014/main" id="{5A387986-9322-A3C0-0003-9BCBEF0BC6D2}"/>
              </a:ext>
            </a:extLst>
          </p:cNvPr>
          <p:cNvPicPr>
            <a:picLocks noChangeAspect="1"/>
          </p:cNvPicPr>
          <p:nvPr/>
        </p:nvPicPr>
        <p:blipFill>
          <a:blip r:embed="rId2"/>
          <a:stretch>
            <a:fillRect/>
          </a:stretch>
        </p:blipFill>
        <p:spPr>
          <a:xfrm>
            <a:off x="1339166" y="3429000"/>
            <a:ext cx="3219606" cy="2291602"/>
          </a:xfrm>
          <a:prstGeom prst="rect">
            <a:avLst/>
          </a:prstGeom>
        </p:spPr>
      </p:pic>
      <p:pic>
        <p:nvPicPr>
          <p:cNvPr id="8" name="Picture 7">
            <a:extLst>
              <a:ext uri="{FF2B5EF4-FFF2-40B4-BE49-F238E27FC236}">
                <a16:creationId xmlns:a16="http://schemas.microsoft.com/office/drawing/2014/main" id="{B1076FD0-9F8A-67D6-2474-C506A1DA31AF}"/>
              </a:ext>
            </a:extLst>
          </p:cNvPr>
          <p:cNvPicPr>
            <a:picLocks noChangeAspect="1"/>
          </p:cNvPicPr>
          <p:nvPr/>
        </p:nvPicPr>
        <p:blipFill>
          <a:blip r:embed="rId2"/>
          <a:stretch>
            <a:fillRect/>
          </a:stretch>
        </p:blipFill>
        <p:spPr>
          <a:xfrm>
            <a:off x="6843010" y="3429000"/>
            <a:ext cx="3219606" cy="2291602"/>
          </a:xfrm>
          <a:prstGeom prst="rect">
            <a:avLst/>
          </a:prstGeom>
        </p:spPr>
      </p:pic>
    </p:spTree>
    <p:extLst>
      <p:ext uri="{BB962C8B-B14F-4D97-AF65-F5344CB8AC3E}">
        <p14:creationId xmlns:p14="http://schemas.microsoft.com/office/powerpoint/2010/main" val="29959295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586D9-0688-006A-61E8-FD73D2D83F5F}"/>
              </a:ext>
            </a:extLst>
          </p:cNvPr>
          <p:cNvSpPr>
            <a:spLocks noGrp="1"/>
          </p:cNvSpPr>
          <p:nvPr>
            <p:ph type="title"/>
          </p:nvPr>
        </p:nvSpPr>
        <p:spPr/>
        <p:txBody>
          <a:bodyPr/>
          <a:lstStyle/>
          <a:p>
            <a:r>
              <a:rPr lang="en-GB" dirty="0" err="1"/>
              <a:t>Cofwich</a:t>
            </a:r>
            <a:r>
              <a:rPr lang="en-GB" dirty="0"/>
              <a:t> / </a:t>
            </a:r>
            <a:r>
              <a:rPr lang="en-GB" dirty="0">
                <a:solidFill>
                  <a:srgbClr val="2F5597"/>
                </a:solidFill>
              </a:rPr>
              <a:t>Remember</a:t>
            </a:r>
          </a:p>
        </p:txBody>
      </p:sp>
      <p:sp>
        <p:nvSpPr>
          <p:cNvPr id="3" name="Content Placeholder 2">
            <a:extLst>
              <a:ext uri="{FF2B5EF4-FFF2-40B4-BE49-F238E27FC236}">
                <a16:creationId xmlns:a16="http://schemas.microsoft.com/office/drawing/2014/main" id="{BEC56570-4C52-5184-73E2-1C2C12DDAE9D}"/>
              </a:ext>
            </a:extLst>
          </p:cNvPr>
          <p:cNvSpPr>
            <a:spLocks noGrp="1"/>
          </p:cNvSpPr>
          <p:nvPr>
            <p:ph sz="half" idx="1"/>
          </p:nvPr>
        </p:nvSpPr>
        <p:spPr>
          <a:xfrm>
            <a:off x="349134" y="1558651"/>
            <a:ext cx="5537663" cy="4351338"/>
          </a:xfrm>
        </p:spPr>
        <p:txBody>
          <a:bodyPr>
            <a:normAutofit/>
          </a:bodyPr>
          <a:lstStyle/>
          <a:p>
            <a:r>
              <a:rPr lang="en-GB" dirty="0" err="1"/>
              <a:t>Cysylltu</a:t>
            </a:r>
            <a:r>
              <a:rPr lang="en-GB" dirty="0"/>
              <a:t> </a:t>
            </a:r>
            <a:r>
              <a:rPr lang="en-GB" dirty="0" err="1"/>
              <a:t>gyda</a:t>
            </a:r>
            <a:r>
              <a:rPr lang="en-GB" dirty="0"/>
              <a:t> </a:t>
            </a:r>
            <a:r>
              <a:rPr lang="en-GB" dirty="0">
                <a:hlinkClick r:id="rId2"/>
              </a:rPr>
              <a:t>hwb@uwtsd.ac.uk</a:t>
            </a:r>
            <a:r>
              <a:rPr lang="en-GB" dirty="0"/>
              <a:t> a MY TSD </a:t>
            </a:r>
            <a:r>
              <a:rPr lang="en-GB" dirty="0" err="1"/>
              <a:t>os</a:t>
            </a:r>
            <a:r>
              <a:rPr lang="en-GB" dirty="0"/>
              <a:t> </a:t>
            </a:r>
            <a:r>
              <a:rPr lang="en-GB" dirty="0" err="1"/>
              <a:t>oes</a:t>
            </a:r>
            <a:r>
              <a:rPr lang="en-GB" dirty="0"/>
              <a:t> </a:t>
            </a:r>
            <a:r>
              <a:rPr lang="en-GB" dirty="0" err="1"/>
              <a:t>angen</a:t>
            </a:r>
            <a:r>
              <a:rPr lang="en-GB" dirty="0"/>
              <a:t> </a:t>
            </a:r>
            <a:r>
              <a:rPr lang="en-GB" dirty="0" err="1"/>
              <a:t>trefnu</a:t>
            </a:r>
            <a:r>
              <a:rPr lang="en-GB" dirty="0"/>
              <a:t> </a:t>
            </a:r>
            <a:r>
              <a:rPr lang="en-GB" dirty="0" err="1"/>
              <a:t>Amgylchiadau</a:t>
            </a:r>
            <a:r>
              <a:rPr lang="en-GB" dirty="0"/>
              <a:t> </a:t>
            </a:r>
            <a:r>
              <a:rPr lang="en-GB" dirty="0" err="1"/>
              <a:t>Esgusodol</a:t>
            </a:r>
            <a:r>
              <a:rPr lang="en-GB" dirty="0"/>
              <a:t> (AE)</a:t>
            </a:r>
          </a:p>
          <a:p>
            <a:r>
              <a:rPr lang="en-GB" dirty="0" err="1"/>
              <a:t>Defnyddiwch</a:t>
            </a:r>
            <a:r>
              <a:rPr lang="en-GB" dirty="0"/>
              <a:t> Moodle a </a:t>
            </a:r>
            <a:r>
              <a:rPr lang="en-GB" dirty="0" err="1"/>
              <a:t>canllawiau’r</a:t>
            </a:r>
            <a:r>
              <a:rPr lang="en-GB" dirty="0"/>
              <a:t> </a:t>
            </a:r>
            <a:r>
              <a:rPr lang="en-GB" dirty="0" err="1"/>
              <a:t>tiwtor</a:t>
            </a:r>
            <a:endParaRPr lang="en-GB" dirty="0"/>
          </a:p>
          <a:p>
            <a:r>
              <a:rPr lang="en-GB" dirty="0" err="1"/>
              <a:t>Peidiwch</a:t>
            </a:r>
            <a:r>
              <a:rPr lang="en-GB" dirty="0"/>
              <a:t> </a:t>
            </a:r>
            <a:r>
              <a:rPr lang="en-GB" dirty="0" err="1"/>
              <a:t>dibynnu</a:t>
            </a:r>
            <a:r>
              <a:rPr lang="en-GB" dirty="0"/>
              <a:t> </a:t>
            </a:r>
            <a:r>
              <a:rPr lang="en-GB" dirty="0" err="1"/>
              <a:t>ar</a:t>
            </a:r>
            <a:r>
              <a:rPr lang="en-GB" dirty="0"/>
              <a:t> </a:t>
            </a:r>
            <a:r>
              <a:rPr lang="en-GB" dirty="0" err="1"/>
              <a:t>wybodaeth</a:t>
            </a:r>
            <a:r>
              <a:rPr lang="en-GB" dirty="0"/>
              <a:t> ail-law.</a:t>
            </a:r>
          </a:p>
          <a:p>
            <a:r>
              <a:rPr lang="en-GB" dirty="0" err="1"/>
              <a:t>Gwiriwch</a:t>
            </a:r>
            <a:r>
              <a:rPr lang="en-GB" dirty="0"/>
              <a:t> </a:t>
            </a:r>
            <a:r>
              <a:rPr lang="en-GB" dirty="0" err="1"/>
              <a:t>gwybodaeth</a:t>
            </a:r>
            <a:endParaRPr lang="en-GB" dirty="0"/>
          </a:p>
          <a:p>
            <a:endParaRPr lang="en-GB" dirty="0"/>
          </a:p>
        </p:txBody>
      </p:sp>
      <p:sp>
        <p:nvSpPr>
          <p:cNvPr id="4" name="Content Placeholder 3">
            <a:extLst>
              <a:ext uri="{FF2B5EF4-FFF2-40B4-BE49-F238E27FC236}">
                <a16:creationId xmlns:a16="http://schemas.microsoft.com/office/drawing/2014/main" id="{DD33F41D-1E90-BE57-EC14-76C2FCB25570}"/>
              </a:ext>
            </a:extLst>
          </p:cNvPr>
          <p:cNvSpPr>
            <a:spLocks noGrp="1"/>
          </p:cNvSpPr>
          <p:nvPr>
            <p:ph sz="half" idx="2"/>
          </p:nvPr>
        </p:nvSpPr>
        <p:spPr>
          <a:xfrm>
            <a:off x="6216535" y="1509742"/>
            <a:ext cx="5181600" cy="4351338"/>
          </a:xfrm>
        </p:spPr>
        <p:txBody>
          <a:bodyPr>
            <a:normAutofit/>
          </a:bodyPr>
          <a:lstStyle/>
          <a:p>
            <a:r>
              <a:rPr lang="en-GB" dirty="0"/>
              <a:t>Contact </a:t>
            </a:r>
            <a:r>
              <a:rPr lang="en-GB" dirty="0">
                <a:hlinkClick r:id="rId2"/>
              </a:rPr>
              <a:t>hwb@uwtsd.ac.uk</a:t>
            </a:r>
            <a:r>
              <a:rPr lang="en-GB" dirty="0"/>
              <a:t> and MY TSD if you need to organise for Extenuating Circumstances (EC)</a:t>
            </a:r>
          </a:p>
          <a:p>
            <a:r>
              <a:rPr lang="en-GB" dirty="0"/>
              <a:t>Use Moodle and tutor guidance. </a:t>
            </a:r>
          </a:p>
          <a:p>
            <a:r>
              <a:rPr lang="en-GB" dirty="0"/>
              <a:t>Do not depend on hear-say</a:t>
            </a:r>
          </a:p>
          <a:p>
            <a:r>
              <a:rPr lang="en-GB" dirty="0"/>
              <a:t>Check information</a:t>
            </a:r>
          </a:p>
        </p:txBody>
      </p:sp>
    </p:spTree>
    <p:extLst>
      <p:ext uri="{BB962C8B-B14F-4D97-AF65-F5344CB8AC3E}">
        <p14:creationId xmlns:p14="http://schemas.microsoft.com/office/powerpoint/2010/main" val="16591166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p:txBody>
          <a:bodyPr/>
          <a:lstStyle/>
          <a:p>
            <a:pPr>
              <a:lnSpc>
                <a:spcPct val="90000"/>
              </a:lnSpc>
            </a:pPr>
            <a:r>
              <a:rPr lang="en-US" sz="3600" b="1" dirty="0">
                <a:solidFill>
                  <a:schemeClr val="bg2"/>
                </a:solidFill>
                <a:latin typeface="Arial" panose="020B0604020202020204" pitchFamily="34" charset="0"/>
                <a:cs typeface="Arial" panose="020B0604020202020204" pitchFamily="34" charset="0"/>
              </a:rPr>
              <a:t>Dod </a:t>
            </a:r>
            <a:r>
              <a:rPr lang="en-US" sz="3600" b="1" dirty="0" err="1">
                <a:solidFill>
                  <a:schemeClr val="bg2"/>
                </a:solidFill>
                <a:latin typeface="Arial" panose="020B0604020202020204" pitchFamily="34" charset="0"/>
                <a:cs typeface="Arial" panose="020B0604020202020204" pitchFamily="34" charset="0"/>
              </a:rPr>
              <a:t>yn</a:t>
            </a:r>
            <a:r>
              <a:rPr lang="en-US" sz="3600" b="1" dirty="0">
                <a:solidFill>
                  <a:schemeClr val="bg2"/>
                </a:solidFill>
                <a:latin typeface="Arial" panose="020B0604020202020204" pitchFamily="34" charset="0"/>
                <a:cs typeface="Arial" panose="020B0604020202020204" pitchFamily="34" charset="0"/>
              </a:rPr>
              <a:t> Ddysgwr </a:t>
            </a:r>
            <a:r>
              <a:rPr lang="en-US" sz="3600" b="1" dirty="0" err="1">
                <a:solidFill>
                  <a:schemeClr val="bg2"/>
                </a:solidFill>
                <a:latin typeface="Arial" panose="020B0604020202020204" pitchFamily="34" charset="0"/>
                <a:cs typeface="Arial" panose="020B0604020202020204" pitchFamily="34" charset="0"/>
              </a:rPr>
              <a:t>Gwydn</a:t>
            </a:r>
            <a:endParaRPr lang="en-US" sz="3600" b="1" dirty="0">
              <a:solidFill>
                <a:schemeClr val="bg2"/>
              </a:solidFill>
              <a:latin typeface="Arial" panose="020B0604020202020204" pitchFamily="34" charset="0"/>
              <a:cs typeface="Arial" panose="020B0604020202020204" pitchFamily="34" charset="0"/>
            </a:endParaRPr>
          </a:p>
          <a:p>
            <a:pPr>
              <a:lnSpc>
                <a:spcPct val="90000"/>
              </a:lnSpc>
            </a:pPr>
            <a:r>
              <a:rPr lang="en-US" sz="3600" b="1" dirty="0" err="1">
                <a:solidFill>
                  <a:schemeClr val="bg2"/>
                </a:solidFill>
                <a:latin typeface="Arial" panose="020B0604020202020204" pitchFamily="34" charset="0"/>
                <a:cs typeface="Arial" panose="020B0604020202020204" pitchFamily="34" charset="0"/>
              </a:rPr>
              <a:t>cefnogi</a:t>
            </a:r>
            <a:r>
              <a:rPr lang="en-US" sz="3600" b="1" dirty="0">
                <a:solidFill>
                  <a:schemeClr val="bg2"/>
                </a:solidFill>
                <a:latin typeface="Arial" panose="020B0604020202020204" pitchFamily="34" charset="0"/>
                <a:cs typeface="Arial" panose="020B0604020202020204" pitchFamily="34" charset="0"/>
              </a:rPr>
              <a:t> Rhan 1 </a:t>
            </a:r>
            <a:r>
              <a:rPr lang="en-US" sz="3600" b="1" dirty="0" err="1">
                <a:solidFill>
                  <a:schemeClr val="bg2"/>
                </a:solidFill>
                <a:latin typeface="Arial" panose="020B0604020202020204" pitchFamily="34" charset="0"/>
                <a:cs typeface="Arial" panose="020B0604020202020204" pitchFamily="34" charset="0"/>
              </a:rPr>
              <a:t>o’r</a:t>
            </a:r>
            <a:r>
              <a:rPr lang="en-US" sz="3600" b="1" dirty="0">
                <a:solidFill>
                  <a:schemeClr val="bg2"/>
                </a:solidFill>
                <a:latin typeface="Arial" panose="020B0604020202020204" pitchFamily="34" charset="0"/>
                <a:cs typeface="Arial" panose="020B0604020202020204" pitchFamily="34" charset="0"/>
              </a:rPr>
              <a:t> </a:t>
            </a:r>
          </a:p>
          <a:p>
            <a:pPr>
              <a:lnSpc>
                <a:spcPct val="90000"/>
              </a:lnSpc>
            </a:pPr>
            <a:r>
              <a:rPr lang="en-US" sz="3600" b="1" dirty="0">
                <a:solidFill>
                  <a:schemeClr val="bg2"/>
                </a:solidFill>
                <a:latin typeface="Arial" panose="020B0604020202020204" pitchFamily="34" charset="0"/>
                <a:cs typeface="Arial" panose="020B0604020202020204" pitchFamily="34" charset="0"/>
              </a:rPr>
              <a:t>Portfolio</a:t>
            </a:r>
          </a:p>
          <a:p>
            <a:pPr>
              <a:lnSpc>
                <a:spcPct val="90000"/>
              </a:lnSpc>
            </a:pPr>
            <a:br>
              <a:rPr lang="en-US" sz="3600" b="1" dirty="0">
                <a:solidFill>
                  <a:schemeClr val="bg2"/>
                </a:solidFill>
                <a:latin typeface="Arial" panose="020B0604020202020204" pitchFamily="34" charset="0"/>
                <a:cs typeface="Arial" panose="020B0604020202020204" pitchFamily="34" charset="0"/>
              </a:rPr>
            </a:br>
            <a:r>
              <a:rPr lang="en-US" sz="3600" b="1" dirty="0">
                <a:solidFill>
                  <a:schemeClr val="bg2"/>
                </a:solidFill>
                <a:latin typeface="Arial" panose="020B0604020202020204" pitchFamily="34" charset="0"/>
                <a:cs typeface="Arial" panose="020B0604020202020204" pitchFamily="34" charset="0"/>
              </a:rPr>
              <a:t>Becoming a Resilient </a:t>
            </a:r>
          </a:p>
          <a:p>
            <a:pPr>
              <a:lnSpc>
                <a:spcPct val="90000"/>
              </a:lnSpc>
            </a:pPr>
            <a:r>
              <a:rPr lang="en-US" sz="3600" b="1" dirty="0">
                <a:solidFill>
                  <a:schemeClr val="bg2"/>
                </a:solidFill>
                <a:latin typeface="Arial" panose="020B0604020202020204" pitchFamily="34" charset="0"/>
                <a:cs typeface="Arial" panose="020B0604020202020204" pitchFamily="34" charset="0"/>
              </a:rPr>
              <a:t>Learner- supporting </a:t>
            </a:r>
          </a:p>
          <a:p>
            <a:pPr>
              <a:lnSpc>
                <a:spcPct val="90000"/>
              </a:lnSpc>
            </a:pPr>
            <a:r>
              <a:rPr lang="en-US" sz="3600" b="1" dirty="0">
                <a:solidFill>
                  <a:schemeClr val="bg2"/>
                </a:solidFill>
                <a:latin typeface="Arial" panose="020B0604020202020204" pitchFamily="34" charset="0"/>
                <a:cs typeface="Arial" panose="020B0604020202020204" pitchFamily="34" charset="0"/>
              </a:rPr>
              <a:t>Part 1  </a:t>
            </a:r>
          </a:p>
          <a:p>
            <a:pPr>
              <a:lnSpc>
                <a:spcPct val="90000"/>
              </a:lnSpc>
            </a:pPr>
            <a:r>
              <a:rPr lang="en-US" sz="3600" b="1" dirty="0">
                <a:solidFill>
                  <a:schemeClr val="bg2"/>
                </a:solidFill>
                <a:latin typeface="Arial" panose="020B0604020202020204" pitchFamily="34" charset="0"/>
                <a:cs typeface="Arial" panose="020B0604020202020204" pitchFamily="34" charset="0"/>
              </a:rPr>
              <a:t>of portfolio</a:t>
            </a:r>
          </a:p>
        </p:txBody>
      </p:sp>
      <p:sp>
        <p:nvSpPr>
          <p:cNvPr id="4" name="Content Placeholder 3">
            <a:extLst>
              <a:ext uri="{FF2B5EF4-FFF2-40B4-BE49-F238E27FC236}">
                <a16:creationId xmlns:a16="http://schemas.microsoft.com/office/drawing/2014/main" id="{F709FED5-A463-76EB-289A-1CC3116D93F7}"/>
              </a:ext>
            </a:extLst>
          </p:cNvPr>
          <p:cNvSpPr>
            <a:spLocks noGrp="1"/>
          </p:cNvSpPr>
          <p:nvPr>
            <p:ph idx="10"/>
          </p:nvPr>
        </p:nvSpPr>
        <p:spPr/>
        <p:txBody>
          <a:bodyPr/>
          <a:lstStyle/>
          <a:p>
            <a:endParaRPr lang="en-GB"/>
          </a:p>
        </p:txBody>
      </p:sp>
      <p:pic>
        <p:nvPicPr>
          <p:cNvPr id="3" name="Picture 2">
            <a:extLst>
              <a:ext uri="{FF2B5EF4-FFF2-40B4-BE49-F238E27FC236}">
                <a16:creationId xmlns:a16="http://schemas.microsoft.com/office/drawing/2014/main" id="{296A140F-04C7-0E43-B2FC-73FEECAA70C2}"/>
              </a:ext>
            </a:extLst>
          </p:cNvPr>
          <p:cNvPicPr>
            <a:picLocks noChangeAspect="1"/>
          </p:cNvPicPr>
          <p:nvPr/>
        </p:nvPicPr>
        <p:blipFill>
          <a:blip r:embed="rId2"/>
          <a:stretch>
            <a:fillRect/>
          </a:stretch>
        </p:blipFill>
        <p:spPr>
          <a:xfrm>
            <a:off x="5965372" y="-130629"/>
            <a:ext cx="6297912" cy="7119257"/>
          </a:xfrm>
          <a:prstGeom prst="rect">
            <a:avLst/>
          </a:prstGeom>
        </p:spPr>
      </p:pic>
    </p:spTree>
    <p:extLst>
      <p:ext uri="{BB962C8B-B14F-4D97-AF65-F5344CB8AC3E}">
        <p14:creationId xmlns:p14="http://schemas.microsoft.com/office/powerpoint/2010/main" val="13422917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blue background with white text with a definition of resilience: Advancing despite adversity. &#10;Be proactive, don't wait for adversity.">
            <a:extLst>
              <a:ext uri="{FF2B5EF4-FFF2-40B4-BE49-F238E27FC236}">
                <a16:creationId xmlns:a16="http://schemas.microsoft.com/office/drawing/2014/main" id="{7726DACE-4F19-466A-E884-545651278951}"/>
              </a:ext>
            </a:extLst>
          </p:cNvPr>
          <p:cNvPicPr>
            <a:picLocks noGrp="1" noChangeAspect="1"/>
          </p:cNvPicPr>
          <p:nvPr>
            <p:ph idx="1"/>
          </p:nvPr>
        </p:nvPicPr>
        <p:blipFill>
          <a:blip r:embed="rId3">
            <a:alphaModFix amt="60000"/>
          </a:blip>
          <a:srcRect r="3228" b="3"/>
          <a:stretch/>
        </p:blipFill>
        <p:spPr>
          <a:xfrm>
            <a:off x="180975" y="196735"/>
            <a:ext cx="11912702" cy="6499784"/>
          </a:xfrm>
          <a:prstGeom prst="rect">
            <a:avLst/>
          </a:prstGeom>
        </p:spPr>
      </p:pic>
      <p:sp>
        <p:nvSpPr>
          <p:cNvPr id="8" name="TextBox 7">
            <a:extLst>
              <a:ext uri="{FF2B5EF4-FFF2-40B4-BE49-F238E27FC236}">
                <a16:creationId xmlns:a16="http://schemas.microsoft.com/office/drawing/2014/main" id="{6EA7ECB0-0685-C4E0-8AFA-BF52842911EE}"/>
              </a:ext>
            </a:extLst>
          </p:cNvPr>
          <p:cNvSpPr txBox="1"/>
          <p:nvPr/>
        </p:nvSpPr>
        <p:spPr>
          <a:xfrm>
            <a:off x="838200" y="5695069"/>
            <a:ext cx="10165218" cy="419689"/>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0" i="0" u="none" strike="noStrike" kern="1200" cap="none" spc="0" normalizeH="0" baseline="0" noProof="0">
                <a:ln>
                  <a:noFill/>
                </a:ln>
                <a:solidFill>
                  <a:srgbClr val="FFFFFF"/>
                </a:solidFill>
                <a:effectLst/>
                <a:uLnTx/>
                <a:uFillTx/>
                <a:latin typeface="Calibri" panose="020F0502020204030204"/>
                <a:ea typeface="+mn-ea"/>
                <a:cs typeface="+mn-cs"/>
              </a:rPr>
              <a:t>(Driven, 2018)</a:t>
            </a:r>
          </a:p>
        </p:txBody>
      </p:sp>
    </p:spTree>
    <p:extLst>
      <p:ext uri="{BB962C8B-B14F-4D97-AF65-F5344CB8AC3E}">
        <p14:creationId xmlns:p14="http://schemas.microsoft.com/office/powerpoint/2010/main" val="38841525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a:bodyPr>
          <a:lstStyle/>
          <a:p>
            <a:r>
              <a:rPr kumimoji="0" lang="cy-GB" sz="3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Credoau hunan-gyfyngol</a:t>
            </a:r>
            <a:br>
              <a:rPr lang="en-GB" dirty="0"/>
            </a:br>
            <a:endParaRPr lang="en-GB"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231713"/>
            <a:ext cx="7586358" cy="3406655"/>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Mae </a:t>
            </a:r>
            <a:r>
              <a:rPr kumimoji="0" 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credoau</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hunan-gyfyngol</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dybiaethau</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neu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ganfyddiadau</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sydd</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gennym</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amdanom</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ein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hunain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a'r</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ffordd</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mae'r</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byd</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gweithio</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Trwy</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ddal</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ein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gafael</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ar</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credoau</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hyn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rydym</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mewn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rhyw</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ffordd</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dal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ein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hunain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ôl</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rhag</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cyflawni</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ein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nodau</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Wedi</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dysgu</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fel</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plant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ifanc</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iawn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yna</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rydym</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yn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symud</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trwy</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fywyd</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gan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greu</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profiadau</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gyd-fynd</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â'n</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credoau</a:t>
            </a: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Foundations Team, 2021).</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a:t>
            </a:r>
            <a:r>
              <a:rPr kumimoji="0" 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allech</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chi </a:t>
            </a:r>
            <a:r>
              <a:rPr kumimoji="0" 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roi</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enghraifft</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 </a:t>
            </a:r>
            <a:r>
              <a:rPr kumimoji="0" 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gredoau</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hunangyfyngol</a:t>
            </a: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pic>
        <p:nvPicPr>
          <p:cNvPr id="8" name="Content Placeholder 7">
            <a:extLst>
              <a:ext uri="{FF2B5EF4-FFF2-40B4-BE49-F238E27FC236}">
                <a16:creationId xmlns:a16="http://schemas.microsoft.com/office/drawing/2014/main" id="{030675B9-EC6B-8C36-5BE6-0B82CC1B31DF}"/>
              </a:ext>
            </a:extLst>
          </p:cNvPr>
          <p:cNvPicPr>
            <a:picLocks noGrp="1" noChangeAspect="1"/>
          </p:cNvPicPr>
          <p:nvPr>
            <p:ph idx="1"/>
          </p:nvPr>
        </p:nvPicPr>
        <p:blipFill>
          <a:blip r:embed="rId2"/>
          <a:stretch>
            <a:fillRect/>
          </a:stretch>
        </p:blipFill>
        <p:spPr>
          <a:xfrm>
            <a:off x="8369923" y="1333240"/>
            <a:ext cx="2449530" cy="3576638"/>
          </a:xfrm>
          <a:prstGeom prst="rect">
            <a:avLst/>
          </a:prstGeom>
        </p:spPr>
      </p:pic>
    </p:spTree>
    <p:extLst>
      <p:ext uri="{BB962C8B-B14F-4D97-AF65-F5344CB8AC3E}">
        <p14:creationId xmlns:p14="http://schemas.microsoft.com/office/powerpoint/2010/main" val="19787407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Self-limiting beliefs</a:t>
            </a:r>
            <a:br>
              <a:rPr lang="en-GB" dirty="0">
                <a:solidFill>
                  <a:schemeClr val="accent1">
                    <a:lumMod val="75000"/>
                  </a:schemeClr>
                </a:solidFill>
              </a:rPr>
            </a:b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333239"/>
            <a:ext cx="7586358" cy="4800623"/>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Are assumptions or perceptions we have about ourselves and the way the world works.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By holding on to these beliefs, we are holding ourselves back from achieving our goals.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We move through life creating experiences to match our beliefs, which we learned as young children.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(The Foundations Team, 2021)</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Could you give an example of self-limiting beliefs?</a:t>
            </a:r>
          </a:p>
        </p:txBody>
      </p:sp>
      <p:pic>
        <p:nvPicPr>
          <p:cNvPr id="8" name="Content Placeholder 7">
            <a:extLst>
              <a:ext uri="{FF2B5EF4-FFF2-40B4-BE49-F238E27FC236}">
                <a16:creationId xmlns:a16="http://schemas.microsoft.com/office/drawing/2014/main" id="{030675B9-EC6B-8C36-5BE6-0B82CC1B31DF}"/>
              </a:ext>
            </a:extLst>
          </p:cNvPr>
          <p:cNvPicPr>
            <a:picLocks noGrp="1" noChangeAspect="1"/>
          </p:cNvPicPr>
          <p:nvPr>
            <p:ph idx="1"/>
          </p:nvPr>
        </p:nvPicPr>
        <p:blipFill>
          <a:blip r:embed="rId2"/>
          <a:stretch>
            <a:fillRect/>
          </a:stretch>
        </p:blipFill>
        <p:spPr>
          <a:xfrm>
            <a:off x="8767489" y="1333239"/>
            <a:ext cx="2449530" cy="3576638"/>
          </a:xfrm>
          <a:prstGeom prst="rect">
            <a:avLst/>
          </a:prstGeom>
        </p:spPr>
      </p:pic>
    </p:spTree>
    <p:extLst>
      <p:ext uri="{BB962C8B-B14F-4D97-AF65-F5344CB8AC3E}">
        <p14:creationId xmlns:p14="http://schemas.microsoft.com/office/powerpoint/2010/main" val="5112169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D611D-0E44-3D1B-4926-FBAFA3873A58}"/>
              </a:ext>
            </a:extLst>
          </p:cNvPr>
          <p:cNvSpPr>
            <a:spLocks noGrp="1"/>
          </p:cNvSpPr>
          <p:nvPr>
            <p:ph type="title"/>
          </p:nvPr>
        </p:nvSpPr>
        <p:spPr>
          <a:xfrm>
            <a:off x="468425" y="0"/>
            <a:ext cx="10864889" cy="1130222"/>
          </a:xfrm>
        </p:spPr>
        <p:txBody>
          <a:bodyPr>
            <a:normAutofit/>
          </a:bodyPr>
          <a:lstStyle/>
          <a:p>
            <a:r>
              <a:rPr lang="cy-GB" sz="3600" b="1" dirty="0">
                <a:latin typeface="Arial" panose="020B0604020202020204" pitchFamily="34" charset="0"/>
                <a:cs typeface="Arial" panose="020B0604020202020204" pitchFamily="34" charset="0"/>
              </a:rPr>
              <a:t>Mathau cyffredin o gredoau hunan-gyfyngol </a:t>
            </a:r>
            <a:r>
              <a:rPr lang="en-US" sz="3600" b="1" dirty="0">
                <a:solidFill>
                  <a:schemeClr val="accent1">
                    <a:lumMod val="75000"/>
                  </a:schemeClr>
                </a:solidFill>
                <a:latin typeface="Arial" panose="020B0604020202020204" pitchFamily="34" charset="0"/>
                <a:cs typeface="Arial" panose="020B0604020202020204" pitchFamily="34" charset="0"/>
              </a:rPr>
              <a:t>Common </a:t>
            </a:r>
            <a:r>
              <a:rPr lang="en-US" sz="3600" b="1" i="0" dirty="0">
                <a:solidFill>
                  <a:schemeClr val="accent1">
                    <a:lumMod val="75000"/>
                  </a:schemeClr>
                </a:solidFill>
                <a:effectLst/>
                <a:latin typeface="Arial" panose="020B0604020202020204" pitchFamily="34" charset="0"/>
                <a:cs typeface="Arial" panose="020B0604020202020204" pitchFamily="34" charset="0"/>
              </a:rPr>
              <a:t>Types of Self-Limiting Beliefs</a:t>
            </a:r>
            <a:endParaRPr lang="en-US" sz="3600" b="1" dirty="0">
              <a:solidFill>
                <a:schemeClr val="accent1">
                  <a:lumMod val="75000"/>
                </a:schemeClr>
              </a:solidFill>
              <a:latin typeface="Arial" panose="020B0604020202020204" pitchFamily="34" charset="0"/>
              <a:cs typeface="Arial" panose="020B0604020202020204" pitchFamily="34" charset="0"/>
            </a:endParaRPr>
          </a:p>
        </p:txBody>
      </p:sp>
      <p:pic>
        <p:nvPicPr>
          <p:cNvPr id="6" name="Content Placeholder 5" descr="A person walking high on a coastal path with a pole. She looks determined and serious.">
            <a:extLst>
              <a:ext uri="{FF2B5EF4-FFF2-40B4-BE49-F238E27FC236}">
                <a16:creationId xmlns:a16="http://schemas.microsoft.com/office/drawing/2014/main" id="{D83B040B-5895-4D65-60B8-2E2199557E0E}"/>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99567" y="3136807"/>
            <a:ext cx="4133889" cy="2755925"/>
          </a:xfrm>
          <a:prstGeom prst="rect">
            <a:avLst/>
          </a:prstGeom>
          <a:ln>
            <a:noFill/>
          </a:ln>
          <a:effectLst>
            <a:softEdge rad="112500"/>
          </a:effectLst>
        </p:spPr>
      </p:pic>
      <p:sp>
        <p:nvSpPr>
          <p:cNvPr id="4" name="Content Placeholder 3">
            <a:extLst>
              <a:ext uri="{FF2B5EF4-FFF2-40B4-BE49-F238E27FC236}">
                <a16:creationId xmlns:a16="http://schemas.microsoft.com/office/drawing/2014/main" id="{65ABB35A-3977-9B96-8EED-22F6C929575C}"/>
              </a:ext>
            </a:extLst>
          </p:cNvPr>
          <p:cNvSpPr>
            <a:spLocks noGrp="1"/>
          </p:cNvSpPr>
          <p:nvPr>
            <p:ph sz="half" idx="2"/>
          </p:nvPr>
        </p:nvSpPr>
        <p:spPr>
          <a:xfrm>
            <a:off x="7133455" y="623190"/>
            <a:ext cx="5510891" cy="4800502"/>
          </a:xfrm>
        </p:spPr>
        <p:txBody>
          <a:bodyPr/>
          <a:lstStyle/>
          <a:p>
            <a:pPr marL="0" indent="0">
              <a:buNone/>
            </a:pPr>
            <a:endParaRPr lang="en-US" b="0" i="0" dirty="0">
              <a:solidFill>
                <a:srgbClr val="374151"/>
              </a:solidFill>
              <a:effectLst/>
            </a:endParaRPr>
          </a:p>
          <a:p>
            <a:endParaRPr lang="en-US" sz="1600" dirty="0">
              <a:solidFill>
                <a:srgbClr val="374151"/>
              </a:solidFill>
            </a:endParaRPr>
          </a:p>
          <a:p>
            <a:r>
              <a:rPr lang="en-US" sz="2800" dirty="0">
                <a:solidFill>
                  <a:schemeClr val="accent1">
                    <a:lumMod val="75000"/>
                  </a:schemeClr>
                </a:solidFill>
                <a:latin typeface="Arial" panose="020B0604020202020204" pitchFamily="34" charset="0"/>
                <a:cs typeface="Arial" panose="020B0604020202020204" pitchFamily="34" charset="0"/>
              </a:rPr>
              <a:t>About abilities and skills </a:t>
            </a:r>
          </a:p>
          <a:p>
            <a:r>
              <a:rPr lang="en-US" sz="2800" dirty="0">
                <a:solidFill>
                  <a:schemeClr val="accent1">
                    <a:lumMod val="75000"/>
                  </a:schemeClr>
                </a:solidFill>
                <a:latin typeface="Arial" panose="020B0604020202020204" pitchFamily="34" charset="0"/>
                <a:cs typeface="Arial" panose="020B0604020202020204" pitchFamily="34" charset="0"/>
              </a:rPr>
              <a:t>About worthiness and deservingness </a:t>
            </a:r>
          </a:p>
          <a:p>
            <a:r>
              <a:rPr lang="en-US" sz="2800" dirty="0">
                <a:solidFill>
                  <a:schemeClr val="accent1">
                    <a:lumMod val="75000"/>
                  </a:schemeClr>
                </a:solidFill>
                <a:latin typeface="Arial" panose="020B0604020202020204" pitchFamily="34" charset="0"/>
                <a:cs typeface="Arial" panose="020B0604020202020204" pitchFamily="34" charset="0"/>
              </a:rPr>
              <a:t>About success and failure</a:t>
            </a:r>
          </a:p>
          <a:p>
            <a:r>
              <a:rPr lang="en-US" sz="2800" dirty="0">
                <a:solidFill>
                  <a:schemeClr val="accent1">
                    <a:lumMod val="75000"/>
                  </a:schemeClr>
                </a:solidFill>
                <a:latin typeface="Arial" panose="020B0604020202020204" pitchFamily="34" charset="0"/>
                <a:cs typeface="Arial" panose="020B0604020202020204" pitchFamily="34" charset="0"/>
              </a:rPr>
              <a:t>About fear and risk-taking</a:t>
            </a:r>
          </a:p>
          <a:p>
            <a:pPr marL="0" indent="0">
              <a:buNone/>
            </a:pPr>
            <a:r>
              <a:rPr lang="en-US" sz="2400" dirty="0">
                <a:solidFill>
                  <a:schemeClr val="accent1">
                    <a:lumMod val="75000"/>
                  </a:schemeClr>
                </a:solidFill>
                <a:latin typeface="Arial" panose="020B0604020202020204" pitchFamily="34" charset="0"/>
                <a:cs typeface="Arial" panose="020B0604020202020204" pitchFamily="34" charset="0"/>
              </a:rPr>
              <a:t>(Robbins, 2023)</a:t>
            </a:r>
          </a:p>
        </p:txBody>
      </p:sp>
      <p:sp>
        <p:nvSpPr>
          <p:cNvPr id="7" name="TextBox 6">
            <a:extLst>
              <a:ext uri="{FF2B5EF4-FFF2-40B4-BE49-F238E27FC236}">
                <a16:creationId xmlns:a16="http://schemas.microsoft.com/office/drawing/2014/main" id="{3F0FB5F3-3812-90D7-C791-25B4BB47E648}"/>
              </a:ext>
            </a:extLst>
          </p:cNvPr>
          <p:cNvSpPr txBox="1"/>
          <p:nvPr/>
        </p:nvSpPr>
        <p:spPr>
          <a:xfrm>
            <a:off x="6888088" y="6004219"/>
            <a:ext cx="254776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3" tooltip="https://alaninbelfast.blogspot.com/2017/12/star-wars-episode-viii-last-jedi-dreary.html"/>
              </a:rPr>
              <a:t>This Photo</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by Unknown Author is licensed under </a:t>
            </a:r>
            <a:r>
              <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4" tooltip="https://creativecommons.org/licenses/by-nc-sa/3.0/"/>
              </a:rPr>
              <a:t>CC BY-SA-NC</a:t>
            </a:r>
            <a:endParaRPr kumimoji="0" lang="en-US" sz="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5" name="TextBox 4">
            <a:extLst>
              <a:ext uri="{FF2B5EF4-FFF2-40B4-BE49-F238E27FC236}">
                <a16:creationId xmlns:a16="http://schemas.microsoft.com/office/drawing/2014/main" id="{AE942A24-D992-3DEF-E6EB-52ACEB91506B}"/>
              </a:ext>
            </a:extLst>
          </p:cNvPr>
          <p:cNvSpPr txBox="1"/>
          <p:nvPr/>
        </p:nvSpPr>
        <p:spPr>
          <a:xfrm>
            <a:off x="255443" y="1263460"/>
            <a:ext cx="5645426" cy="3108543"/>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 alluoedd a sgiliau 
Ynghylch teilyngdod a haeddiant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 lwyddiant a methiant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cy-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 ofn a chymryd risgiau</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44546A"/>
                </a:solidFill>
                <a:effectLst/>
                <a:uLnTx/>
                <a:uFillTx/>
                <a:latin typeface="Arial" panose="020B0604020202020204" pitchFamily="34" charset="0"/>
                <a:ea typeface="+mn-ea"/>
                <a:cs typeface="Arial" panose="020B0604020202020204" pitchFamily="34" charset="0"/>
              </a:rPr>
              <a:t>(Robbins, 2023)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374151"/>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723791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1E8E9C-64A5-C274-3B1F-342D46D01823}"/>
              </a:ext>
            </a:extLst>
          </p:cNvPr>
          <p:cNvSpPr>
            <a:spLocks noGrp="1"/>
          </p:cNvSpPr>
          <p:nvPr>
            <p:ph type="title"/>
          </p:nvPr>
        </p:nvSpPr>
        <p:spPr>
          <a:xfrm>
            <a:off x="247560" y="-112460"/>
            <a:ext cx="11481847" cy="1325563"/>
          </a:xfrm>
        </p:spPr>
        <p:txBody>
          <a:bodyPr>
            <a:normAutofit/>
          </a:bodyPr>
          <a:lstStyle/>
          <a:p>
            <a:br>
              <a:rPr lang="en-GB" b="1" dirty="0"/>
            </a:br>
            <a:r>
              <a:rPr lang="cy-GB" sz="4400" b="1" dirty="0"/>
              <a:t>Credoau hunan-gyfyngol</a:t>
            </a:r>
            <a:r>
              <a:rPr lang="en-GB" sz="4400" b="1" dirty="0"/>
              <a:t>….</a:t>
            </a:r>
            <a:endParaRPr lang="en-US" b="1" dirty="0"/>
          </a:p>
        </p:txBody>
      </p:sp>
      <p:sp>
        <p:nvSpPr>
          <p:cNvPr id="7" name="Content Placeholder 6">
            <a:extLst>
              <a:ext uri="{FF2B5EF4-FFF2-40B4-BE49-F238E27FC236}">
                <a16:creationId xmlns:a16="http://schemas.microsoft.com/office/drawing/2014/main" id="{CA485A87-A3E3-DCD5-A47E-ECDEDAEAE370}"/>
              </a:ext>
            </a:extLst>
          </p:cNvPr>
          <p:cNvSpPr>
            <a:spLocks noGrp="1"/>
          </p:cNvSpPr>
          <p:nvPr>
            <p:ph sz="half" idx="2"/>
          </p:nvPr>
        </p:nvSpPr>
        <p:spPr>
          <a:xfrm>
            <a:off x="413518" y="1206695"/>
            <a:ext cx="5062205" cy="4780587"/>
          </a:xfrm>
        </p:spPr>
        <p:txBody>
          <a:bodyPr>
            <a:normAutofit fontScale="62500" lnSpcReduction="20000"/>
          </a:bodyPr>
          <a:lstStyle/>
          <a:p>
            <a:pPr marL="0" indent="0">
              <a:buNone/>
            </a:pPr>
            <a:endParaRPr lang="cy-GB" sz="2800" dirty="0">
              <a:solidFill>
                <a:schemeClr val="tx2"/>
              </a:solidFill>
            </a:endParaRPr>
          </a:p>
          <a:p>
            <a:pPr marL="285750" indent="-285750"/>
            <a:r>
              <a:rPr lang="cy-GB" sz="3800" dirty="0"/>
              <a:t>Yn cadw pobl rhag cael meddwl agored am bwy ydyn nhw, beth y gallan nhw ei gyflawni, a sut y gallan nhw effeithio'n gadarnhaol ar eraill.</a:t>
            </a:r>
          </a:p>
          <a:p>
            <a:pPr marL="285750" indent="-285750"/>
            <a:r>
              <a:rPr lang="cy-GB" sz="3800" dirty="0"/>
              <a:t>Yn ein cadw ni yn ein parth cysur.</a:t>
            </a:r>
          </a:p>
          <a:p>
            <a:pPr marL="285750" indent="-285750"/>
            <a:r>
              <a:rPr lang="cy-GB" sz="3800" dirty="0"/>
              <a:t>Yn gallu cyfyngu’n fawr ar y gwaith o ddatblygu a chyflawni ein nodau, yn bersonol ac yn broffesiynol. </a:t>
            </a:r>
          </a:p>
          <a:p>
            <a:pPr marL="0" indent="0">
              <a:buNone/>
            </a:pPr>
            <a:r>
              <a:rPr lang="cy-GB" sz="3800" b="1" dirty="0"/>
              <a:t>I ni gwirioneddau absoliwt yw’r meddyliau hyn, boed yn ymwybodol neu'n anymwybodol</a:t>
            </a:r>
            <a:r>
              <a:rPr lang="en-US" sz="3800" b="1" dirty="0"/>
              <a:t>.</a:t>
            </a:r>
          </a:p>
          <a:p>
            <a:pPr marL="0" indent="0">
              <a:buNone/>
            </a:pPr>
            <a:r>
              <a:rPr lang="en-US" sz="3800" dirty="0"/>
              <a:t>(Miller, 2022)</a:t>
            </a:r>
          </a:p>
          <a:p>
            <a:endParaRPr lang="en-US" dirty="0">
              <a:solidFill>
                <a:srgbClr val="4D5156"/>
              </a:solidFill>
            </a:endParaRPr>
          </a:p>
        </p:txBody>
      </p:sp>
      <p:pic>
        <p:nvPicPr>
          <p:cNvPr id="1026" name="Picture 2">
            <a:extLst>
              <a:ext uri="{FF2B5EF4-FFF2-40B4-BE49-F238E27FC236}">
                <a16:creationId xmlns:a16="http://schemas.microsoft.com/office/drawing/2014/main" id="{127200B4-7DF7-29A9-B384-B675F588710E}"/>
              </a:ext>
              <a:ext uri="{C183D7F6-B498-43B3-948B-1728B52AA6E4}">
                <adec:decorative xmlns:adec="http://schemas.microsoft.com/office/drawing/2017/decorative" val="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600" b="21225"/>
          <a:stretch/>
        </p:blipFill>
        <p:spPr bwMode="auto">
          <a:xfrm>
            <a:off x="6275796" y="1461875"/>
            <a:ext cx="4653538" cy="3447929"/>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10805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1E8E9C-64A5-C274-3B1F-342D46D01823}"/>
              </a:ext>
            </a:extLst>
          </p:cNvPr>
          <p:cNvSpPr>
            <a:spLocks noGrp="1"/>
          </p:cNvSpPr>
          <p:nvPr>
            <p:ph type="title"/>
          </p:nvPr>
        </p:nvSpPr>
        <p:spPr>
          <a:xfrm>
            <a:off x="247560" y="-112460"/>
            <a:ext cx="11481847" cy="1325563"/>
          </a:xfrm>
        </p:spPr>
        <p:txBody>
          <a:bodyPr>
            <a:normAutofit/>
          </a:bodyPr>
          <a:lstStyle/>
          <a:p>
            <a:br>
              <a:rPr lang="en-GB" b="1" dirty="0"/>
            </a:br>
            <a:r>
              <a:rPr lang="en-GB" b="1" dirty="0">
                <a:solidFill>
                  <a:schemeClr val="accent1">
                    <a:lumMod val="75000"/>
                  </a:schemeClr>
                </a:solidFill>
              </a:rPr>
              <a:t>Self-limiting beliefs….</a:t>
            </a:r>
            <a:endParaRPr lang="en-US" b="1" dirty="0">
              <a:solidFill>
                <a:schemeClr val="accent1">
                  <a:lumMod val="75000"/>
                </a:schemeClr>
              </a:solidFill>
            </a:endParaRPr>
          </a:p>
        </p:txBody>
      </p:sp>
      <p:sp>
        <p:nvSpPr>
          <p:cNvPr id="7" name="Content Placeholder 6">
            <a:extLst>
              <a:ext uri="{FF2B5EF4-FFF2-40B4-BE49-F238E27FC236}">
                <a16:creationId xmlns:a16="http://schemas.microsoft.com/office/drawing/2014/main" id="{CA485A87-A3E3-DCD5-A47E-ECDEDAEAE370}"/>
              </a:ext>
            </a:extLst>
          </p:cNvPr>
          <p:cNvSpPr>
            <a:spLocks noGrp="1"/>
          </p:cNvSpPr>
          <p:nvPr>
            <p:ph sz="half" idx="2"/>
          </p:nvPr>
        </p:nvSpPr>
        <p:spPr>
          <a:xfrm>
            <a:off x="413518" y="1206695"/>
            <a:ext cx="5502687" cy="4780587"/>
          </a:xfrm>
        </p:spPr>
        <p:txBody>
          <a:bodyPr>
            <a:normAutofit fontScale="62500" lnSpcReduction="20000"/>
          </a:bodyPr>
          <a:lstStyle/>
          <a:p>
            <a:pPr marL="0" indent="0">
              <a:buNone/>
            </a:pPr>
            <a:endParaRPr lang="cy-GB" sz="2800" dirty="0">
              <a:solidFill>
                <a:schemeClr val="tx2"/>
              </a:solidFill>
            </a:endParaRPr>
          </a:p>
          <a:p>
            <a:r>
              <a:rPr lang="en-US" sz="4000" dirty="0">
                <a:solidFill>
                  <a:schemeClr val="accent1">
                    <a:lumMod val="75000"/>
                  </a:schemeClr>
                </a:solidFill>
                <a:latin typeface="Arial" panose="020B0604020202020204" pitchFamily="34" charset="0"/>
                <a:cs typeface="Arial" panose="020B0604020202020204" pitchFamily="34" charset="0"/>
              </a:rPr>
              <a:t>Keep people from having an open mind about who they are, what they can accomplish, and how they can positively affect others.</a:t>
            </a:r>
          </a:p>
          <a:p>
            <a:r>
              <a:rPr lang="en-US" sz="4000" dirty="0">
                <a:solidFill>
                  <a:schemeClr val="accent1">
                    <a:lumMod val="75000"/>
                  </a:schemeClr>
                </a:solidFill>
                <a:latin typeface="Arial" panose="020B0604020202020204" pitchFamily="34" charset="0"/>
                <a:cs typeface="Arial" panose="020B0604020202020204" pitchFamily="34" charset="0"/>
              </a:rPr>
              <a:t>Keep us in our comfort zone.</a:t>
            </a:r>
          </a:p>
          <a:p>
            <a:r>
              <a:rPr lang="en-US" sz="4000" dirty="0">
                <a:solidFill>
                  <a:schemeClr val="accent1">
                    <a:lumMod val="75000"/>
                  </a:schemeClr>
                </a:solidFill>
                <a:latin typeface="Arial" panose="020B0604020202020204" pitchFamily="34" charset="0"/>
                <a:cs typeface="Arial" panose="020B0604020202020204" pitchFamily="34" charset="0"/>
              </a:rPr>
              <a:t>Can greatly limit development and achievement in our goals, both personally and professionally. </a:t>
            </a:r>
          </a:p>
          <a:p>
            <a:pPr marL="0" indent="0">
              <a:buNone/>
            </a:pPr>
            <a:r>
              <a:rPr lang="en-US" sz="4000" b="1" dirty="0">
                <a:solidFill>
                  <a:schemeClr val="accent1">
                    <a:lumMod val="75000"/>
                  </a:schemeClr>
                </a:solidFill>
                <a:latin typeface="Arial" panose="020B0604020202020204" pitchFamily="34" charset="0"/>
                <a:cs typeface="Arial" panose="020B0604020202020204" pitchFamily="34" charset="0"/>
              </a:rPr>
              <a:t>It is these thoughts, whether conscious or unconscious, that we regard as absolute truths.</a:t>
            </a:r>
          </a:p>
          <a:p>
            <a:pPr marL="0" indent="0">
              <a:buNone/>
            </a:pPr>
            <a:r>
              <a:rPr lang="en-US" sz="4000" dirty="0">
                <a:solidFill>
                  <a:schemeClr val="accent1">
                    <a:lumMod val="75000"/>
                  </a:schemeClr>
                </a:solidFill>
                <a:latin typeface="Arial" panose="020B0604020202020204" pitchFamily="34" charset="0"/>
                <a:cs typeface="Arial" panose="020B0604020202020204" pitchFamily="34" charset="0"/>
              </a:rPr>
              <a:t>(Miller, 2022)</a:t>
            </a:r>
          </a:p>
          <a:p>
            <a:endParaRPr lang="en-US" dirty="0">
              <a:solidFill>
                <a:srgbClr val="4D5156"/>
              </a:solidFill>
            </a:endParaRPr>
          </a:p>
        </p:txBody>
      </p:sp>
      <p:pic>
        <p:nvPicPr>
          <p:cNvPr id="1026" name="Picture 2">
            <a:extLst>
              <a:ext uri="{FF2B5EF4-FFF2-40B4-BE49-F238E27FC236}">
                <a16:creationId xmlns:a16="http://schemas.microsoft.com/office/drawing/2014/main" id="{127200B4-7DF7-29A9-B384-B675F588710E}"/>
              </a:ext>
              <a:ext uri="{C183D7F6-B498-43B3-948B-1728B52AA6E4}">
                <adec:decorative xmlns:adec="http://schemas.microsoft.com/office/drawing/2017/decorative" val="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600" b="21225"/>
          <a:stretch/>
        </p:blipFill>
        <p:spPr bwMode="auto">
          <a:xfrm>
            <a:off x="6194257" y="1461875"/>
            <a:ext cx="4653538" cy="3447929"/>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15111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EF97-858D-EF1E-0889-B76CD3F01622}"/>
              </a:ext>
            </a:extLst>
          </p:cNvPr>
          <p:cNvSpPr>
            <a:spLocks noGrp="1"/>
          </p:cNvSpPr>
          <p:nvPr>
            <p:ph type="title"/>
          </p:nvPr>
        </p:nvSpPr>
        <p:spPr>
          <a:xfrm>
            <a:off x="358219" y="147485"/>
            <a:ext cx="11481847" cy="1253612"/>
          </a:xfrm>
        </p:spPr>
        <p:txBody>
          <a:bodyPr>
            <a:normAutofit fontScale="90000"/>
          </a:bodyPr>
          <a:lstStyle/>
          <a:p>
            <a:r>
              <a:rPr lang="cy-GB" b="1" dirty="0"/>
              <a:t>Geiriau doeth</a:t>
            </a:r>
            <a:r>
              <a:rPr lang="en-GB" b="1" dirty="0"/>
              <a:t>? </a:t>
            </a:r>
            <a:br>
              <a:rPr lang="en-GB" b="1" dirty="0"/>
            </a:br>
            <a:r>
              <a:rPr lang="en-GB" b="1" dirty="0">
                <a:solidFill>
                  <a:schemeClr val="accent1">
                    <a:lumMod val="75000"/>
                  </a:schemeClr>
                </a:solidFill>
              </a:rPr>
              <a:t>Wise words?</a:t>
            </a:r>
            <a:endParaRPr lang="en-US" b="1" dirty="0">
              <a:solidFill>
                <a:schemeClr val="accent1">
                  <a:lumMod val="75000"/>
                </a:schemeClr>
              </a:solidFill>
            </a:endParaRPr>
          </a:p>
        </p:txBody>
      </p:sp>
      <p:pic>
        <p:nvPicPr>
          <p:cNvPr id="6" name="Content Placeholder 5">
            <a:extLst>
              <a:ext uri="{FF2B5EF4-FFF2-40B4-BE49-F238E27FC236}">
                <a16:creationId xmlns:a16="http://schemas.microsoft.com/office/drawing/2014/main" id="{BDCEC317-D0CD-C660-8F5D-CA11188F05AF}"/>
              </a:ext>
            </a:extLst>
          </p:cNvPr>
          <p:cNvPicPr>
            <a:picLocks noGrp="1" noChangeAspect="1"/>
          </p:cNvPicPr>
          <p:nvPr>
            <p:ph sz="half" idx="1"/>
          </p:nvPr>
        </p:nvPicPr>
        <p:blipFill>
          <a:blip r:embed="rId2"/>
          <a:stretch>
            <a:fillRect/>
          </a:stretch>
        </p:blipFill>
        <p:spPr>
          <a:xfrm>
            <a:off x="1707097" y="1805504"/>
            <a:ext cx="4273239" cy="3459992"/>
          </a:xfrm>
          <a:prstGeom prst="rect">
            <a:avLst/>
          </a:prstGeom>
          <a:ln w="88900" cap="sq" cmpd="thickThin">
            <a:solidFill>
              <a:srgbClr val="000000"/>
            </a:solidFill>
            <a:prstDash val="solid"/>
            <a:miter lim="800000"/>
          </a:ln>
          <a:effectLst>
            <a:innerShdw blurRad="76200">
              <a:srgbClr val="000000"/>
            </a:innerShdw>
          </a:effectLst>
        </p:spPr>
      </p:pic>
      <p:pic>
        <p:nvPicPr>
          <p:cNvPr id="2050" name="Picture 2" descr="Becoming is better than being.”... - Psycure Organization | Facebook">
            <a:extLst>
              <a:ext uri="{FF2B5EF4-FFF2-40B4-BE49-F238E27FC236}">
                <a16:creationId xmlns:a16="http://schemas.microsoft.com/office/drawing/2014/main" id="{53346ACE-378B-F043-7F44-E2F6EC8477E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482899" y="1805504"/>
            <a:ext cx="3387813" cy="338781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78E6EE7-8603-A1E1-3D17-D1A7A7C85B3F}"/>
              </a:ext>
            </a:extLst>
          </p:cNvPr>
          <p:cNvSpPr txBox="1"/>
          <p:nvPr/>
        </p:nvSpPr>
        <p:spPr>
          <a:xfrm>
            <a:off x="6888088" y="5373216"/>
            <a:ext cx="2160240" cy="2539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r>
              <a:rPr kumimoji="0" lang="en-GB"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Psycure</a:t>
            </a:r>
            <a:r>
              <a:rPr kumimoji="0" lang="en-GB" sz="105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Organisation, 2020)</a:t>
            </a:r>
            <a:endParaRPr kumimoji="0" 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447085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7316177-82CC-EAB8-466C-B22E8F939368}"/>
              </a:ext>
            </a:extLst>
          </p:cNvPr>
          <p:cNvSpPr>
            <a:spLocks noGrp="1"/>
          </p:cNvSpPr>
          <p:nvPr>
            <p:ph type="title"/>
          </p:nvPr>
        </p:nvSpPr>
        <p:spPr>
          <a:xfrm>
            <a:off x="358219" y="365126"/>
            <a:ext cx="11481847" cy="357075"/>
          </a:xfrm>
        </p:spPr>
        <p:txBody>
          <a:bodyPr>
            <a:normAutofit fontScale="90000"/>
          </a:bodyPr>
          <a:lstStyle/>
          <a:p>
            <a:r>
              <a:rPr lang="cy-GB" b="1" dirty="0"/>
              <a:t>Theori Meddylfryd </a:t>
            </a:r>
            <a:r>
              <a:rPr lang="en-GB" b="1" dirty="0"/>
              <a:t>(Dweck, 2006)</a:t>
            </a:r>
            <a:r>
              <a:rPr lang="cy-GB" b="1" dirty="0"/>
              <a:t> </a:t>
            </a:r>
            <a:br>
              <a:rPr lang="cy-GB" b="1" dirty="0"/>
            </a:br>
            <a:r>
              <a:rPr lang="en-GB" b="1" dirty="0">
                <a:solidFill>
                  <a:schemeClr val="accent1">
                    <a:lumMod val="75000"/>
                  </a:schemeClr>
                </a:solidFill>
              </a:rPr>
              <a:t>Mindset Theory (Dweck, 2006)</a:t>
            </a:r>
            <a:r>
              <a:rPr lang="cy-GB" b="1" dirty="0">
                <a:solidFill>
                  <a:schemeClr val="accent1">
                    <a:lumMod val="75000"/>
                  </a:schemeClr>
                </a:solidFill>
              </a:rPr>
              <a:t> </a:t>
            </a:r>
            <a:endParaRPr lang="en-US" b="1" dirty="0">
              <a:solidFill>
                <a:schemeClr val="accent1">
                  <a:lumMod val="75000"/>
                </a:schemeClr>
              </a:solidFill>
            </a:endParaRPr>
          </a:p>
        </p:txBody>
      </p:sp>
      <p:pic>
        <p:nvPicPr>
          <p:cNvPr id="1026" name="Picture 2" descr="What Does a Growth Mindset Have to Do with Learning? | Online Learning  Insights">
            <a:extLst>
              <a:ext uri="{FF2B5EF4-FFF2-40B4-BE49-F238E27FC236}">
                <a16:creationId xmlns:a16="http://schemas.microsoft.com/office/drawing/2014/main" id="{D85024F7-9A30-C221-4BD2-B23AA17EC0C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269448" y="1060005"/>
            <a:ext cx="8088284" cy="4381410"/>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7CF066BE-C8A1-D605-27B5-50F09018868E}"/>
              </a:ext>
            </a:extLst>
          </p:cNvPr>
          <p:cNvSpPr>
            <a:spLocks noGrp="1"/>
          </p:cNvSpPr>
          <p:nvPr>
            <p:ph sz="half" idx="2"/>
          </p:nvPr>
        </p:nvSpPr>
        <p:spPr>
          <a:xfrm>
            <a:off x="8707186" y="1397809"/>
            <a:ext cx="2999464" cy="3905711"/>
          </a:xfrm>
        </p:spPr>
        <p:txBody>
          <a:bodyPr>
            <a:normAutofit/>
          </a:bodyPr>
          <a:lstStyle/>
          <a:p>
            <a:r>
              <a:rPr lang="en-GB" sz="2400" dirty="0">
                <a:hlinkClick r:id="rId4"/>
              </a:rPr>
              <a:t>Link to Book download- Mindset: changing the way you think to fulfil your potential by Carol Dweck</a:t>
            </a:r>
            <a:endParaRPr lang="en-GB" sz="2400" dirty="0"/>
          </a:p>
        </p:txBody>
      </p:sp>
      <p:sp>
        <p:nvSpPr>
          <p:cNvPr id="7" name="TextBox 6">
            <a:extLst>
              <a:ext uri="{FF2B5EF4-FFF2-40B4-BE49-F238E27FC236}">
                <a16:creationId xmlns:a16="http://schemas.microsoft.com/office/drawing/2014/main" id="{C87ED8CA-CB9C-2539-9DFC-7D94E97CD536}"/>
              </a:ext>
            </a:extLst>
          </p:cNvPr>
          <p:cNvSpPr txBox="1"/>
          <p:nvPr/>
        </p:nvSpPr>
        <p:spPr>
          <a:xfrm>
            <a:off x="995594" y="5403113"/>
            <a:ext cx="4464496" cy="276999"/>
          </a:xfrm>
          <a:prstGeom prst="rect">
            <a:avLst/>
          </a:prstGeom>
          <a:noFill/>
        </p:spPr>
        <p:txBody>
          <a:bodyPr wrap="square" rtlCol="0">
            <a:spAutoFit/>
          </a:bodyPr>
          <a:lstStyle>
            <a:defPPr>
              <a:defRPr lang="en-US"/>
            </a:defPPr>
            <a:lvl1pPr>
              <a:defRPr i="1">
                <a:solidFill>
                  <a:srgbClr val="444444"/>
                </a:solidFill>
                <a:latin typeface="Open Sans" panose="020B0606030504020204" pitchFamily="34" charset="0"/>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444444"/>
                </a:solidFill>
                <a:effectLst/>
                <a:uLnTx/>
                <a:uFillTx/>
                <a:latin typeface="Arial" panose="020B0604020202020204" pitchFamily="34" charset="0"/>
                <a:ea typeface="+mn-ea"/>
                <a:cs typeface="+mn-cs"/>
              </a:rPr>
              <a:t>(Growth Mindset, n.d</a:t>
            </a:r>
            <a:r>
              <a:rPr kumimoji="0" lang="en-US" sz="1200" b="0" i="1" u="none" strike="noStrike" kern="1200" cap="none" spc="0" normalizeH="0" baseline="0" noProof="0" dirty="0">
                <a:ln>
                  <a:noFill/>
                </a:ln>
                <a:solidFill>
                  <a:srgbClr val="444444"/>
                </a:solidFill>
                <a:effectLst/>
                <a:uLnTx/>
                <a:uFillTx/>
                <a:latin typeface="Arial" panose="020B0604020202020204" pitchFamily="34" charset="0"/>
                <a:ea typeface="+mn-ea"/>
                <a:cs typeface="+mn-cs"/>
              </a:rPr>
              <a:t>., cited in </a:t>
            </a:r>
            <a:r>
              <a:rPr kumimoji="0" lang="en-US" sz="1200" b="0" i="0" u="none" strike="noStrike" kern="1200" cap="none" spc="0" normalizeH="0" baseline="0" noProof="0" dirty="0">
                <a:ln>
                  <a:noFill/>
                </a:ln>
                <a:solidFill>
                  <a:srgbClr val="00B0F0"/>
                </a:solidFill>
                <a:effectLst/>
                <a:uLnTx/>
                <a:uFillTx/>
                <a:latin typeface="Arial" panose="020B0604020202020204" pitchFamily="34" charset="0"/>
                <a:ea typeface="+mn-ea"/>
                <a:cs typeface="+mn-cs"/>
                <a:hlinkClick r:id="rId5" tooltip="Online Learning Insights">
                  <a:extLst>
                    <a:ext uri="{A12FA001-AC4F-418D-AE19-62706E023703}">
                      <ahyp:hlinkClr xmlns:ahyp="http://schemas.microsoft.com/office/drawing/2018/hyperlinkcolor" val="tx"/>
                    </a:ext>
                  </a:extLst>
                </a:hlinkClick>
              </a:rPr>
              <a:t>Online Learning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5" tooltip="Online Learning Insights">
                  <a:extLst>
                    <a:ext uri="{A12FA001-AC4F-418D-AE19-62706E023703}">
                      <ahyp:hlinkClr xmlns:ahyp="http://schemas.microsoft.com/office/drawing/2018/hyperlinkcolor" val="tx"/>
                    </a:ext>
                  </a:extLst>
                </a:hlinkClick>
              </a:rPr>
              <a:t>Insights</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n.d.)</a:t>
            </a:r>
          </a:p>
        </p:txBody>
      </p:sp>
    </p:spTree>
    <p:extLst>
      <p:ext uri="{BB962C8B-B14F-4D97-AF65-F5344CB8AC3E}">
        <p14:creationId xmlns:p14="http://schemas.microsoft.com/office/powerpoint/2010/main" val="373596985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0B1E26-8D3C-2A16-09C4-786878014518}"/>
              </a:ext>
            </a:extLst>
          </p:cNvPr>
          <p:cNvSpPr>
            <a:spLocks noGrp="1"/>
          </p:cNvSpPr>
          <p:nvPr>
            <p:ph type="title"/>
          </p:nvPr>
        </p:nvSpPr>
        <p:spPr/>
        <p:txBody>
          <a:bodyPr/>
          <a:lstStyle/>
          <a:p>
            <a:r>
              <a:rPr lang="en-GB" b="1" dirty="0" err="1"/>
              <a:t>Dargnfyddwch</a:t>
            </a:r>
            <a:r>
              <a:rPr lang="en-GB" b="1" dirty="0"/>
              <a:t> </a:t>
            </a:r>
            <a:r>
              <a:rPr lang="en-GB" b="1" dirty="0" err="1"/>
              <a:t>mwy</a:t>
            </a:r>
            <a:r>
              <a:rPr lang="en-GB" b="1" dirty="0"/>
              <a:t> am Dweck</a:t>
            </a:r>
            <a:br>
              <a:rPr lang="en-GB" b="1" dirty="0"/>
            </a:br>
            <a:r>
              <a:rPr lang="en-GB" b="1" dirty="0">
                <a:solidFill>
                  <a:schemeClr val="accent1">
                    <a:lumMod val="75000"/>
                  </a:schemeClr>
                </a:solidFill>
              </a:rPr>
              <a:t>Find out more about Dweck</a:t>
            </a:r>
          </a:p>
        </p:txBody>
      </p:sp>
      <p:pic>
        <p:nvPicPr>
          <p:cNvPr id="7" name="Online Media 6" title="Carol Dweck - The power of growth mindset">
            <a:hlinkClick r:id="" action="ppaction://media"/>
            <a:extLst>
              <a:ext uri="{FF2B5EF4-FFF2-40B4-BE49-F238E27FC236}">
                <a16:creationId xmlns:a16="http://schemas.microsoft.com/office/drawing/2014/main" id="{A1D69D29-1B56-D3E1-BBD1-1559D8199B16}"/>
              </a:ext>
            </a:extLst>
          </p:cNvPr>
          <p:cNvPicPr>
            <a:picLocks noGrp="1" noRot="1" noChangeAspect="1"/>
          </p:cNvPicPr>
          <p:nvPr>
            <p:ph sz="half" idx="1"/>
            <a:videoFile r:link="rId1"/>
          </p:nvPr>
        </p:nvPicPr>
        <p:blipFill>
          <a:blip r:embed="rId3"/>
          <a:stretch>
            <a:fillRect/>
          </a:stretch>
        </p:blipFill>
        <p:spPr>
          <a:xfrm>
            <a:off x="358219" y="1857921"/>
            <a:ext cx="4796201" cy="3412983"/>
          </a:xfrm>
          <a:prstGeom prst="rect">
            <a:avLst/>
          </a:prstGeom>
        </p:spPr>
      </p:pic>
      <p:sp>
        <p:nvSpPr>
          <p:cNvPr id="8" name="Content Placeholder 7" descr="A video where Carol Dweck explains her growth mindset research">
            <a:extLst>
              <a:ext uri="{FF2B5EF4-FFF2-40B4-BE49-F238E27FC236}">
                <a16:creationId xmlns:a16="http://schemas.microsoft.com/office/drawing/2014/main" id="{018D1207-7A80-5379-285D-EFBD95C529A7}"/>
              </a:ext>
            </a:extLst>
          </p:cNvPr>
          <p:cNvSpPr>
            <a:spLocks noGrp="1"/>
          </p:cNvSpPr>
          <p:nvPr>
            <p:ph sz="half" idx="2"/>
          </p:nvPr>
        </p:nvSpPr>
        <p:spPr>
          <a:xfrm>
            <a:off x="6016403" y="1857921"/>
            <a:ext cx="5959131" cy="3836985"/>
          </a:xfrm>
        </p:spPr>
        <p:txBody>
          <a:bodyPr/>
          <a:lstStyle/>
          <a:p>
            <a:pPr marL="0" indent="0">
              <a:buNone/>
            </a:pPr>
            <a:endParaRPr lang="en-GB" dirty="0">
              <a:hlinkClick r:id="rId4"/>
            </a:endParaRPr>
          </a:p>
          <a:p>
            <a:r>
              <a:rPr lang="en-GB" sz="2800" dirty="0">
                <a:hlinkClick r:id="rId4"/>
              </a:rPr>
              <a:t>A growth mindset blog discussing Carol Dweck's research and ideas</a:t>
            </a:r>
            <a:endParaRPr lang="en-GB" sz="2800" dirty="0"/>
          </a:p>
        </p:txBody>
      </p:sp>
    </p:spTree>
    <p:extLst>
      <p:ext uri="{BB962C8B-B14F-4D97-AF65-F5344CB8AC3E}">
        <p14:creationId xmlns:p14="http://schemas.microsoft.com/office/powerpoint/2010/main" val="423092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a:xfrm>
            <a:off x="151430" y="312707"/>
            <a:ext cx="12154572" cy="1325563"/>
          </a:xfrm>
        </p:spPr>
        <p:txBody>
          <a:bodyPr>
            <a:noAutofit/>
          </a:bodyPr>
          <a:lstStyle/>
          <a:p>
            <a:r>
              <a:rPr lang="en-US" sz="3600" b="1" dirty="0" err="1">
                <a:latin typeface="Arial" panose="020B0604020202020204" pitchFamily="34" charset="0"/>
                <a:cs typeface="Arial" panose="020B0604020202020204" pitchFamily="34" charset="0"/>
              </a:rPr>
              <a:t>Meithrin</a:t>
            </a:r>
            <a:r>
              <a:rPr lang="en-US" sz="3600" b="1" dirty="0">
                <a:latin typeface="Arial" panose="020B0604020202020204" pitchFamily="34" charset="0"/>
                <a:cs typeface="Arial" panose="020B0604020202020204" pitchFamily="34" charset="0"/>
              </a:rPr>
              <a:t> </a:t>
            </a:r>
            <a:r>
              <a:rPr lang="en-US" sz="3600" b="1" dirty="0" err="1">
                <a:latin typeface="Arial" panose="020B0604020202020204" pitchFamily="34" charset="0"/>
                <a:cs typeface="Arial" panose="020B0604020202020204" pitchFamily="34" charset="0"/>
              </a:rPr>
              <a:t>meddylfryd</a:t>
            </a:r>
            <a:r>
              <a:rPr lang="en-US" sz="3600" b="1" dirty="0">
                <a:latin typeface="Arial" panose="020B0604020202020204" pitchFamily="34" charset="0"/>
                <a:cs typeface="Arial" panose="020B0604020202020204" pitchFamily="34" charset="0"/>
              </a:rPr>
              <a:t> </a:t>
            </a:r>
            <a:r>
              <a:rPr lang="en-US" sz="3600" b="1" dirty="0" err="1">
                <a:latin typeface="Arial" panose="020B0604020202020204" pitchFamily="34" charset="0"/>
                <a:cs typeface="Arial" panose="020B0604020202020204" pitchFamily="34" charset="0"/>
              </a:rPr>
              <a:t>twf</a:t>
            </a:r>
            <a:r>
              <a:rPr lang="en-US" sz="3600" b="1" dirty="0">
                <a:latin typeface="Arial" panose="020B0604020202020204" pitchFamily="34" charset="0"/>
                <a:cs typeface="Arial" panose="020B0604020202020204" pitchFamily="34" charset="0"/>
              </a:rPr>
              <a:t> </a:t>
            </a:r>
            <a:r>
              <a:rPr lang="en-US" sz="3600" b="1" dirty="0" err="1">
                <a:latin typeface="Arial" panose="020B0604020202020204" pitchFamily="34" charset="0"/>
                <a:cs typeface="Arial" panose="020B0604020202020204" pitchFamily="34" charset="0"/>
              </a:rPr>
              <a:t>ymhlith</a:t>
            </a:r>
            <a:r>
              <a:rPr lang="en-US" sz="3600" b="1" dirty="0">
                <a:latin typeface="Arial" panose="020B0604020202020204" pitchFamily="34" charset="0"/>
                <a:cs typeface="Arial" panose="020B0604020202020204" pitchFamily="34" charset="0"/>
              </a:rPr>
              <a:t> </a:t>
            </a:r>
            <a:r>
              <a:rPr lang="en-US" sz="3600" b="1" dirty="0" err="1">
                <a:latin typeface="Arial" panose="020B0604020202020204" pitchFamily="34" charset="0"/>
                <a:cs typeface="Arial" panose="020B0604020202020204" pitchFamily="34" charset="0"/>
              </a:rPr>
              <a:t>myfyrwyr</a:t>
            </a:r>
            <a:r>
              <a:rPr lang="en-US" sz="3600" b="1" dirty="0">
                <a:latin typeface="Arial" panose="020B0604020202020204" pitchFamily="34" charset="0"/>
                <a:cs typeface="Arial" panose="020B0604020202020204" pitchFamily="34" charset="0"/>
              </a:rPr>
              <a:t> ac </a:t>
            </a:r>
            <a:r>
              <a:rPr lang="en-US" sz="3600" b="1" dirty="0" err="1">
                <a:latin typeface="Arial" panose="020B0604020202020204" pitchFamily="34" charset="0"/>
                <a:cs typeface="Arial" panose="020B0604020202020204" pitchFamily="34" charset="0"/>
              </a:rPr>
              <a:t>addysgwyr</a:t>
            </a:r>
            <a:br>
              <a:rPr lang="en-GB" sz="3600" b="1" dirty="0">
                <a:latin typeface="Arial" panose="020B0604020202020204" pitchFamily="34" charset="0"/>
                <a:cs typeface="Arial" panose="020B0604020202020204" pitchFamily="34" charset="0"/>
              </a:rPr>
            </a:br>
            <a:r>
              <a:rPr lang="en-US" sz="3600" b="1" dirty="0">
                <a:solidFill>
                  <a:schemeClr val="accent1">
                    <a:lumMod val="75000"/>
                  </a:schemeClr>
                </a:solidFill>
                <a:latin typeface="Arial" panose="020B0604020202020204" pitchFamily="34" charset="0"/>
                <a:cs typeface="Arial" panose="020B0604020202020204" pitchFamily="34" charset="0"/>
              </a:rPr>
              <a:t>Fostering a growth mindset among students and educators</a:t>
            </a:r>
            <a:endParaRPr lang="en-GB" sz="36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151430" y="2204884"/>
            <a:ext cx="6208600" cy="3493489"/>
          </a:xfrm>
        </p:spPr>
        <p:txBody>
          <a:bodyPr>
            <a:normAutofit/>
          </a:bodyPr>
          <a:lstStyle/>
          <a:p>
            <a:pPr lvl="0"/>
            <a:r>
              <a:rPr lang="cy-GB" dirty="0"/>
              <a:t>Gall addysgwyr hyrwyddo cred yn hydrinedd deallusrwydd a galluoedd.</a:t>
            </a:r>
          </a:p>
          <a:p>
            <a:r>
              <a:rPr lang="cy-GB" dirty="0"/>
              <a:t>Annog myfyrwyr i gofleidio heriau, parhau yn wyneb anawsterau, a datblygu cariad at ddysgu</a:t>
            </a:r>
            <a:r>
              <a:rPr lang="en-US" dirty="0"/>
              <a:t>. </a:t>
            </a:r>
          </a:p>
          <a:p>
            <a:pPr marL="0" indent="0">
              <a:buNone/>
            </a:pPr>
            <a:endParaRPr lang="en-US" dirty="0"/>
          </a:p>
          <a:p>
            <a:pPr marL="0" lvl="0" indent="0">
              <a:buNone/>
            </a:pPr>
            <a:r>
              <a:rPr lang="en-US" dirty="0">
                <a:solidFill>
                  <a:srgbClr val="374151"/>
                </a:solidFill>
                <a:latin typeface="Arial" panose="020B0604020202020204" pitchFamily="34" charset="0"/>
                <a:cs typeface="Arial" panose="020B0604020202020204" pitchFamily="34" charset="0"/>
              </a:rPr>
              <a:t>(Yeager et al., 2019)</a:t>
            </a:r>
            <a:endParaRPr lang="en-US" dirty="0"/>
          </a:p>
          <a:p>
            <a:pPr marL="0" indent="0">
              <a:buNone/>
            </a:pPr>
            <a:endParaRPr lang="en-US" sz="3600" kern="1200" dirty="0">
              <a:solidFill>
                <a:srgbClr val="0066FF"/>
              </a:solidFill>
              <a:ea typeface="+mn-ea"/>
              <a:cs typeface="+mn-cs"/>
            </a:endParaRPr>
          </a:p>
          <a:p>
            <a:endParaRPr lang="en-GB" dirty="0"/>
          </a:p>
          <a:p>
            <a:endParaRPr lang="en-US" dirty="0"/>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6800674" y="2204884"/>
            <a:ext cx="5185538" cy="3710787"/>
          </a:xfrm>
          <a:prstGeom prst="rect">
            <a:avLst/>
          </a:prstGeom>
        </p:spPr>
        <p:txBody>
          <a:bodyPr vert="horz" lIns="91440" tIns="45720" rIns="91440" bIns="45720" rtlCol="0" anchor="t">
            <a:normAutofit fontScale="4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70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mn-cs"/>
              </a:rPr>
              <a:t>Can promote a belief in the malleability of intelligence and abilities.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70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mn-cs"/>
              </a:rPr>
              <a:t>Encourages students to embrace challenges, persist in the face of setbacks, and develop a love for learning.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br>
              <a:rPr kumimoji="0" lang="en-US" sz="70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br>
            <a:r>
              <a:rPr kumimoji="0" lang="en-US" sz="70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(Yeager et al., 2019)</a:t>
            </a:r>
            <a:br>
              <a:rPr kumimoji="0" lang="en-US" sz="70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mn-cs"/>
              </a:rPr>
            </a:br>
            <a:endParaRPr kumimoji="0" lang="en-US" sz="70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cy-GB" sz="36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2648265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161F64-8D72-DEB2-9596-770AD620222C}"/>
              </a:ext>
            </a:extLst>
          </p:cNvPr>
          <p:cNvSpPr>
            <a:spLocks noGrp="1"/>
          </p:cNvSpPr>
          <p:nvPr>
            <p:ph type="title"/>
          </p:nvPr>
        </p:nvSpPr>
        <p:spPr>
          <a:xfrm>
            <a:off x="358219" y="365126"/>
            <a:ext cx="11481847" cy="873740"/>
          </a:xfrm>
        </p:spPr>
        <p:txBody>
          <a:bodyPr>
            <a:normAutofit fontScale="90000"/>
          </a:bodyPr>
          <a:lstStyle/>
          <a:p>
            <a:r>
              <a:rPr lang="cy-GB" b="1" dirty="0"/>
              <a:t>Datblygiad Personol a Llesiant</a:t>
            </a:r>
            <a:r>
              <a:rPr lang="en-US" b="1" dirty="0"/>
              <a:t>:                     </a:t>
            </a:r>
            <a:r>
              <a:rPr lang="en-US" b="1" i="0" dirty="0">
                <a:solidFill>
                  <a:schemeClr val="accent1">
                    <a:lumMod val="75000"/>
                  </a:schemeClr>
                </a:solidFill>
                <a:effectLst/>
              </a:rPr>
              <a:t>Personal Development and Well-being:</a:t>
            </a:r>
            <a:endParaRPr lang="en-US" b="1" dirty="0">
              <a:solidFill>
                <a:schemeClr val="accent1">
                  <a:lumMod val="75000"/>
                </a:schemeClr>
              </a:solidFill>
            </a:endParaRPr>
          </a:p>
        </p:txBody>
      </p:sp>
      <p:sp>
        <p:nvSpPr>
          <p:cNvPr id="5" name="Content Placeholder 4">
            <a:extLst>
              <a:ext uri="{FF2B5EF4-FFF2-40B4-BE49-F238E27FC236}">
                <a16:creationId xmlns:a16="http://schemas.microsoft.com/office/drawing/2014/main" id="{FC23AA0C-D27E-9C2C-7A71-CC2D2EDFB890}"/>
              </a:ext>
            </a:extLst>
          </p:cNvPr>
          <p:cNvSpPr>
            <a:spLocks noGrp="1"/>
          </p:cNvSpPr>
          <p:nvPr>
            <p:ph sz="half" idx="1"/>
          </p:nvPr>
        </p:nvSpPr>
        <p:spPr>
          <a:xfrm>
            <a:off x="271669" y="1690688"/>
            <a:ext cx="5458571" cy="3749040"/>
          </a:xfrm>
        </p:spPr>
        <p:txBody>
          <a:bodyPr>
            <a:normAutofit/>
          </a:bodyPr>
          <a:lstStyle/>
          <a:p>
            <a:r>
              <a:rPr lang="cy-GB" sz="3200" dirty="0"/>
              <a:t>Mae </a:t>
            </a:r>
            <a:r>
              <a:rPr lang="cy-GB" sz="3200" b="1" dirty="0"/>
              <a:t>meddylfryd twf </a:t>
            </a:r>
            <a:r>
              <a:rPr lang="cy-GB" sz="3200" dirty="0"/>
              <a:t>yn gysylltiedig â </a:t>
            </a:r>
          </a:p>
          <a:p>
            <a:r>
              <a:rPr lang="cy-GB" sz="3200" dirty="0"/>
              <a:t>gwell lles emosiynol </a:t>
            </a:r>
          </a:p>
          <a:p>
            <a:r>
              <a:rPr lang="cy-GB" sz="3200" dirty="0"/>
              <a:t>mwy o gymhelliant</a:t>
            </a:r>
          </a:p>
          <a:p>
            <a:r>
              <a:rPr lang="cy-GB" sz="3200" dirty="0"/>
              <a:t>ac ymdeimlad uwch o hunan-effeithiolrwydd </a:t>
            </a:r>
            <a:r>
              <a:rPr lang="en-US" sz="3200" dirty="0"/>
              <a:t>(Dweck, 2012).</a:t>
            </a:r>
          </a:p>
        </p:txBody>
      </p:sp>
      <p:sp>
        <p:nvSpPr>
          <p:cNvPr id="6" name="Content Placeholder 5">
            <a:extLst>
              <a:ext uri="{FF2B5EF4-FFF2-40B4-BE49-F238E27FC236}">
                <a16:creationId xmlns:a16="http://schemas.microsoft.com/office/drawing/2014/main" id="{6E50136A-AA0D-3F2E-7CB9-4BF0C44D9F1B}"/>
              </a:ext>
            </a:extLst>
          </p:cNvPr>
          <p:cNvSpPr>
            <a:spLocks noGrp="1"/>
          </p:cNvSpPr>
          <p:nvPr>
            <p:ph sz="half" idx="2"/>
          </p:nvPr>
        </p:nvSpPr>
        <p:spPr>
          <a:xfrm>
            <a:off x="6238568" y="1690688"/>
            <a:ext cx="5376962" cy="3797037"/>
          </a:xfrm>
        </p:spPr>
        <p:txBody>
          <a:bodyPr>
            <a:normAutofit/>
          </a:bodyPr>
          <a:lstStyle/>
          <a:p>
            <a:pPr marL="0" indent="0">
              <a:buNone/>
            </a:pPr>
            <a:r>
              <a:rPr lang="en-US" sz="3200" b="1" dirty="0">
                <a:solidFill>
                  <a:schemeClr val="accent1">
                    <a:lumMod val="75000"/>
                  </a:schemeClr>
                </a:solidFill>
              </a:rPr>
              <a:t>A growth mindset </a:t>
            </a:r>
            <a:r>
              <a:rPr lang="en-US" sz="3200" dirty="0">
                <a:solidFill>
                  <a:schemeClr val="accent1">
                    <a:lumMod val="75000"/>
                  </a:schemeClr>
                </a:solidFill>
              </a:rPr>
              <a:t>is associated with </a:t>
            </a:r>
          </a:p>
          <a:p>
            <a:r>
              <a:rPr lang="en-US" sz="3200" dirty="0">
                <a:solidFill>
                  <a:schemeClr val="accent1">
                    <a:lumMod val="75000"/>
                  </a:schemeClr>
                </a:solidFill>
              </a:rPr>
              <a:t>improved emotional well-being</a:t>
            </a:r>
          </a:p>
          <a:p>
            <a:r>
              <a:rPr lang="en-US" sz="3200" dirty="0">
                <a:solidFill>
                  <a:schemeClr val="accent1">
                    <a:lumMod val="75000"/>
                  </a:schemeClr>
                </a:solidFill>
              </a:rPr>
              <a:t> increased motivation</a:t>
            </a:r>
          </a:p>
          <a:p>
            <a:r>
              <a:rPr lang="en-US" sz="3200" dirty="0">
                <a:solidFill>
                  <a:schemeClr val="accent1">
                    <a:lumMod val="75000"/>
                  </a:schemeClr>
                </a:solidFill>
              </a:rPr>
              <a:t> and a higher sense of self-efficacy (Dweck, 2012).</a:t>
            </a:r>
          </a:p>
        </p:txBody>
      </p:sp>
    </p:spTree>
    <p:extLst>
      <p:ext uri="{BB962C8B-B14F-4D97-AF65-F5344CB8AC3E}">
        <p14:creationId xmlns:p14="http://schemas.microsoft.com/office/powerpoint/2010/main" val="7590899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161F64-8D72-DEB2-9596-770AD620222C}"/>
              </a:ext>
            </a:extLst>
          </p:cNvPr>
          <p:cNvSpPr>
            <a:spLocks noGrp="1"/>
          </p:cNvSpPr>
          <p:nvPr>
            <p:ph type="title"/>
          </p:nvPr>
        </p:nvSpPr>
        <p:spPr>
          <a:xfrm>
            <a:off x="358219" y="365126"/>
            <a:ext cx="11481847" cy="1109714"/>
          </a:xfrm>
        </p:spPr>
        <p:txBody>
          <a:bodyPr>
            <a:normAutofit fontScale="90000"/>
          </a:bodyPr>
          <a:lstStyle/>
          <a:p>
            <a:r>
              <a:rPr lang="cy-GB" sz="4400" b="1" dirty="0"/>
              <a:t>Dwy agwedd ar </a:t>
            </a:r>
            <a:r>
              <a:rPr lang="cy-GB" b="1" dirty="0"/>
              <a:t>Rheoli Amser:</a:t>
            </a:r>
            <a:br>
              <a:rPr lang="cy-GB" b="1" dirty="0">
                <a:solidFill>
                  <a:schemeClr val="tx2"/>
                </a:solidFill>
              </a:rPr>
            </a:br>
            <a:r>
              <a:rPr lang="en-GB" sz="4400" b="1" dirty="0">
                <a:solidFill>
                  <a:schemeClr val="accent1">
                    <a:lumMod val="75000"/>
                  </a:schemeClr>
                </a:solidFill>
              </a:rPr>
              <a:t>Two aspects of </a:t>
            </a:r>
            <a:r>
              <a:rPr lang="en-GB" b="1" dirty="0">
                <a:solidFill>
                  <a:schemeClr val="accent1">
                    <a:lumMod val="75000"/>
                  </a:schemeClr>
                </a:solidFill>
              </a:rPr>
              <a:t>Time Management</a:t>
            </a:r>
            <a:r>
              <a:rPr lang="en-US" b="1" i="0" dirty="0">
                <a:solidFill>
                  <a:schemeClr val="accent1">
                    <a:lumMod val="75000"/>
                  </a:schemeClr>
                </a:solidFill>
                <a:effectLst/>
              </a:rPr>
              <a:t>:</a:t>
            </a:r>
            <a:endParaRPr lang="en-US" b="1" dirty="0">
              <a:solidFill>
                <a:schemeClr val="accent1">
                  <a:lumMod val="75000"/>
                </a:schemeClr>
              </a:solidFill>
            </a:endParaRPr>
          </a:p>
        </p:txBody>
      </p:sp>
      <p:sp>
        <p:nvSpPr>
          <p:cNvPr id="5" name="Content Placeholder 4">
            <a:extLst>
              <a:ext uri="{FF2B5EF4-FFF2-40B4-BE49-F238E27FC236}">
                <a16:creationId xmlns:a16="http://schemas.microsoft.com/office/drawing/2014/main" id="{FC23AA0C-D27E-9C2C-7A71-CC2D2EDFB890}"/>
              </a:ext>
            </a:extLst>
          </p:cNvPr>
          <p:cNvSpPr>
            <a:spLocks noGrp="1"/>
          </p:cNvSpPr>
          <p:nvPr>
            <p:ph sz="half" idx="1"/>
          </p:nvPr>
        </p:nvSpPr>
        <p:spPr>
          <a:xfrm>
            <a:off x="271669" y="1690688"/>
            <a:ext cx="5458571" cy="3749040"/>
          </a:xfrm>
        </p:spPr>
        <p:txBody>
          <a:bodyPr>
            <a:normAutofit/>
          </a:bodyPr>
          <a:lstStyle/>
          <a:p>
            <a:pPr marL="457200" indent="-457200">
              <a:buAutoNum type="arabicPeriod"/>
            </a:pPr>
            <a:r>
              <a:rPr lang="cy-GB" sz="3200" dirty="0"/>
              <a:t>Ffisegol (creu amser a lle)</a:t>
            </a:r>
          </a:p>
          <a:p>
            <a:pPr marL="514350" indent="-514350">
              <a:buFont typeface="+mj-lt"/>
              <a:buAutoNum type="arabicPeriod"/>
            </a:pPr>
            <a:r>
              <a:rPr lang="cy-GB" sz="3200" dirty="0"/>
              <a:t>Seicolegol (cymhelliant, strategaethau ar gyfer defnyddio ein hamser yn effeithlon</a:t>
            </a:r>
            <a:r>
              <a:rPr lang="cy-GB" sz="2800" dirty="0"/>
              <a:t>)</a:t>
            </a:r>
          </a:p>
        </p:txBody>
      </p:sp>
      <p:sp>
        <p:nvSpPr>
          <p:cNvPr id="6" name="Content Placeholder 5">
            <a:extLst>
              <a:ext uri="{FF2B5EF4-FFF2-40B4-BE49-F238E27FC236}">
                <a16:creationId xmlns:a16="http://schemas.microsoft.com/office/drawing/2014/main" id="{6E50136A-AA0D-3F2E-7CB9-4BF0C44D9F1B}"/>
              </a:ext>
            </a:extLst>
          </p:cNvPr>
          <p:cNvSpPr>
            <a:spLocks noGrp="1"/>
          </p:cNvSpPr>
          <p:nvPr>
            <p:ph sz="half" idx="2"/>
          </p:nvPr>
        </p:nvSpPr>
        <p:spPr>
          <a:xfrm>
            <a:off x="6335864" y="1738685"/>
            <a:ext cx="5279666" cy="3749040"/>
          </a:xfrm>
        </p:spPr>
        <p:txBody>
          <a:bodyPr>
            <a:normAutofit/>
          </a:bodyPr>
          <a:lstStyle/>
          <a:p>
            <a:pPr marL="514350" indent="-514350">
              <a:buFont typeface="+mj-lt"/>
              <a:buAutoNum type="arabicPeriod"/>
            </a:pPr>
            <a:r>
              <a:rPr lang="en-GB" sz="3200" dirty="0">
                <a:solidFill>
                  <a:schemeClr val="accent1">
                    <a:lumMod val="75000"/>
                  </a:schemeClr>
                </a:solidFill>
              </a:rPr>
              <a:t>Physical (creating time and a space)</a:t>
            </a:r>
          </a:p>
          <a:p>
            <a:pPr marL="514350" indent="-514350">
              <a:buFont typeface="+mj-lt"/>
              <a:buAutoNum type="arabicPeriod"/>
            </a:pPr>
            <a:r>
              <a:rPr lang="en-GB" sz="3200" dirty="0">
                <a:solidFill>
                  <a:schemeClr val="accent1">
                    <a:lumMod val="75000"/>
                  </a:schemeClr>
                </a:solidFill>
              </a:rPr>
              <a:t>Psychological (motivation, strategies for using our time efficiently)</a:t>
            </a:r>
          </a:p>
        </p:txBody>
      </p:sp>
      <p:pic>
        <p:nvPicPr>
          <p:cNvPr id="2" name="Picture 1">
            <a:extLst>
              <a:ext uri="{FF2B5EF4-FFF2-40B4-BE49-F238E27FC236}">
                <a16:creationId xmlns:a16="http://schemas.microsoft.com/office/drawing/2014/main" id="{256D7B4F-E8F4-6842-6442-C15131C1B5EE}"/>
              </a:ext>
            </a:extLst>
          </p:cNvPr>
          <p:cNvPicPr>
            <a:picLocks noChangeAspect="1"/>
          </p:cNvPicPr>
          <p:nvPr/>
        </p:nvPicPr>
        <p:blipFill>
          <a:blip r:embed="rId3"/>
          <a:stretch>
            <a:fillRect/>
          </a:stretch>
        </p:blipFill>
        <p:spPr>
          <a:xfrm>
            <a:off x="4315784" y="3745220"/>
            <a:ext cx="2145978" cy="2139881"/>
          </a:xfrm>
          <a:prstGeom prst="rect">
            <a:avLst/>
          </a:prstGeom>
        </p:spPr>
      </p:pic>
    </p:spTree>
    <p:extLst>
      <p:ext uri="{BB962C8B-B14F-4D97-AF65-F5344CB8AC3E}">
        <p14:creationId xmlns:p14="http://schemas.microsoft.com/office/powerpoint/2010/main" val="211464206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161F64-8D72-DEB2-9596-770AD620222C}"/>
              </a:ext>
            </a:extLst>
          </p:cNvPr>
          <p:cNvSpPr>
            <a:spLocks noGrp="1"/>
          </p:cNvSpPr>
          <p:nvPr>
            <p:ph type="title"/>
          </p:nvPr>
        </p:nvSpPr>
        <p:spPr>
          <a:xfrm>
            <a:off x="324465" y="244617"/>
            <a:ext cx="11515601" cy="1446071"/>
          </a:xfrm>
        </p:spPr>
        <p:txBody>
          <a:bodyPr/>
          <a:lstStyle/>
          <a:p>
            <a:r>
              <a:rPr lang="cy-GB" b="1" dirty="0"/>
              <a:t>Rheoli Amser Ffisegol                        </a:t>
            </a:r>
            <a:r>
              <a:rPr lang="en-GB" b="1" dirty="0">
                <a:solidFill>
                  <a:schemeClr val="accent1">
                    <a:lumMod val="75000"/>
                  </a:schemeClr>
                </a:solidFill>
              </a:rPr>
              <a:t>Physical Time Management</a:t>
            </a:r>
            <a:endParaRPr lang="en-US" b="1" dirty="0">
              <a:solidFill>
                <a:schemeClr val="accent1">
                  <a:lumMod val="75000"/>
                </a:schemeClr>
              </a:solidFill>
            </a:endParaRPr>
          </a:p>
        </p:txBody>
      </p:sp>
      <p:sp>
        <p:nvSpPr>
          <p:cNvPr id="5" name="Content Placeholder 4">
            <a:extLst>
              <a:ext uri="{FF2B5EF4-FFF2-40B4-BE49-F238E27FC236}">
                <a16:creationId xmlns:a16="http://schemas.microsoft.com/office/drawing/2014/main" id="{FC23AA0C-D27E-9C2C-7A71-CC2D2EDFB890}"/>
              </a:ext>
            </a:extLst>
          </p:cNvPr>
          <p:cNvSpPr>
            <a:spLocks noGrp="1"/>
          </p:cNvSpPr>
          <p:nvPr>
            <p:ph sz="half" idx="1"/>
          </p:nvPr>
        </p:nvSpPr>
        <p:spPr>
          <a:xfrm>
            <a:off x="494368" y="1942983"/>
            <a:ext cx="4498354" cy="3133421"/>
          </a:xfrm>
        </p:spPr>
        <p:txBody>
          <a:bodyPr>
            <a:normAutofit fontScale="62500" lnSpcReduction="20000"/>
          </a:bodyPr>
          <a:lstStyle/>
          <a:p>
            <a:r>
              <a:rPr lang="cy-GB" sz="5100" dirty="0"/>
              <a:t>Hon yw rhan ‘hawsaf’ rheoli amser</a:t>
            </a:r>
          </a:p>
          <a:p>
            <a:pPr marL="0" indent="0">
              <a:buNone/>
            </a:pPr>
            <a:endParaRPr lang="en-GB" sz="5100" dirty="0"/>
          </a:p>
          <a:p>
            <a:r>
              <a:rPr lang="cy-GB" sz="5100" b="1" dirty="0"/>
              <a:t>Gwneud cynllun CAMPUS. </a:t>
            </a:r>
          </a:p>
          <a:p>
            <a:r>
              <a:rPr lang="cy-GB" sz="5100" b="1" dirty="0"/>
              <a:t>Beth yw CAMPUS</a:t>
            </a:r>
            <a:r>
              <a:rPr lang="en-GB" sz="5100" b="1" dirty="0"/>
              <a:t>?</a:t>
            </a:r>
          </a:p>
          <a:p>
            <a:pPr marL="0" indent="0">
              <a:buNone/>
            </a:pPr>
            <a:endParaRPr lang="en-GB" sz="5400" b="1" dirty="0"/>
          </a:p>
        </p:txBody>
      </p:sp>
      <p:sp>
        <p:nvSpPr>
          <p:cNvPr id="6" name="Content Placeholder 5">
            <a:extLst>
              <a:ext uri="{FF2B5EF4-FFF2-40B4-BE49-F238E27FC236}">
                <a16:creationId xmlns:a16="http://schemas.microsoft.com/office/drawing/2014/main" id="{6E50136A-AA0D-3F2E-7CB9-4BF0C44D9F1B}"/>
              </a:ext>
            </a:extLst>
          </p:cNvPr>
          <p:cNvSpPr>
            <a:spLocks noGrp="1"/>
          </p:cNvSpPr>
          <p:nvPr>
            <p:ph sz="half" idx="2"/>
          </p:nvPr>
        </p:nvSpPr>
        <p:spPr>
          <a:xfrm>
            <a:off x="5891982" y="2064774"/>
            <a:ext cx="5243050" cy="3411302"/>
          </a:xfrm>
        </p:spPr>
        <p:txBody>
          <a:bodyPr>
            <a:normAutofit fontScale="62500" lnSpcReduction="20000"/>
          </a:bodyPr>
          <a:lstStyle/>
          <a:p>
            <a:r>
              <a:rPr lang="en-GB" sz="5100" dirty="0">
                <a:solidFill>
                  <a:schemeClr val="accent1">
                    <a:lumMod val="75000"/>
                  </a:schemeClr>
                </a:solidFill>
              </a:rPr>
              <a:t>This is the ‘easier’ part of time management</a:t>
            </a:r>
          </a:p>
          <a:p>
            <a:pPr marL="0" indent="0">
              <a:buNone/>
            </a:pPr>
            <a:endParaRPr lang="en-GB" sz="5100" b="1" dirty="0">
              <a:solidFill>
                <a:schemeClr val="accent1">
                  <a:lumMod val="75000"/>
                </a:schemeClr>
              </a:solidFill>
            </a:endParaRPr>
          </a:p>
          <a:p>
            <a:r>
              <a:rPr lang="en-GB" sz="5100" dirty="0">
                <a:solidFill>
                  <a:schemeClr val="accent1">
                    <a:lumMod val="75000"/>
                  </a:schemeClr>
                </a:solidFill>
              </a:rPr>
              <a:t>Make a SMART plan. </a:t>
            </a:r>
          </a:p>
          <a:p>
            <a:r>
              <a:rPr lang="en-GB" sz="5100" dirty="0">
                <a:solidFill>
                  <a:schemeClr val="accent1">
                    <a:lumMod val="75000"/>
                  </a:schemeClr>
                </a:solidFill>
              </a:rPr>
              <a:t>What is SMART?</a:t>
            </a:r>
          </a:p>
          <a:p>
            <a:pPr marL="514350" indent="-514350">
              <a:buFont typeface="+mj-lt"/>
              <a:buAutoNum type="arabicPeriod"/>
            </a:pPr>
            <a:endParaRPr lang="en-GB" sz="3200" dirty="0">
              <a:solidFill>
                <a:schemeClr val="accent1">
                  <a:lumMod val="75000"/>
                </a:schemeClr>
              </a:solidFill>
            </a:endParaRPr>
          </a:p>
        </p:txBody>
      </p:sp>
    </p:spTree>
    <p:extLst>
      <p:ext uri="{BB962C8B-B14F-4D97-AF65-F5344CB8AC3E}">
        <p14:creationId xmlns:p14="http://schemas.microsoft.com/office/powerpoint/2010/main" val="367967856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F7C27-17C7-DDC2-4941-3EBE5C4E39A5}"/>
              </a:ext>
            </a:extLst>
          </p:cNvPr>
          <p:cNvSpPr>
            <a:spLocks noGrp="1"/>
          </p:cNvSpPr>
          <p:nvPr>
            <p:ph type="title"/>
          </p:nvPr>
        </p:nvSpPr>
        <p:spPr/>
        <p:txBody>
          <a:bodyPr>
            <a:normAutofit fontScale="90000"/>
          </a:bodyPr>
          <a:lstStyle/>
          <a:p>
            <a:r>
              <a:rPr lang="en-GB" b="1" dirty="0"/>
              <a:t>SMART Targets</a:t>
            </a:r>
            <a:br>
              <a:rPr lang="en-GB" b="1" dirty="0"/>
            </a:br>
            <a:r>
              <a:rPr lang="en-GB" b="1" dirty="0" err="1">
                <a:solidFill>
                  <a:schemeClr val="accent1">
                    <a:lumMod val="75000"/>
                  </a:schemeClr>
                </a:solidFill>
              </a:rPr>
              <a:t>Targedau</a:t>
            </a:r>
            <a:r>
              <a:rPr lang="en-GB" b="1" dirty="0">
                <a:solidFill>
                  <a:schemeClr val="accent1">
                    <a:lumMod val="75000"/>
                  </a:schemeClr>
                </a:solidFill>
              </a:rPr>
              <a:t> CAMPUS</a:t>
            </a:r>
            <a:br>
              <a:rPr lang="en-GB" b="1" dirty="0">
                <a:solidFill>
                  <a:schemeClr val="accent1">
                    <a:lumMod val="75000"/>
                  </a:schemeClr>
                </a:solidFill>
              </a:rPr>
            </a:br>
            <a:br>
              <a:rPr lang="en-GB" b="1" dirty="0">
                <a:solidFill>
                  <a:schemeClr val="accent1">
                    <a:lumMod val="75000"/>
                  </a:schemeClr>
                </a:solidFill>
              </a:rPr>
            </a:br>
            <a:r>
              <a:rPr lang="en-GB" b="1" dirty="0">
                <a:solidFill>
                  <a:schemeClr val="accent1">
                    <a:lumMod val="75000"/>
                  </a:schemeClr>
                </a:solidFill>
              </a:rPr>
              <a:t>**</a:t>
            </a:r>
            <a:r>
              <a:rPr lang="en-GB" sz="2700" b="1" dirty="0">
                <a:solidFill>
                  <a:schemeClr val="accent1">
                    <a:lumMod val="75000"/>
                  </a:schemeClr>
                </a:solidFill>
              </a:rPr>
              <a:t>note Welsh and English not direct translation in different order</a:t>
            </a:r>
            <a:br>
              <a:rPr lang="en-GB" b="1" dirty="0">
                <a:solidFill>
                  <a:schemeClr val="accent1">
                    <a:lumMod val="75000"/>
                  </a:schemeClr>
                </a:solidFill>
              </a:rPr>
            </a:br>
            <a:endParaRPr lang="en-GB" b="1" dirty="0">
              <a:solidFill>
                <a:schemeClr val="accent1">
                  <a:lumMod val="75000"/>
                </a:schemeClr>
              </a:solidFill>
            </a:endParaRPr>
          </a:p>
        </p:txBody>
      </p:sp>
      <p:sp>
        <p:nvSpPr>
          <p:cNvPr id="3" name="Content Placeholder 2">
            <a:extLst>
              <a:ext uri="{FF2B5EF4-FFF2-40B4-BE49-F238E27FC236}">
                <a16:creationId xmlns:a16="http://schemas.microsoft.com/office/drawing/2014/main" id="{79FB255E-B2D3-732F-53A5-0E218A5967F9}"/>
              </a:ext>
            </a:extLst>
          </p:cNvPr>
          <p:cNvSpPr>
            <a:spLocks noGrp="1"/>
          </p:cNvSpPr>
          <p:nvPr>
            <p:ph sz="half" idx="1"/>
          </p:nvPr>
        </p:nvSpPr>
        <p:spPr/>
        <p:txBody>
          <a:bodyPr>
            <a:normAutofit fontScale="70000" lnSpcReduction="20000"/>
          </a:bodyPr>
          <a:lstStyle/>
          <a:p>
            <a:pPr marL="0" indent="0">
              <a:buNone/>
            </a:pPr>
            <a:r>
              <a:rPr lang="cy-GB" sz="2800" dirty="0"/>
              <a:t>**</a:t>
            </a:r>
          </a:p>
          <a:p>
            <a:r>
              <a:rPr lang="cy-GB" sz="2800" dirty="0"/>
              <a:t>Cyraeddadwy</a:t>
            </a:r>
          </a:p>
          <a:p>
            <a:r>
              <a:rPr lang="cy-GB" sz="2800" dirty="0"/>
              <a:t>Amser wedi’i bennu</a:t>
            </a:r>
          </a:p>
          <a:p>
            <a:r>
              <a:rPr lang="cy-GB" sz="2800" dirty="0"/>
              <a:t>Mesuradwy</a:t>
            </a:r>
          </a:p>
          <a:p>
            <a:r>
              <a:rPr lang="cy-GB" sz="2800" dirty="0"/>
              <a:t>Penodol</a:t>
            </a:r>
          </a:p>
          <a:p>
            <a:r>
              <a:rPr lang="cy-GB" sz="2800" dirty="0"/>
              <a:t>Uchelgeisiol a Synhwyrol </a:t>
            </a:r>
          </a:p>
          <a:p>
            <a:pPr marL="0" indent="0">
              <a:buNone/>
            </a:pPr>
            <a:r>
              <a:rPr lang="cy-GB" sz="2800" dirty="0"/>
              <a:t>**</a:t>
            </a:r>
          </a:p>
          <a:p>
            <a:r>
              <a:rPr lang="en-GB" sz="3600" dirty="0" err="1">
                <a:hlinkClick r:id="rId2"/>
              </a:rPr>
              <a:t>Gosod</a:t>
            </a:r>
            <a:r>
              <a:rPr lang="en-GB" sz="3600" dirty="0">
                <a:hlinkClick r:id="rId2"/>
              </a:rPr>
              <a:t> </a:t>
            </a:r>
            <a:r>
              <a:rPr lang="en-GB" sz="3600" dirty="0" err="1">
                <a:hlinkClick r:id="rId2"/>
              </a:rPr>
              <a:t>targedau</a:t>
            </a:r>
            <a:r>
              <a:rPr lang="en-GB" sz="3600" dirty="0">
                <a:hlinkClick r:id="rId2"/>
              </a:rPr>
              <a:t> CAMPUS | Review 360 (articulate.com)</a:t>
            </a:r>
            <a:endParaRPr lang="cy-GB" sz="2800" dirty="0"/>
          </a:p>
          <a:p>
            <a:endParaRPr lang="en-GB" dirty="0"/>
          </a:p>
        </p:txBody>
      </p:sp>
      <p:sp>
        <p:nvSpPr>
          <p:cNvPr id="4" name="Content Placeholder 3">
            <a:extLst>
              <a:ext uri="{FF2B5EF4-FFF2-40B4-BE49-F238E27FC236}">
                <a16:creationId xmlns:a16="http://schemas.microsoft.com/office/drawing/2014/main" id="{549D251E-4A4F-86EB-D78A-39E15449D191}"/>
              </a:ext>
            </a:extLst>
          </p:cNvPr>
          <p:cNvSpPr>
            <a:spLocks noGrp="1"/>
          </p:cNvSpPr>
          <p:nvPr>
            <p:ph sz="half" idx="2"/>
          </p:nvPr>
        </p:nvSpPr>
        <p:spPr/>
        <p:txBody>
          <a:bodyPr>
            <a:normAutofit fontScale="70000" lnSpcReduction="20000"/>
          </a:bodyPr>
          <a:lstStyle/>
          <a:p>
            <a:pPr marL="0" indent="0">
              <a:buNone/>
            </a:pPr>
            <a:r>
              <a:rPr lang="en-GB" sz="2800" dirty="0">
                <a:solidFill>
                  <a:schemeClr val="accent1">
                    <a:lumMod val="75000"/>
                  </a:schemeClr>
                </a:solidFill>
              </a:rPr>
              <a:t>**</a:t>
            </a:r>
          </a:p>
          <a:p>
            <a:r>
              <a:rPr lang="en-GB" sz="2800" dirty="0">
                <a:solidFill>
                  <a:schemeClr val="accent1">
                    <a:lumMod val="75000"/>
                  </a:schemeClr>
                </a:solidFill>
              </a:rPr>
              <a:t>Specific</a:t>
            </a:r>
          </a:p>
          <a:p>
            <a:r>
              <a:rPr lang="en-GB" sz="2800" dirty="0">
                <a:solidFill>
                  <a:schemeClr val="accent1">
                    <a:lumMod val="75000"/>
                  </a:schemeClr>
                </a:solidFill>
              </a:rPr>
              <a:t>Measurable</a:t>
            </a:r>
          </a:p>
          <a:p>
            <a:r>
              <a:rPr lang="en-GB" sz="2800" dirty="0">
                <a:solidFill>
                  <a:schemeClr val="accent1">
                    <a:lumMod val="75000"/>
                  </a:schemeClr>
                </a:solidFill>
              </a:rPr>
              <a:t>Achievable</a:t>
            </a:r>
          </a:p>
          <a:p>
            <a:r>
              <a:rPr lang="en-GB" sz="2800" dirty="0">
                <a:solidFill>
                  <a:schemeClr val="accent1">
                    <a:lumMod val="75000"/>
                  </a:schemeClr>
                </a:solidFill>
              </a:rPr>
              <a:t>Relevant</a:t>
            </a:r>
          </a:p>
          <a:p>
            <a:r>
              <a:rPr lang="en-GB" sz="2800" dirty="0">
                <a:solidFill>
                  <a:schemeClr val="accent1">
                    <a:lumMod val="75000"/>
                  </a:schemeClr>
                </a:solidFill>
              </a:rPr>
              <a:t>Time-bound</a:t>
            </a:r>
          </a:p>
          <a:p>
            <a:endParaRPr lang="en-GB" sz="3600" dirty="0">
              <a:hlinkClick r:id="" action="ppaction://noaction"/>
            </a:endParaRPr>
          </a:p>
          <a:p>
            <a:endParaRPr lang="en-GB" sz="3600" dirty="0">
              <a:hlinkClick r:id="" action="ppaction://noaction"/>
            </a:endParaRPr>
          </a:p>
          <a:p>
            <a:r>
              <a:rPr lang="en-GB" sz="3600" dirty="0">
                <a:hlinkClick r:id="" action="ppaction://noaction"/>
              </a:rPr>
              <a:t>Setting SMART Targets | Review 360 (articulate.com)</a:t>
            </a:r>
            <a:endParaRPr lang="en-GB" sz="2800" dirty="0">
              <a:solidFill>
                <a:schemeClr val="accent1">
                  <a:lumMod val="75000"/>
                </a:schemeClr>
              </a:solidFill>
            </a:endParaRPr>
          </a:p>
          <a:p>
            <a:endParaRPr lang="en-GB" dirty="0"/>
          </a:p>
          <a:p>
            <a:endParaRPr lang="en-GB" dirty="0"/>
          </a:p>
        </p:txBody>
      </p:sp>
    </p:spTree>
    <p:extLst>
      <p:ext uri="{BB962C8B-B14F-4D97-AF65-F5344CB8AC3E}">
        <p14:creationId xmlns:p14="http://schemas.microsoft.com/office/powerpoint/2010/main" val="37229681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7E52ED0-71B8-AB27-4DF6-321F2415EE57}"/>
              </a:ext>
            </a:extLst>
          </p:cNvPr>
          <p:cNvSpPr>
            <a:spLocks noGrp="1"/>
          </p:cNvSpPr>
          <p:nvPr>
            <p:ph type="title"/>
          </p:nvPr>
        </p:nvSpPr>
        <p:spPr>
          <a:xfrm>
            <a:off x="358219" y="365126"/>
            <a:ext cx="11481847" cy="298834"/>
          </a:xfrm>
        </p:spPr>
        <p:txBody>
          <a:bodyPr>
            <a:normAutofit fontScale="90000"/>
          </a:bodyPr>
          <a:lstStyle/>
          <a:p>
            <a:r>
              <a:rPr lang="en-US" sz="4400" b="1" kern="1200" dirty="0" err="1">
                <a:ea typeface="+mj-ea"/>
                <a:cs typeface="+mj-cs"/>
              </a:rPr>
              <a:t>Templed</a:t>
            </a:r>
            <a:r>
              <a:rPr lang="en-US" b="1" dirty="0"/>
              <a:t> </a:t>
            </a:r>
            <a:r>
              <a:rPr lang="en-US" sz="4400" b="1" kern="1200" dirty="0">
                <a:solidFill>
                  <a:schemeClr val="accent1">
                    <a:lumMod val="75000"/>
                  </a:schemeClr>
                </a:solidFill>
                <a:ea typeface="+mj-ea"/>
                <a:cs typeface="+mj-cs"/>
              </a:rPr>
              <a:t>SMART template</a:t>
            </a:r>
            <a:endParaRPr lang="en-GB" dirty="0">
              <a:solidFill>
                <a:schemeClr val="accent1">
                  <a:lumMod val="75000"/>
                </a:schemeClr>
              </a:solidFill>
            </a:endParaRPr>
          </a:p>
        </p:txBody>
      </p:sp>
      <p:pic>
        <p:nvPicPr>
          <p:cNvPr id="5" name="Content Placeholder 4" descr="Graphical user interface, text, application">
            <a:extLst>
              <a:ext uri="{FF2B5EF4-FFF2-40B4-BE49-F238E27FC236}">
                <a16:creationId xmlns:a16="http://schemas.microsoft.com/office/drawing/2014/main" id="{92BEC7DF-A830-CF37-143C-C6E3A03AF56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594" y="1001764"/>
            <a:ext cx="12238594" cy="5856236"/>
          </a:xfrm>
          <a:prstGeom prst="rect">
            <a:avLst/>
          </a:prstGeom>
        </p:spPr>
      </p:pic>
    </p:spTree>
    <p:extLst>
      <p:ext uri="{BB962C8B-B14F-4D97-AF65-F5344CB8AC3E}">
        <p14:creationId xmlns:p14="http://schemas.microsoft.com/office/powerpoint/2010/main" val="719757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18218-F584-21BA-F536-6403BFDDF907}"/>
              </a:ext>
            </a:extLst>
          </p:cNvPr>
          <p:cNvSpPr>
            <a:spLocks noGrp="1"/>
          </p:cNvSpPr>
          <p:nvPr>
            <p:ph type="title"/>
          </p:nvPr>
        </p:nvSpPr>
        <p:spPr/>
        <p:txBody>
          <a:bodyPr>
            <a:normAutofit/>
          </a:bodyPr>
          <a:lstStyle/>
          <a:p>
            <a:r>
              <a:rPr lang="cy-GB" sz="4000" b="1" dirty="0"/>
              <a:t>Enghraifft </a:t>
            </a:r>
            <a:r>
              <a:rPr lang="en-GB" sz="4000" b="1">
                <a:solidFill>
                  <a:schemeClr val="accent1">
                    <a:lumMod val="75000"/>
                  </a:schemeClr>
                </a:solidFill>
              </a:rPr>
              <a:t>SMART </a:t>
            </a:r>
            <a:r>
              <a:rPr lang="en-GB" sz="4000" b="1" dirty="0">
                <a:solidFill>
                  <a:schemeClr val="accent1">
                    <a:lumMod val="75000"/>
                  </a:schemeClr>
                </a:solidFill>
              </a:rPr>
              <a:t>Example </a:t>
            </a:r>
            <a:br>
              <a:rPr lang="en-GB" sz="3600" b="1" dirty="0"/>
            </a:br>
            <a:endParaRPr lang="en-US" sz="3600" b="1" dirty="0"/>
          </a:p>
        </p:txBody>
      </p:sp>
      <p:pic>
        <p:nvPicPr>
          <p:cNvPr id="5" name="Content Placeholder 4" descr="Graphical user interface, text, application&#10;&#10;Description automatically generated">
            <a:extLst>
              <a:ext uri="{FF2B5EF4-FFF2-40B4-BE49-F238E27FC236}">
                <a16:creationId xmlns:a16="http://schemas.microsoft.com/office/drawing/2014/main" id="{DF0824E8-B246-4962-B9F3-4E8A68E79CB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319979"/>
            <a:ext cx="12192000" cy="5538021"/>
          </a:xfrm>
        </p:spPr>
      </p:pic>
    </p:spTree>
    <p:extLst>
      <p:ext uri="{BB962C8B-B14F-4D97-AF65-F5344CB8AC3E}">
        <p14:creationId xmlns:p14="http://schemas.microsoft.com/office/powerpoint/2010/main" val="13546342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295" y="365126"/>
            <a:ext cx="12219709" cy="770947"/>
          </a:xfrm>
        </p:spPr>
        <p:txBody>
          <a:bodyPr anchor="ctr">
            <a:normAutofit fontScale="90000"/>
          </a:bodyPr>
          <a:lstStyle/>
          <a:p>
            <a:r>
              <a:rPr lang="en-GB" sz="4000" b="1" dirty="0" err="1"/>
              <a:t>Tasg</a:t>
            </a:r>
            <a:r>
              <a:rPr lang="en-GB" sz="4000" b="1" dirty="0"/>
              <a:t>- </a:t>
            </a:r>
            <a:r>
              <a:rPr lang="en-GB" sz="4000" b="1" dirty="0" err="1"/>
              <a:t>gellir</a:t>
            </a:r>
            <a:r>
              <a:rPr lang="en-GB" sz="4000" b="1" dirty="0"/>
              <a:t> </a:t>
            </a:r>
            <a:r>
              <a:rPr lang="en-GB" sz="4000" b="1" dirty="0" err="1"/>
              <a:t>defnyddio</a:t>
            </a:r>
            <a:r>
              <a:rPr lang="en-GB" sz="4000" b="1" dirty="0"/>
              <a:t> </a:t>
            </a:r>
            <a:r>
              <a:rPr lang="en-GB" sz="4000" b="1" dirty="0" err="1"/>
              <a:t>hwn</a:t>
            </a:r>
            <a:r>
              <a:rPr lang="en-GB" sz="4000" b="1" dirty="0"/>
              <a:t> </a:t>
            </a:r>
            <a:r>
              <a:rPr lang="en-GB" sz="4000" b="1" dirty="0" err="1"/>
              <a:t>ar</a:t>
            </a:r>
            <a:r>
              <a:rPr lang="en-GB" sz="4000" b="1" dirty="0"/>
              <a:t> </a:t>
            </a:r>
            <a:r>
              <a:rPr lang="en-GB" sz="4000" b="1" dirty="0" err="1"/>
              <a:t>gyfer</a:t>
            </a:r>
            <a:r>
              <a:rPr lang="en-GB" sz="4000" b="1" dirty="0"/>
              <a:t> </a:t>
            </a:r>
            <a:r>
              <a:rPr lang="en-GB" sz="4000" b="1" dirty="0" err="1"/>
              <a:t>rhan</a:t>
            </a:r>
            <a:r>
              <a:rPr lang="en-GB" sz="4000" b="1" dirty="0"/>
              <a:t> 1 </a:t>
            </a:r>
            <a:r>
              <a:rPr lang="en-GB" sz="4000" b="1" dirty="0" err="1"/>
              <a:t>o’r</a:t>
            </a:r>
            <a:r>
              <a:rPr lang="en-GB" sz="4000" b="1" dirty="0"/>
              <a:t> </a:t>
            </a:r>
            <a:r>
              <a:rPr lang="en-GB" sz="4000" b="1" dirty="0" err="1"/>
              <a:t>portffolio</a:t>
            </a:r>
            <a:br>
              <a:rPr lang="en-GB" sz="4000" b="1" dirty="0"/>
            </a:br>
            <a:r>
              <a:rPr lang="en-GB" sz="4000" b="1" dirty="0">
                <a:solidFill>
                  <a:schemeClr val="accent1">
                    <a:lumMod val="75000"/>
                  </a:schemeClr>
                </a:solidFill>
              </a:rPr>
              <a:t>Task- this can be used for part 1 of portfolio 1</a:t>
            </a:r>
          </a:p>
        </p:txBody>
      </p:sp>
      <p:sp>
        <p:nvSpPr>
          <p:cNvPr id="3" name="Content Placeholder 2"/>
          <p:cNvSpPr>
            <a:spLocks noGrp="1"/>
          </p:cNvSpPr>
          <p:nvPr>
            <p:ph sz="half" idx="1"/>
          </p:nvPr>
        </p:nvSpPr>
        <p:spPr>
          <a:xfrm>
            <a:off x="59635" y="1600201"/>
            <a:ext cx="6798365" cy="3989040"/>
          </a:xfrm>
        </p:spPr>
        <p:txBody>
          <a:bodyPr>
            <a:normAutofit/>
          </a:bodyPr>
          <a:lstStyle/>
          <a:p>
            <a:r>
              <a:rPr lang="cy-GB" sz="2800" dirty="0">
                <a:latin typeface="Arial" panose="020B0604020202020204" pitchFamily="34" charset="0"/>
                <a:cs typeface="Arial" panose="020B0604020202020204" pitchFamily="34" charset="0"/>
              </a:rPr>
              <a:t>Gan weithio gyda'ch amserlen/calendr penderfynwch faint o amser y byddwch yn ei dreulio ar ddarlithoedd, gwaith dilynol a chydrannau’r portffolio.</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Working with your scheduler/calendar decide how much time you will spend on lectures, follow up, and the portfolio components</a:t>
            </a:r>
            <a:r>
              <a:rPr lang="en-GB" sz="2400" dirty="0">
                <a:solidFill>
                  <a:schemeClr val="accent1">
                    <a:lumMod val="75000"/>
                  </a:schemeClr>
                </a:solidFill>
                <a:latin typeface="Arial" panose="020B0604020202020204" pitchFamily="34" charset="0"/>
                <a:cs typeface="Arial" panose="020B0604020202020204" pitchFamily="34" charset="0"/>
              </a:rPr>
              <a:t>.</a:t>
            </a:r>
          </a:p>
        </p:txBody>
      </p:sp>
      <p:pic>
        <p:nvPicPr>
          <p:cNvPr id="1026" name="Picture 2" descr="Free Printable Weekly Student Planner - Making Lemonade">
            <a:extLst>
              <a:ext uri="{FF2B5EF4-FFF2-40B4-BE49-F238E27FC236}">
                <a16:creationId xmlns:a16="http://schemas.microsoft.com/office/drawing/2014/main" id="{12348DAA-5A9B-3A36-3937-1B734749338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71943" y="1695768"/>
            <a:ext cx="4529067" cy="3893473"/>
          </a:xfrm>
          <a:prstGeom prst="rect">
            <a:avLst/>
          </a:prstGeom>
          <a:solidFill>
            <a:srgbClr val="FFFFFF"/>
          </a:solidFill>
        </p:spPr>
      </p:pic>
    </p:spTree>
    <p:extLst>
      <p:ext uri="{BB962C8B-B14F-4D97-AF65-F5344CB8AC3E}">
        <p14:creationId xmlns:p14="http://schemas.microsoft.com/office/powerpoint/2010/main" val="14653946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dirty="0"/>
              <a:t>Rheoli Amser Seicolegol</a:t>
            </a:r>
            <a:r>
              <a:rPr lang="en-GB" b="1" dirty="0"/>
              <a:t>
</a:t>
            </a:r>
            <a:r>
              <a:rPr lang="en-GB" b="1" dirty="0">
                <a:solidFill>
                  <a:schemeClr val="accent1">
                    <a:lumMod val="75000"/>
                  </a:schemeClr>
                </a:solidFill>
              </a:rPr>
              <a:t>Psychological Time Management</a:t>
            </a:r>
          </a:p>
        </p:txBody>
      </p:sp>
      <p:sp>
        <p:nvSpPr>
          <p:cNvPr id="3" name="Content Placeholder 2"/>
          <p:cNvSpPr>
            <a:spLocks noGrp="1"/>
          </p:cNvSpPr>
          <p:nvPr>
            <p:ph idx="1"/>
          </p:nvPr>
        </p:nvSpPr>
        <p:spPr>
          <a:xfrm>
            <a:off x="358220" y="1825625"/>
            <a:ext cx="5483780" cy="3575934"/>
          </a:xfrm>
        </p:spPr>
        <p:txBody>
          <a:bodyPr>
            <a:normAutofit/>
          </a:bodyPr>
          <a:lstStyle/>
          <a:p>
            <a:pPr marL="514350" indent="-514350" eaLnBrk="0" fontAlgn="base" hangingPunct="0">
              <a:spcAft>
                <a:spcPct val="0"/>
              </a:spcAft>
              <a:buFontTx/>
              <a:buAutoNum type="arabicPeriod"/>
            </a:pPr>
            <a:r>
              <a:rPr lang="cy-GB" altLang="cy-GB" sz="2800" kern="0" dirty="0">
                <a:latin typeface="Arial"/>
                <a:ea typeface="ＭＳ Ｐゴシック" charset="-128"/>
              </a:rPr>
              <a:t>Defnyddio technegau rheoli amser
Rheoli pethau sy’n tynnu sylw ac ymdroi</a:t>
            </a:r>
            <a:endParaRPr lang="cy-GB" sz="2800" dirty="0"/>
          </a:p>
          <a:p>
            <a:pPr marL="0" indent="0">
              <a:buNone/>
            </a:pPr>
            <a:endParaRPr lang="cy-GB" sz="2000" dirty="0">
              <a:solidFill>
                <a:schemeClr val="tx2"/>
              </a:solidFill>
            </a:endParaRPr>
          </a:p>
        </p:txBody>
      </p:sp>
      <p:sp>
        <p:nvSpPr>
          <p:cNvPr id="4" name="Content Placeholder 3">
            <a:extLst>
              <a:ext uri="{FF2B5EF4-FFF2-40B4-BE49-F238E27FC236}">
                <a16:creationId xmlns:a16="http://schemas.microsoft.com/office/drawing/2014/main" id="{DCD5632C-4793-5734-3478-B71715D2B35B}"/>
              </a:ext>
            </a:extLst>
          </p:cNvPr>
          <p:cNvSpPr>
            <a:spLocks noGrp="1"/>
          </p:cNvSpPr>
          <p:nvPr>
            <p:ph sz="half" idx="4294967295"/>
          </p:nvPr>
        </p:nvSpPr>
        <p:spPr>
          <a:xfrm>
            <a:off x="6350002" y="1816100"/>
            <a:ext cx="5841998" cy="4157663"/>
          </a:xfrm>
        </p:spPr>
        <p:txBody>
          <a:bodyPr>
            <a:normAutofit/>
          </a:bodyPr>
          <a:lstStyle/>
          <a:p>
            <a:pPr marL="514350" indent="-514350" eaLnBrk="0" fontAlgn="base" hangingPunct="0">
              <a:spcAft>
                <a:spcPct val="0"/>
              </a:spcAft>
              <a:buFontTx/>
              <a:buAutoNum type="arabicPeriod"/>
            </a:pPr>
            <a:r>
              <a:rPr lang="en-GB" altLang="cy-GB" sz="2800" kern="0" dirty="0">
                <a:solidFill>
                  <a:schemeClr val="accent1">
                    <a:lumMod val="75000"/>
                  </a:schemeClr>
                </a:solidFill>
                <a:latin typeface="Arial"/>
                <a:ea typeface="ＭＳ Ｐゴシック" charset="-128"/>
              </a:rPr>
              <a:t>Apply time management techniques</a:t>
            </a:r>
          </a:p>
          <a:p>
            <a:pPr marL="514350" indent="-514350" eaLnBrk="0" fontAlgn="base" hangingPunct="0">
              <a:spcAft>
                <a:spcPct val="0"/>
              </a:spcAft>
              <a:buFontTx/>
              <a:buAutoNum type="arabicPeriod"/>
            </a:pPr>
            <a:r>
              <a:rPr lang="en-GB" altLang="cy-GB" sz="2800" kern="0" dirty="0">
                <a:solidFill>
                  <a:schemeClr val="accent1">
                    <a:lumMod val="75000"/>
                  </a:schemeClr>
                </a:solidFill>
                <a:latin typeface="Arial"/>
                <a:ea typeface="ＭＳ Ｐゴシック" charset="-128"/>
              </a:rPr>
              <a:t>Manage distractions and procrastination</a:t>
            </a:r>
          </a:p>
          <a:p>
            <a:pPr marL="0" indent="0">
              <a:buNone/>
            </a:pPr>
            <a:endParaRPr lang="en-GB" sz="2000" dirty="0"/>
          </a:p>
          <a:p>
            <a:pPr marL="0" indent="0">
              <a:buNone/>
            </a:pPr>
            <a:endParaRPr lang="en-US" sz="1900" dirty="0"/>
          </a:p>
        </p:txBody>
      </p:sp>
    </p:spTree>
    <p:extLst>
      <p:ext uri="{BB962C8B-B14F-4D97-AF65-F5344CB8AC3E}">
        <p14:creationId xmlns:p14="http://schemas.microsoft.com/office/powerpoint/2010/main" val="242464251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6724B-E568-3993-B59C-E0CD15819BE3}"/>
              </a:ext>
            </a:extLst>
          </p:cNvPr>
          <p:cNvSpPr>
            <a:spLocks noGrp="1"/>
          </p:cNvSpPr>
          <p:nvPr>
            <p:ph type="title"/>
          </p:nvPr>
        </p:nvSpPr>
        <p:spPr/>
        <p:txBody>
          <a:bodyPr>
            <a:normAutofit fontScale="90000"/>
          </a:bodyPr>
          <a:lstStyle/>
          <a:p>
            <a:br>
              <a:rPr lang="cy-GB" sz="4400" dirty="0">
                <a:latin typeface="Arial" panose="020B0604020202020204" pitchFamily="34" charset="0"/>
                <a:cs typeface="Arial" panose="020B0604020202020204" pitchFamily="34" charset="0"/>
              </a:rPr>
            </a:br>
            <a:r>
              <a:rPr lang="cy-GB" b="1" dirty="0">
                <a:latin typeface="Arial" panose="020B0604020202020204" pitchFamily="34" charset="0"/>
                <a:cs typeface="Arial" panose="020B0604020202020204" pitchFamily="34" charset="0"/>
              </a:rPr>
              <a:t>Astudio cyfarwyddol: </a:t>
            </a:r>
            <a:br>
              <a:rPr lang="cy-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Directed study: </a:t>
            </a:r>
            <a:br>
              <a:rPr lang="en-GB" sz="4400" dirty="0">
                <a:solidFill>
                  <a:schemeClr val="accent1">
                    <a:lumMod val="75000"/>
                  </a:schemeClr>
                </a:solidFill>
              </a:rPr>
            </a:br>
            <a:br>
              <a:rPr lang="cy-GB" sz="44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A62CF75-5A3A-398C-DB3D-C76378DBD6E3}"/>
              </a:ext>
            </a:extLst>
          </p:cNvPr>
          <p:cNvSpPr>
            <a:spLocks noGrp="1"/>
          </p:cNvSpPr>
          <p:nvPr>
            <p:ph sz="half" idx="1"/>
          </p:nvPr>
        </p:nvSpPr>
        <p:spPr>
          <a:xfrm>
            <a:off x="680907" y="1690688"/>
            <a:ext cx="4663440" cy="3749040"/>
          </a:xfrm>
        </p:spPr>
        <p:txBody>
          <a:bodyPr/>
          <a:lstStyle/>
          <a:p>
            <a:r>
              <a:rPr lang="cy-GB" sz="3200" dirty="0">
                <a:latin typeface="Arial" panose="020B0604020202020204" pitchFamily="34" charset="0"/>
                <a:cs typeface="Arial" panose="020B0604020202020204" pitchFamily="34" charset="0"/>
              </a:rPr>
              <a:t>Darllenwch y blog a dewis y technegau rydych chi'n meddwl y byddan nhw o ddefnydd i chi.</a:t>
            </a:r>
          </a:p>
          <a:p>
            <a:r>
              <a:rPr lang="cy-GB" sz="3200" dirty="0">
                <a:latin typeface="Arial" panose="020B0604020202020204" pitchFamily="34" charset="0"/>
                <a:cs typeface="Arial" panose="020B0604020202020204" pitchFamily="34" charset="0"/>
              </a:rPr>
              <a:t>Gwneud nodiadau.</a:t>
            </a:r>
          </a:p>
          <a:p>
            <a:r>
              <a:rPr lang="cy-GB" sz="3200" dirty="0">
                <a:latin typeface="Arial" panose="020B0604020202020204" pitchFamily="34" charset="0"/>
                <a:cs typeface="Arial" panose="020B0604020202020204" pitchFamily="34" charset="0"/>
              </a:rPr>
              <a:t>Dolen linc fan hyn:</a:t>
            </a:r>
          </a:p>
          <a:p>
            <a:endParaRPr lang="en-GB" dirty="0"/>
          </a:p>
        </p:txBody>
      </p:sp>
      <p:sp>
        <p:nvSpPr>
          <p:cNvPr id="4" name="Content Placeholder 3">
            <a:extLst>
              <a:ext uri="{FF2B5EF4-FFF2-40B4-BE49-F238E27FC236}">
                <a16:creationId xmlns:a16="http://schemas.microsoft.com/office/drawing/2014/main" id="{CB07851B-9691-F9BD-8CBD-A3A66E429608}"/>
              </a:ext>
            </a:extLst>
          </p:cNvPr>
          <p:cNvSpPr>
            <a:spLocks noGrp="1"/>
          </p:cNvSpPr>
          <p:nvPr>
            <p:ph sz="half" idx="2"/>
          </p:nvPr>
        </p:nvSpPr>
        <p:spPr>
          <a:xfrm>
            <a:off x="5757566" y="1324831"/>
            <a:ext cx="6096000" cy="4168140"/>
          </a:xfrm>
        </p:spPr>
        <p:txBody>
          <a:bodyPr vert="horz" lIns="91440" tIns="45720" rIns="91440" bIns="45720" rtlCol="0" anchor="t">
            <a:normAutofit/>
          </a:bodyPr>
          <a:lstStyle/>
          <a:p>
            <a:pPr marL="0" indent="0">
              <a:buNone/>
            </a:pPr>
            <a:r>
              <a:rPr lang="en-GB" sz="3600" dirty="0">
                <a:solidFill>
                  <a:schemeClr val="accent1">
                    <a:lumMod val="75000"/>
                  </a:schemeClr>
                </a:solidFill>
              </a:rPr>
              <a:t>Read the blog and choose the techniques you think will be useful for you.</a:t>
            </a:r>
          </a:p>
          <a:p>
            <a:pPr marL="0" indent="0">
              <a:buNone/>
            </a:pPr>
            <a:r>
              <a:rPr lang="en-GB" sz="3600" dirty="0">
                <a:solidFill>
                  <a:schemeClr val="accent1">
                    <a:lumMod val="75000"/>
                  </a:schemeClr>
                </a:solidFill>
              </a:rPr>
              <a:t>Make notes.</a:t>
            </a:r>
          </a:p>
          <a:p>
            <a:pPr marL="0" indent="0">
              <a:buNone/>
            </a:pPr>
            <a:r>
              <a:rPr lang="cy-GB" sz="3600" dirty="0">
                <a:solidFill>
                  <a:schemeClr val="accent1">
                    <a:lumMod val="75000"/>
                  </a:schemeClr>
                </a:solidFill>
                <a:latin typeface="Arial"/>
                <a:cs typeface="Arial"/>
              </a:rPr>
              <a:t>Blog </a:t>
            </a:r>
            <a:r>
              <a:rPr lang="cy-GB" sz="3600" dirty="0" err="1">
                <a:solidFill>
                  <a:schemeClr val="accent1">
                    <a:lumMod val="75000"/>
                  </a:schemeClr>
                </a:solidFill>
                <a:latin typeface="Arial"/>
                <a:cs typeface="Arial"/>
              </a:rPr>
              <a:t>link</a:t>
            </a:r>
            <a:r>
              <a:rPr lang="cy-GB" sz="3600" dirty="0">
                <a:solidFill>
                  <a:schemeClr val="accent1">
                    <a:lumMod val="75000"/>
                  </a:schemeClr>
                </a:solidFill>
                <a:latin typeface="Arial"/>
                <a:cs typeface="Arial"/>
              </a:rPr>
              <a:t> </a:t>
            </a:r>
            <a:r>
              <a:rPr lang="cy-GB" sz="3600" dirty="0" err="1">
                <a:solidFill>
                  <a:schemeClr val="accent1">
                    <a:lumMod val="75000"/>
                  </a:schemeClr>
                </a:solidFill>
                <a:latin typeface="Arial"/>
                <a:cs typeface="Arial"/>
              </a:rPr>
              <a:t>here</a:t>
            </a:r>
            <a:r>
              <a:rPr lang="cy-GB" sz="3600" dirty="0">
                <a:solidFill>
                  <a:schemeClr val="accent1">
                    <a:lumMod val="75000"/>
                  </a:schemeClr>
                </a:solidFill>
                <a:latin typeface="Arial"/>
                <a:cs typeface="Arial"/>
              </a:rPr>
              <a:t>: </a:t>
            </a:r>
            <a:r>
              <a:rPr lang="en-GB" sz="1200" dirty="0">
                <a:solidFill>
                  <a:schemeClr val="accent1">
                    <a:lumMod val="75000"/>
                  </a:schemeClr>
                </a:solidFill>
                <a:latin typeface="Arial"/>
                <a:cs typeface="Arial"/>
                <a:hlinkClick r:id="rId3">
                  <a:extLst>
                    <a:ext uri="{A12FA001-AC4F-418D-AE19-62706E023703}">
                      <ahyp:hlinkClr xmlns:ahyp="http://schemas.microsoft.com/office/drawing/2018/hyperlinkcolor" val="tx"/>
                    </a:ext>
                  </a:extLst>
                </a:hlinkClick>
              </a:rPr>
              <a:t>The 10 best time management tips for college students learning online (rescuetime.com)</a:t>
            </a:r>
            <a:endParaRPr lang="cy-GB" sz="360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3600" dirty="0">
              <a:solidFill>
                <a:schemeClr val="accent1">
                  <a:lumMod val="75000"/>
                </a:schemeClr>
              </a:solidFill>
            </a:endParaRPr>
          </a:p>
          <a:p>
            <a:pPr marL="0" indent="0">
              <a:buNone/>
            </a:pPr>
            <a:endParaRPr lang="en-GB" sz="3600" dirty="0">
              <a:solidFill>
                <a:schemeClr val="accent1">
                  <a:lumMod val="75000"/>
                </a:schemeClr>
              </a:solidFill>
            </a:endParaRPr>
          </a:p>
          <a:p>
            <a:pPr marL="0" indent="0">
              <a:buNone/>
            </a:pPr>
            <a:endParaRPr lang="en-GB" dirty="0"/>
          </a:p>
          <a:p>
            <a:pPr marL="0" indent="0">
              <a:buNone/>
            </a:pPr>
            <a:endParaRPr lang="en-GB" dirty="0"/>
          </a:p>
        </p:txBody>
      </p:sp>
      <p:pic>
        <p:nvPicPr>
          <p:cNvPr id="5" name="Picture 2" descr="Blog the first draft of your book – Right Angels and Polo Bears">
            <a:hlinkClick r:id="rId3"/>
            <a:extLst>
              <a:ext uri="{FF2B5EF4-FFF2-40B4-BE49-F238E27FC236}">
                <a16:creationId xmlns:a16="http://schemas.microsoft.com/office/drawing/2014/main" id="{E93EC14B-7AE6-ECB5-9EDD-4CE520870D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2150" y="4782733"/>
            <a:ext cx="2901912" cy="14509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Blog the first draft of your book – Right Angels and Polo Bears">
            <a:hlinkClick r:id="rId3"/>
            <a:extLst>
              <a:ext uri="{FF2B5EF4-FFF2-40B4-BE49-F238E27FC236}">
                <a16:creationId xmlns:a16="http://schemas.microsoft.com/office/drawing/2014/main" id="{E8A73B60-89A7-8913-17E9-A727200BD0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8710" y="4782733"/>
            <a:ext cx="2901912" cy="145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70217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2686662" cy="1555955"/>
          </a:xfrm>
        </p:spPr>
        <p:txBody>
          <a:bodyPr>
            <a:noAutofit/>
          </a:bodyPr>
          <a:lstStyle/>
          <a:p>
            <a:br>
              <a:rPr lang="cy-GB" sz="4000" b="1" dirty="0"/>
            </a:br>
            <a:r>
              <a:rPr lang="cy-GB" sz="4000" b="1" dirty="0"/>
              <a:t>Beth yw ymdroi</a:t>
            </a:r>
            <a:r>
              <a:rPr lang="en-GB" sz="4000" b="1" dirty="0"/>
              <a:t>?</a:t>
            </a:r>
            <a:br>
              <a:rPr lang="en-GB" sz="4000" b="1" dirty="0"/>
            </a:br>
            <a:r>
              <a:rPr lang="en-GB" sz="4000" b="1" dirty="0">
                <a:solidFill>
                  <a:schemeClr val="accent1">
                    <a:lumMod val="75000"/>
                  </a:schemeClr>
                </a:solidFill>
              </a:rPr>
              <a:t>What is procrastination?</a:t>
            </a:r>
            <a:br>
              <a:rPr lang="en-GB" sz="4000" b="1" dirty="0"/>
            </a:br>
            <a:br>
              <a:rPr lang="en-GB" sz="4000" b="1" dirty="0"/>
            </a:br>
            <a:endParaRPr lang="en-GB" sz="4000" b="1" dirty="0"/>
          </a:p>
        </p:txBody>
      </p:sp>
      <p:sp>
        <p:nvSpPr>
          <p:cNvPr id="3" name="Content Placeholder 2"/>
          <p:cNvSpPr>
            <a:spLocks noGrp="1"/>
          </p:cNvSpPr>
          <p:nvPr>
            <p:ph sz="half" idx="1"/>
          </p:nvPr>
        </p:nvSpPr>
        <p:spPr/>
        <p:txBody>
          <a:bodyPr>
            <a:normAutofit fontScale="85000" lnSpcReduction="10000"/>
          </a:bodyPr>
          <a:lstStyle/>
          <a:p>
            <a:pPr marL="0" indent="0">
              <a:buNone/>
            </a:pPr>
            <a:br>
              <a:rPr lang="cy-GB" altLang="en-US" sz="2600" dirty="0">
                <a:cs typeface="Arial" panose="020B0604020202020204" pitchFamily="34" charset="0"/>
              </a:rPr>
            </a:br>
            <a:endParaRPr lang="en-GB" sz="2600" dirty="0">
              <a:solidFill>
                <a:schemeClr val="accent1"/>
              </a:solidFill>
            </a:endParaRPr>
          </a:p>
        </p:txBody>
      </p:sp>
      <p:sp>
        <p:nvSpPr>
          <p:cNvPr id="7" name="Content Placeholder 6">
            <a:extLst>
              <a:ext uri="{FF2B5EF4-FFF2-40B4-BE49-F238E27FC236}">
                <a16:creationId xmlns:a16="http://schemas.microsoft.com/office/drawing/2014/main" id="{9BD080E1-2A00-A84B-0B11-20B4D479657F}"/>
              </a:ext>
            </a:extLst>
          </p:cNvPr>
          <p:cNvSpPr>
            <a:spLocks noGrp="1"/>
          </p:cNvSpPr>
          <p:nvPr>
            <p:ph sz="half" idx="2"/>
          </p:nvPr>
        </p:nvSpPr>
        <p:spPr>
          <a:xfrm>
            <a:off x="671119" y="1921080"/>
            <a:ext cx="5327009" cy="3931080"/>
          </a:xfrm>
        </p:spPr>
        <p:txBody>
          <a:bodyPr>
            <a:normAutofit fontScale="85000" lnSpcReduction="10000"/>
          </a:bodyPr>
          <a:lstStyle/>
          <a:p>
            <a:r>
              <a:rPr lang="cy-GB" altLang="en-US" sz="3600" dirty="0">
                <a:cs typeface="Arial" panose="020B0604020202020204" pitchFamily="34" charset="0"/>
              </a:rPr>
              <a:t>Ystyriwch y fideo rydych chi newydd ei wylio (10.57). </a:t>
            </a:r>
            <a:br>
              <a:rPr lang="cy-GB" altLang="en-US" sz="3600" dirty="0">
                <a:cs typeface="Arial" panose="020B0604020202020204" pitchFamily="34" charset="0"/>
              </a:rPr>
            </a:br>
            <a:r>
              <a:rPr lang="cy-GB" altLang="en-US" sz="3600" dirty="0">
                <a:cs typeface="Arial" panose="020B0604020202020204" pitchFamily="34" charset="0"/>
              </a:rPr>
              <a:t>Ydych chi'n uniaethu â Tim?</a:t>
            </a:r>
          </a:p>
          <a:p>
            <a:pPr marL="0" indent="0">
              <a:buNone/>
            </a:pPr>
            <a:endParaRPr lang="cy-GB" altLang="en-US" sz="3600" dirty="0">
              <a:cs typeface="Arial" panose="020B0604020202020204" pitchFamily="34" charset="0"/>
            </a:endParaRPr>
          </a:p>
          <a:p>
            <a:r>
              <a:rPr lang="en-US" altLang="en-US" sz="3600" dirty="0">
                <a:solidFill>
                  <a:schemeClr val="accent1"/>
                </a:solidFill>
                <a:cs typeface="Arial" panose="020B0604020202020204" pitchFamily="34" charset="0"/>
              </a:rPr>
              <a:t>Consider the video you have just watched (10.57). </a:t>
            </a:r>
            <a:br>
              <a:rPr lang="en-US" altLang="en-US" sz="3600" dirty="0">
                <a:solidFill>
                  <a:schemeClr val="accent1"/>
                </a:solidFill>
                <a:cs typeface="Arial" panose="020B0604020202020204" pitchFamily="34" charset="0"/>
              </a:rPr>
            </a:br>
            <a:r>
              <a:rPr lang="en-US" altLang="en-US" sz="3600" dirty="0">
                <a:solidFill>
                  <a:schemeClr val="accent1"/>
                </a:solidFill>
                <a:cs typeface="Arial" panose="020B0604020202020204" pitchFamily="34" charset="0"/>
              </a:rPr>
              <a:t>Do you identify with Tim?</a:t>
            </a:r>
            <a:br>
              <a:rPr lang="en-US" altLang="en-US" sz="3600" dirty="0">
                <a:solidFill>
                  <a:schemeClr val="accent1"/>
                </a:solidFill>
                <a:cs typeface="Arial" panose="020B0604020202020204" pitchFamily="34" charset="0"/>
              </a:rPr>
            </a:br>
            <a:br>
              <a:rPr lang="cy-GB" altLang="en-US" sz="3600" b="1" dirty="0">
                <a:cs typeface="Arial" panose="020B0604020202020204" pitchFamily="34" charset="0"/>
              </a:rPr>
            </a:br>
            <a:endParaRPr lang="en-GB" sz="3600" dirty="0"/>
          </a:p>
        </p:txBody>
      </p:sp>
      <p:pic>
        <p:nvPicPr>
          <p:cNvPr id="6" name="Online Media 5" descr="TED talk gan Tim Urban: Inside the mind of a master procrastinator | TED">
            <a:hlinkClick r:id="" action="ppaction://media"/>
            <a:extLst>
              <a:ext uri="{FF2B5EF4-FFF2-40B4-BE49-F238E27FC236}">
                <a16:creationId xmlns:a16="http://schemas.microsoft.com/office/drawing/2014/main" id="{5BA7457B-BDE4-6DC9-F5C1-20E3C6FCBAD3}"/>
              </a:ext>
            </a:extLst>
          </p:cNvPr>
          <p:cNvPicPr>
            <a:picLocks noRot="1" noChangeAspect="1"/>
          </p:cNvPicPr>
          <p:nvPr>
            <a:videoFile r:link="rId1"/>
          </p:nvPr>
        </p:nvPicPr>
        <p:blipFill>
          <a:blip r:embed="rId4"/>
          <a:stretch>
            <a:fillRect/>
          </a:stretch>
        </p:blipFill>
        <p:spPr>
          <a:xfrm>
            <a:off x="6786693" y="1800277"/>
            <a:ext cx="4734188" cy="3257445"/>
          </a:xfrm>
          <a:prstGeom prst="rect">
            <a:avLst/>
          </a:prstGeom>
        </p:spPr>
      </p:pic>
      <p:sp>
        <p:nvSpPr>
          <p:cNvPr id="5" name="TextBox 4">
            <a:extLst>
              <a:ext uri="{FF2B5EF4-FFF2-40B4-BE49-F238E27FC236}">
                <a16:creationId xmlns:a16="http://schemas.microsoft.com/office/drawing/2014/main" id="{59E4E104-7376-A7E3-6121-5E7E026279B4}"/>
              </a:ext>
            </a:extLst>
          </p:cNvPr>
          <p:cNvSpPr txBox="1"/>
          <p:nvPr/>
        </p:nvSpPr>
        <p:spPr>
          <a:xfrm>
            <a:off x="6786692" y="5134062"/>
            <a:ext cx="3347209" cy="43088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Tim Urban Y Tu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Mewn</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i</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Feddwl</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Meistr</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sz="11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Ymdroi</a:t>
            </a:r>
            <a:r>
              <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80040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E8A4E1B-3DB4-B700-035A-7EB9A9FFB618}"/>
              </a:ext>
            </a:extLst>
          </p:cNvPr>
          <p:cNvSpPr>
            <a:spLocks noGrp="1"/>
          </p:cNvSpPr>
          <p:nvPr>
            <p:ph type="title"/>
          </p:nvPr>
        </p:nvSpPr>
        <p:spPr>
          <a:xfrm>
            <a:off x="355076" y="1"/>
            <a:ext cx="11481847" cy="1040234"/>
          </a:xfrm>
        </p:spPr>
        <p:txBody>
          <a:bodyPr>
            <a:normAutofit fontScale="90000"/>
          </a:bodyPr>
          <a:lstStyle/>
          <a:p>
            <a:r>
              <a:rPr lang="en-GB" b="1" dirty="0" err="1"/>
              <a:t>Ymdroi</a:t>
            </a:r>
            <a:br>
              <a:rPr lang="en-GB" b="1" dirty="0"/>
            </a:br>
            <a:r>
              <a:rPr lang="en-GB" b="1" dirty="0">
                <a:solidFill>
                  <a:schemeClr val="accent1">
                    <a:lumMod val="75000"/>
                  </a:schemeClr>
                </a:solidFill>
              </a:rPr>
              <a:t>Procrastination</a:t>
            </a:r>
          </a:p>
        </p:txBody>
      </p:sp>
      <p:sp>
        <p:nvSpPr>
          <p:cNvPr id="5" name="Content Placeholder 4">
            <a:extLst>
              <a:ext uri="{FF2B5EF4-FFF2-40B4-BE49-F238E27FC236}">
                <a16:creationId xmlns:a16="http://schemas.microsoft.com/office/drawing/2014/main" id="{80B40EF2-A538-18AF-CAEA-C767385BD6E7}"/>
              </a:ext>
            </a:extLst>
          </p:cNvPr>
          <p:cNvSpPr>
            <a:spLocks noGrp="1"/>
          </p:cNvSpPr>
          <p:nvPr>
            <p:ph sz="half" idx="1"/>
          </p:nvPr>
        </p:nvSpPr>
        <p:spPr>
          <a:xfrm>
            <a:off x="142613" y="1040236"/>
            <a:ext cx="5587627" cy="6820352"/>
          </a:xfrm>
        </p:spPr>
        <p:txBody>
          <a:bodyPr/>
          <a:lstStyle/>
          <a:p>
            <a:r>
              <a:rPr lang="cy-GB" altLang="en-US" sz="2400" dirty="0">
                <a:cs typeface="Arial" panose="020B0604020202020204" pitchFamily="34" charset="0"/>
              </a:rPr>
              <a:t>Mae rhai myfyrwyr yn ymdroi yn </a:t>
            </a:r>
            <a:r>
              <a:rPr lang="cy-GB" altLang="en-US" sz="2400" b="1" dirty="0">
                <a:cs typeface="Arial" panose="020B0604020202020204" pitchFamily="34" charset="0"/>
              </a:rPr>
              <a:t>fwriadol </a:t>
            </a:r>
            <a:r>
              <a:rPr lang="cy-GB" altLang="en-US" sz="2400" dirty="0">
                <a:cs typeface="Arial" panose="020B0604020202020204" pitchFamily="34" charset="0"/>
              </a:rPr>
              <a:t>er mwyn eu </a:t>
            </a:r>
            <a:r>
              <a:rPr lang="cy-GB" altLang="en-US" sz="2400" b="1" dirty="0">
                <a:cs typeface="Arial" panose="020B0604020202020204" pitchFamily="34" charset="0"/>
              </a:rPr>
              <a:t>cymell </a:t>
            </a:r>
            <a:r>
              <a:rPr lang="cy-GB" altLang="en-US" sz="2400" dirty="0">
                <a:cs typeface="Arial" panose="020B0604020202020204" pitchFamily="34" charset="0"/>
              </a:rPr>
              <a:t>eu hunain i gynhyrchu gwaith creadigol. </a:t>
            </a:r>
          </a:p>
          <a:p>
            <a:r>
              <a:rPr lang="cy-GB" altLang="en-US" sz="2400" dirty="0">
                <a:cs typeface="Arial" panose="020B0604020202020204" pitchFamily="34" charset="0"/>
              </a:rPr>
              <a:t>Os dyna’ch achos chi, </a:t>
            </a:r>
            <a:r>
              <a:rPr lang="cy-GB" altLang="en-US" sz="2400" b="1" dirty="0">
                <a:cs typeface="Arial" panose="020B0604020202020204" pitchFamily="34" charset="0"/>
              </a:rPr>
              <a:t>byddwch yn onest </a:t>
            </a:r>
            <a:r>
              <a:rPr lang="cy-GB" altLang="en-US" sz="2400" dirty="0">
                <a:cs typeface="Arial" panose="020B0604020202020204" pitchFamily="34" charset="0"/>
              </a:rPr>
              <a:t>– ydych chi wir yn cynhyrchu gwaith dan bwysau, neu ai </a:t>
            </a:r>
            <a:r>
              <a:rPr lang="cy-GB" altLang="en-US" sz="2400" b="1" dirty="0">
                <a:cs typeface="Arial" panose="020B0604020202020204" pitchFamily="34" charset="0"/>
              </a:rPr>
              <a:t>esgus </a:t>
            </a:r>
            <a:r>
              <a:rPr lang="cy-GB" altLang="en-US" sz="2400" dirty="0">
                <a:cs typeface="Arial" panose="020B0604020202020204" pitchFamily="34" charset="0"/>
              </a:rPr>
              <a:t>dros ymddygiad anhrefnus yn unig yw hwn?</a:t>
            </a:r>
          </a:p>
          <a:p>
            <a:pPr marL="0" indent="0">
              <a:buNone/>
            </a:pPr>
            <a:endParaRPr lang="cy-GB" altLang="en-US" sz="2400" dirty="0">
              <a:cs typeface="Arial" panose="020B0604020202020204" pitchFamily="34" charset="0"/>
            </a:endParaRPr>
          </a:p>
          <a:p>
            <a:r>
              <a:rPr lang="cy-GB" sz="2400" dirty="0"/>
              <a:t>Gwyliwch weddill y fideo yn nes ymlaen a dysgwch am yr ail fath o daldra a'i ganlyniadau difrifol</a:t>
            </a:r>
            <a:r>
              <a:rPr lang="en-GB" sz="2400" dirty="0"/>
              <a:t>.</a:t>
            </a:r>
          </a:p>
          <a:p>
            <a:endParaRPr lang="en-GB" dirty="0"/>
          </a:p>
        </p:txBody>
      </p:sp>
      <p:pic>
        <p:nvPicPr>
          <p:cNvPr id="7" name="Content Placeholder 6">
            <a:extLst>
              <a:ext uri="{FF2B5EF4-FFF2-40B4-BE49-F238E27FC236}">
                <a16:creationId xmlns:a16="http://schemas.microsoft.com/office/drawing/2014/main" id="{7DFBDC70-7001-93D1-9587-B0EC75A99455}"/>
              </a:ext>
              <a:ext uri="{C183D7F6-B498-43B3-948B-1728B52AA6E4}">
                <adec:decorative xmlns:adec="http://schemas.microsoft.com/office/drawing/2017/decorative" val="1"/>
              </a:ext>
            </a:extLst>
          </p:cNvPr>
          <p:cNvPicPr>
            <a:picLocks noGrp="1" noChangeAspect="1"/>
          </p:cNvPicPr>
          <p:nvPr>
            <p:ph sz="half" idx="2"/>
          </p:nvPr>
        </p:nvPicPr>
        <p:blipFill>
          <a:blip r:embed="rId2"/>
          <a:stretch>
            <a:fillRect/>
          </a:stretch>
        </p:blipFill>
        <p:spPr>
          <a:xfrm>
            <a:off x="4415108" y="5089897"/>
            <a:ext cx="1902117" cy="1768103"/>
          </a:xfrm>
          <a:prstGeom prst="rect">
            <a:avLst/>
          </a:prstGeom>
        </p:spPr>
      </p:pic>
      <p:sp>
        <p:nvSpPr>
          <p:cNvPr id="11" name="TextBox 10">
            <a:extLst>
              <a:ext uri="{FF2B5EF4-FFF2-40B4-BE49-F238E27FC236}">
                <a16:creationId xmlns:a16="http://schemas.microsoft.com/office/drawing/2014/main" id="{97E34CC9-6562-392C-4CBD-CAA7BB4A3EE4}"/>
              </a:ext>
            </a:extLst>
          </p:cNvPr>
          <p:cNvSpPr txBox="1"/>
          <p:nvPr/>
        </p:nvSpPr>
        <p:spPr>
          <a:xfrm>
            <a:off x="5924302" y="866112"/>
            <a:ext cx="6067479" cy="4893647"/>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Some students procrastinate </a:t>
            </a:r>
            <a:r>
              <a:rPr kumimoji="0" lang="en-US" altLang="en-US" sz="24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deliberately</a:t>
            </a:r>
            <a:r>
              <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in order to </a:t>
            </a:r>
            <a:r>
              <a:rPr kumimoji="0" lang="en-US" altLang="en-US" sz="24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motivate</a:t>
            </a:r>
            <a:r>
              <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themselves to produce creative work.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If this is you, </a:t>
            </a:r>
            <a:r>
              <a:rPr kumimoji="0" lang="en-US" altLang="en-US" sz="24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be honest</a:t>
            </a:r>
            <a:r>
              <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 do you really produce good work when under pressure, or is this just an </a:t>
            </a:r>
            <a:r>
              <a:rPr kumimoji="0" lang="en-US" altLang="en-US" sz="24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excuse</a:t>
            </a:r>
            <a:r>
              <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for </a:t>
            </a:r>
            <a:r>
              <a:rPr kumimoji="0" lang="en-US" altLang="en-US" sz="2400" b="0" i="0" u="none" strike="noStrike" kern="1200" cap="none" spc="0" normalizeH="0" baseline="0" noProof="0" dirty="0" err="1">
                <a:ln>
                  <a:noFill/>
                </a:ln>
                <a:solidFill>
                  <a:srgbClr val="4472C4">
                    <a:lumMod val="75000"/>
                  </a:srgbClr>
                </a:solidFill>
                <a:effectLst/>
                <a:uLnTx/>
                <a:uFillTx/>
                <a:latin typeface="Arial" panose="020B0604020202020204" pitchFamily="34" charset="0"/>
                <a:ea typeface="+mn-ea"/>
                <a:cs typeface="Arial" panose="020B0604020202020204" pitchFamily="34" charset="0"/>
              </a:rPr>
              <a:t>disorganised</a:t>
            </a:r>
            <a:r>
              <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 </a:t>
            </a:r>
            <a:r>
              <a:rPr kumimoji="0" lang="en-US" altLang="en-US" sz="2400" b="0" i="0" u="none" strike="noStrike" kern="1200" cap="none" spc="0" normalizeH="0" baseline="0" noProof="0" dirty="0" err="1">
                <a:ln>
                  <a:noFill/>
                </a:ln>
                <a:solidFill>
                  <a:srgbClr val="4472C4">
                    <a:lumMod val="75000"/>
                  </a:srgbClr>
                </a:solidFill>
                <a:effectLst/>
                <a:uLnTx/>
                <a:uFillTx/>
                <a:latin typeface="Arial" panose="020B0604020202020204" pitchFamily="34" charset="0"/>
                <a:ea typeface="+mn-ea"/>
                <a:cs typeface="Arial" panose="020B0604020202020204" pitchFamily="34" charset="0"/>
              </a:rPr>
              <a:t>behaviour</a:t>
            </a:r>
            <a:r>
              <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rPr>
              <a: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4472C4">
                    <a:lumMod val="75000"/>
                  </a:srgbClr>
                </a:solidFill>
                <a:effectLst/>
                <a:uLnTx/>
                <a:uFillTx/>
                <a:latin typeface="Arial" panose="020B0604020202020204" pitchFamily="34" charset="0"/>
                <a:ea typeface="+mn-ea"/>
                <a:cs typeface="+mn-cs"/>
              </a:rPr>
              <a:t>Watch the rest of the video later and learn about the second kind of procrastination and its serious consequences.</a:t>
            </a:r>
          </a:p>
        </p:txBody>
      </p:sp>
    </p:spTree>
    <p:extLst>
      <p:ext uri="{BB962C8B-B14F-4D97-AF65-F5344CB8AC3E}">
        <p14:creationId xmlns:p14="http://schemas.microsoft.com/office/powerpoint/2010/main" val="419469870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05054-0CF7-1816-CE1B-6447ACA00F7C}"/>
              </a:ext>
            </a:extLst>
          </p:cNvPr>
          <p:cNvSpPr>
            <a:spLocks noGrp="1"/>
          </p:cNvSpPr>
          <p:nvPr>
            <p:ph type="title"/>
          </p:nvPr>
        </p:nvSpPr>
        <p:spPr>
          <a:xfrm>
            <a:off x="762000" y="286605"/>
            <a:ext cx="9128760" cy="1198180"/>
          </a:xfrm>
        </p:spPr>
        <p:txBody>
          <a:bodyPr vert="horz" lIns="91440" tIns="45720" rIns="91440" bIns="45720" rtlCol="0" anchor="b">
            <a:normAutofit fontScale="90000"/>
          </a:bodyPr>
          <a:lstStyle/>
          <a:p>
            <a:r>
              <a:rPr lang="cy-GB" sz="3600" b="1" dirty="0"/>
              <a:t>Llyncu’r Broga                                     </a:t>
            </a:r>
            <a:br>
              <a:rPr lang="cy-GB" sz="3600" b="1" dirty="0">
                <a:solidFill>
                  <a:schemeClr val="tx2"/>
                </a:solidFill>
              </a:rPr>
            </a:br>
            <a:r>
              <a:rPr lang="en-US" sz="3600" b="1" dirty="0">
                <a:solidFill>
                  <a:schemeClr val="accent1">
                    <a:lumMod val="75000"/>
                  </a:schemeClr>
                </a:solidFill>
              </a:rPr>
              <a:t>Swallowing the frog</a:t>
            </a:r>
            <a:br>
              <a:rPr lang="en-US" sz="1400" b="1" dirty="0"/>
            </a:br>
            <a:endParaRPr lang="en-US" sz="3600" b="1" dirty="0"/>
          </a:p>
        </p:txBody>
      </p:sp>
      <p:sp>
        <p:nvSpPr>
          <p:cNvPr id="3" name="Content Placeholder 2">
            <a:extLst>
              <a:ext uri="{FF2B5EF4-FFF2-40B4-BE49-F238E27FC236}">
                <a16:creationId xmlns:a16="http://schemas.microsoft.com/office/drawing/2014/main" id="{9C739907-F635-115F-AABA-29278E4F5F94}"/>
              </a:ext>
            </a:extLst>
          </p:cNvPr>
          <p:cNvSpPr>
            <a:spLocks noGrp="1"/>
          </p:cNvSpPr>
          <p:nvPr>
            <p:ph sz="half" idx="1"/>
          </p:nvPr>
        </p:nvSpPr>
        <p:spPr>
          <a:xfrm>
            <a:off x="483704" y="1700808"/>
            <a:ext cx="5566576" cy="4168286"/>
          </a:xfrm>
        </p:spPr>
        <p:txBody>
          <a:bodyPr vert="horz" lIns="0" tIns="45720" rIns="0" bIns="45720" rtlCol="0">
            <a:normAutofit/>
          </a:bodyPr>
          <a:lstStyle/>
          <a:p>
            <a:r>
              <a:rPr lang="cy-GB" sz="2400" dirty="0"/>
              <a:t>Yng ngeiriau enwog Mark Twain, </a:t>
            </a:r>
            <a:r>
              <a:rPr lang="cy-GB" sz="2400" b="1" dirty="0"/>
              <a:t>os y peth cyntaf a wnewch chi yn y bore yw bwyta broga byw, gallwch chi fynd trwy weddill y dydd gan wybod bod y gwaethaf y tu ôl i chi</a:t>
            </a:r>
            <a:r>
              <a:rPr lang="cy-GB" sz="2400" dirty="0"/>
              <a:t>. </a:t>
            </a:r>
            <a:r>
              <a:rPr lang="en-US" sz="2400" dirty="0"/>
              <a:t>(</a:t>
            </a:r>
            <a:r>
              <a:rPr lang="en-US" sz="2400" dirty="0" err="1"/>
              <a:t>Garrat</a:t>
            </a:r>
            <a:r>
              <a:rPr lang="en-US" sz="2400" dirty="0"/>
              <a:t>, 2020)</a:t>
            </a:r>
          </a:p>
          <a:p>
            <a:endParaRPr lang="en-US" dirty="0"/>
          </a:p>
        </p:txBody>
      </p:sp>
      <p:sp>
        <p:nvSpPr>
          <p:cNvPr id="4" name="Content Placeholder 3">
            <a:extLst>
              <a:ext uri="{FF2B5EF4-FFF2-40B4-BE49-F238E27FC236}">
                <a16:creationId xmlns:a16="http://schemas.microsoft.com/office/drawing/2014/main" id="{2468326B-2FF0-A022-F4F2-0FB78DD11476}"/>
              </a:ext>
            </a:extLst>
          </p:cNvPr>
          <p:cNvSpPr>
            <a:spLocks noGrp="1"/>
          </p:cNvSpPr>
          <p:nvPr>
            <p:ph sz="half" idx="2"/>
          </p:nvPr>
        </p:nvSpPr>
        <p:spPr>
          <a:xfrm>
            <a:off x="6187440" y="1700809"/>
            <a:ext cx="5520856" cy="4168287"/>
          </a:xfrm>
        </p:spPr>
        <p:txBody>
          <a:bodyPr/>
          <a:lstStyle/>
          <a:p>
            <a:r>
              <a:rPr lang="en-US" sz="2400" dirty="0">
                <a:solidFill>
                  <a:schemeClr val="accent1">
                    <a:lumMod val="75000"/>
                  </a:schemeClr>
                </a:solidFill>
              </a:rPr>
              <a:t>Mark Twain famously said that </a:t>
            </a:r>
            <a:r>
              <a:rPr lang="en-US" sz="2400" b="1" dirty="0">
                <a:solidFill>
                  <a:schemeClr val="accent1">
                    <a:lumMod val="75000"/>
                  </a:schemeClr>
                </a:solidFill>
              </a:rPr>
              <a:t>if the first thing you do in the morning is eat a live frog, you can go through the rest of the day knowing the worst is behind you</a:t>
            </a:r>
            <a:r>
              <a:rPr lang="en-US" sz="2400" dirty="0">
                <a:solidFill>
                  <a:schemeClr val="accent1">
                    <a:lumMod val="75000"/>
                  </a:schemeClr>
                </a:solidFill>
              </a:rPr>
              <a:t>. (</a:t>
            </a:r>
            <a:r>
              <a:rPr lang="en-US" sz="2400" dirty="0" err="1">
                <a:solidFill>
                  <a:schemeClr val="accent1">
                    <a:lumMod val="75000"/>
                  </a:schemeClr>
                </a:solidFill>
              </a:rPr>
              <a:t>Garrat</a:t>
            </a:r>
            <a:r>
              <a:rPr lang="en-US" sz="2400" dirty="0">
                <a:solidFill>
                  <a:schemeClr val="accent1">
                    <a:lumMod val="75000"/>
                  </a:schemeClr>
                </a:solidFill>
              </a:rPr>
              <a:t>, 2020)</a:t>
            </a:r>
          </a:p>
          <a:p>
            <a:endParaRPr lang="en-US" dirty="0"/>
          </a:p>
        </p:txBody>
      </p:sp>
      <p:pic>
        <p:nvPicPr>
          <p:cNvPr id="1026" name="Picture 2" descr="Image result for frog">
            <a:extLst>
              <a:ext uri="{FF2B5EF4-FFF2-40B4-BE49-F238E27FC236}">
                <a16:creationId xmlns:a16="http://schemas.microsoft.com/office/drawing/2014/main" id="{05278D75-0CF9-E12A-11DF-3E8997F840A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14969" y="4107557"/>
            <a:ext cx="3108839" cy="2099268"/>
          </a:xfrm>
          <a:prstGeom prst="rect">
            <a:avLst/>
          </a:prstGeom>
          <a:solidFill>
            <a:srgbClr val="FFFFFF"/>
          </a:solidFill>
        </p:spPr>
      </p:pic>
    </p:spTree>
    <p:extLst>
      <p:ext uri="{BB962C8B-B14F-4D97-AF65-F5344CB8AC3E}">
        <p14:creationId xmlns:p14="http://schemas.microsoft.com/office/powerpoint/2010/main" val="10789001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05054-0CF7-1816-CE1B-6447ACA00F7C}"/>
              </a:ext>
            </a:extLst>
          </p:cNvPr>
          <p:cNvSpPr>
            <a:spLocks noGrp="1"/>
          </p:cNvSpPr>
          <p:nvPr>
            <p:ph type="title"/>
          </p:nvPr>
        </p:nvSpPr>
        <p:spPr>
          <a:xfrm>
            <a:off x="241882" y="436227"/>
            <a:ext cx="11896041" cy="1370450"/>
          </a:xfrm>
        </p:spPr>
        <p:txBody>
          <a:bodyPr vert="horz" lIns="91440" tIns="45720" rIns="91440" bIns="45720" rtlCol="0" anchor="b">
            <a:normAutofit fontScale="90000"/>
          </a:bodyPr>
          <a:lstStyle/>
          <a:p>
            <a:br>
              <a:rPr lang="cy-GB" b="1" dirty="0"/>
            </a:br>
            <a:r>
              <a:rPr lang="cy-GB" b="1" dirty="0"/>
              <a:t>Ymdrin â phethau sy’n tynnu sylw wrth astudio</a:t>
            </a:r>
            <a:br>
              <a:rPr lang="cy-GB" dirty="0">
                <a:solidFill>
                  <a:schemeClr val="tx2"/>
                </a:solidFill>
              </a:rPr>
            </a:br>
            <a:r>
              <a:rPr lang="en-GB" b="1" dirty="0">
                <a:solidFill>
                  <a:schemeClr val="accent1">
                    <a:lumMod val="75000"/>
                  </a:schemeClr>
                </a:solidFill>
              </a:rPr>
              <a:t>Dealing with Distractions whilst studying</a:t>
            </a:r>
            <a:br>
              <a:rPr lang="en-US" sz="1400" dirty="0"/>
            </a:br>
            <a:endParaRPr lang="en-US" sz="3600" b="1" dirty="0"/>
          </a:p>
        </p:txBody>
      </p:sp>
      <p:sp>
        <p:nvSpPr>
          <p:cNvPr id="3" name="Content Placeholder 2">
            <a:extLst>
              <a:ext uri="{FF2B5EF4-FFF2-40B4-BE49-F238E27FC236}">
                <a16:creationId xmlns:a16="http://schemas.microsoft.com/office/drawing/2014/main" id="{9C739907-F635-115F-AABA-29278E4F5F94}"/>
              </a:ext>
            </a:extLst>
          </p:cNvPr>
          <p:cNvSpPr>
            <a:spLocks noGrp="1"/>
          </p:cNvSpPr>
          <p:nvPr>
            <p:ph sz="half" idx="1"/>
          </p:nvPr>
        </p:nvSpPr>
        <p:spPr>
          <a:xfrm>
            <a:off x="459582" y="1659193"/>
            <a:ext cx="5566576" cy="3983331"/>
          </a:xfrm>
        </p:spPr>
        <p:txBody>
          <a:bodyPr vert="horz" lIns="0" tIns="45720" rIns="0" bIns="45720" rtlCol="0">
            <a:normAutofit fontScale="92500" lnSpcReduction="20000"/>
          </a:bodyPr>
          <a:lstStyle/>
          <a:p>
            <a:pPr lvl="0"/>
            <a:r>
              <a:rPr lang="cy-GB" sz="3500" noProof="0" dirty="0"/>
              <a:t>Mae pethau sy’n tynnu sylw bob amser yn golygu bod eich cynhyrchiant a'ch perfformiad yn lleihau. Mae'n golygu eich bod chi’n canolbwyntio ar dasg wahanol ar yr un pryd</a:t>
            </a:r>
          </a:p>
          <a:p>
            <a:r>
              <a:rPr lang="cy-GB" sz="3500" noProof="0" dirty="0"/>
              <a:t>Mae llawer o amser ac egni yn cael eu gwastraffu oherwydd pethau sy’n tynnu sylw’n barhaus</a:t>
            </a:r>
            <a:endParaRPr lang="en-GB" sz="3500" dirty="0"/>
          </a:p>
          <a:p>
            <a:pPr lvl="0"/>
            <a:endParaRPr lang="en-GB" sz="3200" dirty="0"/>
          </a:p>
          <a:p>
            <a:endParaRPr lang="en-US" dirty="0"/>
          </a:p>
        </p:txBody>
      </p:sp>
      <p:sp>
        <p:nvSpPr>
          <p:cNvPr id="4" name="Content Placeholder 3">
            <a:extLst>
              <a:ext uri="{FF2B5EF4-FFF2-40B4-BE49-F238E27FC236}">
                <a16:creationId xmlns:a16="http://schemas.microsoft.com/office/drawing/2014/main" id="{2468326B-2FF0-A022-F4F2-0FB78DD11476}"/>
              </a:ext>
            </a:extLst>
          </p:cNvPr>
          <p:cNvSpPr>
            <a:spLocks noGrp="1"/>
          </p:cNvSpPr>
          <p:nvPr>
            <p:ph sz="half" idx="2"/>
          </p:nvPr>
        </p:nvSpPr>
        <p:spPr>
          <a:xfrm>
            <a:off x="6258186" y="1728131"/>
            <a:ext cx="4999839" cy="3785011"/>
          </a:xfrm>
        </p:spPr>
        <p:txBody>
          <a:bodyPr>
            <a:normAutofit fontScale="92500" lnSpcReduction="20000"/>
          </a:bodyPr>
          <a:lstStyle/>
          <a:p>
            <a:pPr lvl="0"/>
            <a:r>
              <a:rPr lang="en-GB" sz="3200" dirty="0">
                <a:solidFill>
                  <a:schemeClr val="accent1">
                    <a:lumMod val="75000"/>
                  </a:schemeClr>
                </a:solidFill>
              </a:rPr>
              <a:t>Distractions always mean that your productivity and performance is decreasing. It means that you are focused on a different task in the meantime</a:t>
            </a:r>
          </a:p>
          <a:p>
            <a:r>
              <a:rPr lang="en-GB" sz="3200" dirty="0">
                <a:solidFill>
                  <a:schemeClr val="accent1">
                    <a:lumMod val="75000"/>
                  </a:schemeClr>
                </a:solidFill>
              </a:rPr>
              <a:t>A lot of time and energy is wasted due to continuous distractions</a:t>
            </a:r>
            <a:endParaRPr lang="en-US" sz="3200" dirty="0">
              <a:solidFill>
                <a:schemeClr val="accent1">
                  <a:lumMod val="75000"/>
                </a:schemeClr>
              </a:solidFill>
            </a:endParaRPr>
          </a:p>
          <a:p>
            <a:pPr lvl="0"/>
            <a:endParaRPr lang="en-US" sz="3200" dirty="0"/>
          </a:p>
          <a:p>
            <a:endParaRPr lang="en-US" dirty="0"/>
          </a:p>
        </p:txBody>
      </p:sp>
    </p:spTree>
    <p:extLst>
      <p:ext uri="{BB962C8B-B14F-4D97-AF65-F5344CB8AC3E}">
        <p14:creationId xmlns:p14="http://schemas.microsoft.com/office/powerpoint/2010/main" val="25621158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05054-0CF7-1816-CE1B-6447ACA00F7C}"/>
              </a:ext>
            </a:extLst>
          </p:cNvPr>
          <p:cNvSpPr>
            <a:spLocks noGrp="1"/>
          </p:cNvSpPr>
          <p:nvPr>
            <p:ph type="title"/>
          </p:nvPr>
        </p:nvSpPr>
        <p:spPr>
          <a:xfrm>
            <a:off x="761999" y="286604"/>
            <a:ext cx="11016143" cy="1340859"/>
          </a:xfrm>
        </p:spPr>
        <p:txBody>
          <a:bodyPr vert="horz" lIns="91440" tIns="45720" rIns="91440" bIns="45720" rtlCol="0" anchor="b">
            <a:normAutofit fontScale="90000"/>
          </a:bodyPr>
          <a:lstStyle/>
          <a:p>
            <a:br>
              <a:rPr lang="en-GB" b="1" dirty="0"/>
            </a:br>
            <a:br>
              <a:rPr lang="en-GB" b="1" dirty="0"/>
            </a:br>
            <a:br>
              <a:rPr lang="en-GB" b="1" dirty="0"/>
            </a:br>
            <a:r>
              <a:rPr lang="en-GB" b="1" dirty="0"/>
              <a:t>Beth </a:t>
            </a:r>
            <a:r>
              <a:rPr lang="en-GB" b="1" dirty="0" err="1"/>
              <a:t>sy’n</a:t>
            </a:r>
            <a:r>
              <a:rPr lang="en-GB" b="1" dirty="0"/>
              <a:t> </a:t>
            </a:r>
            <a:r>
              <a:rPr lang="en-GB" b="1" dirty="0" err="1"/>
              <a:t>tynnu</a:t>
            </a:r>
            <a:r>
              <a:rPr lang="en-GB" b="1" dirty="0"/>
              <a:t> </a:t>
            </a:r>
            <a:r>
              <a:rPr lang="en-GB" b="1" dirty="0" err="1"/>
              <a:t>sylw</a:t>
            </a:r>
            <a:r>
              <a:rPr lang="en-GB" b="1" dirty="0"/>
              <a:t>?</a:t>
            </a:r>
            <a:br>
              <a:rPr lang="en-GB" b="1" dirty="0"/>
            </a:br>
            <a:r>
              <a:rPr lang="en-GB" b="1" dirty="0">
                <a:solidFill>
                  <a:schemeClr val="accent1">
                    <a:lumMod val="75000"/>
                  </a:schemeClr>
                </a:solidFill>
              </a:rPr>
              <a:t>What are distractions?</a:t>
            </a:r>
            <a:br>
              <a:rPr lang="en-US" sz="1400" dirty="0"/>
            </a:br>
            <a:endParaRPr lang="en-US" sz="3600" b="1" dirty="0"/>
          </a:p>
        </p:txBody>
      </p:sp>
      <p:sp>
        <p:nvSpPr>
          <p:cNvPr id="3" name="Content Placeholder 2">
            <a:extLst>
              <a:ext uri="{FF2B5EF4-FFF2-40B4-BE49-F238E27FC236}">
                <a16:creationId xmlns:a16="http://schemas.microsoft.com/office/drawing/2014/main" id="{9C739907-F635-115F-AABA-29278E4F5F94}"/>
              </a:ext>
            </a:extLst>
          </p:cNvPr>
          <p:cNvSpPr>
            <a:spLocks noGrp="1"/>
          </p:cNvSpPr>
          <p:nvPr>
            <p:ph sz="half" idx="1"/>
          </p:nvPr>
        </p:nvSpPr>
        <p:spPr>
          <a:xfrm>
            <a:off x="459582" y="1474239"/>
            <a:ext cx="5566576" cy="4168286"/>
          </a:xfrm>
        </p:spPr>
        <p:txBody>
          <a:bodyPr vert="horz" lIns="0" tIns="45720" rIns="0" bIns="45720" rtlCol="0">
            <a:normAutofit fontScale="92500"/>
          </a:bodyPr>
          <a:lstStyle/>
          <a:p>
            <a:pPr lvl="0"/>
            <a:r>
              <a:rPr lang="cy-GB" sz="3600" noProof="0" dirty="0"/>
              <a:t>Allanol (ysgogiadau allanol</a:t>
            </a:r>
            <a:r>
              <a:rPr lang="en-US" sz="3600" dirty="0"/>
              <a:t>)</a:t>
            </a:r>
          </a:p>
          <a:p>
            <a:pPr marL="0" indent="0">
              <a:buNone/>
            </a:pPr>
            <a:r>
              <a:rPr lang="cy-GB" sz="3600" noProof="0" dirty="0"/>
              <a:t>Pobl eraill
Yr amgylchedd astudio</a:t>
            </a:r>
          </a:p>
          <a:p>
            <a:pPr lvl="0"/>
            <a:endParaRPr lang="en-US" sz="3600" dirty="0"/>
          </a:p>
          <a:p>
            <a:r>
              <a:rPr lang="cy-GB" sz="3600" noProof="0" dirty="0"/>
              <a:t>Mewnol (yn y myfyriwr</a:t>
            </a:r>
            <a:r>
              <a:rPr lang="en-US" sz="3600" dirty="0"/>
              <a:t>)</a:t>
            </a:r>
          </a:p>
          <a:p>
            <a:pPr marL="0" indent="0">
              <a:buNone/>
            </a:pPr>
            <a:r>
              <a:rPr lang="cy-GB" sz="3600" noProof="0" dirty="0"/>
              <a:t>Ffisegol</a:t>
            </a:r>
          </a:p>
          <a:p>
            <a:pPr marL="0" indent="0">
              <a:buNone/>
            </a:pPr>
            <a:r>
              <a:rPr lang="cy-GB" sz="3600" noProof="0" dirty="0"/>
              <a:t>Meddyliol</a:t>
            </a:r>
            <a:endParaRPr lang="en-GB" sz="4400" dirty="0"/>
          </a:p>
          <a:p>
            <a:pPr lvl="0"/>
            <a:endParaRPr lang="en-US" sz="3600" dirty="0"/>
          </a:p>
          <a:p>
            <a:pPr lvl="0"/>
            <a:endParaRPr lang="en-GB" sz="3200" dirty="0"/>
          </a:p>
          <a:p>
            <a:endParaRPr lang="en-US" dirty="0"/>
          </a:p>
        </p:txBody>
      </p:sp>
      <p:sp>
        <p:nvSpPr>
          <p:cNvPr id="4" name="Content Placeholder 3">
            <a:extLst>
              <a:ext uri="{FF2B5EF4-FFF2-40B4-BE49-F238E27FC236}">
                <a16:creationId xmlns:a16="http://schemas.microsoft.com/office/drawing/2014/main" id="{2468326B-2FF0-A022-F4F2-0FB78DD11476}"/>
              </a:ext>
            </a:extLst>
          </p:cNvPr>
          <p:cNvSpPr>
            <a:spLocks noGrp="1"/>
          </p:cNvSpPr>
          <p:nvPr>
            <p:ph sz="half" idx="2"/>
          </p:nvPr>
        </p:nvSpPr>
        <p:spPr>
          <a:xfrm>
            <a:off x="6258186" y="1474239"/>
            <a:ext cx="5763238" cy="4038904"/>
          </a:xfrm>
        </p:spPr>
        <p:txBody>
          <a:bodyPr>
            <a:normAutofit fontScale="92500"/>
          </a:bodyPr>
          <a:lstStyle/>
          <a:p>
            <a:pPr lvl="0"/>
            <a:r>
              <a:rPr lang="en-US" sz="3500" dirty="0">
                <a:solidFill>
                  <a:schemeClr val="accent1">
                    <a:lumMod val="75000"/>
                  </a:schemeClr>
                </a:solidFill>
              </a:rPr>
              <a:t>External (outside stimuli)</a:t>
            </a:r>
          </a:p>
          <a:p>
            <a:pPr marL="0" lvl="0" indent="0">
              <a:buNone/>
            </a:pPr>
            <a:r>
              <a:rPr lang="en-US" sz="3500" dirty="0">
                <a:solidFill>
                  <a:schemeClr val="accent1">
                    <a:lumMod val="75000"/>
                  </a:schemeClr>
                </a:solidFill>
              </a:rPr>
              <a:t>Other people</a:t>
            </a:r>
          </a:p>
          <a:p>
            <a:pPr marL="0" lvl="0" indent="0">
              <a:buNone/>
            </a:pPr>
            <a:r>
              <a:rPr lang="en-US" sz="3500" dirty="0">
                <a:solidFill>
                  <a:schemeClr val="accent1">
                    <a:lumMod val="75000"/>
                  </a:schemeClr>
                </a:solidFill>
              </a:rPr>
              <a:t>The studying environment</a:t>
            </a:r>
          </a:p>
          <a:p>
            <a:pPr marL="0" indent="0">
              <a:buNone/>
            </a:pPr>
            <a:endParaRPr lang="en-US" sz="3500" dirty="0">
              <a:solidFill>
                <a:schemeClr val="accent1">
                  <a:lumMod val="75000"/>
                </a:schemeClr>
              </a:solidFill>
            </a:endParaRPr>
          </a:p>
          <a:p>
            <a:r>
              <a:rPr lang="en-US" sz="3500" dirty="0">
                <a:solidFill>
                  <a:schemeClr val="accent1">
                    <a:lumMod val="75000"/>
                  </a:schemeClr>
                </a:solidFill>
              </a:rPr>
              <a:t>Internal (within the student)</a:t>
            </a:r>
          </a:p>
          <a:p>
            <a:pPr marL="0" lvl="0" indent="0">
              <a:buNone/>
            </a:pPr>
            <a:r>
              <a:rPr lang="en-US" sz="3500" dirty="0">
                <a:solidFill>
                  <a:schemeClr val="accent1">
                    <a:lumMod val="75000"/>
                  </a:schemeClr>
                </a:solidFill>
              </a:rPr>
              <a:t>Physical</a:t>
            </a:r>
          </a:p>
          <a:p>
            <a:pPr marL="0" lvl="0" indent="0">
              <a:buNone/>
            </a:pPr>
            <a:r>
              <a:rPr lang="en-US" sz="3500" dirty="0">
                <a:solidFill>
                  <a:schemeClr val="accent1">
                    <a:lumMod val="75000"/>
                  </a:schemeClr>
                </a:solidFill>
              </a:rPr>
              <a:t>Mental</a:t>
            </a:r>
          </a:p>
          <a:p>
            <a:pPr marL="0" indent="0">
              <a:buNone/>
            </a:pPr>
            <a:endParaRPr lang="en-GB" sz="4400" dirty="0"/>
          </a:p>
          <a:p>
            <a:pPr marL="0" lvl="0" indent="0">
              <a:buNone/>
            </a:pPr>
            <a:endParaRPr lang="en-US" sz="3600" dirty="0"/>
          </a:p>
          <a:p>
            <a:pPr lvl="0"/>
            <a:endParaRPr lang="en-US" sz="3200" dirty="0"/>
          </a:p>
          <a:p>
            <a:endParaRPr lang="en-US" dirty="0"/>
          </a:p>
        </p:txBody>
      </p:sp>
      <p:sp>
        <p:nvSpPr>
          <p:cNvPr id="5" name="TextBox 4">
            <a:extLst>
              <a:ext uri="{FF2B5EF4-FFF2-40B4-BE49-F238E27FC236}">
                <a16:creationId xmlns:a16="http://schemas.microsoft.com/office/drawing/2014/main" id="{874E9922-609C-5096-80FE-23C696DA4E0B}"/>
              </a:ext>
            </a:extLst>
          </p:cNvPr>
          <p:cNvSpPr txBox="1"/>
          <p:nvPr/>
        </p:nvSpPr>
        <p:spPr>
          <a:xfrm>
            <a:off x="3060620" y="5328477"/>
            <a:ext cx="482453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(Technische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Universitaet</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Darmstadt, 2012)</a:t>
            </a:r>
          </a:p>
        </p:txBody>
      </p:sp>
    </p:spTree>
    <p:extLst>
      <p:ext uri="{BB962C8B-B14F-4D97-AF65-F5344CB8AC3E}">
        <p14:creationId xmlns:p14="http://schemas.microsoft.com/office/powerpoint/2010/main" val="24691597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942CA-1B3D-AAFD-E7ED-A7F3A658F172}"/>
              </a:ext>
            </a:extLst>
          </p:cNvPr>
          <p:cNvSpPr>
            <a:spLocks noGrp="1"/>
          </p:cNvSpPr>
          <p:nvPr>
            <p:ph type="title"/>
          </p:nvPr>
        </p:nvSpPr>
        <p:spPr>
          <a:xfrm>
            <a:off x="358219" y="117447"/>
            <a:ext cx="11481847" cy="947955"/>
          </a:xfrm>
        </p:spPr>
        <p:txBody>
          <a:bodyPr>
            <a:normAutofit fontScale="90000"/>
          </a:bodyPr>
          <a:lstStyle/>
          <a:p>
            <a:r>
              <a:rPr lang="cy-GB" sz="4400" b="1" dirty="0"/>
              <a:t>Ffactorau mewnol sy’n tynnu sylw: gofalu am anghenion personol</a:t>
            </a:r>
            <a:endParaRPr lang="en-GB" dirty="0"/>
          </a:p>
        </p:txBody>
      </p:sp>
      <p:sp>
        <p:nvSpPr>
          <p:cNvPr id="3" name="Content Placeholder 2">
            <a:extLst>
              <a:ext uri="{FF2B5EF4-FFF2-40B4-BE49-F238E27FC236}">
                <a16:creationId xmlns:a16="http://schemas.microsoft.com/office/drawing/2014/main" id="{4578A17D-BF52-4280-635C-F29C237D88B6}"/>
              </a:ext>
            </a:extLst>
          </p:cNvPr>
          <p:cNvSpPr>
            <a:spLocks noGrp="1"/>
          </p:cNvSpPr>
          <p:nvPr>
            <p:ph sz="half" idx="1"/>
          </p:nvPr>
        </p:nvSpPr>
        <p:spPr>
          <a:xfrm>
            <a:off x="358219" y="1296100"/>
            <a:ext cx="6386530" cy="5561900"/>
          </a:xfrm>
        </p:spPr>
        <p:txBody>
          <a:bodyPr>
            <a:normAutofit/>
          </a:bodyPr>
          <a:lstStyle/>
          <a:p>
            <a:r>
              <a:rPr lang="cy-GB" sz="2400" b="1" dirty="0"/>
              <a:t>Newyn a syched                          </a:t>
            </a:r>
          </a:p>
          <a:p>
            <a:pPr marL="0" indent="0">
              <a:buNone/>
            </a:pPr>
            <a:r>
              <a:rPr lang="cy-GB" sz="2400" dirty="0"/>
              <a:t>Cofiwch fwyta a hydradu! </a:t>
            </a:r>
          </a:p>
          <a:p>
            <a:r>
              <a:rPr lang="cy-GB" sz="2400" b="1" dirty="0"/>
              <a:t>Blinder</a:t>
            </a:r>
            <a:r>
              <a:rPr lang="cy-GB" sz="2400" dirty="0"/>
              <a:t>                        </a:t>
            </a:r>
          </a:p>
          <a:p>
            <a:r>
              <a:rPr lang="cy-GB" sz="2400" dirty="0"/>
              <a:t>Os ydych chi wedi blino bydd hi’n anoddach i chi ganolbwyntio, byddwch chi'n gweithio'n arafach ac yn gwneud mwy o gamgymeriadau.
</a:t>
            </a:r>
            <a:r>
              <a:rPr lang="cy-GB" sz="2400" b="1" dirty="0"/>
              <a:t>Gweithgaredd
</a:t>
            </a:r>
            <a:r>
              <a:rPr lang="cy-GB" sz="2400" dirty="0"/>
              <a:t>Symudwch ychydig y tu allan yn ystod eich seibiannau. Ewch i gael awyr iach! Ysgogwch eich synhwyrau a'ch corff!
Mae angen llawer o ocsigen ar ein hymennydd</a:t>
            </a:r>
          </a:p>
          <a:p>
            <a:endParaRPr lang="en-GB" dirty="0"/>
          </a:p>
        </p:txBody>
      </p:sp>
      <p:pic>
        <p:nvPicPr>
          <p:cNvPr id="5" name="Content Placeholder 4">
            <a:extLst>
              <a:ext uri="{FF2B5EF4-FFF2-40B4-BE49-F238E27FC236}">
                <a16:creationId xmlns:a16="http://schemas.microsoft.com/office/drawing/2014/main" id="{23D3B447-B5EB-0E89-EC4A-79BAB4CA31CE}"/>
              </a:ext>
            </a:extLst>
          </p:cNvPr>
          <p:cNvPicPr>
            <a:picLocks noGrp="1" noChangeAspect="1"/>
          </p:cNvPicPr>
          <p:nvPr>
            <p:ph sz="half" idx="2"/>
          </p:nvPr>
        </p:nvPicPr>
        <p:blipFill>
          <a:blip r:embed="rId3"/>
          <a:stretch>
            <a:fillRect/>
          </a:stretch>
        </p:blipFill>
        <p:spPr>
          <a:xfrm>
            <a:off x="6988458" y="1065402"/>
            <a:ext cx="4454125" cy="3748087"/>
          </a:xfrm>
          <a:prstGeom prst="rect">
            <a:avLst/>
          </a:prstGeom>
        </p:spPr>
      </p:pic>
      <p:sp>
        <p:nvSpPr>
          <p:cNvPr id="9" name="TextBox 8">
            <a:extLst>
              <a:ext uri="{FF2B5EF4-FFF2-40B4-BE49-F238E27FC236}">
                <a16:creationId xmlns:a16="http://schemas.microsoft.com/office/drawing/2014/main" id="{24CBF795-286F-632A-0108-2734CA7F1F1F}"/>
              </a:ext>
            </a:extLst>
          </p:cNvPr>
          <p:cNvSpPr txBox="1"/>
          <p:nvPr/>
        </p:nvSpPr>
        <p:spPr>
          <a:xfrm>
            <a:off x="6744749" y="5192568"/>
            <a:ext cx="609460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Technische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Universitaet</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Darmstadt, 2012</a:t>
            </a:r>
          </a:p>
        </p:txBody>
      </p:sp>
    </p:spTree>
    <p:extLst>
      <p:ext uri="{BB962C8B-B14F-4D97-AF65-F5344CB8AC3E}">
        <p14:creationId xmlns:p14="http://schemas.microsoft.com/office/powerpoint/2010/main" val="168514555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942CA-1B3D-AAFD-E7ED-A7F3A658F172}"/>
              </a:ext>
            </a:extLst>
          </p:cNvPr>
          <p:cNvSpPr>
            <a:spLocks noGrp="1"/>
          </p:cNvSpPr>
          <p:nvPr>
            <p:ph type="title"/>
          </p:nvPr>
        </p:nvSpPr>
        <p:spPr>
          <a:xfrm>
            <a:off x="358219" y="117447"/>
            <a:ext cx="11481847" cy="947955"/>
          </a:xfrm>
        </p:spPr>
        <p:txBody>
          <a:bodyPr>
            <a:normAutofit fontScale="90000"/>
          </a:bodyPr>
          <a:lstStyle/>
          <a:p>
            <a:r>
              <a:rPr lang="en-GB" sz="4400" b="1" dirty="0">
                <a:solidFill>
                  <a:schemeClr val="accent1">
                    <a:lumMod val="75000"/>
                  </a:schemeClr>
                </a:solidFill>
              </a:rPr>
              <a:t>Internal </a:t>
            </a:r>
            <a:r>
              <a:rPr lang="en-GB" b="1" dirty="0">
                <a:solidFill>
                  <a:schemeClr val="accent1">
                    <a:lumMod val="75000"/>
                  </a:schemeClr>
                </a:solidFill>
              </a:rPr>
              <a:t>d</a:t>
            </a:r>
            <a:r>
              <a:rPr lang="en-GB" sz="4400" b="1" dirty="0">
                <a:solidFill>
                  <a:schemeClr val="accent1">
                    <a:lumMod val="75000"/>
                  </a:schemeClr>
                </a:solidFill>
              </a:rPr>
              <a:t>istractions: pay attention to personal needs</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4578A17D-BF52-4280-635C-F29C237D88B6}"/>
              </a:ext>
            </a:extLst>
          </p:cNvPr>
          <p:cNvSpPr>
            <a:spLocks noGrp="1"/>
          </p:cNvSpPr>
          <p:nvPr>
            <p:ph sz="half" idx="1"/>
          </p:nvPr>
        </p:nvSpPr>
        <p:spPr>
          <a:xfrm>
            <a:off x="358219" y="1296100"/>
            <a:ext cx="6386530" cy="5561900"/>
          </a:xfrm>
        </p:spPr>
        <p:txBody>
          <a:bodyPr>
            <a:normAutofit/>
          </a:bodyPr>
          <a:lstStyle/>
          <a:p>
            <a:r>
              <a:rPr lang="en-GB" sz="2400" b="1" dirty="0">
                <a:solidFill>
                  <a:schemeClr val="accent1">
                    <a:lumMod val="75000"/>
                  </a:schemeClr>
                </a:solidFill>
              </a:rPr>
              <a:t>Hunger &amp; Thirst                          </a:t>
            </a:r>
          </a:p>
          <a:p>
            <a:pPr marL="0" indent="0">
              <a:buNone/>
            </a:pPr>
            <a:r>
              <a:rPr lang="en-GB" sz="2400" dirty="0">
                <a:solidFill>
                  <a:schemeClr val="accent1">
                    <a:lumMod val="75000"/>
                  </a:schemeClr>
                </a:solidFill>
              </a:rPr>
              <a:t>Pay attention to eating and hydration! </a:t>
            </a:r>
          </a:p>
          <a:p>
            <a:r>
              <a:rPr lang="en-GB" sz="2400" b="1" dirty="0">
                <a:solidFill>
                  <a:schemeClr val="accent1">
                    <a:lumMod val="75000"/>
                  </a:schemeClr>
                </a:solidFill>
              </a:rPr>
              <a:t>Tiredness</a:t>
            </a:r>
            <a:r>
              <a:rPr lang="en-GB" sz="2400" dirty="0">
                <a:solidFill>
                  <a:schemeClr val="accent1">
                    <a:lumMod val="75000"/>
                  </a:schemeClr>
                </a:solidFill>
              </a:rPr>
              <a:t>                        </a:t>
            </a:r>
          </a:p>
          <a:p>
            <a:pPr marL="0" indent="0">
              <a:buNone/>
            </a:pPr>
            <a:r>
              <a:rPr lang="en-GB" sz="2400" dirty="0">
                <a:solidFill>
                  <a:schemeClr val="accent1">
                    <a:lumMod val="75000"/>
                  </a:schemeClr>
                </a:solidFill>
              </a:rPr>
              <a:t>If you are tired you have a harder time focusing, you will work slower and make more mistakes.</a:t>
            </a:r>
          </a:p>
          <a:p>
            <a:r>
              <a:rPr lang="en-GB" sz="2400" b="1" dirty="0">
                <a:solidFill>
                  <a:schemeClr val="accent1">
                    <a:lumMod val="75000"/>
                  </a:schemeClr>
                </a:solidFill>
              </a:rPr>
              <a:t>Activity</a:t>
            </a:r>
            <a:endParaRPr lang="en-GB" sz="2400" dirty="0">
              <a:solidFill>
                <a:schemeClr val="accent1">
                  <a:lumMod val="75000"/>
                </a:schemeClr>
              </a:solidFill>
            </a:endParaRPr>
          </a:p>
          <a:p>
            <a:pPr marL="0" indent="0">
              <a:buNone/>
            </a:pPr>
            <a:r>
              <a:rPr lang="en-GB" sz="2400" dirty="0">
                <a:solidFill>
                  <a:schemeClr val="accent1">
                    <a:lumMod val="75000"/>
                  </a:schemeClr>
                </a:solidFill>
              </a:rPr>
              <a:t>Go and move a little bit outside during your breaks. Get some fresh air! Stimulate your senses and your body!</a:t>
            </a:r>
          </a:p>
          <a:p>
            <a:pPr marL="0" indent="0">
              <a:buNone/>
            </a:pPr>
            <a:r>
              <a:rPr lang="en-GB" sz="2400" dirty="0">
                <a:solidFill>
                  <a:schemeClr val="accent1">
                    <a:lumMod val="75000"/>
                  </a:schemeClr>
                </a:solidFill>
              </a:rPr>
              <a:t>Our brain needs plenty of oxygen</a:t>
            </a:r>
          </a:p>
          <a:p>
            <a:pPr marL="0" indent="0">
              <a:buNone/>
            </a:pPr>
            <a:endParaRPr lang="en-GB" sz="1600" dirty="0">
              <a:solidFill>
                <a:schemeClr val="accent1">
                  <a:lumMod val="75000"/>
                </a:schemeClr>
              </a:solidFill>
            </a:endParaRPr>
          </a:p>
          <a:p>
            <a:endParaRPr lang="en-GB" dirty="0"/>
          </a:p>
        </p:txBody>
      </p:sp>
      <p:pic>
        <p:nvPicPr>
          <p:cNvPr id="5" name="Content Placeholder 4">
            <a:extLst>
              <a:ext uri="{FF2B5EF4-FFF2-40B4-BE49-F238E27FC236}">
                <a16:creationId xmlns:a16="http://schemas.microsoft.com/office/drawing/2014/main" id="{23D3B447-B5EB-0E89-EC4A-79BAB4CA31CE}"/>
              </a:ext>
            </a:extLst>
          </p:cNvPr>
          <p:cNvPicPr>
            <a:picLocks noGrp="1" noChangeAspect="1"/>
          </p:cNvPicPr>
          <p:nvPr>
            <p:ph sz="half" idx="2"/>
          </p:nvPr>
        </p:nvPicPr>
        <p:blipFill>
          <a:blip r:embed="rId3"/>
          <a:stretch>
            <a:fillRect/>
          </a:stretch>
        </p:blipFill>
        <p:spPr>
          <a:xfrm>
            <a:off x="6988458" y="1065402"/>
            <a:ext cx="4454125" cy="3748087"/>
          </a:xfrm>
          <a:prstGeom prst="rect">
            <a:avLst/>
          </a:prstGeom>
        </p:spPr>
      </p:pic>
      <p:sp>
        <p:nvSpPr>
          <p:cNvPr id="9" name="TextBox 8">
            <a:extLst>
              <a:ext uri="{FF2B5EF4-FFF2-40B4-BE49-F238E27FC236}">
                <a16:creationId xmlns:a16="http://schemas.microsoft.com/office/drawing/2014/main" id="{24CBF795-286F-632A-0108-2734CA7F1F1F}"/>
              </a:ext>
            </a:extLst>
          </p:cNvPr>
          <p:cNvSpPr txBox="1"/>
          <p:nvPr/>
        </p:nvSpPr>
        <p:spPr>
          <a:xfrm>
            <a:off x="6744749" y="5192568"/>
            <a:ext cx="609460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Technische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Universitaet</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Darmstadt, 2012</a:t>
            </a:r>
          </a:p>
        </p:txBody>
      </p:sp>
    </p:spTree>
    <p:extLst>
      <p:ext uri="{BB962C8B-B14F-4D97-AF65-F5344CB8AC3E}">
        <p14:creationId xmlns:p14="http://schemas.microsoft.com/office/powerpoint/2010/main" val="169499416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EA85A86-0611-D1B3-DEA0-B27A30308689}"/>
              </a:ext>
            </a:extLst>
          </p:cNvPr>
          <p:cNvPicPr>
            <a:picLocks noChangeAspect="1"/>
          </p:cNvPicPr>
          <p:nvPr/>
        </p:nvPicPr>
        <p:blipFill>
          <a:blip r:embed="rId3"/>
          <a:srcRect r="4872" b="1"/>
          <a:stretch/>
        </p:blipFill>
        <p:spPr>
          <a:xfrm>
            <a:off x="500699" y="1172992"/>
            <a:ext cx="6308521" cy="4512016"/>
          </a:xfrm>
          <a:prstGeom prst="rect">
            <a:avLst/>
          </a:prstGeom>
        </p:spPr>
      </p:pic>
      <p:sp>
        <p:nvSpPr>
          <p:cNvPr id="13" name="Title 12">
            <a:extLst>
              <a:ext uri="{FF2B5EF4-FFF2-40B4-BE49-F238E27FC236}">
                <a16:creationId xmlns:a16="http://schemas.microsoft.com/office/drawing/2014/main" id="{7E1B3D80-3F85-AC0D-A509-38E10E690922}"/>
              </a:ext>
            </a:extLst>
          </p:cNvPr>
          <p:cNvSpPr>
            <a:spLocks noGrp="1"/>
          </p:cNvSpPr>
          <p:nvPr>
            <p:ph type="title"/>
          </p:nvPr>
        </p:nvSpPr>
        <p:spPr>
          <a:xfrm>
            <a:off x="1" y="251546"/>
            <a:ext cx="12779476" cy="1752820"/>
          </a:xfrm>
        </p:spPr>
        <p:txBody>
          <a:bodyPr>
            <a:normAutofit fontScale="90000"/>
          </a:bodyPr>
          <a:lstStyle/>
          <a:p>
            <a:r>
              <a:rPr lang="en-GB" sz="4400" b="1" kern="1200" dirty="0" err="1">
                <a:solidFill>
                  <a:schemeClr val="tx1"/>
                </a:solidFill>
                <a:latin typeface="Arial" panose="020B0604020202020204" pitchFamily="34" charset="0"/>
                <a:ea typeface="+mn-ea"/>
                <a:cs typeface="+mn-cs"/>
              </a:rPr>
              <a:t>Undonedd</a:t>
            </a:r>
            <a:r>
              <a:rPr lang="en-GB" b="1" dirty="0">
                <a:latin typeface="Arial" panose="020B0604020202020204" pitchFamily="34" charset="0"/>
                <a:ea typeface="+mn-ea"/>
                <a:cs typeface="+mn-cs"/>
              </a:rPr>
              <a:t>: </a:t>
            </a:r>
            <a:r>
              <a:rPr lang="en-GB" b="1" dirty="0" err="1">
                <a:latin typeface="Arial" panose="020B0604020202020204" pitchFamily="34" charset="0"/>
                <a:ea typeface="+mn-ea"/>
                <a:cs typeface="+mn-cs"/>
              </a:rPr>
              <a:t>y</a:t>
            </a:r>
            <a:r>
              <a:rPr lang="en-GB" sz="4400" b="1" kern="1200" dirty="0" err="1">
                <a:solidFill>
                  <a:schemeClr val="tx1"/>
                </a:solidFill>
                <a:latin typeface="Arial" panose="020B0604020202020204" pitchFamily="34" charset="0"/>
                <a:ea typeface="+mn-ea"/>
                <a:cs typeface="+mn-cs"/>
              </a:rPr>
              <a:t>marfer</a:t>
            </a:r>
            <a:r>
              <a:rPr lang="en-GB" sz="4400" b="1" kern="1200" dirty="0">
                <a:solidFill>
                  <a:schemeClr val="tx1"/>
                </a:solidFill>
                <a:latin typeface="Arial" panose="020B0604020202020204" pitchFamily="34" charset="0"/>
                <a:ea typeface="+mn-ea"/>
                <a:cs typeface="+mn-cs"/>
              </a:rPr>
              <a:t> </a:t>
            </a:r>
            <a:r>
              <a:rPr lang="en-GB" sz="4400" b="1" kern="1200" dirty="0" err="1">
                <a:solidFill>
                  <a:schemeClr val="tx1"/>
                </a:solidFill>
                <a:latin typeface="Arial" panose="020B0604020202020204" pitchFamily="34" charset="0"/>
                <a:ea typeface="+mn-ea"/>
                <a:cs typeface="+mn-cs"/>
              </a:rPr>
              <a:t>byr</a:t>
            </a:r>
            <a:r>
              <a:rPr lang="en-GB" sz="4400" b="1" kern="1200" dirty="0">
                <a:solidFill>
                  <a:schemeClr val="tx1"/>
                </a:solidFill>
                <a:latin typeface="Arial" panose="020B0604020202020204" pitchFamily="34" charset="0"/>
                <a:ea typeface="+mn-ea"/>
                <a:cs typeface="+mn-cs"/>
              </a:rPr>
              <a:t> </a:t>
            </a:r>
            <a:r>
              <a:rPr lang="en-GB" sz="4400" b="1" kern="1200" dirty="0" err="1">
                <a:solidFill>
                  <a:schemeClr val="tx1"/>
                </a:solidFill>
                <a:latin typeface="Arial" panose="020B0604020202020204" pitchFamily="34" charset="0"/>
                <a:ea typeface="+mn-ea"/>
                <a:cs typeface="+mn-cs"/>
              </a:rPr>
              <a:t>i</a:t>
            </a:r>
            <a:r>
              <a:rPr lang="en-GB" sz="4400" b="1" kern="1200" dirty="0">
                <a:solidFill>
                  <a:schemeClr val="tx1"/>
                </a:solidFill>
                <a:latin typeface="Arial" panose="020B0604020202020204" pitchFamily="34" charset="0"/>
                <a:ea typeface="+mn-ea"/>
                <a:cs typeface="+mn-cs"/>
              </a:rPr>
              <a:t> </a:t>
            </a:r>
            <a:r>
              <a:rPr lang="en-GB" sz="4400" b="1" kern="1200" dirty="0" err="1">
                <a:solidFill>
                  <a:schemeClr val="tx1"/>
                </a:solidFill>
                <a:latin typeface="Arial" panose="020B0604020202020204" pitchFamily="34" charset="0"/>
                <a:ea typeface="+mn-ea"/>
                <a:cs typeface="+mn-cs"/>
              </a:rPr>
              <a:t>ysgogi'r</a:t>
            </a:r>
            <a:r>
              <a:rPr lang="en-GB" sz="4400" b="1" kern="1200" dirty="0">
                <a:solidFill>
                  <a:schemeClr val="tx1"/>
                </a:solidFill>
                <a:latin typeface="Arial" panose="020B0604020202020204" pitchFamily="34" charset="0"/>
                <a:ea typeface="+mn-ea"/>
                <a:cs typeface="+mn-cs"/>
              </a:rPr>
              <a:t> </a:t>
            </a:r>
            <a:r>
              <a:rPr lang="en-GB" sz="4400" b="1" kern="1200" dirty="0" err="1">
                <a:solidFill>
                  <a:schemeClr val="tx1"/>
                </a:solidFill>
                <a:latin typeface="Arial" panose="020B0604020202020204" pitchFamily="34" charset="0"/>
                <a:ea typeface="+mn-ea"/>
                <a:cs typeface="+mn-cs"/>
              </a:rPr>
              <a:t>synhwyrau</a:t>
            </a:r>
            <a:r>
              <a:rPr lang="en-GB" sz="4400" b="1" kern="1200" dirty="0">
                <a:solidFill>
                  <a:schemeClr val="tx1"/>
                </a:solidFill>
                <a:latin typeface="Arial" panose="020B0604020202020204" pitchFamily="34" charset="0"/>
                <a:ea typeface="+mn-ea"/>
                <a:cs typeface="+mn-cs"/>
              </a:rPr>
              <a:t> </a:t>
            </a:r>
            <a:br>
              <a:rPr lang="en-GB" sz="4400" b="1" kern="1200" dirty="0">
                <a:solidFill>
                  <a:schemeClr val="tx1"/>
                </a:solidFill>
                <a:latin typeface="Arial" panose="020B0604020202020204" pitchFamily="34" charset="0"/>
                <a:ea typeface="+mn-ea"/>
                <a:cs typeface="+mn-cs"/>
              </a:rPr>
            </a:br>
            <a:r>
              <a:rPr lang="en-GB" sz="4400" b="1" kern="1200" dirty="0">
                <a:solidFill>
                  <a:schemeClr val="accent1">
                    <a:lumMod val="75000"/>
                  </a:schemeClr>
                </a:solidFill>
                <a:latin typeface="Arial" panose="020B0604020202020204" pitchFamily="34" charset="0"/>
                <a:ea typeface="+mn-ea"/>
                <a:cs typeface="+mn-cs"/>
              </a:rPr>
              <a:t>Monotony: a short exercise to stimulate the senses</a:t>
            </a:r>
            <a:br>
              <a:rPr lang="en-GB" sz="4400" kern="1200" dirty="0">
                <a:solidFill>
                  <a:schemeClr val="tx1"/>
                </a:solidFill>
                <a:latin typeface="Arial" panose="020B0604020202020204" pitchFamily="34" charset="0"/>
                <a:ea typeface="+mn-ea"/>
                <a:cs typeface="+mn-cs"/>
              </a:rPr>
            </a:br>
            <a:br>
              <a:rPr lang="en-GB" dirty="0"/>
            </a:br>
            <a:endParaRPr lang="en-GB" dirty="0"/>
          </a:p>
        </p:txBody>
      </p:sp>
      <p:sp>
        <p:nvSpPr>
          <p:cNvPr id="14" name="Content Placeholder 13">
            <a:extLst>
              <a:ext uri="{FF2B5EF4-FFF2-40B4-BE49-F238E27FC236}">
                <a16:creationId xmlns:a16="http://schemas.microsoft.com/office/drawing/2014/main" id="{DAB42AE3-C822-19D8-4987-FCC8329AE78D}"/>
              </a:ext>
            </a:extLst>
          </p:cNvPr>
          <p:cNvSpPr>
            <a:spLocks noGrp="1"/>
          </p:cNvSpPr>
          <p:nvPr>
            <p:ph sz="half" idx="1"/>
          </p:nvPr>
        </p:nvSpPr>
        <p:spPr>
          <a:xfrm>
            <a:off x="4107425" y="1777181"/>
            <a:ext cx="3325761" cy="3831980"/>
          </a:xfrm>
        </p:spPr>
        <p:txBody>
          <a:bodyPr>
            <a:normAutofit/>
          </a:bodyPr>
          <a:lstStyle/>
          <a:p>
            <a:pPr marL="0" indent="0">
              <a:buNone/>
            </a:pPr>
            <a:r>
              <a:rPr lang="en-GB" sz="3600" dirty="0" err="1"/>
              <a:t>Arogl</a:t>
            </a:r>
            <a:endParaRPr lang="en-GB" sz="3600" dirty="0"/>
          </a:p>
          <a:p>
            <a:pPr marL="0" indent="0">
              <a:buNone/>
            </a:pPr>
            <a:r>
              <a:rPr lang="en-GB" sz="3600" dirty="0" err="1"/>
              <a:t>Symud</a:t>
            </a:r>
            <a:endParaRPr lang="en-GB" sz="3600" dirty="0"/>
          </a:p>
          <a:p>
            <a:pPr marL="0" indent="0">
              <a:buNone/>
            </a:pPr>
            <a:r>
              <a:rPr lang="en-GB" sz="3600" dirty="0" err="1"/>
              <a:t>Gweld</a:t>
            </a:r>
            <a:endParaRPr lang="en-GB" sz="3600" dirty="0"/>
          </a:p>
          <a:p>
            <a:pPr marL="0" indent="0">
              <a:buNone/>
            </a:pPr>
            <a:r>
              <a:rPr lang="en-GB" sz="3600" dirty="0" err="1"/>
              <a:t>Swn</a:t>
            </a:r>
            <a:endParaRPr lang="en-GB" sz="3600" dirty="0"/>
          </a:p>
          <a:p>
            <a:pPr marL="0" indent="0">
              <a:buNone/>
            </a:pPr>
            <a:r>
              <a:rPr lang="en-GB" sz="3600" dirty="0" err="1"/>
              <a:t>Anadlu</a:t>
            </a:r>
            <a:endParaRPr lang="en-GB" sz="3600" dirty="0"/>
          </a:p>
        </p:txBody>
      </p:sp>
      <p:sp>
        <p:nvSpPr>
          <p:cNvPr id="15" name="Content Placeholder 14">
            <a:extLst>
              <a:ext uri="{FF2B5EF4-FFF2-40B4-BE49-F238E27FC236}">
                <a16:creationId xmlns:a16="http://schemas.microsoft.com/office/drawing/2014/main" id="{F1598B5F-C03A-3596-7150-F1B4C86A8FAC}"/>
              </a:ext>
            </a:extLst>
          </p:cNvPr>
          <p:cNvSpPr>
            <a:spLocks noGrp="1"/>
          </p:cNvSpPr>
          <p:nvPr>
            <p:ph sz="half" idx="2"/>
          </p:nvPr>
        </p:nvSpPr>
        <p:spPr>
          <a:xfrm>
            <a:off x="7885651" y="1710813"/>
            <a:ext cx="3239549" cy="4141347"/>
          </a:xfrm>
        </p:spPr>
        <p:txBody>
          <a:bodyPr/>
          <a:lstStyle/>
          <a:p>
            <a:r>
              <a:rPr lang="en-US" sz="3600" kern="1200" dirty="0">
                <a:solidFill>
                  <a:schemeClr val="accent1">
                    <a:lumMod val="75000"/>
                  </a:schemeClr>
                </a:solidFill>
                <a:ea typeface="+mn-ea"/>
                <a:cs typeface="+mn-cs"/>
              </a:rPr>
              <a:t>Smell</a:t>
            </a:r>
          </a:p>
          <a:p>
            <a:r>
              <a:rPr lang="en-US" sz="3600" kern="1200" dirty="0">
                <a:solidFill>
                  <a:schemeClr val="accent1">
                    <a:lumMod val="75000"/>
                  </a:schemeClr>
                </a:solidFill>
                <a:ea typeface="+mn-ea"/>
                <a:cs typeface="+mn-cs"/>
              </a:rPr>
              <a:t>Movement</a:t>
            </a:r>
          </a:p>
          <a:p>
            <a:r>
              <a:rPr lang="en-US" sz="3600" kern="1200" dirty="0">
                <a:solidFill>
                  <a:schemeClr val="accent1">
                    <a:lumMod val="75000"/>
                  </a:schemeClr>
                </a:solidFill>
                <a:ea typeface="+mn-ea"/>
                <a:cs typeface="+mn-cs"/>
              </a:rPr>
              <a:t>Vision</a:t>
            </a:r>
          </a:p>
          <a:p>
            <a:r>
              <a:rPr lang="en-US" sz="3600" kern="1200" dirty="0">
                <a:solidFill>
                  <a:schemeClr val="accent1">
                    <a:lumMod val="75000"/>
                  </a:schemeClr>
                </a:solidFill>
                <a:ea typeface="+mn-ea"/>
                <a:cs typeface="+mn-cs"/>
              </a:rPr>
              <a:t>Sound</a:t>
            </a:r>
          </a:p>
          <a:p>
            <a:r>
              <a:rPr lang="en-US" sz="3600" kern="1200" dirty="0">
                <a:solidFill>
                  <a:schemeClr val="accent1">
                    <a:lumMod val="75000"/>
                  </a:schemeClr>
                </a:solidFill>
                <a:ea typeface="+mn-ea"/>
                <a:cs typeface="+mn-cs"/>
              </a:rPr>
              <a:t>Breathing </a:t>
            </a:r>
          </a:p>
          <a:p>
            <a:endParaRPr lang="en-GB" dirty="0"/>
          </a:p>
        </p:txBody>
      </p:sp>
    </p:spTree>
    <p:extLst>
      <p:ext uri="{BB962C8B-B14F-4D97-AF65-F5344CB8AC3E}">
        <p14:creationId xmlns:p14="http://schemas.microsoft.com/office/powerpoint/2010/main" val="34385492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44543-EB89-6887-AE2D-E908788C05E1}"/>
              </a:ext>
            </a:extLst>
          </p:cNvPr>
          <p:cNvSpPr>
            <a:spLocks noGrp="1"/>
          </p:cNvSpPr>
          <p:nvPr>
            <p:ph type="title"/>
          </p:nvPr>
        </p:nvSpPr>
        <p:spPr>
          <a:xfrm>
            <a:off x="355076" y="140316"/>
            <a:ext cx="11481847" cy="497656"/>
          </a:xfrm>
        </p:spPr>
        <p:txBody>
          <a:bodyPr>
            <a:normAutofit fontScale="90000"/>
          </a:bodyPr>
          <a:lstStyle/>
          <a:p>
            <a:r>
              <a:rPr lang="cy-GB" b="1" dirty="0"/>
              <a:t>Byddwch yn ymwybodol o'ch amgylchedd</a:t>
            </a:r>
            <a:endParaRPr lang="en-GB" dirty="0"/>
          </a:p>
        </p:txBody>
      </p:sp>
      <p:sp>
        <p:nvSpPr>
          <p:cNvPr id="3" name="Content Placeholder 2">
            <a:extLst>
              <a:ext uri="{FF2B5EF4-FFF2-40B4-BE49-F238E27FC236}">
                <a16:creationId xmlns:a16="http://schemas.microsoft.com/office/drawing/2014/main" id="{E1DB6A18-AC12-482C-C931-57755127FACE}"/>
              </a:ext>
            </a:extLst>
          </p:cNvPr>
          <p:cNvSpPr>
            <a:spLocks noGrp="1"/>
          </p:cNvSpPr>
          <p:nvPr>
            <p:ph sz="half" idx="1"/>
          </p:nvPr>
        </p:nvSpPr>
        <p:spPr>
          <a:xfrm>
            <a:off x="228599" y="389350"/>
            <a:ext cx="11963401" cy="5530439"/>
          </a:xfrm>
        </p:spPr>
        <p:txBody>
          <a:bodyPr>
            <a:noAutofit/>
          </a:bodyPr>
          <a:lstStyle/>
          <a:p>
            <a:endParaRPr lang="cy-GB" sz="2400" b="1" dirty="0">
              <a:solidFill>
                <a:schemeClr val="tx2"/>
              </a:solidFill>
            </a:endParaRPr>
          </a:p>
          <a:p>
            <a:r>
              <a:rPr lang="cy-GB" sz="2400" b="1" dirty="0"/>
              <a:t>Ffôn/dyfeisiau eraill</a:t>
            </a:r>
          </a:p>
          <a:p>
            <a:pPr marL="0" indent="0">
              <a:buNone/>
            </a:pPr>
            <a:r>
              <a:rPr lang="cy-GB" sz="2400" dirty="0"/>
              <a:t>Ydy eich hysbysiadau yn pingian yn gyson?</a:t>
            </a:r>
            <a:endParaRPr lang="en-GB" sz="2400" dirty="0"/>
          </a:p>
          <a:p>
            <a:r>
              <a:rPr lang="cy-GB" sz="2400" b="1" noProof="0" dirty="0"/>
              <a:t>Trefnu eich Desg/dyfais Astudio?</a:t>
            </a:r>
          </a:p>
          <a:p>
            <a:pPr marL="0" lvl="0" indent="0">
              <a:buNone/>
            </a:pPr>
            <a:r>
              <a:rPr lang="cy-GB" sz="2400" noProof="0" dirty="0"/>
              <a:t>Sut mae'ch desg wedi'i threfnu? Sut mae eich ffeiliau a'ch ffolderi wedi'u trefnu? Ydych chi'n gwybod ble i ddod o hyd i'r dogfennau y mae eu hangen arnoch?</a:t>
            </a:r>
            <a:endParaRPr lang="cy-GB" sz="2400" b="1" noProof="0" dirty="0"/>
          </a:p>
          <a:p>
            <a:r>
              <a:rPr lang="cy-GB" sz="2400" b="1" noProof="0" dirty="0"/>
              <a:t>Goleuo / seddi / desg </a:t>
            </a:r>
          </a:p>
          <a:p>
            <a:pPr marL="0" lvl="0" indent="0">
              <a:buNone/>
            </a:pPr>
            <a:r>
              <a:rPr lang="cy-GB" sz="2400" noProof="0" dirty="0"/>
              <a:t>Ydy’r golau yn gyfforddus i'ch llygaid?</a:t>
            </a:r>
          </a:p>
          <a:p>
            <a:pPr marL="0" lvl="0" indent="0">
              <a:buNone/>
            </a:pPr>
            <a:r>
              <a:rPr lang="cy-GB" sz="2400" noProof="0" dirty="0"/>
              <a:t>Ydy’ch gweithle yn gyfforddus</a:t>
            </a:r>
            <a:r>
              <a:rPr lang="en-GB" sz="2400" dirty="0"/>
              <a:t>?</a:t>
            </a:r>
          </a:p>
          <a:p>
            <a:r>
              <a:rPr lang="cy-GB" sz="2400" b="1" noProof="0" dirty="0"/>
              <a:t>Cyfarfodydd a Galwadau</a:t>
            </a:r>
          </a:p>
          <a:p>
            <a:pPr marL="0" indent="0">
              <a:buNone/>
            </a:pPr>
            <a:r>
              <a:rPr lang="cy-GB" sz="2400" noProof="0" dirty="0"/>
              <a:t>Nid yw'n anghwrtais dweud wrth ymwelydd neu alwr eich bod chi’n canolbwyntio ar dasg wahanol ac y byddwch chi’n eu galw nhw’n ôl maes o law</a:t>
            </a:r>
            <a:r>
              <a:rPr lang="en-GB" sz="2400" dirty="0"/>
              <a:t>.</a:t>
            </a:r>
            <a:endParaRPr lang="en-US" sz="2400" dirty="0"/>
          </a:p>
          <a:p>
            <a:pPr marL="0" indent="0">
              <a:buNone/>
            </a:pPr>
            <a:r>
              <a:rPr lang="cy-GB" sz="2400" b="1" noProof="0" dirty="0"/>
              <a:t> </a:t>
            </a:r>
            <a:endParaRPr lang="en-GB" sz="2400" dirty="0"/>
          </a:p>
          <a:p>
            <a:endParaRPr lang="cy-GB" sz="2400" b="1" noProof="0" dirty="0"/>
          </a:p>
          <a:p>
            <a:endParaRPr lang="en-GB" sz="2400" dirty="0"/>
          </a:p>
          <a:p>
            <a:endParaRPr lang="cy-GB" sz="2400" noProof="0" dirty="0"/>
          </a:p>
          <a:p>
            <a:endParaRPr lang="cy-GB" sz="2400" b="1" dirty="0">
              <a:solidFill>
                <a:schemeClr val="tx2"/>
              </a:solidFill>
            </a:endParaRPr>
          </a:p>
        </p:txBody>
      </p:sp>
      <p:sp>
        <p:nvSpPr>
          <p:cNvPr id="4" name="Content Placeholder 3">
            <a:extLst>
              <a:ext uri="{FF2B5EF4-FFF2-40B4-BE49-F238E27FC236}">
                <a16:creationId xmlns:a16="http://schemas.microsoft.com/office/drawing/2014/main" id="{5B9B528F-4CC6-B9EE-0AE0-26ABE47AED50}"/>
              </a:ext>
            </a:extLst>
          </p:cNvPr>
          <p:cNvSpPr>
            <a:spLocks noGrp="1"/>
          </p:cNvSpPr>
          <p:nvPr>
            <p:ph sz="half" idx="2"/>
          </p:nvPr>
        </p:nvSpPr>
        <p:spPr/>
        <p:txBody>
          <a:bodyPr>
            <a:normAutofit/>
          </a:bodyPr>
          <a:lstStyle/>
          <a:p>
            <a:endParaRPr lang="cy-GB" sz="1400" noProof="0" dirty="0"/>
          </a:p>
          <a:p>
            <a:endParaRPr lang="en-GB" dirty="0"/>
          </a:p>
        </p:txBody>
      </p:sp>
    </p:spTree>
    <p:extLst>
      <p:ext uri="{BB962C8B-B14F-4D97-AF65-F5344CB8AC3E}">
        <p14:creationId xmlns:p14="http://schemas.microsoft.com/office/powerpoint/2010/main" val="2241547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51822A2-20B1-0DFD-E0F6-B7DA2C0FF5DD}"/>
              </a:ext>
            </a:extLst>
          </p:cNvPr>
          <p:cNvSpPr>
            <a:spLocks noGrp="1"/>
          </p:cNvSpPr>
          <p:nvPr>
            <p:ph type="title"/>
          </p:nvPr>
        </p:nvSpPr>
        <p:spPr>
          <a:xfrm>
            <a:off x="358219" y="66368"/>
            <a:ext cx="11481847" cy="597309"/>
          </a:xfrm>
        </p:spPr>
        <p:txBody>
          <a:bodyPr>
            <a:normAutofit fontScale="90000"/>
          </a:bodyPr>
          <a:lstStyle/>
          <a:p>
            <a:r>
              <a:rPr lang="en-GB" sz="4400" b="1" dirty="0"/>
              <a:t>Be aware of your environment</a:t>
            </a:r>
            <a:endParaRPr lang="en-GB" b="1" dirty="0"/>
          </a:p>
        </p:txBody>
      </p:sp>
      <p:sp>
        <p:nvSpPr>
          <p:cNvPr id="6" name="Content Placeholder 5">
            <a:extLst>
              <a:ext uri="{FF2B5EF4-FFF2-40B4-BE49-F238E27FC236}">
                <a16:creationId xmlns:a16="http://schemas.microsoft.com/office/drawing/2014/main" id="{47512D85-BFDC-173C-6B18-254D6C5B0D95}"/>
              </a:ext>
            </a:extLst>
          </p:cNvPr>
          <p:cNvSpPr>
            <a:spLocks noGrp="1"/>
          </p:cNvSpPr>
          <p:nvPr>
            <p:ph idx="1"/>
          </p:nvPr>
        </p:nvSpPr>
        <p:spPr>
          <a:xfrm>
            <a:off x="358219" y="833284"/>
            <a:ext cx="11481847" cy="4771103"/>
          </a:xfrm>
        </p:spPr>
        <p:txBody>
          <a:bodyPr>
            <a:normAutofit fontScale="92500" lnSpcReduction="10000"/>
          </a:bodyPr>
          <a:lstStyle/>
          <a:p>
            <a:r>
              <a:rPr lang="en-GB" b="1" dirty="0"/>
              <a:t>Phone/other devices</a:t>
            </a:r>
          </a:p>
          <a:p>
            <a:pPr marL="0" indent="0">
              <a:buNone/>
            </a:pPr>
            <a:r>
              <a:rPr lang="en-GB" dirty="0"/>
              <a:t>Do your notifications ping constantly?</a:t>
            </a:r>
          </a:p>
          <a:p>
            <a:r>
              <a:rPr lang="en-GB" b="1" dirty="0"/>
              <a:t>Organisation of your Desk/studying device?</a:t>
            </a:r>
          </a:p>
          <a:p>
            <a:pPr marL="0" lvl="0" indent="0">
              <a:buNone/>
            </a:pPr>
            <a:r>
              <a:rPr lang="en-GB" dirty="0"/>
              <a:t>How is your desk organized? How are your files and folders organised? Do you know where to find the documents that you need?</a:t>
            </a:r>
          </a:p>
          <a:p>
            <a:pPr marL="0" indent="0">
              <a:buNone/>
            </a:pPr>
            <a:r>
              <a:rPr lang="en-GB" b="1" dirty="0"/>
              <a:t>Lighting/seating/desk</a:t>
            </a:r>
            <a:r>
              <a:rPr lang="en-GB" dirty="0"/>
              <a:t> </a:t>
            </a:r>
          </a:p>
          <a:p>
            <a:pPr marL="0" lvl="0" indent="0">
              <a:buNone/>
            </a:pPr>
            <a:r>
              <a:rPr lang="en-GB" dirty="0"/>
              <a:t>Is the lighting comfortable for your eyes?</a:t>
            </a:r>
            <a:endParaRPr lang="en-US" dirty="0"/>
          </a:p>
          <a:p>
            <a:pPr marL="0" lvl="0" indent="0">
              <a:buNone/>
            </a:pPr>
            <a:r>
              <a:rPr lang="en-GB" dirty="0"/>
              <a:t>Is your workspace comfortable?</a:t>
            </a:r>
          </a:p>
          <a:p>
            <a:r>
              <a:rPr lang="en-GB" b="1" dirty="0"/>
              <a:t>Meetings and Calls </a:t>
            </a:r>
          </a:p>
          <a:p>
            <a:pPr marL="0" indent="0">
              <a:buNone/>
            </a:pPr>
            <a:r>
              <a:rPr lang="en-GB" dirty="0"/>
              <a:t>It is not rude or impolite to tell a visitor or caller that you are focused on a different task and that you will return the call afterwards.</a:t>
            </a:r>
            <a:endParaRPr lang="en-US" dirty="0"/>
          </a:p>
          <a:p>
            <a:endParaRPr lang="en-US" dirty="0"/>
          </a:p>
          <a:p>
            <a:pPr lvl="0"/>
            <a:endParaRPr lang="en-US" dirty="0"/>
          </a:p>
          <a:p>
            <a:pPr marL="0" indent="0">
              <a:buNone/>
            </a:pPr>
            <a:endParaRPr lang="en-US" dirty="0"/>
          </a:p>
          <a:p>
            <a:pPr marL="0" lvl="0" indent="0">
              <a:buNone/>
            </a:pPr>
            <a:endParaRPr lang="en-GB" dirty="0"/>
          </a:p>
          <a:p>
            <a:pPr marL="0" lvl="0" indent="0">
              <a:buNone/>
            </a:pPr>
            <a:endParaRPr lang="en-US" dirty="0"/>
          </a:p>
          <a:p>
            <a:endParaRPr lang="en-GB" b="1" dirty="0"/>
          </a:p>
          <a:p>
            <a:endParaRPr lang="en-US" dirty="0"/>
          </a:p>
          <a:p>
            <a:pPr marL="0" indent="0">
              <a:buNone/>
            </a:pPr>
            <a:endParaRPr lang="en-US" dirty="0"/>
          </a:p>
          <a:p>
            <a:endParaRPr lang="en-US" dirty="0"/>
          </a:p>
          <a:p>
            <a:endParaRPr lang="en-GB" dirty="0"/>
          </a:p>
        </p:txBody>
      </p:sp>
    </p:spTree>
    <p:extLst>
      <p:ext uri="{BB962C8B-B14F-4D97-AF65-F5344CB8AC3E}">
        <p14:creationId xmlns:p14="http://schemas.microsoft.com/office/powerpoint/2010/main" val="31737211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35FA9-A1A9-5F22-BB64-D505BBB50AC4}"/>
              </a:ext>
            </a:extLst>
          </p:cNvPr>
          <p:cNvSpPr>
            <a:spLocks noGrp="1"/>
          </p:cNvSpPr>
          <p:nvPr>
            <p:ph type="title"/>
          </p:nvPr>
        </p:nvSpPr>
        <p:spPr>
          <a:xfrm>
            <a:off x="358219" y="176982"/>
            <a:ext cx="11654342" cy="1297858"/>
          </a:xfrm>
        </p:spPr>
        <p:txBody>
          <a:bodyPr>
            <a:normAutofit fontScale="90000"/>
          </a:bodyPr>
          <a:lstStyle/>
          <a:p>
            <a:r>
              <a:rPr lang="en-US" sz="4400" b="1" kern="1200" dirty="0">
                <a:ea typeface="+mj-ea"/>
                <a:cs typeface="+mj-cs"/>
              </a:rPr>
              <a:t>Sut </a:t>
            </a:r>
            <a:r>
              <a:rPr lang="en-US" sz="4400" b="1" kern="1200" dirty="0" err="1">
                <a:ea typeface="+mj-ea"/>
                <a:cs typeface="+mj-cs"/>
              </a:rPr>
              <a:t>i</a:t>
            </a:r>
            <a:r>
              <a:rPr lang="en-US" sz="4400" b="1" kern="1200" dirty="0">
                <a:ea typeface="+mj-ea"/>
                <a:cs typeface="+mj-cs"/>
              </a:rPr>
              <a:t> </a:t>
            </a:r>
            <a:r>
              <a:rPr lang="en-US" sz="4400" b="1" kern="1200" dirty="0" err="1">
                <a:ea typeface="+mj-ea"/>
                <a:cs typeface="+mj-cs"/>
              </a:rPr>
              <a:t>gael</a:t>
            </a:r>
            <a:r>
              <a:rPr lang="en-US" sz="4400" b="1" kern="1200" dirty="0">
                <a:ea typeface="+mj-ea"/>
                <a:cs typeface="+mj-cs"/>
              </a:rPr>
              <a:t> </a:t>
            </a:r>
            <a:r>
              <a:rPr lang="en-US" sz="4400" b="1" kern="1200" dirty="0" err="1">
                <a:ea typeface="+mj-ea"/>
                <a:cs typeface="+mj-cs"/>
              </a:rPr>
              <a:t>canlyniadau</a:t>
            </a:r>
            <a:r>
              <a:rPr lang="en-US" sz="4400" b="1" kern="1200" dirty="0">
                <a:ea typeface="+mj-ea"/>
                <a:cs typeface="+mj-cs"/>
              </a:rPr>
              <a:t> da </a:t>
            </a:r>
            <a:r>
              <a:rPr lang="en-US" sz="4400" b="1" kern="1200" dirty="0" err="1">
                <a:ea typeface="+mj-ea"/>
                <a:cs typeface="+mj-cs"/>
              </a:rPr>
              <a:t>o'ch</a:t>
            </a:r>
            <a:r>
              <a:rPr lang="en-US" sz="4400" b="1" kern="1200" dirty="0">
                <a:ea typeface="+mj-ea"/>
                <a:cs typeface="+mj-cs"/>
              </a:rPr>
              <a:t> </a:t>
            </a:r>
            <a:r>
              <a:rPr lang="en-US" sz="4400" b="1" kern="1200" dirty="0" err="1">
                <a:ea typeface="+mj-ea"/>
                <a:cs typeface="+mj-cs"/>
              </a:rPr>
              <a:t>mewnbwn</a:t>
            </a:r>
            <a:r>
              <a:rPr lang="en-US" sz="4400" b="1" kern="1200" dirty="0">
                <a:ea typeface="+mj-ea"/>
                <a:cs typeface="+mj-cs"/>
              </a:rPr>
              <a:t> </a:t>
            </a:r>
            <a:r>
              <a:rPr lang="en-US" sz="4400" b="1" kern="1200" dirty="0" err="1">
                <a:ea typeface="+mj-ea"/>
                <a:cs typeface="+mj-cs"/>
              </a:rPr>
              <a:t>amser</a:t>
            </a:r>
            <a:r>
              <a:rPr lang="en-US" sz="4400" b="1" kern="1200" dirty="0">
                <a:ea typeface="+mj-ea"/>
                <a:cs typeface="+mj-cs"/>
              </a:rPr>
              <a:t> </a:t>
            </a:r>
            <a:br>
              <a:rPr lang="en-US" sz="4400" b="1" kern="1200" dirty="0">
                <a:solidFill>
                  <a:schemeClr val="tx1"/>
                </a:solidFill>
                <a:ea typeface="+mj-ea"/>
                <a:cs typeface="+mj-cs"/>
              </a:rPr>
            </a:br>
            <a:r>
              <a:rPr lang="en-US" sz="4400" b="1" kern="1200" dirty="0">
                <a:solidFill>
                  <a:schemeClr val="accent1">
                    <a:lumMod val="75000"/>
                  </a:schemeClr>
                </a:solidFill>
                <a:ea typeface="+mj-ea"/>
                <a:cs typeface="+mj-cs"/>
              </a:rPr>
              <a:t>How to get good results from your time input</a:t>
            </a:r>
            <a:endParaRPr lang="en-GB" b="1" dirty="0">
              <a:solidFill>
                <a:schemeClr val="accent1">
                  <a:lumMod val="75000"/>
                </a:schemeClr>
              </a:solidFill>
            </a:endParaRPr>
          </a:p>
        </p:txBody>
      </p:sp>
      <p:sp>
        <p:nvSpPr>
          <p:cNvPr id="3" name="Content Placeholder 2">
            <a:extLst>
              <a:ext uri="{FF2B5EF4-FFF2-40B4-BE49-F238E27FC236}">
                <a16:creationId xmlns:a16="http://schemas.microsoft.com/office/drawing/2014/main" id="{66E2C2D5-CE79-85C3-EDC3-08DA1410F866}"/>
              </a:ext>
            </a:extLst>
          </p:cNvPr>
          <p:cNvSpPr>
            <a:spLocks noGrp="1"/>
          </p:cNvSpPr>
          <p:nvPr>
            <p:ph sz="half" idx="1"/>
          </p:nvPr>
        </p:nvSpPr>
        <p:spPr>
          <a:xfrm>
            <a:off x="358219" y="1889269"/>
            <a:ext cx="5136047" cy="3749040"/>
          </a:xfrm>
        </p:spPr>
        <p:txBody>
          <a:bodyPr>
            <a:normAutofit fontScale="85000" lnSpcReduction="10000"/>
          </a:bodyPr>
          <a:lstStyle/>
          <a:p>
            <a:pPr defTabSz="950976">
              <a:spcAft>
                <a:spcPts val="600"/>
              </a:spcAft>
            </a:pPr>
            <a:r>
              <a:rPr lang="cy-GB" sz="2600" kern="1200" dirty="0">
                <a:ea typeface="+mn-ea"/>
                <a:cs typeface="+mn-cs"/>
              </a:rPr>
              <a:t>Gweithgaredd: 10 munud </a:t>
            </a:r>
          </a:p>
          <a:p>
            <a:pPr marL="0" indent="0" defTabSz="950976">
              <a:spcAft>
                <a:spcPts val="600"/>
              </a:spcAft>
              <a:buNone/>
            </a:pPr>
            <a:r>
              <a:rPr lang="cy-GB" sz="2600" kern="1200" dirty="0">
                <a:ea typeface="+mn-ea"/>
                <a:cs typeface="+mn-cs"/>
              </a:rPr>
              <a:t>Gwyliwch y fideo a nodiwch yr ‘8 awgrym ar gyfer dod yn well dysgwr’.</a:t>
            </a:r>
          </a:p>
          <a:p>
            <a:pPr defTabSz="950976">
              <a:spcAft>
                <a:spcPts val="600"/>
              </a:spcAft>
            </a:pPr>
            <a:r>
              <a:rPr lang="cy-GB" sz="2600" kern="1200" dirty="0">
                <a:ea typeface="+mn-ea"/>
                <a:cs typeface="+mn-cs"/>
              </a:rPr>
              <a:t>Ysgrifennwch nhw ar y bwrdd gwyn</a:t>
            </a:r>
            <a:endParaRPr lang="en-GB" sz="2600" dirty="0"/>
          </a:p>
          <a:p>
            <a:pPr marL="0" indent="0" defTabSz="950976">
              <a:spcAft>
                <a:spcPts val="600"/>
              </a:spcAft>
              <a:buNone/>
            </a:pPr>
            <a:endParaRPr lang="en-GB" sz="2600" dirty="0"/>
          </a:p>
          <a:p>
            <a:pPr defTabSz="950976">
              <a:spcAft>
                <a:spcPts val="600"/>
              </a:spcAft>
            </a:pPr>
            <a:r>
              <a:rPr lang="en-GB" sz="2600" kern="1200" dirty="0">
                <a:solidFill>
                  <a:schemeClr val="accent1">
                    <a:lumMod val="75000"/>
                  </a:schemeClr>
                </a:solidFill>
                <a:ea typeface="+mn-ea"/>
                <a:cs typeface="+mn-cs"/>
              </a:rPr>
              <a:t>Activity: 10 mins. Watch the video and note the ‘8 tips to becoming a better learner’.</a:t>
            </a:r>
          </a:p>
          <a:p>
            <a:pPr defTabSz="950976">
              <a:spcAft>
                <a:spcPts val="600"/>
              </a:spcAft>
            </a:pPr>
            <a:r>
              <a:rPr lang="en-GB" sz="2600" kern="1200" dirty="0">
                <a:solidFill>
                  <a:schemeClr val="accent1">
                    <a:lumMod val="75000"/>
                  </a:schemeClr>
                </a:solidFill>
                <a:ea typeface="+mn-ea"/>
                <a:cs typeface="+mn-cs"/>
              </a:rPr>
              <a:t>Write them on the whiteboard</a:t>
            </a:r>
          </a:p>
          <a:p>
            <a:pPr defTabSz="950976">
              <a:spcAft>
                <a:spcPts val="600"/>
              </a:spcAft>
            </a:pPr>
            <a:endParaRPr lang="en-US" dirty="0"/>
          </a:p>
          <a:p>
            <a:endParaRPr lang="en-GB" dirty="0"/>
          </a:p>
        </p:txBody>
      </p:sp>
      <p:pic>
        <p:nvPicPr>
          <p:cNvPr id="5" name="Online Media 5" title="LEARNING - Become a Better Learner - 8 Tips for Personal and Professional Growth 🙂">
            <a:hlinkClick r:id="" action="ppaction://media"/>
            <a:extLst>
              <a:ext uri="{FF2B5EF4-FFF2-40B4-BE49-F238E27FC236}">
                <a16:creationId xmlns:a16="http://schemas.microsoft.com/office/drawing/2014/main" id="{D7301B29-DCED-84D8-585E-2C5DE6830502}"/>
              </a:ext>
            </a:extLst>
          </p:cNvPr>
          <p:cNvPicPr>
            <a:picLocks noGrp="1" noRot="1" noChangeAspect="1"/>
          </p:cNvPicPr>
          <p:nvPr>
            <p:ph sz="half" idx="2"/>
            <a:videoFile r:link="rId1"/>
          </p:nvPr>
        </p:nvPicPr>
        <p:blipFill>
          <a:blip r:embed="rId3"/>
          <a:stretch>
            <a:fillRect/>
          </a:stretch>
        </p:blipFill>
        <p:spPr>
          <a:xfrm>
            <a:off x="5781368" y="1784555"/>
            <a:ext cx="5434780" cy="3487994"/>
          </a:xfrm>
          <a:prstGeom prst="rect">
            <a:avLst/>
          </a:prstGeom>
        </p:spPr>
      </p:pic>
      <p:sp>
        <p:nvSpPr>
          <p:cNvPr id="8" name="TextBox 7">
            <a:extLst>
              <a:ext uri="{FF2B5EF4-FFF2-40B4-BE49-F238E27FC236}">
                <a16:creationId xmlns:a16="http://schemas.microsoft.com/office/drawing/2014/main" id="{A328B3E8-ED9C-E6D1-5451-43DC9597DFDB}"/>
              </a:ext>
            </a:extLst>
          </p:cNvPr>
          <p:cNvSpPr txBox="1"/>
          <p:nvPr/>
        </p:nvSpPr>
        <p:spPr>
          <a:xfrm>
            <a:off x="7309669" y="5366416"/>
            <a:ext cx="609477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AdMyPage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2019</a:t>
            </a:r>
          </a:p>
        </p:txBody>
      </p:sp>
    </p:spTree>
    <p:extLst>
      <p:ext uri="{BB962C8B-B14F-4D97-AF65-F5344CB8AC3E}">
        <p14:creationId xmlns:p14="http://schemas.microsoft.com/office/powerpoint/2010/main" val="61856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195" y="647519"/>
            <a:ext cx="11142406" cy="693250"/>
          </a:xfrm>
        </p:spPr>
        <p:txBody>
          <a:bodyPr>
            <a:normAutofit fontScale="90000"/>
          </a:bodyPr>
          <a:lstStyle/>
          <a:p>
            <a:br>
              <a:rPr lang="cy-GB" sz="3600" b="1" dirty="0"/>
            </a:br>
            <a:r>
              <a:rPr lang="cy-GB" sz="3600" b="1" dirty="0"/>
              <a:t>8 Awgrym ar gyfer dod yn well dysgwr</a:t>
            </a:r>
            <a:br>
              <a:rPr lang="cy-GB" sz="3600" b="1" dirty="0"/>
            </a:br>
            <a:r>
              <a:rPr lang="en-GB" sz="3600" b="1" dirty="0">
                <a:solidFill>
                  <a:schemeClr val="accent1">
                    <a:lumMod val="75000"/>
                  </a:schemeClr>
                </a:solidFill>
              </a:rPr>
              <a:t>8 Tips to becoming a better learner  </a:t>
            </a:r>
            <a:r>
              <a:rPr lang="en-GB" sz="3600" dirty="0">
                <a:solidFill>
                  <a:schemeClr val="accent1">
                    <a:lumMod val="75000"/>
                  </a:schemeClr>
                </a:solidFill>
              </a:rPr>
              <a:t>(</a:t>
            </a:r>
            <a:r>
              <a:rPr lang="en-GB" sz="3600" dirty="0" err="1">
                <a:solidFill>
                  <a:schemeClr val="accent1">
                    <a:lumMod val="75000"/>
                  </a:schemeClr>
                </a:solidFill>
              </a:rPr>
              <a:t>AdMyPagame</a:t>
            </a:r>
            <a:r>
              <a:rPr lang="en-GB" sz="3600" dirty="0">
                <a:solidFill>
                  <a:schemeClr val="accent1">
                    <a:lumMod val="75000"/>
                  </a:schemeClr>
                </a:solidFill>
              </a:rPr>
              <a:t>, 2019)</a:t>
            </a:r>
            <a:br>
              <a:rPr lang="en-GB" sz="3600" dirty="0">
                <a:solidFill>
                  <a:schemeClr val="accent1">
                    <a:lumMod val="75000"/>
                  </a:schemeClr>
                </a:solidFill>
              </a:rPr>
            </a:br>
            <a:r>
              <a:rPr lang="en-GB" sz="3600" b="1" dirty="0">
                <a:solidFill>
                  <a:schemeClr val="accent1">
                    <a:lumMod val="75000"/>
                  </a:schemeClr>
                </a:solidFill>
              </a:rPr>
              <a:t>          </a:t>
            </a:r>
            <a:br>
              <a:rPr lang="en-GB" sz="3600" b="1" dirty="0"/>
            </a:br>
            <a:endParaRPr lang="cy-GB" sz="3600" b="1" dirty="0"/>
          </a:p>
        </p:txBody>
      </p:sp>
      <p:sp>
        <p:nvSpPr>
          <p:cNvPr id="3" name="Content Placeholder 2"/>
          <p:cNvSpPr>
            <a:spLocks noGrp="1"/>
          </p:cNvSpPr>
          <p:nvPr>
            <p:ph sz="half" idx="1"/>
          </p:nvPr>
        </p:nvSpPr>
        <p:spPr>
          <a:xfrm>
            <a:off x="5878286" y="1642085"/>
            <a:ext cx="5658394" cy="4168286"/>
          </a:xfrm>
        </p:spPr>
        <p:txBody>
          <a:bodyPr>
            <a:normAutofit fontScale="92500" lnSpcReduction="20000"/>
          </a:bodyPr>
          <a:lstStyle/>
          <a:p>
            <a:pPr marL="514350" indent="-514350">
              <a:buFont typeface="+mj-lt"/>
              <a:buAutoNum type="arabicPeriod"/>
            </a:pPr>
            <a:r>
              <a:rPr lang="en-GB" sz="2600" dirty="0">
                <a:solidFill>
                  <a:schemeClr val="accent1">
                    <a:lumMod val="75000"/>
                  </a:schemeClr>
                </a:solidFill>
              </a:rPr>
              <a:t>Read as much as you can</a:t>
            </a:r>
          </a:p>
          <a:p>
            <a:pPr marL="514350" indent="-514350">
              <a:buFont typeface="+mj-lt"/>
              <a:buAutoNum type="arabicPeriod"/>
            </a:pPr>
            <a:r>
              <a:rPr lang="en-GB" sz="2600" dirty="0">
                <a:solidFill>
                  <a:schemeClr val="accent1">
                    <a:lumMod val="75000"/>
                  </a:schemeClr>
                </a:solidFill>
              </a:rPr>
              <a:t>Have an open mind</a:t>
            </a:r>
          </a:p>
          <a:p>
            <a:pPr marL="514350" indent="-514350">
              <a:buFont typeface="+mj-lt"/>
              <a:buAutoNum type="arabicPeriod"/>
            </a:pPr>
            <a:r>
              <a:rPr lang="en-GB" sz="2600" dirty="0">
                <a:solidFill>
                  <a:schemeClr val="accent1">
                    <a:lumMod val="75000"/>
                  </a:schemeClr>
                </a:solidFill>
              </a:rPr>
              <a:t>Teach what you have learned</a:t>
            </a:r>
          </a:p>
          <a:p>
            <a:pPr marL="514350" indent="-514350">
              <a:buFont typeface="+mj-lt"/>
              <a:buAutoNum type="arabicPeriod"/>
            </a:pPr>
            <a:r>
              <a:rPr lang="en-GB" sz="2600" dirty="0">
                <a:solidFill>
                  <a:schemeClr val="accent1">
                    <a:lumMod val="75000"/>
                  </a:schemeClr>
                </a:solidFill>
              </a:rPr>
              <a:t>Take a break</a:t>
            </a:r>
          </a:p>
          <a:p>
            <a:pPr marL="514350" indent="-514350">
              <a:buFont typeface="+mj-lt"/>
              <a:buAutoNum type="arabicPeriod"/>
            </a:pPr>
            <a:r>
              <a:rPr lang="en-GB" sz="2600" dirty="0">
                <a:solidFill>
                  <a:schemeClr val="accent1">
                    <a:lumMod val="75000"/>
                  </a:schemeClr>
                </a:solidFill>
              </a:rPr>
              <a:t>Motivate yourself</a:t>
            </a:r>
          </a:p>
          <a:p>
            <a:pPr marL="514350" indent="-514350">
              <a:buFont typeface="+mj-lt"/>
              <a:buAutoNum type="arabicPeriod"/>
            </a:pPr>
            <a:r>
              <a:rPr lang="en-GB" sz="2600" dirty="0">
                <a:solidFill>
                  <a:schemeClr val="accent1">
                    <a:lumMod val="75000"/>
                  </a:schemeClr>
                </a:solidFill>
              </a:rPr>
              <a:t>Surround yourself with other learners</a:t>
            </a:r>
          </a:p>
          <a:p>
            <a:pPr marL="514350" indent="-514350">
              <a:buFont typeface="+mj-lt"/>
              <a:buAutoNum type="arabicPeriod"/>
            </a:pPr>
            <a:r>
              <a:rPr lang="en-GB" sz="2600" dirty="0">
                <a:solidFill>
                  <a:schemeClr val="accent1">
                    <a:lumMod val="75000"/>
                  </a:schemeClr>
                </a:solidFill>
              </a:rPr>
              <a:t>Stop multi-tasking</a:t>
            </a:r>
          </a:p>
          <a:p>
            <a:pPr marL="514350" indent="-514350">
              <a:buFont typeface="+mj-lt"/>
              <a:buAutoNum type="arabicPeriod"/>
            </a:pPr>
            <a:r>
              <a:rPr lang="en-GB" sz="2600" dirty="0">
                <a:solidFill>
                  <a:schemeClr val="accent1">
                    <a:lumMod val="75000"/>
                  </a:schemeClr>
                </a:solidFill>
              </a:rPr>
              <a:t>Write notes</a:t>
            </a:r>
          </a:p>
          <a:p>
            <a:pPr marL="514350" indent="-514350">
              <a:buFont typeface="+mj-lt"/>
              <a:buAutoNum type="arabicPeriod"/>
            </a:pPr>
            <a:endParaRPr lang="en-GB" sz="2600" dirty="0">
              <a:solidFill>
                <a:schemeClr val="accent1">
                  <a:lumMod val="75000"/>
                </a:schemeClr>
              </a:solidFill>
            </a:endParaRPr>
          </a:p>
          <a:p>
            <a:pPr marL="0" indent="0">
              <a:buNone/>
            </a:pPr>
            <a:endParaRPr lang="en-GB" sz="2000" b="1" dirty="0"/>
          </a:p>
        </p:txBody>
      </p:sp>
      <p:sp>
        <p:nvSpPr>
          <p:cNvPr id="5" name="Content Placeholder 4">
            <a:extLst>
              <a:ext uri="{FF2B5EF4-FFF2-40B4-BE49-F238E27FC236}">
                <a16:creationId xmlns:a16="http://schemas.microsoft.com/office/drawing/2014/main" id="{88CCA6EF-7D36-D8D8-0E9F-FB2A1ED04006}"/>
              </a:ext>
            </a:extLst>
          </p:cNvPr>
          <p:cNvSpPr>
            <a:spLocks noGrp="1"/>
          </p:cNvSpPr>
          <p:nvPr>
            <p:ph sz="half" idx="2"/>
          </p:nvPr>
        </p:nvSpPr>
        <p:spPr>
          <a:xfrm>
            <a:off x="440981" y="1642085"/>
            <a:ext cx="5228046" cy="3775876"/>
          </a:xfrm>
        </p:spPr>
        <p:txBody>
          <a:bodyPr>
            <a:normAutofit fontScale="92500" lnSpcReduction="20000"/>
          </a:bodyPr>
          <a:lstStyle/>
          <a:p>
            <a:pPr marL="514350" indent="-514350">
              <a:buFont typeface="+mj-lt"/>
              <a:buAutoNum type="arabicPeriod"/>
            </a:pPr>
            <a:r>
              <a:rPr lang="cy-GB" sz="2400" b="1" dirty="0"/>
              <a:t>Darllenwch gymaint ag y gallwch chi
Bod yn agored eich meddwl</a:t>
            </a:r>
          </a:p>
          <a:p>
            <a:pPr marL="514350" indent="-514350">
              <a:buFont typeface="+mj-lt"/>
              <a:buAutoNum type="arabicPeriod"/>
            </a:pPr>
            <a:r>
              <a:rPr lang="cy-GB" sz="2400" b="1" dirty="0"/>
              <a:t>Addysgu’r hyn rydych chi wedi'i ddysgu
Cymryd seibiant</a:t>
            </a:r>
          </a:p>
          <a:p>
            <a:pPr marL="514350" indent="-514350">
              <a:buFont typeface="+mj-lt"/>
              <a:buAutoNum type="arabicPeriod"/>
            </a:pPr>
            <a:r>
              <a:rPr lang="cy-GB" sz="2400" b="1" dirty="0"/>
              <a:t>Eich ysgogi eich hun
Eich amgylchynu eich hun gyda dysgwyr eraill</a:t>
            </a:r>
          </a:p>
          <a:p>
            <a:pPr marL="514350" indent="-514350">
              <a:buFont typeface="+mj-lt"/>
              <a:buAutoNum type="arabicPeriod"/>
            </a:pPr>
            <a:r>
              <a:rPr lang="cy-GB" sz="2400" b="1" dirty="0"/>
              <a:t>Peidio ag </a:t>
            </a:r>
            <a:r>
              <a:rPr lang="cy-GB" sz="2400" b="1" dirty="0" err="1"/>
              <a:t>amldasgio</a:t>
            </a:r>
            <a:r>
              <a:rPr lang="cy-GB" sz="2400" b="1" dirty="0"/>
              <a:t>
Ysgrifennu nodiadau</a:t>
            </a:r>
          </a:p>
          <a:p>
            <a:endParaRPr lang="en-US" dirty="0"/>
          </a:p>
        </p:txBody>
      </p:sp>
    </p:spTree>
    <p:extLst>
      <p:ext uri="{BB962C8B-B14F-4D97-AF65-F5344CB8AC3E}">
        <p14:creationId xmlns:p14="http://schemas.microsoft.com/office/powerpoint/2010/main" val="201984245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dirty="0"/>
              <a:t>Cwis – Dewiswch dri ateb </a:t>
            </a:r>
            <a:br>
              <a:rPr lang="cy-GB" sz="3600" b="1" dirty="0">
                <a:solidFill>
                  <a:schemeClr val="accent1"/>
                </a:solidFill>
              </a:rPr>
            </a:br>
            <a:r>
              <a:rPr lang="en-GB" sz="3600" b="1" dirty="0">
                <a:solidFill>
                  <a:schemeClr val="accent1">
                    <a:lumMod val="75000"/>
                  </a:schemeClr>
                </a:solidFill>
              </a:rPr>
              <a:t>Quiz – Choose three answers</a:t>
            </a:r>
            <a:endParaRPr lang="cy-GB" sz="3600" b="1" dirty="0">
              <a:solidFill>
                <a:schemeClr val="accent1">
                  <a:lumMod val="75000"/>
                </a:schemeClr>
              </a:solidFill>
            </a:endParaRPr>
          </a:p>
        </p:txBody>
      </p:sp>
      <p:sp>
        <p:nvSpPr>
          <p:cNvPr id="3" name="Content Placeholder 2"/>
          <p:cNvSpPr>
            <a:spLocks noGrp="1"/>
          </p:cNvSpPr>
          <p:nvPr>
            <p:ph sz="half" idx="1"/>
          </p:nvPr>
        </p:nvSpPr>
        <p:spPr>
          <a:xfrm>
            <a:off x="6367243" y="1812023"/>
            <a:ext cx="5335399" cy="4199568"/>
          </a:xfrm>
        </p:spPr>
        <p:txBody>
          <a:bodyPr>
            <a:normAutofit/>
          </a:bodyPr>
          <a:lstStyle/>
          <a:p>
            <a:pPr marL="0" indent="0">
              <a:buNone/>
            </a:pPr>
            <a:r>
              <a:rPr lang="en-GB" sz="3200" dirty="0">
                <a:solidFill>
                  <a:schemeClr val="accent1">
                    <a:lumMod val="75000"/>
                  </a:schemeClr>
                </a:solidFill>
              </a:rPr>
              <a:t>Becoming a better learner involves</a:t>
            </a:r>
          </a:p>
          <a:p>
            <a:pPr marL="514350" indent="-514350">
              <a:buFont typeface="+mj-lt"/>
              <a:buAutoNum type="arabicPeriod"/>
            </a:pPr>
            <a:r>
              <a:rPr lang="en-GB" sz="3200" dirty="0">
                <a:solidFill>
                  <a:schemeClr val="accent1">
                    <a:lumMod val="75000"/>
                  </a:schemeClr>
                </a:solidFill>
              </a:rPr>
              <a:t>Being curious</a:t>
            </a:r>
          </a:p>
          <a:p>
            <a:pPr marL="514350" indent="-514350">
              <a:buFont typeface="+mj-lt"/>
              <a:buAutoNum type="arabicPeriod"/>
            </a:pPr>
            <a:r>
              <a:rPr lang="en-GB" sz="3200" dirty="0">
                <a:solidFill>
                  <a:schemeClr val="accent1">
                    <a:lumMod val="75000"/>
                  </a:schemeClr>
                </a:solidFill>
              </a:rPr>
              <a:t>Keeping at it even when you are tired</a:t>
            </a:r>
          </a:p>
          <a:p>
            <a:pPr marL="514350" indent="-514350">
              <a:buFont typeface="+mj-lt"/>
              <a:buAutoNum type="arabicPeriod"/>
            </a:pPr>
            <a:r>
              <a:rPr lang="en-GB" sz="3200" dirty="0">
                <a:solidFill>
                  <a:schemeClr val="accent1">
                    <a:lumMod val="75000"/>
                  </a:schemeClr>
                </a:solidFill>
              </a:rPr>
              <a:t>Reading Widely</a:t>
            </a:r>
          </a:p>
          <a:p>
            <a:pPr marL="514350" indent="-514350">
              <a:buFont typeface="+mj-lt"/>
              <a:buAutoNum type="arabicPeriod"/>
            </a:pPr>
            <a:r>
              <a:rPr lang="en-GB" sz="3200" dirty="0">
                <a:solidFill>
                  <a:schemeClr val="accent1">
                    <a:lumMod val="75000"/>
                  </a:schemeClr>
                </a:solidFill>
              </a:rPr>
              <a:t>Time and Effort</a:t>
            </a:r>
          </a:p>
        </p:txBody>
      </p:sp>
      <p:sp>
        <p:nvSpPr>
          <p:cNvPr id="5" name="Content Placeholder 4">
            <a:extLst>
              <a:ext uri="{FF2B5EF4-FFF2-40B4-BE49-F238E27FC236}">
                <a16:creationId xmlns:a16="http://schemas.microsoft.com/office/drawing/2014/main" id="{C99FC824-7BA7-F611-F428-321E290E18B4}"/>
              </a:ext>
            </a:extLst>
          </p:cNvPr>
          <p:cNvSpPr>
            <a:spLocks noGrp="1"/>
          </p:cNvSpPr>
          <p:nvPr>
            <p:ph sz="half" idx="2"/>
          </p:nvPr>
        </p:nvSpPr>
        <p:spPr>
          <a:xfrm>
            <a:off x="296498" y="1812023"/>
            <a:ext cx="5799502" cy="4040138"/>
          </a:xfrm>
        </p:spPr>
        <p:txBody>
          <a:bodyPr>
            <a:noAutofit/>
          </a:bodyPr>
          <a:lstStyle/>
          <a:p>
            <a:pPr marL="0" indent="0">
              <a:buNone/>
            </a:pPr>
            <a:r>
              <a:rPr lang="cy-GB" sz="3200" dirty="0"/>
              <a:t>Mae dod yn well dysgwr yn golygu
1. Bod yn chwilfrydig
2. Dal ati hyd yn oed pan fyddwch chi wedi blino
3. Darllen yn eang
4. Amser ac ymdrech
</a:t>
            </a:r>
          </a:p>
        </p:txBody>
      </p:sp>
    </p:spTree>
    <p:extLst>
      <p:ext uri="{BB962C8B-B14F-4D97-AF65-F5344CB8AC3E}">
        <p14:creationId xmlns:p14="http://schemas.microsoft.com/office/powerpoint/2010/main" val="30371620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AF0B-A065-387C-DEAD-C80876C759B8}"/>
              </a:ext>
            </a:extLst>
          </p:cNvPr>
          <p:cNvSpPr>
            <a:spLocks noGrp="1"/>
          </p:cNvSpPr>
          <p:nvPr>
            <p:ph type="title"/>
          </p:nvPr>
        </p:nvSpPr>
        <p:spPr/>
        <p:txBody>
          <a:bodyPr/>
          <a:lstStyle/>
          <a:p>
            <a:r>
              <a:rPr lang="en-GB" dirty="0"/>
              <a:t>Beth </a:t>
            </a:r>
            <a:r>
              <a:rPr lang="en-GB" dirty="0" err="1"/>
              <a:t>nesaf</a:t>
            </a:r>
            <a:r>
              <a:rPr lang="en-GB" dirty="0"/>
              <a:t>?</a:t>
            </a:r>
            <a:br>
              <a:rPr lang="en-GB" dirty="0"/>
            </a:br>
            <a:r>
              <a:rPr lang="en-GB" dirty="0">
                <a:solidFill>
                  <a:srgbClr val="2F5597"/>
                </a:solidFill>
              </a:rPr>
              <a:t>What next?</a:t>
            </a:r>
          </a:p>
        </p:txBody>
      </p:sp>
      <p:sp>
        <p:nvSpPr>
          <p:cNvPr id="3" name="Content Placeholder 2">
            <a:extLst>
              <a:ext uri="{FF2B5EF4-FFF2-40B4-BE49-F238E27FC236}">
                <a16:creationId xmlns:a16="http://schemas.microsoft.com/office/drawing/2014/main" id="{6A2D48CE-2334-37D0-7831-CE2D7AEAC699}"/>
              </a:ext>
            </a:extLst>
          </p:cNvPr>
          <p:cNvSpPr>
            <a:spLocks noGrp="1"/>
          </p:cNvSpPr>
          <p:nvPr>
            <p:ph sz="half" idx="1"/>
          </p:nvPr>
        </p:nvSpPr>
        <p:spPr>
          <a:xfrm>
            <a:off x="717061" y="1690688"/>
            <a:ext cx="5181600" cy="4351338"/>
          </a:xfrm>
        </p:spPr>
        <p:txBody>
          <a:bodyPr/>
          <a:lstStyle/>
          <a:p>
            <a:r>
              <a:rPr lang="en-GB" dirty="0" err="1"/>
              <a:t>Archwiliwch</a:t>
            </a:r>
            <a:r>
              <a:rPr lang="en-GB" dirty="0"/>
              <a:t> Moodle</a:t>
            </a:r>
          </a:p>
          <a:p>
            <a:r>
              <a:rPr lang="en-GB" dirty="0" err="1"/>
              <a:t>Edrychwch</a:t>
            </a:r>
            <a:r>
              <a:rPr lang="en-GB" dirty="0"/>
              <a:t> </a:t>
            </a:r>
            <a:r>
              <a:rPr lang="en-GB" dirty="0" err="1"/>
              <a:t>ar</a:t>
            </a:r>
            <a:r>
              <a:rPr lang="en-GB" dirty="0"/>
              <a:t> </a:t>
            </a:r>
            <a:r>
              <a:rPr lang="en-GB" dirty="0" err="1"/>
              <a:t>yr</a:t>
            </a:r>
            <a:r>
              <a:rPr lang="en-GB" dirty="0"/>
              <a:t> </a:t>
            </a:r>
            <a:r>
              <a:rPr lang="en-GB" dirty="0" err="1"/>
              <a:t>adrannau</a:t>
            </a:r>
            <a:r>
              <a:rPr lang="en-GB" dirty="0"/>
              <a:t> </a:t>
            </a:r>
            <a:r>
              <a:rPr lang="en-GB" dirty="0" err="1"/>
              <a:t>sy'n</a:t>
            </a:r>
            <a:r>
              <a:rPr lang="en-GB" dirty="0"/>
              <a:t> </a:t>
            </a:r>
            <a:r>
              <a:rPr lang="en-GB" dirty="0" err="1"/>
              <a:t>gysylltiedig</a:t>
            </a:r>
            <a:r>
              <a:rPr lang="en-GB" dirty="0"/>
              <a:t> </a:t>
            </a:r>
            <a:r>
              <a:rPr lang="en-GB" dirty="0" err="1"/>
              <a:t>â'r</a:t>
            </a:r>
            <a:r>
              <a:rPr lang="en-GB" dirty="0"/>
              <a:t> </a:t>
            </a:r>
            <a:r>
              <a:rPr lang="en-GB" dirty="0" err="1"/>
              <a:t>aseiniad</a:t>
            </a:r>
            <a:endParaRPr lang="en-GB" dirty="0"/>
          </a:p>
          <a:p>
            <a:r>
              <a:rPr lang="en-GB" dirty="0" err="1"/>
              <a:t>Dewiswch</a:t>
            </a:r>
            <a:r>
              <a:rPr lang="en-GB" dirty="0"/>
              <a:t> </a:t>
            </a:r>
            <a:r>
              <a:rPr lang="en-GB" dirty="0" err="1"/>
              <a:t>opsiynau</a:t>
            </a:r>
            <a:r>
              <a:rPr lang="en-GB" dirty="0"/>
              <a:t> </a:t>
            </a:r>
            <a:r>
              <a:rPr lang="en-GB" dirty="0" err="1"/>
              <a:t>aseiniad</a:t>
            </a:r>
            <a:endParaRPr lang="en-GB" dirty="0"/>
          </a:p>
          <a:p>
            <a:r>
              <a:rPr lang="en-GB" dirty="0" err="1"/>
              <a:t>Rhowch</a:t>
            </a:r>
            <a:r>
              <a:rPr lang="en-GB" dirty="0"/>
              <a:t> </a:t>
            </a:r>
            <a:r>
              <a:rPr lang="en-GB" dirty="0" err="1"/>
              <a:t>dyddiadau</a:t>
            </a:r>
            <a:r>
              <a:rPr lang="en-GB" dirty="0"/>
              <a:t> </a:t>
            </a:r>
            <a:r>
              <a:rPr lang="en-GB" dirty="0" err="1"/>
              <a:t>pwysig</a:t>
            </a:r>
            <a:r>
              <a:rPr lang="en-GB" dirty="0"/>
              <a:t> yn </a:t>
            </a:r>
            <a:r>
              <a:rPr lang="en-GB" dirty="0" err="1"/>
              <a:t>eich</a:t>
            </a:r>
            <a:r>
              <a:rPr lang="en-GB" dirty="0"/>
              <a:t> </a:t>
            </a:r>
            <a:r>
              <a:rPr lang="en-GB" dirty="0" err="1"/>
              <a:t>dyddiadur</a:t>
            </a:r>
            <a:endParaRPr lang="en-GB" dirty="0"/>
          </a:p>
          <a:p>
            <a:r>
              <a:rPr lang="en-GB" dirty="0" err="1"/>
              <a:t>Ystyriwch</a:t>
            </a:r>
            <a:r>
              <a:rPr lang="en-GB" dirty="0"/>
              <a:t> pa </a:t>
            </a:r>
            <a:r>
              <a:rPr lang="en-GB" dirty="0" err="1"/>
              <a:t>gwestiynau</a:t>
            </a:r>
            <a:r>
              <a:rPr lang="en-GB" dirty="0"/>
              <a:t> neu </a:t>
            </a:r>
            <a:r>
              <a:rPr lang="en-GB" dirty="0" err="1"/>
              <a:t>ymholiadau</a:t>
            </a:r>
            <a:r>
              <a:rPr lang="en-GB" dirty="0"/>
              <a:t> </a:t>
            </a:r>
            <a:r>
              <a:rPr lang="en-GB" dirty="0" err="1"/>
              <a:t>allai</a:t>
            </a:r>
            <a:r>
              <a:rPr lang="en-GB" dirty="0"/>
              <a:t> </a:t>
            </a:r>
            <a:r>
              <a:rPr lang="en-GB" dirty="0" err="1"/>
              <a:t>fod</a:t>
            </a:r>
            <a:r>
              <a:rPr lang="en-GB" dirty="0"/>
              <a:t> </a:t>
            </a:r>
            <a:r>
              <a:rPr lang="en-GB" dirty="0" err="1"/>
              <a:t>gennych</a:t>
            </a:r>
            <a:r>
              <a:rPr lang="en-GB" dirty="0"/>
              <a:t> </a:t>
            </a:r>
            <a:r>
              <a:rPr lang="en-GB" dirty="0" err="1"/>
              <a:t>ar</a:t>
            </a:r>
            <a:r>
              <a:rPr lang="en-GB" dirty="0"/>
              <a:t> </a:t>
            </a:r>
            <a:r>
              <a:rPr lang="en-GB" dirty="0" err="1"/>
              <a:t>gyfer</a:t>
            </a:r>
            <a:r>
              <a:rPr lang="en-GB" dirty="0"/>
              <a:t> y </a:t>
            </a:r>
            <a:r>
              <a:rPr lang="en-GB" dirty="0" err="1"/>
              <a:t>tro</a:t>
            </a:r>
            <a:r>
              <a:rPr lang="en-GB" dirty="0"/>
              <a:t> </a:t>
            </a:r>
            <a:r>
              <a:rPr lang="en-GB" dirty="0" err="1"/>
              <a:t>nesaf</a:t>
            </a:r>
            <a:r>
              <a:rPr lang="en-GB" dirty="0"/>
              <a:t>.</a:t>
            </a:r>
          </a:p>
        </p:txBody>
      </p:sp>
      <p:sp>
        <p:nvSpPr>
          <p:cNvPr id="4" name="Content Placeholder 3">
            <a:extLst>
              <a:ext uri="{FF2B5EF4-FFF2-40B4-BE49-F238E27FC236}">
                <a16:creationId xmlns:a16="http://schemas.microsoft.com/office/drawing/2014/main" id="{2D57A2B5-1BED-F9E8-3B0A-61B1395AF411}"/>
              </a:ext>
            </a:extLst>
          </p:cNvPr>
          <p:cNvSpPr>
            <a:spLocks noGrp="1"/>
          </p:cNvSpPr>
          <p:nvPr>
            <p:ph sz="half" idx="2"/>
          </p:nvPr>
        </p:nvSpPr>
        <p:spPr>
          <a:xfrm>
            <a:off x="6129216" y="1763102"/>
            <a:ext cx="5181600" cy="4351338"/>
          </a:xfrm>
        </p:spPr>
        <p:txBody>
          <a:bodyPr/>
          <a:lstStyle/>
          <a:p>
            <a:r>
              <a:rPr lang="en-GB" dirty="0">
                <a:solidFill>
                  <a:srgbClr val="2F5597"/>
                </a:solidFill>
              </a:rPr>
              <a:t>Explore Moodle</a:t>
            </a:r>
          </a:p>
          <a:p>
            <a:r>
              <a:rPr lang="en-GB" dirty="0">
                <a:solidFill>
                  <a:srgbClr val="2F5597"/>
                </a:solidFill>
              </a:rPr>
              <a:t>Look at the sections linked to the assignment</a:t>
            </a:r>
          </a:p>
          <a:p>
            <a:r>
              <a:rPr lang="en-GB" dirty="0">
                <a:solidFill>
                  <a:srgbClr val="2F5597"/>
                </a:solidFill>
              </a:rPr>
              <a:t>Choose assignment options</a:t>
            </a:r>
          </a:p>
          <a:p>
            <a:r>
              <a:rPr lang="en-GB" dirty="0">
                <a:solidFill>
                  <a:srgbClr val="2F5597"/>
                </a:solidFill>
              </a:rPr>
              <a:t>Place important dates in your diary</a:t>
            </a:r>
          </a:p>
          <a:p>
            <a:r>
              <a:rPr lang="en-GB" dirty="0">
                <a:solidFill>
                  <a:srgbClr val="2F5597"/>
                </a:solidFill>
              </a:rPr>
              <a:t>Consider what questions or queries you may have for next time.</a:t>
            </a:r>
          </a:p>
          <a:p>
            <a:endParaRPr lang="en-GB" dirty="0"/>
          </a:p>
        </p:txBody>
      </p:sp>
    </p:spTree>
    <p:extLst>
      <p:ext uri="{BB962C8B-B14F-4D97-AF65-F5344CB8AC3E}">
        <p14:creationId xmlns:p14="http://schemas.microsoft.com/office/powerpoint/2010/main" val="104833311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228" y="75501"/>
            <a:ext cx="9454532" cy="1044429"/>
          </a:xfrm>
        </p:spPr>
        <p:txBody>
          <a:bodyPr>
            <a:normAutofit fontScale="90000"/>
          </a:bodyPr>
          <a:lstStyle/>
          <a:p>
            <a:r>
              <a:rPr lang="cy-GB" b="1" dirty="0"/>
              <a:t>Cyfeiriadau</a:t>
            </a:r>
            <a:br>
              <a:rPr lang="cy-GB" b="1" dirty="0"/>
            </a:br>
            <a:r>
              <a:rPr lang="en-GB" b="1" dirty="0">
                <a:solidFill>
                  <a:schemeClr val="accent1">
                    <a:lumMod val="75000"/>
                  </a:schemeClr>
                </a:solidFill>
              </a:rPr>
              <a:t>References</a:t>
            </a:r>
          </a:p>
        </p:txBody>
      </p:sp>
      <p:sp>
        <p:nvSpPr>
          <p:cNvPr id="3" name="Content Placeholder 2"/>
          <p:cNvSpPr>
            <a:spLocks noGrp="1"/>
          </p:cNvSpPr>
          <p:nvPr>
            <p:ph idx="1"/>
          </p:nvPr>
        </p:nvSpPr>
        <p:spPr>
          <a:xfrm>
            <a:off x="140110" y="1378973"/>
            <a:ext cx="11881313" cy="4240161"/>
          </a:xfrm>
        </p:spPr>
        <p:txBody>
          <a:bodyPr vert="horz" lIns="0" tIns="45720" rIns="0" bIns="45720" rtlCol="0" anchor="t">
            <a:normAutofit fontScale="62500" lnSpcReduction="20000"/>
          </a:bodyPr>
          <a:lstStyle/>
          <a:p>
            <a:pPr marL="0" indent="0">
              <a:buNone/>
            </a:pPr>
            <a:r>
              <a:rPr lang="en-US" sz="4500" dirty="0" err="1"/>
              <a:t>Admypagame</a:t>
            </a:r>
            <a:r>
              <a:rPr lang="en-US" sz="4500" dirty="0"/>
              <a:t> (2019). Available at: </a:t>
            </a:r>
            <a:r>
              <a:rPr lang="en-US" sz="4500" dirty="0">
                <a:hlinkClick r:id="rId3"/>
              </a:rPr>
              <a:t>https://www.youtube.com/watch?v=Id9paB5zbmc</a:t>
            </a:r>
            <a:r>
              <a:rPr lang="en-US" sz="4500" dirty="0"/>
              <a:t> (Accessed:25 June 2024).</a:t>
            </a:r>
          </a:p>
          <a:p>
            <a:pPr marL="0" indent="0">
              <a:buNone/>
            </a:pPr>
            <a:r>
              <a:rPr lang="en-US" sz="4500" dirty="0"/>
              <a:t>Clear, J. (2018</a:t>
            </a:r>
            <a:r>
              <a:rPr lang="en-US" sz="4500" i="1" dirty="0"/>
              <a:t>). Atomic Habits: An Easy &amp; Proven Way to Build Good Habits &amp; Break Bad Ones. </a:t>
            </a:r>
            <a:r>
              <a:rPr lang="en-US" sz="4500" dirty="0"/>
              <a:t>Avery. Available at: </a:t>
            </a:r>
            <a:r>
              <a:rPr lang="en-US" sz="4500" dirty="0">
                <a:hlinkClick r:id="rId3"/>
              </a:rPr>
              <a:t>https://www.youtube.com/watch?v=Id9paB5zbmc</a:t>
            </a:r>
            <a:r>
              <a:rPr lang="en-US" sz="4500" dirty="0"/>
              <a:t> (Accessed: 25 June 2024)​.</a:t>
            </a:r>
            <a:endParaRPr lang="en-GB" sz="4500" dirty="0"/>
          </a:p>
          <a:p>
            <a:pPr marL="0" indent="0">
              <a:buNone/>
            </a:pPr>
            <a:r>
              <a:rPr lang="en-GB" sz="4500" dirty="0">
                <a:latin typeface="Arial"/>
                <a:cs typeface="Arial"/>
              </a:rPr>
              <a:t>Cottrell, S. (2013</a:t>
            </a:r>
            <a:r>
              <a:rPr lang="en-GB" sz="4500" i="1" dirty="0">
                <a:latin typeface="Arial"/>
                <a:cs typeface="Arial"/>
              </a:rPr>
              <a:t>). </a:t>
            </a:r>
            <a:r>
              <a:rPr lang="en-GB" altLang="cy-GB" sz="4500" i="1" dirty="0">
                <a:latin typeface="Arial"/>
                <a:cs typeface="Arial"/>
              </a:rPr>
              <a:t>The Study Skills Handbook. </a:t>
            </a:r>
            <a:r>
              <a:rPr lang="en-GB" altLang="cy-GB" sz="4500" dirty="0">
                <a:latin typeface="Arial"/>
                <a:cs typeface="Arial"/>
              </a:rPr>
              <a:t>(4th ed). Palgrave Macmillan</a:t>
            </a:r>
          </a:p>
          <a:p>
            <a:pPr marL="0" indent="0">
              <a:buNone/>
            </a:pPr>
            <a:r>
              <a:rPr lang="en-GB" altLang="cy-GB" sz="4500" dirty="0" err="1"/>
              <a:t>CrowJack</a:t>
            </a:r>
            <a:r>
              <a:rPr lang="en-GB" altLang="cy-GB" sz="4500" dirty="0"/>
              <a:t> (2022).</a:t>
            </a:r>
            <a:r>
              <a:rPr lang="en-US" sz="4500" dirty="0"/>
              <a:t> </a:t>
            </a:r>
            <a:r>
              <a:rPr lang="en-US" sz="4500" i="1" dirty="0"/>
              <a:t>A Pragmatic Elucidation of SMART Goals with Relevant Examples. Available at: </a:t>
            </a:r>
            <a:r>
              <a:rPr lang="en-GB" altLang="cy-GB" sz="4500" dirty="0">
                <a:hlinkClick r:id="rId4"/>
              </a:rPr>
              <a:t>https://crowjack.com/blog/strategy/smart-goal</a:t>
            </a:r>
            <a:r>
              <a:rPr lang="en-GB" altLang="cy-GB" sz="4500" dirty="0"/>
              <a:t> (Accessed: 25 June 2024)​.</a:t>
            </a:r>
          </a:p>
          <a:p>
            <a:pPr marL="0" indent="0">
              <a:buNone/>
            </a:pPr>
            <a:endParaRPr lang="en-GB" sz="4800" dirty="0"/>
          </a:p>
          <a:p>
            <a:pPr marL="0" indent="0">
              <a:buNone/>
            </a:pPr>
            <a:endParaRPr lang="en-GB" sz="4800" dirty="0"/>
          </a:p>
        </p:txBody>
      </p:sp>
    </p:spTree>
    <p:extLst>
      <p:ext uri="{BB962C8B-B14F-4D97-AF65-F5344CB8AC3E}">
        <p14:creationId xmlns:p14="http://schemas.microsoft.com/office/powerpoint/2010/main" val="276921821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4A8A1-0F78-269E-7490-51B152780290}"/>
              </a:ext>
            </a:extLst>
          </p:cNvPr>
          <p:cNvSpPr>
            <a:spLocks noGrp="1"/>
          </p:cNvSpPr>
          <p:nvPr>
            <p:ph type="title"/>
          </p:nvPr>
        </p:nvSpPr>
        <p:spPr/>
        <p:txBody>
          <a:bodyPr/>
          <a:lstStyle/>
          <a:p>
            <a:r>
              <a:rPr lang="cy-GB" b="1" dirty="0"/>
              <a:t>Cyfeiriadau</a:t>
            </a:r>
            <a:br>
              <a:rPr lang="cy-GB" b="1" dirty="0"/>
            </a:br>
            <a:r>
              <a:rPr lang="en-GB" b="1" dirty="0">
                <a:solidFill>
                  <a:schemeClr val="accent1">
                    <a:lumMod val="75000"/>
                  </a:schemeClr>
                </a:solidFill>
              </a:rPr>
              <a:t>References</a:t>
            </a:r>
            <a:endParaRPr lang="en-GB" dirty="0"/>
          </a:p>
        </p:txBody>
      </p:sp>
      <p:sp>
        <p:nvSpPr>
          <p:cNvPr id="3" name="Content Placeholder 2">
            <a:extLst>
              <a:ext uri="{FF2B5EF4-FFF2-40B4-BE49-F238E27FC236}">
                <a16:creationId xmlns:a16="http://schemas.microsoft.com/office/drawing/2014/main" id="{151AE6F1-8446-DE80-3A57-45E6E0CE6077}"/>
              </a:ext>
            </a:extLst>
          </p:cNvPr>
          <p:cNvSpPr>
            <a:spLocks noGrp="1"/>
          </p:cNvSpPr>
          <p:nvPr>
            <p:ph idx="1"/>
          </p:nvPr>
        </p:nvSpPr>
        <p:spPr>
          <a:xfrm>
            <a:off x="358219" y="1690688"/>
            <a:ext cx="11481847" cy="3950570"/>
          </a:xfrm>
        </p:spPr>
        <p:txBody>
          <a:bodyPr vert="horz" lIns="91440" tIns="45720" rIns="91440" bIns="45720" rtlCol="0" anchor="t">
            <a:normAutofit fontScale="77500" lnSpcReduction="20000"/>
          </a:bodyPr>
          <a:lstStyle/>
          <a:p>
            <a:pPr marL="0" indent="0">
              <a:buNone/>
            </a:pPr>
            <a:r>
              <a:rPr lang="en-US" sz="3300" dirty="0">
                <a:latin typeface="Arial"/>
                <a:cs typeface="Arial"/>
              </a:rPr>
              <a:t>Dweck, C. S. (2006). </a:t>
            </a:r>
            <a:r>
              <a:rPr lang="en-US" sz="3300" i="1" dirty="0">
                <a:latin typeface="Arial"/>
                <a:cs typeface="Arial"/>
              </a:rPr>
              <a:t>Mindset: The New Psychology of Success</a:t>
            </a:r>
            <a:r>
              <a:rPr lang="en-US" sz="3300" dirty="0">
                <a:latin typeface="Arial"/>
                <a:cs typeface="Arial"/>
              </a:rPr>
              <a:t>. Random House.</a:t>
            </a:r>
          </a:p>
          <a:p>
            <a:pPr marL="0" indent="0">
              <a:buNone/>
            </a:pPr>
            <a:r>
              <a:rPr lang="en-US" sz="3300" dirty="0">
                <a:latin typeface="Arial"/>
                <a:cs typeface="Arial"/>
              </a:rPr>
              <a:t>Dweck, C. S. (2012). </a:t>
            </a:r>
            <a:r>
              <a:rPr lang="en-US" sz="3300" i="1" dirty="0">
                <a:latin typeface="Arial"/>
                <a:cs typeface="Arial"/>
              </a:rPr>
              <a:t>Mindset: How you can fulfill your potential.</a:t>
            </a:r>
            <a:r>
              <a:rPr lang="en-US" sz="3300" dirty="0">
                <a:latin typeface="Arial"/>
                <a:cs typeface="Arial"/>
              </a:rPr>
              <a:t>  Random House</a:t>
            </a:r>
          </a:p>
          <a:p>
            <a:pPr marL="0" indent="0">
              <a:buNone/>
            </a:pPr>
            <a:r>
              <a:rPr lang="en-US" altLang="cy-GB" sz="3300" dirty="0">
                <a:latin typeface="Arial"/>
                <a:cs typeface="Arial"/>
              </a:rPr>
              <a:t>Garrat, S. (2020). </a:t>
            </a:r>
            <a:r>
              <a:rPr lang="en-US" sz="3300" i="1" dirty="0">
                <a:latin typeface="Arial"/>
                <a:cs typeface="Arial"/>
              </a:rPr>
              <a:t>Eat the frog: why it’s good to do the difficult thing first. The creative life</a:t>
            </a:r>
            <a:r>
              <a:rPr lang="en-US" sz="3300" dirty="0">
                <a:latin typeface="Arial"/>
                <a:cs typeface="Arial"/>
              </a:rPr>
              <a:t>. Available at: </a:t>
            </a:r>
            <a:r>
              <a:rPr lang="en-US" sz="3300" dirty="0">
                <a:latin typeface="Arial"/>
                <a:cs typeface="Arial"/>
                <a:hlinkClick r:id="rId2"/>
              </a:rPr>
              <a:t>https://thecreativelife.net/eat-the-frog/</a:t>
            </a:r>
            <a:r>
              <a:rPr lang="en-US" sz="3300" dirty="0">
                <a:latin typeface="Arial"/>
                <a:cs typeface="Arial"/>
              </a:rPr>
              <a:t> ((Accessed: 25 June 2024)​.</a:t>
            </a:r>
          </a:p>
          <a:p>
            <a:pPr marL="0" indent="0">
              <a:buNone/>
            </a:pPr>
            <a:r>
              <a:rPr lang="en-GB" sz="3300" dirty="0"/>
              <a:t>Miller, H (2022). </a:t>
            </a:r>
            <a:r>
              <a:rPr lang="en-US" sz="3300" i="1" dirty="0"/>
              <a:t>Self-Limiting Beliefs: A Guide for Overcoming Limitations. </a:t>
            </a:r>
            <a:r>
              <a:rPr lang="en-US" sz="3300" dirty="0"/>
              <a:t>Available at: </a:t>
            </a:r>
            <a:r>
              <a:rPr lang="en-US" sz="3300" dirty="0">
                <a:hlinkClick r:id="rId3"/>
              </a:rPr>
              <a:t>https://leaders.com/articles/personal-growth/limiting-beliefs/#:~:text=Essentially%2C%20this%20boils%20down%20to,they%20can%20positively%20affect%20others</a:t>
            </a:r>
            <a:r>
              <a:rPr lang="en-US" sz="3300" dirty="0"/>
              <a:t> (Accessed: 25 June 2024)​.</a:t>
            </a:r>
          </a:p>
          <a:p>
            <a:endParaRPr lang="en-GB" dirty="0"/>
          </a:p>
        </p:txBody>
      </p:sp>
    </p:spTree>
    <p:extLst>
      <p:ext uri="{BB962C8B-B14F-4D97-AF65-F5344CB8AC3E}">
        <p14:creationId xmlns:p14="http://schemas.microsoft.com/office/powerpoint/2010/main" val="243220483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916" y="117446"/>
            <a:ext cx="9216844" cy="1079307"/>
          </a:xfrm>
        </p:spPr>
        <p:txBody>
          <a:bodyPr>
            <a:normAutofit fontScale="90000"/>
          </a:bodyPr>
          <a:lstStyle/>
          <a:p>
            <a:r>
              <a:rPr lang="cy-GB" b="1" dirty="0"/>
              <a:t>Cyfeiriadau</a:t>
            </a:r>
            <a:r>
              <a:rPr lang="en-GB" b="1" dirty="0"/>
              <a:t> </a:t>
            </a:r>
            <a:br>
              <a:rPr lang="en-GB" b="1" dirty="0"/>
            </a:br>
            <a:r>
              <a:rPr lang="en-GB" b="1" dirty="0">
                <a:solidFill>
                  <a:schemeClr val="accent1">
                    <a:lumMod val="75000"/>
                  </a:schemeClr>
                </a:solidFill>
              </a:rPr>
              <a:t>References</a:t>
            </a:r>
          </a:p>
        </p:txBody>
      </p:sp>
      <p:sp>
        <p:nvSpPr>
          <p:cNvPr id="3" name="Content Placeholder 2"/>
          <p:cNvSpPr>
            <a:spLocks noGrp="1"/>
          </p:cNvSpPr>
          <p:nvPr>
            <p:ph idx="1"/>
          </p:nvPr>
        </p:nvSpPr>
        <p:spPr>
          <a:xfrm>
            <a:off x="679508" y="1171989"/>
            <a:ext cx="10838576" cy="4968552"/>
          </a:xfrm>
        </p:spPr>
        <p:txBody>
          <a:bodyPr vert="horz" lIns="0" tIns="45720" rIns="0" bIns="45720" rtlCol="0">
            <a:normAutofit fontScale="55000" lnSpcReduction="20000"/>
          </a:bodyPr>
          <a:lstStyle/>
          <a:p>
            <a:pPr marL="0" indent="0">
              <a:buNone/>
            </a:pPr>
            <a:r>
              <a:rPr lang="en-US" sz="4800" dirty="0">
                <a:hlinkClick r:id="rId3" tooltip="Online Learning Insights">
                  <a:extLst>
                    <a:ext uri="{A12FA001-AC4F-418D-AE19-62706E023703}">
                      <ahyp:hlinkClr xmlns:ahyp="http://schemas.microsoft.com/office/drawing/2018/hyperlinkcolor" val="tx"/>
                    </a:ext>
                  </a:extLst>
                </a:hlinkClick>
              </a:rPr>
              <a:t>Online Learning Insights</a:t>
            </a:r>
            <a:r>
              <a:rPr lang="en-US" sz="4800" dirty="0"/>
              <a:t>, n.d. </a:t>
            </a:r>
            <a:r>
              <a:rPr lang="en-US" sz="4800" i="1" dirty="0"/>
              <a:t>What Does a Growth Mindset Have to Do with Learning?  </a:t>
            </a:r>
            <a:r>
              <a:rPr lang="en-US" sz="4800" dirty="0" err="1"/>
              <a:t>Wordpress</a:t>
            </a:r>
            <a:r>
              <a:rPr lang="en-US" sz="4800" dirty="0"/>
              <a:t>.  Available at: </a:t>
            </a:r>
            <a:r>
              <a:rPr lang="en-US" sz="4800" dirty="0">
                <a:hlinkClick r:id="rId4"/>
              </a:rPr>
              <a:t>https://onlinelearninginsights.wordpress.com/2016/04/14/what-does-a-growth-mindset-have-to-do-with-learning/</a:t>
            </a:r>
            <a:r>
              <a:rPr lang="en-US" sz="4800" dirty="0"/>
              <a:t> (Accessed: 25 June 2024).</a:t>
            </a:r>
          </a:p>
          <a:p>
            <a:pPr marL="0" indent="0">
              <a:buNone/>
            </a:pPr>
            <a:r>
              <a:rPr lang="en-US" sz="4800" dirty="0"/>
              <a:t>Robbins, T. (2023) </a:t>
            </a:r>
            <a:r>
              <a:rPr lang="en-US" sz="4800" i="1" dirty="0"/>
              <a:t>What are limiting beliefs? Available at: </a:t>
            </a:r>
            <a:r>
              <a:rPr lang="en-US" sz="4800" dirty="0"/>
              <a:t> </a:t>
            </a:r>
            <a:r>
              <a:rPr lang="en-US" sz="4800" dirty="0">
                <a:hlinkClick r:id="rId5"/>
              </a:rPr>
              <a:t>https://www.tonyrobbins.com/limiting-beliefs-guide/</a:t>
            </a:r>
            <a:r>
              <a:rPr lang="en-US" sz="4800" dirty="0"/>
              <a:t> (Accessed: 25 June 2024).</a:t>
            </a:r>
          </a:p>
          <a:p>
            <a:pPr marL="0" indent="0">
              <a:buNone/>
            </a:pPr>
            <a:r>
              <a:rPr lang="en-US" sz="4800" dirty="0"/>
              <a:t>Robbins, T. (2015) </a:t>
            </a:r>
            <a:r>
              <a:rPr lang="en-US" sz="4800" i="1" dirty="0"/>
              <a:t>16 limiting beliefs that are preventing you from thriving. </a:t>
            </a:r>
            <a:r>
              <a:rPr lang="en-US" sz="4800" dirty="0"/>
              <a:t>Available at: </a:t>
            </a:r>
            <a:r>
              <a:rPr lang="en-US" sz="4800" dirty="0">
                <a:hlinkClick r:id="rId6"/>
              </a:rPr>
              <a:t>https://core.tonyrobbins.com/Global/FileLib/PDF/Limiting_Beliefs.pdf</a:t>
            </a:r>
            <a:r>
              <a:rPr lang="en-US" sz="4800" dirty="0"/>
              <a:t> (Accessed: 25 June 2024).</a:t>
            </a:r>
            <a:endParaRPr lang="en-GB" sz="4800" dirty="0"/>
          </a:p>
          <a:p>
            <a:pPr marL="0" indent="0">
              <a:buNone/>
            </a:pPr>
            <a:r>
              <a:rPr lang="en-GB" sz="4800" dirty="0"/>
              <a:t>Technische </a:t>
            </a:r>
            <a:r>
              <a:rPr lang="en-GB" sz="4800" dirty="0" err="1"/>
              <a:t>Universitaet</a:t>
            </a:r>
            <a:r>
              <a:rPr lang="en-GB" sz="4800" dirty="0"/>
              <a:t> Darmstadt (2012). Dealing with Distractions at your Workplace. Available at: </a:t>
            </a:r>
            <a:r>
              <a:rPr lang="en-GB" sz="4800" dirty="0">
                <a:hlinkClick r:id="rId7"/>
              </a:rPr>
              <a:t>https://www.slideshare.net/frikadellenbaum1/dealing-with-distractions-13540433</a:t>
            </a:r>
            <a:r>
              <a:rPr lang="en-GB" sz="4800" dirty="0"/>
              <a:t> </a:t>
            </a:r>
            <a:r>
              <a:rPr lang="en-US" sz="4800" dirty="0"/>
              <a:t>(Accessed: 25 June 2024).</a:t>
            </a:r>
            <a:endParaRPr lang="en-GB" sz="4800" dirty="0"/>
          </a:p>
          <a:p>
            <a:pPr marL="0" indent="0">
              <a:buNone/>
            </a:pPr>
            <a:endParaRPr lang="en-GB" sz="4800" dirty="0"/>
          </a:p>
          <a:p>
            <a:pPr marL="0" indent="0">
              <a:buNone/>
            </a:pPr>
            <a:endParaRPr lang="en-GB" sz="4800" dirty="0"/>
          </a:p>
        </p:txBody>
      </p:sp>
    </p:spTree>
    <p:extLst>
      <p:ext uri="{BB962C8B-B14F-4D97-AF65-F5344CB8AC3E}">
        <p14:creationId xmlns:p14="http://schemas.microsoft.com/office/powerpoint/2010/main" val="82654374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16A2A6A-4CB2-50EF-252C-C6D012BD1ECF}"/>
              </a:ext>
            </a:extLst>
          </p:cNvPr>
          <p:cNvSpPr>
            <a:spLocks noGrp="1"/>
          </p:cNvSpPr>
          <p:nvPr>
            <p:ph type="title"/>
          </p:nvPr>
        </p:nvSpPr>
        <p:spPr/>
        <p:txBody>
          <a:bodyPr/>
          <a:lstStyle/>
          <a:p>
            <a:r>
              <a:rPr lang="cy-GB" b="1" dirty="0"/>
              <a:t>Cyfeiriadau</a:t>
            </a:r>
            <a:br>
              <a:rPr lang="cy-GB" b="1" dirty="0"/>
            </a:br>
            <a:r>
              <a:rPr lang="en-GB" b="1" dirty="0">
                <a:solidFill>
                  <a:schemeClr val="accent1">
                    <a:lumMod val="75000"/>
                  </a:schemeClr>
                </a:solidFill>
              </a:rPr>
              <a:t>References</a:t>
            </a:r>
            <a:endParaRPr lang="en-GB" dirty="0"/>
          </a:p>
        </p:txBody>
      </p:sp>
      <p:sp>
        <p:nvSpPr>
          <p:cNvPr id="6" name="Content Placeholder 5">
            <a:extLst>
              <a:ext uri="{FF2B5EF4-FFF2-40B4-BE49-F238E27FC236}">
                <a16:creationId xmlns:a16="http://schemas.microsoft.com/office/drawing/2014/main" id="{A1C45C98-1AF9-0EC3-350E-A3B41C835380}"/>
              </a:ext>
            </a:extLst>
          </p:cNvPr>
          <p:cNvSpPr>
            <a:spLocks noGrp="1"/>
          </p:cNvSpPr>
          <p:nvPr>
            <p:ph idx="1"/>
          </p:nvPr>
        </p:nvSpPr>
        <p:spPr/>
        <p:txBody>
          <a:bodyPr>
            <a:normAutofit fontScale="92500" lnSpcReduction="10000"/>
          </a:bodyPr>
          <a:lstStyle/>
          <a:p>
            <a:pPr marL="0" indent="0">
              <a:buNone/>
            </a:pPr>
            <a:r>
              <a:rPr lang="en-GB" sz="2800" dirty="0"/>
              <a:t>The Foundations Team (2021). </a:t>
            </a:r>
            <a:r>
              <a:rPr lang="en-US" sz="2800" i="1" dirty="0"/>
              <a:t>Common Self Limiting Beliefs and Behavior</a:t>
            </a:r>
            <a:r>
              <a:rPr lang="en-US" sz="2800" dirty="0"/>
              <a:t>s. Available at: </a:t>
            </a:r>
            <a:r>
              <a:rPr lang="en-US" sz="2800" dirty="0">
                <a:hlinkClick r:id="rId2"/>
              </a:rPr>
              <a:t>https://foundationsasheville.com/blog/self-limiting-beliefs-and-behaviors/#:~:text=Self%2Dlimiting%20beliefs%20are%20the,back%20from%20achieving%20our%20goals</a:t>
            </a:r>
            <a:r>
              <a:rPr lang="en-US" sz="2800" dirty="0"/>
              <a:t> (Accessed: 25 June 2024).</a:t>
            </a:r>
          </a:p>
          <a:p>
            <a:pPr marL="0" indent="0">
              <a:buNone/>
            </a:pPr>
            <a:r>
              <a:rPr lang="en-US" sz="2800" dirty="0"/>
              <a:t>Urban, T (2016)</a:t>
            </a:r>
            <a:r>
              <a:rPr lang="en-US" sz="2800" i="1" dirty="0"/>
              <a:t> Inside the Mind of a Master Procrastinator.</a:t>
            </a:r>
            <a:r>
              <a:rPr lang="en-US" sz="2800" dirty="0"/>
              <a:t> YouTube Available at: </a:t>
            </a:r>
            <a:r>
              <a:rPr lang="en-US" sz="2800" dirty="0">
                <a:hlinkClick r:id="rId3"/>
              </a:rPr>
              <a:t>https://www.youtube.com/watch?v=arj7oStGLkU</a:t>
            </a:r>
            <a:r>
              <a:rPr lang="en-US" sz="2800" dirty="0"/>
              <a:t> (Accessed: 25 June 2024).</a:t>
            </a:r>
          </a:p>
          <a:p>
            <a:pPr marL="0" indent="0">
              <a:buNone/>
            </a:pPr>
            <a:r>
              <a:rPr lang="en-US" sz="2800" dirty="0"/>
              <a:t>Yeager, D.S. et al. (2019). ’A national experiment reveals where a growth mindset improves achievement’. </a:t>
            </a:r>
            <a:r>
              <a:rPr lang="en-US" sz="2800" i="1" dirty="0"/>
              <a:t>Nature </a:t>
            </a:r>
            <a:r>
              <a:rPr lang="en-US" sz="2800" dirty="0"/>
              <a:t>573, 364–369 (2019). https://doi.org/10.1038/s41586-019-1466-y</a:t>
            </a:r>
          </a:p>
          <a:p>
            <a:endParaRPr lang="en-GB" dirty="0"/>
          </a:p>
        </p:txBody>
      </p:sp>
    </p:spTree>
    <p:extLst>
      <p:ext uri="{BB962C8B-B14F-4D97-AF65-F5344CB8AC3E}">
        <p14:creationId xmlns:p14="http://schemas.microsoft.com/office/powerpoint/2010/main" val="2915667201"/>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3.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B6D0411-697A-4414-80BC-2EA9565F6FC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F34D332-4456-4815-A1EA-AE26C98063A7}">
  <ds:schemaRefs>
    <ds:schemaRef ds:uri="http://schemas.microsoft.com/sharepoint/v3/contenttype/forms"/>
  </ds:schemaRefs>
</ds:datastoreItem>
</file>

<file path=customXml/itemProps3.xml><?xml version="1.0" encoding="utf-8"?>
<ds:datastoreItem xmlns:ds="http://schemas.openxmlformats.org/officeDocument/2006/customXml" ds:itemID="{F5C5DEF3-7DBC-4F7B-8111-BB615D0AA3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7f4cbc-160f-487d-9673-7dfd5497eaf4"/>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6890</TotalTime>
  <Words>7689</Words>
  <Application>Microsoft Office PowerPoint</Application>
  <PresentationFormat>Widescreen</PresentationFormat>
  <Paragraphs>917</Paragraphs>
  <Slides>80</Slides>
  <Notes>38</Notes>
  <HiddenSlides>0</HiddenSlides>
  <MMClips>3</MMClips>
  <ScaleCrop>false</ScaleCrop>
  <HeadingPairs>
    <vt:vector size="8" baseType="variant">
      <vt:variant>
        <vt:lpstr>Fonts Used</vt:lpstr>
      </vt:variant>
      <vt:variant>
        <vt:i4>6</vt:i4>
      </vt:variant>
      <vt:variant>
        <vt:lpstr>Theme</vt:lpstr>
      </vt:variant>
      <vt:variant>
        <vt:i4>6</vt:i4>
      </vt:variant>
      <vt:variant>
        <vt:lpstr>Embedded OLE Servers</vt:lpstr>
      </vt:variant>
      <vt:variant>
        <vt:i4>1</vt:i4>
      </vt:variant>
      <vt:variant>
        <vt:lpstr>Slide Titles</vt:lpstr>
      </vt:variant>
      <vt:variant>
        <vt:i4>80</vt:i4>
      </vt:variant>
    </vt:vector>
  </HeadingPairs>
  <TitlesOfParts>
    <vt:vector size="93" baseType="lpstr">
      <vt:lpstr>-apple-system</vt:lpstr>
      <vt:lpstr>ＭＳ Ｐゴシック</vt:lpstr>
      <vt:lpstr>Arial</vt:lpstr>
      <vt:lpstr>Calibri</vt:lpstr>
      <vt:lpstr>Segoe UI</vt:lpstr>
      <vt:lpstr>Times New Roman</vt:lpstr>
      <vt:lpstr>Office Theme</vt:lpstr>
      <vt:lpstr>UWTSD Holding Page</vt:lpstr>
      <vt:lpstr>1_Office Theme</vt:lpstr>
      <vt:lpstr>UWTSD Text 1</vt:lpstr>
      <vt:lpstr>UWTSD Text 2</vt:lpstr>
      <vt:lpstr>1_UWTSD Text 2</vt:lpstr>
      <vt:lpstr>Microsoft Word Document</vt:lpstr>
      <vt:lpstr>PowerPoint Presentation</vt:lpstr>
      <vt:lpstr>PowerPoint Presentation</vt:lpstr>
      <vt:lpstr>PowerPoint Presentation</vt:lpstr>
      <vt:lpstr>Cynnwys Contents</vt:lpstr>
      <vt:lpstr>Adnoddau Resources</vt:lpstr>
      <vt:lpstr>Sgiliau Skills</vt:lpstr>
      <vt:lpstr>Pam ydyn ni yma? Why are we here?</vt:lpstr>
      <vt:lpstr>Adnoddau Resources</vt:lpstr>
      <vt:lpstr> Yr wythnos gyntaf yn y Brifysgol… First week at University… </vt:lpstr>
      <vt:lpstr>Amcanion y Sesiwn Session objectives</vt:lpstr>
      <vt:lpstr>Moodle  </vt:lpstr>
      <vt:lpstr>Moodle</vt:lpstr>
      <vt:lpstr>Beth yw sgiliau astudio? What are study skills?</vt:lpstr>
      <vt:lpstr>Aseiniad ECEY4012C   Assignment  ECEY4012</vt:lpstr>
      <vt:lpstr>Nodau Aims</vt:lpstr>
      <vt:lpstr>Amcanion Objectives</vt:lpstr>
      <vt:lpstr>Yr Aseiniad  The Assignment</vt:lpstr>
      <vt:lpstr> Cymorth  Cefnogaeth </vt:lpstr>
      <vt:lpstr>Aseiniad  Assignment</vt:lpstr>
      <vt:lpstr>4 Rhan 4 Parts</vt:lpstr>
      <vt:lpstr>Cyflwyno’r portffolio  Presenting the portfolio </vt:lpstr>
      <vt:lpstr>Rhan - Amserlen / Part 1- Timetable</vt:lpstr>
      <vt:lpstr>Rhan 2 – defnyddio AI Part 2- using AI</vt:lpstr>
      <vt:lpstr>Rhan 2- Defnyddio AI Part 2- Using AI</vt:lpstr>
      <vt:lpstr>Rhan 2 defnyddio AI</vt:lpstr>
      <vt:lpstr>Part 2 – using AI</vt:lpstr>
      <vt:lpstr>Part 2- Defnyddio eich ymchwil AI Rhan 2- Using your AI research   </vt:lpstr>
      <vt:lpstr>Tasg 2- Cyfeirnodi eich gwaith Task 2 Referencing your work</vt:lpstr>
      <vt:lpstr>Rhan 2 Adfyfyrio am defnyddio AI Part 2- Reflection on AI use</vt:lpstr>
      <vt:lpstr>Rhan 2- cynllun ar gyfer rhoi yn portffolio Part 2- structure to put in portfolio</vt:lpstr>
      <vt:lpstr>Rhan 3- Poster Pwerbwynt (tua 500 gair) Part  3- Powerpoint poster (approx. 500 words)</vt:lpstr>
      <vt:lpstr>Rhan 3- Poster Academaidd Part  3- Academic Poster</vt:lpstr>
      <vt:lpstr>  Rhan 4- Cyflwyniad llafar o’r poster academaidd (5 munud) Part  4- Oral presentation of academic  poster (5 minutes)</vt:lpstr>
      <vt:lpstr>Rhan 4- Cyflwyniad llafar o’r poster academaidd Part 4- Oral presentation of academic poster</vt:lpstr>
      <vt:lpstr>Cyflwyno’r portffolio  Presenting the portfolio </vt:lpstr>
      <vt:lpstr>Pethau ychwanegol ar y ffurflen GA36      Extra things on the the GA36 form</vt:lpstr>
      <vt:lpstr>PowerPoint Presentation</vt:lpstr>
      <vt:lpstr>PowerPoint Presentation</vt:lpstr>
      <vt:lpstr>PowerPoint Presentation</vt:lpstr>
      <vt:lpstr>PowerPoint Presentation</vt:lpstr>
      <vt:lpstr>Canllawiau / Guidance</vt:lpstr>
      <vt:lpstr>Cofwich / Remember</vt:lpstr>
      <vt:lpstr>PowerPoint Presentation</vt:lpstr>
      <vt:lpstr>PowerPoint Presentation</vt:lpstr>
      <vt:lpstr>Credoau hunan-gyfyngol </vt:lpstr>
      <vt:lpstr>Self-limiting beliefs </vt:lpstr>
      <vt:lpstr>Mathau cyffredin o gredoau hunan-gyfyngol Common Types of Self-Limiting Beliefs</vt:lpstr>
      <vt:lpstr> Credoau hunan-gyfyngol….</vt:lpstr>
      <vt:lpstr> Self-limiting beliefs….</vt:lpstr>
      <vt:lpstr>Geiriau doeth?  Wise words?</vt:lpstr>
      <vt:lpstr>Theori Meddylfryd (Dweck, 2006)  Mindset Theory (Dweck, 2006) </vt:lpstr>
      <vt:lpstr>Dargnfyddwch mwy am Dweck Find out more about Dweck</vt:lpstr>
      <vt:lpstr>Meithrin meddylfryd twf ymhlith myfyrwyr ac addysgwyr Fostering a growth mindset among students and educators</vt:lpstr>
      <vt:lpstr>Datblygiad Personol a Llesiant:                     Personal Development and Well-being:</vt:lpstr>
      <vt:lpstr>Dwy agwedd ar Rheoli Amser: Two aspects of Time Management:</vt:lpstr>
      <vt:lpstr>Rheoli Amser Ffisegol                        Physical Time Management</vt:lpstr>
      <vt:lpstr>SMART Targets Targedau CAMPUS  **note Welsh and English not direct translation in different order </vt:lpstr>
      <vt:lpstr>Templed SMART template</vt:lpstr>
      <vt:lpstr>Enghraifft SMART Example  </vt:lpstr>
      <vt:lpstr>Tasg- gellir defnyddio hwn ar gyfer rhan 1 o’r portffolio Task- this can be used for part 1 of portfolio 1</vt:lpstr>
      <vt:lpstr>Rheoli Amser Seicolegol
Psychological Time Management</vt:lpstr>
      <vt:lpstr> Astudio cyfarwyddol:  Directed study:   </vt:lpstr>
      <vt:lpstr> Beth yw ymdroi? What is procrastination?  </vt:lpstr>
      <vt:lpstr>Ymdroi Procrastination</vt:lpstr>
      <vt:lpstr>Llyncu’r Broga                                      Swallowing the frog </vt:lpstr>
      <vt:lpstr> Ymdrin â phethau sy’n tynnu sylw wrth astudio Dealing with Distractions whilst studying </vt:lpstr>
      <vt:lpstr>   Beth sy’n tynnu sylw? What are distractions? </vt:lpstr>
      <vt:lpstr>Ffactorau mewnol sy’n tynnu sylw: gofalu am anghenion personol</vt:lpstr>
      <vt:lpstr>Internal distractions: pay attention to personal needs</vt:lpstr>
      <vt:lpstr>Undonedd: ymarfer byr i ysgogi'r synhwyrau  Monotony: a short exercise to stimulate the senses  </vt:lpstr>
      <vt:lpstr>Byddwch yn ymwybodol o'ch amgylchedd</vt:lpstr>
      <vt:lpstr>Be aware of your environment</vt:lpstr>
      <vt:lpstr>Sut i gael canlyniadau da o'ch mewnbwn amser  How to get good results from your time input</vt:lpstr>
      <vt:lpstr> 8 Awgrym ar gyfer dod yn well dysgwr 8 Tips to becoming a better learner  (AdMyPagame, 2019)            </vt:lpstr>
      <vt:lpstr>Cwis – Dewiswch dri ateb  Quiz – Choose three answers</vt:lpstr>
      <vt:lpstr>Beth nesaf? What next?</vt:lpstr>
      <vt:lpstr>Cyfeiriadau References</vt:lpstr>
      <vt:lpstr>Cyfeiriadau References</vt:lpstr>
      <vt:lpstr>Cyfeiriadau  References</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218</cp:revision>
  <dcterms:created xsi:type="dcterms:W3CDTF">2022-07-11T13:19:46Z</dcterms:created>
  <dcterms:modified xsi:type="dcterms:W3CDTF">2026-08-29T15:07:49Z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0x010100AB802EE38805B14B91077D7B05415C63</vt:lpwstr>
  </property>
</Properties>
</file>